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handoutMasterIdLst>
    <p:handoutMasterId r:id="rId82"/>
  </p:handoutMasterIdLst>
  <p:sldIdLst>
    <p:sldId id="275" r:id="rId2"/>
    <p:sldId id="316" r:id="rId3"/>
    <p:sldId id="317" r:id="rId4"/>
    <p:sldId id="277" r:id="rId5"/>
    <p:sldId id="351" r:id="rId6"/>
    <p:sldId id="393" r:id="rId7"/>
    <p:sldId id="394" r:id="rId8"/>
    <p:sldId id="318" r:id="rId9"/>
    <p:sldId id="392" r:id="rId10"/>
    <p:sldId id="331" r:id="rId11"/>
    <p:sldId id="319" r:id="rId12"/>
    <p:sldId id="391" r:id="rId13"/>
    <p:sldId id="321" r:id="rId14"/>
    <p:sldId id="278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2" r:id="rId25"/>
    <p:sldId id="333" r:id="rId26"/>
    <p:sldId id="334" r:id="rId27"/>
    <p:sldId id="335" r:id="rId28"/>
    <p:sldId id="336" r:id="rId29"/>
    <p:sldId id="337" r:id="rId30"/>
    <p:sldId id="338" r:id="rId31"/>
    <p:sldId id="339" r:id="rId32"/>
    <p:sldId id="340" r:id="rId33"/>
    <p:sldId id="341" r:id="rId34"/>
    <p:sldId id="342" r:id="rId35"/>
    <p:sldId id="343" r:id="rId36"/>
    <p:sldId id="344" r:id="rId37"/>
    <p:sldId id="345" r:id="rId38"/>
    <p:sldId id="346" r:id="rId39"/>
    <p:sldId id="347" r:id="rId40"/>
    <p:sldId id="348" r:id="rId41"/>
    <p:sldId id="349" r:id="rId42"/>
    <p:sldId id="350" r:id="rId43"/>
    <p:sldId id="352" r:id="rId44"/>
    <p:sldId id="353" r:id="rId45"/>
    <p:sldId id="355" r:id="rId46"/>
    <p:sldId id="356" r:id="rId47"/>
    <p:sldId id="357" r:id="rId48"/>
    <p:sldId id="358" r:id="rId49"/>
    <p:sldId id="359" r:id="rId50"/>
    <p:sldId id="360" r:id="rId51"/>
    <p:sldId id="361" r:id="rId52"/>
    <p:sldId id="287" r:id="rId53"/>
    <p:sldId id="373" r:id="rId54"/>
    <p:sldId id="374" r:id="rId55"/>
    <p:sldId id="362" r:id="rId56"/>
    <p:sldId id="364" r:id="rId57"/>
    <p:sldId id="365" r:id="rId58"/>
    <p:sldId id="366" r:id="rId59"/>
    <p:sldId id="367" r:id="rId60"/>
    <p:sldId id="369" r:id="rId61"/>
    <p:sldId id="370" r:id="rId62"/>
    <p:sldId id="371" r:id="rId63"/>
    <p:sldId id="372" r:id="rId64"/>
    <p:sldId id="375" r:id="rId65"/>
    <p:sldId id="376" r:id="rId66"/>
    <p:sldId id="377" r:id="rId67"/>
    <p:sldId id="378" r:id="rId68"/>
    <p:sldId id="379" r:id="rId69"/>
    <p:sldId id="380" r:id="rId70"/>
    <p:sldId id="381" r:id="rId71"/>
    <p:sldId id="382" r:id="rId72"/>
    <p:sldId id="383" r:id="rId73"/>
    <p:sldId id="384" r:id="rId74"/>
    <p:sldId id="385" r:id="rId75"/>
    <p:sldId id="386" r:id="rId76"/>
    <p:sldId id="387" r:id="rId77"/>
    <p:sldId id="388" r:id="rId78"/>
    <p:sldId id="389" r:id="rId79"/>
    <p:sldId id="315" r:id="rId80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4EBE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4717" autoAdjust="0"/>
  </p:normalViewPr>
  <p:slideViewPr>
    <p:cSldViewPr>
      <p:cViewPr>
        <p:scale>
          <a:sx n="94" d="100"/>
          <a:sy n="94" d="100"/>
        </p:scale>
        <p:origin x="-130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D65A2A9-06B1-4258-8280-5D780D92BBC4}" type="datetimeFigureOut">
              <a:rPr lang="he-IL"/>
              <a:pPr>
                <a:defRPr/>
              </a:pPr>
              <a:t>כ"ט/אדר/תשע"ג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E4B0B35-B39B-459A-93CD-BAF40E42D75C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09904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9FBAC60-8820-4F13-8717-3FE677B74062}" type="datetimeFigureOut">
              <a:rPr lang="he-IL"/>
              <a:pPr>
                <a:defRPr/>
              </a:pPr>
              <a:t>כ"ט/אדר/תשע"ג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he-IL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F4C7FAD-B1F3-4B80-80C0-8A06B9ACE56C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547649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2E3927F-B22F-4C0B-9CE1-79B49605A9B2}" type="slidenum">
              <a:rPr lang="he-IL" smtClean="0"/>
              <a:pPr eaLnBrk="1" hangingPunct="1"/>
              <a:t>1</a:t>
            </a:fld>
            <a:endParaRPr lang="he-I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662B12F-836F-42AF-891A-0F422C46A783}" type="slidenum">
              <a:rPr lang="he-IL" smtClean="0"/>
              <a:pPr eaLnBrk="1" hangingPunct="1"/>
              <a:t>79</a:t>
            </a:fld>
            <a:endParaRPr lang="he-I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0DE14-312D-4563-A773-03019276CFFB}" type="datetimeFigureOut">
              <a:rPr lang="en-US"/>
              <a:pPr>
                <a:defRPr/>
              </a:pPr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66246-25D7-491C-B99E-4D177FCE2FF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325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94F30-D47E-497F-A0C1-9E09B73E33A3}" type="datetimeFigureOut">
              <a:rPr lang="en-US"/>
              <a:pPr>
                <a:defRPr/>
              </a:pPr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09DEC-058D-4590-8A0A-03C039F5F55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277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CAA0B-3D60-437E-B11B-5B38DA543B19}" type="datetimeFigureOut">
              <a:rPr lang="en-US"/>
              <a:pPr>
                <a:defRPr/>
              </a:pPr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B7EFE-C426-4036-83B2-5EEDF00C20E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120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6BE24-CB8E-4484-8C2F-9B9AAFBE0E3A}" type="datetimeFigureOut">
              <a:rPr lang="en-US"/>
              <a:pPr>
                <a:defRPr/>
              </a:pPr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BCA96-0F9C-4AB5-A38B-DBC05BA53BF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35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96FEC-3B68-4D0F-86C0-4049A0348F75}" type="datetimeFigureOut">
              <a:rPr lang="en-US"/>
              <a:pPr>
                <a:defRPr/>
              </a:pPr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12336-88D1-4274-A6A7-E58870F327F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01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8D8CA-595F-403B-B039-AD517F274C34}" type="datetimeFigureOut">
              <a:rPr lang="en-US"/>
              <a:pPr>
                <a:defRPr/>
              </a:pPr>
              <a:t>3/11/2013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0B934-991B-4EEA-B337-C686EFC60193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161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ACF7A-8B8C-4160-9D7C-FA6A83232A57}" type="datetimeFigureOut">
              <a:rPr lang="en-US"/>
              <a:pPr>
                <a:defRPr/>
              </a:pPr>
              <a:t>3/11/2013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3E23D-27F4-4435-A621-76B474E78063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600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A07E4-0C67-4173-9D5C-499BEB9C7E44}" type="datetimeFigureOut">
              <a:rPr lang="en-US"/>
              <a:pPr>
                <a:defRPr/>
              </a:pPr>
              <a:t>3/11/2013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E1BF2-1F39-4393-B872-DDF5DBDDC7C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93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66FE3-2496-43A9-BB22-B253FF017780}" type="datetimeFigureOut">
              <a:rPr lang="en-US"/>
              <a:pPr>
                <a:defRPr/>
              </a:pPr>
              <a:t>3/11/2013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16511-C741-419A-A0F3-637F7914632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49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01CE0-F8E0-4B93-B2FF-5F7556BD2072}" type="datetimeFigureOut">
              <a:rPr lang="en-US"/>
              <a:pPr>
                <a:defRPr/>
              </a:pPr>
              <a:t>3/11/2013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16964-56E5-4EEA-A77F-92ABD691B16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979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DFC79-FA71-47EF-86AA-98EA6761F24D}" type="datetimeFigureOut">
              <a:rPr lang="en-US"/>
              <a:pPr>
                <a:defRPr/>
              </a:pPr>
              <a:t>3/11/2013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D6A70-51A0-404D-8786-8B8B913A05FB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19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50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177263-B9D0-4594-AA93-61340F856545}" type="datetimeFigureOut">
              <a:rPr lang="en-US"/>
              <a:pPr>
                <a:defRPr/>
              </a:pPr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2D882A7-0578-4BA2-A7DB-1BA423127CE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1.png"/><Relationship Id="rId4" Type="http://schemas.openxmlformats.org/officeDocument/2006/relationships/image" Target="../media/image30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3.png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3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4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7.png"/><Relationship Id="rId5" Type="http://schemas.openxmlformats.org/officeDocument/2006/relationships/image" Target="../media/image34.png"/><Relationship Id="rId4" Type="http://schemas.openxmlformats.org/officeDocument/2006/relationships/image" Target="../media/image30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oleObject" Target="../embeddings/oleObject6.bin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3.png"/><Relationship Id="rId5" Type="http://schemas.openxmlformats.org/officeDocument/2006/relationships/image" Target="../media/image38.png"/><Relationship Id="rId4" Type="http://schemas.openxmlformats.org/officeDocument/2006/relationships/image" Target="../media/image30.wmf"/><Relationship Id="rId9" Type="http://schemas.openxmlformats.org/officeDocument/2006/relationships/image" Target="../media/image41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2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95400"/>
            <a:ext cx="9144000" cy="5257800"/>
          </a:xfrm>
          <a:prstGeom prst="rect">
            <a:avLst/>
          </a:prstGeom>
          <a:gradFill>
            <a:gsLst>
              <a:gs pos="2000">
                <a:schemeClr val="accent1">
                  <a:tint val="66000"/>
                  <a:satMod val="160000"/>
                  <a:alpha val="52000"/>
                </a:schemeClr>
              </a:gs>
              <a:gs pos="15000">
                <a:schemeClr val="accent1">
                  <a:tint val="23500"/>
                  <a:satMod val="1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964487" cy="13620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0" dirty="0"/>
              <a:t>Minimum cost flows: Introduction and basic algorithms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Ben Klein – </a:t>
            </a:r>
            <a:r>
              <a:rPr lang="en-US" dirty="0" smtClean="0"/>
              <a:t>11/03/13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457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45720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Introduction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Applications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Optimality Conditions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Primal Dual in LP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Algorithms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90320"/>
            <a:ext cx="9144000" cy="5257800"/>
          </a:xfrm>
          <a:prstGeom prst="rect">
            <a:avLst/>
          </a:prstGeom>
          <a:gradFill>
            <a:gsLst>
              <a:gs pos="2000">
                <a:schemeClr val="accent1">
                  <a:tint val="66000"/>
                  <a:satMod val="160000"/>
                  <a:alpha val="52000"/>
                </a:schemeClr>
              </a:gs>
              <a:gs pos="15000">
                <a:schemeClr val="accent1">
                  <a:tint val="23500"/>
                  <a:satMod val="1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457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138" name="TextBox 16"/>
          <p:cNvSpPr txBox="1">
            <a:spLocks noChangeArrowheads="1"/>
          </p:cNvSpPr>
          <p:nvPr/>
        </p:nvSpPr>
        <p:spPr bwMode="auto">
          <a:xfrm>
            <a:off x="0" y="1295400"/>
            <a:ext cx="52578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</a:rPr>
              <a:t>Minimum Cost Flows - Definition</a:t>
            </a:r>
            <a:endParaRPr lang="en-US" sz="2500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139" name="TextBox 17"/>
              <p:cNvSpPr txBox="1">
                <a:spLocks noChangeArrowheads="1"/>
              </p:cNvSpPr>
              <p:nvPr/>
            </p:nvSpPr>
            <p:spPr bwMode="auto">
              <a:xfrm>
                <a:off x="152400" y="1981200"/>
                <a:ext cx="8839200" cy="5981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 eaLnBrk="1" hangingPunct="1"/>
                <a:r>
                  <a:rPr lang="en-US" b="1" dirty="0" smtClean="0">
                    <a:latin typeface="Calibri" pitchFamily="34" charset="0"/>
                  </a:rPr>
                  <a:t>As a linear program:</a:t>
                </a:r>
              </a:p>
              <a:p>
                <a:pPr algn="l" rtl="0" eaLnBrk="1" hangingPunct="1"/>
                <a:endParaRPr lang="en-US" b="1" dirty="0">
                  <a:latin typeface="Calibri" pitchFamily="34" charset="0"/>
                </a:endParaRPr>
              </a:p>
              <a:p>
                <a:pPr algn="l" rtl="0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/>
                              <a:sym typeface="Wingdings" pitchFamily="2" charset="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  <a:sym typeface="Wingdings" pitchFamily="2" charset="2"/>
                            </a:rPr>
                            <m:t>min</m:t>
                          </m:r>
                        </m:fName>
                        <m:e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𝑧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=</m:t>
                          </m:r>
                        </m:e>
                      </m:func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  <a:sym typeface="Wingdings" pitchFamily="2" charset="2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𝑖</m:t>
                              </m:r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,</m:t>
                              </m:r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𝑗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∈</m:t>
                          </m:r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𝐸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r>
                  <a:rPr lang="en-US" dirty="0" err="1">
                    <a:latin typeface="Calibri" pitchFamily="34" charset="0"/>
                    <a:sym typeface="Wingdings" pitchFamily="2" charset="2"/>
                  </a:rPr>
                  <a:t>s.t.</a:t>
                </a:r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  <a:sym typeface="Wingdings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𝑗</m:t>
                          </m:r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:</m:t>
                          </m:r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(</m:t>
                          </m:r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𝑖</m:t>
                          </m:r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,</m:t>
                          </m:r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𝑗</m:t>
                          </m:r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  <a:sym typeface="Wingdings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𝑗</m:t>
                          </m:r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: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𝑗</m:t>
                              </m:r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,</m:t>
                              </m:r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𝑖</m:t>
                              </m:r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𝑗𝑖</m:t>
                              </m:r>
                            </m:sub>
                          </m:sSub>
                        </m:e>
                      </m:nary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=</m:t>
                      </m:r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𝑏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𝑖</m:t>
                          </m:r>
                        </m:e>
                      </m:d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  ∀</m:t>
                      </m:r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𝑖</m:t>
                      </m:r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∈</m:t>
                      </m:r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𝑉</m:t>
                      </m:r>
                    </m:oMath>
                  </m:oMathPara>
                </a14:m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   ∀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𝑗</m:t>
                          </m:r>
                        </m:e>
                      </m:d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∈</m:t>
                      </m:r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𝐸</m:t>
                      </m:r>
                    </m:oMath>
                  </m:oMathPara>
                </a14:m>
                <a:r>
                  <a:rPr lang="en-US" dirty="0">
                    <a:latin typeface="Calibri" pitchFamily="34" charset="0"/>
                    <a:sym typeface="Wingdings" pitchFamily="2" charset="2"/>
                  </a:rPr>
                  <a:t/>
                </a:r>
                <a:br>
                  <a:rPr lang="en-US" dirty="0">
                    <a:latin typeface="Calibri" pitchFamily="34" charset="0"/>
                    <a:sym typeface="Wingdings" pitchFamily="2" charset="2"/>
                  </a:rPr>
                </a:br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≥</m:t>
                      </m:r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0</m:t>
                      </m:r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      ∀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𝑗</m:t>
                          </m:r>
                        </m:e>
                      </m:d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∈</m:t>
                      </m:r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𝐸</m:t>
                      </m:r>
                    </m:oMath>
                  </m:oMathPara>
                </a14:m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marL="0" lvl="1" indent="0" algn="l" rtl="0" eaLnBrk="1" hangingPunct="1"/>
                <a:endParaRPr lang="en-US" b="0" dirty="0" smtClean="0">
                  <a:latin typeface="Calibri" pitchFamily="34" charset="0"/>
                </a:endParaRPr>
              </a:p>
              <a:p>
                <a:pPr marL="0" lvl="1" indent="0" algn="l" rtl="0" eaLnBrk="1" hangingPunct="1"/>
                <a:endParaRPr lang="en-US" dirty="0" smtClean="0">
                  <a:latin typeface="Calibri" pitchFamily="34" charset="0"/>
                </a:endParaRPr>
              </a:p>
              <a:p>
                <a:pPr algn="l" rtl="0" eaLnBrk="1" hangingPunct="1"/>
                <a:endParaRPr lang="en-US" dirty="0" smtClean="0">
                  <a:latin typeface="Calibri" pitchFamily="34" charset="0"/>
                </a:endParaRPr>
              </a:p>
              <a:p>
                <a:pPr algn="l" rtl="0" eaLnBrk="1" hangingPunct="1"/>
                <a:endParaRPr lang="en-US" dirty="0" smtClean="0">
                  <a:latin typeface="Calibri" pitchFamily="34" charset="0"/>
                </a:endParaRPr>
              </a:p>
              <a:p>
                <a:pPr algn="l" rtl="0" eaLnBrk="1" hangingPunct="1"/>
                <a:endParaRPr lang="en-US" dirty="0" smtClean="0">
                  <a:latin typeface="Calibri" pitchFamily="34" charset="0"/>
                </a:endParaRPr>
              </a:p>
              <a:p>
                <a:pPr algn="l" rtl="0" eaLnBrk="1" hangingPunct="1"/>
                <a:endParaRPr lang="en-US" dirty="0" smtClean="0">
                  <a:latin typeface="Calibri" pitchFamily="34" charset="0"/>
                </a:endParaRPr>
              </a:p>
              <a:p>
                <a:pPr algn="l" rtl="0" eaLnBrk="1" hangingPunct="1"/>
                <a:endParaRPr lang="en-US" b="1" dirty="0">
                  <a:latin typeface="Calibri" pitchFamily="34" charset="0"/>
                </a:endParaRPr>
              </a:p>
              <a:p>
                <a:pPr algn="l" rtl="0" eaLnBrk="1" hangingPunct="1"/>
                <a:endParaRPr lang="en-US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8139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1981200"/>
                <a:ext cx="8839200" cy="5981574"/>
              </a:xfrm>
              <a:prstGeom prst="rect">
                <a:avLst/>
              </a:prstGeom>
              <a:blipFill rotWithShape="1">
                <a:blip r:embed="rId2"/>
                <a:stretch>
                  <a:fillRect l="-552" t="-51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0" y="0"/>
            <a:ext cx="45720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/>
                </a:solidFill>
                <a:latin typeface="+mn-lt"/>
                <a:cs typeface="+mn-cs"/>
              </a:rPr>
              <a:t>Introduction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Applications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Optimality Conditions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Primal Dual in LP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Algorithms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562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90320"/>
            <a:ext cx="9144000" cy="5257800"/>
          </a:xfrm>
          <a:prstGeom prst="rect">
            <a:avLst/>
          </a:prstGeom>
          <a:gradFill>
            <a:gsLst>
              <a:gs pos="2000">
                <a:schemeClr val="accent1">
                  <a:tint val="66000"/>
                  <a:satMod val="160000"/>
                  <a:alpha val="52000"/>
                </a:schemeClr>
              </a:gs>
              <a:gs pos="15000">
                <a:schemeClr val="accent1">
                  <a:tint val="23500"/>
                  <a:satMod val="1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457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138" name="TextBox 16"/>
          <p:cNvSpPr txBox="1">
            <a:spLocks noChangeArrowheads="1"/>
          </p:cNvSpPr>
          <p:nvPr/>
        </p:nvSpPr>
        <p:spPr bwMode="auto">
          <a:xfrm>
            <a:off x="0" y="1295400"/>
            <a:ext cx="72390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</a:rPr>
              <a:t>Minimum Cost Flows – Finding a Feasible Solution</a:t>
            </a:r>
            <a:endParaRPr lang="en-US" sz="2500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139" name="TextBox 17"/>
              <p:cNvSpPr txBox="1">
                <a:spLocks noChangeArrowheads="1"/>
              </p:cNvSpPr>
              <p:nvPr/>
            </p:nvSpPr>
            <p:spPr bwMode="auto">
              <a:xfrm>
                <a:off x="152400" y="1981200"/>
                <a:ext cx="8839200" cy="6238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 eaLnBrk="1" hangingPunct="1"/>
                <a:r>
                  <a:rPr lang="en-US" b="1" dirty="0" smtClean="0">
                    <a:latin typeface="Calibri" pitchFamily="34" charset="0"/>
                  </a:rPr>
                  <a:t>How to find a feasible solution?</a:t>
                </a:r>
              </a:p>
              <a:p>
                <a:pPr algn="l" rtl="0" eaLnBrk="1" hangingPunct="1"/>
                <a:endParaRPr lang="en-US" b="1" dirty="0">
                  <a:latin typeface="Calibri" pitchFamily="34" charset="0"/>
                </a:endParaRPr>
              </a:p>
              <a:p>
                <a:pPr marL="0" lvl="1" indent="0" algn="l" rtl="0" eaLnBrk="1" hangingPunct="1"/>
                <a:r>
                  <a:rPr lang="en-US" dirty="0" smtClean="0">
                    <a:latin typeface="Calibri" pitchFamily="34" charset="0"/>
                  </a:rPr>
                  <a:t>A simple observation:</a:t>
                </a:r>
              </a:p>
              <a:p>
                <a:pPr marL="0" lvl="1" indent="0" algn="l" rtl="0" eaLnBrk="1" hangingPunct="1"/>
                <a:endParaRPr lang="en-US" b="0" dirty="0">
                  <a:solidFill>
                    <a:schemeClr val="tx1"/>
                  </a:solidFill>
                  <a:latin typeface="Calibri" pitchFamily="34" charset="0"/>
                </a:endParaRPr>
              </a:p>
              <a:p>
                <a:pPr marL="0" lvl="1" indent="0" algn="l" rtl="0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  <a:sym typeface="Wingdings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:(</m:t>
                          </m:r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  <a:sym typeface="Wingdings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: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𝑗</m:t>
                              </m:r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𝑖</m:t>
                              </m:r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𝑗𝑖</m:t>
                              </m:r>
                            </m:sub>
                          </m:sSub>
                        </m:e>
                      </m:nary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=</m:t>
                      </m:r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𝑏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𝑉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/>
                                      <a:sym typeface="Wingdings" pitchFamily="2" charset="2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  <a:sym typeface="Wingdings" pitchFamily="2" charset="2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/>
                                      <a:sym typeface="Wingdings" pitchFamily="2" charset="2"/>
                                    </a:rPr>
                                    <m:t>:(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  <a:sym typeface="Wingdings" pitchFamily="2" charset="2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/>
                                      <a:sym typeface="Wingdings" pitchFamily="2" charset="2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  <a:sym typeface="Wingdings" pitchFamily="2" charset="2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/>
                                      <a:sym typeface="Wingdings" pitchFamily="2" charset="2"/>
                                    </a:rPr>
                                    <m:t>)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  <a:sym typeface="Wingdings" pitchFamily="2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  <a:sym typeface="Wingdings" pitchFamily="2" charset="2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−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/>
                                      <a:sym typeface="Wingdings" pitchFamily="2" charset="2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  <a:sym typeface="Wingdings" pitchFamily="2" charset="2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/>
                                      <a:sym typeface="Wingdings" pitchFamily="2" charset="2"/>
                                    </a:rPr>
                                    <m:t>: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  <a:sym typeface="Wingdings" pitchFamily="2" charset="2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  <a:sym typeface="Wingdings" pitchFamily="2" charset="2"/>
                                        </a:rPr>
                                        <m:t>𝑗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/>
                                          <a:sym typeface="Wingdings" pitchFamily="2" charset="2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sym typeface="Wingdings" pitchFamily="2" charset="2"/>
                                        </a:rPr>
                                        <m:t>𝑖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  <a:sym typeface="Wingdings" pitchFamily="2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  <a:sym typeface="Wingdings" pitchFamily="2" charset="2"/>
                                        </a:rPr>
                                        <m:t>𝑗𝑖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𝑉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  <a:latin typeface="Calibri" pitchFamily="34" charset="0"/>
                </a:endParaRPr>
              </a:p>
              <a:p>
                <a:pPr marL="0" lvl="1" indent="0" algn="l" rtl="0" eaLnBrk="1" hangingPunct="1"/>
                <a:endParaRPr lang="en-US" dirty="0">
                  <a:latin typeface="Calibri" pitchFamily="34" charset="0"/>
                </a:endParaRPr>
              </a:p>
              <a:p>
                <a:pPr marL="0" lvl="1" indent="0" algn="l" rtl="0" eaLnBrk="1" hangingPunct="1"/>
                <a:r>
                  <a:rPr lang="en-US" b="0" dirty="0" smtClean="0">
                    <a:solidFill>
                      <a:schemeClr val="tx1"/>
                    </a:solidFill>
                    <a:latin typeface="Calibri" pitchFamily="34" charset="0"/>
                  </a:rPr>
                  <a:t>But what is the value of the following expression:</a:t>
                </a:r>
              </a:p>
              <a:p>
                <a:pPr marL="0" lvl="1" indent="0" algn="l" rtl="0" eaLnBrk="1" hangingPunct="1"/>
                <a:endParaRPr lang="en-US" dirty="0">
                  <a:latin typeface="Calibri" pitchFamily="34" charset="0"/>
                </a:endParaRPr>
              </a:p>
              <a:p>
                <a:pPr marL="0" lvl="1" indent="0" algn="l" rtl="0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r>
                            <a:rPr lang="en-US" i="1">
                              <a:latin typeface="Cambria Math"/>
                            </a:rPr>
                            <m:t>𝑉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/>
                                      <a:sym typeface="Wingdings" pitchFamily="2" charset="2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  <a:sym typeface="Wingdings" pitchFamily="2" charset="2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/>
                                      <a:sym typeface="Wingdings" pitchFamily="2" charset="2"/>
                                    </a:rPr>
                                    <m:t>:(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  <a:sym typeface="Wingdings" pitchFamily="2" charset="2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/>
                                      <a:sym typeface="Wingdings" pitchFamily="2" charset="2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  <a:sym typeface="Wingdings" pitchFamily="2" charset="2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/>
                                      <a:sym typeface="Wingdings" pitchFamily="2" charset="2"/>
                                    </a:rPr>
                                    <m:t>)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  <a:sym typeface="Wingdings" pitchFamily="2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  <a:sym typeface="Wingdings" pitchFamily="2" charset="2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−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/>
                                      <a:sym typeface="Wingdings" pitchFamily="2" charset="2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  <a:sym typeface="Wingdings" pitchFamily="2" charset="2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/>
                                      <a:sym typeface="Wingdings" pitchFamily="2" charset="2"/>
                                    </a:rPr>
                                    <m:t>: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  <a:sym typeface="Wingdings" pitchFamily="2" charset="2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  <a:sym typeface="Wingdings" pitchFamily="2" charset="2"/>
                                        </a:rPr>
                                        <m:t>𝑗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/>
                                          <a:sym typeface="Wingdings" pitchFamily="2" charset="2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sym typeface="Wingdings" pitchFamily="2" charset="2"/>
                                        </a:rPr>
                                        <m:t>𝑖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  <a:sym typeface="Wingdings" pitchFamily="2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  <a:sym typeface="Wingdings" pitchFamily="2" charset="2"/>
                                        </a:rPr>
                                        <m:t>𝑗𝑖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  <a:latin typeface="Calibri" pitchFamily="34" charset="0"/>
                </a:endParaRPr>
              </a:p>
              <a:p>
                <a:pPr marL="0" lvl="1" indent="0" algn="l" rtl="0" eaLnBrk="1" hangingPunct="1"/>
                <a:endParaRPr lang="en-US" b="0" dirty="0" smtClean="0">
                  <a:solidFill>
                    <a:schemeClr val="tx1"/>
                  </a:solidFill>
                  <a:latin typeface="Calibri" pitchFamily="34" charset="0"/>
                </a:endParaRPr>
              </a:p>
              <a:p>
                <a:pPr marL="0" lvl="1" indent="0" algn="l" rtl="0" eaLnBrk="1" hangingPunct="1"/>
                <a:endParaRPr lang="en-US" b="0" dirty="0" smtClean="0">
                  <a:solidFill>
                    <a:schemeClr val="tx1"/>
                  </a:solidFill>
                  <a:latin typeface="Calibri" pitchFamily="34" charset="0"/>
                </a:endParaRPr>
              </a:p>
              <a:p>
                <a:pPr marL="0" lvl="1" indent="0" algn="l" rtl="0" eaLnBrk="1" hangingPunct="1"/>
                <a:endParaRPr lang="en-US" b="0" dirty="0" smtClean="0">
                  <a:solidFill>
                    <a:schemeClr val="tx1"/>
                  </a:solidFill>
                  <a:latin typeface="Calibri" pitchFamily="34" charset="0"/>
                </a:endParaRPr>
              </a:p>
              <a:p>
                <a:pPr algn="l" rtl="0" eaLnBrk="1" hangingPunct="1"/>
                <a:endParaRPr lang="en-US" dirty="0">
                  <a:latin typeface="Calibri" pitchFamily="34" charset="0"/>
                </a:endParaRPr>
              </a:p>
              <a:p>
                <a:pPr lvl="1" indent="0" algn="l" rtl="0" eaLnBrk="1" hangingPunct="1"/>
                <a:endParaRPr lang="en-US" b="0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 lvl="1" indent="0" algn="l" rtl="0" eaLnBrk="1" hangingPunct="1"/>
                <a:endParaRPr lang="en-US" b="0" dirty="0" smtClean="0">
                  <a:solidFill>
                    <a:schemeClr val="tx1"/>
                  </a:solidFill>
                  <a:latin typeface="Calibri" pitchFamily="34" charset="0"/>
                </a:endParaRPr>
              </a:p>
              <a:p>
                <a:pPr algn="l" rtl="0" eaLnBrk="1" hangingPunct="1"/>
                <a:endParaRPr lang="en-US" b="1" dirty="0" smtClean="0">
                  <a:latin typeface="Calibri" pitchFamily="34" charset="0"/>
                </a:endParaRPr>
              </a:p>
              <a:p>
                <a:pPr marL="285750" indent="-285750" algn="l" rtl="0" eaLnBrk="1" hangingPunct="1">
                  <a:buFont typeface="Wingdings" pitchFamily="2" charset="2"/>
                  <a:buChar char="q"/>
                </a:pPr>
                <a:endParaRPr lang="en-US" dirty="0" smtClean="0">
                  <a:latin typeface="Calibri" pitchFamily="34" charset="0"/>
                </a:endParaRPr>
              </a:p>
              <a:p>
                <a:pPr algn="l" rtl="0" eaLnBrk="1" hangingPunct="1"/>
                <a:endParaRPr lang="en-US" dirty="0" smtClean="0">
                  <a:latin typeface="Calibri" pitchFamily="34" charset="0"/>
                </a:endParaRPr>
              </a:p>
              <a:p>
                <a:pPr algn="l" rtl="0" eaLnBrk="1" hangingPunct="1"/>
                <a:endParaRPr lang="en-US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8139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1981200"/>
                <a:ext cx="8839200" cy="6238118"/>
              </a:xfrm>
              <a:prstGeom prst="rect">
                <a:avLst/>
              </a:prstGeom>
              <a:blipFill rotWithShape="1">
                <a:blip r:embed="rId2"/>
                <a:stretch>
                  <a:fillRect l="-552" t="-48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0" y="0"/>
            <a:ext cx="45720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/>
                </a:solidFill>
                <a:latin typeface="+mn-lt"/>
                <a:cs typeface="+mn-cs"/>
              </a:rPr>
              <a:t>Introduction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Applications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Optimality Conditions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Primal Dual in LP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Algorithms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865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90320"/>
            <a:ext cx="9144000" cy="5257800"/>
          </a:xfrm>
          <a:prstGeom prst="rect">
            <a:avLst/>
          </a:prstGeom>
          <a:gradFill>
            <a:gsLst>
              <a:gs pos="2000">
                <a:schemeClr val="accent1">
                  <a:tint val="66000"/>
                  <a:satMod val="160000"/>
                  <a:alpha val="52000"/>
                </a:schemeClr>
              </a:gs>
              <a:gs pos="15000">
                <a:schemeClr val="accent1">
                  <a:tint val="23500"/>
                  <a:satMod val="1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457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138" name="TextBox 16"/>
          <p:cNvSpPr txBox="1">
            <a:spLocks noChangeArrowheads="1"/>
          </p:cNvSpPr>
          <p:nvPr/>
        </p:nvSpPr>
        <p:spPr bwMode="auto">
          <a:xfrm>
            <a:off x="0" y="1295400"/>
            <a:ext cx="72390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</a:rPr>
              <a:t>Minimum Cost Flows – Finding a Feasible Solution</a:t>
            </a:r>
            <a:endParaRPr lang="en-US" sz="2500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139" name="TextBox 17"/>
              <p:cNvSpPr txBox="1">
                <a:spLocks noChangeArrowheads="1"/>
              </p:cNvSpPr>
              <p:nvPr/>
            </p:nvSpPr>
            <p:spPr bwMode="auto">
              <a:xfrm>
                <a:off x="152400" y="1981200"/>
                <a:ext cx="8839200" cy="65151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 eaLnBrk="1" hangingPunct="1"/>
                <a:r>
                  <a:rPr lang="en-US" b="1" dirty="0" smtClean="0">
                    <a:latin typeface="Calibri" pitchFamily="34" charset="0"/>
                  </a:rPr>
                  <a:t>How to find a feasible solution?</a:t>
                </a:r>
              </a:p>
              <a:p>
                <a:pPr algn="l" rtl="0" eaLnBrk="1" hangingPunct="1"/>
                <a:endParaRPr lang="en-US" b="1" dirty="0">
                  <a:latin typeface="Calibri" pitchFamily="34" charset="0"/>
                </a:endParaRPr>
              </a:p>
              <a:p>
                <a:pPr marL="0" lvl="1" indent="0" algn="l" rtl="0" eaLnBrk="1" hangingPunct="1"/>
                <a:r>
                  <a:rPr lang="en-US" dirty="0" smtClean="0">
                    <a:latin typeface="Calibri" pitchFamily="34" charset="0"/>
                  </a:rPr>
                  <a:t>A simple observation:</a:t>
                </a:r>
              </a:p>
              <a:p>
                <a:pPr marL="0" lvl="1" indent="0" algn="l" rtl="0" eaLnBrk="1" hangingPunct="1"/>
                <a:endParaRPr lang="en-US" b="0" dirty="0">
                  <a:solidFill>
                    <a:schemeClr val="tx1"/>
                  </a:solidFill>
                  <a:latin typeface="Calibri" pitchFamily="34" charset="0"/>
                </a:endParaRPr>
              </a:p>
              <a:p>
                <a:pPr marL="0" lvl="1" indent="0" algn="l" rtl="0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  <a:sym typeface="Wingdings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𝑗</m:t>
                          </m:r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:</m:t>
                          </m:r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(</m:t>
                          </m:r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𝑖</m:t>
                          </m:r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,</m:t>
                          </m:r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𝑗</m:t>
                          </m:r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  <a:sym typeface="Wingdings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𝑗</m:t>
                          </m:r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: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𝑗</m:t>
                              </m:r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,</m:t>
                              </m:r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𝑖</m:t>
                              </m:r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𝑗𝑖</m:t>
                              </m:r>
                            </m:sub>
                          </m:sSub>
                        </m:e>
                      </m:nary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=</m:t>
                      </m:r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𝑏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𝑉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/>
                                      <a:sym typeface="Wingdings" pitchFamily="2" charset="2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  <a:sym typeface="Wingdings" pitchFamily="2" charset="2"/>
                                    </a:rPr>
                                    <m:t>𝑗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  <a:sym typeface="Wingdings" pitchFamily="2" charset="2"/>
                                    </a:rPr>
                                    <m:t>:</m:t>
                                  </m:r>
                                  <m:r>
                                    <a:rPr lang="en-US" i="1">
                                      <a:latin typeface="Cambria Math"/>
                                      <a:sym typeface="Wingdings" pitchFamily="2" charset="2"/>
                                    </a:rPr>
                                    <m:t>(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  <a:sym typeface="Wingdings" pitchFamily="2" charset="2"/>
                                    </a:rPr>
                                    <m:t>𝑖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  <a:sym typeface="Wingdings" pitchFamily="2" charset="2"/>
                                    </a:rPr>
                                    <m:t>,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  <a:sym typeface="Wingdings" pitchFamily="2" charset="2"/>
                                    </a:rPr>
                                    <m:t>𝑗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  <a:sym typeface="Wingdings" pitchFamily="2" charset="2"/>
                                    </a:rPr>
                                    <m:t>)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  <a:sym typeface="Wingdings" pitchFamily="2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  <a:sym typeface="Wingdings" pitchFamily="2" charset="2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−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/>
                                      <a:sym typeface="Wingdings" pitchFamily="2" charset="2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  <a:sym typeface="Wingdings" pitchFamily="2" charset="2"/>
                                    </a:rPr>
                                    <m:t>𝑗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  <a:sym typeface="Wingdings" pitchFamily="2" charset="2"/>
                                    </a:rPr>
                                    <m:t>: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  <a:sym typeface="Wingdings" pitchFamily="2" charset="2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  <a:sym typeface="Wingdings" pitchFamily="2" charset="2"/>
                                        </a:rPr>
                                        <m:t>𝑗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/>
                                          <a:sym typeface="Wingdings" pitchFamily="2" charset="2"/>
                                        </a:rPr>
                                        <m:t>,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/>
                                          <a:sym typeface="Wingdings" pitchFamily="2" charset="2"/>
                                        </a:rPr>
                                        <m:t>𝑖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  <a:sym typeface="Wingdings" pitchFamily="2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  <a:sym typeface="Wingdings" pitchFamily="2" charset="2"/>
                                        </a:rPr>
                                        <m:t>𝑗𝑖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𝑉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  <a:latin typeface="Calibri" pitchFamily="34" charset="0"/>
                </a:endParaRPr>
              </a:p>
              <a:p>
                <a:pPr marL="0" lvl="1" indent="0" algn="l" rtl="0" eaLnBrk="1" hangingPunct="1"/>
                <a:endParaRPr lang="en-US" dirty="0">
                  <a:latin typeface="Calibri" pitchFamily="34" charset="0"/>
                </a:endParaRPr>
              </a:p>
              <a:p>
                <a:pPr marL="0" lvl="1" indent="0" algn="l" rtl="0" eaLnBrk="1" hangingPunct="1"/>
                <a:r>
                  <a:rPr lang="en-US" b="0" dirty="0" smtClean="0">
                    <a:solidFill>
                      <a:schemeClr val="tx1"/>
                    </a:solidFill>
                    <a:latin typeface="Calibri" pitchFamily="34" charset="0"/>
                  </a:rPr>
                  <a:t>But what is the value of the following expression:</a:t>
                </a:r>
              </a:p>
              <a:p>
                <a:pPr marL="0" lvl="1" indent="0" algn="l" rtl="0" eaLnBrk="1" hangingPunct="1"/>
                <a:endParaRPr lang="en-US" dirty="0">
                  <a:latin typeface="Calibri" pitchFamily="34" charset="0"/>
                </a:endParaRPr>
              </a:p>
              <a:p>
                <a:pPr marL="0" lvl="1" indent="0" algn="l" rtl="0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r>
                            <a:rPr lang="en-US" i="1">
                              <a:latin typeface="Cambria Math"/>
                            </a:rPr>
                            <m:t>𝑉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/>
                                      <a:sym typeface="Wingdings" pitchFamily="2" charset="2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  <a:sym typeface="Wingdings" pitchFamily="2" charset="2"/>
                                    </a:rPr>
                                    <m:t>𝑗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  <a:sym typeface="Wingdings" pitchFamily="2" charset="2"/>
                                    </a:rPr>
                                    <m:t>:</m:t>
                                  </m:r>
                                  <m:r>
                                    <a:rPr lang="en-US" i="1">
                                      <a:latin typeface="Cambria Math"/>
                                      <a:sym typeface="Wingdings" pitchFamily="2" charset="2"/>
                                    </a:rPr>
                                    <m:t>(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  <a:sym typeface="Wingdings" pitchFamily="2" charset="2"/>
                                    </a:rPr>
                                    <m:t>𝑖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  <a:sym typeface="Wingdings" pitchFamily="2" charset="2"/>
                                    </a:rPr>
                                    <m:t>,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  <a:sym typeface="Wingdings" pitchFamily="2" charset="2"/>
                                    </a:rPr>
                                    <m:t>𝑗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  <a:sym typeface="Wingdings" pitchFamily="2" charset="2"/>
                                    </a:rPr>
                                    <m:t>)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  <a:sym typeface="Wingdings" pitchFamily="2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  <a:sym typeface="Wingdings" pitchFamily="2" charset="2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−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/>
                                      <a:sym typeface="Wingdings" pitchFamily="2" charset="2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  <a:sym typeface="Wingdings" pitchFamily="2" charset="2"/>
                                    </a:rPr>
                                    <m:t>𝑗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  <a:sym typeface="Wingdings" pitchFamily="2" charset="2"/>
                                    </a:rPr>
                                    <m:t>: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  <a:sym typeface="Wingdings" pitchFamily="2" charset="2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  <a:sym typeface="Wingdings" pitchFamily="2" charset="2"/>
                                        </a:rPr>
                                        <m:t>𝑗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/>
                                          <a:sym typeface="Wingdings" pitchFamily="2" charset="2"/>
                                        </a:rPr>
                                        <m:t>,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/>
                                          <a:sym typeface="Wingdings" pitchFamily="2" charset="2"/>
                                        </a:rPr>
                                        <m:t>𝑖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  <a:sym typeface="Wingdings" pitchFamily="2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  <a:sym typeface="Wingdings" pitchFamily="2" charset="2"/>
                                        </a:rPr>
                                        <m:t>𝑗𝑖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0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r>
                            <a:rPr lang="en-US" i="1">
                              <a:latin typeface="Cambria Math"/>
                            </a:rPr>
                            <m:t>𝑉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/>
                            </a:rPr>
                            <m:t>𝑏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>
                  <a:latin typeface="Calibri" pitchFamily="34" charset="0"/>
                </a:endParaRPr>
              </a:p>
              <a:p>
                <a:pPr marL="0" lvl="1" indent="0" algn="l" rtl="0" eaLnBrk="1" hangingPunct="1"/>
                <a:endParaRPr lang="en-US" b="0" dirty="0" smtClean="0">
                  <a:solidFill>
                    <a:schemeClr val="tx1"/>
                  </a:solidFill>
                  <a:latin typeface="Calibri" pitchFamily="34" charset="0"/>
                </a:endParaRPr>
              </a:p>
              <a:p>
                <a:pPr marL="0" lvl="1" indent="0" algn="l" rtl="0" eaLnBrk="1" hangingPunct="1"/>
                <a:endParaRPr lang="en-US" b="0" dirty="0" smtClean="0">
                  <a:solidFill>
                    <a:schemeClr val="tx1"/>
                  </a:solidFill>
                  <a:latin typeface="Calibri" pitchFamily="34" charset="0"/>
                </a:endParaRPr>
              </a:p>
              <a:p>
                <a:pPr marL="0" lvl="1" indent="0" algn="l" rtl="0" eaLnBrk="1" hangingPunct="1"/>
                <a:endParaRPr lang="en-US" b="0" dirty="0" smtClean="0">
                  <a:solidFill>
                    <a:schemeClr val="tx1"/>
                  </a:solidFill>
                  <a:latin typeface="Calibri" pitchFamily="34" charset="0"/>
                </a:endParaRPr>
              </a:p>
              <a:p>
                <a:pPr marL="0" lvl="1" indent="0" algn="l" rtl="0" eaLnBrk="1" hangingPunct="1"/>
                <a:endParaRPr lang="en-US" b="0" dirty="0" smtClean="0">
                  <a:solidFill>
                    <a:schemeClr val="tx1"/>
                  </a:solidFill>
                  <a:latin typeface="Calibri" pitchFamily="34" charset="0"/>
                </a:endParaRPr>
              </a:p>
              <a:p>
                <a:pPr algn="l" rtl="0" eaLnBrk="1" hangingPunct="1"/>
                <a:endParaRPr lang="en-US" dirty="0">
                  <a:latin typeface="Calibri" pitchFamily="34" charset="0"/>
                </a:endParaRPr>
              </a:p>
              <a:p>
                <a:pPr lvl="1" indent="0" algn="l" rtl="0" eaLnBrk="1" hangingPunct="1"/>
                <a:endParaRPr lang="en-US" b="0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 lvl="1" indent="0" algn="l" rtl="0" eaLnBrk="1" hangingPunct="1"/>
                <a:endParaRPr lang="en-US" b="0" dirty="0" smtClean="0">
                  <a:solidFill>
                    <a:schemeClr val="tx1"/>
                  </a:solidFill>
                  <a:latin typeface="Calibri" pitchFamily="34" charset="0"/>
                </a:endParaRPr>
              </a:p>
              <a:p>
                <a:pPr algn="l" rtl="0" eaLnBrk="1" hangingPunct="1"/>
                <a:endParaRPr lang="en-US" b="1" dirty="0" smtClean="0">
                  <a:latin typeface="Calibri" pitchFamily="34" charset="0"/>
                </a:endParaRPr>
              </a:p>
              <a:p>
                <a:pPr marL="285750" indent="-285750" algn="l" rtl="0" eaLnBrk="1" hangingPunct="1">
                  <a:buFont typeface="Wingdings" pitchFamily="2" charset="2"/>
                  <a:buChar char="q"/>
                </a:pPr>
                <a:endParaRPr lang="en-US" dirty="0" smtClean="0">
                  <a:latin typeface="Calibri" pitchFamily="34" charset="0"/>
                </a:endParaRPr>
              </a:p>
              <a:p>
                <a:pPr algn="l" rtl="0" eaLnBrk="1" hangingPunct="1"/>
                <a:endParaRPr lang="en-US" dirty="0" smtClean="0">
                  <a:latin typeface="Calibri" pitchFamily="34" charset="0"/>
                </a:endParaRPr>
              </a:p>
              <a:p>
                <a:pPr algn="l" rtl="0" eaLnBrk="1" hangingPunct="1"/>
                <a:endParaRPr lang="en-US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8139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1981200"/>
                <a:ext cx="8839200" cy="6515117"/>
              </a:xfrm>
              <a:prstGeom prst="rect">
                <a:avLst/>
              </a:prstGeom>
              <a:blipFill rotWithShape="1">
                <a:blip r:embed="rId2"/>
                <a:stretch>
                  <a:fillRect l="-552" t="-46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0" y="0"/>
            <a:ext cx="45720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/>
                </a:solidFill>
                <a:latin typeface="+mn-lt"/>
                <a:cs typeface="+mn-cs"/>
              </a:rPr>
              <a:t>Introduction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Applications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Optimality Conditions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Primal Dual in LP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Algorithms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353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90320"/>
            <a:ext cx="9144000" cy="5257800"/>
          </a:xfrm>
          <a:prstGeom prst="rect">
            <a:avLst/>
          </a:prstGeom>
          <a:gradFill>
            <a:gsLst>
              <a:gs pos="2000">
                <a:schemeClr val="accent1">
                  <a:tint val="66000"/>
                  <a:satMod val="160000"/>
                  <a:alpha val="52000"/>
                </a:schemeClr>
              </a:gs>
              <a:gs pos="15000">
                <a:schemeClr val="accent1">
                  <a:tint val="23500"/>
                  <a:satMod val="1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457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138" name="TextBox 16"/>
          <p:cNvSpPr txBox="1">
            <a:spLocks noChangeArrowheads="1"/>
          </p:cNvSpPr>
          <p:nvPr/>
        </p:nvSpPr>
        <p:spPr bwMode="auto">
          <a:xfrm>
            <a:off x="0" y="1295400"/>
            <a:ext cx="79248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</a:rPr>
              <a:t>Minimum Cost Flows – Finding a Feasible Solution</a:t>
            </a:r>
            <a:endParaRPr lang="en-US" sz="2500" dirty="0" smtClean="0">
              <a:latin typeface="Calibri" pitchFamily="34" charset="0"/>
            </a:endParaRPr>
          </a:p>
          <a:p>
            <a:pPr algn="l" rtl="0" eaLnBrk="1" hangingPunct="1"/>
            <a:endParaRPr lang="en-US" sz="2500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139" name="TextBox 17"/>
              <p:cNvSpPr txBox="1">
                <a:spLocks noChangeArrowheads="1"/>
              </p:cNvSpPr>
              <p:nvPr/>
            </p:nvSpPr>
            <p:spPr bwMode="auto">
              <a:xfrm>
                <a:off x="152400" y="1981200"/>
                <a:ext cx="8839200" cy="36933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 eaLnBrk="1" hangingPunct="1"/>
                <a:r>
                  <a:rPr lang="en-US" b="1" dirty="0" smtClean="0">
                    <a:latin typeface="Calibri" pitchFamily="34" charset="0"/>
                  </a:rPr>
                  <a:t>How to find a feasible solution?</a:t>
                </a:r>
              </a:p>
              <a:p>
                <a:pPr algn="l" rtl="0" eaLnBrk="1" hangingPunct="1"/>
                <a:endParaRPr lang="en-US" b="1" dirty="0">
                  <a:latin typeface="Calibri" pitchFamily="34" charset="0"/>
                </a:endParaRPr>
              </a:p>
              <a:p>
                <a:pPr marL="0" lvl="1" indent="0" algn="l" rtl="0" eaLnBrk="1" hangingPunct="1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𝑉</m:t>
                        </m:r>
                      </m:sub>
                      <m:sup/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e>
                    </m:nary>
                  </m:oMath>
                </a14:m>
                <a:r>
                  <a:rPr lang="en-US" b="0" dirty="0" smtClean="0">
                    <a:solidFill>
                      <a:schemeClr val="tx1"/>
                    </a:solidFill>
                    <a:latin typeface="Calibri" pitchFamily="34" charset="0"/>
                  </a:rPr>
                  <a:t> is not enough:</a:t>
                </a:r>
              </a:p>
              <a:p>
                <a:pPr marL="0" lvl="1" indent="0" algn="l" rtl="0" eaLnBrk="1" hangingPunct="1"/>
                <a:endParaRPr lang="en-US" dirty="0">
                  <a:latin typeface="Calibri" pitchFamily="34" charset="0"/>
                </a:endParaRPr>
              </a:p>
              <a:p>
                <a:pPr marL="0" lvl="1" indent="0" algn="l" rtl="0" eaLnBrk="1" hangingPunct="1"/>
                <a:endParaRPr lang="en-US" b="0" dirty="0" smtClean="0">
                  <a:solidFill>
                    <a:schemeClr val="tx1"/>
                  </a:solidFill>
                  <a:latin typeface="Calibri" pitchFamily="34" charset="0"/>
                </a:endParaRPr>
              </a:p>
              <a:p>
                <a:pPr marL="0" lvl="1" indent="0" algn="l" rtl="0" eaLnBrk="1" hangingPunct="1"/>
                <a:endParaRPr lang="en-US" b="0" dirty="0" smtClean="0">
                  <a:solidFill>
                    <a:schemeClr val="tx1"/>
                  </a:solidFill>
                  <a:latin typeface="Calibri" pitchFamily="34" charset="0"/>
                </a:endParaRPr>
              </a:p>
              <a:p>
                <a:pPr algn="l" rtl="0" eaLnBrk="1" hangingPunct="1"/>
                <a:endParaRPr lang="en-US" dirty="0">
                  <a:latin typeface="Calibri" pitchFamily="34" charset="0"/>
                </a:endParaRPr>
              </a:p>
              <a:p>
                <a:pPr lvl="1" indent="0" algn="l" rtl="0" eaLnBrk="1" hangingPunct="1"/>
                <a:endParaRPr lang="en-US" b="0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 lvl="1" indent="0" algn="l" rtl="0" eaLnBrk="1" hangingPunct="1"/>
                <a:endParaRPr lang="en-US" b="0" dirty="0" smtClean="0">
                  <a:solidFill>
                    <a:schemeClr val="tx1"/>
                  </a:solidFill>
                  <a:latin typeface="Calibri" pitchFamily="34" charset="0"/>
                </a:endParaRPr>
              </a:p>
              <a:p>
                <a:pPr algn="l" rtl="0" eaLnBrk="1" hangingPunct="1"/>
                <a:endParaRPr lang="en-US" b="1" dirty="0" smtClean="0">
                  <a:latin typeface="Calibri" pitchFamily="34" charset="0"/>
                </a:endParaRPr>
              </a:p>
              <a:p>
                <a:pPr marL="285750" indent="-285750" algn="l" rtl="0" eaLnBrk="1" hangingPunct="1">
                  <a:buFont typeface="Wingdings" pitchFamily="2" charset="2"/>
                  <a:buChar char="q"/>
                </a:pPr>
                <a:endParaRPr lang="en-US" dirty="0" smtClean="0">
                  <a:latin typeface="Calibri" pitchFamily="34" charset="0"/>
                </a:endParaRPr>
              </a:p>
              <a:p>
                <a:pPr algn="l" rtl="0" eaLnBrk="1" hangingPunct="1"/>
                <a:endParaRPr lang="en-US" dirty="0" smtClean="0">
                  <a:latin typeface="Calibri" pitchFamily="34" charset="0"/>
                </a:endParaRPr>
              </a:p>
              <a:p>
                <a:pPr algn="l" rtl="0" eaLnBrk="1" hangingPunct="1"/>
                <a:endParaRPr lang="en-US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8139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1981200"/>
                <a:ext cx="8839200" cy="3693319"/>
              </a:xfrm>
              <a:prstGeom prst="rect">
                <a:avLst/>
              </a:prstGeom>
              <a:blipFill rotWithShape="1">
                <a:blip r:embed="rId2"/>
                <a:stretch>
                  <a:fillRect l="-3793" t="-82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/>
          <p:nvPr/>
        </p:nvSpPr>
        <p:spPr>
          <a:xfrm>
            <a:off x="3200400" y="3538210"/>
            <a:ext cx="533400" cy="4859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800600" y="3523992"/>
            <a:ext cx="533400" cy="4859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209800" y="4510018"/>
            <a:ext cx="533400" cy="4859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</a:t>
            </a:r>
            <a:r>
              <a:rPr lang="en-US" baseline="-250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019800" y="4510018"/>
            <a:ext cx="533400" cy="4859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</a:t>
            </a:r>
            <a:r>
              <a:rPr lang="en-US" baseline="-25000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962400" y="5152896"/>
            <a:ext cx="533400" cy="4859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</a:t>
            </a:r>
            <a:r>
              <a:rPr lang="en-US" baseline="-25000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33600" y="4162296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86200" y="4819392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-2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24200" y="3219192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0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20" name="Straight Arrow Connector 19"/>
          <p:cNvCxnSpPr>
            <a:stCxn id="13" idx="6"/>
            <a:endCxn id="16" idx="2"/>
          </p:cNvCxnSpPr>
          <p:nvPr/>
        </p:nvCxnSpPr>
        <p:spPr>
          <a:xfrm>
            <a:off x="2743200" y="4752970"/>
            <a:ext cx="1219200" cy="6428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1" idx="6"/>
            <a:endCxn id="12" idx="2"/>
          </p:cNvCxnSpPr>
          <p:nvPr/>
        </p:nvCxnSpPr>
        <p:spPr>
          <a:xfrm flipV="1">
            <a:off x="3733800" y="3766944"/>
            <a:ext cx="1066800" cy="142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6" idx="7"/>
          </p:cNvCxnSpPr>
          <p:nvPr/>
        </p:nvCxnSpPr>
        <p:spPr>
          <a:xfrm flipH="1">
            <a:off x="4417685" y="4024114"/>
            <a:ext cx="649615" cy="11999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5"/>
            <a:endCxn id="14" idx="1"/>
          </p:cNvCxnSpPr>
          <p:nvPr/>
        </p:nvCxnSpPr>
        <p:spPr>
          <a:xfrm>
            <a:off x="5255885" y="3938737"/>
            <a:ext cx="842030" cy="6424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800600" y="3219192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0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86200" y="341552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4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19400" y="467866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3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86000" y="3828792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5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32892" y="4209792"/>
            <a:ext cx="667708" cy="378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1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34000" y="384046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1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2659380" y="3919220"/>
            <a:ext cx="613430" cy="6282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019800" y="41910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-3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0"/>
            <a:ext cx="45720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/>
                </a:solidFill>
                <a:latin typeface="+mn-lt"/>
                <a:cs typeface="+mn-cs"/>
              </a:rPr>
              <a:t>Introduction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Applications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Optimality Conditions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Primal Dual in LP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Algorithms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76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95400"/>
            <a:ext cx="9144000" cy="5257800"/>
          </a:xfrm>
          <a:prstGeom prst="rect">
            <a:avLst/>
          </a:prstGeom>
          <a:gradFill>
            <a:gsLst>
              <a:gs pos="2000">
                <a:schemeClr val="accent1">
                  <a:tint val="66000"/>
                  <a:satMod val="160000"/>
                  <a:alpha val="52000"/>
                </a:schemeClr>
              </a:gs>
              <a:gs pos="15000">
                <a:schemeClr val="accent1">
                  <a:tint val="23500"/>
                  <a:satMod val="1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457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162" name="TextBox 16"/>
          <p:cNvSpPr txBox="1">
            <a:spLocks noChangeArrowheads="1"/>
          </p:cNvSpPr>
          <p:nvPr/>
        </p:nvSpPr>
        <p:spPr bwMode="auto">
          <a:xfrm>
            <a:off x="0" y="1295400"/>
            <a:ext cx="7239000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</a:rPr>
              <a:t>Minimum Cost Flows – Finding a Feasible Solution</a:t>
            </a:r>
            <a:endParaRPr lang="en-US" sz="2500" dirty="0" smtClean="0">
              <a:latin typeface="Calibri" pitchFamily="34" charset="0"/>
            </a:endParaRPr>
          </a:p>
          <a:p>
            <a:pPr algn="l" rtl="0" eaLnBrk="1" hangingPunct="1"/>
            <a:endParaRPr lang="en-US" sz="2500" dirty="0">
              <a:solidFill>
                <a:schemeClr val="bg1"/>
              </a:solidFill>
              <a:latin typeface="Calibri" pitchFamily="34" charset="0"/>
            </a:endParaRPr>
          </a:p>
          <a:p>
            <a:pPr algn="l" rtl="0" eaLnBrk="1" hangingPunct="1"/>
            <a:endParaRPr lang="en-US" sz="2500" dirty="0">
              <a:latin typeface="Calibri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410200" y="3309610"/>
            <a:ext cx="533400" cy="4859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010400" y="3295392"/>
            <a:ext cx="533400" cy="4859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419600" y="4281418"/>
            <a:ext cx="533400" cy="4859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</a:t>
            </a:r>
            <a:r>
              <a:rPr lang="en-US" baseline="-250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229600" y="4281418"/>
            <a:ext cx="533400" cy="4859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</a:t>
            </a:r>
            <a:r>
              <a:rPr lang="en-US" baseline="-25000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172200" y="4924296"/>
            <a:ext cx="533400" cy="4859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</a:t>
            </a:r>
            <a:r>
              <a:rPr lang="en-US" baseline="-25000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43400" y="3933696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96000" y="4590792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-2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29600" y="3904992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-3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21" name="Straight Arrow Connector 20"/>
          <p:cNvCxnSpPr>
            <a:stCxn id="13" idx="7"/>
            <a:endCxn id="11" idx="3"/>
          </p:cNvCxnSpPr>
          <p:nvPr/>
        </p:nvCxnSpPr>
        <p:spPr>
          <a:xfrm flipV="1">
            <a:off x="4874885" y="3724355"/>
            <a:ext cx="613430" cy="6282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34000" y="2990592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0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23" name="Straight Arrow Connector 22"/>
          <p:cNvCxnSpPr>
            <a:stCxn id="13" idx="6"/>
            <a:endCxn id="16" idx="2"/>
          </p:cNvCxnSpPr>
          <p:nvPr/>
        </p:nvCxnSpPr>
        <p:spPr>
          <a:xfrm>
            <a:off x="4953000" y="4524370"/>
            <a:ext cx="1219200" cy="6428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6"/>
            <a:endCxn id="12" idx="2"/>
          </p:cNvCxnSpPr>
          <p:nvPr/>
        </p:nvCxnSpPr>
        <p:spPr>
          <a:xfrm flipV="1">
            <a:off x="5943600" y="3538344"/>
            <a:ext cx="1066800" cy="142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6" idx="7"/>
          </p:cNvCxnSpPr>
          <p:nvPr/>
        </p:nvCxnSpPr>
        <p:spPr>
          <a:xfrm flipH="1">
            <a:off x="6627485" y="3795514"/>
            <a:ext cx="649615" cy="11999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2" idx="5"/>
            <a:endCxn id="14" idx="1"/>
          </p:cNvCxnSpPr>
          <p:nvPr/>
        </p:nvCxnSpPr>
        <p:spPr>
          <a:xfrm>
            <a:off x="7465685" y="3710137"/>
            <a:ext cx="842030" cy="6424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010400" y="2990592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0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96000" y="318692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4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29200" y="445006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3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95800" y="3600192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5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42692" y="3981192"/>
            <a:ext cx="667708" cy="378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1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43800" y="361186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3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17"/>
              <p:cNvSpPr txBox="1">
                <a:spLocks noChangeArrowheads="1"/>
              </p:cNvSpPr>
              <p:nvPr/>
            </p:nvSpPr>
            <p:spPr bwMode="auto">
              <a:xfrm>
                <a:off x="152400" y="1981200"/>
                <a:ext cx="3962400" cy="3210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 eaLnBrk="1" hangingPunct="1"/>
                <a:r>
                  <a:rPr lang="en-US" b="1" dirty="0" smtClean="0">
                    <a:latin typeface="Calibri" pitchFamily="34" charset="0"/>
                  </a:rPr>
                  <a:t>How to find a feasible solution?</a:t>
                </a:r>
              </a:p>
              <a:p>
                <a:pPr algn="l" rtl="0" eaLnBrk="1" hangingPunct="1"/>
                <a:endParaRPr lang="en-US" dirty="0" smtClean="0">
                  <a:latin typeface="Calibri" pitchFamily="34" charset="0"/>
                </a:endParaRPr>
              </a:p>
              <a:p>
                <a:pPr marL="285750" indent="-285750" algn="l" rtl="0" eaLnBrk="1" hangingPunct="1">
                  <a:buFont typeface="Wingdings" pitchFamily="2" charset="2"/>
                  <a:buChar char="q"/>
                </a:pPr>
                <a:r>
                  <a:rPr lang="en-US" dirty="0" smtClean="0">
                    <a:latin typeface="Calibri" pitchFamily="34" charset="0"/>
                  </a:rPr>
                  <a:t>A feasible flow is a flow that satisfies:</a:t>
                </a:r>
              </a:p>
              <a:p>
                <a:pPr marL="1028700" lvl="1" algn="l" rtl="0" eaLnBrk="1" hangingPunct="1"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endParaRPr lang="en-US" dirty="0" smtClean="0">
                  <a:latin typeface="Calibri" pitchFamily="34" charset="0"/>
                </a:endParaRPr>
              </a:p>
              <a:p>
                <a:pPr marL="1028700" lvl="1" algn="l" rtl="0" eaLnBrk="1" hangingPunct="1"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𝑤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latin typeface="Calibri" pitchFamily="34" charset="0"/>
                </a:endParaRPr>
              </a:p>
              <a:p>
                <a:pPr marL="1028700" lvl="1" algn="l" rtl="0" eaLnBrk="1" hangingPunct="1"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sym typeface="Wingdings" pitchFamily="2" charset="2"/>
                          </a:rPr>
                          <m:t>𝑤</m:t>
                        </m:r>
                        <m:r>
                          <m:rPr>
                            <m:brk m:alnAt="7"/>
                          </m:r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sym typeface="Wingdings" pitchFamily="2" charset="2"/>
                          </a:rPr>
                          <m:t>: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sym typeface="Wingdings" pitchFamily="2" charset="2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sym typeface="Wingdings" pitchFamily="2" charset="2"/>
                          </a:rPr>
                          <m:t>𝑣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sym typeface="Wingdings" pitchFamily="2" charset="2"/>
                          </a:rPr>
                          <m:t>,</m:t>
                        </m:r>
                        <m:r>
                          <m:rPr>
                            <m:brk m:alnAt="7"/>
                          </m:r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sym typeface="Wingdings" pitchFamily="2" charset="2"/>
                          </a:rPr>
                          <m:t>𝑤</m:t>
                        </m:r>
                        <m:r>
                          <m:rPr>
                            <m:brk m:alnAt="7"/>
                          </m:r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sym typeface="Wingdings" pitchFamily="2" charset="2"/>
                          </a:rPr>
                          <m:t>)</m:t>
                        </m:r>
                      </m:sub>
                      <m:sup/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sym typeface="Wingdings" pitchFamily="2" charset="2"/>
                          </a:rPr>
                          <m:t>𝑓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sym typeface="Wingdings" pitchFamily="2" charset="2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sym typeface="Wingdings" pitchFamily="2" charset="2"/>
                          </a:rPr>
                          <m:t>𝑣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sym typeface="Wingdings" pitchFamily="2" charset="2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sym typeface="Wingdings" pitchFamily="2" charset="2"/>
                          </a:rPr>
                          <m:t>𝑤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sym typeface="Wingdings" pitchFamily="2" charset="2"/>
                          </a:rPr>
                          <m:t>)</m:t>
                        </m:r>
                      </m:e>
                    </m:nary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sym typeface="Wingdings" pitchFamily="2" charset="2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sym typeface="Wingdings" pitchFamily="2" charset="2"/>
                          </a:rPr>
                          <m:t>𝑣</m:t>
                        </m:r>
                        <m:r>
                          <m:rPr>
                            <m:brk m:alnAt="7"/>
                          </m:r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sym typeface="Wingdings" pitchFamily="2" charset="2"/>
                          </a:rPr>
                          <m:t>: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sym typeface="Wingdings" pitchFamily="2" charset="2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𝑤</m:t>
                            </m:r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,</m:t>
                            </m:r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𝑣</m:t>
                            </m:r>
                          </m:e>
                        </m:d>
                      </m:sub>
                      <m:sup/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sym typeface="Wingdings" pitchFamily="2" charset="2"/>
                          </a:rPr>
                          <m:t>𝑓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sym typeface="Wingdings" pitchFamily="2" charset="2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sym typeface="Wingdings" pitchFamily="2" charset="2"/>
                          </a:rPr>
                          <m:t>𝑤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sym typeface="Wingdings" pitchFamily="2" charset="2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sym typeface="Wingdings" pitchFamily="2" charset="2"/>
                          </a:rPr>
                          <m:t>𝑣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sym typeface="Wingdings" pitchFamily="2" charset="2"/>
                          </a:rPr>
                          <m:t>)</m:t>
                        </m:r>
                      </m:e>
                    </m:nary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sym typeface="Wingdings" pitchFamily="2" charset="2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sym typeface="Wingdings" pitchFamily="2" charset="2"/>
                      </a:rPr>
                      <m:t>𝑏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sym typeface="Wingdings" pitchFamily="2" charset="2"/>
                          </a:rPr>
                          <m:t>𝑣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  <a:latin typeface="Calibri" pitchFamily="34" charset="0"/>
                </a:endParaRPr>
              </a:p>
              <a:p>
                <a:pPr lvl="1" indent="0" algn="l" rtl="0" eaLnBrk="1" hangingPunct="1"/>
                <a:endParaRPr lang="en-US" b="0" dirty="0" smtClean="0">
                  <a:solidFill>
                    <a:schemeClr val="tx1"/>
                  </a:solidFill>
                  <a:latin typeface="Calibri" pitchFamily="34" charset="0"/>
                </a:endParaRPr>
              </a:p>
              <a:p>
                <a:pPr algn="l" rtl="0" eaLnBrk="1" hangingPunct="1"/>
                <a:endParaRPr lang="en-US" dirty="0" smtClean="0">
                  <a:latin typeface="Calibri" pitchFamily="34" charset="0"/>
                </a:endParaRPr>
              </a:p>
              <a:p>
                <a:pPr algn="l" rtl="0" eaLnBrk="1" hangingPunct="1"/>
                <a:r>
                  <a:rPr lang="en-US" dirty="0" smtClean="0">
                    <a:latin typeface="Calibri" pitchFamily="34" charset="0"/>
                  </a:rPr>
                  <a:t>A simple observation: A feasible flow does not depend on the cost values.</a:t>
                </a:r>
                <a:endParaRPr lang="en-US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3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1981200"/>
                <a:ext cx="3962400" cy="3210238"/>
              </a:xfrm>
              <a:prstGeom prst="rect">
                <a:avLst/>
              </a:prstGeom>
              <a:blipFill rotWithShape="1">
                <a:blip r:embed="rId2"/>
                <a:stretch>
                  <a:fillRect l="-1231" t="-949" r="-769" b="-208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0" y="0"/>
            <a:ext cx="45720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/>
                </a:solidFill>
                <a:latin typeface="+mn-lt"/>
                <a:cs typeface="+mn-cs"/>
              </a:rPr>
              <a:t>Introduction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Applications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Optimality Conditions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Primal Dual in LP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Algorithms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95400"/>
            <a:ext cx="9144000" cy="5257800"/>
          </a:xfrm>
          <a:prstGeom prst="rect">
            <a:avLst/>
          </a:prstGeom>
          <a:gradFill>
            <a:gsLst>
              <a:gs pos="2000">
                <a:schemeClr val="accent1">
                  <a:tint val="66000"/>
                  <a:satMod val="160000"/>
                  <a:alpha val="52000"/>
                </a:schemeClr>
              </a:gs>
              <a:gs pos="15000">
                <a:schemeClr val="accent1">
                  <a:tint val="23500"/>
                  <a:satMod val="1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457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162" name="TextBox 16"/>
          <p:cNvSpPr txBox="1">
            <a:spLocks noChangeArrowheads="1"/>
          </p:cNvSpPr>
          <p:nvPr/>
        </p:nvSpPr>
        <p:spPr bwMode="auto">
          <a:xfrm>
            <a:off x="0" y="1295400"/>
            <a:ext cx="7239000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</a:rPr>
              <a:t>Minimum Cost Flows – Finding a Feasible Solution</a:t>
            </a:r>
            <a:endParaRPr lang="en-US" sz="2500" dirty="0" smtClean="0">
              <a:latin typeface="Calibri" pitchFamily="34" charset="0"/>
            </a:endParaRPr>
          </a:p>
          <a:p>
            <a:pPr algn="l" rtl="0" eaLnBrk="1" hangingPunct="1"/>
            <a:endParaRPr lang="en-US" sz="2500" dirty="0">
              <a:solidFill>
                <a:schemeClr val="bg1"/>
              </a:solidFill>
              <a:latin typeface="Calibri" pitchFamily="34" charset="0"/>
            </a:endParaRPr>
          </a:p>
          <a:p>
            <a:pPr algn="l" rtl="0" eaLnBrk="1" hangingPunct="1"/>
            <a:endParaRPr lang="en-US" sz="2500" dirty="0">
              <a:latin typeface="Calibri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410200" y="3309610"/>
            <a:ext cx="533400" cy="4859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010400" y="3295392"/>
            <a:ext cx="533400" cy="4859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419600" y="4281418"/>
            <a:ext cx="533400" cy="4859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</a:t>
            </a:r>
            <a:r>
              <a:rPr lang="en-US" baseline="-250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229600" y="4281418"/>
            <a:ext cx="533400" cy="4859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</a:t>
            </a:r>
            <a:r>
              <a:rPr lang="en-US" baseline="-25000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172200" y="4924296"/>
            <a:ext cx="533400" cy="4859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</a:t>
            </a:r>
            <a:r>
              <a:rPr lang="en-US" baseline="-25000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43400" y="3933696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96000" y="4590792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-2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29600" y="3904992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-3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21" name="Straight Arrow Connector 20"/>
          <p:cNvCxnSpPr>
            <a:stCxn id="13" idx="7"/>
            <a:endCxn id="11" idx="3"/>
          </p:cNvCxnSpPr>
          <p:nvPr/>
        </p:nvCxnSpPr>
        <p:spPr>
          <a:xfrm flipV="1">
            <a:off x="4874885" y="3724355"/>
            <a:ext cx="613430" cy="6282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34000" y="2990592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0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23" name="Straight Arrow Connector 22"/>
          <p:cNvCxnSpPr>
            <a:stCxn id="13" idx="6"/>
            <a:endCxn id="16" idx="2"/>
          </p:cNvCxnSpPr>
          <p:nvPr/>
        </p:nvCxnSpPr>
        <p:spPr>
          <a:xfrm>
            <a:off x="4953000" y="4524370"/>
            <a:ext cx="1219200" cy="6428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6"/>
            <a:endCxn id="12" idx="2"/>
          </p:cNvCxnSpPr>
          <p:nvPr/>
        </p:nvCxnSpPr>
        <p:spPr>
          <a:xfrm flipV="1">
            <a:off x="5943600" y="3538344"/>
            <a:ext cx="1066800" cy="142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6" idx="7"/>
          </p:cNvCxnSpPr>
          <p:nvPr/>
        </p:nvCxnSpPr>
        <p:spPr>
          <a:xfrm flipH="1">
            <a:off x="6627485" y="3795514"/>
            <a:ext cx="649615" cy="11999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2" idx="5"/>
            <a:endCxn id="14" idx="1"/>
          </p:cNvCxnSpPr>
          <p:nvPr/>
        </p:nvCxnSpPr>
        <p:spPr>
          <a:xfrm>
            <a:off x="7465685" y="3710137"/>
            <a:ext cx="842030" cy="6424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010400" y="2990592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0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96000" y="318692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29200" y="445006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95800" y="3600192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42692" y="3981192"/>
            <a:ext cx="667708" cy="378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43800" y="361186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17"/>
              <p:cNvSpPr txBox="1">
                <a:spLocks noChangeArrowheads="1"/>
              </p:cNvSpPr>
              <p:nvPr/>
            </p:nvSpPr>
            <p:spPr bwMode="auto">
              <a:xfrm>
                <a:off x="152400" y="1981200"/>
                <a:ext cx="3962400" cy="3210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 eaLnBrk="1" hangingPunct="1"/>
                <a:r>
                  <a:rPr lang="en-US" b="1" dirty="0" smtClean="0">
                    <a:latin typeface="Calibri" pitchFamily="34" charset="0"/>
                  </a:rPr>
                  <a:t>How to find a feasible solution?</a:t>
                </a:r>
              </a:p>
              <a:p>
                <a:pPr algn="l" rtl="0" eaLnBrk="1" hangingPunct="1"/>
                <a:endParaRPr lang="en-US" dirty="0" smtClean="0">
                  <a:latin typeface="Calibri" pitchFamily="34" charset="0"/>
                </a:endParaRPr>
              </a:p>
              <a:p>
                <a:pPr marL="285750" indent="-285750" algn="l" rtl="0" eaLnBrk="1" hangingPunct="1">
                  <a:buFont typeface="Wingdings" pitchFamily="2" charset="2"/>
                  <a:buChar char="q"/>
                </a:pPr>
                <a:r>
                  <a:rPr lang="en-US" dirty="0" smtClean="0">
                    <a:latin typeface="Calibri" pitchFamily="34" charset="0"/>
                  </a:rPr>
                  <a:t>A feasible flow is a flow that satisfies:</a:t>
                </a:r>
              </a:p>
              <a:p>
                <a:pPr marL="1028700" lvl="1" algn="l" rtl="0" eaLnBrk="1" hangingPunct="1"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endParaRPr lang="en-US" dirty="0" smtClean="0">
                  <a:latin typeface="Calibri" pitchFamily="34" charset="0"/>
                </a:endParaRPr>
              </a:p>
              <a:p>
                <a:pPr marL="1028700" lvl="1" algn="l" rtl="0" eaLnBrk="1" hangingPunct="1"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𝑤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latin typeface="Calibri" pitchFamily="34" charset="0"/>
                </a:endParaRPr>
              </a:p>
              <a:p>
                <a:pPr marL="1028700" lvl="1" algn="l" rtl="0" eaLnBrk="1" hangingPunct="1"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sym typeface="Wingdings" pitchFamily="2" charset="2"/>
                          </a:rPr>
                          <m:t>𝑤</m:t>
                        </m:r>
                        <m:r>
                          <m:rPr>
                            <m:brk m:alnAt="7"/>
                          </m:r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sym typeface="Wingdings" pitchFamily="2" charset="2"/>
                          </a:rPr>
                          <m:t>: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sym typeface="Wingdings" pitchFamily="2" charset="2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sym typeface="Wingdings" pitchFamily="2" charset="2"/>
                          </a:rPr>
                          <m:t>𝑣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sym typeface="Wingdings" pitchFamily="2" charset="2"/>
                          </a:rPr>
                          <m:t>,</m:t>
                        </m:r>
                        <m:r>
                          <m:rPr>
                            <m:brk m:alnAt="7"/>
                          </m:r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sym typeface="Wingdings" pitchFamily="2" charset="2"/>
                          </a:rPr>
                          <m:t>𝑤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sym typeface="Wingdings" pitchFamily="2" charset="2"/>
                          </a:rPr>
                          <m:t>)</m:t>
                        </m:r>
                      </m:sub>
                      <m:sup/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sym typeface="Wingdings" pitchFamily="2" charset="2"/>
                          </a:rPr>
                          <m:t>𝑓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sym typeface="Wingdings" pitchFamily="2" charset="2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sym typeface="Wingdings" pitchFamily="2" charset="2"/>
                          </a:rPr>
                          <m:t>𝑣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sym typeface="Wingdings" pitchFamily="2" charset="2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sym typeface="Wingdings" pitchFamily="2" charset="2"/>
                          </a:rPr>
                          <m:t>𝑤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sym typeface="Wingdings" pitchFamily="2" charset="2"/>
                          </a:rPr>
                          <m:t>)</m:t>
                        </m:r>
                      </m:e>
                    </m:nary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sym typeface="Wingdings" pitchFamily="2" charset="2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sym typeface="Wingdings" pitchFamily="2" charset="2"/>
                          </a:rPr>
                          <m:t>𝑣</m:t>
                        </m:r>
                        <m:r>
                          <m:rPr>
                            <m:brk m:alnAt="7"/>
                          </m:r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sym typeface="Wingdings" pitchFamily="2" charset="2"/>
                          </a:rPr>
                          <m:t>: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sym typeface="Wingdings" pitchFamily="2" charset="2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𝑤</m:t>
                            </m:r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𝑣</m:t>
                            </m:r>
                          </m:e>
                        </m:d>
                      </m:sub>
                      <m:sup/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sym typeface="Wingdings" pitchFamily="2" charset="2"/>
                          </a:rPr>
                          <m:t>𝑓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sym typeface="Wingdings" pitchFamily="2" charset="2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sym typeface="Wingdings" pitchFamily="2" charset="2"/>
                          </a:rPr>
                          <m:t>𝑤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sym typeface="Wingdings" pitchFamily="2" charset="2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sym typeface="Wingdings" pitchFamily="2" charset="2"/>
                          </a:rPr>
                          <m:t>𝑣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sym typeface="Wingdings" pitchFamily="2" charset="2"/>
                          </a:rPr>
                          <m:t>)</m:t>
                        </m:r>
                      </m:e>
                    </m:nary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sym typeface="Wingdings" pitchFamily="2" charset="2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sym typeface="Wingdings" pitchFamily="2" charset="2"/>
                      </a:rPr>
                      <m:t>𝑏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sym typeface="Wingdings" pitchFamily="2" charset="2"/>
                          </a:rPr>
                          <m:t>𝑣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  <a:latin typeface="Calibri" pitchFamily="34" charset="0"/>
                </a:endParaRPr>
              </a:p>
              <a:p>
                <a:pPr lvl="1" indent="0" algn="l" rtl="0" eaLnBrk="1" hangingPunct="1"/>
                <a:endParaRPr lang="en-US" b="0" dirty="0" smtClean="0">
                  <a:solidFill>
                    <a:schemeClr val="tx1"/>
                  </a:solidFill>
                  <a:latin typeface="Calibri" pitchFamily="34" charset="0"/>
                </a:endParaRPr>
              </a:p>
              <a:p>
                <a:pPr algn="l" rtl="0" eaLnBrk="1" hangingPunct="1"/>
                <a:endParaRPr lang="en-US" dirty="0" smtClean="0">
                  <a:latin typeface="Calibri" pitchFamily="34" charset="0"/>
                </a:endParaRPr>
              </a:p>
              <a:p>
                <a:pPr algn="l" rtl="0" eaLnBrk="1" hangingPunct="1"/>
                <a:r>
                  <a:rPr lang="en-US" dirty="0" smtClean="0">
                    <a:latin typeface="Calibri" pitchFamily="34" charset="0"/>
                  </a:rPr>
                  <a:t>A simple observation: A feasible flow does not depend on the cost values.</a:t>
                </a:r>
                <a:endParaRPr lang="en-US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4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1981200"/>
                <a:ext cx="3962400" cy="3210238"/>
              </a:xfrm>
              <a:prstGeom prst="rect">
                <a:avLst/>
              </a:prstGeom>
              <a:blipFill rotWithShape="1">
                <a:blip r:embed="rId2"/>
                <a:stretch>
                  <a:fillRect l="-1231" t="-949" r="-769" b="-208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0" y="0"/>
            <a:ext cx="45720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/>
                </a:solidFill>
                <a:latin typeface="+mn-lt"/>
                <a:cs typeface="+mn-cs"/>
              </a:rPr>
              <a:t>Introduction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Applications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Optimality Conditions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Primal Dual in LP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Algorithms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53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95400"/>
            <a:ext cx="9144000" cy="5257800"/>
          </a:xfrm>
          <a:prstGeom prst="rect">
            <a:avLst/>
          </a:prstGeom>
          <a:gradFill>
            <a:gsLst>
              <a:gs pos="2000">
                <a:schemeClr val="accent1">
                  <a:tint val="66000"/>
                  <a:satMod val="160000"/>
                  <a:alpha val="52000"/>
                </a:schemeClr>
              </a:gs>
              <a:gs pos="15000">
                <a:schemeClr val="accent1">
                  <a:tint val="23500"/>
                  <a:satMod val="1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457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162" name="TextBox 16"/>
          <p:cNvSpPr txBox="1">
            <a:spLocks noChangeArrowheads="1"/>
          </p:cNvSpPr>
          <p:nvPr/>
        </p:nvSpPr>
        <p:spPr bwMode="auto">
          <a:xfrm>
            <a:off x="0" y="1295400"/>
            <a:ext cx="7239000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</a:rPr>
              <a:t>Minimum Cost Flows – Finding a Feasible Solution</a:t>
            </a:r>
            <a:endParaRPr lang="en-US" sz="2500" dirty="0" smtClean="0">
              <a:latin typeface="Calibri" pitchFamily="34" charset="0"/>
            </a:endParaRPr>
          </a:p>
          <a:p>
            <a:pPr algn="l" rtl="0" eaLnBrk="1" hangingPunct="1"/>
            <a:endParaRPr lang="en-US" sz="2500" dirty="0">
              <a:solidFill>
                <a:schemeClr val="bg1"/>
              </a:solidFill>
              <a:latin typeface="Calibri" pitchFamily="34" charset="0"/>
            </a:endParaRPr>
          </a:p>
          <a:p>
            <a:pPr algn="l" rtl="0" eaLnBrk="1" hangingPunct="1"/>
            <a:endParaRPr lang="en-US" sz="2500" dirty="0">
              <a:latin typeface="Calibri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410200" y="3309610"/>
            <a:ext cx="533400" cy="4859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010400" y="3295392"/>
            <a:ext cx="533400" cy="4859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419600" y="4281418"/>
            <a:ext cx="533400" cy="4859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</a:t>
            </a:r>
            <a:r>
              <a:rPr lang="en-US" baseline="-250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229600" y="4281418"/>
            <a:ext cx="533400" cy="4859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</a:t>
            </a:r>
            <a:r>
              <a:rPr lang="en-US" baseline="-25000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172200" y="4924296"/>
            <a:ext cx="533400" cy="4859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</a:t>
            </a:r>
            <a:r>
              <a:rPr lang="en-US" baseline="-25000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91000" y="3933696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96000" y="4590792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-2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29600" y="3904992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-3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21" name="Straight Arrow Connector 20"/>
          <p:cNvCxnSpPr>
            <a:stCxn id="13" idx="7"/>
            <a:endCxn id="11" idx="3"/>
          </p:cNvCxnSpPr>
          <p:nvPr/>
        </p:nvCxnSpPr>
        <p:spPr>
          <a:xfrm flipV="1">
            <a:off x="4874885" y="3724355"/>
            <a:ext cx="613430" cy="6282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34000" y="2990592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0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23" name="Straight Arrow Connector 22"/>
          <p:cNvCxnSpPr>
            <a:stCxn id="13" idx="6"/>
            <a:endCxn id="16" idx="2"/>
          </p:cNvCxnSpPr>
          <p:nvPr/>
        </p:nvCxnSpPr>
        <p:spPr>
          <a:xfrm>
            <a:off x="4953000" y="4524370"/>
            <a:ext cx="1219200" cy="6428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6"/>
            <a:endCxn id="12" idx="2"/>
          </p:cNvCxnSpPr>
          <p:nvPr/>
        </p:nvCxnSpPr>
        <p:spPr>
          <a:xfrm flipV="1">
            <a:off x="5943600" y="3538344"/>
            <a:ext cx="1066800" cy="142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6" idx="7"/>
          </p:cNvCxnSpPr>
          <p:nvPr/>
        </p:nvCxnSpPr>
        <p:spPr>
          <a:xfrm flipH="1">
            <a:off x="6627485" y="3795514"/>
            <a:ext cx="649615" cy="11999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2" idx="5"/>
            <a:endCxn id="14" idx="1"/>
          </p:cNvCxnSpPr>
          <p:nvPr/>
        </p:nvCxnSpPr>
        <p:spPr>
          <a:xfrm>
            <a:off x="7465685" y="3710137"/>
            <a:ext cx="842030" cy="6424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010400" y="2990592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0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96000" y="318692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29200" y="445006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95800" y="3600192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42692" y="3981192"/>
            <a:ext cx="667708" cy="378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43800" y="361186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" name="TextBox 17"/>
          <p:cNvSpPr txBox="1">
            <a:spLocks noChangeArrowheads="1"/>
          </p:cNvSpPr>
          <p:nvPr/>
        </p:nvSpPr>
        <p:spPr bwMode="auto">
          <a:xfrm>
            <a:off x="152400" y="1981200"/>
            <a:ext cx="41910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b="1" dirty="0" smtClean="0">
                <a:latin typeface="Calibri" pitchFamily="34" charset="0"/>
              </a:rPr>
              <a:t>How to find a feasible solution?</a:t>
            </a:r>
          </a:p>
          <a:p>
            <a:pPr algn="l" rtl="0" eaLnBrk="1" hangingPunct="1"/>
            <a:endParaRPr lang="en-US" dirty="0" smtClean="0">
              <a:latin typeface="Calibri" pitchFamily="34" charset="0"/>
            </a:endParaRPr>
          </a:p>
          <a:p>
            <a:pPr algn="l" rtl="0" eaLnBrk="1" hangingPunct="1"/>
            <a:r>
              <a:rPr lang="en-US" dirty="0" smtClean="0">
                <a:latin typeface="Calibri" pitchFamily="34" charset="0"/>
              </a:rPr>
              <a:t>Reduction to max flow problem.</a:t>
            </a:r>
          </a:p>
          <a:p>
            <a:pPr algn="l" rtl="0" eaLnBrk="1" hangingPunct="1"/>
            <a:endParaRPr lang="en-US" dirty="0">
              <a:latin typeface="Calibri" pitchFamily="34" charset="0"/>
            </a:endParaRPr>
          </a:p>
          <a:p>
            <a:pPr marL="285750" indent="-285750" algn="l" rtl="0" eaLnBrk="1" hangingPunct="1">
              <a:buFont typeface="Wingdings" pitchFamily="2" charset="2"/>
              <a:buChar char="q"/>
            </a:pPr>
            <a:r>
              <a:rPr lang="en-US" dirty="0" smtClean="0">
                <a:latin typeface="Calibri" pitchFamily="34" charset="0"/>
              </a:rPr>
              <a:t>Add vertices s and t.</a:t>
            </a:r>
          </a:p>
          <a:p>
            <a:pPr marL="285750" indent="-285750" algn="l" rtl="0" eaLnBrk="1" hangingPunct="1">
              <a:buFont typeface="Wingdings" pitchFamily="2" charset="2"/>
              <a:buChar char="q"/>
            </a:pPr>
            <a:r>
              <a:rPr lang="en-US" dirty="0" smtClean="0">
                <a:latin typeface="Calibri" pitchFamily="34" charset="0"/>
              </a:rPr>
              <a:t>For every v such that b(v)&gt;0:                Add an edge (</a:t>
            </a:r>
            <a:r>
              <a:rPr lang="en-US" dirty="0" err="1" smtClean="0">
                <a:latin typeface="Calibri" pitchFamily="34" charset="0"/>
              </a:rPr>
              <a:t>s,v</a:t>
            </a:r>
            <a:r>
              <a:rPr lang="en-US" dirty="0" smtClean="0">
                <a:latin typeface="Calibri" pitchFamily="34" charset="0"/>
              </a:rPr>
              <a:t>) such that u(</a:t>
            </a:r>
            <a:r>
              <a:rPr lang="en-US" dirty="0" err="1" smtClean="0">
                <a:latin typeface="Calibri" pitchFamily="34" charset="0"/>
              </a:rPr>
              <a:t>s,v</a:t>
            </a:r>
            <a:r>
              <a:rPr lang="en-US" dirty="0" smtClean="0">
                <a:latin typeface="Calibri" pitchFamily="34" charset="0"/>
              </a:rPr>
              <a:t>)=b(v)</a:t>
            </a:r>
          </a:p>
          <a:p>
            <a:pPr marL="285750" indent="-285750" algn="l" rtl="0" eaLnBrk="1" hangingPunct="1">
              <a:buFont typeface="Wingdings" pitchFamily="2" charset="2"/>
              <a:buChar char="q"/>
            </a:pPr>
            <a:r>
              <a:rPr lang="en-US" dirty="0" smtClean="0">
                <a:latin typeface="Calibri" pitchFamily="34" charset="0"/>
              </a:rPr>
              <a:t>For every v such that b(v)&lt;0:                  Add an edge (</a:t>
            </a:r>
            <a:r>
              <a:rPr lang="en-US" dirty="0" err="1" smtClean="0">
                <a:latin typeface="Calibri" pitchFamily="34" charset="0"/>
              </a:rPr>
              <a:t>v,t</a:t>
            </a:r>
            <a:r>
              <a:rPr lang="en-US" dirty="0" smtClean="0">
                <a:latin typeface="Calibri" pitchFamily="34" charset="0"/>
              </a:rPr>
              <a:t>) such that u(</a:t>
            </a:r>
            <a:r>
              <a:rPr lang="en-US" dirty="0" err="1" smtClean="0">
                <a:latin typeface="Calibri" pitchFamily="34" charset="0"/>
              </a:rPr>
              <a:t>v,t</a:t>
            </a:r>
            <a:r>
              <a:rPr lang="en-US" dirty="0" smtClean="0">
                <a:latin typeface="Calibri" pitchFamily="34" charset="0"/>
              </a:rPr>
              <a:t>)= -b(v)</a:t>
            </a:r>
            <a:endParaRPr lang="en-US" dirty="0">
              <a:latin typeface="Calibri" pitchFamily="34" charset="0"/>
            </a:endParaRPr>
          </a:p>
          <a:p>
            <a:pPr algn="l" rtl="0" eaLnBrk="1" hangingPunct="1"/>
            <a:endParaRPr lang="en-US" dirty="0" smtClean="0">
              <a:latin typeface="Calibri" pitchFamily="34" charset="0"/>
            </a:endParaRPr>
          </a:p>
          <a:p>
            <a:pPr algn="l" rtl="0" eaLnBrk="1" hangingPunct="1"/>
            <a:r>
              <a:rPr lang="en-US" dirty="0" smtClean="0">
                <a:latin typeface="Calibri" pitchFamily="34" charset="0"/>
              </a:rPr>
              <a:t>There exists a feasible solution </a:t>
            </a:r>
            <a:r>
              <a:rPr lang="en-US" dirty="0" err="1" smtClean="0">
                <a:latin typeface="Calibri" pitchFamily="34" charset="0"/>
              </a:rPr>
              <a:t>iff</a:t>
            </a:r>
            <a:r>
              <a:rPr lang="en-US" dirty="0" smtClean="0">
                <a:latin typeface="Calibri" pitchFamily="34" charset="0"/>
              </a:rPr>
              <a:t> all the edges from s are saturated. </a:t>
            </a:r>
          </a:p>
        </p:txBody>
      </p:sp>
      <p:sp>
        <p:nvSpPr>
          <p:cNvPr id="34" name="Oval 33"/>
          <p:cNvSpPr/>
          <p:nvPr/>
        </p:nvSpPr>
        <p:spPr>
          <a:xfrm>
            <a:off x="4495800" y="2482840"/>
            <a:ext cx="533400" cy="4859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7640320" y="5562600"/>
            <a:ext cx="533400" cy="4859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" name="Straight Arrow Connector 2"/>
          <p:cNvCxnSpPr>
            <a:stCxn id="16" idx="5"/>
            <a:endCxn id="35" idx="2"/>
          </p:cNvCxnSpPr>
          <p:nvPr/>
        </p:nvCxnSpPr>
        <p:spPr>
          <a:xfrm>
            <a:off x="6627485" y="5339041"/>
            <a:ext cx="1012835" cy="4665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4" idx="4"/>
            <a:endCxn id="13" idx="0"/>
          </p:cNvCxnSpPr>
          <p:nvPr/>
        </p:nvCxnSpPr>
        <p:spPr>
          <a:xfrm flipH="1">
            <a:off x="4686300" y="2968744"/>
            <a:ext cx="76200" cy="13126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4" idx="4"/>
            <a:endCxn id="35" idx="7"/>
          </p:cNvCxnSpPr>
          <p:nvPr/>
        </p:nvCxnSpPr>
        <p:spPr>
          <a:xfrm flipH="1">
            <a:off x="8095605" y="4767322"/>
            <a:ext cx="400695" cy="866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001000" y="50408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77000" y="54980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038600" y="3352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0"/>
            <a:ext cx="45720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/>
                </a:solidFill>
                <a:latin typeface="+mn-lt"/>
                <a:cs typeface="+mn-cs"/>
              </a:rPr>
              <a:t>Introduction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Applications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Optimality Conditions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Primal Dual in LP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Algorithms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97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95400"/>
            <a:ext cx="9144000" cy="5257800"/>
          </a:xfrm>
          <a:prstGeom prst="rect">
            <a:avLst/>
          </a:prstGeom>
          <a:gradFill>
            <a:gsLst>
              <a:gs pos="2000">
                <a:schemeClr val="accent1">
                  <a:tint val="66000"/>
                  <a:satMod val="160000"/>
                  <a:alpha val="52000"/>
                </a:schemeClr>
              </a:gs>
              <a:gs pos="15000">
                <a:schemeClr val="accent1">
                  <a:tint val="23500"/>
                  <a:satMod val="1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457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162" name="TextBox 16"/>
          <p:cNvSpPr txBox="1">
            <a:spLocks noChangeArrowheads="1"/>
          </p:cNvSpPr>
          <p:nvPr/>
        </p:nvSpPr>
        <p:spPr bwMode="auto">
          <a:xfrm>
            <a:off x="0" y="1295400"/>
            <a:ext cx="7239000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</a:rPr>
              <a:t>Minimum Cost Flows – Finding a Feasible Solution</a:t>
            </a:r>
            <a:endParaRPr lang="en-US" sz="2500" dirty="0" smtClean="0">
              <a:latin typeface="Calibri" pitchFamily="34" charset="0"/>
            </a:endParaRPr>
          </a:p>
          <a:p>
            <a:pPr algn="l" rtl="0" eaLnBrk="1" hangingPunct="1"/>
            <a:endParaRPr lang="en-US" sz="2500" dirty="0">
              <a:solidFill>
                <a:schemeClr val="bg1"/>
              </a:solidFill>
              <a:latin typeface="Calibri" pitchFamily="34" charset="0"/>
            </a:endParaRPr>
          </a:p>
          <a:p>
            <a:pPr algn="l" rtl="0" eaLnBrk="1" hangingPunct="1"/>
            <a:endParaRPr lang="en-US" sz="2500" dirty="0">
              <a:latin typeface="Calibri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410200" y="3309610"/>
            <a:ext cx="533400" cy="4859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010400" y="3295392"/>
            <a:ext cx="533400" cy="4859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419600" y="4281418"/>
            <a:ext cx="533400" cy="4859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</a:t>
            </a:r>
            <a:r>
              <a:rPr lang="en-US" baseline="-250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229600" y="4281418"/>
            <a:ext cx="533400" cy="4859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</a:t>
            </a:r>
            <a:r>
              <a:rPr lang="en-US" baseline="-25000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172200" y="4924296"/>
            <a:ext cx="533400" cy="4859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</a:t>
            </a:r>
            <a:r>
              <a:rPr lang="en-US" baseline="-25000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>
            <a:stCxn id="13" idx="7"/>
            <a:endCxn id="11" idx="3"/>
          </p:cNvCxnSpPr>
          <p:nvPr/>
        </p:nvCxnSpPr>
        <p:spPr>
          <a:xfrm flipV="1">
            <a:off x="4874885" y="3724355"/>
            <a:ext cx="613430" cy="6282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6"/>
            <a:endCxn id="16" idx="2"/>
          </p:cNvCxnSpPr>
          <p:nvPr/>
        </p:nvCxnSpPr>
        <p:spPr>
          <a:xfrm>
            <a:off x="4953000" y="4524370"/>
            <a:ext cx="1219200" cy="6428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6"/>
            <a:endCxn id="12" idx="2"/>
          </p:cNvCxnSpPr>
          <p:nvPr/>
        </p:nvCxnSpPr>
        <p:spPr>
          <a:xfrm flipV="1">
            <a:off x="5943600" y="3538344"/>
            <a:ext cx="1066800" cy="142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6" idx="7"/>
          </p:cNvCxnSpPr>
          <p:nvPr/>
        </p:nvCxnSpPr>
        <p:spPr>
          <a:xfrm flipH="1">
            <a:off x="6627485" y="3795514"/>
            <a:ext cx="649615" cy="11999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2" idx="5"/>
            <a:endCxn id="14" idx="1"/>
          </p:cNvCxnSpPr>
          <p:nvPr/>
        </p:nvCxnSpPr>
        <p:spPr>
          <a:xfrm>
            <a:off x="7465685" y="3710137"/>
            <a:ext cx="842030" cy="6424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096000" y="318692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29200" y="445006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95800" y="3600192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42692" y="3981192"/>
            <a:ext cx="667708" cy="378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43800" y="361186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" name="TextBox 17"/>
          <p:cNvSpPr txBox="1">
            <a:spLocks noChangeArrowheads="1"/>
          </p:cNvSpPr>
          <p:nvPr/>
        </p:nvSpPr>
        <p:spPr bwMode="auto">
          <a:xfrm>
            <a:off x="152400" y="1981200"/>
            <a:ext cx="41910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b="1" dirty="0" smtClean="0">
                <a:latin typeface="Calibri" pitchFamily="34" charset="0"/>
              </a:rPr>
              <a:t>How to find a feasible solution?</a:t>
            </a:r>
          </a:p>
          <a:p>
            <a:pPr algn="l" rtl="0" eaLnBrk="1" hangingPunct="1"/>
            <a:endParaRPr lang="en-US" dirty="0" smtClean="0">
              <a:latin typeface="Calibri" pitchFamily="34" charset="0"/>
            </a:endParaRPr>
          </a:p>
          <a:p>
            <a:pPr algn="l" rtl="0" eaLnBrk="1" hangingPunct="1"/>
            <a:r>
              <a:rPr lang="en-US" dirty="0" smtClean="0">
                <a:latin typeface="Calibri" pitchFamily="34" charset="0"/>
              </a:rPr>
              <a:t>Reduction to max flow problem.</a:t>
            </a:r>
          </a:p>
          <a:p>
            <a:pPr algn="l" rtl="0" eaLnBrk="1" hangingPunct="1"/>
            <a:endParaRPr lang="en-US" dirty="0">
              <a:latin typeface="Calibri" pitchFamily="34" charset="0"/>
            </a:endParaRPr>
          </a:p>
          <a:p>
            <a:pPr marL="285750" indent="-285750" algn="l" rtl="0" eaLnBrk="1" hangingPunct="1">
              <a:buFont typeface="Wingdings" pitchFamily="2" charset="2"/>
              <a:buChar char="q"/>
            </a:pPr>
            <a:r>
              <a:rPr lang="en-US" dirty="0" smtClean="0">
                <a:latin typeface="Calibri" pitchFamily="34" charset="0"/>
              </a:rPr>
              <a:t>Add vertices s and t.</a:t>
            </a:r>
          </a:p>
          <a:p>
            <a:pPr marL="285750" indent="-285750" algn="l" rtl="0" eaLnBrk="1" hangingPunct="1">
              <a:buFont typeface="Wingdings" pitchFamily="2" charset="2"/>
              <a:buChar char="q"/>
            </a:pPr>
            <a:r>
              <a:rPr lang="en-US" dirty="0" smtClean="0">
                <a:latin typeface="Calibri" pitchFamily="34" charset="0"/>
              </a:rPr>
              <a:t>For every v such that b(v)&gt;0:                Add an edge (</a:t>
            </a:r>
            <a:r>
              <a:rPr lang="en-US" dirty="0" err="1" smtClean="0">
                <a:latin typeface="Calibri" pitchFamily="34" charset="0"/>
              </a:rPr>
              <a:t>s,v</a:t>
            </a:r>
            <a:r>
              <a:rPr lang="en-US" dirty="0" smtClean="0">
                <a:latin typeface="Calibri" pitchFamily="34" charset="0"/>
              </a:rPr>
              <a:t>) such that u(</a:t>
            </a:r>
            <a:r>
              <a:rPr lang="en-US" dirty="0" err="1" smtClean="0">
                <a:latin typeface="Calibri" pitchFamily="34" charset="0"/>
              </a:rPr>
              <a:t>s,v</a:t>
            </a:r>
            <a:r>
              <a:rPr lang="en-US" dirty="0" smtClean="0">
                <a:latin typeface="Calibri" pitchFamily="34" charset="0"/>
              </a:rPr>
              <a:t>)=b(v)</a:t>
            </a:r>
          </a:p>
          <a:p>
            <a:pPr marL="285750" indent="-285750" algn="l" rtl="0" eaLnBrk="1" hangingPunct="1">
              <a:buFont typeface="Wingdings" pitchFamily="2" charset="2"/>
              <a:buChar char="q"/>
            </a:pPr>
            <a:r>
              <a:rPr lang="en-US" dirty="0" smtClean="0">
                <a:latin typeface="Calibri" pitchFamily="34" charset="0"/>
              </a:rPr>
              <a:t>For every v such that b(v)&lt;0:                  Add an edge (</a:t>
            </a:r>
            <a:r>
              <a:rPr lang="en-US" dirty="0" err="1" smtClean="0">
                <a:latin typeface="Calibri" pitchFamily="34" charset="0"/>
              </a:rPr>
              <a:t>v,t</a:t>
            </a:r>
            <a:r>
              <a:rPr lang="en-US" dirty="0" smtClean="0">
                <a:latin typeface="Calibri" pitchFamily="34" charset="0"/>
              </a:rPr>
              <a:t>) such that u(</a:t>
            </a:r>
            <a:r>
              <a:rPr lang="en-US" dirty="0" err="1" smtClean="0">
                <a:latin typeface="Calibri" pitchFamily="34" charset="0"/>
              </a:rPr>
              <a:t>v,t</a:t>
            </a:r>
            <a:r>
              <a:rPr lang="en-US" dirty="0" smtClean="0">
                <a:latin typeface="Calibri" pitchFamily="34" charset="0"/>
              </a:rPr>
              <a:t>)= -b(v)</a:t>
            </a:r>
            <a:endParaRPr lang="en-US" dirty="0">
              <a:latin typeface="Calibri" pitchFamily="34" charset="0"/>
            </a:endParaRPr>
          </a:p>
          <a:p>
            <a:pPr algn="l" rtl="0" eaLnBrk="1" hangingPunct="1"/>
            <a:endParaRPr lang="en-US" dirty="0" smtClean="0">
              <a:latin typeface="Calibri" pitchFamily="34" charset="0"/>
            </a:endParaRPr>
          </a:p>
          <a:p>
            <a:pPr algn="l" rtl="0" eaLnBrk="1" hangingPunct="1"/>
            <a:r>
              <a:rPr lang="en-US" dirty="0" smtClean="0">
                <a:latin typeface="Calibri" pitchFamily="34" charset="0"/>
              </a:rPr>
              <a:t>There exists a feasible solution </a:t>
            </a:r>
            <a:r>
              <a:rPr lang="en-US" dirty="0" err="1" smtClean="0">
                <a:latin typeface="Calibri" pitchFamily="34" charset="0"/>
              </a:rPr>
              <a:t>iff</a:t>
            </a:r>
            <a:r>
              <a:rPr lang="en-US" dirty="0" smtClean="0">
                <a:latin typeface="Calibri" pitchFamily="34" charset="0"/>
              </a:rPr>
              <a:t> all the edges from s are saturated. </a:t>
            </a:r>
          </a:p>
        </p:txBody>
      </p:sp>
      <p:sp>
        <p:nvSpPr>
          <p:cNvPr id="34" name="Oval 33"/>
          <p:cNvSpPr/>
          <p:nvPr/>
        </p:nvSpPr>
        <p:spPr>
          <a:xfrm>
            <a:off x="4495800" y="2482840"/>
            <a:ext cx="533400" cy="4859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7640320" y="5562600"/>
            <a:ext cx="533400" cy="4859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" name="Straight Arrow Connector 2"/>
          <p:cNvCxnSpPr>
            <a:stCxn id="16" idx="5"/>
            <a:endCxn id="35" idx="2"/>
          </p:cNvCxnSpPr>
          <p:nvPr/>
        </p:nvCxnSpPr>
        <p:spPr>
          <a:xfrm>
            <a:off x="6627485" y="5339041"/>
            <a:ext cx="1012835" cy="4665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4" idx="4"/>
            <a:endCxn id="13" idx="0"/>
          </p:cNvCxnSpPr>
          <p:nvPr/>
        </p:nvCxnSpPr>
        <p:spPr>
          <a:xfrm flipH="1">
            <a:off x="4686300" y="2968744"/>
            <a:ext cx="76200" cy="13126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4" idx="4"/>
            <a:endCxn id="35" idx="7"/>
          </p:cNvCxnSpPr>
          <p:nvPr/>
        </p:nvCxnSpPr>
        <p:spPr>
          <a:xfrm flipH="1">
            <a:off x="8095605" y="4767322"/>
            <a:ext cx="400695" cy="866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001000" y="50408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77000" y="54980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038600" y="3352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0"/>
            <a:ext cx="45720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/>
                </a:solidFill>
                <a:latin typeface="+mn-lt"/>
                <a:cs typeface="+mn-cs"/>
              </a:rPr>
              <a:t>Introduction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Applications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Optimality Conditions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Primal Dual in LP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Algorithms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79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95400"/>
            <a:ext cx="9144000" cy="5257800"/>
          </a:xfrm>
          <a:prstGeom prst="rect">
            <a:avLst/>
          </a:prstGeom>
          <a:gradFill>
            <a:gsLst>
              <a:gs pos="2000">
                <a:schemeClr val="accent1">
                  <a:tint val="66000"/>
                  <a:satMod val="160000"/>
                  <a:alpha val="52000"/>
                </a:schemeClr>
              </a:gs>
              <a:gs pos="15000">
                <a:schemeClr val="accent1">
                  <a:tint val="23500"/>
                  <a:satMod val="1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457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162" name="TextBox 16"/>
          <p:cNvSpPr txBox="1">
            <a:spLocks noChangeArrowheads="1"/>
          </p:cNvSpPr>
          <p:nvPr/>
        </p:nvSpPr>
        <p:spPr bwMode="auto">
          <a:xfrm>
            <a:off x="0" y="1295400"/>
            <a:ext cx="7239000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</a:rPr>
              <a:t>Minimum Cost </a:t>
            </a:r>
            <a:r>
              <a:rPr lang="en-US" sz="2500" dirty="0" smtClean="0">
                <a:solidFill>
                  <a:srgbClr val="FF0000"/>
                </a:solidFill>
                <a:latin typeface="Calibri" pitchFamily="34" charset="0"/>
              </a:rPr>
              <a:t>Maximum </a:t>
            </a:r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</a:rPr>
              <a:t>Flow</a:t>
            </a:r>
          </a:p>
          <a:p>
            <a:pPr algn="l" rtl="0" eaLnBrk="1" hangingPunct="1"/>
            <a:endParaRPr lang="en-US" sz="2500" dirty="0">
              <a:solidFill>
                <a:schemeClr val="bg1"/>
              </a:solidFill>
              <a:latin typeface="Calibri" pitchFamily="34" charset="0"/>
            </a:endParaRPr>
          </a:p>
          <a:p>
            <a:pPr algn="l" rtl="0" eaLnBrk="1" hangingPunct="1"/>
            <a:endParaRPr lang="en-US" sz="2500" dirty="0">
              <a:latin typeface="Calibri" pitchFamily="34" charset="0"/>
            </a:endParaRPr>
          </a:p>
        </p:txBody>
      </p:sp>
      <p:sp>
        <p:nvSpPr>
          <p:cNvPr id="33" name="TextBox 17"/>
          <p:cNvSpPr txBox="1">
            <a:spLocks noChangeArrowheads="1"/>
          </p:cNvSpPr>
          <p:nvPr/>
        </p:nvSpPr>
        <p:spPr bwMode="auto">
          <a:xfrm>
            <a:off x="152400" y="1981200"/>
            <a:ext cx="86868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dirty="0" smtClean="0">
                <a:latin typeface="Calibri" pitchFamily="34" charset="0"/>
              </a:rPr>
              <a:t>A variation of the Min Cost Flow problem is to find a flow which is maximum, but has the lowest cost among the maximums.</a:t>
            </a:r>
          </a:p>
          <a:p>
            <a:pPr algn="l" rtl="0" eaLnBrk="1" hangingPunct="1"/>
            <a:endParaRPr lang="en-US" dirty="0">
              <a:latin typeface="Calibri" pitchFamily="34" charset="0"/>
            </a:endParaRPr>
          </a:p>
          <a:p>
            <a:pPr algn="l" rtl="0" eaLnBrk="1" hangingPunct="1"/>
            <a:r>
              <a:rPr lang="en-US" dirty="0" smtClean="0">
                <a:latin typeface="Calibri" pitchFamily="34" charset="0"/>
              </a:rPr>
              <a:t>How do we solve it?</a:t>
            </a:r>
          </a:p>
          <a:p>
            <a:pPr algn="l" rtl="0" eaLnBrk="1" hangingPunct="1"/>
            <a:endParaRPr lang="en-US" dirty="0" smtClean="0">
              <a:latin typeface="Calibri" pitchFamily="34" charset="0"/>
            </a:endParaRPr>
          </a:p>
          <a:p>
            <a:pPr algn="l" rtl="0" eaLnBrk="1" hangingPunct="1"/>
            <a:endParaRPr lang="en-US" dirty="0">
              <a:latin typeface="Calibri" pitchFamily="34" charset="0"/>
            </a:endParaRPr>
          </a:p>
          <a:p>
            <a:pPr algn="l" rtl="0" eaLnBrk="1" hangingPunct="1"/>
            <a:endParaRPr lang="en-US" dirty="0" smtClean="0">
              <a:latin typeface="Calibri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914400" y="4441944"/>
            <a:ext cx="457200" cy="419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2286000" y="5105400"/>
            <a:ext cx="457200" cy="419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3" name="Straight Arrow Connector 42"/>
          <p:cNvCxnSpPr>
            <a:stCxn id="37" idx="7"/>
          </p:cNvCxnSpPr>
          <p:nvPr/>
        </p:nvCxnSpPr>
        <p:spPr>
          <a:xfrm flipV="1">
            <a:off x="1304645" y="4081264"/>
            <a:ext cx="981355" cy="422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7" idx="5"/>
            <a:endCxn id="39" idx="2"/>
          </p:cNvCxnSpPr>
          <p:nvPr/>
        </p:nvCxnSpPr>
        <p:spPr>
          <a:xfrm>
            <a:off x="1304645" y="4799668"/>
            <a:ext cx="981355" cy="5152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2743200" y="4081264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39" idx="6"/>
          </p:cNvCxnSpPr>
          <p:nvPr/>
        </p:nvCxnSpPr>
        <p:spPr>
          <a:xfrm flipH="1">
            <a:off x="2743200" y="4229438"/>
            <a:ext cx="1057555" cy="1085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4124045" y="4229438"/>
            <a:ext cx="981355" cy="2738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4144365" y="4763850"/>
            <a:ext cx="951790" cy="4029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3962400" y="4290814"/>
            <a:ext cx="20320" cy="8145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9" idx="6"/>
          </p:cNvCxnSpPr>
          <p:nvPr/>
        </p:nvCxnSpPr>
        <p:spPr>
          <a:xfrm>
            <a:off x="2743200" y="5314950"/>
            <a:ext cx="10109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371600" y="3897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3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371600" y="5181600"/>
            <a:ext cx="652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2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819400" y="3657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4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0000"/>
                </a:solidFill>
              </a:rPr>
              <a:t>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819400" y="4419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2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419600" y="402693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5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419600" y="5040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1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819400" y="53456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2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2286000" y="3871714"/>
            <a:ext cx="457200" cy="419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733800" y="3871714"/>
            <a:ext cx="457200" cy="419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3754120" y="5105400"/>
            <a:ext cx="457200" cy="419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61" name="Oval 60"/>
          <p:cNvSpPr/>
          <p:nvPr/>
        </p:nvSpPr>
        <p:spPr>
          <a:xfrm>
            <a:off x="5029200" y="4406126"/>
            <a:ext cx="457200" cy="419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0"/>
            <a:ext cx="45720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/>
                </a:solidFill>
                <a:latin typeface="+mn-lt"/>
                <a:cs typeface="+mn-cs"/>
              </a:rPr>
              <a:t>Introduction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Applications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Optimality Conditions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Primal Dual in LP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Algorithms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949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95400"/>
            <a:ext cx="9144000" cy="5257800"/>
          </a:xfrm>
          <a:prstGeom prst="rect">
            <a:avLst/>
          </a:prstGeom>
          <a:gradFill>
            <a:gsLst>
              <a:gs pos="2000">
                <a:schemeClr val="accent1">
                  <a:tint val="66000"/>
                  <a:satMod val="160000"/>
                  <a:alpha val="52000"/>
                </a:schemeClr>
              </a:gs>
              <a:gs pos="15000">
                <a:schemeClr val="accent1">
                  <a:tint val="23500"/>
                  <a:satMod val="1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457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162" name="TextBox 16"/>
          <p:cNvSpPr txBox="1">
            <a:spLocks noChangeArrowheads="1"/>
          </p:cNvSpPr>
          <p:nvPr/>
        </p:nvSpPr>
        <p:spPr bwMode="auto">
          <a:xfrm>
            <a:off x="0" y="1295400"/>
            <a:ext cx="7239000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</a:rPr>
              <a:t>Minimum Cost </a:t>
            </a:r>
            <a:r>
              <a:rPr lang="en-US" sz="2500" dirty="0" smtClean="0">
                <a:solidFill>
                  <a:srgbClr val="FF0000"/>
                </a:solidFill>
                <a:latin typeface="Calibri" pitchFamily="34" charset="0"/>
              </a:rPr>
              <a:t>Maximum </a:t>
            </a:r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</a:rPr>
              <a:t>Flow</a:t>
            </a:r>
          </a:p>
          <a:p>
            <a:pPr algn="l" rtl="0" eaLnBrk="1" hangingPunct="1"/>
            <a:endParaRPr lang="en-US" sz="2500" dirty="0">
              <a:solidFill>
                <a:schemeClr val="bg1"/>
              </a:solidFill>
              <a:latin typeface="Calibri" pitchFamily="34" charset="0"/>
            </a:endParaRPr>
          </a:p>
          <a:p>
            <a:pPr algn="l" rtl="0" eaLnBrk="1" hangingPunct="1"/>
            <a:endParaRPr lang="en-US" sz="2500" dirty="0">
              <a:latin typeface="Calibri" pitchFamily="34" charset="0"/>
            </a:endParaRPr>
          </a:p>
        </p:txBody>
      </p:sp>
      <p:sp>
        <p:nvSpPr>
          <p:cNvPr id="33" name="TextBox 17"/>
          <p:cNvSpPr txBox="1">
            <a:spLocks noChangeArrowheads="1"/>
          </p:cNvSpPr>
          <p:nvPr/>
        </p:nvSpPr>
        <p:spPr bwMode="auto">
          <a:xfrm>
            <a:off x="152400" y="1981200"/>
            <a:ext cx="86868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dirty="0" smtClean="0">
                <a:latin typeface="Calibri" pitchFamily="34" charset="0"/>
              </a:rPr>
              <a:t>Forget about the costs. </a:t>
            </a:r>
          </a:p>
          <a:p>
            <a:pPr algn="l" rtl="0" eaLnBrk="1" hangingPunct="1"/>
            <a:r>
              <a:rPr lang="en-US" dirty="0" smtClean="0">
                <a:latin typeface="Calibri" pitchFamily="34" charset="0"/>
              </a:rPr>
              <a:t>Use your favorite Max Flow algorithm to find the value of the max flow, f*.</a:t>
            </a:r>
          </a:p>
          <a:p>
            <a:pPr algn="l" rtl="0" eaLnBrk="1" hangingPunct="1"/>
            <a:endParaRPr lang="en-US" dirty="0">
              <a:latin typeface="Calibri" pitchFamily="34" charset="0"/>
            </a:endParaRPr>
          </a:p>
          <a:p>
            <a:pPr algn="l" rtl="0" eaLnBrk="1" hangingPunct="1"/>
            <a:endParaRPr lang="en-US" dirty="0" smtClean="0">
              <a:latin typeface="Calibri" pitchFamily="34" charset="0"/>
            </a:endParaRPr>
          </a:p>
          <a:p>
            <a:pPr algn="l" rtl="0" eaLnBrk="1" hangingPunct="1"/>
            <a:endParaRPr lang="en-US" dirty="0" smtClean="0">
              <a:latin typeface="Calibri" pitchFamily="34" charset="0"/>
            </a:endParaRPr>
          </a:p>
          <a:p>
            <a:pPr algn="l" rtl="0" eaLnBrk="1" hangingPunct="1"/>
            <a:endParaRPr lang="en-US" dirty="0">
              <a:latin typeface="Calibri" pitchFamily="34" charset="0"/>
            </a:endParaRPr>
          </a:p>
          <a:p>
            <a:pPr algn="l" rtl="0" eaLnBrk="1" hangingPunct="1"/>
            <a:endParaRPr lang="en-US" dirty="0" smtClean="0">
              <a:latin typeface="Calibri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914400" y="4441944"/>
            <a:ext cx="457200" cy="419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2286000" y="5105400"/>
            <a:ext cx="457200" cy="419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3" name="Straight Arrow Connector 42"/>
          <p:cNvCxnSpPr>
            <a:stCxn id="37" idx="7"/>
          </p:cNvCxnSpPr>
          <p:nvPr/>
        </p:nvCxnSpPr>
        <p:spPr>
          <a:xfrm flipV="1">
            <a:off x="1304645" y="4081264"/>
            <a:ext cx="981355" cy="422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7" idx="5"/>
            <a:endCxn id="39" idx="2"/>
          </p:cNvCxnSpPr>
          <p:nvPr/>
        </p:nvCxnSpPr>
        <p:spPr>
          <a:xfrm>
            <a:off x="1304645" y="4799668"/>
            <a:ext cx="981355" cy="5152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2743200" y="4081264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39" idx="6"/>
          </p:cNvCxnSpPr>
          <p:nvPr/>
        </p:nvCxnSpPr>
        <p:spPr>
          <a:xfrm flipH="1">
            <a:off x="2743200" y="4229438"/>
            <a:ext cx="1057555" cy="1085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4124045" y="4229438"/>
            <a:ext cx="981355" cy="2738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4144365" y="4763850"/>
            <a:ext cx="951790" cy="4029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3962400" y="4290814"/>
            <a:ext cx="20320" cy="8145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9" idx="6"/>
          </p:cNvCxnSpPr>
          <p:nvPr/>
        </p:nvCxnSpPr>
        <p:spPr>
          <a:xfrm>
            <a:off x="2743200" y="5314950"/>
            <a:ext cx="10109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371600" y="3897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3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371600" y="5181600"/>
            <a:ext cx="652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2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819400" y="3657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819400" y="4419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419600" y="402693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5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419600" y="5040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1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819400" y="53456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2286000" y="3871714"/>
            <a:ext cx="457200" cy="419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733800" y="3871714"/>
            <a:ext cx="457200" cy="419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3754120" y="5105400"/>
            <a:ext cx="457200" cy="419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61" name="Oval 60"/>
          <p:cNvSpPr/>
          <p:nvPr/>
        </p:nvSpPr>
        <p:spPr>
          <a:xfrm>
            <a:off x="5029200" y="4406126"/>
            <a:ext cx="457200" cy="419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0"/>
            <a:ext cx="45720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/>
                </a:solidFill>
                <a:latin typeface="+mn-lt"/>
                <a:cs typeface="+mn-cs"/>
              </a:rPr>
              <a:t>Introduction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Applications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Optimality Conditions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Primal Dual in LP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Algorithms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0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05560"/>
            <a:ext cx="9144000" cy="5257800"/>
          </a:xfrm>
          <a:prstGeom prst="rect">
            <a:avLst/>
          </a:prstGeom>
          <a:gradFill>
            <a:gsLst>
              <a:gs pos="2000">
                <a:schemeClr val="accent1">
                  <a:tint val="66000"/>
                  <a:satMod val="160000"/>
                  <a:alpha val="52000"/>
                </a:schemeClr>
              </a:gs>
              <a:gs pos="15000">
                <a:schemeClr val="accent1">
                  <a:tint val="23500"/>
                  <a:satMod val="1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457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45720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/>
                </a:solidFill>
                <a:latin typeface="+mn-lt"/>
                <a:cs typeface="+mn-cs"/>
              </a:rPr>
              <a:t>Introduction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Applications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Optimality Conditions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Primal Dual in LP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Algorithms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8138" name="TextBox 16"/>
          <p:cNvSpPr txBox="1">
            <a:spLocks noChangeArrowheads="1"/>
          </p:cNvSpPr>
          <p:nvPr/>
        </p:nvSpPr>
        <p:spPr bwMode="auto">
          <a:xfrm>
            <a:off x="0" y="1295400"/>
            <a:ext cx="52578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</a:rPr>
              <a:t>Max flow – A reminder</a:t>
            </a:r>
            <a:endParaRPr lang="en-US" sz="2500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139" name="TextBox 17"/>
              <p:cNvSpPr txBox="1">
                <a:spLocks noChangeArrowheads="1"/>
              </p:cNvSpPr>
              <p:nvPr/>
            </p:nvSpPr>
            <p:spPr bwMode="auto">
              <a:xfrm>
                <a:off x="152400" y="1981200"/>
                <a:ext cx="8839200" cy="2862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 eaLnBrk="1" hangingPunct="1"/>
                <a:r>
                  <a:rPr lang="en-US" b="1" dirty="0" smtClean="0">
                    <a:latin typeface="Calibri" pitchFamily="34" charset="0"/>
                  </a:rPr>
                  <a:t>The graph:</a:t>
                </a:r>
              </a:p>
              <a:p>
                <a:pPr marL="285750" indent="-285750" algn="l" rtl="0" eaLnBrk="1" hangingPunct="1">
                  <a:buFont typeface="Wingdings" pitchFamily="2" charset="2"/>
                  <a:buChar char="q"/>
                </a:pPr>
                <a:r>
                  <a:rPr lang="en-US" dirty="0" smtClean="0">
                    <a:latin typeface="Calibri" pitchFamily="34" charset="0"/>
                  </a:rPr>
                  <a:t>G=(V,E) is a directed graph</a:t>
                </a:r>
              </a:p>
              <a:p>
                <a:pPr marL="285750" indent="-285750" algn="l" rtl="0" eaLnBrk="1" hangingPunct="1">
                  <a:buFont typeface="Wingdings" pitchFamily="2" charset="2"/>
                  <a:buChar char="q"/>
                </a:pPr>
                <a:r>
                  <a:rPr lang="en-US" dirty="0" smtClean="0">
                    <a:latin typeface="Calibri" pitchFamily="34" charset="0"/>
                  </a:rPr>
                  <a:t>Capacity u(</a:t>
                </a:r>
                <a:r>
                  <a:rPr lang="en-US" dirty="0" err="1" smtClean="0">
                    <a:latin typeface="Calibri" pitchFamily="34" charset="0"/>
                  </a:rPr>
                  <a:t>v,w</a:t>
                </a:r>
                <a:r>
                  <a:rPr lang="en-US" dirty="0" smtClean="0">
                    <a:latin typeface="Calibri" pitchFamily="34" charset="0"/>
                  </a:rPr>
                  <a:t>) &gt; 0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𝑤</m:t>
                    </m:r>
                    <m:r>
                      <a:rPr lang="en-US" b="0" i="1" smtClean="0">
                        <a:latin typeface="Cambria Math"/>
                      </a:rPr>
                      <m:t>)∈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</m:oMath>
                </a14:m>
                <a:endParaRPr lang="en-US" dirty="0" smtClean="0">
                  <a:latin typeface="Calibri" pitchFamily="34" charset="0"/>
                </a:endParaRPr>
              </a:p>
              <a:p>
                <a:pPr marL="285750" indent="-285750" algn="l" rtl="0" eaLnBrk="1" hangingPunct="1">
                  <a:buFont typeface="Wingdings" pitchFamily="2" charset="2"/>
                  <a:buChar char="q"/>
                </a:pPr>
                <a:r>
                  <a:rPr lang="en-US" dirty="0" smtClean="0">
                    <a:latin typeface="Calibri" pitchFamily="34" charset="0"/>
                  </a:rPr>
                  <a:t>Two distinguished vertices s and t.</a:t>
                </a:r>
              </a:p>
              <a:p>
                <a:pPr algn="l" rtl="0" eaLnBrk="1" hangingPunct="1"/>
                <a:endParaRPr lang="en-US" b="0" dirty="0" smtClean="0">
                  <a:latin typeface="Calibri" pitchFamily="34" charset="0"/>
                </a:endParaRPr>
              </a:p>
              <a:p>
                <a:pPr marL="285750" indent="-285750" algn="l" rtl="0" eaLnBrk="1" hangingPunct="1">
                  <a:buFont typeface="Wingdings" pitchFamily="2" charset="2"/>
                  <a:buChar char="q"/>
                </a:pPr>
                <a:endParaRPr lang="en-US" dirty="0" smtClean="0">
                  <a:latin typeface="Calibri" pitchFamily="34" charset="0"/>
                </a:endParaRPr>
              </a:p>
              <a:p>
                <a:pPr algn="l" rtl="0" eaLnBrk="1" hangingPunct="1"/>
                <a:endParaRPr lang="en-US" b="1" dirty="0" smtClean="0">
                  <a:latin typeface="Calibri" pitchFamily="34" charset="0"/>
                </a:endParaRPr>
              </a:p>
              <a:p>
                <a:pPr marL="285750" indent="-285750" algn="l" rtl="0" eaLnBrk="1" hangingPunct="1">
                  <a:buFont typeface="Wingdings" pitchFamily="2" charset="2"/>
                  <a:buChar char="q"/>
                </a:pPr>
                <a:endParaRPr lang="en-US" dirty="0" smtClean="0">
                  <a:latin typeface="Calibri" pitchFamily="34" charset="0"/>
                </a:endParaRPr>
              </a:p>
              <a:p>
                <a:pPr algn="l" rtl="0" eaLnBrk="1" hangingPunct="1"/>
                <a:endParaRPr lang="en-US" dirty="0" smtClean="0">
                  <a:latin typeface="Calibri" pitchFamily="34" charset="0"/>
                </a:endParaRPr>
              </a:p>
              <a:p>
                <a:pPr algn="l" rtl="0" eaLnBrk="1" hangingPunct="1"/>
                <a:endParaRPr lang="en-US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8139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1981200"/>
                <a:ext cx="8839200" cy="2862322"/>
              </a:xfrm>
              <a:prstGeom prst="rect">
                <a:avLst/>
              </a:prstGeom>
              <a:blipFill rotWithShape="1">
                <a:blip r:embed="rId2"/>
                <a:stretch>
                  <a:fillRect l="-552" t="-10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914400" y="4441944"/>
            <a:ext cx="457200" cy="419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286000" y="3871714"/>
            <a:ext cx="457200" cy="419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286000" y="5105400"/>
            <a:ext cx="457200" cy="419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733800" y="3871714"/>
            <a:ext cx="457200" cy="419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754120" y="5105400"/>
            <a:ext cx="457200" cy="419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17" name="Oval 16"/>
          <p:cNvSpPr/>
          <p:nvPr/>
        </p:nvSpPr>
        <p:spPr>
          <a:xfrm>
            <a:off x="5029200" y="4406126"/>
            <a:ext cx="457200" cy="419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>
            <a:stCxn id="3" idx="7"/>
            <a:endCxn id="12" idx="2"/>
          </p:cNvCxnSpPr>
          <p:nvPr/>
        </p:nvCxnSpPr>
        <p:spPr>
          <a:xfrm flipV="1">
            <a:off x="1304645" y="4081264"/>
            <a:ext cx="981355" cy="422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3" idx="5"/>
            <a:endCxn id="13" idx="2"/>
          </p:cNvCxnSpPr>
          <p:nvPr/>
        </p:nvCxnSpPr>
        <p:spPr>
          <a:xfrm>
            <a:off x="1304645" y="4799668"/>
            <a:ext cx="981355" cy="5152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6"/>
            <a:endCxn id="14" idx="2"/>
          </p:cNvCxnSpPr>
          <p:nvPr/>
        </p:nvCxnSpPr>
        <p:spPr>
          <a:xfrm>
            <a:off x="2743200" y="4081264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4" idx="3"/>
            <a:endCxn id="13" idx="6"/>
          </p:cNvCxnSpPr>
          <p:nvPr/>
        </p:nvCxnSpPr>
        <p:spPr>
          <a:xfrm flipH="1">
            <a:off x="2743200" y="4229438"/>
            <a:ext cx="1057555" cy="1085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4" idx="5"/>
          </p:cNvCxnSpPr>
          <p:nvPr/>
        </p:nvCxnSpPr>
        <p:spPr>
          <a:xfrm>
            <a:off x="4124045" y="4229438"/>
            <a:ext cx="981355" cy="2738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6" idx="7"/>
            <a:endCxn id="17" idx="3"/>
          </p:cNvCxnSpPr>
          <p:nvPr/>
        </p:nvCxnSpPr>
        <p:spPr>
          <a:xfrm flipV="1">
            <a:off x="4144365" y="4763850"/>
            <a:ext cx="951790" cy="4029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4" idx="4"/>
            <a:endCxn id="16" idx="0"/>
          </p:cNvCxnSpPr>
          <p:nvPr/>
        </p:nvCxnSpPr>
        <p:spPr>
          <a:xfrm>
            <a:off x="3962400" y="4290814"/>
            <a:ext cx="20320" cy="8145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129" name="Straight Arrow Connector 48128"/>
          <p:cNvCxnSpPr>
            <a:stCxn id="13" idx="6"/>
            <a:endCxn id="16" idx="2"/>
          </p:cNvCxnSpPr>
          <p:nvPr/>
        </p:nvCxnSpPr>
        <p:spPr>
          <a:xfrm>
            <a:off x="2743200" y="5314950"/>
            <a:ext cx="10109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1" name="TextBox 48130"/>
          <p:cNvSpPr txBox="1"/>
          <p:nvPr/>
        </p:nvSpPr>
        <p:spPr>
          <a:xfrm>
            <a:off x="1600200" y="38978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3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24000" y="5181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048000" y="3657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048000" y="4419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2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8132" name="TextBox 48131"/>
          <p:cNvSpPr txBox="1"/>
          <p:nvPr/>
        </p:nvSpPr>
        <p:spPr>
          <a:xfrm>
            <a:off x="4419600" y="402693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5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8133" name="TextBox 48132"/>
          <p:cNvSpPr txBox="1"/>
          <p:nvPr/>
        </p:nvSpPr>
        <p:spPr>
          <a:xfrm>
            <a:off x="4419600" y="5040868"/>
            <a:ext cx="338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1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124200" y="53456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7022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95400"/>
            <a:ext cx="9144000" cy="5257800"/>
          </a:xfrm>
          <a:prstGeom prst="rect">
            <a:avLst/>
          </a:prstGeom>
          <a:gradFill>
            <a:gsLst>
              <a:gs pos="2000">
                <a:schemeClr val="accent1">
                  <a:tint val="66000"/>
                  <a:satMod val="160000"/>
                  <a:alpha val="52000"/>
                </a:schemeClr>
              </a:gs>
              <a:gs pos="15000">
                <a:schemeClr val="accent1">
                  <a:tint val="23500"/>
                  <a:satMod val="1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457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162" name="TextBox 16"/>
          <p:cNvSpPr txBox="1">
            <a:spLocks noChangeArrowheads="1"/>
          </p:cNvSpPr>
          <p:nvPr/>
        </p:nvSpPr>
        <p:spPr bwMode="auto">
          <a:xfrm>
            <a:off x="0" y="1295400"/>
            <a:ext cx="7239000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</a:rPr>
              <a:t>Minimum Cost </a:t>
            </a:r>
            <a:r>
              <a:rPr lang="en-US" sz="2500" dirty="0" smtClean="0">
                <a:solidFill>
                  <a:srgbClr val="FF0000"/>
                </a:solidFill>
                <a:latin typeface="Calibri" pitchFamily="34" charset="0"/>
              </a:rPr>
              <a:t>Maximum </a:t>
            </a:r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</a:rPr>
              <a:t>Flow</a:t>
            </a:r>
          </a:p>
          <a:p>
            <a:pPr algn="l" rtl="0" eaLnBrk="1" hangingPunct="1"/>
            <a:endParaRPr lang="en-US" sz="2500" dirty="0">
              <a:solidFill>
                <a:schemeClr val="bg1"/>
              </a:solidFill>
              <a:latin typeface="Calibri" pitchFamily="34" charset="0"/>
            </a:endParaRPr>
          </a:p>
          <a:p>
            <a:pPr algn="l" rtl="0" eaLnBrk="1" hangingPunct="1"/>
            <a:endParaRPr lang="en-US" sz="2500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17"/>
              <p:cNvSpPr txBox="1">
                <a:spLocks noChangeArrowheads="1"/>
              </p:cNvSpPr>
              <p:nvPr/>
            </p:nvSpPr>
            <p:spPr bwMode="auto">
              <a:xfrm>
                <a:off x="152400" y="1981200"/>
                <a:ext cx="8686800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 eaLnBrk="1" hangingPunct="1"/>
                <a:r>
                  <a:rPr lang="en-US" dirty="0" smtClean="0">
                    <a:latin typeface="Calibri" pitchFamily="34" charset="0"/>
                  </a:rPr>
                  <a:t>Reduction to Min Cost Flow:</a:t>
                </a:r>
              </a:p>
              <a:p>
                <a:pPr algn="l" rtl="0" eaLnBrk="1" hangingPunct="1"/>
                <a:endParaRPr lang="en-US" dirty="0" smtClean="0">
                  <a:latin typeface="Calibri" pitchFamily="34" charset="0"/>
                </a:endParaRPr>
              </a:p>
              <a:p>
                <a:pPr algn="l" rtl="0" eaLnBrk="1" hangingPunct="1"/>
                <a:r>
                  <a:rPr lang="en-US" dirty="0" smtClean="0">
                    <a:latin typeface="Calibri" pitchFamily="34" charset="0"/>
                  </a:rPr>
                  <a:t>Define:</a:t>
                </a:r>
                <a:endParaRPr lang="en-US" dirty="0">
                  <a:latin typeface="Calibri" pitchFamily="34" charset="0"/>
                </a:endParaRPr>
              </a:p>
              <a:p>
                <a:pPr algn="l" rtl="0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b="0" i="0" smtClean="0">
                          <a:latin typeface="Cambria Math"/>
                        </a:rPr>
                        <m:t>         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b="0" i="0" smtClean="0">
                          <a:latin typeface="Cambria Math"/>
                        </a:rPr>
                        <m:t>             </m:t>
                      </m:r>
                      <m:r>
                        <a:rPr lang="en-US" b="0" i="1" smtClean="0">
                          <a:latin typeface="Cambria Math"/>
                        </a:rPr>
                        <m:t>∀</m:t>
                      </m:r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</a:rPr>
                        <m:t>≠</m:t>
                      </m:r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  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3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1981200"/>
                <a:ext cx="8686800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561" t="-2538" b="-304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/>
          <p:cNvSpPr/>
          <p:nvPr/>
        </p:nvSpPr>
        <p:spPr>
          <a:xfrm>
            <a:off x="914400" y="4441944"/>
            <a:ext cx="457200" cy="419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2286000" y="5105400"/>
            <a:ext cx="457200" cy="419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3" name="Straight Arrow Connector 42"/>
          <p:cNvCxnSpPr>
            <a:stCxn id="37" idx="7"/>
          </p:cNvCxnSpPr>
          <p:nvPr/>
        </p:nvCxnSpPr>
        <p:spPr>
          <a:xfrm flipV="1">
            <a:off x="1304645" y="4081264"/>
            <a:ext cx="981355" cy="422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7" idx="5"/>
            <a:endCxn id="39" idx="2"/>
          </p:cNvCxnSpPr>
          <p:nvPr/>
        </p:nvCxnSpPr>
        <p:spPr>
          <a:xfrm>
            <a:off x="1304645" y="4799668"/>
            <a:ext cx="981355" cy="5152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2743200" y="4081264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39" idx="6"/>
          </p:cNvCxnSpPr>
          <p:nvPr/>
        </p:nvCxnSpPr>
        <p:spPr>
          <a:xfrm flipH="1">
            <a:off x="2743200" y="4229438"/>
            <a:ext cx="1057555" cy="1085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4124045" y="4229438"/>
            <a:ext cx="981355" cy="2738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4144365" y="4763850"/>
            <a:ext cx="951790" cy="4029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3962400" y="4290814"/>
            <a:ext cx="20320" cy="8145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9" idx="6"/>
          </p:cNvCxnSpPr>
          <p:nvPr/>
        </p:nvCxnSpPr>
        <p:spPr>
          <a:xfrm>
            <a:off x="2743200" y="5314950"/>
            <a:ext cx="10109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371600" y="3897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3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371600" y="5181600"/>
            <a:ext cx="652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2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819400" y="3657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4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0000"/>
                </a:solidFill>
              </a:rPr>
              <a:t>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819400" y="4419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2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419600" y="402693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5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419600" y="5040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1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819400" y="53456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2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2286000" y="3871714"/>
            <a:ext cx="457200" cy="419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733800" y="3871714"/>
            <a:ext cx="457200" cy="419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3754120" y="5105400"/>
            <a:ext cx="457200" cy="419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61" name="Oval 60"/>
          <p:cNvSpPr/>
          <p:nvPr/>
        </p:nvSpPr>
        <p:spPr>
          <a:xfrm>
            <a:off x="5029200" y="4406126"/>
            <a:ext cx="457200" cy="419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4419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f*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62600" y="443033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-f*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33600" y="350341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0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81400" y="3505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0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33600" y="55742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0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57600" y="5562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0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0" y="0"/>
            <a:ext cx="45720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/>
                </a:solidFill>
                <a:latin typeface="+mn-lt"/>
                <a:cs typeface="+mn-cs"/>
              </a:rPr>
              <a:t>Introduction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Applications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Optimality Conditions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Primal Dual in LP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Algorithms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854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90320"/>
            <a:ext cx="9144000" cy="5257800"/>
          </a:xfrm>
          <a:prstGeom prst="rect">
            <a:avLst/>
          </a:prstGeom>
          <a:gradFill>
            <a:gsLst>
              <a:gs pos="2000">
                <a:schemeClr val="accent1">
                  <a:tint val="66000"/>
                  <a:satMod val="160000"/>
                  <a:alpha val="52000"/>
                </a:schemeClr>
              </a:gs>
              <a:gs pos="15000">
                <a:schemeClr val="accent1">
                  <a:tint val="23500"/>
                  <a:satMod val="1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457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138" name="TextBox 16"/>
          <p:cNvSpPr txBox="1">
            <a:spLocks noChangeArrowheads="1"/>
          </p:cNvSpPr>
          <p:nvPr/>
        </p:nvSpPr>
        <p:spPr bwMode="auto">
          <a:xfrm>
            <a:off x="0" y="1295400"/>
            <a:ext cx="89154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</a:rPr>
              <a:t>Minimum Cost Flow – Application #1</a:t>
            </a:r>
            <a:endParaRPr lang="en-US" sz="2500" dirty="0" smtClean="0">
              <a:latin typeface="Calibri" pitchFamily="34" charset="0"/>
            </a:endParaRPr>
          </a:p>
          <a:p>
            <a:pPr algn="l" rtl="0" eaLnBrk="1" hangingPunct="1"/>
            <a:endParaRPr lang="en-US" sz="2500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139" name="TextBox 17"/>
              <p:cNvSpPr txBox="1">
                <a:spLocks noChangeArrowheads="1"/>
              </p:cNvSpPr>
              <p:nvPr/>
            </p:nvSpPr>
            <p:spPr bwMode="auto">
              <a:xfrm>
                <a:off x="152400" y="1981200"/>
                <a:ext cx="8839200" cy="20536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 eaLnBrk="1" hangingPunct="1"/>
                <a:r>
                  <a:rPr lang="en-US" dirty="0" smtClean="0">
                    <a:latin typeface="Calibri" pitchFamily="34" charset="0"/>
                  </a:rPr>
                  <a:t>We have T tasks and M machines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𝑀</m:t>
                    </m:r>
                    <m:r>
                      <a:rPr lang="en-US" b="0" i="1" smtClean="0">
                        <a:latin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).</m:t>
                    </m:r>
                  </m:oMath>
                </a14:m>
                <a:r>
                  <a:rPr lang="en-US" dirty="0" smtClean="0">
                    <a:latin typeface="Calibri" pitchFamily="34" charset="0"/>
                  </a:rPr>
                  <a:t> </a:t>
                </a:r>
                <a:endParaRPr lang="en-US" dirty="0">
                  <a:latin typeface="Calibri" pitchFamily="34" charset="0"/>
                </a:endParaRPr>
              </a:p>
              <a:p>
                <a:pPr algn="l" rtl="0" eaLnBrk="1" hangingPunct="1"/>
                <a:r>
                  <a:rPr lang="en-US" dirty="0" smtClean="0">
                    <a:latin typeface="Calibri" pitchFamily="34" charset="0"/>
                  </a:rPr>
                  <a:t>We shall assume that every machine will execute only one task.</a:t>
                </a:r>
              </a:p>
              <a:p>
                <a:pPr algn="l" rtl="0" eaLnBrk="1" hangingPunct="1"/>
                <a:endParaRPr lang="en-US" dirty="0">
                  <a:latin typeface="Calibri" pitchFamily="34" charset="0"/>
                </a:endParaRPr>
              </a:p>
              <a:p>
                <a:pPr algn="l" rtl="0" eaLnBrk="1" hangingPunct="1"/>
                <a:r>
                  <a:rPr lang="en-US" dirty="0" smtClean="0">
                    <a:latin typeface="Calibri" pitchFamily="34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 smtClean="0">
                    <a:latin typeface="Calibri" pitchFamily="34" charset="0"/>
                  </a:rPr>
                  <a:t> be the cost/time of running the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latin typeface="Calibri" pitchFamily="34" charset="0"/>
                  </a:rPr>
                  <a:t> on the machine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>
                    <a:latin typeface="Calibri" pitchFamily="34" charset="0"/>
                  </a:rPr>
                  <a:t>. </a:t>
                </a:r>
              </a:p>
              <a:p>
                <a:pPr algn="l" rtl="0" eaLnBrk="1" hangingPunct="1"/>
                <a:endParaRPr lang="en-US" dirty="0" smtClean="0">
                  <a:latin typeface="Calibri" pitchFamily="34" charset="0"/>
                </a:endParaRPr>
              </a:p>
              <a:p>
                <a:pPr algn="l" rtl="0" eaLnBrk="1" hangingPunct="1"/>
                <a:r>
                  <a:rPr lang="en-US" dirty="0" smtClean="0">
                    <a:latin typeface="Calibri" pitchFamily="34" charset="0"/>
                  </a:rPr>
                  <a:t>We want to find the assignment A*, of tasks to machines, with the minimum total cost/running time.    </a:t>
                </a:r>
                <a:endParaRPr lang="en-US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8139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1981200"/>
                <a:ext cx="8839200" cy="2053639"/>
              </a:xfrm>
              <a:prstGeom prst="rect">
                <a:avLst/>
              </a:prstGeom>
              <a:blipFill rotWithShape="1">
                <a:blip r:embed="rId2"/>
                <a:stretch>
                  <a:fillRect l="-552" t="-1484" b="-38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0" y="0"/>
            <a:ext cx="45720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Introduction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/>
                </a:solidFill>
                <a:latin typeface="+mn-lt"/>
                <a:cs typeface="+mn-cs"/>
              </a:rPr>
              <a:t>Applications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Optimality Conditions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Primal Dual in LP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Algorithms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436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90320"/>
            <a:ext cx="9144000" cy="5257800"/>
          </a:xfrm>
          <a:prstGeom prst="rect">
            <a:avLst/>
          </a:prstGeom>
          <a:gradFill>
            <a:gsLst>
              <a:gs pos="2000">
                <a:schemeClr val="accent1">
                  <a:tint val="66000"/>
                  <a:satMod val="160000"/>
                  <a:alpha val="52000"/>
                </a:schemeClr>
              </a:gs>
              <a:gs pos="15000">
                <a:schemeClr val="accent1">
                  <a:tint val="23500"/>
                  <a:satMod val="1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457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138" name="TextBox 16"/>
          <p:cNvSpPr txBox="1">
            <a:spLocks noChangeArrowheads="1"/>
          </p:cNvSpPr>
          <p:nvPr/>
        </p:nvSpPr>
        <p:spPr bwMode="auto">
          <a:xfrm>
            <a:off x="0" y="1295400"/>
            <a:ext cx="89154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</a:rPr>
              <a:t>Minimum Cost Flow – Application #1</a:t>
            </a:r>
            <a:endParaRPr lang="en-US" sz="2500" dirty="0" smtClean="0">
              <a:latin typeface="Calibri" pitchFamily="34" charset="0"/>
            </a:endParaRPr>
          </a:p>
          <a:p>
            <a:pPr algn="l" rtl="0" eaLnBrk="1" hangingPunct="1"/>
            <a:endParaRPr lang="en-US" sz="2500" dirty="0">
              <a:latin typeface="Calibri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163320" y="3843536"/>
            <a:ext cx="589280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0" name="Oval 19"/>
          <p:cNvSpPr/>
          <p:nvPr/>
        </p:nvSpPr>
        <p:spPr>
          <a:xfrm>
            <a:off x="2971800" y="2286000"/>
            <a:ext cx="589280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</a:t>
            </a:r>
            <a:r>
              <a:rPr lang="en-US" sz="1600" baseline="-25000" dirty="0" smtClean="0">
                <a:solidFill>
                  <a:schemeClr val="tx1"/>
                </a:solidFill>
              </a:rPr>
              <a:t>1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2971800" y="5443736"/>
            <a:ext cx="589280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</a:t>
            </a:r>
            <a:r>
              <a:rPr lang="en-US" sz="1600" baseline="-25000" dirty="0" smtClean="0">
                <a:solidFill>
                  <a:schemeClr val="tx1"/>
                </a:solidFill>
              </a:rPr>
              <a:t>2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257800" y="2286000"/>
            <a:ext cx="589280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</a:t>
            </a:r>
            <a:r>
              <a:rPr lang="en-US" sz="1600" baseline="-25000" dirty="0" smtClean="0">
                <a:solidFill>
                  <a:schemeClr val="tx1"/>
                </a:solidFill>
              </a:rPr>
              <a:t>1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257800" y="5443736"/>
            <a:ext cx="589280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</a:t>
            </a:r>
            <a:r>
              <a:rPr lang="en-US" sz="1600" baseline="-25000" dirty="0" smtClean="0">
                <a:solidFill>
                  <a:schemeClr val="tx1"/>
                </a:solidFill>
              </a:rPr>
              <a:t>3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5257800" y="3843536"/>
            <a:ext cx="589280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</a:t>
            </a:r>
            <a:r>
              <a:rPr lang="en-US" sz="1600" baseline="-25000" dirty="0" smtClean="0">
                <a:solidFill>
                  <a:schemeClr val="tx1"/>
                </a:solidFill>
              </a:rPr>
              <a:t>2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7716520" y="3843536"/>
            <a:ext cx="589280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3320" y="3429000"/>
            <a:ext cx="4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2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92720" y="3429000"/>
            <a:ext cx="4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-2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92120" y="1916668"/>
            <a:ext cx="4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0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78120" y="1916668"/>
            <a:ext cx="4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0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92120" y="5105400"/>
            <a:ext cx="4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0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78120" y="5105400"/>
            <a:ext cx="4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0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78120" y="3516868"/>
            <a:ext cx="4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0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7" name="Straight Arrow Connector 6"/>
          <p:cNvCxnSpPr>
            <a:stCxn id="20" idx="6"/>
            <a:endCxn id="22" idx="2"/>
          </p:cNvCxnSpPr>
          <p:nvPr/>
        </p:nvCxnSpPr>
        <p:spPr>
          <a:xfrm>
            <a:off x="3561080" y="2574032"/>
            <a:ext cx="16967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129" name="Straight Arrow Connector 48128"/>
          <p:cNvCxnSpPr>
            <a:endCxn id="24" idx="1"/>
          </p:cNvCxnSpPr>
          <p:nvPr/>
        </p:nvCxnSpPr>
        <p:spPr>
          <a:xfrm>
            <a:off x="3561080" y="2574032"/>
            <a:ext cx="1783018" cy="13538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131" name="Straight Arrow Connector 48130"/>
          <p:cNvCxnSpPr>
            <a:stCxn id="20" idx="6"/>
            <a:endCxn id="23" idx="1"/>
          </p:cNvCxnSpPr>
          <p:nvPr/>
        </p:nvCxnSpPr>
        <p:spPr>
          <a:xfrm>
            <a:off x="3561080" y="2574032"/>
            <a:ext cx="1783018" cy="29540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133" name="Straight Arrow Connector 48132"/>
          <p:cNvCxnSpPr>
            <a:stCxn id="21" idx="6"/>
            <a:endCxn id="23" idx="2"/>
          </p:cNvCxnSpPr>
          <p:nvPr/>
        </p:nvCxnSpPr>
        <p:spPr>
          <a:xfrm>
            <a:off x="3561080" y="5731768"/>
            <a:ext cx="16967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135" name="Straight Arrow Connector 48134"/>
          <p:cNvCxnSpPr>
            <a:stCxn id="21" idx="6"/>
          </p:cNvCxnSpPr>
          <p:nvPr/>
        </p:nvCxnSpPr>
        <p:spPr>
          <a:xfrm flipV="1">
            <a:off x="3561080" y="4343400"/>
            <a:ext cx="1783018" cy="13883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137" name="Straight Arrow Connector 48136"/>
          <p:cNvCxnSpPr>
            <a:stCxn id="21" idx="6"/>
            <a:endCxn id="22" idx="3"/>
          </p:cNvCxnSpPr>
          <p:nvPr/>
        </p:nvCxnSpPr>
        <p:spPr>
          <a:xfrm flipV="1">
            <a:off x="3561080" y="2777701"/>
            <a:ext cx="1783018" cy="29540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141" name="Straight Arrow Connector 48140"/>
          <p:cNvCxnSpPr>
            <a:stCxn id="11" idx="7"/>
            <a:endCxn id="20" idx="3"/>
          </p:cNvCxnSpPr>
          <p:nvPr/>
        </p:nvCxnSpPr>
        <p:spPr>
          <a:xfrm flipV="1">
            <a:off x="1666302" y="2777701"/>
            <a:ext cx="1391796" cy="1150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143" name="Straight Arrow Connector 48142"/>
          <p:cNvCxnSpPr>
            <a:stCxn id="11" idx="5"/>
            <a:endCxn id="21" idx="1"/>
          </p:cNvCxnSpPr>
          <p:nvPr/>
        </p:nvCxnSpPr>
        <p:spPr>
          <a:xfrm>
            <a:off x="1666302" y="4335237"/>
            <a:ext cx="1391796" cy="11928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145" name="Straight Arrow Connector 48144"/>
          <p:cNvCxnSpPr>
            <a:stCxn id="24" idx="6"/>
            <a:endCxn id="25" idx="2"/>
          </p:cNvCxnSpPr>
          <p:nvPr/>
        </p:nvCxnSpPr>
        <p:spPr>
          <a:xfrm>
            <a:off x="5847080" y="4131568"/>
            <a:ext cx="18694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149" name="Straight Arrow Connector 48148"/>
          <p:cNvCxnSpPr>
            <a:stCxn id="22" idx="6"/>
            <a:endCxn id="25" idx="1"/>
          </p:cNvCxnSpPr>
          <p:nvPr/>
        </p:nvCxnSpPr>
        <p:spPr>
          <a:xfrm>
            <a:off x="5847080" y="2574032"/>
            <a:ext cx="1955738" cy="13538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151" name="Straight Arrow Connector 48150"/>
          <p:cNvCxnSpPr>
            <a:stCxn id="23" idx="6"/>
            <a:endCxn id="25" idx="3"/>
          </p:cNvCxnSpPr>
          <p:nvPr/>
        </p:nvCxnSpPr>
        <p:spPr>
          <a:xfrm flipV="1">
            <a:off x="5847080" y="4335237"/>
            <a:ext cx="1955738" cy="13965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52" name="TextBox 48151"/>
          <p:cNvSpPr txBox="1"/>
          <p:nvPr/>
        </p:nvSpPr>
        <p:spPr>
          <a:xfrm>
            <a:off x="76200" y="6096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>
                <a:solidFill>
                  <a:srgbClr val="00B050"/>
                </a:solidFill>
              </a:rPr>
              <a:t>All the capacities are 1.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8154" name="TextBox 48153"/>
          <p:cNvSpPr txBox="1"/>
          <p:nvPr/>
        </p:nvSpPr>
        <p:spPr>
          <a:xfrm>
            <a:off x="1828800" y="3048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828800" y="4876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705600" y="2971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29400" y="3810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629400" y="4953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038600" y="21452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baseline="-25000" dirty="0" smtClean="0">
                <a:solidFill>
                  <a:srgbClr val="FF0000"/>
                </a:solidFill>
              </a:rPr>
              <a:t>1,1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191000" y="2819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baseline="-25000" dirty="0" smtClean="0">
                <a:solidFill>
                  <a:srgbClr val="FF0000"/>
                </a:solidFill>
              </a:rPr>
              <a:t>1,2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038600" y="32882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baseline="-25000" dirty="0" smtClean="0">
                <a:solidFill>
                  <a:srgbClr val="FF0000"/>
                </a:solidFill>
              </a:rPr>
              <a:t>1,3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038600" y="5715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baseline="-25000" dirty="0" smtClean="0">
                <a:solidFill>
                  <a:srgbClr val="FF0000"/>
                </a:solidFill>
              </a:rPr>
              <a:t>2,3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191000" y="5029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baseline="-25000" dirty="0" smtClean="0">
                <a:solidFill>
                  <a:srgbClr val="FF0000"/>
                </a:solidFill>
              </a:rPr>
              <a:t>2,2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733800" y="4278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baseline="-25000" dirty="0" smtClean="0">
                <a:solidFill>
                  <a:srgbClr val="FF0000"/>
                </a:solidFill>
              </a:rPr>
              <a:t>2,1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0" y="0"/>
            <a:ext cx="45720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Introduction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/>
                </a:solidFill>
                <a:latin typeface="+mn-lt"/>
                <a:cs typeface="+mn-cs"/>
              </a:rPr>
              <a:t>Applications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Optimality Conditions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Primal Dual in LP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Algorithms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248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90320"/>
            <a:ext cx="9144000" cy="5257800"/>
          </a:xfrm>
          <a:prstGeom prst="rect">
            <a:avLst/>
          </a:prstGeom>
          <a:gradFill>
            <a:gsLst>
              <a:gs pos="2000">
                <a:schemeClr val="accent1">
                  <a:tint val="66000"/>
                  <a:satMod val="160000"/>
                  <a:alpha val="52000"/>
                </a:schemeClr>
              </a:gs>
              <a:gs pos="15000">
                <a:schemeClr val="accent1">
                  <a:tint val="23500"/>
                  <a:satMod val="1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457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138" name="TextBox 16"/>
          <p:cNvSpPr txBox="1">
            <a:spLocks noChangeArrowheads="1"/>
          </p:cNvSpPr>
          <p:nvPr/>
        </p:nvSpPr>
        <p:spPr bwMode="auto">
          <a:xfrm>
            <a:off x="0" y="1295400"/>
            <a:ext cx="89154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</a:rPr>
              <a:t>Minimum Cost Flow – Application #2</a:t>
            </a:r>
            <a:endParaRPr lang="en-US" sz="2500" dirty="0" smtClean="0">
              <a:latin typeface="Calibri" pitchFamily="34" charset="0"/>
            </a:endParaRPr>
          </a:p>
          <a:p>
            <a:pPr algn="l" rtl="0" eaLnBrk="1" hangingPunct="1"/>
            <a:endParaRPr lang="en-US" sz="2500" dirty="0">
              <a:latin typeface="Calibri" pitchFamily="34" charset="0"/>
            </a:endParaRPr>
          </a:p>
        </p:txBody>
      </p:sp>
      <p:sp>
        <p:nvSpPr>
          <p:cNvPr id="48139" name="TextBox 17"/>
          <p:cNvSpPr txBox="1">
            <a:spLocks noChangeArrowheads="1"/>
          </p:cNvSpPr>
          <p:nvPr/>
        </p:nvSpPr>
        <p:spPr bwMode="auto">
          <a:xfrm>
            <a:off x="152400" y="1981200"/>
            <a:ext cx="88392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dirty="0" smtClean="0">
                <a:latin typeface="Calibri" pitchFamily="34" charset="0"/>
              </a:rPr>
              <a:t>We have a bus that can accommodate P passengers at a given time.</a:t>
            </a:r>
          </a:p>
          <a:p>
            <a:pPr algn="l" rtl="0" eaLnBrk="1" hangingPunct="1"/>
            <a:endParaRPr lang="en-US" dirty="0" smtClean="0">
              <a:latin typeface="Calibri" pitchFamily="34" charset="0"/>
            </a:endParaRPr>
          </a:p>
          <a:p>
            <a:pPr algn="l" rtl="0" eaLnBrk="1" hangingPunct="1"/>
            <a:r>
              <a:rPr lang="en-US" dirty="0" smtClean="0">
                <a:latin typeface="Calibri" pitchFamily="34" charset="0"/>
              </a:rPr>
              <a:t>The bus stops at L stations (First at station #1, then at station #2 and finally at station #L).</a:t>
            </a:r>
          </a:p>
          <a:p>
            <a:pPr algn="l" rtl="0" eaLnBrk="1" hangingPunct="1"/>
            <a:endParaRPr lang="en-US" dirty="0">
              <a:latin typeface="Calibri" pitchFamily="34" charset="0"/>
            </a:endParaRPr>
          </a:p>
          <a:p>
            <a:pPr algn="l" rtl="0" eaLnBrk="1" hangingPunct="1"/>
            <a:r>
              <a:rPr lang="en-US" dirty="0" smtClean="0">
                <a:latin typeface="Calibri" pitchFamily="34" charset="0"/>
              </a:rPr>
              <a:t>At every station </a:t>
            </a:r>
            <a:r>
              <a:rPr lang="en-US" dirty="0" err="1" smtClean="0">
                <a:latin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</a:rPr>
              <a:t>, we know in advance how many passengers are willing to take the bus from station </a:t>
            </a:r>
            <a:r>
              <a:rPr lang="en-US" dirty="0" err="1" smtClean="0">
                <a:latin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</a:rPr>
              <a:t> to station j (j &gt; </a:t>
            </a:r>
            <a:r>
              <a:rPr lang="en-US" dirty="0" err="1" smtClean="0">
                <a:latin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</a:rPr>
              <a:t>). We shall denote this number by </a:t>
            </a:r>
            <a:r>
              <a:rPr lang="en-US" dirty="0" err="1" smtClean="0">
                <a:latin typeface="Calibri" pitchFamily="34" charset="0"/>
              </a:rPr>
              <a:t>p</a:t>
            </a:r>
            <a:r>
              <a:rPr lang="en-US" baseline="-25000" dirty="0" err="1" smtClean="0">
                <a:latin typeface="Calibri" pitchFamily="34" charset="0"/>
              </a:rPr>
              <a:t>ij</a:t>
            </a:r>
            <a:r>
              <a:rPr lang="en-US" dirty="0" smtClean="0">
                <a:latin typeface="Calibri" pitchFamily="34" charset="0"/>
              </a:rPr>
              <a:t>.</a:t>
            </a:r>
          </a:p>
          <a:p>
            <a:pPr algn="l" rtl="0" eaLnBrk="1" hangingPunct="1"/>
            <a:endParaRPr lang="en-US" dirty="0">
              <a:latin typeface="Calibri" pitchFamily="34" charset="0"/>
            </a:endParaRPr>
          </a:p>
          <a:p>
            <a:pPr algn="l" rtl="0" eaLnBrk="1" hangingPunct="1"/>
            <a:r>
              <a:rPr lang="en-US" dirty="0" smtClean="0">
                <a:latin typeface="Calibri" pitchFamily="34" charset="0"/>
              </a:rPr>
              <a:t>The price of a single ticket for taking the bus from station </a:t>
            </a:r>
            <a:r>
              <a:rPr lang="en-US" dirty="0" err="1" smtClean="0">
                <a:latin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</a:rPr>
              <a:t> to station j is </a:t>
            </a:r>
            <a:r>
              <a:rPr lang="en-US" dirty="0" err="1" smtClean="0">
                <a:latin typeface="Calibri" pitchFamily="34" charset="0"/>
              </a:rPr>
              <a:t>c</a:t>
            </a:r>
            <a:r>
              <a:rPr lang="en-US" baseline="-25000" dirty="0" err="1" smtClean="0">
                <a:latin typeface="Calibri" pitchFamily="34" charset="0"/>
              </a:rPr>
              <a:t>ij</a:t>
            </a:r>
            <a:r>
              <a:rPr lang="en-US" dirty="0" smtClean="0">
                <a:latin typeface="Calibri" pitchFamily="34" charset="0"/>
              </a:rPr>
              <a:t>.</a:t>
            </a:r>
          </a:p>
          <a:p>
            <a:pPr algn="l" rtl="0" eaLnBrk="1" hangingPunct="1"/>
            <a:endParaRPr lang="en-US" dirty="0">
              <a:latin typeface="Calibri" pitchFamily="34" charset="0"/>
            </a:endParaRPr>
          </a:p>
          <a:p>
            <a:pPr algn="l" rtl="0" eaLnBrk="1" hangingPunct="1"/>
            <a:r>
              <a:rPr lang="en-US" dirty="0" smtClean="0">
                <a:latin typeface="Calibri" pitchFamily="34" charset="0"/>
              </a:rPr>
              <a:t>Our goal is to find a plan which brings the profit to </a:t>
            </a:r>
            <a:r>
              <a:rPr lang="en-US" u="sng" dirty="0" smtClean="0">
                <a:latin typeface="Calibri" pitchFamily="34" charset="0"/>
              </a:rPr>
              <a:t>maximum</a:t>
            </a:r>
            <a:r>
              <a:rPr lang="en-US" dirty="0" smtClean="0">
                <a:latin typeface="Calibri" pitchFamily="34" charset="0"/>
              </a:rPr>
              <a:t>.</a:t>
            </a:r>
          </a:p>
          <a:p>
            <a:pPr algn="l" rtl="0" eaLnBrk="1" hangingPunct="1"/>
            <a:endParaRPr lang="en-US" dirty="0" smtClean="0">
              <a:latin typeface="Calibri" pitchFamily="34" charset="0"/>
            </a:endParaRPr>
          </a:p>
          <a:p>
            <a:pPr algn="l" rtl="0" eaLnBrk="1" hangingPunct="1"/>
            <a:endParaRPr lang="en-US" dirty="0" smtClean="0">
              <a:latin typeface="Calibri" pitchFamily="34" charset="0"/>
            </a:endParaRPr>
          </a:p>
          <a:p>
            <a:pPr algn="l" rtl="0" eaLnBrk="1" hangingPunct="1"/>
            <a:endParaRPr lang="en-US" dirty="0" smtClean="0">
              <a:latin typeface="Calibri" pitchFamily="34" charset="0"/>
            </a:endParaRPr>
          </a:p>
          <a:p>
            <a:pPr algn="l" rtl="0" eaLnBrk="1" hangingPunct="1"/>
            <a:endParaRPr lang="en-US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45720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Introduction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/>
                </a:solidFill>
                <a:latin typeface="+mn-lt"/>
                <a:cs typeface="+mn-cs"/>
              </a:rPr>
              <a:t>Applications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Optimality Conditions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Primal Dual in LP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Algorithms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622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95400"/>
            <a:ext cx="9144000" cy="5257800"/>
          </a:xfrm>
          <a:prstGeom prst="rect">
            <a:avLst/>
          </a:prstGeom>
          <a:gradFill>
            <a:gsLst>
              <a:gs pos="2000">
                <a:schemeClr val="accent1">
                  <a:tint val="66000"/>
                  <a:satMod val="160000"/>
                  <a:alpha val="52000"/>
                </a:schemeClr>
              </a:gs>
              <a:gs pos="15000">
                <a:schemeClr val="accent1">
                  <a:tint val="23500"/>
                  <a:satMod val="1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457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138" name="TextBox 16"/>
          <p:cNvSpPr txBox="1">
            <a:spLocks noChangeArrowheads="1"/>
          </p:cNvSpPr>
          <p:nvPr/>
        </p:nvSpPr>
        <p:spPr bwMode="auto">
          <a:xfrm>
            <a:off x="0" y="1295400"/>
            <a:ext cx="89154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</a:rPr>
              <a:t>Minimum Cost Flow – Application #2</a:t>
            </a:r>
            <a:endParaRPr lang="en-US" sz="2500" dirty="0" smtClean="0">
              <a:latin typeface="Calibri" pitchFamily="34" charset="0"/>
            </a:endParaRPr>
          </a:p>
          <a:p>
            <a:pPr algn="l" rtl="0" eaLnBrk="1" hangingPunct="1"/>
            <a:endParaRPr lang="en-US" sz="2500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139" name="TextBox 17"/>
              <p:cNvSpPr txBox="1">
                <a:spLocks noChangeArrowheads="1"/>
              </p:cNvSpPr>
              <p:nvPr/>
            </p:nvSpPr>
            <p:spPr bwMode="auto">
              <a:xfrm>
                <a:off x="152400" y="1981200"/>
                <a:ext cx="8839200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 eaLnBrk="1" hangingPunct="1"/>
                <a:r>
                  <a:rPr lang="en-US" dirty="0" smtClean="0">
                    <a:latin typeface="Calibri" pitchFamily="34" charset="0"/>
                  </a:rPr>
                  <a:t>If one desires to find the maximum, M, of a function g(x), he/she can instead find the minimum, m, of the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𝑔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latin typeface="Calibri" pitchFamily="34" charset="0"/>
                  </a:rPr>
                  <a:t> and then we have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𝑀</m:t>
                    </m:r>
                    <m:r>
                      <a:rPr lang="en-US" b="0" i="1" smtClean="0">
                        <a:latin typeface="Cambria Math"/>
                      </a:rPr>
                      <m:t>=−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endParaRPr lang="en-US" dirty="0" smtClean="0">
                  <a:latin typeface="Calibri" pitchFamily="34" charset="0"/>
                </a:endParaRPr>
              </a:p>
              <a:p>
                <a:pPr algn="l" rtl="0" eaLnBrk="1" hangingPunct="1"/>
                <a:endParaRPr lang="en-US" dirty="0">
                  <a:latin typeface="Calibri" pitchFamily="34" charset="0"/>
                </a:endParaRPr>
              </a:p>
              <a:p>
                <a:pPr algn="l" rtl="0" eaLnBrk="1" hangingPunct="1"/>
                <a:endParaRPr lang="en-US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8139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1981200"/>
                <a:ext cx="8839200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552" t="-25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0" y="0"/>
            <a:ext cx="45720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Introduction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/>
                </a:solidFill>
                <a:latin typeface="+mn-lt"/>
                <a:cs typeface="+mn-cs"/>
              </a:rPr>
              <a:t>Applications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Optimality Conditions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Primal Dual in LP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Algorithms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04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90320"/>
            <a:ext cx="9144000" cy="5257800"/>
          </a:xfrm>
          <a:prstGeom prst="rect">
            <a:avLst/>
          </a:prstGeom>
          <a:gradFill>
            <a:gsLst>
              <a:gs pos="2000">
                <a:schemeClr val="accent1">
                  <a:tint val="66000"/>
                  <a:satMod val="160000"/>
                  <a:alpha val="52000"/>
                </a:schemeClr>
              </a:gs>
              <a:gs pos="15000">
                <a:schemeClr val="accent1">
                  <a:tint val="23500"/>
                  <a:satMod val="1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457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138" name="TextBox 16"/>
          <p:cNvSpPr txBox="1">
            <a:spLocks noChangeArrowheads="1"/>
          </p:cNvSpPr>
          <p:nvPr/>
        </p:nvSpPr>
        <p:spPr bwMode="auto">
          <a:xfrm>
            <a:off x="0" y="1295400"/>
            <a:ext cx="52578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</a:rPr>
              <a:t>Minimum Cost Flow – Application #2</a:t>
            </a:r>
            <a:endParaRPr lang="en-US" sz="2500" dirty="0" smtClean="0">
              <a:latin typeface="Calibri" pitchFamily="34" charset="0"/>
            </a:endParaRPr>
          </a:p>
          <a:p>
            <a:pPr algn="l" rtl="0" eaLnBrk="1" hangingPunct="1"/>
            <a:endParaRPr lang="en-US" sz="2500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139" name="TextBox 17"/>
              <p:cNvSpPr txBox="1">
                <a:spLocks noChangeArrowheads="1"/>
              </p:cNvSpPr>
              <p:nvPr/>
            </p:nvSpPr>
            <p:spPr bwMode="auto">
              <a:xfrm>
                <a:off x="152400" y="1981200"/>
                <a:ext cx="8839200" cy="5704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 eaLnBrk="1" hangingPunct="1"/>
                <a:r>
                  <a:rPr lang="en-US" b="1" dirty="0" smtClean="0">
                    <a:latin typeface="Calibri" pitchFamily="34" charset="0"/>
                  </a:rPr>
                  <a:t>As a linear program:</a:t>
                </a:r>
              </a:p>
              <a:p>
                <a:pPr algn="l" rtl="0" eaLnBrk="1" hangingPunct="1"/>
                <a:endParaRPr lang="en-US" b="1" dirty="0">
                  <a:latin typeface="Calibri" pitchFamily="34" charset="0"/>
                </a:endParaRPr>
              </a:p>
              <a:p>
                <a:pPr algn="l" rtl="0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/>
                              <a:sym typeface="Wingdings" pitchFamily="2" charset="2"/>
                            </a:rPr>
                          </m:ctrlPr>
                        </m:funcPr>
                        <m:fName>
                          <m: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/>
                              <a:sym typeface="Wingdings" pitchFamily="2" charset="2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sym typeface="Wingdings" pitchFamily="2" charset="2"/>
                            </a:rPr>
                            <m:t>𝑚𝑎𝑥</m:t>
                          </m:r>
                        </m:fName>
                        <m:e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𝑧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=</m:t>
                          </m:r>
                        </m:e>
                      </m:func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  <a:sym typeface="Wingdings" pitchFamily="2" charset="2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𝑗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∈</m:t>
                          </m:r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𝐸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r>
                  <a:rPr lang="en-US" dirty="0" err="1">
                    <a:latin typeface="Calibri" pitchFamily="34" charset="0"/>
                    <a:sym typeface="Wingdings" pitchFamily="2" charset="2"/>
                  </a:rPr>
                  <a:t>s.t.</a:t>
                </a:r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  <a:sym typeface="Wingdings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:(</m:t>
                          </m:r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  <a:sym typeface="Wingdings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: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𝑗</m:t>
                              </m:r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𝑖</m:t>
                              </m:r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𝑗𝑖</m:t>
                              </m:r>
                            </m:sub>
                          </m:sSub>
                        </m:e>
                      </m:nary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=</m:t>
                      </m:r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𝑏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𝑖</m:t>
                          </m:r>
                        </m:e>
                      </m:d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  ∀</m:t>
                      </m:r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𝑖</m:t>
                      </m:r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∈</m:t>
                      </m:r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𝑉</m:t>
                      </m:r>
                    </m:oMath>
                  </m:oMathPara>
                </a14:m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   ∀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𝑗</m:t>
                          </m:r>
                        </m:e>
                      </m:d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∈</m:t>
                      </m:r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𝐸</m:t>
                      </m:r>
                    </m:oMath>
                  </m:oMathPara>
                </a14:m>
                <a:r>
                  <a:rPr lang="en-US" dirty="0">
                    <a:latin typeface="Calibri" pitchFamily="34" charset="0"/>
                    <a:sym typeface="Wingdings" pitchFamily="2" charset="2"/>
                  </a:rPr>
                  <a:t/>
                </a:r>
                <a:br>
                  <a:rPr lang="en-US" dirty="0">
                    <a:latin typeface="Calibri" pitchFamily="34" charset="0"/>
                    <a:sym typeface="Wingdings" pitchFamily="2" charset="2"/>
                  </a:rPr>
                </a:br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≥</m:t>
                      </m:r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0</m:t>
                      </m:r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      ∀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𝑗</m:t>
                          </m:r>
                        </m:e>
                      </m:d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∈</m:t>
                      </m:r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𝐸</m:t>
                      </m:r>
                    </m:oMath>
                  </m:oMathPara>
                </a14:m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marL="0" lvl="1" indent="0" algn="l" rtl="0" eaLnBrk="1" hangingPunct="1"/>
                <a:endParaRPr lang="en-US" dirty="0" smtClean="0">
                  <a:latin typeface="Calibri" pitchFamily="34" charset="0"/>
                </a:endParaRPr>
              </a:p>
              <a:p>
                <a:pPr algn="l" rtl="0" eaLnBrk="1" hangingPunct="1"/>
                <a:endParaRPr lang="en-US" dirty="0" smtClean="0">
                  <a:latin typeface="Calibri" pitchFamily="34" charset="0"/>
                </a:endParaRPr>
              </a:p>
              <a:p>
                <a:pPr algn="l" rtl="0" eaLnBrk="1" hangingPunct="1"/>
                <a:endParaRPr lang="en-US" dirty="0" smtClean="0">
                  <a:latin typeface="Calibri" pitchFamily="34" charset="0"/>
                </a:endParaRPr>
              </a:p>
              <a:p>
                <a:pPr algn="l" rtl="0" eaLnBrk="1" hangingPunct="1"/>
                <a:endParaRPr lang="en-US" dirty="0" smtClean="0">
                  <a:latin typeface="Calibri" pitchFamily="34" charset="0"/>
                </a:endParaRPr>
              </a:p>
              <a:p>
                <a:pPr algn="l" rtl="0" eaLnBrk="1" hangingPunct="1"/>
                <a:endParaRPr lang="en-US" dirty="0" smtClean="0">
                  <a:latin typeface="Calibri" pitchFamily="34" charset="0"/>
                </a:endParaRPr>
              </a:p>
              <a:p>
                <a:pPr algn="l" rtl="0" eaLnBrk="1" hangingPunct="1"/>
                <a:endParaRPr lang="en-US" b="1" dirty="0">
                  <a:latin typeface="Calibri" pitchFamily="34" charset="0"/>
                </a:endParaRPr>
              </a:p>
              <a:p>
                <a:pPr algn="l" rtl="0" eaLnBrk="1" hangingPunct="1"/>
                <a:endParaRPr lang="en-US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8139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1981200"/>
                <a:ext cx="8839200" cy="5704575"/>
              </a:xfrm>
              <a:prstGeom prst="rect">
                <a:avLst/>
              </a:prstGeom>
              <a:blipFill rotWithShape="1">
                <a:blip r:embed="rId2"/>
                <a:stretch>
                  <a:fillRect l="-552" t="-53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0" y="0"/>
            <a:ext cx="45720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Introduction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/>
                </a:solidFill>
                <a:latin typeface="+mn-lt"/>
                <a:cs typeface="+mn-cs"/>
              </a:rPr>
              <a:t>Applications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Optimality Conditions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Primal Dual in LP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Algorithms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82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90320"/>
            <a:ext cx="9144000" cy="5257800"/>
          </a:xfrm>
          <a:prstGeom prst="rect">
            <a:avLst/>
          </a:prstGeom>
          <a:gradFill>
            <a:gsLst>
              <a:gs pos="2000">
                <a:schemeClr val="accent1">
                  <a:tint val="66000"/>
                  <a:satMod val="160000"/>
                  <a:alpha val="52000"/>
                </a:schemeClr>
              </a:gs>
              <a:gs pos="15000">
                <a:schemeClr val="accent1">
                  <a:tint val="23500"/>
                  <a:satMod val="1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457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138" name="TextBox 16"/>
          <p:cNvSpPr txBox="1">
            <a:spLocks noChangeArrowheads="1"/>
          </p:cNvSpPr>
          <p:nvPr/>
        </p:nvSpPr>
        <p:spPr bwMode="auto">
          <a:xfrm>
            <a:off x="0" y="1295400"/>
            <a:ext cx="52578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</a:rPr>
              <a:t>Minimum Cost Flow – Application #2</a:t>
            </a:r>
            <a:endParaRPr lang="en-US" sz="2500" dirty="0" smtClean="0">
              <a:latin typeface="Calibri" pitchFamily="34" charset="0"/>
            </a:endParaRPr>
          </a:p>
          <a:p>
            <a:pPr algn="l" rtl="0" eaLnBrk="1" hangingPunct="1"/>
            <a:endParaRPr lang="en-US" sz="2500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139" name="TextBox 17"/>
              <p:cNvSpPr txBox="1">
                <a:spLocks noChangeArrowheads="1"/>
              </p:cNvSpPr>
              <p:nvPr/>
            </p:nvSpPr>
            <p:spPr bwMode="auto">
              <a:xfrm>
                <a:off x="152400" y="1981200"/>
                <a:ext cx="8839200" cy="5704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 eaLnBrk="1" hangingPunct="1"/>
                <a:r>
                  <a:rPr lang="en-US" b="1" dirty="0" smtClean="0">
                    <a:latin typeface="Calibri" pitchFamily="34" charset="0"/>
                  </a:rPr>
                  <a:t>As a linear program:</a:t>
                </a:r>
              </a:p>
              <a:p>
                <a:pPr algn="l" rtl="0" eaLnBrk="1" hangingPunct="1"/>
                <a:endParaRPr lang="en-US" b="1" dirty="0">
                  <a:latin typeface="Calibri" pitchFamily="34" charset="0"/>
                </a:endParaRPr>
              </a:p>
              <a:p>
                <a:pPr algn="l" rtl="0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/>
                              <a:sym typeface="Wingdings" pitchFamily="2" charset="2"/>
                            </a:rPr>
                          </m:ctrlPr>
                        </m:funcPr>
                        <m:fName>
                          <m:r>
                            <a:rPr lang="en-US">
                              <a:solidFill>
                                <a:srgbClr val="FF0000"/>
                              </a:solidFill>
                              <a:latin typeface="Cambria Math"/>
                              <a:sym typeface="Wingdings" pitchFamily="2" charset="2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  <a:sym typeface="Wingdings" pitchFamily="2" charset="2"/>
                            </a:rPr>
                            <m:t>𝑚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sym typeface="Wingdings" pitchFamily="2" charset="2"/>
                            </a:rPr>
                            <m:t>𝑖𝑛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sym typeface="Wingdings" pitchFamily="2" charset="2"/>
                            </a:rPr>
                            <m:t>−</m:t>
                          </m:r>
                        </m:fName>
                        <m:e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𝑧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−</m:t>
                          </m:r>
                        </m:e>
                      </m:func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  <a:sym typeface="Wingdings" pitchFamily="2" charset="2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𝑖</m:t>
                              </m:r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,</m:t>
                              </m:r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𝑗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∈</m:t>
                          </m:r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𝐸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r>
                  <a:rPr lang="en-US" dirty="0" err="1">
                    <a:latin typeface="Calibri" pitchFamily="34" charset="0"/>
                    <a:sym typeface="Wingdings" pitchFamily="2" charset="2"/>
                  </a:rPr>
                  <a:t>s.t.</a:t>
                </a:r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  <a:sym typeface="Wingdings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𝑗</m:t>
                          </m:r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:</m:t>
                          </m:r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(</m:t>
                          </m:r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𝑖</m:t>
                          </m:r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,</m:t>
                          </m:r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𝑗</m:t>
                          </m:r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  <a:sym typeface="Wingdings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𝑗</m:t>
                          </m:r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: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𝑗</m:t>
                              </m:r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,</m:t>
                              </m:r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𝑖</m:t>
                              </m:r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𝑗𝑖</m:t>
                              </m:r>
                            </m:sub>
                          </m:sSub>
                        </m:e>
                      </m:nary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=</m:t>
                      </m:r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𝑏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𝑖</m:t>
                          </m:r>
                        </m:e>
                      </m:d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  ∀</m:t>
                      </m:r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𝑖</m:t>
                      </m:r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∈</m:t>
                      </m:r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𝑉</m:t>
                      </m:r>
                    </m:oMath>
                  </m:oMathPara>
                </a14:m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   ∀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𝑗</m:t>
                          </m:r>
                        </m:e>
                      </m:d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∈</m:t>
                      </m:r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𝐸</m:t>
                      </m:r>
                    </m:oMath>
                  </m:oMathPara>
                </a14:m>
                <a:r>
                  <a:rPr lang="en-US" dirty="0">
                    <a:latin typeface="Calibri" pitchFamily="34" charset="0"/>
                    <a:sym typeface="Wingdings" pitchFamily="2" charset="2"/>
                  </a:rPr>
                  <a:t/>
                </a:r>
                <a:br>
                  <a:rPr lang="en-US" dirty="0">
                    <a:latin typeface="Calibri" pitchFamily="34" charset="0"/>
                    <a:sym typeface="Wingdings" pitchFamily="2" charset="2"/>
                  </a:rPr>
                </a:br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≥</m:t>
                      </m:r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0</m:t>
                      </m:r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      ∀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𝑗</m:t>
                          </m:r>
                        </m:e>
                      </m:d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∈</m:t>
                      </m:r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𝐸</m:t>
                      </m:r>
                    </m:oMath>
                  </m:oMathPara>
                </a14:m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marL="0" lvl="1" indent="0" algn="l" rtl="0" eaLnBrk="1" hangingPunct="1"/>
                <a:endParaRPr lang="en-US" dirty="0">
                  <a:latin typeface="Calibri" pitchFamily="34" charset="0"/>
                </a:endParaRPr>
              </a:p>
              <a:p>
                <a:pPr algn="l" rtl="0" eaLnBrk="1" hangingPunct="1"/>
                <a:endParaRPr lang="en-US" dirty="0" smtClean="0">
                  <a:latin typeface="Calibri" pitchFamily="34" charset="0"/>
                </a:endParaRPr>
              </a:p>
              <a:p>
                <a:pPr algn="l" rtl="0" eaLnBrk="1" hangingPunct="1"/>
                <a:endParaRPr lang="en-US" dirty="0" smtClean="0">
                  <a:latin typeface="Calibri" pitchFamily="34" charset="0"/>
                </a:endParaRPr>
              </a:p>
              <a:p>
                <a:pPr algn="l" rtl="0" eaLnBrk="1" hangingPunct="1"/>
                <a:endParaRPr lang="en-US" dirty="0" smtClean="0">
                  <a:latin typeface="Calibri" pitchFamily="34" charset="0"/>
                </a:endParaRPr>
              </a:p>
              <a:p>
                <a:pPr algn="l" rtl="0" eaLnBrk="1" hangingPunct="1"/>
                <a:endParaRPr lang="en-US" dirty="0" smtClean="0">
                  <a:latin typeface="Calibri" pitchFamily="34" charset="0"/>
                </a:endParaRPr>
              </a:p>
              <a:p>
                <a:pPr algn="l" rtl="0" eaLnBrk="1" hangingPunct="1"/>
                <a:endParaRPr lang="en-US" b="1" dirty="0">
                  <a:latin typeface="Calibri" pitchFamily="34" charset="0"/>
                </a:endParaRPr>
              </a:p>
              <a:p>
                <a:pPr algn="l" rtl="0" eaLnBrk="1" hangingPunct="1"/>
                <a:endParaRPr lang="en-US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8139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1981200"/>
                <a:ext cx="8839200" cy="5704575"/>
              </a:xfrm>
              <a:prstGeom prst="rect">
                <a:avLst/>
              </a:prstGeom>
              <a:blipFill rotWithShape="1">
                <a:blip r:embed="rId2"/>
                <a:stretch>
                  <a:fillRect l="-552" t="-53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0" y="0"/>
            <a:ext cx="45720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Introduction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/>
                </a:solidFill>
                <a:latin typeface="+mn-lt"/>
                <a:cs typeface="+mn-cs"/>
              </a:rPr>
              <a:t>Applications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Optimality Conditions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Primal Dual in LP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Algorithms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86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90320"/>
            <a:ext cx="9144000" cy="5257800"/>
          </a:xfrm>
          <a:prstGeom prst="rect">
            <a:avLst/>
          </a:prstGeom>
          <a:gradFill>
            <a:gsLst>
              <a:gs pos="2000">
                <a:schemeClr val="accent1">
                  <a:tint val="66000"/>
                  <a:satMod val="160000"/>
                  <a:alpha val="52000"/>
                </a:schemeClr>
              </a:gs>
              <a:gs pos="15000">
                <a:schemeClr val="accent1">
                  <a:tint val="23500"/>
                  <a:satMod val="1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457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138" name="TextBox 16"/>
          <p:cNvSpPr txBox="1">
            <a:spLocks noChangeArrowheads="1"/>
          </p:cNvSpPr>
          <p:nvPr/>
        </p:nvSpPr>
        <p:spPr bwMode="auto">
          <a:xfrm>
            <a:off x="0" y="1295400"/>
            <a:ext cx="52578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</a:rPr>
              <a:t>Minimum Cost Flow – Application #2</a:t>
            </a:r>
            <a:endParaRPr lang="en-US" sz="2500" dirty="0" smtClean="0">
              <a:latin typeface="Calibri" pitchFamily="34" charset="0"/>
            </a:endParaRPr>
          </a:p>
          <a:p>
            <a:pPr algn="l" rtl="0" eaLnBrk="1" hangingPunct="1"/>
            <a:endParaRPr lang="en-US" sz="2500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139" name="TextBox 17"/>
              <p:cNvSpPr txBox="1">
                <a:spLocks noChangeArrowheads="1"/>
              </p:cNvSpPr>
              <p:nvPr/>
            </p:nvSpPr>
            <p:spPr bwMode="auto">
              <a:xfrm>
                <a:off x="152400" y="1981200"/>
                <a:ext cx="8839200" cy="5704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 eaLnBrk="1" hangingPunct="1"/>
                <a:r>
                  <a:rPr lang="en-US" b="1" dirty="0" smtClean="0">
                    <a:latin typeface="Calibri" pitchFamily="34" charset="0"/>
                  </a:rPr>
                  <a:t>As a linear program:</a:t>
                </a:r>
              </a:p>
              <a:p>
                <a:pPr algn="l" rtl="0" eaLnBrk="1" hangingPunct="1"/>
                <a:endParaRPr lang="en-US" b="1" dirty="0">
                  <a:latin typeface="Calibri" pitchFamily="34" charset="0"/>
                </a:endParaRPr>
              </a:p>
              <a:p>
                <a:pPr algn="l" rtl="0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/>
                              <a:sym typeface="Wingdings" pitchFamily="2" charset="2"/>
                            </a:rPr>
                          </m:ctrlPr>
                        </m:funcPr>
                        <m:fName>
                          <m:r>
                            <a:rPr lang="en-US">
                              <a:solidFill>
                                <a:srgbClr val="FF0000"/>
                              </a:solidFill>
                              <a:latin typeface="Cambria Math"/>
                              <a:sym typeface="Wingdings" pitchFamily="2" charset="2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  <a:sym typeface="Wingdings" pitchFamily="2" charset="2"/>
                            </a:rPr>
                            <m:t>𝑚𝑖𝑛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  <a:sym typeface="Wingdings" pitchFamily="2" charset="2"/>
                            </a:rPr>
                            <m:t>−</m:t>
                          </m:r>
                        </m:fName>
                        <m:e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𝑧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=</m:t>
                          </m:r>
                        </m:e>
                      </m:func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  <a:sym typeface="Wingdings" pitchFamily="2" charset="2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𝑖</m:t>
                              </m:r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,</m:t>
                              </m:r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𝑗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∈</m:t>
                          </m:r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𝐸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r>
                  <a:rPr lang="en-US" dirty="0" err="1">
                    <a:latin typeface="Calibri" pitchFamily="34" charset="0"/>
                    <a:sym typeface="Wingdings" pitchFamily="2" charset="2"/>
                  </a:rPr>
                  <a:t>s.t.</a:t>
                </a:r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  <a:sym typeface="Wingdings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𝑗</m:t>
                          </m:r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:</m:t>
                          </m:r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(</m:t>
                          </m:r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𝑖</m:t>
                          </m:r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,</m:t>
                          </m:r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𝑗</m:t>
                          </m:r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  <a:sym typeface="Wingdings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𝑗</m:t>
                          </m:r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: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𝑗</m:t>
                              </m:r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,</m:t>
                              </m:r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𝑖</m:t>
                              </m:r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𝑗𝑖</m:t>
                              </m:r>
                            </m:sub>
                          </m:sSub>
                        </m:e>
                      </m:nary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=</m:t>
                      </m:r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𝑏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𝑖</m:t>
                          </m:r>
                        </m:e>
                      </m:d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  ∀</m:t>
                      </m:r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𝑖</m:t>
                      </m:r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∈</m:t>
                      </m:r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𝑉</m:t>
                      </m:r>
                    </m:oMath>
                  </m:oMathPara>
                </a14:m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   ∀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𝑗</m:t>
                          </m:r>
                        </m:e>
                      </m:d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∈</m:t>
                      </m:r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𝐸</m:t>
                      </m:r>
                    </m:oMath>
                  </m:oMathPara>
                </a14:m>
                <a:r>
                  <a:rPr lang="en-US" dirty="0">
                    <a:latin typeface="Calibri" pitchFamily="34" charset="0"/>
                    <a:sym typeface="Wingdings" pitchFamily="2" charset="2"/>
                  </a:rPr>
                  <a:t/>
                </a:r>
                <a:br>
                  <a:rPr lang="en-US" dirty="0">
                    <a:latin typeface="Calibri" pitchFamily="34" charset="0"/>
                    <a:sym typeface="Wingdings" pitchFamily="2" charset="2"/>
                  </a:rPr>
                </a:br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≥</m:t>
                      </m:r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0</m:t>
                      </m:r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      ∀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𝑗</m:t>
                          </m:r>
                        </m:e>
                      </m:d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∈</m:t>
                      </m:r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𝐸</m:t>
                      </m:r>
                    </m:oMath>
                  </m:oMathPara>
                </a14:m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marL="0" lvl="1" indent="0" algn="l" rtl="0" eaLnBrk="1" hangingPunct="1"/>
                <a:endParaRPr lang="en-US" dirty="0">
                  <a:latin typeface="Calibri" pitchFamily="34" charset="0"/>
                </a:endParaRPr>
              </a:p>
              <a:p>
                <a:pPr algn="l" rtl="0" eaLnBrk="1" hangingPunct="1"/>
                <a:endParaRPr lang="en-US" dirty="0" smtClean="0">
                  <a:latin typeface="Calibri" pitchFamily="34" charset="0"/>
                </a:endParaRPr>
              </a:p>
              <a:p>
                <a:pPr algn="l" rtl="0" eaLnBrk="1" hangingPunct="1"/>
                <a:endParaRPr lang="en-US" dirty="0" smtClean="0">
                  <a:latin typeface="Calibri" pitchFamily="34" charset="0"/>
                </a:endParaRPr>
              </a:p>
              <a:p>
                <a:pPr algn="l" rtl="0" eaLnBrk="1" hangingPunct="1"/>
                <a:endParaRPr lang="en-US" dirty="0" smtClean="0">
                  <a:latin typeface="Calibri" pitchFamily="34" charset="0"/>
                </a:endParaRPr>
              </a:p>
              <a:p>
                <a:pPr algn="l" rtl="0" eaLnBrk="1" hangingPunct="1"/>
                <a:endParaRPr lang="en-US" dirty="0" smtClean="0">
                  <a:latin typeface="Calibri" pitchFamily="34" charset="0"/>
                </a:endParaRPr>
              </a:p>
              <a:p>
                <a:pPr algn="l" rtl="0" eaLnBrk="1" hangingPunct="1"/>
                <a:endParaRPr lang="en-US" b="1" dirty="0">
                  <a:latin typeface="Calibri" pitchFamily="34" charset="0"/>
                </a:endParaRPr>
              </a:p>
              <a:p>
                <a:pPr algn="l" rtl="0" eaLnBrk="1" hangingPunct="1"/>
                <a:endParaRPr lang="en-US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8139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1981200"/>
                <a:ext cx="8839200" cy="5704575"/>
              </a:xfrm>
              <a:prstGeom prst="rect">
                <a:avLst/>
              </a:prstGeom>
              <a:blipFill rotWithShape="1">
                <a:blip r:embed="rId2"/>
                <a:stretch>
                  <a:fillRect l="-552" t="-53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0" y="0"/>
            <a:ext cx="45720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Introduction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/>
                </a:solidFill>
                <a:latin typeface="+mn-lt"/>
                <a:cs typeface="+mn-cs"/>
              </a:rPr>
              <a:t>Applications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Optimality Conditions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Primal Dual in LP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Algorithms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95400"/>
            <a:ext cx="9144000" cy="5257800"/>
          </a:xfrm>
          <a:prstGeom prst="rect">
            <a:avLst/>
          </a:prstGeom>
          <a:gradFill>
            <a:gsLst>
              <a:gs pos="2000">
                <a:schemeClr val="accent1">
                  <a:tint val="66000"/>
                  <a:satMod val="160000"/>
                  <a:alpha val="52000"/>
                </a:schemeClr>
              </a:gs>
              <a:gs pos="15000">
                <a:schemeClr val="accent1">
                  <a:tint val="23500"/>
                  <a:satMod val="1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457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138" name="TextBox 16"/>
          <p:cNvSpPr txBox="1">
            <a:spLocks noChangeArrowheads="1"/>
          </p:cNvSpPr>
          <p:nvPr/>
        </p:nvSpPr>
        <p:spPr bwMode="auto">
          <a:xfrm>
            <a:off x="0" y="1295400"/>
            <a:ext cx="52578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</a:rPr>
              <a:t>Minimum Cost Flow – Application #2</a:t>
            </a:r>
            <a:endParaRPr lang="en-US" sz="2500" dirty="0" smtClean="0">
              <a:latin typeface="Calibri" pitchFamily="34" charset="0"/>
            </a:endParaRPr>
          </a:p>
          <a:p>
            <a:pPr algn="l" rtl="0" eaLnBrk="1" hangingPunct="1"/>
            <a:endParaRPr lang="en-US" sz="2500" dirty="0">
              <a:latin typeface="Calibri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52400" y="5524500"/>
            <a:ext cx="6858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667000" y="5524500"/>
            <a:ext cx="6858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181600" y="5524500"/>
            <a:ext cx="6858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305800" y="5524500"/>
            <a:ext cx="6858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52400" y="1981200"/>
            <a:ext cx="6858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1-4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667000" y="1981200"/>
            <a:ext cx="6858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2-4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105400" y="1981200"/>
            <a:ext cx="6858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  <a:r>
              <a:rPr lang="en-US" dirty="0" smtClean="0">
                <a:solidFill>
                  <a:schemeClr val="tx1"/>
                </a:solidFill>
              </a:rPr>
              <a:t>-4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>
            <a:stCxn id="16" idx="4"/>
            <a:endCxn id="2" idx="1"/>
          </p:cNvCxnSpPr>
          <p:nvPr/>
        </p:nvCxnSpPr>
        <p:spPr>
          <a:xfrm flipH="1">
            <a:off x="252833" y="2667000"/>
            <a:ext cx="242467" cy="2957933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4" idx="1"/>
          </p:cNvCxnSpPr>
          <p:nvPr/>
        </p:nvCxnSpPr>
        <p:spPr>
          <a:xfrm>
            <a:off x="838200" y="2209800"/>
            <a:ext cx="7568033" cy="3415133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990600" y="2971800"/>
            <a:ext cx="6858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1-3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3962400" y="3048000"/>
            <a:ext cx="6858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2-3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>
            <a:stCxn id="31" idx="3"/>
            <a:endCxn id="2" idx="0"/>
          </p:cNvCxnSpPr>
          <p:nvPr/>
        </p:nvCxnSpPr>
        <p:spPr>
          <a:xfrm flipH="1">
            <a:off x="495300" y="3557167"/>
            <a:ext cx="595733" cy="1967333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1" idx="5"/>
            <a:endCxn id="13" idx="1"/>
          </p:cNvCxnSpPr>
          <p:nvPr/>
        </p:nvCxnSpPr>
        <p:spPr>
          <a:xfrm>
            <a:off x="1575967" y="3557167"/>
            <a:ext cx="3706066" cy="2067766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7" idx="4"/>
            <a:endCxn id="12" idx="0"/>
          </p:cNvCxnSpPr>
          <p:nvPr/>
        </p:nvCxnSpPr>
        <p:spPr>
          <a:xfrm>
            <a:off x="3009900" y="2667000"/>
            <a:ext cx="0" cy="28575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7" idx="6"/>
            <a:endCxn id="14" idx="0"/>
          </p:cNvCxnSpPr>
          <p:nvPr/>
        </p:nvCxnSpPr>
        <p:spPr>
          <a:xfrm>
            <a:off x="3352800" y="2324100"/>
            <a:ext cx="5295900" cy="320040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2" idx="5"/>
            <a:endCxn id="13" idx="0"/>
          </p:cNvCxnSpPr>
          <p:nvPr/>
        </p:nvCxnSpPr>
        <p:spPr>
          <a:xfrm>
            <a:off x="4547767" y="3633367"/>
            <a:ext cx="976733" cy="1891133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8" idx="4"/>
            <a:endCxn id="13" idx="7"/>
          </p:cNvCxnSpPr>
          <p:nvPr/>
        </p:nvCxnSpPr>
        <p:spPr>
          <a:xfrm>
            <a:off x="5448300" y="2667000"/>
            <a:ext cx="318667" cy="2957933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8" idx="6"/>
            <a:endCxn id="14" idx="7"/>
          </p:cNvCxnSpPr>
          <p:nvPr/>
        </p:nvCxnSpPr>
        <p:spPr>
          <a:xfrm>
            <a:off x="5791200" y="2324100"/>
            <a:ext cx="3099967" cy="3300833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32" idx="3"/>
            <a:endCxn id="12" idx="7"/>
          </p:cNvCxnSpPr>
          <p:nvPr/>
        </p:nvCxnSpPr>
        <p:spPr>
          <a:xfrm flipH="1">
            <a:off x="3252367" y="3633367"/>
            <a:ext cx="810466" cy="1991566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1524000" y="4114800"/>
            <a:ext cx="6858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1-2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0" name="Straight Arrow Connector 59"/>
          <p:cNvCxnSpPr>
            <a:stCxn id="61" idx="3"/>
            <a:endCxn id="2" idx="7"/>
          </p:cNvCxnSpPr>
          <p:nvPr/>
        </p:nvCxnSpPr>
        <p:spPr>
          <a:xfrm flipH="1">
            <a:off x="737767" y="4700167"/>
            <a:ext cx="886666" cy="924766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61" idx="5"/>
            <a:endCxn id="12" idx="1"/>
          </p:cNvCxnSpPr>
          <p:nvPr/>
        </p:nvCxnSpPr>
        <p:spPr>
          <a:xfrm>
            <a:off x="2109367" y="4700167"/>
            <a:ext cx="658066" cy="924766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129" name="Straight Arrow Connector 48128"/>
          <p:cNvCxnSpPr>
            <a:stCxn id="2" idx="6"/>
            <a:endCxn id="12" idx="2"/>
          </p:cNvCxnSpPr>
          <p:nvPr/>
        </p:nvCxnSpPr>
        <p:spPr>
          <a:xfrm>
            <a:off x="838200" y="5867400"/>
            <a:ext cx="1828800" cy="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131" name="Straight Arrow Connector 48130"/>
          <p:cNvCxnSpPr>
            <a:stCxn id="12" idx="6"/>
            <a:endCxn id="13" idx="2"/>
          </p:cNvCxnSpPr>
          <p:nvPr/>
        </p:nvCxnSpPr>
        <p:spPr>
          <a:xfrm>
            <a:off x="3352800" y="5867400"/>
            <a:ext cx="1828800" cy="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133" name="Straight Arrow Connector 48132"/>
          <p:cNvCxnSpPr>
            <a:stCxn id="13" idx="6"/>
            <a:endCxn id="14" idx="2"/>
          </p:cNvCxnSpPr>
          <p:nvPr/>
        </p:nvCxnSpPr>
        <p:spPr>
          <a:xfrm>
            <a:off x="5867400" y="5867400"/>
            <a:ext cx="2438400" cy="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51" name="TextBox 48150"/>
          <p:cNvSpPr txBox="1"/>
          <p:nvPr/>
        </p:nvSpPr>
        <p:spPr>
          <a:xfrm>
            <a:off x="1371600" y="5867400"/>
            <a:ext cx="786233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P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0000"/>
                </a:solidFill>
              </a:rPr>
              <a:t>0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938167" y="5867400"/>
            <a:ext cx="786233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P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0000"/>
                </a:solidFill>
              </a:rPr>
              <a:t>0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781800" y="5867400"/>
            <a:ext cx="786233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P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0000"/>
                </a:solidFill>
              </a:rPr>
              <a:t>0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486400" y="2831068"/>
            <a:ext cx="786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∞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0000"/>
                </a:solidFill>
              </a:rPr>
              <a:t>-c</a:t>
            </a:r>
            <a:r>
              <a:rPr lang="en-US" baseline="-25000" dirty="0" smtClean="0">
                <a:solidFill>
                  <a:srgbClr val="FF0000"/>
                </a:solidFill>
              </a:rPr>
              <a:t>34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895600" y="2754868"/>
            <a:ext cx="786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∞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0000"/>
                </a:solidFill>
              </a:rPr>
              <a:t>-c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baseline="-25000" dirty="0" smtClean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709567" y="4202668"/>
            <a:ext cx="786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∞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0000"/>
                </a:solidFill>
              </a:rPr>
              <a:t>-c</a:t>
            </a:r>
            <a:r>
              <a:rPr lang="en-US" baseline="-25000" dirty="0" smtClean="0">
                <a:solidFill>
                  <a:srgbClr val="FF0000"/>
                </a:solidFill>
              </a:rPr>
              <a:t>23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81000" y="2667000"/>
            <a:ext cx="786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∞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0000"/>
                </a:solidFill>
              </a:rPr>
              <a:t>-c</a:t>
            </a:r>
            <a:r>
              <a:rPr lang="en-US" baseline="-25000" dirty="0" smtClean="0">
                <a:solidFill>
                  <a:srgbClr val="FF0000"/>
                </a:solidFill>
              </a:rPr>
              <a:t>14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966367" y="3669268"/>
            <a:ext cx="786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∞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0000"/>
                </a:solidFill>
              </a:rPr>
              <a:t>-c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baseline="-25000" dirty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295400" y="4876800"/>
            <a:ext cx="786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∞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0000"/>
                </a:solidFill>
              </a:rPr>
              <a:t>-c</a:t>
            </a:r>
            <a:r>
              <a:rPr lang="en-US" baseline="-25000" dirty="0" smtClean="0">
                <a:solidFill>
                  <a:srgbClr val="FF0000"/>
                </a:solidFill>
              </a:rPr>
              <a:t>12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8152" name="TextBox 48151"/>
          <p:cNvSpPr txBox="1"/>
          <p:nvPr/>
        </p:nvSpPr>
        <p:spPr>
          <a:xfrm>
            <a:off x="7200900" y="1981200"/>
            <a:ext cx="19431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solidFill>
                  <a:srgbClr val="FF0000"/>
                </a:solidFill>
              </a:rPr>
              <a:t>Red Edges have </a:t>
            </a:r>
          </a:p>
          <a:p>
            <a:pPr algn="l"/>
            <a:r>
              <a:rPr lang="en-US" sz="1400" dirty="0" smtClean="0">
                <a:solidFill>
                  <a:srgbClr val="00B050"/>
                </a:solidFill>
              </a:rPr>
              <a:t>∞ capacity</a:t>
            </a:r>
          </a:p>
          <a:p>
            <a:pPr algn="l"/>
            <a:r>
              <a:rPr lang="en-US" sz="1400" dirty="0" smtClean="0">
                <a:solidFill>
                  <a:srgbClr val="FF0000"/>
                </a:solidFill>
              </a:rPr>
              <a:t>0 cost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37767" y="1828800"/>
            <a:ext cx="786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p</a:t>
            </a:r>
            <a:r>
              <a:rPr lang="en-US" baseline="-25000" dirty="0" smtClean="0">
                <a:solidFill>
                  <a:srgbClr val="0070C0"/>
                </a:solidFill>
              </a:rPr>
              <a:t>1,4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252367" y="1828800"/>
            <a:ext cx="786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p</a:t>
            </a:r>
            <a:r>
              <a:rPr lang="en-US" baseline="-25000" dirty="0">
                <a:solidFill>
                  <a:srgbClr val="0070C0"/>
                </a:solidFill>
              </a:rPr>
              <a:t>2</a:t>
            </a:r>
            <a:r>
              <a:rPr lang="en-US" baseline="-25000" dirty="0" smtClean="0">
                <a:solidFill>
                  <a:srgbClr val="0070C0"/>
                </a:solidFill>
              </a:rPr>
              <a:t>,4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690767" y="1828800"/>
            <a:ext cx="786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p</a:t>
            </a:r>
            <a:r>
              <a:rPr lang="en-US" baseline="-25000" dirty="0" smtClean="0">
                <a:solidFill>
                  <a:srgbClr val="0070C0"/>
                </a:solidFill>
              </a:rPr>
              <a:t>3,4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524000" y="3276600"/>
            <a:ext cx="786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p</a:t>
            </a:r>
            <a:r>
              <a:rPr lang="en-US" baseline="-25000" dirty="0" smtClean="0">
                <a:solidFill>
                  <a:srgbClr val="0070C0"/>
                </a:solidFill>
              </a:rPr>
              <a:t>1,3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471567" y="3276600"/>
            <a:ext cx="786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p</a:t>
            </a:r>
            <a:r>
              <a:rPr lang="en-US" baseline="-25000" dirty="0" smtClean="0">
                <a:solidFill>
                  <a:srgbClr val="0070C0"/>
                </a:solidFill>
              </a:rPr>
              <a:t>2,3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033167" y="4431268"/>
            <a:ext cx="786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p</a:t>
            </a:r>
            <a:r>
              <a:rPr lang="en-US" baseline="-25000" dirty="0" smtClean="0">
                <a:solidFill>
                  <a:srgbClr val="0070C0"/>
                </a:solidFill>
              </a:rPr>
              <a:t>1,2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2590800" y="6183868"/>
            <a:ext cx="786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-p</a:t>
            </a:r>
            <a:r>
              <a:rPr lang="en-US" baseline="-25000" dirty="0" smtClean="0">
                <a:solidFill>
                  <a:srgbClr val="0070C0"/>
                </a:solidFill>
              </a:rPr>
              <a:t>1,2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953000" y="61838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-p</a:t>
            </a:r>
            <a:r>
              <a:rPr lang="en-US" baseline="-25000" dirty="0" smtClean="0">
                <a:solidFill>
                  <a:srgbClr val="0070C0"/>
                </a:solidFill>
              </a:rPr>
              <a:t>1,3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–p</a:t>
            </a:r>
            <a:r>
              <a:rPr lang="en-US" baseline="-25000" dirty="0" smtClean="0">
                <a:solidFill>
                  <a:srgbClr val="0070C0"/>
                </a:solidFill>
              </a:rPr>
              <a:t>2,3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7417383" y="6183868"/>
            <a:ext cx="1802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-p</a:t>
            </a:r>
            <a:r>
              <a:rPr lang="en-US" baseline="-25000" dirty="0" smtClean="0">
                <a:solidFill>
                  <a:srgbClr val="0070C0"/>
                </a:solidFill>
              </a:rPr>
              <a:t>1,4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–p</a:t>
            </a:r>
            <a:r>
              <a:rPr lang="en-US" baseline="-25000" dirty="0" smtClean="0">
                <a:solidFill>
                  <a:srgbClr val="0070C0"/>
                </a:solidFill>
              </a:rPr>
              <a:t>2,4</a:t>
            </a:r>
            <a:r>
              <a:rPr lang="en-US" dirty="0" smtClean="0">
                <a:solidFill>
                  <a:srgbClr val="0070C0"/>
                </a:solidFill>
              </a:rPr>
              <a:t> –p</a:t>
            </a:r>
            <a:r>
              <a:rPr lang="en-US" baseline="-25000" dirty="0" smtClean="0">
                <a:solidFill>
                  <a:srgbClr val="0070C0"/>
                </a:solidFill>
              </a:rPr>
              <a:t>3,4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0" y="0"/>
            <a:ext cx="45720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Introduction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/>
                </a:solidFill>
                <a:latin typeface="+mn-lt"/>
                <a:cs typeface="+mn-cs"/>
              </a:rPr>
              <a:t>Applications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Optimality Conditions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Primal Dual in LP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Algorithms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938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90320"/>
            <a:ext cx="9144000" cy="5257800"/>
          </a:xfrm>
          <a:prstGeom prst="rect">
            <a:avLst/>
          </a:prstGeom>
          <a:gradFill>
            <a:gsLst>
              <a:gs pos="2000">
                <a:schemeClr val="accent1">
                  <a:tint val="66000"/>
                  <a:satMod val="160000"/>
                  <a:alpha val="52000"/>
                </a:schemeClr>
              </a:gs>
              <a:gs pos="15000">
                <a:schemeClr val="accent1">
                  <a:tint val="23500"/>
                  <a:satMod val="1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457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138" name="TextBox 16"/>
          <p:cNvSpPr txBox="1">
            <a:spLocks noChangeArrowheads="1"/>
          </p:cNvSpPr>
          <p:nvPr/>
        </p:nvSpPr>
        <p:spPr bwMode="auto">
          <a:xfrm>
            <a:off x="0" y="1295400"/>
            <a:ext cx="67056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</a:rPr>
              <a:t>Minimum Cost Flow – Optimality Conditions</a:t>
            </a:r>
            <a:endParaRPr lang="en-US" sz="2500" dirty="0" smtClean="0">
              <a:latin typeface="Calibri" pitchFamily="34" charset="0"/>
            </a:endParaRPr>
          </a:p>
          <a:p>
            <a:pPr algn="l" rtl="0" eaLnBrk="1" hangingPunct="1"/>
            <a:endParaRPr lang="en-US" sz="2500" dirty="0">
              <a:latin typeface="Calibri" pitchFamily="34" charset="0"/>
            </a:endParaRPr>
          </a:p>
        </p:txBody>
      </p:sp>
      <p:sp>
        <p:nvSpPr>
          <p:cNvPr id="48139" name="TextBox 17"/>
          <p:cNvSpPr txBox="1">
            <a:spLocks noChangeArrowheads="1"/>
          </p:cNvSpPr>
          <p:nvPr/>
        </p:nvSpPr>
        <p:spPr bwMode="auto">
          <a:xfrm>
            <a:off x="152400" y="1981200"/>
            <a:ext cx="88392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dirty="0" smtClean="0">
                <a:latin typeface="Calibri" pitchFamily="34" charset="0"/>
              </a:rPr>
              <a:t>We’ll consider three different optimality conditions:</a:t>
            </a:r>
          </a:p>
          <a:p>
            <a:pPr algn="l" rtl="0" eaLnBrk="1" hangingPunct="1"/>
            <a:endParaRPr lang="en-US" dirty="0">
              <a:latin typeface="Calibri" pitchFamily="34" charset="0"/>
            </a:endParaRPr>
          </a:p>
          <a:p>
            <a:pPr marL="285750" indent="-285750" algn="l" rtl="0" eaLnBrk="1" hangingPunct="1">
              <a:buFont typeface="Wingdings" pitchFamily="2" charset="2"/>
              <a:buChar char="q"/>
            </a:pPr>
            <a:r>
              <a:rPr lang="en-US" dirty="0" smtClean="0">
                <a:latin typeface="Calibri" pitchFamily="34" charset="0"/>
              </a:rPr>
              <a:t>Negative cycle</a:t>
            </a:r>
          </a:p>
          <a:p>
            <a:pPr marL="285750" indent="-285750" algn="l" rtl="0" eaLnBrk="1" hangingPunct="1">
              <a:buFont typeface="Wingdings" pitchFamily="2" charset="2"/>
              <a:buChar char="q"/>
            </a:pPr>
            <a:r>
              <a:rPr lang="en-US" dirty="0" smtClean="0">
                <a:latin typeface="Calibri" pitchFamily="34" charset="0"/>
              </a:rPr>
              <a:t>Reduced cost</a:t>
            </a:r>
          </a:p>
          <a:p>
            <a:pPr marL="285750" indent="-285750" algn="l" rtl="0" eaLnBrk="1" hangingPunct="1">
              <a:buFont typeface="Wingdings" pitchFamily="2" charset="2"/>
              <a:buChar char="q"/>
            </a:pPr>
            <a:r>
              <a:rPr lang="en-US" dirty="0" smtClean="0">
                <a:latin typeface="Calibri" pitchFamily="34" charset="0"/>
              </a:rPr>
              <a:t>Complementary slackness</a:t>
            </a:r>
          </a:p>
          <a:p>
            <a:pPr algn="l" rtl="0" eaLnBrk="1" hangingPunct="1"/>
            <a:endParaRPr lang="en-US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45720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Introduction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Applications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/>
                </a:solidFill>
                <a:latin typeface="+mn-lt"/>
                <a:cs typeface="+mn-cs"/>
              </a:rPr>
              <a:t>Optimality Conditions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Primal Dual in LP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Algorithms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61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95400"/>
            <a:ext cx="9144000" cy="5257800"/>
          </a:xfrm>
          <a:prstGeom prst="rect">
            <a:avLst/>
          </a:prstGeom>
          <a:gradFill>
            <a:gsLst>
              <a:gs pos="2000">
                <a:schemeClr val="accent1">
                  <a:tint val="66000"/>
                  <a:satMod val="160000"/>
                  <a:alpha val="52000"/>
                </a:schemeClr>
              </a:gs>
              <a:gs pos="15000">
                <a:schemeClr val="accent1">
                  <a:tint val="23500"/>
                  <a:satMod val="1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457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138" name="TextBox 16"/>
          <p:cNvSpPr txBox="1">
            <a:spLocks noChangeArrowheads="1"/>
          </p:cNvSpPr>
          <p:nvPr/>
        </p:nvSpPr>
        <p:spPr bwMode="auto">
          <a:xfrm>
            <a:off x="0" y="1295400"/>
            <a:ext cx="52578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</a:rPr>
              <a:t>Max flow – A reminder</a:t>
            </a:r>
            <a:endParaRPr lang="en-US" sz="2500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139" name="TextBox 17"/>
              <p:cNvSpPr txBox="1">
                <a:spLocks noChangeArrowheads="1"/>
              </p:cNvSpPr>
              <p:nvPr/>
            </p:nvSpPr>
            <p:spPr bwMode="auto">
              <a:xfrm>
                <a:off x="152400" y="1981200"/>
                <a:ext cx="8839200" cy="4247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 eaLnBrk="1" hangingPunct="1"/>
                <a:r>
                  <a:rPr lang="en-US" b="1" dirty="0" smtClean="0">
                    <a:latin typeface="Calibri" pitchFamily="34" charset="0"/>
                  </a:rPr>
                  <a:t>The flow:</a:t>
                </a:r>
                <a:endParaRPr lang="en-US" dirty="0" smtClean="0">
                  <a:latin typeface="Calibri" pitchFamily="34" charset="0"/>
                </a:endParaRPr>
              </a:p>
              <a:p>
                <a:pPr marL="285750" indent="-285750" algn="l" rtl="0" eaLnBrk="1" hangingPunct="1">
                  <a:buFont typeface="Wingdings" pitchFamily="2" charset="2"/>
                  <a:buChar char="q"/>
                </a:pPr>
                <a:r>
                  <a:rPr lang="en-US" dirty="0" smtClean="0">
                    <a:latin typeface="Calibri" pitchFamily="34" charset="0"/>
                  </a:rPr>
                  <a:t>Flow is a function on the edges.</a:t>
                </a:r>
              </a:p>
              <a:p>
                <a:pPr marL="285750" indent="-285750" algn="l" rtl="0" eaLnBrk="1" hangingPunct="1">
                  <a:buFont typeface="Wingdings" pitchFamily="2" charset="2"/>
                  <a:buChar char="q"/>
                </a:pPr>
                <a:r>
                  <a:rPr lang="en-US" dirty="0" smtClean="0">
                    <a:latin typeface="Calibri" pitchFamily="34" charset="0"/>
                  </a:rPr>
                  <a:t>A feasible flow is a flow that satisfies:</a:t>
                </a:r>
              </a:p>
              <a:p>
                <a:pPr marL="1028700" lvl="1" algn="l" rtl="0" eaLnBrk="1" hangingPunct="1"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endParaRPr lang="en-US" dirty="0" smtClean="0">
                  <a:latin typeface="Calibri" pitchFamily="34" charset="0"/>
                </a:endParaRPr>
              </a:p>
              <a:p>
                <a:pPr marL="1028700" lvl="1" algn="l" rtl="0" eaLnBrk="1" hangingPunct="1"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𝑤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latin typeface="Calibri" pitchFamily="34" charset="0"/>
                </a:endParaRPr>
              </a:p>
              <a:p>
                <a:pPr marL="1028700" lvl="1" algn="l" rtl="0" eaLnBrk="1" hangingPunct="1"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∀</m:t>
                    </m:r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≠</m:t>
                    </m:r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:  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  <m:r>
                          <a:rPr lang="en-US" b="0" i="1" smtClean="0">
                            <a:latin typeface="Cambria Math"/>
                          </a:rPr>
                          <m:t>: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/>
                              </a:rPr>
                              <m:t>𝑤</m:t>
                            </m:r>
                            <m:r>
                              <a:rPr lang="en-US" i="1">
                                <a:latin typeface="Cambria Math"/>
                              </a:rPr>
                              <m:t>: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𝑤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∈</m:t>
                            </m:r>
                            <m:r>
                              <a:rPr lang="en-US" i="1">
                                <a:latin typeface="Cambria Math"/>
                              </a:rPr>
                              <m:t>𝐸</m:t>
                            </m:r>
                          </m:sub>
                          <m:sup/>
                          <m:e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𝑤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</m:e>
                        </m:nary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e>
                    </m:nary>
                  </m:oMath>
                </a14:m>
                <a:endParaRPr lang="en-US" b="0" dirty="0" smtClean="0">
                  <a:latin typeface="Calibri" pitchFamily="34" charset="0"/>
                </a:endParaRPr>
              </a:p>
              <a:p>
                <a:pPr marL="285750" indent="-285750" algn="l" rtl="0" eaLnBrk="1" hangingPunct="1">
                  <a:buFont typeface="Wingdings" pitchFamily="2" charset="2"/>
                  <a:buChar char="q"/>
                </a:pPr>
                <a:r>
                  <a:rPr lang="en-US" dirty="0" smtClean="0">
                    <a:latin typeface="Calibri" pitchFamily="34" charset="0"/>
                  </a:rPr>
                  <a:t>The value of a flow f is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𝑤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b="0" dirty="0" smtClean="0">
                  <a:latin typeface="Calibri" pitchFamily="34" charset="0"/>
                </a:endParaRPr>
              </a:p>
              <a:p>
                <a:pPr marL="285750" indent="-285750" algn="l" rtl="0" eaLnBrk="1" hangingPunct="1">
                  <a:buFont typeface="Wingdings" pitchFamily="2" charset="2"/>
                  <a:buChar char="q"/>
                </a:pPr>
                <a:endParaRPr lang="en-US" b="0" dirty="0" smtClean="0">
                  <a:latin typeface="Calibri" pitchFamily="34" charset="0"/>
                </a:endParaRPr>
              </a:p>
              <a:p>
                <a:pPr algn="l" rtl="0" eaLnBrk="1" hangingPunct="1"/>
                <a:r>
                  <a:rPr lang="en-US" dirty="0" smtClean="0">
                    <a:latin typeface="Calibri" pitchFamily="34" charset="0"/>
                  </a:rPr>
                  <a:t>The max flow problem is to find a feasible flow f, with maximum value</a:t>
                </a:r>
                <a:endParaRPr lang="en-US" b="0" dirty="0" smtClean="0">
                  <a:latin typeface="Calibri" pitchFamily="34" charset="0"/>
                </a:endParaRPr>
              </a:p>
              <a:p>
                <a:pPr marL="285750" indent="-285750" algn="l" rtl="0" eaLnBrk="1" hangingPunct="1">
                  <a:buFont typeface="Wingdings" pitchFamily="2" charset="2"/>
                  <a:buChar char="q"/>
                </a:pPr>
                <a:endParaRPr lang="en-US" b="0" dirty="0" smtClean="0">
                  <a:latin typeface="Calibri" pitchFamily="34" charset="0"/>
                </a:endParaRPr>
              </a:p>
              <a:p>
                <a:pPr marL="285750" indent="-285750" algn="l" rtl="0" eaLnBrk="1" hangingPunct="1">
                  <a:buFont typeface="Wingdings" pitchFamily="2" charset="2"/>
                  <a:buChar char="q"/>
                </a:pPr>
                <a:endParaRPr lang="en-US" dirty="0" smtClean="0">
                  <a:latin typeface="Calibri" pitchFamily="34" charset="0"/>
                </a:endParaRPr>
              </a:p>
              <a:p>
                <a:pPr algn="l" rtl="0" eaLnBrk="1" hangingPunct="1"/>
                <a:endParaRPr lang="en-US" b="1" dirty="0" smtClean="0">
                  <a:latin typeface="Calibri" pitchFamily="34" charset="0"/>
                </a:endParaRPr>
              </a:p>
              <a:p>
                <a:pPr marL="285750" indent="-285750" algn="l" rtl="0" eaLnBrk="1" hangingPunct="1">
                  <a:buFont typeface="Wingdings" pitchFamily="2" charset="2"/>
                  <a:buChar char="q"/>
                </a:pPr>
                <a:endParaRPr lang="en-US" dirty="0" smtClean="0">
                  <a:latin typeface="Calibri" pitchFamily="34" charset="0"/>
                </a:endParaRPr>
              </a:p>
              <a:p>
                <a:pPr algn="l" rtl="0" eaLnBrk="1" hangingPunct="1"/>
                <a:endParaRPr lang="en-US" dirty="0" smtClean="0">
                  <a:latin typeface="Calibri" pitchFamily="34" charset="0"/>
                </a:endParaRPr>
              </a:p>
              <a:p>
                <a:pPr algn="l" rtl="0" eaLnBrk="1" hangingPunct="1"/>
                <a:endParaRPr lang="en-US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8139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1981200"/>
                <a:ext cx="8839200" cy="4247317"/>
              </a:xfrm>
              <a:prstGeom prst="rect">
                <a:avLst/>
              </a:prstGeom>
              <a:blipFill rotWithShape="1">
                <a:blip r:embed="rId2"/>
                <a:stretch>
                  <a:fillRect l="-552" t="-71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0" y="0"/>
            <a:ext cx="45720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/>
                </a:solidFill>
                <a:latin typeface="+mn-lt"/>
                <a:cs typeface="+mn-cs"/>
              </a:rPr>
              <a:t>Introduction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Applications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Optimality Conditions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Primal Dual in LP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Algorithms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96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90320"/>
            <a:ext cx="9144000" cy="5257800"/>
          </a:xfrm>
          <a:prstGeom prst="rect">
            <a:avLst/>
          </a:prstGeom>
          <a:gradFill>
            <a:gsLst>
              <a:gs pos="2000">
                <a:schemeClr val="accent1">
                  <a:tint val="66000"/>
                  <a:satMod val="160000"/>
                  <a:alpha val="52000"/>
                </a:schemeClr>
              </a:gs>
              <a:gs pos="15000">
                <a:schemeClr val="accent1">
                  <a:tint val="23500"/>
                  <a:satMod val="1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457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138" name="TextBox 16"/>
          <p:cNvSpPr txBox="1">
            <a:spLocks noChangeArrowheads="1"/>
          </p:cNvSpPr>
          <p:nvPr/>
        </p:nvSpPr>
        <p:spPr bwMode="auto">
          <a:xfrm>
            <a:off x="0" y="1295400"/>
            <a:ext cx="89916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</a:rPr>
              <a:t>MCF - Optimality Conditions – Negative Cycle</a:t>
            </a:r>
            <a:endParaRPr lang="en-US" sz="2500" dirty="0" smtClean="0">
              <a:latin typeface="Calibri" pitchFamily="34" charset="0"/>
            </a:endParaRPr>
          </a:p>
          <a:p>
            <a:pPr algn="l" rtl="0" eaLnBrk="1" hangingPunct="1"/>
            <a:endParaRPr lang="en-US" sz="2500" dirty="0">
              <a:latin typeface="Calibri" pitchFamily="34" charset="0"/>
            </a:endParaRPr>
          </a:p>
        </p:txBody>
      </p:sp>
      <p:sp>
        <p:nvSpPr>
          <p:cNvPr id="48139" name="TextBox 17"/>
          <p:cNvSpPr txBox="1">
            <a:spLocks noChangeArrowheads="1"/>
          </p:cNvSpPr>
          <p:nvPr/>
        </p:nvSpPr>
        <p:spPr bwMode="auto">
          <a:xfrm>
            <a:off x="152400" y="1981200"/>
            <a:ext cx="8839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dirty="0" smtClean="0">
                <a:latin typeface="Calibri" pitchFamily="34" charset="0"/>
              </a:rPr>
              <a:t>Theorem: A feasible solution x* is an optimal solution of the MCF problem if and only if it satisfies the negative cycle optimality conditions: namely, the residual network G(x*) contains no negative cost (directed) cycle.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45720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Introduction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Applications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/>
                </a:solidFill>
                <a:latin typeface="+mn-lt"/>
                <a:cs typeface="+mn-cs"/>
              </a:rPr>
              <a:t>Optimality Conditions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Primal Dual in LP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Algorithms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57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90320"/>
            <a:ext cx="9144000" cy="5257800"/>
          </a:xfrm>
          <a:prstGeom prst="rect">
            <a:avLst/>
          </a:prstGeom>
          <a:gradFill>
            <a:gsLst>
              <a:gs pos="2000">
                <a:schemeClr val="accent1">
                  <a:tint val="66000"/>
                  <a:satMod val="160000"/>
                  <a:alpha val="52000"/>
                </a:schemeClr>
              </a:gs>
              <a:gs pos="15000">
                <a:schemeClr val="accent1">
                  <a:tint val="23500"/>
                  <a:satMod val="1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457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138" name="TextBox 16"/>
          <p:cNvSpPr txBox="1">
            <a:spLocks noChangeArrowheads="1"/>
          </p:cNvSpPr>
          <p:nvPr/>
        </p:nvSpPr>
        <p:spPr bwMode="auto">
          <a:xfrm>
            <a:off x="0" y="1295400"/>
            <a:ext cx="89916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</a:rPr>
              <a:t>MCF - Optimality Conditions – Negative Cycle</a:t>
            </a:r>
            <a:endParaRPr lang="en-US" sz="2500" dirty="0" smtClean="0">
              <a:latin typeface="Calibri" pitchFamily="34" charset="0"/>
            </a:endParaRPr>
          </a:p>
          <a:p>
            <a:pPr algn="l" rtl="0" eaLnBrk="1" hangingPunct="1"/>
            <a:endParaRPr lang="en-US" sz="2500" dirty="0">
              <a:latin typeface="Calibri" pitchFamily="34" charset="0"/>
            </a:endParaRPr>
          </a:p>
        </p:txBody>
      </p:sp>
      <p:sp>
        <p:nvSpPr>
          <p:cNvPr id="48139" name="TextBox 17"/>
          <p:cNvSpPr txBox="1">
            <a:spLocks noChangeArrowheads="1"/>
          </p:cNvSpPr>
          <p:nvPr/>
        </p:nvSpPr>
        <p:spPr bwMode="auto">
          <a:xfrm>
            <a:off x="152400" y="1981200"/>
            <a:ext cx="88392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dirty="0" smtClean="0">
                <a:latin typeface="Calibri" pitchFamily="34" charset="0"/>
              </a:rPr>
              <a:t>Proof:</a:t>
            </a:r>
          </a:p>
          <a:p>
            <a:pPr algn="l" rtl="0" eaLnBrk="1" hangingPunct="1"/>
            <a:endParaRPr lang="en-US" dirty="0">
              <a:latin typeface="Calibri" pitchFamily="34" charset="0"/>
            </a:endParaRPr>
          </a:p>
          <a:p>
            <a:pPr algn="l" rtl="0" eaLnBrk="1" hangingPunct="1"/>
            <a:r>
              <a:rPr lang="en-US" dirty="0" smtClean="0">
                <a:latin typeface="Calibri" pitchFamily="34" charset="0"/>
                <a:sym typeface="Wingdings" pitchFamily="2" charset="2"/>
              </a:rPr>
              <a:t>If x is feasible and </a:t>
            </a:r>
            <a:r>
              <a:rPr lang="en-US" b="1" dirty="0" smtClean="0">
                <a:latin typeface="Calibri" pitchFamily="34" charset="0"/>
                <a:sym typeface="Wingdings" pitchFamily="2" charset="2"/>
              </a:rPr>
              <a:t>there is a</a:t>
            </a:r>
            <a:r>
              <a:rPr lang="en-US" dirty="0" smtClean="0">
                <a:latin typeface="Calibri" pitchFamily="34" charset="0"/>
                <a:sym typeface="Wingdings" pitchFamily="2" charset="2"/>
              </a:rPr>
              <a:t> negative cycle in G(x), then x </a:t>
            </a:r>
            <a:r>
              <a:rPr lang="en-US" b="1" dirty="0" smtClean="0">
                <a:latin typeface="Calibri" pitchFamily="34" charset="0"/>
                <a:sym typeface="Wingdings" pitchFamily="2" charset="2"/>
              </a:rPr>
              <a:t>is not an</a:t>
            </a:r>
            <a:r>
              <a:rPr lang="en-US" dirty="0" smtClean="0">
                <a:latin typeface="Calibri" pitchFamily="34" charset="0"/>
                <a:sym typeface="Wingdings" pitchFamily="2" charset="2"/>
              </a:rPr>
              <a:t> optimal solution</a:t>
            </a:r>
          </a:p>
          <a:p>
            <a:pPr algn="l" rtl="0" eaLnBrk="1" hangingPunct="1"/>
            <a:endParaRPr lang="en-US" dirty="0">
              <a:latin typeface="Calibri" pitchFamily="34" charset="0"/>
              <a:sym typeface="Wingdings" pitchFamily="2" charset="2"/>
            </a:endParaRPr>
          </a:p>
          <a:p>
            <a:pPr algn="l" rtl="0" eaLnBrk="1" hangingPunct="1"/>
            <a:r>
              <a:rPr lang="en-US" dirty="0" smtClean="0">
                <a:latin typeface="Calibri" pitchFamily="34" charset="0"/>
                <a:sym typeface="Wingdings" pitchFamily="2" charset="2"/>
              </a:rPr>
              <a:t>Suppose that x is a feasible flow and that G(x) contains a negative cycle, C. Then by simply augmenting flow through C, we got a new solution x’ which is feasible and has a lower cost.</a:t>
            </a:r>
          </a:p>
          <a:p>
            <a:pPr algn="l" rtl="0" eaLnBrk="1" hangingPunct="1"/>
            <a:r>
              <a:rPr lang="en-US" dirty="0" smtClean="0">
                <a:latin typeface="Calibri" pitchFamily="34" charset="0"/>
                <a:sym typeface="Wingdings" pitchFamily="2" charset="2"/>
              </a:rPr>
              <a:t>Therefore x is not an optimal solution to the MCF.</a:t>
            </a:r>
          </a:p>
          <a:p>
            <a:pPr algn="l" rtl="0" eaLnBrk="1" hangingPunct="1"/>
            <a:endParaRPr lang="en-US" dirty="0">
              <a:latin typeface="Calibri" pitchFamily="34" charset="0"/>
              <a:sym typeface="Wingdings" pitchFamily="2" charset="2"/>
            </a:endParaRPr>
          </a:p>
          <a:p>
            <a:pPr algn="l" rtl="0" eaLnBrk="1" hangingPunct="1"/>
            <a:endParaRPr lang="en-US" dirty="0"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2" name="Oval 1"/>
          <p:cNvSpPr/>
          <p:nvPr/>
        </p:nvSpPr>
        <p:spPr>
          <a:xfrm>
            <a:off x="2057400" y="5105400"/>
            <a:ext cx="4572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352800" y="4419600"/>
            <a:ext cx="4572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2" name="Oval 11"/>
          <p:cNvSpPr/>
          <p:nvPr/>
        </p:nvSpPr>
        <p:spPr>
          <a:xfrm>
            <a:off x="4648200" y="4876800"/>
            <a:ext cx="4572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429000" y="5791200"/>
            <a:ext cx="4572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>
            <a:stCxn id="2" idx="7"/>
            <a:endCxn id="11" idx="2"/>
          </p:cNvCxnSpPr>
          <p:nvPr/>
        </p:nvCxnSpPr>
        <p:spPr>
          <a:xfrm flipV="1">
            <a:off x="2447645" y="4648200"/>
            <a:ext cx="905155" cy="5241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2" idx="1"/>
          </p:cNvCxnSpPr>
          <p:nvPr/>
        </p:nvCxnSpPr>
        <p:spPr>
          <a:xfrm>
            <a:off x="152400" y="4419600"/>
            <a:ext cx="1971955" cy="7527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" idx="3"/>
          </p:cNvCxnSpPr>
          <p:nvPr/>
        </p:nvCxnSpPr>
        <p:spPr>
          <a:xfrm flipH="1">
            <a:off x="609600" y="5495645"/>
            <a:ext cx="1514755" cy="8289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2" idx="6"/>
          </p:cNvCxnSpPr>
          <p:nvPr/>
        </p:nvCxnSpPr>
        <p:spPr>
          <a:xfrm flipV="1">
            <a:off x="5105400" y="4648200"/>
            <a:ext cx="3581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6"/>
            <a:endCxn id="12" idx="1"/>
          </p:cNvCxnSpPr>
          <p:nvPr/>
        </p:nvCxnSpPr>
        <p:spPr>
          <a:xfrm>
            <a:off x="3810000" y="4648200"/>
            <a:ext cx="905155" cy="2955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2" idx="3"/>
            <a:endCxn id="13" idx="7"/>
          </p:cNvCxnSpPr>
          <p:nvPr/>
        </p:nvCxnSpPr>
        <p:spPr>
          <a:xfrm flipH="1">
            <a:off x="3819245" y="5267045"/>
            <a:ext cx="895910" cy="5911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2" idx="5"/>
          </p:cNvCxnSpPr>
          <p:nvPr/>
        </p:nvCxnSpPr>
        <p:spPr>
          <a:xfrm>
            <a:off x="5038445" y="5267045"/>
            <a:ext cx="3800755" cy="10575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3" idx="1"/>
            <a:endCxn id="2" idx="5"/>
          </p:cNvCxnSpPr>
          <p:nvPr/>
        </p:nvCxnSpPr>
        <p:spPr>
          <a:xfrm flipH="1" flipV="1">
            <a:off x="2447645" y="5495645"/>
            <a:ext cx="1048310" cy="3625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447645" y="4566523"/>
            <a:ext cx="524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62400" y="4419600"/>
            <a:ext cx="524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76245" y="5334000"/>
            <a:ext cx="524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743045" y="5257800"/>
            <a:ext cx="524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67200" y="5754469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Residual network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0"/>
            <a:ext cx="45720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Introduction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Applications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/>
                </a:solidFill>
                <a:latin typeface="+mn-lt"/>
                <a:cs typeface="+mn-cs"/>
              </a:rPr>
              <a:t>Optimality Conditions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Primal Dual in LP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Algorithms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327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90320"/>
            <a:ext cx="9144000" cy="5257800"/>
          </a:xfrm>
          <a:prstGeom prst="rect">
            <a:avLst/>
          </a:prstGeom>
          <a:gradFill>
            <a:gsLst>
              <a:gs pos="2000">
                <a:schemeClr val="accent1">
                  <a:tint val="66000"/>
                  <a:satMod val="160000"/>
                  <a:alpha val="52000"/>
                </a:schemeClr>
              </a:gs>
              <a:gs pos="15000">
                <a:schemeClr val="accent1">
                  <a:tint val="23500"/>
                  <a:satMod val="1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457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138" name="TextBox 16"/>
          <p:cNvSpPr txBox="1">
            <a:spLocks noChangeArrowheads="1"/>
          </p:cNvSpPr>
          <p:nvPr/>
        </p:nvSpPr>
        <p:spPr bwMode="auto">
          <a:xfrm>
            <a:off x="0" y="1295400"/>
            <a:ext cx="89916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</a:rPr>
              <a:t>MCF - Optimality Conditions – Negative Cycle</a:t>
            </a:r>
            <a:endParaRPr lang="en-US" sz="2500" dirty="0" smtClean="0">
              <a:latin typeface="Calibri" pitchFamily="34" charset="0"/>
            </a:endParaRPr>
          </a:p>
          <a:p>
            <a:pPr algn="l" rtl="0" eaLnBrk="1" hangingPunct="1"/>
            <a:endParaRPr lang="en-US" sz="2500" dirty="0">
              <a:latin typeface="Calibri" pitchFamily="34" charset="0"/>
            </a:endParaRPr>
          </a:p>
        </p:txBody>
      </p:sp>
      <p:sp>
        <p:nvSpPr>
          <p:cNvPr id="48139" name="TextBox 17"/>
          <p:cNvSpPr txBox="1">
            <a:spLocks noChangeArrowheads="1"/>
          </p:cNvSpPr>
          <p:nvPr/>
        </p:nvSpPr>
        <p:spPr bwMode="auto">
          <a:xfrm>
            <a:off x="152400" y="1981200"/>
            <a:ext cx="8839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dirty="0" smtClean="0">
                <a:latin typeface="Calibri" pitchFamily="34" charset="0"/>
              </a:rPr>
              <a:t>Proof:</a:t>
            </a:r>
          </a:p>
          <a:p>
            <a:pPr algn="l" rtl="0" eaLnBrk="1" hangingPunct="1"/>
            <a:endParaRPr lang="en-US" dirty="0">
              <a:latin typeface="Calibri" pitchFamily="34" charset="0"/>
            </a:endParaRPr>
          </a:p>
          <a:p>
            <a:pPr algn="l" rtl="0" eaLnBrk="1" hangingPunct="1"/>
            <a:r>
              <a:rPr lang="en-US" dirty="0" smtClean="0">
                <a:latin typeface="Calibri" pitchFamily="34" charset="0"/>
                <a:sym typeface="Wingdings" pitchFamily="2" charset="2"/>
              </a:rPr>
              <a:t>If x is feasible and </a:t>
            </a:r>
            <a:r>
              <a:rPr lang="en-US" b="1" dirty="0" smtClean="0">
                <a:latin typeface="Calibri" pitchFamily="34" charset="0"/>
                <a:sym typeface="Wingdings" pitchFamily="2" charset="2"/>
              </a:rPr>
              <a:t>there is no</a:t>
            </a:r>
            <a:r>
              <a:rPr lang="en-US" dirty="0" smtClean="0">
                <a:latin typeface="Calibri" pitchFamily="34" charset="0"/>
                <a:sym typeface="Wingdings" pitchFamily="2" charset="2"/>
              </a:rPr>
              <a:t> negative cycle in G(x), then x </a:t>
            </a:r>
            <a:r>
              <a:rPr lang="en-US" b="1" dirty="0" smtClean="0">
                <a:latin typeface="Calibri" pitchFamily="34" charset="0"/>
                <a:sym typeface="Wingdings" pitchFamily="2" charset="2"/>
              </a:rPr>
              <a:t>is an</a:t>
            </a:r>
            <a:r>
              <a:rPr lang="en-US" dirty="0" smtClean="0">
                <a:latin typeface="Calibri" pitchFamily="34" charset="0"/>
                <a:sym typeface="Wingdings" pitchFamily="2" charset="2"/>
              </a:rPr>
              <a:t> optimal solution</a:t>
            </a:r>
          </a:p>
          <a:p>
            <a:pPr algn="l" rtl="0" eaLnBrk="1" hangingPunct="1"/>
            <a:endParaRPr lang="en-US" dirty="0"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45720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Introduction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Applications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/>
                </a:solidFill>
                <a:latin typeface="+mn-lt"/>
                <a:cs typeface="+mn-cs"/>
              </a:rPr>
              <a:t>Optimality Conditions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Primal Dual in LP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Algorithms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453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90320"/>
            <a:ext cx="9144000" cy="5257800"/>
          </a:xfrm>
          <a:prstGeom prst="rect">
            <a:avLst/>
          </a:prstGeom>
          <a:gradFill>
            <a:gsLst>
              <a:gs pos="2000">
                <a:schemeClr val="accent1">
                  <a:tint val="66000"/>
                  <a:satMod val="160000"/>
                  <a:alpha val="52000"/>
                </a:schemeClr>
              </a:gs>
              <a:gs pos="15000">
                <a:schemeClr val="accent1">
                  <a:tint val="23500"/>
                  <a:satMod val="1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457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138" name="TextBox 16"/>
          <p:cNvSpPr txBox="1">
            <a:spLocks noChangeArrowheads="1"/>
          </p:cNvSpPr>
          <p:nvPr/>
        </p:nvSpPr>
        <p:spPr bwMode="auto">
          <a:xfrm>
            <a:off x="0" y="1295400"/>
            <a:ext cx="89916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</a:rPr>
              <a:t>MCF - Optimality Conditions – Negative Cycle</a:t>
            </a:r>
            <a:endParaRPr lang="en-US" sz="2500" dirty="0" smtClean="0">
              <a:latin typeface="Calibri" pitchFamily="34" charset="0"/>
            </a:endParaRPr>
          </a:p>
          <a:p>
            <a:pPr algn="l" rtl="0" eaLnBrk="1" hangingPunct="1"/>
            <a:endParaRPr lang="en-US" sz="2500" dirty="0">
              <a:latin typeface="Calibri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139" name="TextBox 17"/>
              <p:cNvSpPr txBox="1">
                <a:spLocks noChangeArrowheads="1"/>
              </p:cNvSpPr>
              <p:nvPr/>
            </p:nvSpPr>
            <p:spPr bwMode="auto">
              <a:xfrm>
                <a:off x="152400" y="1981200"/>
                <a:ext cx="8839200" cy="3970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 eaLnBrk="1" hangingPunct="1"/>
                <a:r>
                  <a:rPr lang="en-US" dirty="0" smtClean="0">
                    <a:latin typeface="Calibri" pitchFamily="34" charset="0"/>
                  </a:rPr>
                  <a:t>Help is needed:</a:t>
                </a:r>
              </a:p>
              <a:p>
                <a:pPr algn="l" rtl="0" eaLnBrk="1" hangingPunct="1"/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Theorem (Augmenting Cycle Theorem): Let x and y be any two feasible solutions of a network flow problem. Then </a:t>
                </a:r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the cost of x </a:t>
                </a:r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equals </a:t>
                </a:r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the cost of y </a:t>
                </a:r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plus the </a:t>
                </a:r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cost of the flow </a:t>
                </a:r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on at most m directed cycles in G(y).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𝑐𝑜𝑠𝑡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=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𝑐𝑜𝑠𝑡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𝑐</m:t>
                        </m:r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𝐶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𝑐𝑜𝑠𝑡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𝑐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 </a:t>
                </a:r>
              </a:p>
              <a:p>
                <a:pPr algn="l" rtl="0" eaLnBrk="1" hangingPunct="1"/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Now we are ready:</a:t>
                </a:r>
              </a:p>
              <a:p>
                <a:pPr algn="l" rtl="0" eaLnBrk="1" hangingPunct="1"/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Let x be a feasible flow and there is no negative cycle in G(x). Let x* be the optimal flow.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𝑐𝑜𝑠𝑡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≤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𝑐𝑜𝑠𝑡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(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. </a:t>
                </a:r>
              </a:p>
              <a:p>
                <a:pPr algn="l" rtl="0" eaLnBrk="1" hangingPunct="1"/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But x and x* are both feasible solutions of the network. Therefore:</a:t>
                </a:r>
              </a:p>
              <a:p>
                <a:pPr algn="l" rtl="0" eaLnBrk="1" hangingPunct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𝑐𝑜𝑠𝑡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=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𝑐𝑜𝑠𝑡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𝑐</m:t>
                        </m:r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𝐶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𝑐𝑜𝑠𝑡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𝑐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≥</m:t>
                        </m:r>
                      </m:e>
                    </m:nary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𝑐𝑜𝑠𝑡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(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.</a:t>
                </a:r>
              </a:p>
              <a:p>
                <a:pPr algn="l" rtl="0" eaLnBrk="1" hangingPunct="1"/>
                <a:endParaRPr lang="en-US" dirty="0" smtClean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𝑐𝑜𝑠𝑡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=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𝑐𝑜𝑠𝑡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 and x is an optimal solution.</a:t>
                </a:r>
                <a:endParaRPr lang="en-US" dirty="0">
                  <a:latin typeface="Calibri" pitchFamily="34" charset="0"/>
                  <a:sym typeface="Wingdings" pitchFamily="2" charset="2"/>
                </a:endParaRPr>
              </a:p>
            </p:txBody>
          </p:sp>
        </mc:Choice>
        <mc:Fallback>
          <p:sp>
            <p:nvSpPr>
              <p:cNvPr id="48139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1981200"/>
                <a:ext cx="8839200" cy="3970318"/>
              </a:xfrm>
              <a:prstGeom prst="rect">
                <a:avLst/>
              </a:prstGeom>
              <a:blipFill rotWithShape="1">
                <a:blip r:embed="rId2"/>
                <a:stretch>
                  <a:fillRect l="-552" t="-768" b="-26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0" y="0"/>
            <a:ext cx="45720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Introduction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Applications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/>
                </a:solidFill>
                <a:latin typeface="+mn-lt"/>
                <a:cs typeface="+mn-cs"/>
              </a:rPr>
              <a:t>Optimality Conditions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Primal Dual in LP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Algorithms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596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48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8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8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8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48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8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8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8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90320"/>
            <a:ext cx="9144000" cy="5257800"/>
          </a:xfrm>
          <a:prstGeom prst="rect">
            <a:avLst/>
          </a:prstGeom>
          <a:gradFill>
            <a:gsLst>
              <a:gs pos="2000">
                <a:schemeClr val="accent1">
                  <a:tint val="66000"/>
                  <a:satMod val="160000"/>
                  <a:alpha val="52000"/>
                </a:schemeClr>
              </a:gs>
              <a:gs pos="15000">
                <a:schemeClr val="accent1">
                  <a:tint val="23500"/>
                  <a:satMod val="1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457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138" name="TextBox 16"/>
          <p:cNvSpPr txBox="1">
            <a:spLocks noChangeArrowheads="1"/>
          </p:cNvSpPr>
          <p:nvPr/>
        </p:nvSpPr>
        <p:spPr bwMode="auto">
          <a:xfrm>
            <a:off x="0" y="1295400"/>
            <a:ext cx="89916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</a:rPr>
              <a:t>MCF - Optimality Conditions – </a:t>
            </a:r>
            <a:r>
              <a:rPr lang="en-US" sz="2500" dirty="0">
                <a:solidFill>
                  <a:schemeClr val="bg1"/>
                </a:solidFill>
                <a:latin typeface="Calibri" pitchFamily="34" charset="0"/>
              </a:rPr>
              <a:t>Reduced cost</a:t>
            </a:r>
          </a:p>
          <a:p>
            <a:pPr algn="l" rtl="0" eaLnBrk="1" hangingPunct="1"/>
            <a:endParaRPr lang="en-US" sz="2500" dirty="0">
              <a:solidFill>
                <a:schemeClr val="bg1"/>
              </a:solidFill>
              <a:latin typeface="Calibri" pitchFamily="34" charset="0"/>
            </a:endParaRPr>
          </a:p>
          <a:p>
            <a:pPr algn="l" rtl="0" eaLnBrk="1" hangingPunct="1"/>
            <a:endParaRPr lang="en-US" sz="2500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139" name="TextBox 17"/>
              <p:cNvSpPr txBox="1">
                <a:spLocks noChangeArrowheads="1"/>
              </p:cNvSpPr>
              <p:nvPr/>
            </p:nvSpPr>
            <p:spPr bwMode="auto">
              <a:xfrm>
                <a:off x="152400" y="1981200"/>
                <a:ext cx="8839200" cy="209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 eaLnBrk="1" hangingPunct="1"/>
                <a:r>
                  <a:rPr lang="en-US" b="1" dirty="0" smtClean="0">
                    <a:latin typeface="Calibri" pitchFamily="34" charset="0"/>
                    <a:sym typeface="Wingdings" pitchFamily="2" charset="2"/>
                  </a:rPr>
                  <a:t>Node potentials:</a:t>
                </a:r>
              </a:p>
              <a:p>
                <a:pPr algn="l" rtl="0" eaLnBrk="1" hangingPunct="1"/>
                <a:endParaRPr lang="en-US" b="1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𝜋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: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𝑉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→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𝑅</m:t>
                    </m:r>
                  </m:oMath>
                </a14:m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 be a labeling of the nodes in V.</a:t>
                </a:r>
              </a:p>
              <a:p>
                <a:pPr algn="l" rtl="0" eaLnBrk="1" hangingPunct="1"/>
                <a:endParaRPr lang="en-US" dirty="0" smtClean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We shall call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𝜋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(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𝑣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, the potential of the node v.</a:t>
                </a:r>
              </a:p>
              <a:p>
                <a:pPr algn="l" rtl="0" eaLnBrk="1" hangingPunct="1"/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For a given labeling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𝜋</m:t>
                    </m:r>
                  </m:oMath>
                </a14:m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, we define the reduced cost of an arc (</a:t>
                </a:r>
                <a:r>
                  <a:rPr lang="en-US" dirty="0" err="1" smtClean="0">
                    <a:latin typeface="Calibri" pitchFamily="34" charset="0"/>
                    <a:sym typeface="Wingdings" pitchFamily="2" charset="2"/>
                  </a:rPr>
                  <a:t>u,v</a:t>
                </a:r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) as:</a:t>
                </a:r>
              </a:p>
              <a:p>
                <a:pPr algn="l" rtl="0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/>
                              <a:sym typeface="Wingdings" pitchFamily="2" charset="2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𝑣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𝜋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𝑣</m:t>
                          </m:r>
                        </m:sub>
                      </m:sSub>
                      <m:r>
                        <a:rPr lang="en-US" b="0" i="0" smtClean="0">
                          <a:latin typeface="Cambria Math"/>
                          <a:sym typeface="Wingdings" pitchFamily="2" charset="2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𝜋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𝑢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𝜋</m:t>
                      </m:r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Calibri" pitchFamily="34" charset="0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48139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1981200"/>
                <a:ext cx="8839200" cy="2098138"/>
              </a:xfrm>
              <a:prstGeom prst="rect">
                <a:avLst/>
              </a:prstGeom>
              <a:blipFill rotWithShape="1">
                <a:blip r:embed="rId2"/>
                <a:stretch>
                  <a:fillRect l="-552" t="-145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0" y="0"/>
            <a:ext cx="45720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Introduction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Applications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/>
                </a:solidFill>
                <a:latin typeface="+mn-lt"/>
                <a:cs typeface="+mn-cs"/>
              </a:rPr>
              <a:t>Optimality Conditions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Primal Dual in LP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Algorithms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801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90320"/>
            <a:ext cx="9144000" cy="5257800"/>
          </a:xfrm>
          <a:prstGeom prst="rect">
            <a:avLst/>
          </a:prstGeom>
          <a:gradFill>
            <a:gsLst>
              <a:gs pos="2000">
                <a:schemeClr val="accent1">
                  <a:tint val="66000"/>
                  <a:satMod val="160000"/>
                  <a:alpha val="52000"/>
                </a:schemeClr>
              </a:gs>
              <a:gs pos="15000">
                <a:schemeClr val="accent1">
                  <a:tint val="23500"/>
                  <a:satMod val="1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457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138" name="TextBox 16"/>
          <p:cNvSpPr txBox="1">
            <a:spLocks noChangeArrowheads="1"/>
          </p:cNvSpPr>
          <p:nvPr/>
        </p:nvSpPr>
        <p:spPr bwMode="auto">
          <a:xfrm>
            <a:off x="0" y="1295400"/>
            <a:ext cx="89916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</a:rPr>
              <a:t>MCF - Optimality Conditions – </a:t>
            </a:r>
            <a:r>
              <a:rPr lang="en-US" sz="2500" dirty="0">
                <a:solidFill>
                  <a:schemeClr val="bg1"/>
                </a:solidFill>
                <a:latin typeface="Calibri" pitchFamily="34" charset="0"/>
              </a:rPr>
              <a:t>Reduced cost</a:t>
            </a:r>
          </a:p>
          <a:p>
            <a:pPr algn="l" rtl="0" eaLnBrk="1" hangingPunct="1"/>
            <a:endParaRPr lang="en-US" sz="2500" dirty="0">
              <a:solidFill>
                <a:schemeClr val="bg1"/>
              </a:solidFill>
              <a:latin typeface="Calibri" pitchFamily="34" charset="0"/>
            </a:endParaRPr>
          </a:p>
          <a:p>
            <a:pPr algn="l" rtl="0" eaLnBrk="1" hangingPunct="1"/>
            <a:endParaRPr lang="en-US" sz="2500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139" name="TextBox 17"/>
              <p:cNvSpPr txBox="1">
                <a:spLocks noChangeArrowheads="1"/>
              </p:cNvSpPr>
              <p:nvPr/>
            </p:nvSpPr>
            <p:spPr bwMode="auto">
              <a:xfrm>
                <a:off x="152400" y="1981200"/>
                <a:ext cx="8839200" cy="1908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 eaLnBrk="1" hangingPunct="1"/>
                <a:r>
                  <a:rPr lang="en-US" b="1" dirty="0" smtClean="0">
                    <a:latin typeface="Calibri" pitchFamily="34" charset="0"/>
                    <a:sym typeface="Wingdings" pitchFamily="2" charset="2"/>
                  </a:rPr>
                  <a:t>Node potentials:</a:t>
                </a:r>
              </a:p>
              <a:p>
                <a:pPr algn="l" rtl="0" eaLnBrk="1" hangingPunct="1"/>
                <a:endParaRPr lang="en-US" b="1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r>
                  <a:rPr lang="en-US" b="1" dirty="0" smtClean="0">
                    <a:latin typeface="Calibri" pitchFamily="34" charset="0"/>
                    <a:sym typeface="Wingdings" pitchFamily="2" charset="2"/>
                  </a:rPr>
                  <a:t>Property 1:</a:t>
                </a:r>
              </a:p>
              <a:p>
                <a:pPr algn="l" rtl="0" eaLnBrk="1" hangingPunct="1"/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For any directed path P from node u to node v: </a:t>
                </a:r>
              </a:p>
              <a:p>
                <a:pPr algn="l" rtl="0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/>
                              <a:sym typeface="Wingdings" pitchFamily="2" charset="2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𝑥</m:t>
                              </m:r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𝑃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i="1" smtClean="0">
                                  <a:latin typeface="Cambria Math"/>
                                  <a:sym typeface="Wingdings" pitchFamily="2" charset="2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𝜋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/>
                              <a:sym typeface="Wingdings" pitchFamily="2" charset="2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𝑥</m:t>
                              </m:r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𝑃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𝜋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𝑢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>
                  <a:latin typeface="Calibri" pitchFamily="34" charset="0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48139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1981200"/>
                <a:ext cx="8839200" cy="1908215"/>
              </a:xfrm>
              <a:prstGeom prst="rect">
                <a:avLst/>
              </a:prstGeom>
              <a:blipFill rotWithShape="1">
                <a:blip r:embed="rId2"/>
                <a:stretch>
                  <a:fillRect l="-552" t="-159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>
          <a:xfrm>
            <a:off x="685800" y="4495800"/>
            <a:ext cx="7620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>
            <a:stCxn id="2" idx="6"/>
            <a:endCxn id="13" idx="2"/>
          </p:cNvCxnSpPr>
          <p:nvPr/>
        </p:nvCxnSpPr>
        <p:spPr>
          <a:xfrm>
            <a:off x="1447800" y="47625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286000" y="4495800"/>
            <a:ext cx="7620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048000" y="4762500"/>
            <a:ext cx="914400" cy="58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657600" y="45836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17" name="Straight Arrow Connector 16"/>
          <p:cNvCxnSpPr>
            <a:endCxn id="18" idx="2"/>
          </p:cNvCxnSpPr>
          <p:nvPr/>
        </p:nvCxnSpPr>
        <p:spPr>
          <a:xfrm>
            <a:off x="4572000" y="47625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410200" y="4495800"/>
            <a:ext cx="7620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</a:t>
            </a:r>
            <a:r>
              <a:rPr lang="en-US" baseline="-25000" dirty="0" smtClean="0">
                <a:solidFill>
                  <a:schemeClr val="tx1"/>
                </a:solidFill>
              </a:rPr>
              <a:t>k-1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172200" y="4762500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7239000" y="4495800"/>
            <a:ext cx="7620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v</a:t>
            </a:r>
            <a:r>
              <a:rPr lang="en-US" baseline="-25000" dirty="0" err="1" smtClean="0">
                <a:solidFill>
                  <a:schemeClr val="tx1"/>
                </a:solidFill>
              </a:rPr>
              <a:t>k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52400" y="5105400"/>
                <a:ext cx="7924800" cy="1329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/>
                            <a:sym typeface="Wingdings" pitchFamily="2" charset="2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𝑥</m:t>
                            </m:r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𝑃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i="1" smtClean="0">
                                <a:latin typeface="Cambria Math"/>
                                <a:sym typeface="Wingdings" pitchFamily="2" charset="2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𝑦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𝜋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/>
                            <a:sym typeface="Wingdings" pitchFamily="2" charset="2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𝑥</m:t>
                            </m:r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𝑃</m:t>
                        </m:r>
                      </m:sub>
                      <m:sup/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  <a:sym typeface="Wingdings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sym typeface="Wingdings" pitchFamily="2" charset="2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sym typeface="Wingdings" pitchFamily="2" charset="2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/>
                                    <a:sym typeface="Wingdings" pitchFamily="2" charset="2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/>
                                    <a:sym typeface="Wingdings" pitchFamily="2" charset="2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  <a:sym typeface="Wingdings" pitchFamily="2" charset="2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𝜋</m:t>
                            </m:r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)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 smtClean="0">
                                <a:latin typeface="Cambria Math"/>
                                <a:sym typeface="Wingdings" pitchFamily="2" charset="2"/>
                              </a:rPr>
                            </m:ctrlPr>
                          </m:naryPr>
                          <m:sub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  <a:sym typeface="Wingdings" pitchFamily="2" charset="2"/>
                                  </a:rPr>
                                  <m:t>𝑥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  <a:sym typeface="Wingdings" pitchFamily="2" charset="2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/>
                                    <a:sym typeface="Wingdings" pitchFamily="2" charset="2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𝑃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  <a:sym typeface="Wingdings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sym typeface="Wingdings" pitchFamily="2" charset="2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sym typeface="Wingdings" pitchFamily="2" charset="2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/>
                                    <a:sym typeface="Wingdings" pitchFamily="2" charset="2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/>
                                    <a:sym typeface="Wingdings" pitchFamily="2" charset="2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−</m:t>
                            </m:r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b="0" i="1" smtClean="0">
                                    <a:latin typeface="Cambria Math"/>
                                    <a:sym typeface="Wingdings" pitchFamily="2" charset="2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b="0" i="1" smtClean="0">
                                    <a:latin typeface="Cambria Math"/>
                                    <a:sym typeface="Wingdings" pitchFamily="2" charset="2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/>
                                    <a:sym typeface="Wingdings" pitchFamily="2" charset="2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/>
                                    <a:sym typeface="Wingdings" pitchFamily="2" charset="2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/>
                                    <a:sym typeface="Wingdings" pitchFamily="2" charset="2"/>
                                  </a:rPr>
                                  <m:t>𝑘</m:t>
                                </m:r>
                              </m:sup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/>
                                        <a:sym typeface="Wingdings" pitchFamily="2" charset="2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sym typeface="Wingdings" pitchFamily="2" charset="2"/>
                                      </a:rPr>
                                      <m:t>𝜋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/>
                                            <a:sym typeface="Wingdings" pitchFamily="2" charset="2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/>
                                                <a:sym typeface="Wingdings" pitchFamily="2" charset="2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  <a:sym typeface="Wingdings" pitchFamily="2" charset="2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/>
                                                <a:sym typeface="Wingdings" pitchFamily="2" charset="2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/>
                                        <a:sym typeface="Wingdings" pitchFamily="2" charset="2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sym typeface="Wingdings" pitchFamily="2" charset="2"/>
                                      </a:rPr>
                                      <m:t>𝜋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sym typeface="Wingdings" pitchFamily="2" charset="2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  <a:sym typeface="Wingdings" pitchFamily="2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  <a:sym typeface="Wingdings" pitchFamily="2" charset="2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  <a:sym typeface="Wingdings" pitchFamily="2" charset="2"/>
                                          </a:rPr>
                                          <m:t>𝑖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  <a:sym typeface="Wingdings" pitchFamily="2" charset="2"/>
                                          </a:rPr>
                                          <m:t>−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  <a:sym typeface="Wingdings" pitchFamily="2" charset="2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/>
                                        <a:sym typeface="Wingdings" pitchFamily="2" charset="2"/>
                                      </a:rPr>
                                      <m:t>)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/>
                                    <a:sym typeface="Wingdings" pitchFamily="2" charset="2"/>
                                  </a:rPr>
                                  <m:t>=</m:t>
                                </m:r>
                              </m:e>
                            </m:nary>
                          </m:e>
                        </m:nary>
                      </m:e>
                    </m:nary>
                  </m:oMath>
                </a14:m>
                <a:endParaRPr lang="en-US" dirty="0" smtClean="0"/>
              </a:p>
              <a:p>
                <a:pPr algn="l" rtl="0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i="1">
                                <a:latin typeface="Cambria Math"/>
                                <a:sym typeface="Wingdings" pitchFamily="2" charset="2"/>
                              </a:rPr>
                            </m:ctrlPr>
                          </m:d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/>
                                <a:sym typeface="Wingdings" pitchFamily="2" charset="2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  <a:sym typeface="Wingdings" pitchFamily="2" charset="2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  <a:sym typeface="Wingdings" pitchFamily="2" charset="2"/>
                              </a:rPr>
                              <m:t>𝑦</m:t>
                            </m:r>
                          </m:e>
                        </m:d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𝑃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sym typeface="Wingdings" pitchFamily="2" charset="2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sym typeface="Wingdings" pitchFamily="2" charset="2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  <a:sym typeface="Wingdings" pitchFamily="2" charset="2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  <a:sym typeface="Wingdings" pitchFamily="2" charset="2"/>
                              </a:rPr>
                              <m:t>𝑦</m:t>
                            </m:r>
                          </m:sub>
                        </m:sSub>
                      </m:e>
                    </m:nary>
                    <m:r>
                      <a:rPr lang="en-US" b="0" i="0" smtClean="0">
                        <a:latin typeface="Cambria Math"/>
                        <a:sym typeface="Wingdings" pitchFamily="2" charset="2"/>
                      </a:rPr>
                      <m:t>−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𝜋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+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𝜋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algn="l" rtl="0"/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105400"/>
                <a:ext cx="7924800" cy="1329659"/>
              </a:xfrm>
              <a:prstGeom prst="rect">
                <a:avLst/>
              </a:prstGeom>
              <a:blipFill rotWithShape="1">
                <a:blip r:embed="rId3"/>
                <a:stretch>
                  <a:fillRect l="-4231" t="-33028" b="-27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0" y="0"/>
            <a:ext cx="45720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Introduction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Applications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/>
                </a:solidFill>
                <a:latin typeface="+mn-lt"/>
                <a:cs typeface="+mn-cs"/>
              </a:rPr>
              <a:t>Optimality Conditions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Primal Dual in LP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Algorithms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38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90320"/>
            <a:ext cx="9144000" cy="5257800"/>
          </a:xfrm>
          <a:prstGeom prst="rect">
            <a:avLst/>
          </a:prstGeom>
          <a:gradFill>
            <a:gsLst>
              <a:gs pos="2000">
                <a:schemeClr val="accent1">
                  <a:tint val="66000"/>
                  <a:satMod val="160000"/>
                  <a:alpha val="52000"/>
                </a:schemeClr>
              </a:gs>
              <a:gs pos="15000">
                <a:schemeClr val="accent1">
                  <a:tint val="23500"/>
                  <a:satMod val="1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457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138" name="TextBox 16"/>
          <p:cNvSpPr txBox="1">
            <a:spLocks noChangeArrowheads="1"/>
          </p:cNvSpPr>
          <p:nvPr/>
        </p:nvSpPr>
        <p:spPr bwMode="auto">
          <a:xfrm>
            <a:off x="0" y="1295400"/>
            <a:ext cx="89916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</a:rPr>
              <a:t>MCF - Optimality Conditions – </a:t>
            </a:r>
            <a:r>
              <a:rPr lang="en-US" sz="2500" dirty="0">
                <a:solidFill>
                  <a:schemeClr val="bg1"/>
                </a:solidFill>
                <a:latin typeface="Calibri" pitchFamily="34" charset="0"/>
              </a:rPr>
              <a:t>Reduced cost</a:t>
            </a:r>
          </a:p>
          <a:p>
            <a:pPr algn="l" rtl="0" eaLnBrk="1" hangingPunct="1"/>
            <a:endParaRPr lang="en-US" sz="2500" dirty="0">
              <a:solidFill>
                <a:schemeClr val="bg1"/>
              </a:solidFill>
              <a:latin typeface="Calibri" pitchFamily="34" charset="0"/>
            </a:endParaRPr>
          </a:p>
          <a:p>
            <a:pPr algn="l" rtl="0" eaLnBrk="1" hangingPunct="1"/>
            <a:endParaRPr lang="en-US" sz="2500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139" name="TextBox 17"/>
              <p:cNvSpPr txBox="1">
                <a:spLocks noChangeArrowheads="1"/>
              </p:cNvSpPr>
              <p:nvPr/>
            </p:nvSpPr>
            <p:spPr bwMode="auto">
              <a:xfrm>
                <a:off x="152400" y="1981200"/>
                <a:ext cx="8839200" cy="19046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 eaLnBrk="1" hangingPunct="1"/>
                <a:r>
                  <a:rPr lang="en-US" b="1" dirty="0" smtClean="0">
                    <a:latin typeface="Calibri" pitchFamily="34" charset="0"/>
                    <a:sym typeface="Wingdings" pitchFamily="2" charset="2"/>
                  </a:rPr>
                  <a:t>Node potentials:</a:t>
                </a:r>
              </a:p>
              <a:p>
                <a:pPr algn="l" rtl="0" eaLnBrk="1" hangingPunct="1"/>
                <a:endParaRPr lang="en-US" b="1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r>
                  <a:rPr lang="en-US" b="1" dirty="0" smtClean="0">
                    <a:latin typeface="Calibri" pitchFamily="34" charset="0"/>
                    <a:sym typeface="Wingdings" pitchFamily="2" charset="2"/>
                  </a:rPr>
                  <a:t>Property 2:</a:t>
                </a:r>
              </a:p>
              <a:p>
                <a:pPr algn="l" rtl="0" eaLnBrk="1" hangingPunct="1"/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For any directed cycle C:</a:t>
                </a:r>
              </a:p>
              <a:p>
                <a:pPr algn="l" rtl="0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/>
                              <a:sym typeface="Wingdings" pitchFamily="2" charset="2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𝑥</m:t>
                              </m:r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𝐶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i="1" smtClean="0">
                                  <a:latin typeface="Cambria Math"/>
                                  <a:sym typeface="Wingdings" pitchFamily="2" charset="2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𝜋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/>
                              <a:sym typeface="Wingdings" pitchFamily="2" charset="2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𝑥</m:t>
                              </m:r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𝐶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𝑦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>
                  <a:latin typeface="Calibri" pitchFamily="34" charset="0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48139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1981200"/>
                <a:ext cx="8839200" cy="1904689"/>
              </a:xfrm>
              <a:prstGeom prst="rect">
                <a:avLst/>
              </a:prstGeom>
              <a:blipFill rotWithShape="1">
                <a:blip r:embed="rId2"/>
                <a:stretch>
                  <a:fillRect l="-552" t="-160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>
          <a:xfrm>
            <a:off x="685800" y="4495800"/>
            <a:ext cx="7620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>
            <a:stCxn id="2" idx="6"/>
            <a:endCxn id="13" idx="2"/>
          </p:cNvCxnSpPr>
          <p:nvPr/>
        </p:nvCxnSpPr>
        <p:spPr>
          <a:xfrm>
            <a:off x="1447800" y="47625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286000" y="4495800"/>
            <a:ext cx="7620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048000" y="4762500"/>
            <a:ext cx="914400" cy="58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657600" y="45836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17" name="Straight Arrow Connector 16"/>
          <p:cNvCxnSpPr>
            <a:endCxn id="18" idx="2"/>
          </p:cNvCxnSpPr>
          <p:nvPr/>
        </p:nvCxnSpPr>
        <p:spPr>
          <a:xfrm>
            <a:off x="4572000" y="47625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410200" y="4495800"/>
            <a:ext cx="7620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</a:t>
            </a:r>
            <a:r>
              <a:rPr lang="en-US" baseline="-25000" dirty="0" smtClean="0">
                <a:solidFill>
                  <a:schemeClr val="tx1"/>
                </a:solidFill>
              </a:rPr>
              <a:t>k-1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172200" y="4762500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7239000" y="4495800"/>
            <a:ext cx="7620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2400" y="5105400"/>
                <a:ext cx="5715000" cy="1904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en-US" dirty="0" smtClean="0">
                    <a:latin typeface="Calibri" pitchFamily="34" charset="0"/>
                  </a:rPr>
                  <a:t>Using property 1:</a:t>
                </a:r>
              </a:p>
              <a:p>
                <a:pPr algn="l" rtl="0"/>
                <a:endParaRPr lang="en-US" dirty="0">
                  <a:latin typeface="Calibri" pitchFamily="34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  <a:sym typeface="Wingdings" pitchFamily="2" charset="2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𝑥</m:t>
                              </m:r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𝑦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∈</m:t>
                          </m:r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𝑃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𝜋</m:t>
                              </m:r>
                            </m:sup>
                          </m:sSubSup>
                        </m:e>
                      </m:nary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  <a:sym typeface="Wingdings" pitchFamily="2" charset="2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𝑥</m:t>
                              </m:r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𝑦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∈</m:t>
                          </m:r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𝑃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𝜋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sym typeface="Wingdings" pitchFamily="2" charset="2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sym typeface="Wingdings" pitchFamily="2" charset="2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𝜋</m:t>
                          </m:r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algn="l" rtl="0"/>
                <a:endParaRPr lang="en-US" dirty="0" smtClean="0">
                  <a:latin typeface="Calibri" pitchFamily="34" charset="0"/>
                </a:endParaRPr>
              </a:p>
              <a:p>
                <a:pPr algn="l" rtl="0"/>
                <a:endParaRPr lang="en-US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105400"/>
                <a:ext cx="5715000" cy="1904689"/>
              </a:xfrm>
              <a:prstGeom prst="rect">
                <a:avLst/>
              </a:prstGeom>
              <a:blipFill rotWithShape="1">
                <a:blip r:embed="rId3"/>
                <a:stretch>
                  <a:fillRect l="-853" t="-1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0" y="0"/>
            <a:ext cx="45720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Introduction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Applications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/>
                </a:solidFill>
                <a:latin typeface="+mn-lt"/>
                <a:cs typeface="+mn-cs"/>
              </a:rPr>
              <a:t>Optimality Conditions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Primal Dual in LP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Algorithms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57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90320"/>
            <a:ext cx="9144000" cy="5257800"/>
          </a:xfrm>
          <a:prstGeom prst="rect">
            <a:avLst/>
          </a:prstGeom>
          <a:gradFill>
            <a:gsLst>
              <a:gs pos="2000">
                <a:schemeClr val="accent1">
                  <a:tint val="66000"/>
                  <a:satMod val="160000"/>
                  <a:alpha val="52000"/>
                </a:schemeClr>
              </a:gs>
              <a:gs pos="15000">
                <a:schemeClr val="accent1">
                  <a:tint val="23500"/>
                  <a:satMod val="1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457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138" name="TextBox 16"/>
          <p:cNvSpPr txBox="1">
            <a:spLocks noChangeArrowheads="1"/>
          </p:cNvSpPr>
          <p:nvPr/>
        </p:nvSpPr>
        <p:spPr bwMode="auto">
          <a:xfrm>
            <a:off x="0" y="1295400"/>
            <a:ext cx="89916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</a:rPr>
              <a:t>MCF - Optimality Conditions – </a:t>
            </a:r>
            <a:r>
              <a:rPr lang="en-US" sz="2500" dirty="0">
                <a:solidFill>
                  <a:schemeClr val="bg1"/>
                </a:solidFill>
                <a:latin typeface="Calibri" pitchFamily="34" charset="0"/>
              </a:rPr>
              <a:t>Reduced cost</a:t>
            </a:r>
          </a:p>
          <a:p>
            <a:pPr algn="l" rtl="0" eaLnBrk="1" hangingPunct="1"/>
            <a:endParaRPr lang="en-US" sz="2500" dirty="0">
              <a:solidFill>
                <a:schemeClr val="bg1"/>
              </a:solidFill>
              <a:latin typeface="Calibri" pitchFamily="34" charset="0"/>
            </a:endParaRPr>
          </a:p>
          <a:p>
            <a:pPr algn="l" rtl="0" eaLnBrk="1" hangingPunct="1"/>
            <a:endParaRPr lang="en-US" sz="2500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139" name="TextBox 17"/>
              <p:cNvSpPr txBox="1">
                <a:spLocks noChangeArrowheads="1"/>
              </p:cNvSpPr>
              <p:nvPr/>
            </p:nvSpPr>
            <p:spPr bwMode="auto">
              <a:xfrm>
                <a:off x="152400" y="1981200"/>
                <a:ext cx="8839200" cy="14895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 eaLnBrk="1" hangingPunct="1"/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Theorem: A feasible solution x* is an optimal solution of the minimum cost flow problem if and only if some set of node potentials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𝜋</m:t>
                    </m:r>
                  </m:oMath>
                </a14:m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 satisfy the following reduced cost optimality conditions:</a:t>
                </a:r>
              </a:p>
              <a:p>
                <a:pPr algn="l" rtl="0" eaLnBrk="1" hangingPunct="1"/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∀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∈</m:t>
                      </m:r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𝐺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: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𝑣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𝜋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≥</m:t>
                      </m:r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Calibri" pitchFamily="34" charset="0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48139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1981200"/>
                <a:ext cx="8839200" cy="1489510"/>
              </a:xfrm>
              <a:prstGeom prst="rect">
                <a:avLst/>
              </a:prstGeom>
              <a:blipFill rotWithShape="1">
                <a:blip r:embed="rId2"/>
                <a:stretch>
                  <a:fillRect l="-552" t="-204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0" y="0"/>
            <a:ext cx="45720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Introduction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Applications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/>
                </a:solidFill>
                <a:latin typeface="+mn-lt"/>
                <a:cs typeface="+mn-cs"/>
              </a:rPr>
              <a:t>Optimality Conditions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Primal Dual in LP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Algorithms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07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90320"/>
            <a:ext cx="9144000" cy="5257800"/>
          </a:xfrm>
          <a:prstGeom prst="rect">
            <a:avLst/>
          </a:prstGeom>
          <a:gradFill>
            <a:gsLst>
              <a:gs pos="2000">
                <a:schemeClr val="accent1">
                  <a:tint val="66000"/>
                  <a:satMod val="160000"/>
                  <a:alpha val="52000"/>
                </a:schemeClr>
              </a:gs>
              <a:gs pos="15000">
                <a:schemeClr val="accent1">
                  <a:tint val="23500"/>
                  <a:satMod val="1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457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138" name="TextBox 16"/>
          <p:cNvSpPr txBox="1">
            <a:spLocks noChangeArrowheads="1"/>
          </p:cNvSpPr>
          <p:nvPr/>
        </p:nvSpPr>
        <p:spPr bwMode="auto">
          <a:xfrm>
            <a:off x="0" y="1295400"/>
            <a:ext cx="89916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</a:rPr>
              <a:t>MCF - Optimality Conditions – </a:t>
            </a:r>
            <a:r>
              <a:rPr lang="en-US" sz="2500" dirty="0">
                <a:solidFill>
                  <a:schemeClr val="bg1"/>
                </a:solidFill>
                <a:latin typeface="Calibri" pitchFamily="34" charset="0"/>
              </a:rPr>
              <a:t>Reduced cost</a:t>
            </a:r>
          </a:p>
          <a:p>
            <a:pPr algn="l" rtl="0" eaLnBrk="1" hangingPunct="1"/>
            <a:endParaRPr lang="en-US" sz="2500" dirty="0">
              <a:solidFill>
                <a:schemeClr val="bg1"/>
              </a:solidFill>
              <a:latin typeface="Calibri" pitchFamily="34" charset="0"/>
            </a:endParaRPr>
          </a:p>
          <a:p>
            <a:pPr algn="l" rtl="0" eaLnBrk="1" hangingPunct="1"/>
            <a:endParaRPr lang="en-US" sz="2500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139" name="TextBox 17"/>
              <p:cNvSpPr txBox="1">
                <a:spLocks noChangeArrowheads="1"/>
              </p:cNvSpPr>
              <p:nvPr/>
            </p:nvSpPr>
            <p:spPr bwMode="auto">
              <a:xfrm>
                <a:off x="152400" y="1981200"/>
                <a:ext cx="8839200" cy="31515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 eaLnBrk="1" hangingPunct="1"/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Proof:</a:t>
                </a:r>
              </a:p>
              <a:p>
                <a:pPr algn="l" rtl="0" eaLnBrk="1" hangingPunct="1"/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r>
                  <a:rPr lang="en-US" dirty="0">
                    <a:latin typeface="Calibri" pitchFamily="34" charset="0"/>
                    <a:sym typeface="Wingdings" pitchFamily="2" charset="2"/>
                  </a:rPr>
                  <a:t>if </a:t>
                </a:r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for a feasible solution x*, some </a:t>
                </a:r>
                <a:r>
                  <a:rPr lang="en-US" dirty="0">
                    <a:latin typeface="Calibri" pitchFamily="34" charset="0"/>
                    <a:sym typeface="Wingdings" pitchFamily="2" charset="2"/>
                  </a:rPr>
                  <a:t>set of node potentials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sym typeface="Wingdings" pitchFamily="2" charset="2"/>
                      </a:rPr>
                      <m:t>𝜋</m:t>
                    </m:r>
                  </m:oMath>
                </a14:m>
                <a:r>
                  <a:rPr lang="en-US" dirty="0">
                    <a:latin typeface="Calibri" pitchFamily="34" charset="0"/>
                    <a:sym typeface="Wingdings" pitchFamily="2" charset="2"/>
                  </a:rPr>
                  <a:t> satisfy the following reduced cost optimality conditions</a:t>
                </a:r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sym typeface="Wingdings" pitchFamily="2" charset="2"/>
                      </a:rPr>
                      <m:t>∀</m:t>
                    </m:r>
                    <m:d>
                      <m:d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𝑢</m:t>
                        </m:r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/>
                        <a:sym typeface="Wingdings" pitchFamily="2" charset="2"/>
                      </a:rPr>
                      <m:t>∈</m:t>
                    </m:r>
                    <m:r>
                      <a:rPr lang="en-US" i="1">
                        <a:latin typeface="Cambria Math"/>
                        <a:sym typeface="Wingdings" pitchFamily="2" charset="2"/>
                      </a:rPr>
                      <m:t>𝐺</m:t>
                    </m:r>
                    <m:d>
                      <m:d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sym typeface="Wingdings" pitchFamily="2" charset="2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sym typeface="Wingdings" pitchFamily="2" charset="2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/>
                        <a:sym typeface="Wingdings" pitchFamily="2" charset="2"/>
                      </a:rPr>
                      <m:t>: </m:t>
                    </m:r>
                    <m:sSubSup>
                      <m:sSubSup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𝑢</m:t>
                        </m:r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𝑣</m:t>
                        </m:r>
                      </m:sub>
                      <m:sup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𝜋</m:t>
                        </m:r>
                      </m:sup>
                    </m:sSubSup>
                    <m:r>
                      <a:rPr lang="en-US" i="1">
                        <a:latin typeface="Cambria Math"/>
                        <a:sym typeface="Wingdings" pitchFamily="2" charset="2"/>
                      </a:rPr>
                      <m:t>≥</m:t>
                    </m:r>
                    <m:r>
                      <a:rPr lang="en-US" i="1">
                        <a:latin typeface="Cambria Math"/>
                        <a:sym typeface="Wingdings" pitchFamily="2" charset="2"/>
                      </a:rPr>
                      <m:t>0</m:t>
                    </m:r>
                  </m:oMath>
                </a14:m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 then x* is an optimal solution</a:t>
                </a:r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endParaRPr lang="en-US" dirty="0" smtClean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Let C be a cycle in G(x*). </a:t>
                </a:r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𝑐𝑜𝑠𝑡</m:t>
                      </m:r>
                      <m:sPre>
                        <m:sPrePr>
                          <m:ctrl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</m:ctrlPr>
                        </m:sPrePr>
                        <m:sub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𝜋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sPre>
                      <m:r>
                        <a:rPr lang="en-US" b="0" i="1" smtClean="0">
                          <a:latin typeface="Cambria Math"/>
                        </a:rPr>
                        <m:t>≥</m:t>
                      </m:r>
                      <m:r>
                        <a:rPr lang="en-US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dirty="0" smtClean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𝑐𝑜𝑠𝑡</m:t>
                      </m:r>
                      <m:sPre>
                        <m:sPrePr>
                          <m:ctrlPr>
                            <a:rPr lang="en-US" i="1">
                              <a:latin typeface="Cambria Math"/>
                              <a:sym typeface="Wingdings" pitchFamily="2" charset="2"/>
                            </a:rPr>
                          </m:ctrlPr>
                        </m:sPrePr>
                        <m:sub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𝜋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)=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𝑐𝑜𝑠𝑡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sPre>
                    </m:oMath>
                  </m:oMathPara>
                </a14:m>
                <a:endParaRPr lang="en-US" dirty="0" smtClean="0">
                  <a:latin typeface="Calibri" pitchFamily="34" charset="0"/>
                </a:endParaRPr>
              </a:p>
              <a:p>
                <a:pPr algn="l" rtl="0" eaLnBrk="1" hangingPunct="1"/>
                <a:endParaRPr lang="en-US" dirty="0" smtClean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Therefore there is no negative cycle in G(x*)  x* is optimal according to the negative cycle optimality conditions.</a:t>
                </a:r>
                <a:endParaRPr lang="en-US" dirty="0">
                  <a:latin typeface="Calibri" pitchFamily="34" charset="0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48139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1981200"/>
                <a:ext cx="8839200" cy="3151504"/>
              </a:xfrm>
              <a:prstGeom prst="rect">
                <a:avLst/>
              </a:prstGeom>
              <a:blipFill rotWithShape="1">
                <a:blip r:embed="rId2"/>
                <a:stretch>
                  <a:fillRect l="-552" t="-967" b="-212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0" y="0"/>
            <a:ext cx="45720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Introduction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Applications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/>
                </a:solidFill>
                <a:latin typeface="+mn-lt"/>
                <a:cs typeface="+mn-cs"/>
              </a:rPr>
              <a:t>Optimality Conditions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Primal Dual in LP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Algorithms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343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90320"/>
            <a:ext cx="9144000" cy="5257800"/>
          </a:xfrm>
          <a:prstGeom prst="rect">
            <a:avLst/>
          </a:prstGeom>
          <a:gradFill>
            <a:gsLst>
              <a:gs pos="2000">
                <a:schemeClr val="accent1">
                  <a:tint val="66000"/>
                  <a:satMod val="160000"/>
                  <a:alpha val="52000"/>
                </a:schemeClr>
              </a:gs>
              <a:gs pos="15000">
                <a:schemeClr val="accent1">
                  <a:tint val="23500"/>
                  <a:satMod val="1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457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138" name="TextBox 16"/>
          <p:cNvSpPr txBox="1">
            <a:spLocks noChangeArrowheads="1"/>
          </p:cNvSpPr>
          <p:nvPr/>
        </p:nvSpPr>
        <p:spPr bwMode="auto">
          <a:xfrm>
            <a:off x="0" y="1295400"/>
            <a:ext cx="89916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</a:rPr>
              <a:t>MCF - Optimality Conditions – </a:t>
            </a:r>
            <a:r>
              <a:rPr lang="en-US" sz="2500" dirty="0">
                <a:solidFill>
                  <a:schemeClr val="bg1"/>
                </a:solidFill>
                <a:latin typeface="Calibri" pitchFamily="34" charset="0"/>
              </a:rPr>
              <a:t>Reduced cost</a:t>
            </a:r>
          </a:p>
          <a:p>
            <a:pPr algn="l" rtl="0" eaLnBrk="1" hangingPunct="1"/>
            <a:endParaRPr lang="en-US" sz="2500" dirty="0">
              <a:solidFill>
                <a:schemeClr val="bg1"/>
              </a:solidFill>
              <a:latin typeface="Calibri" pitchFamily="34" charset="0"/>
            </a:endParaRPr>
          </a:p>
          <a:p>
            <a:pPr algn="l" rtl="0" eaLnBrk="1" hangingPunct="1"/>
            <a:endParaRPr lang="en-US" sz="2500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139" name="TextBox 17"/>
              <p:cNvSpPr txBox="1">
                <a:spLocks noChangeArrowheads="1"/>
              </p:cNvSpPr>
              <p:nvPr/>
            </p:nvSpPr>
            <p:spPr bwMode="auto">
              <a:xfrm>
                <a:off x="152400" y="1981200"/>
                <a:ext cx="8839200" cy="4369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 eaLnBrk="1" hangingPunct="1"/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Proof:</a:t>
                </a:r>
              </a:p>
              <a:p>
                <a:pPr algn="l" rtl="0" eaLnBrk="1" hangingPunct="1"/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if x* is an optimal solution, then some </a:t>
                </a:r>
                <a:r>
                  <a:rPr lang="en-US" dirty="0">
                    <a:latin typeface="Calibri" pitchFamily="34" charset="0"/>
                    <a:sym typeface="Wingdings" pitchFamily="2" charset="2"/>
                  </a:rPr>
                  <a:t>set of node potentials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sym typeface="Wingdings" pitchFamily="2" charset="2"/>
                      </a:rPr>
                      <m:t>𝜋</m:t>
                    </m:r>
                  </m:oMath>
                </a14:m>
                <a:r>
                  <a:rPr lang="en-US" dirty="0">
                    <a:latin typeface="Calibri" pitchFamily="34" charset="0"/>
                    <a:sym typeface="Wingdings" pitchFamily="2" charset="2"/>
                  </a:rPr>
                  <a:t> satisfy the following reduced cost optimality conditions</a:t>
                </a:r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sym typeface="Wingdings" pitchFamily="2" charset="2"/>
                      </a:rPr>
                      <m:t>∀</m:t>
                    </m:r>
                    <m:d>
                      <m:d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𝑢</m:t>
                        </m:r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/>
                        <a:sym typeface="Wingdings" pitchFamily="2" charset="2"/>
                      </a:rPr>
                      <m:t>∈</m:t>
                    </m:r>
                    <m:r>
                      <a:rPr lang="en-US" i="1">
                        <a:latin typeface="Cambria Math"/>
                        <a:sym typeface="Wingdings" pitchFamily="2" charset="2"/>
                      </a:rPr>
                      <m:t>𝐺</m:t>
                    </m:r>
                    <m:d>
                      <m:d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sym typeface="Wingdings" pitchFamily="2" charset="2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sym typeface="Wingdings" pitchFamily="2" charset="2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/>
                        <a:sym typeface="Wingdings" pitchFamily="2" charset="2"/>
                      </a:rPr>
                      <m:t>: </m:t>
                    </m:r>
                    <m:sSubSup>
                      <m:sSubSup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𝑢</m:t>
                        </m:r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𝑣</m:t>
                        </m:r>
                      </m:sub>
                      <m:sup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𝜋</m:t>
                        </m:r>
                      </m:sup>
                    </m:sSubSup>
                    <m:r>
                      <a:rPr lang="en-US" i="1">
                        <a:latin typeface="Cambria Math"/>
                        <a:sym typeface="Wingdings" pitchFamily="2" charset="2"/>
                      </a:rPr>
                      <m:t>≥</m:t>
                    </m:r>
                    <m:r>
                      <a:rPr lang="en-US" i="1">
                        <a:latin typeface="Cambria Math"/>
                        <a:sym typeface="Wingdings" pitchFamily="2" charset="2"/>
                      </a:rPr>
                      <m:t>0</m:t>
                    </m:r>
                  </m:oMath>
                </a14:m>
                <a:endParaRPr lang="en-US" dirty="0" smtClean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x* is an optimal solution and therefore there is no negative cycle in G(x*).</a:t>
                </a:r>
              </a:p>
              <a:p>
                <a:pPr algn="l" rtl="0" eaLnBrk="1" hangingPunct="1"/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No negative cycle  shortest paths are well defined in G(x*)</a:t>
                </a:r>
              </a:p>
              <a:p>
                <a:pPr algn="l" rtl="0" eaLnBrk="1" hangingPunct="1"/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We shall choose an arbitrary node s.</a:t>
                </a:r>
              </a:p>
              <a:p>
                <a:pPr algn="l" rtl="0" eaLnBrk="1" hangingPunct="1"/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𝑑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(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𝑣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 denote the shortest path from s to v.</a:t>
                </a:r>
              </a:p>
              <a:p>
                <a:pPr algn="l" rtl="0" eaLnBrk="1" hangingPunct="1"/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Therefore: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∀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∈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𝐺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:  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≤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𝑣</m:t>
                        </m:r>
                      </m:sub>
                    </m:sSub>
                  </m:oMath>
                </a14:m>
                <a:endParaRPr lang="en-US" b="0" i="1" dirty="0" smtClean="0">
                  <a:latin typeface="Cambria Math"/>
                  <a:sym typeface="Wingdings" pitchFamily="2" charset="2"/>
                </a:endParaRPr>
              </a:p>
              <a:p>
                <a:pPr algn="l" rtl="0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∀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𝑢</m:t>
                          </m:r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∈</m:t>
                      </m:r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𝐺</m:t>
                      </m:r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)</m:t>
                      </m:r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:</m:t>
                      </m:r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𝑣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𝑢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≥</m:t>
                      </m:r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0</m:t>
                      </m:r>
                    </m:oMath>
                  </m:oMathPara>
                </a14:m>
                <a:endParaRPr lang="en-US" dirty="0" smtClean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We shall denote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sym typeface="Wingdings" pitchFamily="2" charset="2"/>
                      </a:rPr>
                      <m:t>∀</m:t>
                    </m:r>
                    <m:r>
                      <a:rPr lang="en-US" b="0" i="1" dirty="0" smtClean="0">
                        <a:latin typeface="Cambria Math"/>
                        <a:sym typeface="Wingdings" pitchFamily="2" charset="2"/>
                      </a:rPr>
                      <m:t>𝑣</m:t>
                    </m:r>
                    <m:r>
                      <a:rPr lang="en-US" b="0" i="1" dirty="0" smtClean="0">
                        <a:latin typeface="Cambria Math"/>
                        <a:sym typeface="Wingdings" pitchFamily="2" charset="2"/>
                      </a:rPr>
                      <m:t>∈</m:t>
                    </m:r>
                    <m:r>
                      <a:rPr lang="en-US" b="0" i="1" dirty="0" smtClean="0">
                        <a:latin typeface="Cambria Math"/>
                        <a:sym typeface="Wingdings" pitchFamily="2" charset="2"/>
                      </a:rPr>
                      <m:t>𝑉</m:t>
                    </m:r>
                    <m:r>
                      <a:rPr lang="en-US" b="0" i="1" dirty="0" smtClean="0">
                        <a:latin typeface="Cambria Math"/>
                        <a:sym typeface="Wingdings" pitchFamily="2" charset="2"/>
                      </a:rPr>
                      <m:t>:  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𝜋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=−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𝑑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(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𝑣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)</m:t>
                    </m:r>
                  </m:oMath>
                </a14:m>
                <a:endParaRPr lang="en-US" dirty="0" smtClean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Then: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sym typeface="Wingdings" pitchFamily="2" charset="2"/>
                      </a:rPr>
                      <m:t>∀</m:t>
                    </m:r>
                    <m:d>
                      <m:d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𝑢</m:t>
                        </m:r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∈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𝐺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/>
                        <a:sym typeface="Wingdings" pitchFamily="2" charset="2"/>
                      </a:rPr>
                      <m:t>: </m:t>
                    </m:r>
                    <m:sSub>
                      <m:sSub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𝑢</m:t>
                        </m:r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−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𝜋</m:t>
                    </m:r>
                    <m:d>
                      <m:d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+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𝜋</m:t>
                    </m:r>
                    <m:d>
                      <m:d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/>
                        <a:sym typeface="Wingdings" pitchFamily="2" charset="2"/>
                      </a:rPr>
                      <m:t>≥</m:t>
                    </m:r>
                    <m:r>
                      <a:rPr lang="en-US" i="1">
                        <a:latin typeface="Cambria Math"/>
                        <a:sym typeface="Wingdings" pitchFamily="2" charset="2"/>
                      </a:rPr>
                      <m:t>0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→∀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∈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𝐺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:  </m:t>
                    </m:r>
                    <m:sSubSup>
                      <m:sSubSup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𝑢</m:t>
                        </m:r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𝑣</m:t>
                        </m:r>
                      </m:sub>
                      <m:sup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𝜋</m:t>
                        </m:r>
                      </m:sup>
                    </m:sSubSup>
                    <m:r>
                      <a:rPr lang="en-US" i="1">
                        <a:latin typeface="Cambria Math"/>
                        <a:sym typeface="Wingdings" pitchFamily="2" charset="2"/>
                      </a:rPr>
                      <m:t>≥</m:t>
                    </m:r>
                    <m:r>
                      <a:rPr lang="en-US" i="1">
                        <a:latin typeface="Cambria Math"/>
                        <a:sym typeface="Wingdings" pitchFamily="2" charset="2"/>
                      </a:rPr>
                      <m:t>0</m:t>
                    </m:r>
                  </m:oMath>
                </a14:m>
                <a:endParaRPr lang="en-US" dirty="0">
                  <a:latin typeface="Calibri" pitchFamily="34" charset="0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48139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1981200"/>
                <a:ext cx="8839200" cy="4369209"/>
              </a:xfrm>
              <a:prstGeom prst="rect">
                <a:avLst/>
              </a:prstGeom>
              <a:blipFill rotWithShape="1">
                <a:blip r:embed="rId2"/>
                <a:stretch>
                  <a:fillRect l="-552" t="-69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>
          <a:xfrm>
            <a:off x="5486400" y="4724400"/>
            <a:ext cx="5334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1" name="Oval 10"/>
          <p:cNvSpPr/>
          <p:nvPr/>
        </p:nvSpPr>
        <p:spPr>
          <a:xfrm>
            <a:off x="7467600" y="4114800"/>
            <a:ext cx="5334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467600" y="5105400"/>
            <a:ext cx="5334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>
            <a:stCxn id="11" idx="4"/>
          </p:cNvCxnSpPr>
          <p:nvPr/>
        </p:nvCxnSpPr>
        <p:spPr>
          <a:xfrm>
            <a:off x="7734300" y="46482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2" idx="7"/>
            <a:endCxn id="11" idx="2"/>
          </p:cNvCxnSpPr>
          <p:nvPr/>
        </p:nvCxnSpPr>
        <p:spPr>
          <a:xfrm rot="5400000" flipH="1" flipV="1">
            <a:off x="6494135" y="3829051"/>
            <a:ext cx="421015" cy="1525915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>
            <a:stCxn id="2" idx="5"/>
          </p:cNvCxnSpPr>
          <p:nvPr/>
        </p:nvCxnSpPr>
        <p:spPr>
          <a:xfrm rot="5400000" flipH="1" flipV="1">
            <a:off x="6742741" y="4378626"/>
            <a:ext cx="2" cy="1602115"/>
          </a:xfrm>
          <a:prstGeom prst="curvedConnector4">
            <a:avLst>
              <a:gd name="adj1" fmla="val -11430000000"/>
              <a:gd name="adj2" fmla="val 5243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0"/>
            <a:ext cx="45720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Introduction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Applications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/>
                </a:solidFill>
                <a:latin typeface="+mn-lt"/>
                <a:cs typeface="+mn-cs"/>
              </a:rPr>
              <a:t>Optimality Conditions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Primal Dual in LP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Algorithms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562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95400"/>
            <a:ext cx="9144000" cy="5257800"/>
          </a:xfrm>
          <a:prstGeom prst="rect">
            <a:avLst/>
          </a:prstGeom>
          <a:gradFill>
            <a:gsLst>
              <a:gs pos="2000">
                <a:schemeClr val="accent1">
                  <a:tint val="66000"/>
                  <a:satMod val="160000"/>
                  <a:alpha val="52000"/>
                </a:schemeClr>
              </a:gs>
              <a:gs pos="15000">
                <a:schemeClr val="accent1">
                  <a:tint val="23500"/>
                  <a:satMod val="1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457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138" name="TextBox 16"/>
          <p:cNvSpPr txBox="1">
            <a:spLocks noChangeArrowheads="1"/>
          </p:cNvSpPr>
          <p:nvPr/>
        </p:nvSpPr>
        <p:spPr bwMode="auto">
          <a:xfrm>
            <a:off x="0" y="1295400"/>
            <a:ext cx="52578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</a:rPr>
              <a:t>Minimum Cost Flows - Definition</a:t>
            </a:r>
            <a:endParaRPr lang="en-US" sz="2500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139" name="TextBox 17"/>
              <p:cNvSpPr txBox="1">
                <a:spLocks noChangeArrowheads="1"/>
              </p:cNvSpPr>
              <p:nvPr/>
            </p:nvSpPr>
            <p:spPr bwMode="auto">
              <a:xfrm>
                <a:off x="152400" y="1981200"/>
                <a:ext cx="8839200" cy="2862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 eaLnBrk="1" hangingPunct="1"/>
                <a:r>
                  <a:rPr lang="en-US" b="1" dirty="0" smtClean="0">
                    <a:latin typeface="Calibri" pitchFamily="34" charset="0"/>
                  </a:rPr>
                  <a:t>The graph:</a:t>
                </a:r>
              </a:p>
              <a:p>
                <a:pPr marL="285750" indent="-285750" algn="l" rtl="0" eaLnBrk="1" hangingPunct="1">
                  <a:buFont typeface="Wingdings" pitchFamily="2" charset="2"/>
                  <a:buChar char="q"/>
                </a:pPr>
                <a:r>
                  <a:rPr lang="en-US" dirty="0" smtClean="0">
                    <a:latin typeface="Calibri" pitchFamily="34" charset="0"/>
                  </a:rPr>
                  <a:t>G=(V,E) is a directed graph</a:t>
                </a:r>
              </a:p>
              <a:p>
                <a:pPr marL="285750" indent="-285750" algn="l" rtl="0" eaLnBrk="1" hangingPunct="1">
                  <a:buFont typeface="Wingdings" pitchFamily="2" charset="2"/>
                  <a:buChar char="q"/>
                </a:pPr>
                <a:r>
                  <a:rPr lang="en-US" dirty="0" smtClean="0">
                    <a:latin typeface="Calibri" pitchFamily="34" charset="0"/>
                  </a:rPr>
                  <a:t>Capacity u(</a:t>
                </a:r>
                <a:r>
                  <a:rPr lang="en-US" dirty="0" err="1" smtClean="0">
                    <a:latin typeface="Calibri" pitchFamily="34" charset="0"/>
                  </a:rPr>
                  <a:t>v,w</a:t>
                </a:r>
                <a:r>
                  <a:rPr lang="en-US" dirty="0" smtClean="0">
                    <a:latin typeface="Calibri" pitchFamily="34" charset="0"/>
                  </a:rPr>
                  <a:t>) for every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𝑤</m:t>
                    </m:r>
                    <m:r>
                      <a:rPr lang="en-US" b="0" i="1" smtClean="0">
                        <a:latin typeface="Cambria Math"/>
                      </a:rPr>
                      <m:t>)∈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</m:oMath>
                </a14:m>
                <a:endParaRPr lang="en-US" dirty="0" smtClean="0">
                  <a:latin typeface="Calibri" pitchFamily="34" charset="0"/>
                </a:endParaRPr>
              </a:p>
              <a:p>
                <a:pPr marL="285750" indent="-285750" algn="l" rtl="0" eaLnBrk="1" hangingPunct="1">
                  <a:buFont typeface="Wingdings" pitchFamily="2" charset="2"/>
                  <a:buChar char="q"/>
                </a:pPr>
                <a:r>
                  <a:rPr lang="en-US" dirty="0" smtClean="0">
                    <a:solidFill>
                      <a:srgbClr val="FF0000"/>
                    </a:solidFill>
                    <a:latin typeface="Calibri" pitchFamily="34" charset="0"/>
                  </a:rPr>
                  <a:t>Balances: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𝑣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∈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latin typeface="Calibri" pitchFamily="34" charset="0"/>
                  </a:rPr>
                  <a:t> we will have a number b(v)</a:t>
                </a:r>
              </a:p>
              <a:p>
                <a:pPr marL="285750" indent="-285750" algn="l" rtl="0" eaLnBrk="1" hangingPunct="1">
                  <a:buFont typeface="Wingdings" pitchFamily="2" charset="2"/>
                  <a:buChar char="q"/>
                </a:pPr>
                <a:r>
                  <a:rPr lang="en-US" dirty="0" smtClean="0">
                    <a:solidFill>
                      <a:srgbClr val="FF0000"/>
                    </a:solidFill>
                    <a:latin typeface="Calibri" pitchFamily="34" charset="0"/>
                  </a:rPr>
                  <a:t>Cost c(</a:t>
                </a:r>
                <a:r>
                  <a:rPr lang="en-US" dirty="0" err="1" smtClean="0">
                    <a:solidFill>
                      <a:srgbClr val="FF0000"/>
                    </a:solidFill>
                    <a:latin typeface="Calibri" pitchFamily="34" charset="0"/>
                  </a:rPr>
                  <a:t>v,w</a:t>
                </a:r>
                <a:r>
                  <a:rPr lang="en-US" dirty="0" smtClean="0">
                    <a:solidFill>
                      <a:srgbClr val="FF0000"/>
                    </a:solidFill>
                    <a:latin typeface="Calibri" pitchFamily="34" charset="0"/>
                  </a:rPr>
                  <a:t>) for every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∈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𝐸</m:t>
                    </m:r>
                  </m:oMath>
                </a14:m>
                <a:endParaRPr lang="en-US" dirty="0" smtClean="0">
                  <a:solidFill>
                    <a:srgbClr val="FF0000"/>
                  </a:solidFill>
                  <a:latin typeface="Calibri" pitchFamily="34" charset="0"/>
                </a:endParaRPr>
              </a:p>
              <a:p>
                <a:pPr algn="l" rtl="0" eaLnBrk="1" hangingPunct="1"/>
                <a:endParaRPr lang="en-US" dirty="0">
                  <a:latin typeface="Calibri" pitchFamily="34" charset="0"/>
                </a:endParaRPr>
              </a:p>
              <a:p>
                <a:pPr algn="l" rtl="0" eaLnBrk="1" hangingPunct="1"/>
                <a:endParaRPr lang="en-US" b="1" dirty="0" smtClean="0">
                  <a:latin typeface="Calibri" pitchFamily="34" charset="0"/>
                </a:endParaRPr>
              </a:p>
              <a:p>
                <a:pPr marL="285750" indent="-285750" algn="l" rtl="0" eaLnBrk="1" hangingPunct="1">
                  <a:buFont typeface="Wingdings" pitchFamily="2" charset="2"/>
                  <a:buChar char="q"/>
                </a:pPr>
                <a:endParaRPr lang="en-US" dirty="0" smtClean="0">
                  <a:latin typeface="Calibri" pitchFamily="34" charset="0"/>
                </a:endParaRPr>
              </a:p>
              <a:p>
                <a:pPr algn="l" rtl="0" eaLnBrk="1" hangingPunct="1"/>
                <a:endParaRPr lang="en-US" dirty="0" smtClean="0">
                  <a:latin typeface="Calibri" pitchFamily="34" charset="0"/>
                </a:endParaRPr>
              </a:p>
              <a:p>
                <a:pPr algn="l" rtl="0" eaLnBrk="1" hangingPunct="1"/>
                <a:endParaRPr lang="en-US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8139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1981200"/>
                <a:ext cx="8839200" cy="2862322"/>
              </a:xfrm>
              <a:prstGeom prst="rect">
                <a:avLst/>
              </a:prstGeom>
              <a:blipFill rotWithShape="1">
                <a:blip r:embed="rId2"/>
                <a:stretch>
                  <a:fillRect l="-552" t="-10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/>
          <p:cNvSpPr/>
          <p:nvPr/>
        </p:nvSpPr>
        <p:spPr>
          <a:xfrm>
            <a:off x="3200400" y="4129018"/>
            <a:ext cx="533400" cy="4859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800600" y="4114800"/>
            <a:ext cx="533400" cy="4859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209800" y="5100826"/>
            <a:ext cx="533400" cy="4859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</a:t>
            </a:r>
            <a:r>
              <a:rPr lang="en-US" baseline="-250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019800" y="5100826"/>
            <a:ext cx="533400" cy="4859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</a:t>
            </a:r>
            <a:r>
              <a:rPr lang="en-US" baseline="-25000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962400" y="5743704"/>
            <a:ext cx="533400" cy="4859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</a:t>
            </a:r>
            <a:r>
              <a:rPr lang="en-US" baseline="-25000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33600" y="4753104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86200" y="54102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-2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19800" y="47244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-3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23" name="Straight Arrow Connector 22"/>
          <p:cNvCxnSpPr>
            <a:stCxn id="16" idx="7"/>
            <a:endCxn id="13" idx="3"/>
          </p:cNvCxnSpPr>
          <p:nvPr/>
        </p:nvCxnSpPr>
        <p:spPr>
          <a:xfrm flipV="1">
            <a:off x="2665085" y="4543763"/>
            <a:ext cx="613430" cy="6282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124200" y="38100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0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25" name="Straight Arrow Connector 24"/>
          <p:cNvCxnSpPr>
            <a:stCxn id="16" idx="6"/>
            <a:endCxn id="18" idx="2"/>
          </p:cNvCxnSpPr>
          <p:nvPr/>
        </p:nvCxnSpPr>
        <p:spPr>
          <a:xfrm>
            <a:off x="2743200" y="5343778"/>
            <a:ext cx="1219200" cy="6428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3" idx="6"/>
            <a:endCxn id="14" idx="2"/>
          </p:cNvCxnSpPr>
          <p:nvPr/>
        </p:nvCxnSpPr>
        <p:spPr>
          <a:xfrm flipV="1">
            <a:off x="3733800" y="4357752"/>
            <a:ext cx="1066800" cy="142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18" idx="7"/>
          </p:cNvCxnSpPr>
          <p:nvPr/>
        </p:nvCxnSpPr>
        <p:spPr>
          <a:xfrm flipH="1">
            <a:off x="4417685" y="4614922"/>
            <a:ext cx="649615" cy="11999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128" name="Straight Arrow Connector 48127"/>
          <p:cNvCxnSpPr>
            <a:stCxn id="14" idx="5"/>
            <a:endCxn id="17" idx="1"/>
          </p:cNvCxnSpPr>
          <p:nvPr/>
        </p:nvCxnSpPr>
        <p:spPr>
          <a:xfrm>
            <a:off x="5255885" y="4529545"/>
            <a:ext cx="842030" cy="6424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800600" y="38100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0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8132" name="TextBox 48131"/>
          <p:cNvSpPr txBox="1"/>
          <p:nvPr/>
        </p:nvSpPr>
        <p:spPr>
          <a:xfrm>
            <a:off x="3886200" y="400633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4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8133" name="TextBox 48132"/>
          <p:cNvSpPr txBox="1"/>
          <p:nvPr/>
        </p:nvSpPr>
        <p:spPr>
          <a:xfrm>
            <a:off x="2819400" y="52694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3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86000" y="4419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5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8134" name="TextBox 48133"/>
          <p:cNvSpPr txBox="1"/>
          <p:nvPr/>
        </p:nvSpPr>
        <p:spPr>
          <a:xfrm>
            <a:off x="4132892" y="4800600"/>
            <a:ext cx="667708" cy="378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1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34000" y="44312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3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0"/>
            <a:ext cx="45720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/>
                </a:solidFill>
                <a:latin typeface="+mn-lt"/>
                <a:cs typeface="+mn-cs"/>
              </a:rPr>
              <a:t>Introduction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Applications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Optimality Conditions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Primal Dual in LP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Algorithms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90320"/>
            <a:ext cx="9144000" cy="5257800"/>
          </a:xfrm>
          <a:prstGeom prst="rect">
            <a:avLst/>
          </a:prstGeom>
          <a:gradFill>
            <a:gsLst>
              <a:gs pos="2000">
                <a:schemeClr val="accent1">
                  <a:tint val="66000"/>
                  <a:satMod val="160000"/>
                  <a:alpha val="52000"/>
                </a:schemeClr>
              </a:gs>
              <a:gs pos="15000">
                <a:schemeClr val="accent1">
                  <a:tint val="23500"/>
                  <a:satMod val="1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457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138" name="TextBox 16"/>
          <p:cNvSpPr txBox="1">
            <a:spLocks noChangeArrowheads="1"/>
          </p:cNvSpPr>
          <p:nvPr/>
        </p:nvSpPr>
        <p:spPr bwMode="auto">
          <a:xfrm>
            <a:off x="0" y="1295400"/>
            <a:ext cx="89916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</a:rPr>
              <a:t>MCF - Optimality Conditions – Complementary Slackness</a:t>
            </a:r>
            <a:endParaRPr lang="en-US" sz="2500" dirty="0">
              <a:latin typeface="Calibri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139" name="TextBox 17"/>
              <p:cNvSpPr txBox="1">
                <a:spLocks noChangeArrowheads="1"/>
              </p:cNvSpPr>
              <p:nvPr/>
            </p:nvSpPr>
            <p:spPr bwMode="auto">
              <a:xfrm>
                <a:off x="152400" y="1981200"/>
                <a:ext cx="8839200" cy="2682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 eaLnBrk="1" hangingPunct="1"/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Theorem: A feasible solution x* is an optimal solution of the </a:t>
                </a:r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MCF </a:t>
                </a:r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problem if and only if for some set of node potentials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𝜋</m:t>
                    </m:r>
                  </m:oMath>
                </a14:m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, the reduced costs and flow values satisfy the following complementary slackness conditions for every edge (</a:t>
                </a:r>
                <a:r>
                  <a:rPr lang="en-US" dirty="0" err="1" smtClean="0">
                    <a:latin typeface="Calibri" pitchFamily="34" charset="0"/>
                    <a:sym typeface="Wingdings" pitchFamily="2" charset="2"/>
                  </a:rPr>
                  <a:t>u,v</a:t>
                </a:r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) in the </a:t>
                </a:r>
                <a:r>
                  <a:rPr lang="en-US" b="1" dirty="0" smtClean="0">
                    <a:latin typeface="Calibri" pitchFamily="34" charset="0"/>
                    <a:sym typeface="Wingdings" pitchFamily="2" charset="2"/>
                  </a:rPr>
                  <a:t>network:</a:t>
                </a:r>
                <a:endParaRPr lang="en-US" dirty="0" smtClean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marL="285750" indent="-285750" algn="l" rtl="0" eaLnBrk="1" hangingPunct="1">
                  <a:buFont typeface="Wingdings" pitchFamily="2" charset="2"/>
                  <a:buChar char="q"/>
                </a:pPr>
                <a:r>
                  <a:rPr lang="en-US" dirty="0">
                    <a:sym typeface="Wingdings" pitchFamily="2" charset="2"/>
                  </a:rPr>
                  <a:t>I</a:t>
                </a:r>
                <a:r>
                  <a:rPr lang="en-US" dirty="0" smtClean="0">
                    <a:sym typeface="Wingdings" pitchFamily="2" charset="2"/>
                  </a:rPr>
                  <a:t>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𝑖𝑗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𝜋</m:t>
                        </m:r>
                      </m:sup>
                    </m:sSubSup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&gt;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0</m:t>
                    </m:r>
                  </m:oMath>
                </a14:m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𝑖𝑗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=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0</m:t>
                    </m:r>
                  </m:oMath>
                </a14:m>
                <a:endParaRPr lang="en-US" dirty="0" smtClean="0">
                  <a:latin typeface="Calibri" pitchFamily="34" charset="0"/>
                  <a:sym typeface="Wingdings" pitchFamily="2" charset="2"/>
                </a:endParaRPr>
              </a:p>
              <a:p>
                <a:pPr marL="285750" indent="-285750" algn="l" rtl="0" eaLnBrk="1" hangingPunct="1">
                  <a:buFont typeface="Wingdings" pitchFamily="2" charset="2"/>
                  <a:buChar char="q"/>
                </a:pPr>
                <a:r>
                  <a:rPr lang="en-US" dirty="0">
                    <a:sym typeface="Wingdings" pitchFamily="2" charset="2"/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0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&lt;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𝑖𝑗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 then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sym typeface="Wingdings" pitchFamily="2" charset="2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𝑖𝑗</m:t>
                        </m:r>
                      </m:sub>
                      <m:sup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𝜋</m:t>
                        </m:r>
                      </m:sup>
                    </m:sSubSup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=</m:t>
                    </m:r>
                    <m:r>
                      <a:rPr lang="en-US" i="1">
                        <a:latin typeface="Cambria Math"/>
                        <a:sym typeface="Wingdings" pitchFamily="2" charset="2"/>
                      </a:rPr>
                      <m:t>0</m:t>
                    </m:r>
                  </m:oMath>
                </a14:m>
                <a:endParaRPr lang="en-US" dirty="0" smtClean="0">
                  <a:latin typeface="Calibri" pitchFamily="34" charset="0"/>
                  <a:sym typeface="Wingdings" pitchFamily="2" charset="2"/>
                </a:endParaRPr>
              </a:p>
              <a:p>
                <a:pPr marL="285750" indent="-285750" algn="l" rtl="0" eaLnBrk="1" hangingPunct="1">
                  <a:buFont typeface="Wingdings" pitchFamily="2" charset="2"/>
                  <a:buChar char="q"/>
                </a:pPr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𝑖𝑗</m:t>
                        </m:r>
                      </m:sub>
                      <m:sup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𝜋</m:t>
                        </m:r>
                      </m:sup>
                    </m:sSubSup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&lt;</m:t>
                    </m:r>
                    <m:r>
                      <a:rPr lang="en-US" i="1">
                        <a:latin typeface="Cambria Math"/>
                        <a:sym typeface="Wingdings" pitchFamily="2" charset="2"/>
                      </a:rPr>
                      <m:t>0</m:t>
                    </m:r>
                  </m:oMath>
                </a14:m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𝑖𝑗</m:t>
                        </m:r>
                      </m:sub>
                      <m:sup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𝑖𝑗</m:t>
                        </m:r>
                      </m:sub>
                    </m:sSub>
                  </m:oMath>
                </a14:m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endParaRPr lang="en-US" dirty="0" smtClean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 </a:t>
                </a:r>
                <a:endParaRPr lang="en-US" dirty="0">
                  <a:latin typeface="Calibri" pitchFamily="34" charset="0"/>
                  <a:sym typeface="Wingdings" pitchFamily="2" charset="2"/>
                </a:endParaRPr>
              </a:p>
            </p:txBody>
          </p:sp>
        </mc:Choice>
        <mc:Fallback>
          <p:sp>
            <p:nvSpPr>
              <p:cNvPr id="48139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1981200"/>
                <a:ext cx="8839200" cy="2682273"/>
              </a:xfrm>
              <a:prstGeom prst="rect">
                <a:avLst/>
              </a:prstGeom>
              <a:blipFill rotWithShape="1">
                <a:blip r:embed="rId2"/>
                <a:stretch>
                  <a:fillRect l="-552" t="-113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0" y="0"/>
            <a:ext cx="45720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Introduction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Applications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/>
                </a:solidFill>
                <a:latin typeface="+mn-lt"/>
                <a:cs typeface="+mn-cs"/>
              </a:rPr>
              <a:t>Optimality Conditions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Primal Dual in LP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Algorithms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565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90320"/>
            <a:ext cx="9144000" cy="5257800"/>
          </a:xfrm>
          <a:prstGeom prst="rect">
            <a:avLst/>
          </a:prstGeom>
          <a:gradFill>
            <a:gsLst>
              <a:gs pos="2000">
                <a:schemeClr val="accent1">
                  <a:tint val="66000"/>
                  <a:satMod val="160000"/>
                  <a:alpha val="52000"/>
                </a:schemeClr>
              </a:gs>
              <a:gs pos="15000">
                <a:schemeClr val="accent1">
                  <a:tint val="23500"/>
                  <a:satMod val="1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457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138" name="TextBox 16"/>
          <p:cNvSpPr txBox="1">
            <a:spLocks noChangeArrowheads="1"/>
          </p:cNvSpPr>
          <p:nvPr/>
        </p:nvSpPr>
        <p:spPr bwMode="auto">
          <a:xfrm>
            <a:off x="0" y="1295400"/>
            <a:ext cx="89916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</a:rPr>
              <a:t>MCF - Optimality Conditions – Complementary Slackness</a:t>
            </a:r>
            <a:endParaRPr lang="en-US" sz="2500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139" name="TextBox 17"/>
              <p:cNvSpPr txBox="1">
                <a:spLocks noChangeArrowheads="1"/>
              </p:cNvSpPr>
              <p:nvPr/>
            </p:nvSpPr>
            <p:spPr bwMode="auto">
              <a:xfrm>
                <a:off x="152400" y="1981200"/>
                <a:ext cx="8839200" cy="3513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 eaLnBrk="1" hangingPunct="1"/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A </a:t>
                </a:r>
                <a:r>
                  <a:rPr lang="en-US" dirty="0">
                    <a:latin typeface="Calibri" pitchFamily="34" charset="0"/>
                    <a:sym typeface="Wingdings" pitchFamily="2" charset="2"/>
                  </a:rPr>
                  <a:t>feasible solution x</a:t>
                </a:r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* is optimal, if some </a:t>
                </a:r>
                <a:r>
                  <a:rPr lang="en-US" dirty="0">
                    <a:latin typeface="Calibri" pitchFamily="34" charset="0"/>
                    <a:sym typeface="Wingdings" pitchFamily="2" charset="2"/>
                  </a:rPr>
                  <a:t>set of </a:t>
                </a:r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reduced </a:t>
                </a:r>
                <a:r>
                  <a:rPr lang="en-US" dirty="0">
                    <a:latin typeface="Calibri" pitchFamily="34" charset="0"/>
                    <a:sym typeface="Wingdings" pitchFamily="2" charset="2"/>
                  </a:rPr>
                  <a:t>costs and </a:t>
                </a:r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the flow </a:t>
                </a:r>
                <a:r>
                  <a:rPr lang="en-US" dirty="0">
                    <a:latin typeface="Calibri" pitchFamily="34" charset="0"/>
                    <a:sym typeface="Wingdings" pitchFamily="2" charset="2"/>
                  </a:rPr>
                  <a:t>values satisfy the following complementary slackness conditions for every edge (</a:t>
                </a:r>
                <a:r>
                  <a:rPr lang="en-US" dirty="0" err="1">
                    <a:latin typeface="Calibri" pitchFamily="34" charset="0"/>
                    <a:sym typeface="Wingdings" pitchFamily="2" charset="2"/>
                  </a:rPr>
                  <a:t>u,v</a:t>
                </a:r>
                <a:r>
                  <a:rPr lang="en-US" dirty="0">
                    <a:latin typeface="Calibri" pitchFamily="34" charset="0"/>
                    <a:sym typeface="Wingdings" pitchFamily="2" charset="2"/>
                  </a:rPr>
                  <a:t>) in the </a:t>
                </a:r>
                <a:r>
                  <a:rPr lang="en-US" b="1" dirty="0">
                    <a:latin typeface="Calibri" pitchFamily="34" charset="0"/>
                    <a:sym typeface="Wingdings" pitchFamily="2" charset="2"/>
                  </a:rPr>
                  <a:t>network</a:t>
                </a:r>
                <a:r>
                  <a:rPr lang="en-US" b="1" dirty="0" smtClean="0">
                    <a:latin typeface="Calibri" pitchFamily="34" charset="0"/>
                    <a:sym typeface="Wingdings" pitchFamily="2" charset="2"/>
                  </a:rPr>
                  <a:t>:</a:t>
                </a:r>
              </a:p>
              <a:p>
                <a:pPr algn="l" rtl="0" eaLnBrk="1" hangingPunct="1"/>
                <a:endParaRPr lang="en-US" b="1" dirty="0">
                  <a:latin typeface="Calibri" pitchFamily="34" charset="0"/>
                  <a:sym typeface="Wingdings" pitchFamily="2" charset="2"/>
                </a:endParaRPr>
              </a:p>
              <a:p>
                <a:pPr marL="285750" indent="-285750" algn="l" rtl="0" eaLnBrk="1" hangingPunct="1">
                  <a:buFont typeface="Wingdings" pitchFamily="2" charset="2"/>
                  <a:buChar char="q"/>
                </a:pPr>
                <a:r>
                  <a:rPr lang="en-US" dirty="0">
                    <a:sym typeface="Wingdings" pitchFamily="2" charset="2"/>
                  </a:rPr>
                  <a:t>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𝑖𝑗</m:t>
                        </m:r>
                      </m:sub>
                      <m:sup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𝜋</m:t>
                        </m:r>
                      </m:sup>
                    </m:sSubSup>
                    <m:r>
                      <a:rPr lang="en-US" i="1">
                        <a:latin typeface="Cambria Math"/>
                        <a:sym typeface="Wingdings" pitchFamily="2" charset="2"/>
                      </a:rPr>
                      <m:t>&gt;</m:t>
                    </m:r>
                    <m:r>
                      <a:rPr lang="en-US" i="1">
                        <a:latin typeface="Cambria Math"/>
                        <a:sym typeface="Wingdings" pitchFamily="2" charset="2"/>
                      </a:rPr>
                      <m:t>0</m:t>
                    </m:r>
                  </m:oMath>
                </a14:m>
                <a:r>
                  <a:rPr lang="en-US" dirty="0">
                    <a:latin typeface="Calibri" pitchFamily="34" charset="0"/>
                    <a:sym typeface="Wingdings" pitchFamily="2" charset="2"/>
                  </a:rPr>
                  <a:t>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𝑖𝑗</m:t>
                        </m:r>
                      </m:sub>
                      <m:sup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/>
                        <a:sym typeface="Wingdings" pitchFamily="2" charset="2"/>
                      </a:rPr>
                      <m:t>=</m:t>
                    </m:r>
                    <m:r>
                      <a:rPr lang="en-US" i="1">
                        <a:latin typeface="Cambria Math"/>
                        <a:sym typeface="Wingdings" pitchFamily="2" charset="2"/>
                      </a:rPr>
                      <m:t>0</m:t>
                    </m:r>
                  </m:oMath>
                </a14:m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marL="285750" indent="-285750" algn="l" rtl="0" eaLnBrk="1" hangingPunct="1">
                  <a:buFont typeface="Wingdings" pitchFamily="2" charset="2"/>
                  <a:buChar char="q"/>
                </a:pPr>
                <a:r>
                  <a:rPr lang="en-US" dirty="0">
                    <a:sym typeface="Wingdings" pitchFamily="2" charset="2"/>
                  </a:rPr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sym typeface="Wingdings" pitchFamily="2" charset="2"/>
                      </a:rPr>
                      <m:t>0</m:t>
                    </m:r>
                    <m:r>
                      <a:rPr lang="en-US" i="1">
                        <a:latin typeface="Cambria Math"/>
                        <a:sym typeface="Wingdings" pitchFamily="2" charset="2"/>
                      </a:rPr>
                      <m:t>&lt;</m:t>
                    </m:r>
                    <m:sSubSup>
                      <m:sSubSup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𝑖𝑗</m:t>
                        </m:r>
                      </m:sub>
                      <m:sup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/>
                        <a:sym typeface="Wingdings" pitchFamily="2" charset="2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>
                    <a:latin typeface="Calibri" pitchFamily="34" charset="0"/>
                    <a:sym typeface="Wingdings" pitchFamily="2" charset="2"/>
                  </a:rPr>
                  <a:t> then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  <a:sym typeface="Wingdings" pitchFamily="2" charset="2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𝑖𝑗</m:t>
                        </m:r>
                      </m:sub>
                      <m:sup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𝜋</m:t>
                        </m:r>
                      </m:sup>
                    </m:sSubSup>
                    <m:r>
                      <a:rPr lang="en-US" i="1">
                        <a:latin typeface="Cambria Math"/>
                        <a:sym typeface="Wingdings" pitchFamily="2" charset="2"/>
                      </a:rPr>
                      <m:t>=</m:t>
                    </m:r>
                    <m:r>
                      <a:rPr lang="en-US" i="1">
                        <a:latin typeface="Cambria Math"/>
                        <a:sym typeface="Wingdings" pitchFamily="2" charset="2"/>
                      </a:rPr>
                      <m:t>0</m:t>
                    </m:r>
                  </m:oMath>
                </a14:m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marL="285750" indent="-285750" algn="l" rtl="0" eaLnBrk="1" hangingPunct="1">
                  <a:buFont typeface="Wingdings" pitchFamily="2" charset="2"/>
                  <a:buChar char="q"/>
                </a:pPr>
                <a:r>
                  <a:rPr lang="en-US" dirty="0">
                    <a:latin typeface="Calibri" pitchFamily="34" charset="0"/>
                    <a:sym typeface="Wingdings" pitchFamily="2" charset="2"/>
                  </a:rPr>
                  <a:t>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𝑖𝑗</m:t>
                        </m:r>
                      </m:sub>
                      <m:sup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𝜋</m:t>
                        </m:r>
                      </m:sup>
                    </m:sSubSup>
                    <m:r>
                      <a:rPr lang="en-US" i="1">
                        <a:latin typeface="Cambria Math"/>
                        <a:sym typeface="Wingdings" pitchFamily="2" charset="2"/>
                      </a:rPr>
                      <m:t>&lt;</m:t>
                    </m:r>
                    <m:r>
                      <a:rPr lang="en-US" i="1">
                        <a:latin typeface="Cambria Math"/>
                        <a:sym typeface="Wingdings" pitchFamily="2" charset="2"/>
                      </a:rPr>
                      <m:t>0</m:t>
                    </m:r>
                  </m:oMath>
                </a14:m>
                <a:r>
                  <a:rPr lang="en-US" dirty="0">
                    <a:latin typeface="Calibri" pitchFamily="34" charset="0"/>
                    <a:sym typeface="Wingdings" pitchFamily="2" charset="2"/>
                  </a:rPr>
                  <a:t>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𝑖𝑗</m:t>
                        </m:r>
                      </m:sub>
                      <m:sup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/>
                        <a:sym typeface="Wingdings" pitchFamily="2" charset="2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𝑖𝑗</m:t>
                        </m:r>
                      </m:sub>
                    </m:sSub>
                  </m:oMath>
                </a14:m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endParaRPr lang="en-US" dirty="0" smtClean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Proof: </a:t>
                </a:r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We shall prove that every edge (</a:t>
                </a:r>
                <a:r>
                  <a:rPr lang="en-US" dirty="0" err="1" smtClean="0">
                    <a:latin typeface="Calibri" pitchFamily="34" charset="0"/>
                    <a:sym typeface="Wingdings" pitchFamily="2" charset="2"/>
                  </a:rPr>
                  <a:t>v,w</a:t>
                </a:r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) in G(x*) has a non-negative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𝑢𝑣</m:t>
                        </m:r>
                      </m:sub>
                      <m:sup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𝜋</m:t>
                        </m:r>
                      </m:sup>
                    </m:sSubSup>
                  </m:oMath>
                </a14:m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 value. </a:t>
                </a:r>
              </a:p>
              <a:p>
                <a:pPr algn="l" rtl="0" eaLnBrk="1" hangingPunct="1"/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By contradiction, let (</a:t>
                </a:r>
                <a:r>
                  <a:rPr lang="en-US" dirty="0" err="1" smtClean="0">
                    <a:latin typeface="Calibri" pitchFamily="34" charset="0"/>
                    <a:sym typeface="Wingdings" pitchFamily="2" charset="2"/>
                  </a:rPr>
                  <a:t>v,w</a:t>
                </a:r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) be an edge in G(x*)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𝑣𝑤</m:t>
                        </m:r>
                      </m:sub>
                      <m:sup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𝜋</m:t>
                        </m:r>
                      </m:sup>
                    </m:sSubSup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&lt;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0</m:t>
                    </m:r>
                  </m:oMath>
                </a14:m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.</a:t>
                </a:r>
              </a:p>
              <a:p>
                <a:pPr algn="l" rtl="0" eaLnBrk="1" hangingPunct="1"/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Then according to the third condition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𝑣𝑤</m:t>
                        </m:r>
                      </m:sub>
                      <m:sup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/>
                        <a:sym typeface="Wingdings" pitchFamily="2" charset="2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𝑣𝑤</m:t>
                        </m:r>
                      </m:sub>
                    </m:sSub>
                  </m:oMath>
                </a14:m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 (</a:t>
                </a:r>
                <a:r>
                  <a:rPr lang="en-US" dirty="0" err="1" smtClean="0">
                    <a:latin typeface="Calibri" pitchFamily="34" charset="0"/>
                    <a:sym typeface="Wingdings" pitchFamily="2" charset="2"/>
                  </a:rPr>
                  <a:t>v,w</a:t>
                </a:r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) is not in G(x*). Contradiction. </a:t>
                </a:r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endParaRPr lang="en-US" dirty="0">
                  <a:latin typeface="Calibri" pitchFamily="34" charset="0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48139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1981200"/>
                <a:ext cx="8839200" cy="3513269"/>
              </a:xfrm>
              <a:prstGeom prst="rect">
                <a:avLst/>
              </a:prstGeom>
              <a:blipFill rotWithShape="1">
                <a:blip r:embed="rId2"/>
                <a:stretch>
                  <a:fillRect l="-552" t="-10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0" y="0"/>
            <a:ext cx="45720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Introduction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Applications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/>
                </a:solidFill>
                <a:latin typeface="+mn-lt"/>
                <a:cs typeface="+mn-cs"/>
              </a:rPr>
              <a:t>Optimality Conditions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Primal Dual in LP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Algorithms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32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90320"/>
            <a:ext cx="9144000" cy="5257800"/>
          </a:xfrm>
          <a:prstGeom prst="rect">
            <a:avLst/>
          </a:prstGeom>
          <a:gradFill>
            <a:gsLst>
              <a:gs pos="2000">
                <a:schemeClr val="accent1">
                  <a:tint val="66000"/>
                  <a:satMod val="160000"/>
                  <a:alpha val="52000"/>
                </a:schemeClr>
              </a:gs>
              <a:gs pos="15000">
                <a:schemeClr val="accent1">
                  <a:tint val="23500"/>
                  <a:satMod val="1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457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138" name="TextBox 16"/>
          <p:cNvSpPr txBox="1">
            <a:spLocks noChangeArrowheads="1"/>
          </p:cNvSpPr>
          <p:nvPr/>
        </p:nvSpPr>
        <p:spPr bwMode="auto">
          <a:xfrm>
            <a:off x="0" y="1295400"/>
            <a:ext cx="89916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</a:rPr>
              <a:t>MCF - Optimality Conditions – Complementary Slackness</a:t>
            </a:r>
            <a:endParaRPr lang="en-US" sz="2500" dirty="0">
              <a:latin typeface="Calibri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139" name="TextBox 17"/>
              <p:cNvSpPr txBox="1">
                <a:spLocks noChangeArrowheads="1"/>
              </p:cNvSpPr>
              <p:nvPr/>
            </p:nvSpPr>
            <p:spPr bwMode="auto">
              <a:xfrm>
                <a:off x="152400" y="1981200"/>
                <a:ext cx="8839200" cy="38225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 eaLnBrk="1" hangingPunct="1"/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If a feasible solution x* is optimal, then some </a:t>
                </a:r>
                <a:r>
                  <a:rPr lang="en-US" dirty="0">
                    <a:latin typeface="Calibri" pitchFamily="34" charset="0"/>
                    <a:sym typeface="Wingdings" pitchFamily="2" charset="2"/>
                  </a:rPr>
                  <a:t>set of node potentials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sym typeface="Wingdings" pitchFamily="2" charset="2"/>
                      </a:rPr>
                      <m:t>𝜋</m:t>
                    </m:r>
                  </m:oMath>
                </a14:m>
                <a:r>
                  <a:rPr lang="en-US" dirty="0">
                    <a:latin typeface="Calibri" pitchFamily="34" charset="0"/>
                    <a:sym typeface="Wingdings" pitchFamily="2" charset="2"/>
                  </a:rPr>
                  <a:t> satisfy the following the reduced costs and flow values satisfy the following complementary slackness conditions for every edge (</a:t>
                </a:r>
                <a:r>
                  <a:rPr lang="en-US" dirty="0" err="1">
                    <a:latin typeface="Calibri" pitchFamily="34" charset="0"/>
                    <a:sym typeface="Wingdings" pitchFamily="2" charset="2"/>
                  </a:rPr>
                  <a:t>u,v</a:t>
                </a:r>
                <a:r>
                  <a:rPr lang="en-US" dirty="0">
                    <a:latin typeface="Calibri" pitchFamily="34" charset="0"/>
                    <a:sym typeface="Wingdings" pitchFamily="2" charset="2"/>
                  </a:rPr>
                  <a:t>) in the </a:t>
                </a:r>
                <a:r>
                  <a:rPr lang="en-US" b="1" dirty="0">
                    <a:latin typeface="Calibri" pitchFamily="34" charset="0"/>
                    <a:sym typeface="Wingdings" pitchFamily="2" charset="2"/>
                  </a:rPr>
                  <a:t>network</a:t>
                </a:r>
                <a:r>
                  <a:rPr lang="en-US" b="1" dirty="0" smtClean="0">
                    <a:latin typeface="Calibri" pitchFamily="34" charset="0"/>
                    <a:sym typeface="Wingdings" pitchFamily="2" charset="2"/>
                  </a:rPr>
                  <a:t>:</a:t>
                </a:r>
              </a:p>
              <a:p>
                <a:pPr algn="l" rtl="0" eaLnBrk="1" hangingPunct="1"/>
                <a:endParaRPr lang="en-US" b="1" dirty="0">
                  <a:latin typeface="Calibri" pitchFamily="34" charset="0"/>
                  <a:sym typeface="Wingdings" pitchFamily="2" charset="2"/>
                </a:endParaRPr>
              </a:p>
              <a:p>
                <a:pPr marL="285750" indent="-285750" algn="l" rtl="0" eaLnBrk="1" hangingPunct="1">
                  <a:buFont typeface="Wingdings" pitchFamily="2" charset="2"/>
                  <a:buChar char="q"/>
                </a:pPr>
                <a:r>
                  <a:rPr lang="en-US" dirty="0">
                    <a:sym typeface="Wingdings" pitchFamily="2" charset="2"/>
                  </a:rPr>
                  <a:t>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𝑖𝑗</m:t>
                        </m:r>
                      </m:sub>
                      <m:sup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𝜋</m:t>
                        </m:r>
                      </m:sup>
                    </m:sSubSup>
                    <m:r>
                      <a:rPr lang="en-US" i="1">
                        <a:latin typeface="Cambria Math"/>
                        <a:sym typeface="Wingdings" pitchFamily="2" charset="2"/>
                      </a:rPr>
                      <m:t>&gt;</m:t>
                    </m:r>
                    <m:r>
                      <a:rPr lang="en-US" i="1">
                        <a:latin typeface="Cambria Math"/>
                        <a:sym typeface="Wingdings" pitchFamily="2" charset="2"/>
                      </a:rPr>
                      <m:t>0</m:t>
                    </m:r>
                  </m:oMath>
                </a14:m>
                <a:r>
                  <a:rPr lang="en-US" dirty="0">
                    <a:latin typeface="Calibri" pitchFamily="34" charset="0"/>
                    <a:sym typeface="Wingdings" pitchFamily="2" charset="2"/>
                  </a:rPr>
                  <a:t>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𝑖𝑗</m:t>
                        </m:r>
                      </m:sub>
                      <m:sup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/>
                        <a:sym typeface="Wingdings" pitchFamily="2" charset="2"/>
                      </a:rPr>
                      <m:t>=</m:t>
                    </m:r>
                    <m:r>
                      <a:rPr lang="en-US" i="1">
                        <a:latin typeface="Cambria Math"/>
                        <a:sym typeface="Wingdings" pitchFamily="2" charset="2"/>
                      </a:rPr>
                      <m:t>0</m:t>
                    </m:r>
                  </m:oMath>
                </a14:m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marL="285750" indent="-285750" algn="l" rtl="0" eaLnBrk="1" hangingPunct="1">
                  <a:buFont typeface="Wingdings" pitchFamily="2" charset="2"/>
                  <a:buChar char="q"/>
                </a:pPr>
                <a:r>
                  <a:rPr lang="en-US" dirty="0">
                    <a:sym typeface="Wingdings" pitchFamily="2" charset="2"/>
                  </a:rPr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sym typeface="Wingdings" pitchFamily="2" charset="2"/>
                      </a:rPr>
                      <m:t>0</m:t>
                    </m:r>
                    <m:r>
                      <a:rPr lang="en-US" i="1">
                        <a:latin typeface="Cambria Math"/>
                        <a:sym typeface="Wingdings" pitchFamily="2" charset="2"/>
                      </a:rPr>
                      <m:t>&lt;</m:t>
                    </m:r>
                    <m:sSubSup>
                      <m:sSubSup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𝑖𝑗</m:t>
                        </m:r>
                      </m:sub>
                      <m:sup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/>
                        <a:sym typeface="Wingdings" pitchFamily="2" charset="2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>
                    <a:latin typeface="Calibri" pitchFamily="34" charset="0"/>
                    <a:sym typeface="Wingdings" pitchFamily="2" charset="2"/>
                  </a:rPr>
                  <a:t> then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  <a:sym typeface="Wingdings" pitchFamily="2" charset="2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𝑖𝑗</m:t>
                        </m:r>
                      </m:sub>
                      <m:sup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𝜋</m:t>
                        </m:r>
                      </m:sup>
                    </m:sSubSup>
                    <m:r>
                      <a:rPr lang="en-US" i="1">
                        <a:latin typeface="Cambria Math"/>
                        <a:sym typeface="Wingdings" pitchFamily="2" charset="2"/>
                      </a:rPr>
                      <m:t>=</m:t>
                    </m:r>
                    <m:r>
                      <a:rPr lang="en-US" i="1">
                        <a:latin typeface="Cambria Math"/>
                        <a:sym typeface="Wingdings" pitchFamily="2" charset="2"/>
                      </a:rPr>
                      <m:t>0</m:t>
                    </m:r>
                  </m:oMath>
                </a14:m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marL="285750" indent="-285750" algn="l" rtl="0" eaLnBrk="1" hangingPunct="1">
                  <a:buFont typeface="Wingdings" pitchFamily="2" charset="2"/>
                  <a:buChar char="q"/>
                </a:pPr>
                <a:r>
                  <a:rPr lang="en-US" dirty="0">
                    <a:latin typeface="Calibri" pitchFamily="34" charset="0"/>
                    <a:sym typeface="Wingdings" pitchFamily="2" charset="2"/>
                  </a:rPr>
                  <a:t>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𝑖𝑗</m:t>
                        </m:r>
                      </m:sub>
                      <m:sup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𝜋</m:t>
                        </m:r>
                      </m:sup>
                    </m:sSubSup>
                    <m:r>
                      <a:rPr lang="en-US" i="1">
                        <a:latin typeface="Cambria Math"/>
                        <a:sym typeface="Wingdings" pitchFamily="2" charset="2"/>
                      </a:rPr>
                      <m:t>&lt;</m:t>
                    </m:r>
                    <m:r>
                      <a:rPr lang="en-US" i="1">
                        <a:latin typeface="Cambria Math"/>
                        <a:sym typeface="Wingdings" pitchFamily="2" charset="2"/>
                      </a:rPr>
                      <m:t>0</m:t>
                    </m:r>
                  </m:oMath>
                </a14:m>
                <a:r>
                  <a:rPr lang="en-US" dirty="0">
                    <a:latin typeface="Calibri" pitchFamily="34" charset="0"/>
                    <a:sym typeface="Wingdings" pitchFamily="2" charset="2"/>
                  </a:rPr>
                  <a:t>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𝑖𝑗</m:t>
                        </m:r>
                      </m:sub>
                      <m:sup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/>
                        <a:sym typeface="Wingdings" pitchFamily="2" charset="2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𝑖𝑗</m:t>
                        </m:r>
                      </m:sub>
                    </m:sSub>
                  </m:oMath>
                </a14:m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endParaRPr lang="en-US" dirty="0" smtClean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Proof:</a:t>
                </a:r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Let x* be an optimal solution. Therefore there exist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𝜋</m:t>
                    </m:r>
                  </m:oMath>
                </a14:m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 </a:t>
                </a:r>
                <a:r>
                  <a:rPr lang="en-US" dirty="0" err="1" smtClean="0">
                    <a:latin typeface="Calibri" pitchFamily="34" charset="0"/>
                    <a:sym typeface="Wingdings" pitchFamily="2" charset="2"/>
                  </a:rPr>
                  <a:t>s.t.</a:t>
                </a:r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 every edge (</a:t>
                </a:r>
                <a:r>
                  <a:rPr lang="en-US" dirty="0" err="1" smtClean="0">
                    <a:latin typeface="Calibri" pitchFamily="34" charset="0"/>
                    <a:sym typeface="Wingdings" pitchFamily="2" charset="2"/>
                  </a:rPr>
                  <a:t>v,w</a:t>
                </a:r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) in G(x*) has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𝑣𝑤</m:t>
                        </m:r>
                      </m:sub>
                      <m:sup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𝜋</m:t>
                        </m:r>
                      </m:sup>
                    </m:sSubSup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≥</m:t>
                    </m:r>
                    <m:r>
                      <a:rPr lang="en-US" i="1">
                        <a:latin typeface="Cambria Math"/>
                        <a:sym typeface="Wingdings" pitchFamily="2" charset="2"/>
                      </a:rPr>
                      <m:t>0</m:t>
                    </m:r>
                  </m:oMath>
                </a14:m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.</a:t>
                </a:r>
              </a:p>
              <a:p>
                <a:pPr algn="l" rtl="0" eaLnBrk="1" hangingPunct="1"/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Case 1: Assume 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𝑖𝑗</m:t>
                        </m:r>
                      </m:sub>
                      <m:sup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𝜋</m:t>
                        </m:r>
                      </m:sup>
                    </m:sSubSup>
                    <m:r>
                      <a:rPr lang="en-US" i="1">
                        <a:latin typeface="Cambria Math"/>
                        <a:sym typeface="Wingdings" pitchFamily="2" charset="2"/>
                      </a:rPr>
                      <m:t>&gt;</m:t>
                    </m:r>
                    <m:r>
                      <a:rPr lang="en-US" i="1">
                        <a:latin typeface="Cambria Math"/>
                        <a:sym typeface="Wingdings" pitchFamily="2" charset="2"/>
                      </a:rPr>
                      <m:t>0</m:t>
                    </m:r>
                  </m:oMath>
                </a14:m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𝑖𝑗</m:t>
                        </m:r>
                      </m:sub>
                      <m:sup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≠</m:t>
                    </m:r>
                    <m:r>
                      <a:rPr lang="en-US" i="1">
                        <a:latin typeface="Cambria Math"/>
                        <a:sym typeface="Wingdings" pitchFamily="2" charset="2"/>
                      </a:rPr>
                      <m:t>0</m:t>
                    </m:r>
                    <m:r>
                      <a:rPr lang="en-US" b="0" i="0" smtClean="0">
                        <a:latin typeface="Cambria Math"/>
                        <a:sym typeface="Wingdings" pitchFamily="2" charset="2"/>
                      </a:rPr>
                      <m:t>.</m:t>
                    </m:r>
                  </m:oMath>
                </a14:m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 Then (j,i) is in G(x*)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𝑗𝑖</m:t>
                        </m:r>
                      </m:sub>
                      <m:sup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𝜋</m:t>
                        </m:r>
                      </m:sup>
                    </m:sSubSup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&lt;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0</m:t>
                    </m:r>
                  </m:oMath>
                </a14:m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  contradiction.</a:t>
                </a:r>
                <a:endParaRPr lang="en-US" dirty="0">
                  <a:latin typeface="Calibri" pitchFamily="34" charset="0"/>
                  <a:sym typeface="Wingdings" pitchFamily="2" charset="2"/>
                </a:endParaRPr>
              </a:p>
            </p:txBody>
          </p:sp>
        </mc:Choice>
        <mc:Fallback>
          <p:sp>
            <p:nvSpPr>
              <p:cNvPr id="48139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1981200"/>
                <a:ext cx="8839200" cy="3822585"/>
              </a:xfrm>
              <a:prstGeom prst="rect">
                <a:avLst/>
              </a:prstGeom>
              <a:blipFill rotWithShape="1">
                <a:blip r:embed="rId2"/>
                <a:stretch>
                  <a:fillRect l="-552" t="-957" r="-414" b="-95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0" y="0"/>
            <a:ext cx="45720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Introduction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Applications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/>
                </a:solidFill>
                <a:latin typeface="+mn-lt"/>
                <a:cs typeface="+mn-cs"/>
              </a:rPr>
              <a:t>Optimality Conditions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Primal Dual in LP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Algorithms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057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90320"/>
            <a:ext cx="9144000" cy="5257800"/>
          </a:xfrm>
          <a:prstGeom prst="rect">
            <a:avLst/>
          </a:prstGeom>
          <a:gradFill>
            <a:gsLst>
              <a:gs pos="2000">
                <a:schemeClr val="accent1">
                  <a:tint val="66000"/>
                  <a:satMod val="160000"/>
                  <a:alpha val="52000"/>
                </a:schemeClr>
              </a:gs>
              <a:gs pos="15000">
                <a:schemeClr val="accent1">
                  <a:tint val="23500"/>
                  <a:satMod val="1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457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138" name="TextBox 16"/>
          <p:cNvSpPr txBox="1">
            <a:spLocks noChangeArrowheads="1"/>
          </p:cNvSpPr>
          <p:nvPr/>
        </p:nvSpPr>
        <p:spPr bwMode="auto">
          <a:xfrm>
            <a:off x="0" y="1295400"/>
            <a:ext cx="89916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</a:rPr>
              <a:t>MCF - Optimality Conditions – Complementary Slackness</a:t>
            </a:r>
            <a:endParaRPr lang="en-US" sz="2500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139" name="TextBox 17"/>
              <p:cNvSpPr txBox="1">
                <a:spLocks noChangeArrowheads="1"/>
              </p:cNvSpPr>
              <p:nvPr/>
            </p:nvSpPr>
            <p:spPr bwMode="auto">
              <a:xfrm>
                <a:off x="152400" y="1981200"/>
                <a:ext cx="8839200" cy="4652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 eaLnBrk="1" hangingPunct="1"/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If a feasible solution x* is optimal, then some </a:t>
                </a:r>
                <a:r>
                  <a:rPr lang="en-US" dirty="0">
                    <a:latin typeface="Calibri" pitchFamily="34" charset="0"/>
                    <a:sym typeface="Wingdings" pitchFamily="2" charset="2"/>
                  </a:rPr>
                  <a:t>set of node potentials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sym typeface="Wingdings" pitchFamily="2" charset="2"/>
                      </a:rPr>
                      <m:t>𝜋</m:t>
                    </m:r>
                  </m:oMath>
                </a14:m>
                <a:r>
                  <a:rPr lang="en-US" dirty="0">
                    <a:latin typeface="Calibri" pitchFamily="34" charset="0"/>
                    <a:sym typeface="Wingdings" pitchFamily="2" charset="2"/>
                  </a:rPr>
                  <a:t> satisfy the following the reduced costs and flow values satisfy the following complementary slackness conditions for every edge (</a:t>
                </a:r>
                <a:r>
                  <a:rPr lang="en-US" dirty="0" err="1">
                    <a:latin typeface="Calibri" pitchFamily="34" charset="0"/>
                    <a:sym typeface="Wingdings" pitchFamily="2" charset="2"/>
                  </a:rPr>
                  <a:t>u,v</a:t>
                </a:r>
                <a:r>
                  <a:rPr lang="en-US" dirty="0">
                    <a:latin typeface="Calibri" pitchFamily="34" charset="0"/>
                    <a:sym typeface="Wingdings" pitchFamily="2" charset="2"/>
                  </a:rPr>
                  <a:t>) in the </a:t>
                </a:r>
                <a:r>
                  <a:rPr lang="en-US" b="1" dirty="0">
                    <a:latin typeface="Calibri" pitchFamily="34" charset="0"/>
                    <a:sym typeface="Wingdings" pitchFamily="2" charset="2"/>
                  </a:rPr>
                  <a:t>network</a:t>
                </a:r>
                <a:r>
                  <a:rPr lang="en-US" b="1" dirty="0" smtClean="0">
                    <a:latin typeface="Calibri" pitchFamily="34" charset="0"/>
                    <a:sym typeface="Wingdings" pitchFamily="2" charset="2"/>
                  </a:rPr>
                  <a:t>:</a:t>
                </a:r>
              </a:p>
              <a:p>
                <a:pPr algn="l" rtl="0" eaLnBrk="1" hangingPunct="1"/>
                <a:endParaRPr lang="en-US" b="1" dirty="0">
                  <a:latin typeface="Calibri" pitchFamily="34" charset="0"/>
                  <a:sym typeface="Wingdings" pitchFamily="2" charset="2"/>
                </a:endParaRPr>
              </a:p>
              <a:p>
                <a:pPr marL="285750" indent="-285750" algn="l" rtl="0" eaLnBrk="1" hangingPunct="1">
                  <a:buFont typeface="Wingdings" pitchFamily="2" charset="2"/>
                  <a:buChar char="q"/>
                </a:pPr>
                <a:r>
                  <a:rPr lang="en-US" dirty="0">
                    <a:sym typeface="Wingdings" pitchFamily="2" charset="2"/>
                  </a:rPr>
                  <a:t>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𝑖𝑗</m:t>
                        </m:r>
                      </m:sub>
                      <m:sup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𝜋</m:t>
                        </m:r>
                      </m:sup>
                    </m:sSubSup>
                    <m:r>
                      <a:rPr lang="en-US" i="1">
                        <a:latin typeface="Cambria Math"/>
                        <a:sym typeface="Wingdings" pitchFamily="2" charset="2"/>
                      </a:rPr>
                      <m:t>&gt;</m:t>
                    </m:r>
                    <m:r>
                      <a:rPr lang="en-US" i="1">
                        <a:latin typeface="Cambria Math"/>
                        <a:sym typeface="Wingdings" pitchFamily="2" charset="2"/>
                      </a:rPr>
                      <m:t>0</m:t>
                    </m:r>
                  </m:oMath>
                </a14:m>
                <a:r>
                  <a:rPr lang="en-US" dirty="0">
                    <a:latin typeface="Calibri" pitchFamily="34" charset="0"/>
                    <a:sym typeface="Wingdings" pitchFamily="2" charset="2"/>
                  </a:rPr>
                  <a:t>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𝑖𝑗</m:t>
                        </m:r>
                      </m:sub>
                      <m:sup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/>
                        <a:sym typeface="Wingdings" pitchFamily="2" charset="2"/>
                      </a:rPr>
                      <m:t>=</m:t>
                    </m:r>
                    <m:r>
                      <a:rPr lang="en-US" i="1">
                        <a:latin typeface="Cambria Math"/>
                        <a:sym typeface="Wingdings" pitchFamily="2" charset="2"/>
                      </a:rPr>
                      <m:t>0</m:t>
                    </m:r>
                  </m:oMath>
                </a14:m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marL="285750" indent="-285750" algn="l" rtl="0" eaLnBrk="1" hangingPunct="1">
                  <a:buFont typeface="Wingdings" pitchFamily="2" charset="2"/>
                  <a:buChar char="q"/>
                </a:pPr>
                <a:r>
                  <a:rPr lang="en-US" dirty="0">
                    <a:sym typeface="Wingdings" pitchFamily="2" charset="2"/>
                  </a:rPr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sym typeface="Wingdings" pitchFamily="2" charset="2"/>
                      </a:rPr>
                      <m:t>0</m:t>
                    </m:r>
                    <m:r>
                      <a:rPr lang="en-US" i="1">
                        <a:latin typeface="Cambria Math"/>
                        <a:sym typeface="Wingdings" pitchFamily="2" charset="2"/>
                      </a:rPr>
                      <m:t>&lt;</m:t>
                    </m:r>
                    <m:sSubSup>
                      <m:sSubSup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𝑖𝑗</m:t>
                        </m:r>
                      </m:sub>
                      <m:sup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/>
                        <a:sym typeface="Wingdings" pitchFamily="2" charset="2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>
                    <a:latin typeface="Calibri" pitchFamily="34" charset="0"/>
                    <a:sym typeface="Wingdings" pitchFamily="2" charset="2"/>
                  </a:rPr>
                  <a:t> then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  <a:sym typeface="Wingdings" pitchFamily="2" charset="2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𝑖𝑗</m:t>
                        </m:r>
                      </m:sub>
                      <m:sup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𝜋</m:t>
                        </m:r>
                      </m:sup>
                    </m:sSubSup>
                    <m:r>
                      <a:rPr lang="en-US" i="1">
                        <a:latin typeface="Cambria Math"/>
                        <a:sym typeface="Wingdings" pitchFamily="2" charset="2"/>
                      </a:rPr>
                      <m:t>=</m:t>
                    </m:r>
                    <m:r>
                      <a:rPr lang="en-US" i="1">
                        <a:latin typeface="Cambria Math"/>
                        <a:sym typeface="Wingdings" pitchFamily="2" charset="2"/>
                      </a:rPr>
                      <m:t>0</m:t>
                    </m:r>
                  </m:oMath>
                </a14:m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marL="285750" indent="-285750" algn="l" rtl="0" eaLnBrk="1" hangingPunct="1">
                  <a:buFont typeface="Wingdings" pitchFamily="2" charset="2"/>
                  <a:buChar char="q"/>
                </a:pPr>
                <a:r>
                  <a:rPr lang="en-US" dirty="0">
                    <a:latin typeface="Calibri" pitchFamily="34" charset="0"/>
                    <a:sym typeface="Wingdings" pitchFamily="2" charset="2"/>
                  </a:rPr>
                  <a:t>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𝑖𝑗</m:t>
                        </m:r>
                      </m:sub>
                      <m:sup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𝜋</m:t>
                        </m:r>
                      </m:sup>
                    </m:sSubSup>
                    <m:r>
                      <a:rPr lang="en-US" i="1">
                        <a:latin typeface="Cambria Math"/>
                        <a:sym typeface="Wingdings" pitchFamily="2" charset="2"/>
                      </a:rPr>
                      <m:t>&lt;</m:t>
                    </m:r>
                    <m:r>
                      <a:rPr lang="en-US" i="1">
                        <a:latin typeface="Cambria Math"/>
                        <a:sym typeface="Wingdings" pitchFamily="2" charset="2"/>
                      </a:rPr>
                      <m:t>0</m:t>
                    </m:r>
                  </m:oMath>
                </a14:m>
                <a:r>
                  <a:rPr lang="en-US" dirty="0">
                    <a:latin typeface="Calibri" pitchFamily="34" charset="0"/>
                    <a:sym typeface="Wingdings" pitchFamily="2" charset="2"/>
                  </a:rPr>
                  <a:t>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𝑖𝑗</m:t>
                        </m:r>
                      </m:sub>
                      <m:sup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/>
                        <a:sym typeface="Wingdings" pitchFamily="2" charset="2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𝑖𝑗</m:t>
                        </m:r>
                      </m:sub>
                    </m:sSub>
                  </m:oMath>
                </a14:m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endParaRPr lang="en-US" dirty="0" smtClean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Proof:</a:t>
                </a:r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Let x* be an optimal solution. Therefore there exist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𝜋</m:t>
                    </m:r>
                  </m:oMath>
                </a14:m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 </a:t>
                </a:r>
                <a:r>
                  <a:rPr lang="en-US" dirty="0" err="1" smtClean="0">
                    <a:latin typeface="Calibri" pitchFamily="34" charset="0"/>
                    <a:sym typeface="Wingdings" pitchFamily="2" charset="2"/>
                  </a:rPr>
                  <a:t>s.t.</a:t>
                </a:r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 every edge (</a:t>
                </a:r>
                <a:r>
                  <a:rPr lang="en-US" dirty="0" err="1" smtClean="0">
                    <a:latin typeface="Calibri" pitchFamily="34" charset="0"/>
                    <a:sym typeface="Wingdings" pitchFamily="2" charset="2"/>
                  </a:rPr>
                  <a:t>v,w</a:t>
                </a:r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) in G(x*) has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𝑣𝑤</m:t>
                        </m:r>
                      </m:sub>
                      <m:sup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𝜋</m:t>
                        </m:r>
                      </m:sup>
                    </m:sSubSup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≥</m:t>
                    </m:r>
                    <m:r>
                      <a:rPr lang="en-US" i="1">
                        <a:latin typeface="Cambria Math"/>
                        <a:sym typeface="Wingdings" pitchFamily="2" charset="2"/>
                      </a:rPr>
                      <m:t>0</m:t>
                    </m:r>
                  </m:oMath>
                </a14:m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.</a:t>
                </a:r>
              </a:p>
              <a:p>
                <a:pPr algn="l" rtl="0" eaLnBrk="1" hangingPunct="1"/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Case 2: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sym typeface="Wingdings" pitchFamily="2" charset="2"/>
                      </a:rPr>
                      <m:t>0</m:t>
                    </m:r>
                    <m:r>
                      <a:rPr lang="en-US" i="1">
                        <a:latin typeface="Cambria Math"/>
                        <a:sym typeface="Wingdings" pitchFamily="2" charset="2"/>
                      </a:rPr>
                      <m:t>&lt;</m:t>
                    </m:r>
                    <m:sSubSup>
                      <m:sSubSup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𝑖𝑗</m:t>
                        </m:r>
                      </m:sub>
                      <m:sup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/>
                        <a:sym typeface="Wingdings" pitchFamily="2" charset="2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. Therefore the residual network contains both (</a:t>
                </a:r>
                <a:r>
                  <a:rPr lang="en-US" dirty="0" err="1" smtClean="0">
                    <a:latin typeface="Calibri" pitchFamily="34" charset="0"/>
                    <a:sym typeface="Wingdings" pitchFamily="2" charset="2"/>
                  </a:rPr>
                  <a:t>i,j</a:t>
                </a:r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) and (</a:t>
                </a:r>
                <a:r>
                  <a:rPr lang="en-US" dirty="0" err="1" smtClean="0">
                    <a:latin typeface="Calibri" pitchFamily="34" charset="0"/>
                    <a:sym typeface="Wingdings" pitchFamily="2" charset="2"/>
                  </a:rPr>
                  <a:t>j,i</a:t>
                </a:r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).</a:t>
                </a:r>
              </a:p>
              <a:p>
                <a:pPr algn="l" rtl="0" eaLnBrk="1" hangingPunct="1"/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𝑖𝑗</m:t>
                        </m:r>
                      </m:sub>
                      <m:sup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𝜋</m:t>
                        </m:r>
                      </m:sup>
                    </m:sSubSup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≠</m:t>
                    </m:r>
                    <m:r>
                      <a:rPr lang="en-US" i="1">
                        <a:latin typeface="Cambria Math"/>
                        <a:sym typeface="Wingdings" pitchFamily="2" charset="2"/>
                      </a:rPr>
                      <m:t>0</m:t>
                    </m:r>
                  </m:oMath>
                </a14:m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 then (</a:t>
                </a:r>
                <a:r>
                  <a:rPr lang="en-US" dirty="0" err="1" smtClean="0">
                    <a:latin typeface="Calibri" pitchFamily="34" charset="0"/>
                    <a:sym typeface="Wingdings" pitchFamily="2" charset="2"/>
                  </a:rPr>
                  <a:t>i,j</a:t>
                </a:r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) or (</a:t>
                </a:r>
                <a:r>
                  <a:rPr lang="en-US" dirty="0" err="1" smtClean="0">
                    <a:latin typeface="Calibri" pitchFamily="34" charset="0"/>
                    <a:sym typeface="Wingdings" pitchFamily="2" charset="2"/>
                  </a:rPr>
                  <a:t>j,i</a:t>
                </a:r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) has a negative reduced cost and that is  a contradiction.</a:t>
                </a:r>
              </a:p>
              <a:p>
                <a:pPr algn="l" rtl="0" eaLnBrk="1" hangingPunct="1"/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endParaRPr lang="en-US" dirty="0">
                  <a:latin typeface="Calibri" pitchFamily="34" charset="0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48139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1981200"/>
                <a:ext cx="8839200" cy="4652812"/>
              </a:xfrm>
              <a:prstGeom prst="rect">
                <a:avLst/>
              </a:prstGeom>
              <a:blipFill rotWithShape="1">
                <a:blip r:embed="rId2"/>
                <a:stretch>
                  <a:fillRect l="-552" t="-786" r="-4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0" y="0"/>
            <a:ext cx="45720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Introduction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Applications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/>
                </a:solidFill>
                <a:latin typeface="+mn-lt"/>
                <a:cs typeface="+mn-cs"/>
              </a:rPr>
              <a:t>Optimality Conditions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Primal Dual in LP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Algorithms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94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90320"/>
            <a:ext cx="9144000" cy="5257800"/>
          </a:xfrm>
          <a:prstGeom prst="rect">
            <a:avLst/>
          </a:prstGeom>
          <a:gradFill>
            <a:gsLst>
              <a:gs pos="2000">
                <a:schemeClr val="accent1">
                  <a:tint val="66000"/>
                  <a:satMod val="160000"/>
                  <a:alpha val="52000"/>
                </a:schemeClr>
              </a:gs>
              <a:gs pos="15000">
                <a:schemeClr val="accent1">
                  <a:tint val="23500"/>
                  <a:satMod val="1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457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138" name="TextBox 16"/>
          <p:cNvSpPr txBox="1">
            <a:spLocks noChangeArrowheads="1"/>
          </p:cNvSpPr>
          <p:nvPr/>
        </p:nvSpPr>
        <p:spPr bwMode="auto">
          <a:xfrm>
            <a:off x="0" y="1295400"/>
            <a:ext cx="89916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</a:rPr>
              <a:t>MCF - Optimality Conditions – Complementary Slackness</a:t>
            </a:r>
            <a:endParaRPr lang="en-US" sz="2500" dirty="0">
              <a:latin typeface="Calibri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139" name="TextBox 17"/>
              <p:cNvSpPr txBox="1">
                <a:spLocks noChangeArrowheads="1"/>
              </p:cNvSpPr>
              <p:nvPr/>
            </p:nvSpPr>
            <p:spPr bwMode="auto">
              <a:xfrm>
                <a:off x="152400" y="1981200"/>
                <a:ext cx="8839200" cy="4344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 eaLnBrk="1" hangingPunct="1"/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If a feasible solution x* is optimal, then some </a:t>
                </a:r>
                <a:r>
                  <a:rPr lang="en-US" dirty="0">
                    <a:latin typeface="Calibri" pitchFamily="34" charset="0"/>
                    <a:sym typeface="Wingdings" pitchFamily="2" charset="2"/>
                  </a:rPr>
                  <a:t>set of node potentials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sym typeface="Wingdings" pitchFamily="2" charset="2"/>
                      </a:rPr>
                      <m:t>𝜋</m:t>
                    </m:r>
                  </m:oMath>
                </a14:m>
                <a:r>
                  <a:rPr lang="en-US" dirty="0">
                    <a:latin typeface="Calibri" pitchFamily="34" charset="0"/>
                    <a:sym typeface="Wingdings" pitchFamily="2" charset="2"/>
                  </a:rPr>
                  <a:t> satisfy the following the reduced costs and flow values satisfy the following complementary slackness conditions for every edge (</a:t>
                </a:r>
                <a:r>
                  <a:rPr lang="en-US" dirty="0" err="1">
                    <a:latin typeface="Calibri" pitchFamily="34" charset="0"/>
                    <a:sym typeface="Wingdings" pitchFamily="2" charset="2"/>
                  </a:rPr>
                  <a:t>u,v</a:t>
                </a:r>
                <a:r>
                  <a:rPr lang="en-US" dirty="0">
                    <a:latin typeface="Calibri" pitchFamily="34" charset="0"/>
                    <a:sym typeface="Wingdings" pitchFamily="2" charset="2"/>
                  </a:rPr>
                  <a:t>) in the </a:t>
                </a:r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original </a:t>
                </a:r>
                <a:r>
                  <a:rPr lang="en-US" b="1" dirty="0" smtClean="0">
                    <a:latin typeface="Calibri" pitchFamily="34" charset="0"/>
                    <a:sym typeface="Wingdings" pitchFamily="2" charset="2"/>
                  </a:rPr>
                  <a:t>network:</a:t>
                </a:r>
              </a:p>
              <a:p>
                <a:pPr algn="l" rtl="0" eaLnBrk="1" hangingPunct="1"/>
                <a:endParaRPr lang="en-US" b="1" dirty="0">
                  <a:latin typeface="Calibri" pitchFamily="34" charset="0"/>
                  <a:sym typeface="Wingdings" pitchFamily="2" charset="2"/>
                </a:endParaRPr>
              </a:p>
              <a:p>
                <a:pPr marL="285750" indent="-285750" algn="l" rtl="0" eaLnBrk="1" hangingPunct="1">
                  <a:buFont typeface="Wingdings" pitchFamily="2" charset="2"/>
                  <a:buChar char="q"/>
                </a:pPr>
                <a:r>
                  <a:rPr lang="en-US" dirty="0">
                    <a:sym typeface="Wingdings" pitchFamily="2" charset="2"/>
                  </a:rPr>
                  <a:t>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𝑖𝑗</m:t>
                        </m:r>
                      </m:sub>
                      <m:sup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𝜋</m:t>
                        </m:r>
                      </m:sup>
                    </m:sSubSup>
                    <m:r>
                      <a:rPr lang="en-US" i="1">
                        <a:latin typeface="Cambria Math"/>
                        <a:sym typeface="Wingdings" pitchFamily="2" charset="2"/>
                      </a:rPr>
                      <m:t>&gt;</m:t>
                    </m:r>
                    <m:r>
                      <a:rPr lang="en-US" i="1">
                        <a:latin typeface="Cambria Math"/>
                        <a:sym typeface="Wingdings" pitchFamily="2" charset="2"/>
                      </a:rPr>
                      <m:t>0</m:t>
                    </m:r>
                  </m:oMath>
                </a14:m>
                <a:r>
                  <a:rPr lang="en-US" dirty="0">
                    <a:latin typeface="Calibri" pitchFamily="34" charset="0"/>
                    <a:sym typeface="Wingdings" pitchFamily="2" charset="2"/>
                  </a:rPr>
                  <a:t>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𝑖𝑗</m:t>
                        </m:r>
                      </m:sub>
                      <m:sup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/>
                        <a:sym typeface="Wingdings" pitchFamily="2" charset="2"/>
                      </a:rPr>
                      <m:t>=</m:t>
                    </m:r>
                    <m:r>
                      <a:rPr lang="en-US" i="1">
                        <a:latin typeface="Cambria Math"/>
                        <a:sym typeface="Wingdings" pitchFamily="2" charset="2"/>
                      </a:rPr>
                      <m:t>0</m:t>
                    </m:r>
                  </m:oMath>
                </a14:m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marL="285750" indent="-285750" algn="l" rtl="0" eaLnBrk="1" hangingPunct="1">
                  <a:buFont typeface="Wingdings" pitchFamily="2" charset="2"/>
                  <a:buChar char="q"/>
                </a:pPr>
                <a:r>
                  <a:rPr lang="en-US" dirty="0">
                    <a:sym typeface="Wingdings" pitchFamily="2" charset="2"/>
                  </a:rPr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sym typeface="Wingdings" pitchFamily="2" charset="2"/>
                      </a:rPr>
                      <m:t>0</m:t>
                    </m:r>
                    <m:r>
                      <a:rPr lang="en-US" i="1">
                        <a:latin typeface="Cambria Math"/>
                        <a:sym typeface="Wingdings" pitchFamily="2" charset="2"/>
                      </a:rPr>
                      <m:t>&lt;</m:t>
                    </m:r>
                    <m:sSubSup>
                      <m:sSubSup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𝑖𝑗</m:t>
                        </m:r>
                      </m:sub>
                      <m:sup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/>
                        <a:sym typeface="Wingdings" pitchFamily="2" charset="2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>
                    <a:latin typeface="Calibri" pitchFamily="34" charset="0"/>
                    <a:sym typeface="Wingdings" pitchFamily="2" charset="2"/>
                  </a:rPr>
                  <a:t> then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  <a:sym typeface="Wingdings" pitchFamily="2" charset="2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𝑖𝑗</m:t>
                        </m:r>
                      </m:sub>
                      <m:sup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𝜋</m:t>
                        </m:r>
                      </m:sup>
                    </m:sSubSup>
                    <m:r>
                      <a:rPr lang="en-US" i="1">
                        <a:latin typeface="Cambria Math"/>
                        <a:sym typeface="Wingdings" pitchFamily="2" charset="2"/>
                      </a:rPr>
                      <m:t>=</m:t>
                    </m:r>
                    <m:r>
                      <a:rPr lang="en-US" i="1">
                        <a:latin typeface="Cambria Math"/>
                        <a:sym typeface="Wingdings" pitchFamily="2" charset="2"/>
                      </a:rPr>
                      <m:t>0</m:t>
                    </m:r>
                  </m:oMath>
                </a14:m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marL="285750" indent="-285750" algn="l" rtl="0" eaLnBrk="1" hangingPunct="1">
                  <a:buFont typeface="Wingdings" pitchFamily="2" charset="2"/>
                  <a:buChar char="q"/>
                </a:pPr>
                <a:r>
                  <a:rPr lang="en-US" dirty="0">
                    <a:latin typeface="Calibri" pitchFamily="34" charset="0"/>
                    <a:sym typeface="Wingdings" pitchFamily="2" charset="2"/>
                  </a:rPr>
                  <a:t>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𝑖𝑗</m:t>
                        </m:r>
                      </m:sub>
                      <m:sup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𝜋</m:t>
                        </m:r>
                      </m:sup>
                    </m:sSubSup>
                    <m:r>
                      <a:rPr lang="en-US" i="1">
                        <a:latin typeface="Cambria Math"/>
                        <a:sym typeface="Wingdings" pitchFamily="2" charset="2"/>
                      </a:rPr>
                      <m:t>&lt;</m:t>
                    </m:r>
                    <m:r>
                      <a:rPr lang="en-US" i="1">
                        <a:latin typeface="Cambria Math"/>
                        <a:sym typeface="Wingdings" pitchFamily="2" charset="2"/>
                      </a:rPr>
                      <m:t>0</m:t>
                    </m:r>
                  </m:oMath>
                </a14:m>
                <a:r>
                  <a:rPr lang="en-US" dirty="0">
                    <a:latin typeface="Calibri" pitchFamily="34" charset="0"/>
                    <a:sym typeface="Wingdings" pitchFamily="2" charset="2"/>
                  </a:rPr>
                  <a:t>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𝑖𝑗</m:t>
                        </m:r>
                      </m:sub>
                      <m:sup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/>
                        <a:sym typeface="Wingdings" pitchFamily="2" charset="2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𝑖𝑗</m:t>
                        </m:r>
                      </m:sub>
                    </m:sSub>
                  </m:oMath>
                </a14:m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endParaRPr lang="en-US" dirty="0" smtClean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Proof:</a:t>
                </a:r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Let x* be an optimal solution. Therefore there exist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𝜋</m:t>
                    </m:r>
                  </m:oMath>
                </a14:m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 </a:t>
                </a:r>
                <a:r>
                  <a:rPr lang="en-US" dirty="0" err="1" smtClean="0">
                    <a:latin typeface="Calibri" pitchFamily="34" charset="0"/>
                    <a:sym typeface="Wingdings" pitchFamily="2" charset="2"/>
                  </a:rPr>
                  <a:t>s.t.</a:t>
                </a:r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 every edge (</a:t>
                </a:r>
                <a:r>
                  <a:rPr lang="en-US" dirty="0" err="1" smtClean="0">
                    <a:latin typeface="Calibri" pitchFamily="34" charset="0"/>
                    <a:sym typeface="Wingdings" pitchFamily="2" charset="2"/>
                  </a:rPr>
                  <a:t>v,w</a:t>
                </a:r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) in G(x*) has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𝑣𝑤</m:t>
                        </m:r>
                      </m:sub>
                      <m:sup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𝜋</m:t>
                        </m:r>
                      </m:sup>
                    </m:sSubSup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≥</m:t>
                    </m:r>
                    <m:r>
                      <a:rPr lang="en-US" i="1">
                        <a:latin typeface="Cambria Math"/>
                        <a:sym typeface="Wingdings" pitchFamily="2" charset="2"/>
                      </a:rPr>
                      <m:t>0</m:t>
                    </m:r>
                  </m:oMath>
                </a14:m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.</a:t>
                </a:r>
              </a:p>
              <a:p>
                <a:pPr algn="l" rtl="0" eaLnBrk="1" hangingPunct="1"/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Case 3: </a:t>
                </a:r>
                <a:r>
                  <a:rPr lang="en-US" dirty="0">
                    <a:latin typeface="Calibri" pitchFamily="34" charset="0"/>
                    <a:sym typeface="Wingdings" pitchFamily="2" charset="2"/>
                  </a:rPr>
                  <a:t>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𝑖𝑗</m:t>
                        </m:r>
                      </m:sub>
                      <m:sup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𝜋</m:t>
                        </m:r>
                      </m:sup>
                    </m:sSubSup>
                    <m:r>
                      <a:rPr lang="en-US" i="1">
                        <a:latin typeface="Cambria Math"/>
                        <a:sym typeface="Wingdings" pitchFamily="2" charset="2"/>
                      </a:rPr>
                      <m:t>&lt;</m:t>
                    </m:r>
                    <m:r>
                      <a:rPr lang="en-US" i="1">
                        <a:latin typeface="Cambria Math"/>
                        <a:sym typeface="Wingdings" pitchFamily="2" charset="2"/>
                      </a:rPr>
                      <m:t>0</m:t>
                    </m:r>
                  </m:oMath>
                </a14:m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𝑖𝑗</m:t>
                        </m:r>
                      </m:sub>
                      <m:sup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≠</m:t>
                    </m:r>
                    <m:sSub>
                      <m:sSub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, then (</a:t>
                </a:r>
                <a:r>
                  <a:rPr lang="en-US" dirty="0" err="1" smtClean="0">
                    <a:latin typeface="Calibri" pitchFamily="34" charset="0"/>
                    <a:sym typeface="Wingdings" pitchFamily="2" charset="2"/>
                  </a:rPr>
                  <a:t>i,j</a:t>
                </a:r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) is in the </a:t>
                </a:r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residual graph</a:t>
                </a:r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. A contradiction.</a:t>
                </a:r>
              </a:p>
              <a:p>
                <a:pPr algn="l" rtl="0" eaLnBrk="1" hangingPunct="1"/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endParaRPr lang="en-US" dirty="0">
                  <a:latin typeface="Calibri" pitchFamily="34" charset="0"/>
                  <a:sym typeface="Wingdings" pitchFamily="2" charset="2"/>
                </a:endParaRPr>
              </a:p>
            </p:txBody>
          </p:sp>
        </mc:Choice>
        <mc:Fallback>
          <p:sp>
            <p:nvSpPr>
              <p:cNvPr id="48139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1981200"/>
                <a:ext cx="8839200" cy="4344266"/>
              </a:xfrm>
              <a:prstGeom prst="rect">
                <a:avLst/>
              </a:prstGeom>
              <a:blipFill rotWithShape="1">
                <a:blip r:embed="rId2"/>
                <a:stretch>
                  <a:fillRect l="-552" t="-842" r="-4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0" y="0"/>
            <a:ext cx="45720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Introduction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Applications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/>
                </a:solidFill>
                <a:latin typeface="+mn-lt"/>
                <a:cs typeface="+mn-cs"/>
              </a:rPr>
              <a:t>Optimality Conditions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Primal Dual in LP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Algorithms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16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95400"/>
            <a:ext cx="9144000" cy="5257800"/>
          </a:xfrm>
          <a:prstGeom prst="rect">
            <a:avLst/>
          </a:prstGeom>
          <a:gradFill>
            <a:gsLst>
              <a:gs pos="2000">
                <a:schemeClr val="accent1">
                  <a:tint val="66000"/>
                  <a:satMod val="160000"/>
                  <a:alpha val="52000"/>
                </a:schemeClr>
              </a:gs>
              <a:gs pos="15000">
                <a:schemeClr val="accent1">
                  <a:tint val="23500"/>
                  <a:satMod val="1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1685925"/>
            <a:ext cx="7772400" cy="136207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Primal DUAL IN LP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457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7114" name="Picture 11" descr="Primal_Dual_by_Ferchosk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971800"/>
            <a:ext cx="38100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0"/>
            <a:ext cx="45720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Introduction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Applications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Optimality Conditions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/>
                </a:solidFill>
                <a:latin typeface="+mn-lt"/>
                <a:cs typeface="+mn-cs"/>
              </a:rPr>
              <a:t>Primal Dual in LP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Algorithms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771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95400"/>
            <a:ext cx="9144000" cy="5257800"/>
          </a:xfrm>
          <a:prstGeom prst="rect">
            <a:avLst/>
          </a:prstGeom>
          <a:gradFill>
            <a:gsLst>
              <a:gs pos="2000">
                <a:schemeClr val="accent1">
                  <a:tint val="66000"/>
                  <a:satMod val="160000"/>
                  <a:alpha val="52000"/>
                </a:schemeClr>
              </a:gs>
              <a:gs pos="15000">
                <a:schemeClr val="accent1">
                  <a:tint val="23500"/>
                  <a:satMod val="1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457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138" name="TextBox 16"/>
          <p:cNvSpPr txBox="1">
            <a:spLocks noChangeArrowheads="1"/>
          </p:cNvSpPr>
          <p:nvPr/>
        </p:nvSpPr>
        <p:spPr bwMode="auto">
          <a:xfrm>
            <a:off x="0" y="1295400"/>
            <a:ext cx="52578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500">
                <a:solidFill>
                  <a:schemeClr val="bg1"/>
                </a:solidFill>
                <a:latin typeface="Calibri" pitchFamily="34" charset="0"/>
              </a:rPr>
              <a:t>Finding an Upper Bound on OPT</a:t>
            </a:r>
          </a:p>
          <a:p>
            <a:pPr algn="l" rtl="0" eaLnBrk="1" hangingPunct="1"/>
            <a:endParaRPr lang="en-US" sz="2500">
              <a:latin typeface="Calibri" pitchFamily="34" charset="0"/>
            </a:endParaRPr>
          </a:p>
        </p:txBody>
      </p:sp>
      <p:sp>
        <p:nvSpPr>
          <p:cNvPr id="48139" name="TextBox 17"/>
          <p:cNvSpPr txBox="1">
            <a:spLocks noChangeArrowheads="1"/>
          </p:cNvSpPr>
          <p:nvPr/>
        </p:nvSpPr>
        <p:spPr bwMode="auto">
          <a:xfrm>
            <a:off x="152400" y="2057400"/>
            <a:ext cx="5562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>
                <a:latin typeface="Calibri" pitchFamily="34" charset="0"/>
              </a:rPr>
              <a:t>min 9x</a:t>
            </a:r>
            <a:r>
              <a:rPr lang="en-US" baseline="-25000">
                <a:latin typeface="Calibri" pitchFamily="34" charset="0"/>
              </a:rPr>
              <a:t>1</a:t>
            </a:r>
            <a:r>
              <a:rPr lang="en-US">
                <a:latin typeface="Calibri" pitchFamily="34" charset="0"/>
              </a:rPr>
              <a:t> + 2x</a:t>
            </a:r>
            <a:r>
              <a:rPr lang="en-US" baseline="-25000">
                <a:latin typeface="Calibri" pitchFamily="34" charset="0"/>
              </a:rPr>
              <a:t>2</a:t>
            </a:r>
            <a:r>
              <a:rPr lang="en-US">
                <a:latin typeface="Calibri" pitchFamily="34" charset="0"/>
              </a:rPr>
              <a:t> + 6x</a:t>
            </a:r>
            <a:r>
              <a:rPr lang="en-US" baseline="-25000">
                <a:latin typeface="Calibri" pitchFamily="34" charset="0"/>
              </a:rPr>
              <a:t>3</a:t>
            </a:r>
            <a:endParaRPr lang="en-US">
              <a:latin typeface="Calibri" pitchFamily="34" charset="0"/>
            </a:endParaRPr>
          </a:p>
          <a:p>
            <a:pPr algn="l" rtl="0" eaLnBrk="1" hangingPunct="1"/>
            <a:r>
              <a:rPr lang="en-US">
                <a:latin typeface="Calibri" pitchFamily="34" charset="0"/>
              </a:rPr>
              <a:t>s.t.</a:t>
            </a:r>
          </a:p>
          <a:p>
            <a:pPr algn="l" rtl="0" eaLnBrk="1" hangingPunct="1"/>
            <a:r>
              <a:rPr lang="en-US">
                <a:latin typeface="Calibri" pitchFamily="34" charset="0"/>
              </a:rPr>
              <a:t>4x</a:t>
            </a:r>
            <a:r>
              <a:rPr lang="en-US" baseline="-25000">
                <a:latin typeface="Calibri" pitchFamily="34" charset="0"/>
              </a:rPr>
              <a:t>1</a:t>
            </a:r>
            <a:r>
              <a:rPr lang="en-US">
                <a:latin typeface="Calibri" pitchFamily="34" charset="0"/>
              </a:rPr>
              <a:t>-x</a:t>
            </a:r>
            <a:r>
              <a:rPr lang="en-US" baseline="-25000">
                <a:latin typeface="Calibri" pitchFamily="34" charset="0"/>
              </a:rPr>
              <a:t>2</a:t>
            </a:r>
            <a:r>
              <a:rPr lang="en-US">
                <a:latin typeface="Calibri" pitchFamily="34" charset="0"/>
              </a:rPr>
              <a:t>+2x</a:t>
            </a:r>
            <a:r>
              <a:rPr lang="en-US" baseline="-25000">
                <a:latin typeface="Calibri" pitchFamily="34" charset="0"/>
              </a:rPr>
              <a:t>3</a:t>
            </a:r>
            <a:r>
              <a:rPr lang="en-US">
                <a:latin typeface="Calibri" pitchFamily="34" charset="0"/>
              </a:rPr>
              <a:t> ≥ 22</a:t>
            </a:r>
          </a:p>
          <a:p>
            <a:pPr algn="l" rtl="0" eaLnBrk="1" hangingPunct="1"/>
            <a:r>
              <a:rPr lang="en-US">
                <a:latin typeface="Calibri" pitchFamily="34" charset="0"/>
              </a:rPr>
              <a:t>x</a:t>
            </a:r>
            <a:r>
              <a:rPr lang="en-US" baseline="-25000">
                <a:latin typeface="Calibri" pitchFamily="34" charset="0"/>
              </a:rPr>
              <a:t>1</a:t>
            </a:r>
            <a:r>
              <a:rPr lang="en-US">
                <a:latin typeface="Calibri" pitchFamily="34" charset="0"/>
              </a:rPr>
              <a:t>+x</a:t>
            </a:r>
            <a:r>
              <a:rPr lang="en-US" baseline="-25000">
                <a:latin typeface="Calibri" pitchFamily="34" charset="0"/>
              </a:rPr>
              <a:t>2</a:t>
            </a:r>
            <a:r>
              <a:rPr lang="en-US">
                <a:latin typeface="Calibri" pitchFamily="34" charset="0"/>
              </a:rPr>
              <a:t>+x</a:t>
            </a:r>
            <a:r>
              <a:rPr lang="en-US" baseline="-25000">
                <a:latin typeface="Calibri" pitchFamily="34" charset="0"/>
              </a:rPr>
              <a:t>3</a:t>
            </a:r>
            <a:r>
              <a:rPr lang="en-US">
                <a:latin typeface="Calibri" pitchFamily="34" charset="0"/>
              </a:rPr>
              <a:t>≥ 10</a:t>
            </a:r>
          </a:p>
          <a:p>
            <a:pPr algn="l" rtl="0" eaLnBrk="1" hangingPunct="1"/>
            <a:r>
              <a:rPr lang="en-US">
                <a:latin typeface="Calibri" pitchFamily="34" charset="0"/>
              </a:rPr>
              <a:t>x</a:t>
            </a:r>
            <a:r>
              <a:rPr lang="en-US" baseline="-25000">
                <a:latin typeface="Calibri" pitchFamily="34" charset="0"/>
              </a:rPr>
              <a:t>1</a:t>
            </a:r>
            <a:r>
              <a:rPr lang="en-US">
                <a:latin typeface="Calibri" pitchFamily="34" charset="0"/>
              </a:rPr>
              <a:t>,x</a:t>
            </a:r>
            <a:r>
              <a:rPr lang="en-US" baseline="-25000">
                <a:latin typeface="Calibri" pitchFamily="34" charset="0"/>
              </a:rPr>
              <a:t>2</a:t>
            </a:r>
            <a:r>
              <a:rPr lang="en-US">
                <a:latin typeface="Calibri" pitchFamily="34" charset="0"/>
              </a:rPr>
              <a:t>,x</a:t>
            </a:r>
            <a:r>
              <a:rPr lang="en-US" baseline="-25000">
                <a:latin typeface="Calibri" pitchFamily="34" charset="0"/>
              </a:rPr>
              <a:t>3</a:t>
            </a:r>
            <a:r>
              <a:rPr lang="en-US">
                <a:latin typeface="Calibri" pitchFamily="34" charset="0"/>
              </a:rPr>
              <a:t> ≥0</a:t>
            </a:r>
          </a:p>
          <a:p>
            <a:pPr algn="l" rtl="0" eaLnBrk="1" hangingPunct="1"/>
            <a:endParaRPr lang="en-US">
              <a:latin typeface="Calibri" pitchFamily="34" charset="0"/>
            </a:endParaRPr>
          </a:p>
          <a:p>
            <a:pPr algn="l" rtl="0" eaLnBrk="1" hangingPunct="1"/>
            <a:r>
              <a:rPr lang="en-US">
                <a:latin typeface="Calibri" pitchFamily="34" charset="0"/>
              </a:rPr>
              <a:t>How can one find an upper bound on OPT?</a:t>
            </a:r>
          </a:p>
          <a:p>
            <a:pPr algn="l" rtl="0" eaLnBrk="1" hangingPunct="1"/>
            <a:endParaRPr lang="en-US">
              <a:latin typeface="Calibri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52400" y="4191000"/>
            <a:ext cx="66294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>
                <a:latin typeface="Calibri" pitchFamily="34" charset="0"/>
              </a:rPr>
              <a:t>Any feasible solution to this problem is an upper bound!</a:t>
            </a:r>
          </a:p>
          <a:p>
            <a:pPr algn="l" rtl="0" eaLnBrk="1" hangingPunct="1"/>
            <a:r>
              <a:rPr lang="en-US">
                <a:latin typeface="Calibri" pitchFamily="34" charset="0"/>
              </a:rPr>
              <a:t>Look at (5,2,3) As an example.</a:t>
            </a:r>
          </a:p>
          <a:p>
            <a:pPr algn="l" rtl="0" eaLnBrk="1" hangingPunct="1"/>
            <a:endParaRPr lang="en-US">
              <a:latin typeface="Calibri" pitchFamily="34" charset="0"/>
            </a:endParaRPr>
          </a:p>
          <a:p>
            <a:pPr algn="l" rtl="0" eaLnBrk="1" hangingPunct="1"/>
            <a:r>
              <a:rPr lang="en-US">
                <a:latin typeface="Calibri" pitchFamily="34" charset="0"/>
              </a:rPr>
              <a:t>4*5 – 2 + 2*3 = 24 ≥ 22</a:t>
            </a:r>
          </a:p>
          <a:p>
            <a:pPr algn="l" rtl="0" eaLnBrk="1" hangingPunct="1"/>
            <a:r>
              <a:rPr lang="en-US">
                <a:latin typeface="Calibri" pitchFamily="34" charset="0"/>
              </a:rPr>
              <a:t>5+2+3 = 10 ≥ 10</a:t>
            </a:r>
          </a:p>
          <a:p>
            <a:pPr algn="l" rtl="0" eaLnBrk="1" hangingPunct="1"/>
            <a:endParaRPr lang="en-US">
              <a:latin typeface="Calibri" pitchFamily="34" charset="0"/>
            </a:endParaRPr>
          </a:p>
          <a:p>
            <a:pPr algn="l" rtl="0" eaLnBrk="1" hangingPunct="1"/>
            <a:r>
              <a:rPr lang="en-US">
                <a:latin typeface="Calibri" pitchFamily="34" charset="0"/>
              </a:rPr>
              <a:t>Therefore, 9*5+2*2+6*3 = 67, is an upper bound to OPT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45720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Introduction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Applications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Optimality Conditions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/>
                </a:solidFill>
                <a:latin typeface="+mn-lt"/>
                <a:cs typeface="+mn-cs"/>
              </a:rPr>
              <a:t>Primal Dual in LP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Algorithms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53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allAtOnce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95400"/>
            <a:ext cx="9144000" cy="5257800"/>
          </a:xfrm>
          <a:prstGeom prst="rect">
            <a:avLst/>
          </a:prstGeom>
          <a:gradFill>
            <a:gsLst>
              <a:gs pos="2000">
                <a:schemeClr val="accent1">
                  <a:tint val="66000"/>
                  <a:satMod val="160000"/>
                  <a:alpha val="52000"/>
                </a:schemeClr>
              </a:gs>
              <a:gs pos="15000">
                <a:schemeClr val="accent1">
                  <a:tint val="23500"/>
                  <a:satMod val="1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457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162" name="TextBox 16"/>
          <p:cNvSpPr txBox="1">
            <a:spLocks noChangeArrowheads="1"/>
          </p:cNvSpPr>
          <p:nvPr/>
        </p:nvSpPr>
        <p:spPr bwMode="auto">
          <a:xfrm>
            <a:off x="0" y="1295400"/>
            <a:ext cx="52578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500">
                <a:solidFill>
                  <a:schemeClr val="bg1"/>
                </a:solidFill>
                <a:latin typeface="Calibri" pitchFamily="34" charset="0"/>
              </a:rPr>
              <a:t>Finding a Lower Bound on OPT</a:t>
            </a:r>
          </a:p>
          <a:p>
            <a:pPr algn="l" rtl="0" eaLnBrk="1" hangingPunct="1"/>
            <a:endParaRPr lang="en-US" sz="2500">
              <a:latin typeface="Calibri" pitchFamily="34" charset="0"/>
            </a:endParaRPr>
          </a:p>
        </p:txBody>
      </p:sp>
      <p:sp>
        <p:nvSpPr>
          <p:cNvPr id="49163" name="TextBox 17"/>
          <p:cNvSpPr txBox="1">
            <a:spLocks noChangeArrowheads="1"/>
          </p:cNvSpPr>
          <p:nvPr/>
        </p:nvSpPr>
        <p:spPr bwMode="auto">
          <a:xfrm>
            <a:off x="152400" y="2057400"/>
            <a:ext cx="5562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>
                <a:latin typeface="Calibri" pitchFamily="34" charset="0"/>
              </a:rPr>
              <a:t>min 9x</a:t>
            </a:r>
            <a:r>
              <a:rPr lang="en-US" baseline="-25000">
                <a:latin typeface="Calibri" pitchFamily="34" charset="0"/>
              </a:rPr>
              <a:t>1</a:t>
            </a:r>
            <a:r>
              <a:rPr lang="en-US">
                <a:latin typeface="Calibri" pitchFamily="34" charset="0"/>
              </a:rPr>
              <a:t> + 2x</a:t>
            </a:r>
            <a:r>
              <a:rPr lang="en-US" baseline="-25000">
                <a:latin typeface="Calibri" pitchFamily="34" charset="0"/>
              </a:rPr>
              <a:t>2</a:t>
            </a:r>
            <a:r>
              <a:rPr lang="en-US">
                <a:latin typeface="Calibri" pitchFamily="34" charset="0"/>
              </a:rPr>
              <a:t> + 6x</a:t>
            </a:r>
            <a:r>
              <a:rPr lang="en-US" baseline="-25000">
                <a:latin typeface="Calibri" pitchFamily="34" charset="0"/>
              </a:rPr>
              <a:t>3</a:t>
            </a:r>
            <a:endParaRPr lang="en-US">
              <a:latin typeface="Calibri" pitchFamily="34" charset="0"/>
            </a:endParaRPr>
          </a:p>
          <a:p>
            <a:pPr algn="l" rtl="0" eaLnBrk="1" hangingPunct="1"/>
            <a:r>
              <a:rPr lang="en-US">
                <a:latin typeface="Calibri" pitchFamily="34" charset="0"/>
              </a:rPr>
              <a:t>s.t.</a:t>
            </a:r>
          </a:p>
          <a:p>
            <a:pPr algn="l" rtl="0" eaLnBrk="1" hangingPunct="1"/>
            <a:r>
              <a:rPr lang="en-US">
                <a:latin typeface="Calibri" pitchFamily="34" charset="0"/>
              </a:rPr>
              <a:t>4x</a:t>
            </a:r>
            <a:r>
              <a:rPr lang="en-US" baseline="-25000">
                <a:latin typeface="Calibri" pitchFamily="34" charset="0"/>
              </a:rPr>
              <a:t>1</a:t>
            </a:r>
            <a:r>
              <a:rPr lang="en-US">
                <a:latin typeface="Calibri" pitchFamily="34" charset="0"/>
              </a:rPr>
              <a:t>-x</a:t>
            </a:r>
            <a:r>
              <a:rPr lang="en-US" baseline="-25000">
                <a:latin typeface="Calibri" pitchFamily="34" charset="0"/>
              </a:rPr>
              <a:t>2</a:t>
            </a:r>
            <a:r>
              <a:rPr lang="en-US">
                <a:latin typeface="Calibri" pitchFamily="34" charset="0"/>
              </a:rPr>
              <a:t>+2x</a:t>
            </a:r>
            <a:r>
              <a:rPr lang="en-US" baseline="-25000">
                <a:latin typeface="Calibri" pitchFamily="34" charset="0"/>
              </a:rPr>
              <a:t>3</a:t>
            </a:r>
            <a:r>
              <a:rPr lang="en-US">
                <a:latin typeface="Calibri" pitchFamily="34" charset="0"/>
              </a:rPr>
              <a:t> ≥ 22</a:t>
            </a:r>
          </a:p>
          <a:p>
            <a:pPr algn="l" rtl="0" eaLnBrk="1" hangingPunct="1"/>
            <a:r>
              <a:rPr lang="en-US">
                <a:latin typeface="Calibri" pitchFamily="34" charset="0"/>
              </a:rPr>
              <a:t>x</a:t>
            </a:r>
            <a:r>
              <a:rPr lang="en-US" baseline="-25000">
                <a:latin typeface="Calibri" pitchFamily="34" charset="0"/>
              </a:rPr>
              <a:t>1</a:t>
            </a:r>
            <a:r>
              <a:rPr lang="en-US">
                <a:latin typeface="Calibri" pitchFamily="34" charset="0"/>
              </a:rPr>
              <a:t>+x</a:t>
            </a:r>
            <a:r>
              <a:rPr lang="en-US" baseline="-25000">
                <a:latin typeface="Calibri" pitchFamily="34" charset="0"/>
              </a:rPr>
              <a:t>2</a:t>
            </a:r>
            <a:r>
              <a:rPr lang="en-US">
                <a:latin typeface="Calibri" pitchFamily="34" charset="0"/>
              </a:rPr>
              <a:t>+x</a:t>
            </a:r>
            <a:r>
              <a:rPr lang="en-US" baseline="-25000">
                <a:latin typeface="Calibri" pitchFamily="34" charset="0"/>
              </a:rPr>
              <a:t>3</a:t>
            </a:r>
            <a:r>
              <a:rPr lang="en-US">
                <a:latin typeface="Calibri" pitchFamily="34" charset="0"/>
              </a:rPr>
              <a:t>≥ 10</a:t>
            </a:r>
          </a:p>
          <a:p>
            <a:pPr algn="l" rtl="0" eaLnBrk="1" hangingPunct="1"/>
            <a:r>
              <a:rPr lang="en-US">
                <a:latin typeface="Calibri" pitchFamily="34" charset="0"/>
              </a:rPr>
              <a:t>x</a:t>
            </a:r>
            <a:r>
              <a:rPr lang="en-US" baseline="-25000">
                <a:latin typeface="Calibri" pitchFamily="34" charset="0"/>
              </a:rPr>
              <a:t>1</a:t>
            </a:r>
            <a:r>
              <a:rPr lang="en-US">
                <a:latin typeface="Calibri" pitchFamily="34" charset="0"/>
              </a:rPr>
              <a:t>,x</a:t>
            </a:r>
            <a:r>
              <a:rPr lang="en-US" baseline="-25000">
                <a:latin typeface="Calibri" pitchFamily="34" charset="0"/>
              </a:rPr>
              <a:t>2</a:t>
            </a:r>
            <a:r>
              <a:rPr lang="en-US">
                <a:latin typeface="Calibri" pitchFamily="34" charset="0"/>
              </a:rPr>
              <a:t>,x</a:t>
            </a:r>
            <a:r>
              <a:rPr lang="en-US" baseline="-25000">
                <a:latin typeface="Calibri" pitchFamily="34" charset="0"/>
              </a:rPr>
              <a:t>3</a:t>
            </a:r>
            <a:r>
              <a:rPr lang="en-US">
                <a:latin typeface="Calibri" pitchFamily="34" charset="0"/>
              </a:rPr>
              <a:t> ≥0</a:t>
            </a:r>
          </a:p>
          <a:p>
            <a:pPr algn="l" rtl="0" eaLnBrk="1" hangingPunct="1"/>
            <a:endParaRPr lang="en-US">
              <a:latin typeface="Calibri" pitchFamily="34" charset="0"/>
            </a:endParaRPr>
          </a:p>
          <a:p>
            <a:pPr algn="l" rtl="0" eaLnBrk="1" hangingPunct="1"/>
            <a:r>
              <a:rPr lang="en-US">
                <a:latin typeface="Calibri" pitchFamily="34" charset="0"/>
              </a:rPr>
              <a:t>How can one find a lower bound on OPT?</a:t>
            </a:r>
          </a:p>
          <a:p>
            <a:pPr algn="l" rtl="0" eaLnBrk="1" hangingPunct="1"/>
            <a:endParaRPr lang="en-US">
              <a:latin typeface="Calibri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52400" y="4191000"/>
            <a:ext cx="73152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>
                <a:latin typeface="Calibri" pitchFamily="34" charset="0"/>
              </a:rPr>
              <a:t>We can “play” with the constraints.</a:t>
            </a:r>
          </a:p>
          <a:p>
            <a:pPr algn="l" rtl="0" eaLnBrk="1" hangingPunct="1"/>
            <a:endParaRPr lang="en-US">
              <a:latin typeface="Calibri" pitchFamily="34" charset="0"/>
            </a:endParaRPr>
          </a:p>
          <a:p>
            <a:pPr algn="l" rtl="0" eaLnBrk="1" hangingPunct="1"/>
            <a:r>
              <a:rPr lang="en-US">
                <a:latin typeface="Calibri" pitchFamily="34" charset="0"/>
              </a:rPr>
              <a:t>1) 9x</a:t>
            </a:r>
            <a:r>
              <a:rPr lang="en-US" baseline="-25000">
                <a:latin typeface="Calibri" pitchFamily="34" charset="0"/>
              </a:rPr>
              <a:t>1</a:t>
            </a:r>
            <a:r>
              <a:rPr lang="en-US">
                <a:latin typeface="Calibri" pitchFamily="34" charset="0"/>
              </a:rPr>
              <a:t>+2x</a:t>
            </a:r>
            <a:r>
              <a:rPr lang="en-US" baseline="-25000">
                <a:latin typeface="Calibri" pitchFamily="34" charset="0"/>
              </a:rPr>
              <a:t>2</a:t>
            </a:r>
            <a:r>
              <a:rPr lang="en-US">
                <a:latin typeface="Calibri" pitchFamily="34" charset="0"/>
              </a:rPr>
              <a:t>+6x</a:t>
            </a:r>
            <a:r>
              <a:rPr lang="en-US" baseline="-25000">
                <a:latin typeface="Calibri" pitchFamily="34" charset="0"/>
              </a:rPr>
              <a:t>3</a:t>
            </a:r>
            <a:r>
              <a:rPr lang="en-US">
                <a:latin typeface="Calibri" pitchFamily="34" charset="0"/>
              </a:rPr>
              <a:t> ≥ 4x</a:t>
            </a:r>
            <a:r>
              <a:rPr lang="en-US" baseline="-25000">
                <a:latin typeface="Calibri" pitchFamily="34" charset="0"/>
              </a:rPr>
              <a:t>1</a:t>
            </a:r>
            <a:r>
              <a:rPr lang="en-US">
                <a:latin typeface="Calibri" pitchFamily="34" charset="0"/>
              </a:rPr>
              <a:t> – x</a:t>
            </a:r>
            <a:r>
              <a:rPr lang="en-US" baseline="-25000">
                <a:latin typeface="Calibri" pitchFamily="34" charset="0"/>
              </a:rPr>
              <a:t>2</a:t>
            </a:r>
            <a:r>
              <a:rPr lang="en-US">
                <a:latin typeface="Calibri" pitchFamily="34" charset="0"/>
              </a:rPr>
              <a:t> + 2x</a:t>
            </a:r>
            <a:r>
              <a:rPr lang="en-US" baseline="-25000">
                <a:latin typeface="Calibri" pitchFamily="34" charset="0"/>
              </a:rPr>
              <a:t>3</a:t>
            </a:r>
            <a:r>
              <a:rPr lang="en-US">
                <a:latin typeface="Calibri" pitchFamily="34" charset="0"/>
              </a:rPr>
              <a:t> ≥ 22</a:t>
            </a:r>
          </a:p>
          <a:p>
            <a:pPr algn="l" rtl="0" eaLnBrk="1" hangingPunct="1"/>
            <a:r>
              <a:rPr lang="en-US">
                <a:latin typeface="Calibri" pitchFamily="34" charset="0"/>
              </a:rPr>
              <a:t>2) 9x</a:t>
            </a:r>
            <a:r>
              <a:rPr lang="en-US" baseline="-25000">
                <a:latin typeface="Calibri" pitchFamily="34" charset="0"/>
              </a:rPr>
              <a:t>1</a:t>
            </a:r>
            <a:r>
              <a:rPr lang="en-US">
                <a:latin typeface="Calibri" pitchFamily="34" charset="0"/>
              </a:rPr>
              <a:t>+2x</a:t>
            </a:r>
            <a:r>
              <a:rPr lang="en-US" baseline="-25000">
                <a:latin typeface="Calibri" pitchFamily="34" charset="0"/>
              </a:rPr>
              <a:t>2</a:t>
            </a:r>
            <a:r>
              <a:rPr lang="en-US">
                <a:latin typeface="Calibri" pitchFamily="34" charset="0"/>
              </a:rPr>
              <a:t>+6x</a:t>
            </a:r>
            <a:r>
              <a:rPr lang="en-US" baseline="-25000">
                <a:latin typeface="Calibri" pitchFamily="34" charset="0"/>
              </a:rPr>
              <a:t>3</a:t>
            </a:r>
            <a:r>
              <a:rPr lang="en-US">
                <a:latin typeface="Calibri" pitchFamily="34" charset="0"/>
              </a:rPr>
              <a:t> ≥ 1*(4x</a:t>
            </a:r>
            <a:r>
              <a:rPr lang="en-US" baseline="-25000">
                <a:latin typeface="Calibri" pitchFamily="34" charset="0"/>
              </a:rPr>
              <a:t>1</a:t>
            </a:r>
            <a:r>
              <a:rPr lang="en-US">
                <a:latin typeface="Calibri" pitchFamily="34" charset="0"/>
              </a:rPr>
              <a:t>-x</a:t>
            </a:r>
            <a:r>
              <a:rPr lang="en-US" baseline="-25000">
                <a:latin typeface="Calibri" pitchFamily="34" charset="0"/>
              </a:rPr>
              <a:t>2</a:t>
            </a:r>
            <a:r>
              <a:rPr lang="en-US">
                <a:latin typeface="Calibri" pitchFamily="34" charset="0"/>
              </a:rPr>
              <a:t>+2x</a:t>
            </a:r>
            <a:r>
              <a:rPr lang="en-US" baseline="-25000">
                <a:latin typeface="Calibri" pitchFamily="34" charset="0"/>
              </a:rPr>
              <a:t>3</a:t>
            </a:r>
            <a:r>
              <a:rPr lang="en-US">
                <a:latin typeface="Calibri" pitchFamily="34" charset="0"/>
              </a:rPr>
              <a:t>) + 3*( x</a:t>
            </a:r>
            <a:r>
              <a:rPr lang="en-US" baseline="-25000">
                <a:latin typeface="Calibri" pitchFamily="34" charset="0"/>
              </a:rPr>
              <a:t>1</a:t>
            </a:r>
            <a:r>
              <a:rPr lang="en-US">
                <a:latin typeface="Calibri" pitchFamily="34" charset="0"/>
              </a:rPr>
              <a:t>+x</a:t>
            </a:r>
            <a:r>
              <a:rPr lang="en-US" baseline="-25000">
                <a:latin typeface="Calibri" pitchFamily="34" charset="0"/>
              </a:rPr>
              <a:t>2</a:t>
            </a:r>
            <a:r>
              <a:rPr lang="en-US">
                <a:latin typeface="Calibri" pitchFamily="34" charset="0"/>
              </a:rPr>
              <a:t>+x</a:t>
            </a:r>
            <a:r>
              <a:rPr lang="en-US" baseline="-25000">
                <a:latin typeface="Calibri" pitchFamily="34" charset="0"/>
              </a:rPr>
              <a:t>3</a:t>
            </a:r>
            <a:r>
              <a:rPr lang="en-US">
                <a:latin typeface="Calibri" pitchFamily="34" charset="0"/>
              </a:rPr>
              <a:t>) = 7x</a:t>
            </a:r>
            <a:r>
              <a:rPr lang="en-US" baseline="-25000">
                <a:latin typeface="Calibri" pitchFamily="34" charset="0"/>
              </a:rPr>
              <a:t>1</a:t>
            </a:r>
            <a:r>
              <a:rPr lang="en-US">
                <a:latin typeface="Calibri" pitchFamily="34" charset="0"/>
              </a:rPr>
              <a:t>+2x</a:t>
            </a:r>
            <a:r>
              <a:rPr lang="en-US" baseline="-25000">
                <a:latin typeface="Calibri" pitchFamily="34" charset="0"/>
              </a:rPr>
              <a:t>2</a:t>
            </a:r>
            <a:r>
              <a:rPr lang="en-US">
                <a:latin typeface="Calibri" pitchFamily="34" charset="0"/>
              </a:rPr>
              <a:t>+5x</a:t>
            </a:r>
            <a:r>
              <a:rPr lang="en-US" baseline="-25000">
                <a:latin typeface="Calibri" pitchFamily="34" charset="0"/>
              </a:rPr>
              <a:t>3</a:t>
            </a:r>
            <a:r>
              <a:rPr lang="en-US">
                <a:latin typeface="Calibri" pitchFamily="34" charset="0"/>
              </a:rPr>
              <a:t> ≥ 22 + 30 = 52</a:t>
            </a:r>
          </a:p>
          <a:p>
            <a:pPr algn="l" rtl="0" eaLnBrk="1" hangingPunct="1"/>
            <a:endParaRPr lang="en-US">
              <a:latin typeface="Calibri" pitchFamily="34" charset="0"/>
            </a:endParaRPr>
          </a:p>
          <a:p>
            <a:pPr algn="l" rtl="0" eaLnBrk="1" hangingPunct="1"/>
            <a:r>
              <a:rPr lang="en-US">
                <a:latin typeface="Calibri" pitchFamily="34" charset="0"/>
              </a:rPr>
              <a:t>An optimal solution to our problem is (1,0,9) with the value = 63</a:t>
            </a:r>
          </a:p>
          <a:p>
            <a:pPr algn="l" rtl="0" eaLnBrk="1" hangingPunct="1"/>
            <a:endParaRPr lang="en-US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45720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Introduction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Applications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Optimality Conditions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/>
                </a:solidFill>
                <a:latin typeface="+mn-lt"/>
                <a:cs typeface="+mn-cs"/>
              </a:rPr>
              <a:t>Primal Dual in LP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Algorithms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51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95400"/>
            <a:ext cx="9144000" cy="5257800"/>
          </a:xfrm>
          <a:prstGeom prst="rect">
            <a:avLst/>
          </a:prstGeom>
          <a:gradFill>
            <a:gsLst>
              <a:gs pos="2000">
                <a:schemeClr val="accent1">
                  <a:tint val="66000"/>
                  <a:satMod val="160000"/>
                  <a:alpha val="52000"/>
                </a:schemeClr>
              </a:gs>
              <a:gs pos="15000">
                <a:schemeClr val="accent1">
                  <a:tint val="23500"/>
                  <a:satMod val="1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457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186" name="TextBox 16"/>
          <p:cNvSpPr txBox="1">
            <a:spLocks noChangeArrowheads="1"/>
          </p:cNvSpPr>
          <p:nvPr/>
        </p:nvSpPr>
        <p:spPr bwMode="auto">
          <a:xfrm>
            <a:off x="0" y="1295400"/>
            <a:ext cx="65532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500">
                <a:solidFill>
                  <a:schemeClr val="bg1"/>
                </a:solidFill>
                <a:latin typeface="Calibri" pitchFamily="34" charset="0"/>
              </a:rPr>
              <a:t>Finding a Lower Bound on OPT - </a:t>
            </a:r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Generalization</a:t>
            </a:r>
          </a:p>
          <a:p>
            <a:pPr algn="l" rtl="0" eaLnBrk="1" hangingPunct="1"/>
            <a:endParaRPr lang="en-US" sz="2500">
              <a:solidFill>
                <a:schemeClr val="bg1"/>
              </a:solidFill>
              <a:latin typeface="Calibri" pitchFamily="34" charset="0"/>
            </a:endParaRPr>
          </a:p>
          <a:p>
            <a:pPr algn="l" rtl="0" eaLnBrk="1" hangingPunct="1"/>
            <a:endParaRPr lang="en-US" sz="2500">
              <a:latin typeface="Calibri" pitchFamily="34" charset="0"/>
            </a:endParaRPr>
          </a:p>
        </p:txBody>
      </p:sp>
      <p:sp>
        <p:nvSpPr>
          <p:cNvPr id="50187" name="TextBox 17"/>
          <p:cNvSpPr txBox="1">
            <a:spLocks noChangeArrowheads="1"/>
          </p:cNvSpPr>
          <p:nvPr/>
        </p:nvSpPr>
        <p:spPr bwMode="auto">
          <a:xfrm>
            <a:off x="152400" y="1862138"/>
            <a:ext cx="89916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>
                <a:latin typeface="Calibri" pitchFamily="34" charset="0"/>
              </a:rPr>
              <a:t>min 9x</a:t>
            </a:r>
            <a:r>
              <a:rPr lang="en-US" baseline="-25000">
                <a:latin typeface="Calibri" pitchFamily="34" charset="0"/>
              </a:rPr>
              <a:t>1</a:t>
            </a:r>
            <a:r>
              <a:rPr lang="en-US">
                <a:latin typeface="Calibri" pitchFamily="34" charset="0"/>
              </a:rPr>
              <a:t> + 2x</a:t>
            </a:r>
            <a:r>
              <a:rPr lang="en-US" baseline="-25000">
                <a:latin typeface="Calibri" pitchFamily="34" charset="0"/>
              </a:rPr>
              <a:t>2</a:t>
            </a:r>
            <a:r>
              <a:rPr lang="en-US">
                <a:latin typeface="Calibri" pitchFamily="34" charset="0"/>
              </a:rPr>
              <a:t> + 6x</a:t>
            </a:r>
            <a:r>
              <a:rPr lang="en-US" baseline="-25000">
                <a:latin typeface="Calibri" pitchFamily="34" charset="0"/>
              </a:rPr>
              <a:t>3</a:t>
            </a:r>
            <a:endParaRPr lang="en-US">
              <a:latin typeface="Calibri" pitchFamily="34" charset="0"/>
            </a:endParaRPr>
          </a:p>
          <a:p>
            <a:pPr algn="l" rtl="0" eaLnBrk="1" hangingPunct="1"/>
            <a:r>
              <a:rPr lang="en-US">
                <a:latin typeface="Calibri" pitchFamily="34" charset="0"/>
              </a:rPr>
              <a:t>s.t.</a:t>
            </a:r>
          </a:p>
          <a:p>
            <a:pPr algn="l" rtl="0" eaLnBrk="1" hangingPunct="1"/>
            <a:r>
              <a:rPr lang="en-US">
                <a:latin typeface="Calibri" pitchFamily="34" charset="0"/>
              </a:rPr>
              <a:t>4x</a:t>
            </a:r>
            <a:r>
              <a:rPr lang="en-US" baseline="-25000">
                <a:latin typeface="Calibri" pitchFamily="34" charset="0"/>
              </a:rPr>
              <a:t>1</a:t>
            </a:r>
            <a:r>
              <a:rPr lang="en-US">
                <a:latin typeface="Calibri" pitchFamily="34" charset="0"/>
              </a:rPr>
              <a:t>-x</a:t>
            </a:r>
            <a:r>
              <a:rPr lang="en-US" baseline="-25000">
                <a:latin typeface="Calibri" pitchFamily="34" charset="0"/>
              </a:rPr>
              <a:t>2</a:t>
            </a:r>
            <a:r>
              <a:rPr lang="en-US">
                <a:latin typeface="Calibri" pitchFamily="34" charset="0"/>
              </a:rPr>
              <a:t>+2x</a:t>
            </a:r>
            <a:r>
              <a:rPr lang="en-US" baseline="-25000">
                <a:latin typeface="Calibri" pitchFamily="34" charset="0"/>
              </a:rPr>
              <a:t>3</a:t>
            </a:r>
            <a:r>
              <a:rPr lang="en-US">
                <a:latin typeface="Calibri" pitchFamily="34" charset="0"/>
              </a:rPr>
              <a:t> ≥ 22 </a:t>
            </a:r>
            <a:r>
              <a:rPr lang="en-US">
                <a:solidFill>
                  <a:srgbClr val="FF0000"/>
                </a:solidFill>
                <a:latin typeface="Calibri" pitchFamily="34" charset="0"/>
              </a:rPr>
              <a:t>(y</a:t>
            </a:r>
            <a:r>
              <a:rPr lang="en-US" baseline="-25000">
                <a:solidFill>
                  <a:srgbClr val="FF0000"/>
                </a:solidFill>
                <a:latin typeface="Calibri" pitchFamily="34" charset="0"/>
              </a:rPr>
              <a:t>1</a:t>
            </a:r>
            <a:r>
              <a:rPr lang="en-US">
                <a:solidFill>
                  <a:srgbClr val="FF0000"/>
                </a:solidFill>
                <a:latin typeface="Calibri" pitchFamily="34" charset="0"/>
              </a:rPr>
              <a:t>)</a:t>
            </a:r>
            <a:endParaRPr lang="en-US">
              <a:latin typeface="Calibri" pitchFamily="34" charset="0"/>
            </a:endParaRPr>
          </a:p>
          <a:p>
            <a:pPr algn="l" rtl="0" eaLnBrk="1" hangingPunct="1"/>
            <a:r>
              <a:rPr lang="en-US">
                <a:latin typeface="Calibri" pitchFamily="34" charset="0"/>
              </a:rPr>
              <a:t>x</a:t>
            </a:r>
            <a:r>
              <a:rPr lang="en-US" baseline="-25000">
                <a:latin typeface="Calibri" pitchFamily="34" charset="0"/>
              </a:rPr>
              <a:t>1</a:t>
            </a:r>
            <a:r>
              <a:rPr lang="en-US">
                <a:latin typeface="Calibri" pitchFamily="34" charset="0"/>
              </a:rPr>
              <a:t>+x</a:t>
            </a:r>
            <a:r>
              <a:rPr lang="en-US" baseline="-25000">
                <a:latin typeface="Calibri" pitchFamily="34" charset="0"/>
              </a:rPr>
              <a:t>2</a:t>
            </a:r>
            <a:r>
              <a:rPr lang="en-US">
                <a:latin typeface="Calibri" pitchFamily="34" charset="0"/>
              </a:rPr>
              <a:t>+x</a:t>
            </a:r>
            <a:r>
              <a:rPr lang="en-US" baseline="-25000">
                <a:latin typeface="Calibri" pitchFamily="34" charset="0"/>
              </a:rPr>
              <a:t>3</a:t>
            </a:r>
            <a:r>
              <a:rPr lang="en-US">
                <a:latin typeface="Calibri" pitchFamily="34" charset="0"/>
              </a:rPr>
              <a:t>≥ 10 </a:t>
            </a:r>
            <a:r>
              <a:rPr lang="en-US">
                <a:solidFill>
                  <a:srgbClr val="FF0000"/>
                </a:solidFill>
                <a:latin typeface="Calibri" pitchFamily="34" charset="0"/>
              </a:rPr>
              <a:t>(y</a:t>
            </a:r>
            <a:r>
              <a:rPr lang="en-US" baseline="-2500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>
                <a:solidFill>
                  <a:srgbClr val="FF0000"/>
                </a:solidFill>
                <a:latin typeface="Calibri" pitchFamily="34" charset="0"/>
              </a:rPr>
              <a:t>)</a:t>
            </a:r>
          </a:p>
          <a:p>
            <a:pPr algn="l" rtl="0" eaLnBrk="1" hangingPunct="1"/>
            <a:r>
              <a:rPr lang="en-US">
                <a:latin typeface="Calibri" pitchFamily="34" charset="0"/>
              </a:rPr>
              <a:t>x</a:t>
            </a:r>
            <a:r>
              <a:rPr lang="en-US" baseline="-25000">
                <a:latin typeface="Calibri" pitchFamily="34" charset="0"/>
              </a:rPr>
              <a:t>1</a:t>
            </a:r>
            <a:r>
              <a:rPr lang="en-US">
                <a:latin typeface="Calibri" pitchFamily="34" charset="0"/>
              </a:rPr>
              <a:t>,x</a:t>
            </a:r>
            <a:r>
              <a:rPr lang="en-US" baseline="-25000">
                <a:latin typeface="Calibri" pitchFamily="34" charset="0"/>
              </a:rPr>
              <a:t>2</a:t>
            </a:r>
            <a:r>
              <a:rPr lang="en-US">
                <a:latin typeface="Calibri" pitchFamily="34" charset="0"/>
              </a:rPr>
              <a:t>,x</a:t>
            </a:r>
            <a:r>
              <a:rPr lang="en-US" baseline="-25000">
                <a:latin typeface="Calibri" pitchFamily="34" charset="0"/>
              </a:rPr>
              <a:t>3</a:t>
            </a:r>
            <a:r>
              <a:rPr lang="en-US">
                <a:latin typeface="Calibri" pitchFamily="34" charset="0"/>
              </a:rPr>
              <a:t> ≥0</a:t>
            </a:r>
          </a:p>
          <a:p>
            <a:pPr algn="l" rtl="0" eaLnBrk="1" hangingPunct="1"/>
            <a:endParaRPr lang="en-US">
              <a:solidFill>
                <a:srgbClr val="FF0000"/>
              </a:solidFill>
              <a:latin typeface="Calibri" pitchFamily="34" charset="0"/>
            </a:endParaRPr>
          </a:p>
          <a:p>
            <a:pPr algn="l" rtl="0" eaLnBrk="1" hangingPunct="1"/>
            <a:r>
              <a:rPr lang="en-US">
                <a:latin typeface="Calibri" pitchFamily="34" charset="0"/>
              </a:rPr>
              <a:t>For which y=(y</a:t>
            </a:r>
            <a:r>
              <a:rPr lang="en-US" baseline="-25000">
                <a:latin typeface="Calibri" pitchFamily="34" charset="0"/>
              </a:rPr>
              <a:t>1</a:t>
            </a:r>
            <a:r>
              <a:rPr lang="en-US">
                <a:latin typeface="Calibri" pitchFamily="34" charset="0"/>
              </a:rPr>
              <a:t>,y</a:t>
            </a:r>
            <a:r>
              <a:rPr lang="en-US" baseline="-25000">
                <a:latin typeface="Calibri" pitchFamily="34" charset="0"/>
              </a:rPr>
              <a:t>2</a:t>
            </a:r>
            <a:r>
              <a:rPr lang="en-US">
                <a:latin typeface="Calibri" pitchFamily="34" charset="0"/>
              </a:rPr>
              <a:t>) we can say that 9x</a:t>
            </a:r>
            <a:r>
              <a:rPr lang="en-US" baseline="-25000">
                <a:latin typeface="Calibri" pitchFamily="34" charset="0"/>
              </a:rPr>
              <a:t>1</a:t>
            </a:r>
            <a:r>
              <a:rPr lang="en-US">
                <a:latin typeface="Calibri" pitchFamily="34" charset="0"/>
              </a:rPr>
              <a:t>+2x</a:t>
            </a:r>
            <a:r>
              <a:rPr lang="en-US" baseline="-25000">
                <a:latin typeface="Calibri" pitchFamily="34" charset="0"/>
              </a:rPr>
              <a:t>2</a:t>
            </a:r>
            <a:r>
              <a:rPr lang="en-US">
                <a:latin typeface="Calibri" pitchFamily="34" charset="0"/>
              </a:rPr>
              <a:t>+6x</a:t>
            </a:r>
            <a:r>
              <a:rPr lang="en-US" baseline="-25000">
                <a:latin typeface="Calibri" pitchFamily="34" charset="0"/>
              </a:rPr>
              <a:t>3 </a:t>
            </a:r>
            <a:r>
              <a:rPr lang="en-US">
                <a:latin typeface="Calibri" pitchFamily="34" charset="0"/>
              </a:rPr>
              <a:t>≥ </a:t>
            </a:r>
            <a:r>
              <a:rPr lang="en-US">
                <a:solidFill>
                  <a:srgbClr val="FF0000"/>
                </a:solidFill>
                <a:latin typeface="Calibri" pitchFamily="34" charset="0"/>
              </a:rPr>
              <a:t>y</a:t>
            </a:r>
            <a:r>
              <a:rPr lang="en-US" baseline="-25000">
                <a:solidFill>
                  <a:srgbClr val="FF0000"/>
                </a:solidFill>
                <a:latin typeface="Calibri" pitchFamily="34" charset="0"/>
              </a:rPr>
              <a:t>1</a:t>
            </a:r>
            <a:r>
              <a:rPr lang="en-US">
                <a:latin typeface="Calibri" pitchFamily="34" charset="0"/>
              </a:rPr>
              <a:t>(4x</a:t>
            </a:r>
            <a:r>
              <a:rPr lang="en-US" baseline="-25000">
                <a:latin typeface="Calibri" pitchFamily="34" charset="0"/>
              </a:rPr>
              <a:t>1</a:t>
            </a:r>
            <a:r>
              <a:rPr lang="en-US">
                <a:latin typeface="Calibri" pitchFamily="34" charset="0"/>
              </a:rPr>
              <a:t>-x</a:t>
            </a:r>
            <a:r>
              <a:rPr lang="en-US" baseline="-25000">
                <a:latin typeface="Calibri" pitchFamily="34" charset="0"/>
              </a:rPr>
              <a:t>2</a:t>
            </a:r>
            <a:r>
              <a:rPr lang="en-US">
                <a:latin typeface="Calibri" pitchFamily="34" charset="0"/>
              </a:rPr>
              <a:t>+2x</a:t>
            </a:r>
            <a:r>
              <a:rPr lang="en-US" baseline="-25000">
                <a:latin typeface="Calibri" pitchFamily="34" charset="0"/>
              </a:rPr>
              <a:t>3</a:t>
            </a:r>
            <a:r>
              <a:rPr lang="en-US">
                <a:latin typeface="Calibri" pitchFamily="34" charset="0"/>
              </a:rPr>
              <a:t>)+</a:t>
            </a:r>
            <a:r>
              <a:rPr lang="en-US">
                <a:solidFill>
                  <a:srgbClr val="FF0000"/>
                </a:solidFill>
                <a:latin typeface="Calibri" pitchFamily="34" charset="0"/>
              </a:rPr>
              <a:t>y</a:t>
            </a:r>
            <a:r>
              <a:rPr lang="en-US" baseline="-2500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>
                <a:latin typeface="Calibri" pitchFamily="34" charset="0"/>
              </a:rPr>
              <a:t>(x</a:t>
            </a:r>
            <a:r>
              <a:rPr lang="en-US" baseline="-25000">
                <a:latin typeface="Calibri" pitchFamily="34" charset="0"/>
              </a:rPr>
              <a:t>1</a:t>
            </a:r>
            <a:r>
              <a:rPr lang="en-US">
                <a:latin typeface="Calibri" pitchFamily="34" charset="0"/>
              </a:rPr>
              <a:t>+x</a:t>
            </a:r>
            <a:r>
              <a:rPr lang="en-US" baseline="-25000">
                <a:latin typeface="Calibri" pitchFamily="34" charset="0"/>
              </a:rPr>
              <a:t>2</a:t>
            </a:r>
            <a:r>
              <a:rPr lang="en-US">
                <a:latin typeface="Calibri" pitchFamily="34" charset="0"/>
              </a:rPr>
              <a:t>+x</a:t>
            </a:r>
            <a:r>
              <a:rPr lang="en-US" baseline="-25000">
                <a:latin typeface="Calibri" pitchFamily="34" charset="0"/>
              </a:rPr>
              <a:t>3</a:t>
            </a:r>
            <a:r>
              <a:rPr lang="en-US">
                <a:latin typeface="Calibri" pitchFamily="34" charset="0"/>
              </a:rPr>
              <a:t>)≥10</a:t>
            </a:r>
            <a:r>
              <a:rPr lang="en-US">
                <a:solidFill>
                  <a:srgbClr val="FF0000"/>
                </a:solidFill>
                <a:latin typeface="Calibri" pitchFamily="34" charset="0"/>
              </a:rPr>
              <a:t>y</a:t>
            </a:r>
            <a:r>
              <a:rPr lang="en-US" baseline="-25000">
                <a:solidFill>
                  <a:srgbClr val="FF0000"/>
                </a:solidFill>
                <a:latin typeface="Calibri" pitchFamily="34" charset="0"/>
              </a:rPr>
              <a:t>1</a:t>
            </a:r>
            <a:r>
              <a:rPr lang="en-US">
                <a:latin typeface="Calibri" pitchFamily="34" charset="0"/>
              </a:rPr>
              <a:t>+22</a:t>
            </a:r>
            <a:r>
              <a:rPr lang="en-US">
                <a:solidFill>
                  <a:srgbClr val="FF0000"/>
                </a:solidFill>
                <a:latin typeface="Calibri" pitchFamily="34" charset="0"/>
              </a:rPr>
              <a:t>y</a:t>
            </a:r>
            <a:r>
              <a:rPr lang="en-US" baseline="-2500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>
                <a:latin typeface="Calibri" pitchFamily="34" charset="0"/>
              </a:rPr>
              <a:t>?</a:t>
            </a:r>
          </a:p>
          <a:p>
            <a:pPr algn="l" rtl="0" eaLnBrk="1" hangingPunct="1"/>
            <a:endParaRPr lang="en-US">
              <a:solidFill>
                <a:srgbClr val="FF0000"/>
              </a:solidFill>
              <a:latin typeface="Calibri" pitchFamily="34" charset="0"/>
            </a:endParaRPr>
          </a:p>
          <a:p>
            <a:pPr algn="l" rtl="0" eaLnBrk="1" hangingPunct="1"/>
            <a:endParaRPr lang="en-US">
              <a:latin typeface="Calibri" pitchFamily="34" charset="0"/>
            </a:endParaRPr>
          </a:p>
          <a:p>
            <a:pPr algn="l" rtl="0" eaLnBrk="1" hangingPunct="1"/>
            <a:endParaRPr lang="en-US">
              <a:latin typeface="Calibri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52400" y="3886200"/>
            <a:ext cx="853440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>
                <a:latin typeface="Calibri" pitchFamily="34" charset="0"/>
              </a:rPr>
              <a:t>9x</a:t>
            </a:r>
            <a:r>
              <a:rPr lang="en-US" baseline="-25000">
                <a:latin typeface="Calibri" pitchFamily="34" charset="0"/>
              </a:rPr>
              <a:t>1</a:t>
            </a:r>
            <a:r>
              <a:rPr lang="en-US">
                <a:latin typeface="Calibri" pitchFamily="34" charset="0"/>
              </a:rPr>
              <a:t> + 2x</a:t>
            </a:r>
            <a:r>
              <a:rPr lang="en-US" baseline="-25000">
                <a:latin typeface="Calibri" pitchFamily="34" charset="0"/>
              </a:rPr>
              <a:t>2</a:t>
            </a:r>
            <a:r>
              <a:rPr lang="en-US">
                <a:latin typeface="Calibri" pitchFamily="34" charset="0"/>
              </a:rPr>
              <a:t> + 6x</a:t>
            </a:r>
            <a:r>
              <a:rPr lang="en-US" baseline="-25000">
                <a:latin typeface="Calibri" pitchFamily="34" charset="0"/>
              </a:rPr>
              <a:t>3 </a:t>
            </a:r>
            <a:r>
              <a:rPr lang="en-US">
                <a:latin typeface="Calibri" pitchFamily="34" charset="0"/>
              </a:rPr>
              <a:t>≥ </a:t>
            </a:r>
            <a:r>
              <a:rPr lang="en-US">
                <a:solidFill>
                  <a:srgbClr val="FF0000"/>
                </a:solidFill>
                <a:latin typeface="Calibri" pitchFamily="34" charset="0"/>
              </a:rPr>
              <a:t>y</a:t>
            </a:r>
            <a:r>
              <a:rPr lang="en-US" baseline="-25000">
                <a:solidFill>
                  <a:srgbClr val="FF0000"/>
                </a:solidFill>
                <a:latin typeface="Calibri" pitchFamily="34" charset="0"/>
              </a:rPr>
              <a:t>1</a:t>
            </a:r>
            <a:r>
              <a:rPr lang="en-US">
                <a:latin typeface="Calibri" pitchFamily="34" charset="0"/>
              </a:rPr>
              <a:t>(4x</a:t>
            </a:r>
            <a:r>
              <a:rPr lang="en-US" baseline="-25000">
                <a:latin typeface="Calibri" pitchFamily="34" charset="0"/>
              </a:rPr>
              <a:t>1</a:t>
            </a:r>
            <a:r>
              <a:rPr lang="en-US">
                <a:latin typeface="Calibri" pitchFamily="34" charset="0"/>
              </a:rPr>
              <a:t>-x</a:t>
            </a:r>
            <a:r>
              <a:rPr lang="en-US" baseline="-25000">
                <a:latin typeface="Calibri" pitchFamily="34" charset="0"/>
              </a:rPr>
              <a:t>2</a:t>
            </a:r>
            <a:r>
              <a:rPr lang="en-US">
                <a:latin typeface="Calibri" pitchFamily="34" charset="0"/>
              </a:rPr>
              <a:t>+2x</a:t>
            </a:r>
            <a:r>
              <a:rPr lang="en-US" baseline="-25000">
                <a:latin typeface="Calibri" pitchFamily="34" charset="0"/>
              </a:rPr>
              <a:t>3</a:t>
            </a:r>
            <a:r>
              <a:rPr lang="en-US">
                <a:latin typeface="Calibri" pitchFamily="34" charset="0"/>
              </a:rPr>
              <a:t>) + </a:t>
            </a:r>
            <a:r>
              <a:rPr lang="en-US">
                <a:solidFill>
                  <a:srgbClr val="FF0000"/>
                </a:solidFill>
                <a:latin typeface="Calibri" pitchFamily="34" charset="0"/>
              </a:rPr>
              <a:t>y</a:t>
            </a:r>
            <a:r>
              <a:rPr lang="en-US" baseline="-2500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>
                <a:latin typeface="Calibri" pitchFamily="34" charset="0"/>
              </a:rPr>
              <a:t>(x</a:t>
            </a:r>
            <a:r>
              <a:rPr lang="en-US" baseline="-25000">
                <a:latin typeface="Calibri" pitchFamily="34" charset="0"/>
              </a:rPr>
              <a:t>1</a:t>
            </a:r>
            <a:r>
              <a:rPr lang="en-US">
                <a:latin typeface="Calibri" pitchFamily="34" charset="0"/>
              </a:rPr>
              <a:t>+x</a:t>
            </a:r>
            <a:r>
              <a:rPr lang="en-US" baseline="-25000">
                <a:latin typeface="Calibri" pitchFamily="34" charset="0"/>
              </a:rPr>
              <a:t>2</a:t>
            </a:r>
            <a:r>
              <a:rPr lang="en-US">
                <a:latin typeface="Calibri" pitchFamily="34" charset="0"/>
              </a:rPr>
              <a:t>+x</a:t>
            </a:r>
            <a:r>
              <a:rPr lang="en-US" baseline="-25000">
                <a:latin typeface="Calibri" pitchFamily="34" charset="0"/>
              </a:rPr>
              <a:t>3</a:t>
            </a:r>
            <a:r>
              <a:rPr lang="en-US">
                <a:latin typeface="Calibri" pitchFamily="34" charset="0"/>
              </a:rPr>
              <a:t>)  = (4y</a:t>
            </a:r>
            <a:r>
              <a:rPr lang="en-US" baseline="-25000">
                <a:latin typeface="Calibri" pitchFamily="34" charset="0"/>
              </a:rPr>
              <a:t>1</a:t>
            </a:r>
            <a:r>
              <a:rPr lang="en-US">
                <a:latin typeface="Calibri" pitchFamily="34" charset="0"/>
              </a:rPr>
              <a:t>+y</a:t>
            </a:r>
            <a:r>
              <a:rPr lang="en-US" baseline="-25000">
                <a:latin typeface="Calibri" pitchFamily="34" charset="0"/>
              </a:rPr>
              <a:t>2</a:t>
            </a:r>
            <a:r>
              <a:rPr lang="en-US">
                <a:latin typeface="Calibri" pitchFamily="34" charset="0"/>
              </a:rPr>
              <a:t>)</a:t>
            </a:r>
            <a:r>
              <a:rPr lang="en-US">
                <a:solidFill>
                  <a:srgbClr val="00B050"/>
                </a:solidFill>
                <a:latin typeface="Calibri" pitchFamily="34" charset="0"/>
              </a:rPr>
              <a:t>x</a:t>
            </a:r>
            <a:r>
              <a:rPr lang="en-US" baseline="-25000">
                <a:solidFill>
                  <a:srgbClr val="00B050"/>
                </a:solidFill>
                <a:latin typeface="Calibri" pitchFamily="34" charset="0"/>
              </a:rPr>
              <a:t>1</a:t>
            </a:r>
            <a:r>
              <a:rPr lang="en-US">
                <a:latin typeface="Calibri" pitchFamily="34" charset="0"/>
              </a:rPr>
              <a:t> + (-y</a:t>
            </a:r>
            <a:r>
              <a:rPr lang="en-US" baseline="-25000">
                <a:latin typeface="Calibri" pitchFamily="34" charset="0"/>
              </a:rPr>
              <a:t>1</a:t>
            </a:r>
            <a:r>
              <a:rPr lang="en-US">
                <a:latin typeface="Calibri" pitchFamily="34" charset="0"/>
              </a:rPr>
              <a:t>+y</a:t>
            </a:r>
            <a:r>
              <a:rPr lang="en-US" baseline="-25000">
                <a:latin typeface="Calibri" pitchFamily="34" charset="0"/>
              </a:rPr>
              <a:t>2</a:t>
            </a:r>
            <a:r>
              <a:rPr lang="en-US">
                <a:latin typeface="Calibri" pitchFamily="34" charset="0"/>
              </a:rPr>
              <a:t>)</a:t>
            </a:r>
            <a:r>
              <a:rPr lang="en-US">
                <a:solidFill>
                  <a:srgbClr val="00B050"/>
                </a:solidFill>
                <a:latin typeface="Calibri" pitchFamily="34" charset="0"/>
              </a:rPr>
              <a:t>x</a:t>
            </a:r>
            <a:r>
              <a:rPr lang="en-US" baseline="-25000">
                <a:solidFill>
                  <a:srgbClr val="00B050"/>
                </a:solidFill>
                <a:latin typeface="Calibri" pitchFamily="34" charset="0"/>
              </a:rPr>
              <a:t>2</a:t>
            </a:r>
            <a:r>
              <a:rPr lang="en-US">
                <a:latin typeface="Calibri" pitchFamily="34" charset="0"/>
              </a:rPr>
              <a:t> + (2y</a:t>
            </a:r>
            <a:r>
              <a:rPr lang="en-US" baseline="-25000">
                <a:latin typeface="Calibri" pitchFamily="34" charset="0"/>
              </a:rPr>
              <a:t>1</a:t>
            </a:r>
            <a:r>
              <a:rPr lang="en-US">
                <a:latin typeface="Calibri" pitchFamily="34" charset="0"/>
              </a:rPr>
              <a:t>+y</a:t>
            </a:r>
            <a:r>
              <a:rPr lang="en-US" baseline="-25000">
                <a:latin typeface="Calibri" pitchFamily="34" charset="0"/>
              </a:rPr>
              <a:t>2</a:t>
            </a:r>
            <a:r>
              <a:rPr lang="en-US">
                <a:latin typeface="Calibri" pitchFamily="34" charset="0"/>
              </a:rPr>
              <a:t>)</a:t>
            </a:r>
            <a:r>
              <a:rPr lang="en-US">
                <a:solidFill>
                  <a:srgbClr val="00B050"/>
                </a:solidFill>
                <a:latin typeface="Calibri" pitchFamily="34" charset="0"/>
              </a:rPr>
              <a:t>x</a:t>
            </a:r>
            <a:r>
              <a:rPr lang="en-US" baseline="-25000">
                <a:solidFill>
                  <a:srgbClr val="00B050"/>
                </a:solidFill>
                <a:latin typeface="Calibri" pitchFamily="34" charset="0"/>
              </a:rPr>
              <a:t>3</a:t>
            </a:r>
            <a:endParaRPr lang="en-US">
              <a:solidFill>
                <a:srgbClr val="00B050"/>
              </a:solidFill>
              <a:latin typeface="Calibri" pitchFamily="34" charset="0"/>
            </a:endParaRPr>
          </a:p>
          <a:p>
            <a:pPr algn="l" rtl="0" eaLnBrk="1" hangingPunct="1"/>
            <a:endParaRPr lang="en-US">
              <a:latin typeface="Calibri" pitchFamily="34" charset="0"/>
            </a:endParaRPr>
          </a:p>
          <a:p>
            <a:pPr algn="l" rtl="0" eaLnBrk="1" hangingPunct="1"/>
            <a:r>
              <a:rPr lang="en-US">
                <a:latin typeface="Calibri" pitchFamily="34" charset="0"/>
              </a:rPr>
              <a:t>Any y s.t.</a:t>
            </a:r>
          </a:p>
          <a:p>
            <a:pPr algn="l" rtl="0" eaLnBrk="1" hangingPunct="1"/>
            <a:r>
              <a:rPr lang="en-US">
                <a:latin typeface="Calibri" pitchFamily="34" charset="0"/>
              </a:rPr>
              <a:t>4y</a:t>
            </a:r>
            <a:r>
              <a:rPr lang="en-US" baseline="-25000">
                <a:latin typeface="Calibri" pitchFamily="34" charset="0"/>
              </a:rPr>
              <a:t>1</a:t>
            </a:r>
            <a:r>
              <a:rPr lang="en-US">
                <a:latin typeface="Calibri" pitchFamily="34" charset="0"/>
              </a:rPr>
              <a:t>+y</a:t>
            </a:r>
            <a:r>
              <a:rPr lang="en-US" baseline="-25000">
                <a:latin typeface="Calibri" pitchFamily="34" charset="0"/>
              </a:rPr>
              <a:t>2</a:t>
            </a:r>
            <a:r>
              <a:rPr lang="en-US">
                <a:latin typeface="Calibri" pitchFamily="34" charset="0"/>
              </a:rPr>
              <a:t> ≤  9</a:t>
            </a:r>
          </a:p>
          <a:p>
            <a:pPr algn="l" rtl="0" eaLnBrk="1" hangingPunct="1"/>
            <a:r>
              <a:rPr lang="en-US">
                <a:latin typeface="Calibri" pitchFamily="34" charset="0"/>
              </a:rPr>
              <a:t>-y</a:t>
            </a:r>
            <a:r>
              <a:rPr lang="en-US" baseline="-25000">
                <a:latin typeface="Calibri" pitchFamily="34" charset="0"/>
              </a:rPr>
              <a:t>1</a:t>
            </a:r>
            <a:r>
              <a:rPr lang="en-US">
                <a:latin typeface="Calibri" pitchFamily="34" charset="0"/>
              </a:rPr>
              <a:t>+y</a:t>
            </a:r>
            <a:r>
              <a:rPr lang="en-US" baseline="-25000">
                <a:latin typeface="Calibri" pitchFamily="34" charset="0"/>
              </a:rPr>
              <a:t>2</a:t>
            </a:r>
            <a:r>
              <a:rPr lang="en-US">
                <a:latin typeface="Calibri" pitchFamily="34" charset="0"/>
              </a:rPr>
              <a:t> ≤ 2</a:t>
            </a:r>
          </a:p>
          <a:p>
            <a:pPr algn="l" rtl="0" eaLnBrk="1" hangingPunct="1"/>
            <a:r>
              <a:rPr lang="en-US">
                <a:latin typeface="Calibri" pitchFamily="34" charset="0"/>
              </a:rPr>
              <a:t>2y</a:t>
            </a:r>
            <a:r>
              <a:rPr lang="en-US" baseline="-25000">
                <a:latin typeface="Calibri" pitchFamily="34" charset="0"/>
              </a:rPr>
              <a:t>1</a:t>
            </a:r>
            <a:r>
              <a:rPr lang="en-US">
                <a:latin typeface="Calibri" pitchFamily="34" charset="0"/>
              </a:rPr>
              <a:t>+y</a:t>
            </a:r>
            <a:r>
              <a:rPr lang="en-US" baseline="-25000">
                <a:latin typeface="Calibri" pitchFamily="34" charset="0"/>
              </a:rPr>
              <a:t>2 </a:t>
            </a:r>
            <a:r>
              <a:rPr lang="en-US">
                <a:latin typeface="Calibri" pitchFamily="34" charset="0"/>
              </a:rPr>
              <a:t>≤ 6</a:t>
            </a:r>
          </a:p>
          <a:p>
            <a:pPr algn="l" rtl="0" eaLnBrk="1" hangingPunct="1"/>
            <a:r>
              <a:rPr lang="en-US">
                <a:latin typeface="Calibri" pitchFamily="34" charset="0"/>
              </a:rPr>
              <a:t>y</a:t>
            </a:r>
            <a:r>
              <a:rPr lang="en-US" baseline="-25000">
                <a:latin typeface="Calibri" pitchFamily="34" charset="0"/>
              </a:rPr>
              <a:t>1</a:t>
            </a:r>
            <a:r>
              <a:rPr lang="en-US">
                <a:latin typeface="Calibri" pitchFamily="34" charset="0"/>
              </a:rPr>
              <a:t>,y</a:t>
            </a:r>
            <a:r>
              <a:rPr lang="en-US" baseline="-25000">
                <a:latin typeface="Calibri" pitchFamily="34" charset="0"/>
              </a:rPr>
              <a:t>2</a:t>
            </a:r>
            <a:r>
              <a:rPr lang="en-US">
                <a:latin typeface="Calibri" pitchFamily="34" charset="0"/>
              </a:rPr>
              <a:t>≥0</a:t>
            </a:r>
          </a:p>
          <a:p>
            <a:pPr algn="l" rtl="0" eaLnBrk="1" hangingPunct="1"/>
            <a:endParaRPr lang="en-US">
              <a:latin typeface="Calibri" pitchFamily="34" charset="0"/>
            </a:endParaRPr>
          </a:p>
          <a:p>
            <a:pPr algn="l" rtl="0" eaLnBrk="1" hangingPunct="1"/>
            <a:r>
              <a:rPr lang="en-US">
                <a:latin typeface="Calibri" pitchFamily="34" charset="0"/>
              </a:rPr>
              <a:t>And of course that we want the greatest lower bound, so we want max 10</a:t>
            </a:r>
            <a:r>
              <a:rPr lang="en-US">
                <a:solidFill>
                  <a:srgbClr val="FF0000"/>
                </a:solidFill>
                <a:latin typeface="Calibri" pitchFamily="34" charset="0"/>
              </a:rPr>
              <a:t>y</a:t>
            </a:r>
            <a:r>
              <a:rPr lang="en-US" baseline="-25000">
                <a:solidFill>
                  <a:srgbClr val="FF0000"/>
                </a:solidFill>
                <a:latin typeface="Calibri" pitchFamily="34" charset="0"/>
              </a:rPr>
              <a:t>1 </a:t>
            </a:r>
            <a:r>
              <a:rPr lang="en-US">
                <a:latin typeface="Calibri" pitchFamily="34" charset="0"/>
              </a:rPr>
              <a:t>+ 22</a:t>
            </a:r>
            <a:r>
              <a:rPr lang="en-US">
                <a:solidFill>
                  <a:srgbClr val="FF0000"/>
                </a:solidFill>
                <a:latin typeface="Calibri" pitchFamily="34" charset="0"/>
              </a:rPr>
              <a:t>y</a:t>
            </a:r>
            <a:r>
              <a:rPr lang="en-US" baseline="-2500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>
                <a:latin typeface="Calibri" pitchFamily="34" charset="0"/>
              </a:rPr>
              <a:t> </a:t>
            </a:r>
          </a:p>
          <a:p>
            <a:pPr algn="l" rtl="0" eaLnBrk="1" hangingPunct="1"/>
            <a:endParaRPr lang="en-US">
              <a:latin typeface="Calibri" pitchFamily="34" charset="0"/>
            </a:endParaRPr>
          </a:p>
          <a:p>
            <a:pPr algn="l" rtl="0" eaLnBrk="1" hangingPunct="1"/>
            <a:endParaRPr lang="en-US">
              <a:latin typeface="Calibri" pitchFamily="34" charset="0"/>
            </a:endParaRPr>
          </a:p>
          <a:p>
            <a:pPr algn="l" rtl="0" eaLnBrk="1" hangingPunct="1"/>
            <a:endParaRPr lang="en-US">
              <a:latin typeface="Calibri" pitchFamily="34" charset="0"/>
            </a:endParaRPr>
          </a:p>
          <a:p>
            <a:pPr algn="l" rtl="0" eaLnBrk="1" hangingPunct="1"/>
            <a:endParaRPr lang="en-US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45720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Introduction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Applications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Optimality Conditions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/>
                </a:solidFill>
                <a:latin typeface="+mn-lt"/>
                <a:cs typeface="+mn-cs"/>
              </a:rPr>
              <a:t>Primal Dual in LP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Algorithms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393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allAtOnce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95400"/>
            <a:ext cx="9144000" cy="5257800"/>
          </a:xfrm>
          <a:prstGeom prst="rect">
            <a:avLst/>
          </a:prstGeom>
          <a:gradFill>
            <a:gsLst>
              <a:gs pos="2000">
                <a:schemeClr val="accent1">
                  <a:tint val="66000"/>
                  <a:satMod val="160000"/>
                  <a:alpha val="52000"/>
                </a:schemeClr>
              </a:gs>
              <a:gs pos="15000">
                <a:schemeClr val="accent1">
                  <a:tint val="23500"/>
                  <a:satMod val="1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/>
              <a:t>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/>
              <a:t>   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/>
              <a:t>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/>
              <a:t>   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457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5" name="TextBox 16"/>
          <p:cNvSpPr txBox="1">
            <a:spLocks noChangeArrowheads="1"/>
          </p:cNvSpPr>
          <p:nvPr/>
        </p:nvSpPr>
        <p:spPr bwMode="auto">
          <a:xfrm>
            <a:off x="0" y="1295400"/>
            <a:ext cx="65532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500">
                <a:solidFill>
                  <a:schemeClr val="bg1"/>
                </a:solidFill>
                <a:latin typeface="Calibri" pitchFamily="34" charset="0"/>
              </a:rPr>
              <a:t>The Dual Problem	</a:t>
            </a:r>
            <a:endParaRPr lang="en-US" sz="2800">
              <a:solidFill>
                <a:schemeClr val="bg1"/>
              </a:solidFill>
              <a:latin typeface="Calibri" pitchFamily="34" charset="0"/>
            </a:endParaRPr>
          </a:p>
          <a:p>
            <a:pPr algn="l" rtl="0" eaLnBrk="1" hangingPunct="1"/>
            <a:endParaRPr lang="en-US" sz="2500">
              <a:solidFill>
                <a:schemeClr val="bg1"/>
              </a:solidFill>
              <a:latin typeface="Calibri" pitchFamily="34" charset="0"/>
            </a:endParaRPr>
          </a:p>
          <a:p>
            <a:pPr algn="l" rtl="0" eaLnBrk="1" hangingPunct="1"/>
            <a:endParaRPr lang="en-US" sz="2500">
              <a:latin typeface="Calibri" pitchFamily="34" charset="0"/>
            </a:endParaRPr>
          </a:p>
        </p:txBody>
      </p:sp>
      <p:sp>
        <p:nvSpPr>
          <p:cNvPr id="1036" name="TextBox 17"/>
          <p:cNvSpPr txBox="1">
            <a:spLocks noChangeArrowheads="1"/>
          </p:cNvSpPr>
          <p:nvPr/>
        </p:nvSpPr>
        <p:spPr bwMode="auto">
          <a:xfrm>
            <a:off x="152400" y="1862138"/>
            <a:ext cx="89916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>
                <a:latin typeface="Calibri" pitchFamily="34" charset="0"/>
              </a:rPr>
              <a:t>So while searching for a good lower bound, we created a new LP problem. </a:t>
            </a:r>
          </a:p>
          <a:p>
            <a:pPr algn="l" rtl="0" eaLnBrk="1" hangingPunct="1"/>
            <a:r>
              <a:rPr lang="en-US">
                <a:latin typeface="Calibri" pitchFamily="34" charset="0"/>
              </a:rPr>
              <a:t>We will call to the original problem – The Primal, and to the new one – The Dual.</a:t>
            </a:r>
          </a:p>
          <a:p>
            <a:pPr algn="l" rtl="0" eaLnBrk="1" hangingPunct="1"/>
            <a:endParaRPr lang="en-US">
              <a:latin typeface="Calibri" pitchFamily="34" charset="0"/>
            </a:endParaRPr>
          </a:p>
          <a:p>
            <a:pPr algn="l" rtl="0" eaLnBrk="1" hangingPunct="1"/>
            <a:endParaRPr lang="en-US">
              <a:latin typeface="Calibri" pitchFamily="34" charset="0"/>
            </a:endParaRPr>
          </a:p>
          <a:p>
            <a:pPr algn="l" rtl="0" eaLnBrk="1" hangingPunct="1"/>
            <a:endParaRPr lang="en-US">
              <a:latin typeface="Calibri" pitchFamily="34" charset="0"/>
            </a:endParaRPr>
          </a:p>
          <a:p>
            <a:pPr algn="l" rtl="0" eaLnBrk="1" hangingPunct="1"/>
            <a:endParaRPr lang="en-US">
              <a:latin typeface="Calibri" pitchFamily="34" charset="0"/>
            </a:endParaRPr>
          </a:p>
        </p:txBody>
      </p:sp>
      <p:sp>
        <p:nvSpPr>
          <p:cNvPr id="1037" name="TextBox 11"/>
          <p:cNvSpPr txBox="1">
            <a:spLocks noChangeArrowheads="1"/>
          </p:cNvSpPr>
          <p:nvPr/>
        </p:nvSpPr>
        <p:spPr bwMode="auto">
          <a:xfrm>
            <a:off x="381000" y="2514600"/>
            <a:ext cx="2971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b="1">
                <a:latin typeface="Calibri" pitchFamily="34" charset="0"/>
              </a:rPr>
              <a:t>The Primal:</a:t>
            </a:r>
          </a:p>
          <a:p>
            <a:pPr algn="l" rtl="0" eaLnBrk="1" hangingPunct="1"/>
            <a:endParaRPr lang="en-US">
              <a:latin typeface="Calibri" pitchFamily="34" charset="0"/>
            </a:endParaRPr>
          </a:p>
          <a:p>
            <a:pPr algn="l" rtl="0" eaLnBrk="1" hangingPunct="1"/>
            <a:r>
              <a:rPr lang="en-US">
                <a:solidFill>
                  <a:srgbClr val="00B050"/>
                </a:solidFill>
                <a:latin typeface="Calibri" pitchFamily="34" charset="0"/>
              </a:rPr>
              <a:t>min 9x</a:t>
            </a:r>
            <a:r>
              <a:rPr lang="en-US" baseline="-25000">
                <a:solidFill>
                  <a:srgbClr val="00B050"/>
                </a:solidFill>
                <a:latin typeface="Calibri" pitchFamily="34" charset="0"/>
              </a:rPr>
              <a:t>1</a:t>
            </a:r>
            <a:r>
              <a:rPr lang="en-US">
                <a:solidFill>
                  <a:srgbClr val="00B050"/>
                </a:solidFill>
                <a:latin typeface="Calibri" pitchFamily="34" charset="0"/>
              </a:rPr>
              <a:t> + 2x</a:t>
            </a:r>
            <a:r>
              <a:rPr lang="en-US" baseline="-25000">
                <a:solidFill>
                  <a:srgbClr val="00B050"/>
                </a:solidFill>
                <a:latin typeface="Calibri" pitchFamily="34" charset="0"/>
              </a:rPr>
              <a:t>2</a:t>
            </a:r>
            <a:r>
              <a:rPr lang="en-US">
                <a:solidFill>
                  <a:srgbClr val="00B050"/>
                </a:solidFill>
                <a:latin typeface="Calibri" pitchFamily="34" charset="0"/>
              </a:rPr>
              <a:t> + 6x</a:t>
            </a:r>
            <a:r>
              <a:rPr lang="en-US" baseline="-25000">
                <a:solidFill>
                  <a:srgbClr val="00B050"/>
                </a:solidFill>
                <a:latin typeface="Calibri" pitchFamily="34" charset="0"/>
              </a:rPr>
              <a:t>3</a:t>
            </a:r>
            <a:endParaRPr lang="en-US">
              <a:solidFill>
                <a:srgbClr val="00B050"/>
              </a:solidFill>
              <a:latin typeface="Calibri" pitchFamily="34" charset="0"/>
            </a:endParaRPr>
          </a:p>
          <a:p>
            <a:pPr algn="l" rtl="0" eaLnBrk="1" hangingPunct="1"/>
            <a:r>
              <a:rPr lang="en-US">
                <a:solidFill>
                  <a:srgbClr val="00B050"/>
                </a:solidFill>
                <a:latin typeface="Calibri" pitchFamily="34" charset="0"/>
              </a:rPr>
              <a:t>s.t.</a:t>
            </a:r>
          </a:p>
          <a:p>
            <a:pPr algn="l" rtl="0" eaLnBrk="1" hangingPunct="1"/>
            <a:r>
              <a:rPr lang="en-US">
                <a:solidFill>
                  <a:srgbClr val="00B050"/>
                </a:solidFill>
                <a:latin typeface="Calibri" pitchFamily="34" charset="0"/>
              </a:rPr>
              <a:t>4x</a:t>
            </a:r>
            <a:r>
              <a:rPr lang="en-US" baseline="-25000">
                <a:solidFill>
                  <a:srgbClr val="00B050"/>
                </a:solidFill>
                <a:latin typeface="Calibri" pitchFamily="34" charset="0"/>
              </a:rPr>
              <a:t>1</a:t>
            </a:r>
            <a:r>
              <a:rPr lang="en-US">
                <a:solidFill>
                  <a:srgbClr val="00B050"/>
                </a:solidFill>
                <a:latin typeface="Calibri" pitchFamily="34" charset="0"/>
              </a:rPr>
              <a:t>-x</a:t>
            </a:r>
            <a:r>
              <a:rPr lang="en-US" baseline="-25000">
                <a:solidFill>
                  <a:srgbClr val="00B050"/>
                </a:solidFill>
                <a:latin typeface="Calibri" pitchFamily="34" charset="0"/>
              </a:rPr>
              <a:t>2</a:t>
            </a:r>
            <a:r>
              <a:rPr lang="en-US">
                <a:solidFill>
                  <a:srgbClr val="00B050"/>
                </a:solidFill>
                <a:latin typeface="Calibri" pitchFamily="34" charset="0"/>
              </a:rPr>
              <a:t>+2x</a:t>
            </a:r>
            <a:r>
              <a:rPr lang="en-US" baseline="-25000">
                <a:solidFill>
                  <a:srgbClr val="00B050"/>
                </a:solidFill>
                <a:latin typeface="Calibri" pitchFamily="34" charset="0"/>
              </a:rPr>
              <a:t>3</a:t>
            </a:r>
            <a:r>
              <a:rPr lang="en-US">
                <a:solidFill>
                  <a:srgbClr val="00B050"/>
                </a:solidFill>
                <a:latin typeface="Calibri" pitchFamily="34" charset="0"/>
              </a:rPr>
              <a:t> ≥ 22 </a:t>
            </a:r>
          </a:p>
          <a:p>
            <a:pPr algn="l" rtl="0" eaLnBrk="1" hangingPunct="1"/>
            <a:r>
              <a:rPr lang="en-US">
                <a:solidFill>
                  <a:srgbClr val="00B050"/>
                </a:solidFill>
                <a:latin typeface="Calibri" pitchFamily="34" charset="0"/>
              </a:rPr>
              <a:t>x</a:t>
            </a:r>
            <a:r>
              <a:rPr lang="en-US" baseline="-25000">
                <a:solidFill>
                  <a:srgbClr val="00B050"/>
                </a:solidFill>
                <a:latin typeface="Calibri" pitchFamily="34" charset="0"/>
              </a:rPr>
              <a:t>1</a:t>
            </a:r>
            <a:r>
              <a:rPr lang="en-US">
                <a:solidFill>
                  <a:srgbClr val="00B050"/>
                </a:solidFill>
                <a:latin typeface="Calibri" pitchFamily="34" charset="0"/>
              </a:rPr>
              <a:t>+x</a:t>
            </a:r>
            <a:r>
              <a:rPr lang="en-US" baseline="-25000">
                <a:solidFill>
                  <a:srgbClr val="00B050"/>
                </a:solidFill>
                <a:latin typeface="Calibri" pitchFamily="34" charset="0"/>
              </a:rPr>
              <a:t>2</a:t>
            </a:r>
            <a:r>
              <a:rPr lang="en-US">
                <a:solidFill>
                  <a:srgbClr val="00B050"/>
                </a:solidFill>
                <a:latin typeface="Calibri" pitchFamily="34" charset="0"/>
              </a:rPr>
              <a:t>+x</a:t>
            </a:r>
            <a:r>
              <a:rPr lang="en-US" baseline="-25000">
                <a:solidFill>
                  <a:srgbClr val="00B050"/>
                </a:solidFill>
                <a:latin typeface="Calibri" pitchFamily="34" charset="0"/>
              </a:rPr>
              <a:t>3</a:t>
            </a:r>
            <a:r>
              <a:rPr lang="en-US">
                <a:solidFill>
                  <a:srgbClr val="00B050"/>
                </a:solidFill>
                <a:latin typeface="Calibri" pitchFamily="34" charset="0"/>
              </a:rPr>
              <a:t>≥ 10 </a:t>
            </a:r>
          </a:p>
          <a:p>
            <a:pPr algn="l" rtl="0" eaLnBrk="1" hangingPunct="1"/>
            <a:r>
              <a:rPr lang="en-US">
                <a:solidFill>
                  <a:srgbClr val="00B050"/>
                </a:solidFill>
                <a:latin typeface="Calibri" pitchFamily="34" charset="0"/>
              </a:rPr>
              <a:t>x</a:t>
            </a:r>
            <a:r>
              <a:rPr lang="en-US" baseline="-25000">
                <a:solidFill>
                  <a:srgbClr val="00B050"/>
                </a:solidFill>
                <a:latin typeface="Calibri" pitchFamily="34" charset="0"/>
              </a:rPr>
              <a:t>1</a:t>
            </a:r>
            <a:r>
              <a:rPr lang="en-US">
                <a:solidFill>
                  <a:srgbClr val="00B050"/>
                </a:solidFill>
                <a:latin typeface="Calibri" pitchFamily="34" charset="0"/>
              </a:rPr>
              <a:t>,x</a:t>
            </a:r>
            <a:r>
              <a:rPr lang="en-US" baseline="-25000">
                <a:solidFill>
                  <a:srgbClr val="00B050"/>
                </a:solidFill>
                <a:latin typeface="Calibri" pitchFamily="34" charset="0"/>
              </a:rPr>
              <a:t>2</a:t>
            </a:r>
            <a:r>
              <a:rPr lang="en-US">
                <a:solidFill>
                  <a:srgbClr val="00B050"/>
                </a:solidFill>
                <a:latin typeface="Calibri" pitchFamily="34" charset="0"/>
              </a:rPr>
              <a:t>,x</a:t>
            </a:r>
            <a:r>
              <a:rPr lang="en-US" baseline="-25000">
                <a:solidFill>
                  <a:srgbClr val="00B050"/>
                </a:solidFill>
                <a:latin typeface="Calibri" pitchFamily="34" charset="0"/>
              </a:rPr>
              <a:t>3</a:t>
            </a:r>
            <a:r>
              <a:rPr lang="en-US">
                <a:solidFill>
                  <a:srgbClr val="00B050"/>
                </a:solidFill>
                <a:latin typeface="Calibri" pitchFamily="34" charset="0"/>
              </a:rPr>
              <a:t> ≥0</a:t>
            </a:r>
          </a:p>
          <a:p>
            <a:pPr algn="l" rtl="0" eaLnBrk="1" hangingPunct="1"/>
            <a:endParaRPr lang="he-IL">
              <a:latin typeface="Calibri" pitchFamily="34" charset="0"/>
            </a:endParaRPr>
          </a:p>
        </p:txBody>
      </p:sp>
      <p:sp>
        <p:nvSpPr>
          <p:cNvPr id="1038" name="TextBox 12"/>
          <p:cNvSpPr txBox="1">
            <a:spLocks noChangeArrowheads="1"/>
          </p:cNvSpPr>
          <p:nvPr/>
        </p:nvSpPr>
        <p:spPr bwMode="auto">
          <a:xfrm>
            <a:off x="3048000" y="2514600"/>
            <a:ext cx="29718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b="1">
                <a:latin typeface="Calibri" pitchFamily="34" charset="0"/>
              </a:rPr>
              <a:t>The Dual:</a:t>
            </a:r>
          </a:p>
          <a:p>
            <a:pPr algn="l" rtl="0" eaLnBrk="1" hangingPunct="1"/>
            <a:endParaRPr lang="en-US">
              <a:latin typeface="Calibri" pitchFamily="34" charset="0"/>
            </a:endParaRPr>
          </a:p>
          <a:p>
            <a:pPr algn="l" rtl="0" eaLnBrk="1" hangingPunct="1"/>
            <a:r>
              <a:rPr lang="en-US">
                <a:solidFill>
                  <a:srgbClr val="FF0000"/>
                </a:solidFill>
                <a:latin typeface="Calibri" pitchFamily="34" charset="0"/>
              </a:rPr>
              <a:t>max 22y</a:t>
            </a:r>
            <a:r>
              <a:rPr lang="en-US" baseline="-25000">
                <a:solidFill>
                  <a:srgbClr val="FF0000"/>
                </a:solidFill>
                <a:latin typeface="Calibri" pitchFamily="34" charset="0"/>
              </a:rPr>
              <a:t>1</a:t>
            </a:r>
            <a:r>
              <a:rPr lang="en-US">
                <a:solidFill>
                  <a:srgbClr val="FF0000"/>
                </a:solidFill>
                <a:latin typeface="Calibri" pitchFamily="34" charset="0"/>
              </a:rPr>
              <a:t> + 10y</a:t>
            </a:r>
            <a:r>
              <a:rPr lang="en-US" baseline="-25000">
                <a:solidFill>
                  <a:srgbClr val="FF0000"/>
                </a:solidFill>
                <a:latin typeface="Calibri" pitchFamily="34" charset="0"/>
              </a:rPr>
              <a:t>2</a:t>
            </a:r>
            <a:endParaRPr lang="en-US">
              <a:solidFill>
                <a:srgbClr val="FF0000"/>
              </a:solidFill>
              <a:latin typeface="Calibri" pitchFamily="34" charset="0"/>
            </a:endParaRPr>
          </a:p>
          <a:p>
            <a:pPr algn="l" rtl="0" eaLnBrk="1" hangingPunct="1"/>
            <a:r>
              <a:rPr lang="en-US">
                <a:solidFill>
                  <a:srgbClr val="FF0000"/>
                </a:solidFill>
                <a:latin typeface="Calibri" pitchFamily="34" charset="0"/>
              </a:rPr>
              <a:t>s.t. </a:t>
            </a:r>
          </a:p>
          <a:p>
            <a:pPr algn="l" rtl="0" eaLnBrk="1" hangingPunct="1"/>
            <a:r>
              <a:rPr lang="en-US">
                <a:solidFill>
                  <a:srgbClr val="FF0000"/>
                </a:solidFill>
                <a:latin typeface="Calibri" pitchFamily="34" charset="0"/>
              </a:rPr>
              <a:t>4y</a:t>
            </a:r>
            <a:r>
              <a:rPr lang="en-US" baseline="-25000">
                <a:solidFill>
                  <a:srgbClr val="FF0000"/>
                </a:solidFill>
                <a:latin typeface="Calibri" pitchFamily="34" charset="0"/>
              </a:rPr>
              <a:t>1</a:t>
            </a:r>
            <a:r>
              <a:rPr lang="en-US">
                <a:solidFill>
                  <a:srgbClr val="FF0000"/>
                </a:solidFill>
                <a:latin typeface="Calibri" pitchFamily="34" charset="0"/>
              </a:rPr>
              <a:t> +y</a:t>
            </a:r>
            <a:r>
              <a:rPr lang="en-US" baseline="-2500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>
                <a:solidFill>
                  <a:srgbClr val="FF0000"/>
                </a:solidFill>
                <a:latin typeface="Calibri" pitchFamily="34" charset="0"/>
              </a:rPr>
              <a:t> ≤ 9 </a:t>
            </a:r>
          </a:p>
          <a:p>
            <a:pPr algn="l" rtl="0" eaLnBrk="1" hangingPunct="1"/>
            <a:r>
              <a:rPr lang="en-US">
                <a:solidFill>
                  <a:srgbClr val="FF0000"/>
                </a:solidFill>
                <a:latin typeface="Calibri" pitchFamily="34" charset="0"/>
              </a:rPr>
              <a:t>-y</a:t>
            </a:r>
            <a:r>
              <a:rPr lang="en-US" baseline="-25000">
                <a:solidFill>
                  <a:srgbClr val="FF0000"/>
                </a:solidFill>
                <a:latin typeface="Calibri" pitchFamily="34" charset="0"/>
              </a:rPr>
              <a:t>1</a:t>
            </a:r>
            <a:r>
              <a:rPr lang="en-US">
                <a:solidFill>
                  <a:srgbClr val="FF0000"/>
                </a:solidFill>
                <a:latin typeface="Calibri" pitchFamily="34" charset="0"/>
              </a:rPr>
              <a:t> + y</a:t>
            </a:r>
            <a:r>
              <a:rPr lang="en-US" baseline="-2500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>
                <a:solidFill>
                  <a:srgbClr val="FF0000"/>
                </a:solidFill>
                <a:latin typeface="Calibri" pitchFamily="34" charset="0"/>
              </a:rPr>
              <a:t> ≤ 2</a:t>
            </a:r>
          </a:p>
          <a:p>
            <a:pPr algn="l" rtl="0" eaLnBrk="1" hangingPunct="1"/>
            <a:r>
              <a:rPr lang="en-US">
                <a:solidFill>
                  <a:srgbClr val="FF0000"/>
                </a:solidFill>
                <a:latin typeface="Calibri" pitchFamily="34" charset="0"/>
              </a:rPr>
              <a:t>2y</a:t>
            </a:r>
            <a:r>
              <a:rPr lang="en-US" baseline="-25000">
                <a:solidFill>
                  <a:srgbClr val="FF0000"/>
                </a:solidFill>
                <a:latin typeface="Calibri" pitchFamily="34" charset="0"/>
              </a:rPr>
              <a:t>1</a:t>
            </a:r>
            <a:r>
              <a:rPr lang="en-US">
                <a:solidFill>
                  <a:srgbClr val="FF0000"/>
                </a:solidFill>
                <a:latin typeface="Calibri" pitchFamily="34" charset="0"/>
              </a:rPr>
              <a:t> + y</a:t>
            </a:r>
            <a:r>
              <a:rPr lang="en-US" baseline="-2500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>
                <a:solidFill>
                  <a:srgbClr val="FF0000"/>
                </a:solidFill>
                <a:latin typeface="Calibri" pitchFamily="34" charset="0"/>
              </a:rPr>
              <a:t> ≤ 6</a:t>
            </a:r>
          </a:p>
          <a:p>
            <a:pPr algn="l" rtl="0" eaLnBrk="1" hangingPunct="1"/>
            <a:r>
              <a:rPr lang="en-US">
                <a:solidFill>
                  <a:srgbClr val="FF0000"/>
                </a:solidFill>
                <a:latin typeface="Calibri" pitchFamily="34" charset="0"/>
              </a:rPr>
              <a:t>y</a:t>
            </a:r>
            <a:r>
              <a:rPr lang="en-US" baseline="-25000">
                <a:solidFill>
                  <a:srgbClr val="FF0000"/>
                </a:solidFill>
                <a:latin typeface="Calibri" pitchFamily="34" charset="0"/>
              </a:rPr>
              <a:t>1</a:t>
            </a:r>
            <a:r>
              <a:rPr lang="en-US">
                <a:solidFill>
                  <a:srgbClr val="FF0000"/>
                </a:solidFill>
                <a:latin typeface="Calibri" pitchFamily="34" charset="0"/>
              </a:rPr>
              <a:t>,y</a:t>
            </a:r>
            <a:r>
              <a:rPr lang="en-US" baseline="-2500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>
                <a:solidFill>
                  <a:srgbClr val="FF0000"/>
                </a:solidFill>
                <a:latin typeface="Calibri" pitchFamily="34" charset="0"/>
              </a:rPr>
              <a:t> ≥ 0</a:t>
            </a:r>
          </a:p>
          <a:p>
            <a:pPr algn="l" rtl="0" eaLnBrk="1" hangingPunct="1"/>
            <a:endParaRPr lang="he-IL">
              <a:latin typeface="Calibri" pitchFamily="34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7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2286000" y="3105150"/>
            <a:ext cx="4572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rtl="0"/>
            <a:r>
              <a:rPr lang="he-IL">
                <a:latin typeface="Calibri" pitchFamily="34" charset="0"/>
              </a:rPr>
              <a:t> </a:t>
            </a:r>
          </a:p>
          <a:p>
            <a:pPr algn="l" rtl="0"/>
            <a:r>
              <a:rPr lang="he-IL">
                <a:latin typeface="Calibri" pitchFamily="34" charset="0"/>
              </a:rPr>
              <a:t>     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81000" y="4419600"/>
            <a:ext cx="1752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endParaRPr lang="en-US" dirty="0">
              <a:latin typeface="Calibri" pitchFamily="34" charset="0"/>
            </a:endParaRPr>
          </a:p>
          <a:p>
            <a:pPr algn="l" rtl="0" eaLnBrk="1" hangingPunct="1"/>
            <a:endParaRPr lang="en-US" dirty="0">
              <a:latin typeface="Calibri" pitchFamily="34" charset="0"/>
            </a:endParaRPr>
          </a:p>
          <a:p>
            <a:pPr algn="l" rtl="0" eaLnBrk="1" hangingPunct="1"/>
            <a:r>
              <a:rPr lang="en-US" dirty="0">
                <a:solidFill>
                  <a:srgbClr val="00B050"/>
                </a:solidFill>
                <a:latin typeface="Calibri" pitchFamily="34" charset="0"/>
              </a:rPr>
              <a:t>min </a:t>
            </a:r>
            <a:r>
              <a:rPr lang="en-US" dirty="0" err="1">
                <a:solidFill>
                  <a:srgbClr val="00B050"/>
                </a:solidFill>
                <a:latin typeface="Calibri" pitchFamily="34" charset="0"/>
              </a:rPr>
              <a:t>c</a:t>
            </a:r>
            <a:r>
              <a:rPr lang="en-US" baseline="30000" dirty="0" err="1">
                <a:solidFill>
                  <a:srgbClr val="00B050"/>
                </a:solidFill>
                <a:latin typeface="Calibri" pitchFamily="34" charset="0"/>
              </a:rPr>
              <a:t>T</a:t>
            </a:r>
            <a:r>
              <a:rPr lang="en-US" dirty="0" err="1">
                <a:solidFill>
                  <a:srgbClr val="00B050"/>
                </a:solidFill>
                <a:latin typeface="Calibri" pitchFamily="34" charset="0"/>
              </a:rPr>
              <a:t>x</a:t>
            </a:r>
            <a:endParaRPr lang="en-US" dirty="0">
              <a:solidFill>
                <a:srgbClr val="00B050"/>
              </a:solidFill>
              <a:latin typeface="Calibri" pitchFamily="34" charset="0"/>
            </a:endParaRPr>
          </a:p>
          <a:p>
            <a:pPr algn="l" rtl="0" eaLnBrk="1" hangingPunct="1"/>
            <a:r>
              <a:rPr lang="en-US" dirty="0" err="1">
                <a:solidFill>
                  <a:srgbClr val="00B050"/>
                </a:solidFill>
                <a:latin typeface="Calibri" pitchFamily="34" charset="0"/>
              </a:rPr>
              <a:t>s.t.</a:t>
            </a:r>
            <a:endParaRPr lang="en-US" dirty="0">
              <a:solidFill>
                <a:srgbClr val="00B050"/>
              </a:solidFill>
              <a:latin typeface="Calibri" pitchFamily="34" charset="0"/>
            </a:endParaRPr>
          </a:p>
          <a:p>
            <a:pPr algn="l" rtl="0" eaLnBrk="1" hangingPunct="1"/>
            <a:r>
              <a:rPr lang="en-US" dirty="0">
                <a:solidFill>
                  <a:srgbClr val="00B050"/>
                </a:solidFill>
                <a:latin typeface="Calibri" pitchFamily="34" charset="0"/>
              </a:rPr>
              <a:t>Ax ≥ b</a:t>
            </a:r>
          </a:p>
          <a:p>
            <a:pPr algn="l" rtl="0" eaLnBrk="1" hangingPunct="1"/>
            <a:r>
              <a:rPr lang="en-US" dirty="0">
                <a:solidFill>
                  <a:srgbClr val="00B050"/>
                </a:solidFill>
                <a:latin typeface="Calibri" pitchFamily="34" charset="0"/>
              </a:rPr>
              <a:t>x ≥ 0</a:t>
            </a:r>
          </a:p>
          <a:p>
            <a:pPr algn="l" rtl="0" eaLnBrk="1" hangingPunct="1"/>
            <a:endParaRPr lang="en-US" dirty="0">
              <a:latin typeface="Calibri" pitchFamily="34" charset="0"/>
            </a:endParaRPr>
          </a:p>
          <a:p>
            <a:pPr algn="l" rtl="0" eaLnBrk="1" hangingPunct="1"/>
            <a:endParaRPr lang="he-IL" dirty="0">
              <a:latin typeface="Calibri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048000" y="4419600"/>
            <a:ext cx="1752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endParaRPr lang="en-US" dirty="0">
              <a:latin typeface="Calibri" pitchFamily="34" charset="0"/>
            </a:endParaRPr>
          </a:p>
          <a:p>
            <a:pPr algn="l" rtl="0" eaLnBrk="1" hangingPunct="1"/>
            <a:endParaRPr lang="en-US" dirty="0">
              <a:latin typeface="Calibri" pitchFamily="34" charset="0"/>
            </a:endParaRPr>
          </a:p>
          <a:p>
            <a:pPr algn="l" rtl="0" eaLnBrk="1" hangingPunct="1"/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max </a:t>
            </a:r>
            <a:r>
              <a:rPr lang="en-US" dirty="0" err="1">
                <a:solidFill>
                  <a:srgbClr val="FF0000"/>
                </a:solidFill>
                <a:latin typeface="Calibri" pitchFamily="34" charset="0"/>
              </a:rPr>
              <a:t>b</a:t>
            </a:r>
            <a:r>
              <a:rPr lang="en-US" baseline="30000" dirty="0" err="1">
                <a:solidFill>
                  <a:srgbClr val="FF0000"/>
                </a:solidFill>
                <a:latin typeface="Calibri" pitchFamily="34" charset="0"/>
              </a:rPr>
              <a:t>T</a:t>
            </a:r>
            <a:r>
              <a:rPr lang="en-US" dirty="0" err="1">
                <a:solidFill>
                  <a:srgbClr val="FF0000"/>
                </a:solidFill>
                <a:latin typeface="Calibri" pitchFamily="34" charset="0"/>
              </a:rPr>
              <a:t>y</a:t>
            </a:r>
            <a:endParaRPr lang="en-US" dirty="0">
              <a:solidFill>
                <a:srgbClr val="FF0000"/>
              </a:solidFill>
              <a:latin typeface="Calibri" pitchFamily="34" charset="0"/>
            </a:endParaRPr>
          </a:p>
          <a:p>
            <a:pPr algn="l" rtl="0" eaLnBrk="1" hangingPunct="1"/>
            <a:r>
              <a:rPr lang="en-US" dirty="0" err="1">
                <a:solidFill>
                  <a:srgbClr val="FF0000"/>
                </a:solidFill>
                <a:latin typeface="Calibri" pitchFamily="34" charset="0"/>
              </a:rPr>
              <a:t>s.t.</a:t>
            </a:r>
            <a:endParaRPr lang="en-US" dirty="0">
              <a:solidFill>
                <a:srgbClr val="FF0000"/>
              </a:solidFill>
              <a:latin typeface="Calibri" pitchFamily="34" charset="0"/>
            </a:endParaRPr>
          </a:p>
          <a:p>
            <a:pPr algn="l" rtl="0" eaLnBrk="1" hangingPunct="1"/>
            <a:r>
              <a:rPr lang="en-US" dirty="0" err="1">
                <a:solidFill>
                  <a:srgbClr val="FF0000"/>
                </a:solidFill>
                <a:latin typeface="Calibri" pitchFamily="34" charset="0"/>
              </a:rPr>
              <a:t>A</a:t>
            </a:r>
            <a:r>
              <a:rPr lang="en-US" baseline="30000" dirty="0" err="1">
                <a:solidFill>
                  <a:srgbClr val="FF0000"/>
                </a:solidFill>
                <a:latin typeface="Calibri" pitchFamily="34" charset="0"/>
              </a:rPr>
              <a:t>T</a:t>
            </a:r>
            <a:r>
              <a:rPr lang="en-US" dirty="0" err="1">
                <a:solidFill>
                  <a:srgbClr val="FF0000"/>
                </a:solidFill>
                <a:latin typeface="Calibri" pitchFamily="34" charset="0"/>
              </a:rPr>
              <a:t>y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 ≤ c</a:t>
            </a:r>
          </a:p>
          <a:p>
            <a:pPr algn="l" rtl="0" eaLnBrk="1" hangingPunct="1"/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y ≥ 0</a:t>
            </a:r>
          </a:p>
          <a:p>
            <a:pPr algn="l" rtl="0" eaLnBrk="1" hangingPunct="1"/>
            <a:endParaRPr lang="en-US" dirty="0">
              <a:latin typeface="Calibri" pitchFamily="34" charset="0"/>
            </a:endParaRPr>
          </a:p>
          <a:p>
            <a:pPr algn="l" rtl="0" eaLnBrk="1" hangingPunct="1"/>
            <a:endParaRPr lang="he-IL" dirty="0">
              <a:latin typeface="Calibri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0" y="4876800"/>
            <a:ext cx="9144000" cy="15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Untitl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257800"/>
            <a:ext cx="43434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52400" y="6162675"/>
            <a:ext cx="8991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>
                <a:latin typeface="Calibri" pitchFamily="34" charset="0"/>
              </a:rPr>
              <a:t>The dual of the dual is the primal</a:t>
            </a:r>
          </a:p>
          <a:p>
            <a:pPr algn="l" rtl="0" eaLnBrk="1" hangingPunct="1"/>
            <a:endParaRPr lang="en-US">
              <a:latin typeface="Calibri" pitchFamily="34" charset="0"/>
            </a:endParaRPr>
          </a:p>
          <a:p>
            <a:pPr algn="l" rtl="0" eaLnBrk="1" hangingPunct="1"/>
            <a:endParaRPr lang="en-US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0"/>
            <a:ext cx="45720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Introduction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Applications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Optimality Conditions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/>
                </a:solidFill>
                <a:latin typeface="+mn-lt"/>
                <a:cs typeface="+mn-cs"/>
              </a:rPr>
              <a:t>Primal Dual in LP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Algorithms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361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95400"/>
            <a:ext cx="9144000" cy="5257800"/>
          </a:xfrm>
          <a:prstGeom prst="rect">
            <a:avLst/>
          </a:prstGeom>
          <a:gradFill>
            <a:gsLst>
              <a:gs pos="2000">
                <a:schemeClr val="accent1">
                  <a:tint val="66000"/>
                  <a:satMod val="160000"/>
                  <a:alpha val="52000"/>
                </a:schemeClr>
              </a:gs>
              <a:gs pos="15000">
                <a:schemeClr val="accent1">
                  <a:tint val="23500"/>
                  <a:satMod val="1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457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138" name="TextBox 16"/>
          <p:cNvSpPr txBox="1">
            <a:spLocks noChangeArrowheads="1"/>
          </p:cNvSpPr>
          <p:nvPr/>
        </p:nvSpPr>
        <p:spPr bwMode="auto">
          <a:xfrm>
            <a:off x="0" y="1295400"/>
            <a:ext cx="52578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</a:rPr>
              <a:t>Minimum Cost Flows - Definition</a:t>
            </a:r>
            <a:endParaRPr lang="en-US" sz="2500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139" name="TextBox 17"/>
              <p:cNvSpPr txBox="1">
                <a:spLocks noChangeArrowheads="1"/>
              </p:cNvSpPr>
              <p:nvPr/>
            </p:nvSpPr>
            <p:spPr bwMode="auto">
              <a:xfrm>
                <a:off x="152400" y="1981200"/>
                <a:ext cx="8839200" cy="1754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 eaLnBrk="1" hangingPunct="1"/>
                <a:r>
                  <a:rPr lang="en-US" b="1" dirty="0" smtClean="0">
                    <a:latin typeface="Calibri" pitchFamily="34" charset="0"/>
                  </a:rPr>
                  <a:t>Assumptions:</a:t>
                </a:r>
              </a:p>
              <a:p>
                <a:pPr algn="l" rtl="0" eaLnBrk="1" hangingPunct="1"/>
                <a:endParaRPr lang="en-US" b="1" dirty="0">
                  <a:latin typeface="Calibri" pitchFamily="34" charset="0"/>
                </a:endParaRPr>
              </a:p>
              <a:p>
                <a:pPr marL="285750" indent="-285750" algn="l" rtl="0" eaLnBrk="1" hangingPunct="1">
                  <a:buFont typeface="Wingdings" pitchFamily="2" charset="2"/>
                  <a:buChar char="q"/>
                </a:pPr>
                <a:r>
                  <a:rPr lang="en-US" dirty="0" smtClean="0">
                    <a:latin typeface="Calibri" pitchFamily="34" charset="0"/>
                  </a:rPr>
                  <a:t>All arc costs are nonnegative – No loss of generality – due to a known transformation which converts a min cost flow problem with negative costs to a one with non-negatives costs.</a:t>
                </a:r>
              </a:p>
              <a:p>
                <a:pPr marL="285750" indent="-285750" algn="l" rtl="0" eaLnBrk="1" hangingPunct="1">
                  <a:buFont typeface="Wingdings" pitchFamily="2" charset="2"/>
                  <a:buChar char="q"/>
                </a:pPr>
                <a:r>
                  <a:rPr lang="en-US" dirty="0" smtClean="0">
                    <a:latin typeface="Calibri" pitchFamily="34" charset="0"/>
                  </a:rPr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US" dirty="0" smtClean="0">
                    <a:latin typeface="Calibri" pitchFamily="34" charset="0"/>
                  </a:rPr>
                  <a:t>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∉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</m:oMath>
                </a14:m>
                <a:endParaRPr lang="en-US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8139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1981200"/>
                <a:ext cx="8839200" cy="1754326"/>
              </a:xfrm>
              <a:prstGeom prst="rect">
                <a:avLst/>
              </a:prstGeom>
              <a:blipFill rotWithShape="1">
                <a:blip r:embed="rId2"/>
                <a:stretch>
                  <a:fillRect l="-552" t="-1736" b="-45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0" y="0"/>
            <a:ext cx="45720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/>
                </a:solidFill>
                <a:latin typeface="+mn-lt"/>
                <a:cs typeface="+mn-cs"/>
              </a:rPr>
              <a:t>Introduction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Applications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Optimality Conditions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Primal Dual in LP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Algorithms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576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95400"/>
            <a:ext cx="9144000" cy="5257800"/>
          </a:xfrm>
          <a:prstGeom prst="rect">
            <a:avLst/>
          </a:prstGeom>
          <a:gradFill>
            <a:gsLst>
              <a:gs pos="2000">
                <a:schemeClr val="accent1">
                  <a:tint val="66000"/>
                  <a:satMod val="160000"/>
                  <a:alpha val="52000"/>
                </a:schemeClr>
              </a:gs>
              <a:gs pos="15000">
                <a:schemeClr val="accent1">
                  <a:tint val="23500"/>
                  <a:satMod val="1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/>
              <a:t>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/>
              <a:t>   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/>
              <a:t>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/>
              <a:t>   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457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59" name="TextBox 16"/>
          <p:cNvSpPr txBox="1">
            <a:spLocks noChangeArrowheads="1"/>
          </p:cNvSpPr>
          <p:nvPr/>
        </p:nvSpPr>
        <p:spPr bwMode="auto">
          <a:xfrm>
            <a:off x="0" y="1295400"/>
            <a:ext cx="65532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500">
                <a:solidFill>
                  <a:schemeClr val="bg1"/>
                </a:solidFill>
                <a:latin typeface="Calibri" pitchFamily="34" charset="0"/>
              </a:rPr>
              <a:t>Weak Duality - Theorem</a:t>
            </a:r>
            <a:endParaRPr lang="en-US" sz="2800">
              <a:solidFill>
                <a:schemeClr val="bg1"/>
              </a:solidFill>
              <a:latin typeface="Calibri" pitchFamily="34" charset="0"/>
            </a:endParaRPr>
          </a:p>
          <a:p>
            <a:pPr algn="l" rtl="0" eaLnBrk="1" hangingPunct="1"/>
            <a:endParaRPr lang="en-US" sz="2500">
              <a:solidFill>
                <a:schemeClr val="bg1"/>
              </a:solidFill>
              <a:latin typeface="Calibri" pitchFamily="34" charset="0"/>
            </a:endParaRPr>
          </a:p>
          <a:p>
            <a:pPr algn="l" rtl="0" eaLnBrk="1" hangingPunct="1"/>
            <a:endParaRPr lang="en-US" sz="2500">
              <a:latin typeface="Calibri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60" name="TextBox 17"/>
              <p:cNvSpPr txBox="1">
                <a:spLocks noChangeArrowheads="1"/>
              </p:cNvSpPr>
              <p:nvPr/>
            </p:nvSpPr>
            <p:spPr bwMode="auto">
              <a:xfrm>
                <a:off x="0" y="1862138"/>
                <a:ext cx="9144000" cy="4314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 eaLnBrk="1" hangingPunct="1"/>
                <a:r>
                  <a:rPr lang="en-US" dirty="0" smtClean="0">
                    <a:latin typeface="Calibri" pitchFamily="34" charset="0"/>
                  </a:rPr>
                  <a:t>Note: In this lecture, Primal is a min problem </a:t>
                </a:r>
                <a:r>
                  <a:rPr lang="en-US" dirty="0">
                    <a:latin typeface="Calibri" pitchFamily="34" charset="0"/>
                    <a:sym typeface="Wingdings" pitchFamily="2" charset="2"/>
                  </a:rPr>
                  <a:t> Dual is a max problem.</a:t>
                </a:r>
              </a:p>
              <a:p>
                <a:pPr algn="l" rtl="0" eaLnBrk="1" hangingPunct="1"/>
                <a:r>
                  <a:rPr lang="en-US" dirty="0">
                    <a:latin typeface="Calibri" pitchFamily="34" charset="0"/>
                    <a:sym typeface="Wingdings" pitchFamily="2" charset="2"/>
                  </a:rPr>
                  <a:t>           We will refer to the Primal as (P) and to the Dual as (D).</a:t>
                </a:r>
              </a:p>
              <a:p>
                <a:pPr algn="l" rtl="0" eaLnBrk="1" hangingPunct="1"/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r>
                  <a:rPr lang="en-US" b="1" i="1" dirty="0">
                    <a:latin typeface="Calibri" pitchFamily="34" charset="0"/>
                  </a:rPr>
                  <a:t>Theorem (Weak Duality): For any x feasible in (P) and y feasible in (D) we </a:t>
                </a:r>
                <a:r>
                  <a:rPr lang="en-US" b="1" i="1" dirty="0" smtClean="0">
                    <a:latin typeface="Calibri" pitchFamily="34" charset="0"/>
                  </a:rPr>
                  <a:t>have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𝒄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𝑻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≥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𝑻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𝒚</m:t>
                    </m:r>
                  </m:oMath>
                </a14:m>
                <a:r>
                  <a:rPr lang="en-US" b="1" i="1" dirty="0" smtClean="0">
                    <a:latin typeface="Calibri" pitchFamily="34" charset="0"/>
                  </a:rPr>
                  <a:t>.</a:t>
                </a:r>
                <a:endParaRPr lang="en-US" b="1" i="1" dirty="0">
                  <a:latin typeface="Calibri" pitchFamily="34" charset="0"/>
                </a:endParaRPr>
              </a:p>
              <a:p>
                <a:pPr algn="l" rtl="0" eaLnBrk="1" hangingPunct="1"/>
                <a:endParaRPr lang="en-US" b="1" i="1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r>
                  <a:rPr lang="en-US" b="1" i="1" dirty="0">
                    <a:latin typeface="Calibri" pitchFamily="34" charset="0"/>
                    <a:sym typeface="Wingdings" pitchFamily="2" charset="2"/>
                  </a:rPr>
                  <a:t>Proof: </a:t>
                </a:r>
              </a:p>
              <a:p>
                <a:pPr algn="l" rtl="0" eaLnBrk="1" hangingPunct="1"/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endParaRPr lang="en-US" dirty="0">
                  <a:latin typeface="Calibri" pitchFamily="34" charset="0"/>
                </a:endParaRPr>
              </a:p>
              <a:p>
                <a:pPr algn="l" rtl="0" eaLnBrk="1" hangingPunct="1"/>
                <a:endParaRPr lang="en-US" dirty="0">
                  <a:latin typeface="Calibri" pitchFamily="34" charset="0"/>
                </a:endParaRPr>
              </a:p>
              <a:p>
                <a:pPr algn="l" rtl="0" eaLnBrk="1" hangingPunct="1"/>
                <a:r>
                  <a:rPr lang="en-US" dirty="0">
                    <a:latin typeface="Calibri" pitchFamily="34" charset="0"/>
                  </a:rPr>
                  <a:t>           </a:t>
                </a:r>
              </a:p>
              <a:p>
                <a:pPr algn="l" rtl="0" eaLnBrk="1" hangingPunct="1"/>
                <a:endParaRPr lang="en-US" dirty="0">
                  <a:latin typeface="Calibri" pitchFamily="34" charset="0"/>
                </a:endParaRPr>
              </a:p>
              <a:p>
                <a:pPr algn="l" rtl="0" eaLnBrk="1" hangingPunct="1"/>
                <a:endParaRPr lang="en-US" dirty="0">
                  <a:latin typeface="Calibri" pitchFamily="34" charset="0"/>
                </a:endParaRPr>
              </a:p>
              <a:p>
                <a:pPr algn="l" rtl="0" eaLnBrk="1" hangingPunct="1"/>
                <a:endParaRPr lang="en-US" dirty="0">
                  <a:latin typeface="Calibri" pitchFamily="34" charset="0"/>
                </a:endParaRPr>
              </a:p>
              <a:p>
                <a:pPr algn="l" rtl="0" eaLnBrk="1" hangingPunct="1"/>
                <a:endParaRPr lang="en-US" dirty="0">
                  <a:latin typeface="Calibri" pitchFamily="34" charset="0"/>
                </a:endParaRPr>
              </a:p>
            </p:txBody>
          </p:sp>
        </mc:Choice>
        <mc:Fallback>
          <p:sp>
            <p:nvSpPr>
              <p:cNvPr id="2060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862138"/>
                <a:ext cx="9144000" cy="4314130"/>
              </a:xfrm>
              <a:prstGeom prst="rect">
                <a:avLst/>
              </a:prstGeom>
              <a:blipFill rotWithShape="1">
                <a:blip r:embed="rId3"/>
                <a:stretch>
                  <a:fillRect l="-533" t="-8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2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1" name="Rectangle 15"/>
          <p:cNvSpPr>
            <a:spLocks noChangeArrowheads="1"/>
          </p:cNvSpPr>
          <p:nvPr/>
        </p:nvSpPr>
        <p:spPr bwMode="auto">
          <a:xfrm>
            <a:off x="2286000" y="3105150"/>
            <a:ext cx="4572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rtl="0"/>
            <a:r>
              <a:rPr lang="he-IL">
                <a:latin typeface="Calibri" pitchFamily="34" charset="0"/>
              </a:rPr>
              <a:t> </a:t>
            </a:r>
          </a:p>
          <a:p>
            <a:pPr algn="l" rtl="0"/>
            <a:r>
              <a:rPr lang="he-IL">
                <a:latin typeface="Calibri" pitchFamily="34" charset="0"/>
              </a:rPr>
              <a:t>     </a:t>
            </a:r>
          </a:p>
        </p:txBody>
      </p:sp>
      <p:sp>
        <p:nvSpPr>
          <p:cNvPr id="206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he-IL" sz="1100">
                <a:latin typeface="Calibri" pitchFamily="34" charset="0"/>
              </a:rPr>
              <a:t>	</a:t>
            </a:r>
            <a:r>
              <a:rPr lang="en-US" sz="1100">
                <a:latin typeface="Cambria Math" pitchFamily="18" charset="0"/>
              </a:rPr>
              <a:t/>
            </a:r>
            <a:br>
              <a:rPr lang="en-US" sz="1100">
                <a:latin typeface="Cambria Math" pitchFamily="18" charset="0"/>
              </a:rPr>
            </a:br>
            <a:endParaRPr lang="en-US"/>
          </a:p>
        </p:txBody>
      </p:sp>
      <p:sp>
        <p:nvSpPr>
          <p:cNvPr id="206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rtl="0"/>
            <a:endParaRPr lang="he-IL">
              <a:latin typeface="Calibri" pitchFamily="34" charset="0"/>
            </a:endParaRPr>
          </a:p>
        </p:txBody>
      </p:sp>
      <p:sp>
        <p:nvSpPr>
          <p:cNvPr id="20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rtl="0"/>
            <a:endParaRPr lang="he-IL">
              <a:latin typeface="Calibri" pitchFamily="34" charset="0"/>
            </a:endParaRPr>
          </a:p>
        </p:txBody>
      </p:sp>
      <p:sp>
        <p:nvSpPr>
          <p:cNvPr id="206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rtl="0"/>
            <a:endParaRPr lang="he-IL">
              <a:latin typeface="Calibri" pitchFamily="34" charset="0"/>
            </a:endParaRPr>
          </a:p>
        </p:txBody>
      </p:sp>
      <p:pic>
        <p:nvPicPr>
          <p:cNvPr id="2066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4114800"/>
            <a:ext cx="49339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7" name="AutoShape 13"/>
          <p:cNvSpPr>
            <a:spLocks/>
          </p:cNvSpPr>
          <p:nvPr/>
        </p:nvSpPr>
        <p:spPr bwMode="auto">
          <a:xfrm flipH="1">
            <a:off x="6324600" y="3429000"/>
            <a:ext cx="1781175" cy="609600"/>
          </a:xfrm>
          <a:prstGeom prst="callout3">
            <a:avLst>
              <a:gd name="adj1" fmla="val 18750"/>
              <a:gd name="adj2" fmla="val 104278"/>
              <a:gd name="adj3" fmla="val 18750"/>
              <a:gd name="adj4" fmla="val 120782"/>
              <a:gd name="adj5" fmla="val 51981"/>
              <a:gd name="adj6" fmla="val 120782"/>
              <a:gd name="adj7" fmla="val 141519"/>
              <a:gd name="adj8" fmla="val 117264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>
              <a:spcAft>
                <a:spcPts val="1000"/>
              </a:spcAft>
            </a:pPr>
            <a:r>
              <a:rPr lang="en-US" sz="1200"/>
              <a:t>x is feasible for the primal.</a:t>
            </a:r>
            <a:endParaRPr lang="he-IL" sz="1200"/>
          </a:p>
        </p:txBody>
      </p:sp>
      <p:sp>
        <p:nvSpPr>
          <p:cNvPr id="2068" name="AutoShape 13"/>
          <p:cNvSpPr>
            <a:spLocks/>
          </p:cNvSpPr>
          <p:nvPr/>
        </p:nvSpPr>
        <p:spPr bwMode="auto">
          <a:xfrm>
            <a:off x="609600" y="3429000"/>
            <a:ext cx="1781175" cy="609600"/>
          </a:xfrm>
          <a:prstGeom prst="callout3">
            <a:avLst>
              <a:gd name="adj1" fmla="val 18750"/>
              <a:gd name="adj2" fmla="val 85944"/>
              <a:gd name="adj3" fmla="val 18750"/>
              <a:gd name="adj4" fmla="val 120782"/>
              <a:gd name="adj5" fmla="val 51981"/>
              <a:gd name="adj6" fmla="val 120782"/>
              <a:gd name="adj7" fmla="val 141519"/>
              <a:gd name="adj8" fmla="val 117264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>
              <a:spcAft>
                <a:spcPts val="1000"/>
              </a:spcAft>
            </a:pPr>
            <a:r>
              <a:rPr lang="en-US" sz="1200"/>
              <a:t>y is feasible for the dual.</a:t>
            </a:r>
            <a:endParaRPr lang="he-IL" sz="1200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590248" y="4854575"/>
            <a:ext cx="1752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endParaRPr lang="en-US" dirty="0">
              <a:latin typeface="Calibri" pitchFamily="34" charset="0"/>
            </a:endParaRPr>
          </a:p>
          <a:p>
            <a:pPr algn="l" rtl="0" eaLnBrk="1" hangingPunct="1"/>
            <a:endParaRPr lang="en-US" dirty="0">
              <a:latin typeface="Calibri" pitchFamily="34" charset="0"/>
            </a:endParaRPr>
          </a:p>
          <a:p>
            <a:pPr algn="l" rtl="0" eaLnBrk="1" hangingPunct="1"/>
            <a:r>
              <a:rPr lang="en-US" dirty="0">
                <a:solidFill>
                  <a:srgbClr val="00B050"/>
                </a:solidFill>
                <a:latin typeface="Calibri" pitchFamily="34" charset="0"/>
              </a:rPr>
              <a:t>min </a:t>
            </a:r>
            <a:r>
              <a:rPr lang="en-US" dirty="0" err="1">
                <a:solidFill>
                  <a:srgbClr val="00B050"/>
                </a:solidFill>
                <a:latin typeface="Calibri" pitchFamily="34" charset="0"/>
              </a:rPr>
              <a:t>c</a:t>
            </a:r>
            <a:r>
              <a:rPr lang="en-US" baseline="30000" dirty="0" err="1">
                <a:solidFill>
                  <a:srgbClr val="00B050"/>
                </a:solidFill>
                <a:latin typeface="Calibri" pitchFamily="34" charset="0"/>
              </a:rPr>
              <a:t>T</a:t>
            </a:r>
            <a:r>
              <a:rPr lang="en-US" dirty="0" err="1">
                <a:solidFill>
                  <a:srgbClr val="00B050"/>
                </a:solidFill>
                <a:latin typeface="Calibri" pitchFamily="34" charset="0"/>
              </a:rPr>
              <a:t>x</a:t>
            </a:r>
            <a:endParaRPr lang="en-US" dirty="0">
              <a:solidFill>
                <a:srgbClr val="00B050"/>
              </a:solidFill>
              <a:latin typeface="Calibri" pitchFamily="34" charset="0"/>
            </a:endParaRPr>
          </a:p>
          <a:p>
            <a:pPr algn="l" rtl="0" eaLnBrk="1" hangingPunct="1"/>
            <a:r>
              <a:rPr lang="en-US" dirty="0" err="1">
                <a:solidFill>
                  <a:srgbClr val="00B050"/>
                </a:solidFill>
                <a:latin typeface="Calibri" pitchFamily="34" charset="0"/>
              </a:rPr>
              <a:t>s.t.</a:t>
            </a:r>
            <a:endParaRPr lang="en-US" dirty="0">
              <a:solidFill>
                <a:srgbClr val="00B050"/>
              </a:solidFill>
              <a:latin typeface="Calibri" pitchFamily="34" charset="0"/>
            </a:endParaRPr>
          </a:p>
          <a:p>
            <a:pPr algn="l" rtl="0" eaLnBrk="1" hangingPunct="1"/>
            <a:r>
              <a:rPr lang="en-US" dirty="0">
                <a:solidFill>
                  <a:srgbClr val="00B050"/>
                </a:solidFill>
                <a:latin typeface="Calibri" pitchFamily="34" charset="0"/>
              </a:rPr>
              <a:t>Ax ≥ b</a:t>
            </a:r>
          </a:p>
          <a:p>
            <a:pPr algn="l" rtl="0" eaLnBrk="1" hangingPunct="1"/>
            <a:r>
              <a:rPr lang="en-US" dirty="0">
                <a:solidFill>
                  <a:srgbClr val="00B050"/>
                </a:solidFill>
                <a:latin typeface="Calibri" pitchFamily="34" charset="0"/>
              </a:rPr>
              <a:t>x ≥ 0</a:t>
            </a:r>
          </a:p>
          <a:p>
            <a:pPr algn="l" rtl="0" eaLnBrk="1" hangingPunct="1"/>
            <a:endParaRPr lang="en-US" dirty="0">
              <a:latin typeface="Calibri" pitchFamily="34" charset="0"/>
            </a:endParaRPr>
          </a:p>
          <a:p>
            <a:pPr algn="l" rtl="0" eaLnBrk="1" hangingPunct="1"/>
            <a:endParaRPr lang="he-IL" dirty="0">
              <a:latin typeface="Calibri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8181048" y="4854575"/>
            <a:ext cx="1752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endParaRPr lang="en-US" dirty="0">
              <a:latin typeface="Calibri" pitchFamily="34" charset="0"/>
            </a:endParaRPr>
          </a:p>
          <a:p>
            <a:pPr algn="l" rtl="0" eaLnBrk="1" hangingPunct="1"/>
            <a:endParaRPr lang="en-US" dirty="0">
              <a:latin typeface="Calibri" pitchFamily="34" charset="0"/>
            </a:endParaRPr>
          </a:p>
          <a:p>
            <a:pPr algn="l" rtl="0" eaLnBrk="1" hangingPunct="1"/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max </a:t>
            </a:r>
            <a:r>
              <a:rPr lang="en-US" dirty="0" err="1">
                <a:solidFill>
                  <a:srgbClr val="FF0000"/>
                </a:solidFill>
                <a:latin typeface="Calibri" pitchFamily="34" charset="0"/>
              </a:rPr>
              <a:t>b</a:t>
            </a:r>
            <a:r>
              <a:rPr lang="en-US" baseline="30000" dirty="0" err="1">
                <a:solidFill>
                  <a:srgbClr val="FF0000"/>
                </a:solidFill>
                <a:latin typeface="Calibri" pitchFamily="34" charset="0"/>
              </a:rPr>
              <a:t>T</a:t>
            </a:r>
            <a:r>
              <a:rPr lang="en-US" dirty="0" err="1">
                <a:solidFill>
                  <a:srgbClr val="FF0000"/>
                </a:solidFill>
                <a:latin typeface="Calibri" pitchFamily="34" charset="0"/>
              </a:rPr>
              <a:t>y</a:t>
            </a:r>
            <a:endParaRPr lang="en-US" dirty="0">
              <a:solidFill>
                <a:srgbClr val="FF0000"/>
              </a:solidFill>
              <a:latin typeface="Calibri" pitchFamily="34" charset="0"/>
            </a:endParaRPr>
          </a:p>
          <a:p>
            <a:pPr algn="l" rtl="0" eaLnBrk="1" hangingPunct="1"/>
            <a:r>
              <a:rPr lang="en-US" dirty="0" err="1">
                <a:solidFill>
                  <a:srgbClr val="FF0000"/>
                </a:solidFill>
                <a:latin typeface="Calibri" pitchFamily="34" charset="0"/>
              </a:rPr>
              <a:t>s.t.</a:t>
            </a:r>
            <a:endParaRPr lang="en-US" dirty="0">
              <a:solidFill>
                <a:srgbClr val="FF0000"/>
              </a:solidFill>
              <a:latin typeface="Calibri" pitchFamily="34" charset="0"/>
            </a:endParaRPr>
          </a:p>
          <a:p>
            <a:pPr algn="l" rtl="0" eaLnBrk="1" hangingPunct="1"/>
            <a:r>
              <a:rPr lang="en-US" dirty="0" err="1">
                <a:solidFill>
                  <a:srgbClr val="FF0000"/>
                </a:solidFill>
                <a:latin typeface="Calibri" pitchFamily="34" charset="0"/>
              </a:rPr>
              <a:t>A</a:t>
            </a:r>
            <a:r>
              <a:rPr lang="en-US" baseline="30000" dirty="0" err="1">
                <a:solidFill>
                  <a:srgbClr val="FF0000"/>
                </a:solidFill>
                <a:latin typeface="Calibri" pitchFamily="34" charset="0"/>
              </a:rPr>
              <a:t>T</a:t>
            </a:r>
            <a:r>
              <a:rPr lang="en-US" dirty="0" err="1">
                <a:solidFill>
                  <a:srgbClr val="FF0000"/>
                </a:solidFill>
                <a:latin typeface="Calibri" pitchFamily="34" charset="0"/>
              </a:rPr>
              <a:t>y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 ≤ c</a:t>
            </a:r>
          </a:p>
          <a:p>
            <a:pPr algn="l" rtl="0" eaLnBrk="1" hangingPunct="1"/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y ≥ 0</a:t>
            </a:r>
          </a:p>
          <a:p>
            <a:pPr algn="l" rtl="0" eaLnBrk="1" hangingPunct="1"/>
            <a:endParaRPr lang="en-US" dirty="0">
              <a:latin typeface="Calibri" pitchFamily="34" charset="0"/>
            </a:endParaRPr>
          </a:p>
          <a:p>
            <a:pPr algn="l" rtl="0" eaLnBrk="1" hangingPunct="1"/>
            <a:endParaRPr lang="he-IL" dirty="0"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45720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Introduction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Applications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Optimality Conditions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/>
                </a:solidFill>
                <a:latin typeface="+mn-lt"/>
                <a:cs typeface="+mn-cs"/>
              </a:rPr>
              <a:t>Primal Dual in LP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Algorithms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5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" grpId="0" animBg="1"/>
      <p:bldP spid="2068" grpId="0" animBg="1"/>
      <p:bldP spid="19" grpId="0"/>
      <p:bldP spid="2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95400"/>
            <a:ext cx="9144000" cy="5257800"/>
          </a:xfrm>
          <a:prstGeom prst="rect">
            <a:avLst/>
          </a:prstGeom>
          <a:gradFill>
            <a:gsLst>
              <a:gs pos="2000">
                <a:schemeClr val="accent1">
                  <a:tint val="66000"/>
                  <a:satMod val="160000"/>
                  <a:alpha val="52000"/>
                </a:schemeClr>
              </a:gs>
              <a:gs pos="15000">
                <a:schemeClr val="accent1">
                  <a:tint val="23500"/>
                  <a:satMod val="1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/>
              <a:t>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/>
              <a:t>   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/>
              <a:t>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/>
              <a:t>   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457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83" name="TextBox 16"/>
          <p:cNvSpPr txBox="1">
            <a:spLocks noChangeArrowheads="1"/>
          </p:cNvSpPr>
          <p:nvPr/>
        </p:nvSpPr>
        <p:spPr bwMode="auto">
          <a:xfrm>
            <a:off x="0" y="1295400"/>
            <a:ext cx="65532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500">
                <a:solidFill>
                  <a:schemeClr val="bg1"/>
                </a:solidFill>
                <a:latin typeface="Calibri" pitchFamily="34" charset="0"/>
              </a:rPr>
              <a:t>Weak Duality - Corollaries 	</a:t>
            </a:r>
          </a:p>
          <a:p>
            <a:pPr algn="l" rtl="0" eaLnBrk="1" hangingPunct="1"/>
            <a:endParaRPr lang="en-US" sz="2500">
              <a:solidFill>
                <a:schemeClr val="bg1"/>
              </a:solidFill>
              <a:latin typeface="Calibri" pitchFamily="34" charset="0"/>
            </a:endParaRPr>
          </a:p>
          <a:p>
            <a:pPr algn="l" rtl="0" eaLnBrk="1" hangingPunct="1"/>
            <a:endParaRPr lang="en-US" sz="250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>
                <a:spLocks noChangeArrowheads="1"/>
              </p:cNvSpPr>
              <p:nvPr/>
            </p:nvSpPr>
            <p:spPr bwMode="auto">
              <a:xfrm>
                <a:off x="0" y="1862138"/>
                <a:ext cx="8686800" cy="3760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 eaLnBrk="1" hangingPunct="1"/>
                <a:r>
                  <a:rPr lang="en-US" dirty="0" smtClean="0">
                    <a:latin typeface="Calibri" pitchFamily="34" charset="0"/>
                  </a:rPr>
                  <a:t>Let x* denote an optimal solution to (P) and let y* denote an optimal solution to (D).</a:t>
                </a:r>
              </a:p>
              <a:p>
                <a:pPr algn="l" rtl="0" eaLnBrk="1" hangingPunct="1"/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r>
                  <a:rPr lang="en-US" b="1" i="1" dirty="0">
                    <a:latin typeface="Calibri" pitchFamily="34" charset="0"/>
                  </a:rPr>
                  <a:t>Corollary 1: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𝒄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𝑻</m:t>
                        </m:r>
                      </m:sup>
                    </m:sSup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≥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𝑻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𝒚</m:t>
                    </m:r>
                  </m:oMath>
                </a14:m>
                <a:r>
                  <a:rPr lang="en-US" b="1" i="1" dirty="0" smtClean="0">
                    <a:latin typeface="Calibri" pitchFamily="34" charset="0"/>
                  </a:rPr>
                  <a:t> for </a:t>
                </a:r>
                <a:r>
                  <a:rPr lang="en-US" b="1" i="1" dirty="0">
                    <a:latin typeface="Calibri" pitchFamily="34" charset="0"/>
                  </a:rPr>
                  <a:t>any feasible y; that is, </a:t>
                </a:r>
                <a:r>
                  <a:rPr lang="en-US" b="1" i="1" dirty="0" err="1">
                    <a:latin typeface="Calibri" pitchFamily="34" charset="0"/>
                  </a:rPr>
                  <a:t>yb</a:t>
                </a:r>
                <a:r>
                  <a:rPr lang="en-US" b="1" i="1" dirty="0">
                    <a:latin typeface="Calibri" pitchFamily="34" charset="0"/>
                  </a:rPr>
                  <a:t>, for any feasible y is a lower bound on the optimal solution of (P).</a:t>
                </a:r>
              </a:p>
              <a:p>
                <a:pPr algn="l" rtl="0" eaLnBrk="1" hangingPunct="1"/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r>
                  <a:rPr lang="en-US" b="1" i="1" dirty="0">
                    <a:latin typeface="Calibri" pitchFamily="34" charset="0"/>
                  </a:rPr>
                  <a:t>Corollary 2: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𝑻</m:t>
                        </m:r>
                      </m:sup>
                    </m:sSup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𝒄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𝑻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b="1" i="1" dirty="0" smtClean="0">
                    <a:latin typeface="Calibri" pitchFamily="34" charset="0"/>
                  </a:rPr>
                  <a:t>   </a:t>
                </a:r>
                <a:r>
                  <a:rPr lang="en-US" b="1" i="1" dirty="0">
                    <a:latin typeface="Calibri" pitchFamily="34" charset="0"/>
                  </a:rPr>
                  <a:t>for any feasible x.</a:t>
                </a:r>
              </a:p>
              <a:p>
                <a:pPr algn="l" rtl="0" eaLnBrk="1" hangingPunct="1"/>
                <a:endParaRPr lang="en-US" b="1" i="1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r>
                  <a:rPr lang="en-US" b="1" i="1" dirty="0">
                    <a:latin typeface="Calibri" pitchFamily="34" charset="0"/>
                  </a:rPr>
                  <a:t>Corollary 3: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𝑻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𝒚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𝒄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𝑻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b="1" i="1" dirty="0" smtClean="0">
                    <a:latin typeface="Calibri" pitchFamily="34" charset="0"/>
                  </a:rPr>
                  <a:t> for </a:t>
                </a:r>
                <a:r>
                  <a:rPr lang="en-US" b="1" i="1" dirty="0">
                    <a:latin typeface="Calibri" pitchFamily="34" charset="0"/>
                  </a:rPr>
                  <a:t>any x and y, feasible for (P) and (D), respectively, then x and y are both optimal.</a:t>
                </a:r>
                <a:endParaRPr lang="en-US" b="1" i="1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endParaRPr lang="en-US" dirty="0">
                  <a:latin typeface="Calibri" pitchFamily="34" charset="0"/>
                </a:endParaRPr>
              </a:p>
              <a:p>
                <a:pPr algn="l" rtl="0" eaLnBrk="1" hangingPunct="1"/>
                <a:endParaRPr lang="en-US" dirty="0">
                  <a:latin typeface="Calibri" pitchFamily="34" charset="0"/>
                </a:endParaRPr>
              </a:p>
              <a:p>
                <a:pPr algn="l" rtl="0" eaLnBrk="1" hangingPunct="1"/>
                <a:endParaRPr lang="en-US" dirty="0">
                  <a:latin typeface="Calibri" pitchFamily="34" charset="0"/>
                </a:endParaRPr>
              </a:p>
              <a:p>
                <a:pPr algn="l" rtl="0" eaLnBrk="1" hangingPunct="1"/>
                <a:endParaRPr lang="en-US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862138"/>
                <a:ext cx="8686800" cy="3760132"/>
              </a:xfrm>
              <a:prstGeom prst="rect">
                <a:avLst/>
              </a:prstGeom>
              <a:blipFill rotWithShape="1">
                <a:blip r:embed="rId3"/>
                <a:stretch>
                  <a:fillRect l="-561" t="-810" r="-77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5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he-IL" sz="1100">
                <a:latin typeface="Calibri" pitchFamily="34" charset="0"/>
              </a:rPr>
              <a:t>	</a:t>
            </a:r>
            <a:r>
              <a:rPr lang="en-US" sz="1100">
                <a:latin typeface="Cambria Math" pitchFamily="18" charset="0"/>
              </a:rPr>
              <a:t/>
            </a:r>
            <a:br>
              <a:rPr lang="en-US" sz="1100">
                <a:latin typeface="Cambria Math" pitchFamily="18" charset="0"/>
              </a:rPr>
            </a:br>
            <a:endParaRPr lang="en-US"/>
          </a:p>
        </p:txBody>
      </p:sp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rtl="0"/>
            <a:endParaRPr lang="he-IL">
              <a:latin typeface="Calibri" pitchFamily="34" charset="0"/>
            </a:endParaRPr>
          </a:p>
        </p:txBody>
      </p:sp>
      <p:sp>
        <p:nvSpPr>
          <p:cNvPr id="308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rtl="0"/>
            <a:endParaRPr lang="he-IL">
              <a:latin typeface="Calibri" pitchFamily="34" charset="0"/>
            </a:endParaRPr>
          </a:p>
        </p:txBody>
      </p:sp>
      <p:sp>
        <p:nvSpPr>
          <p:cNvPr id="308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rtl="0"/>
            <a:endParaRPr lang="he-IL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45720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Introduction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Applications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Optimality Conditions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/>
                </a:solidFill>
                <a:latin typeface="+mn-lt"/>
                <a:cs typeface="+mn-cs"/>
              </a:rPr>
              <a:t>Primal Dual in LP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Algorithms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36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95400"/>
            <a:ext cx="9144000" cy="5257800"/>
          </a:xfrm>
          <a:prstGeom prst="rect">
            <a:avLst/>
          </a:prstGeom>
          <a:gradFill>
            <a:gsLst>
              <a:gs pos="2000">
                <a:schemeClr val="accent1">
                  <a:tint val="66000"/>
                  <a:satMod val="160000"/>
                  <a:alpha val="52000"/>
                </a:schemeClr>
              </a:gs>
              <a:gs pos="15000">
                <a:schemeClr val="accent1">
                  <a:tint val="23500"/>
                  <a:satMod val="1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/>
              <a:t>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/>
              <a:t>   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/>
              <a:t>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/>
              <a:t>   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457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07" name="TextBox 16"/>
          <p:cNvSpPr txBox="1">
            <a:spLocks noChangeArrowheads="1"/>
          </p:cNvSpPr>
          <p:nvPr/>
        </p:nvSpPr>
        <p:spPr bwMode="auto">
          <a:xfrm>
            <a:off x="0" y="1295400"/>
            <a:ext cx="65532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500">
                <a:solidFill>
                  <a:schemeClr val="bg1"/>
                </a:solidFill>
                <a:latin typeface="Calibri" pitchFamily="34" charset="0"/>
              </a:rPr>
              <a:t>Strong Duality - Theorem 	</a:t>
            </a:r>
          </a:p>
          <a:p>
            <a:pPr algn="l" rtl="0" eaLnBrk="1" hangingPunct="1"/>
            <a:endParaRPr lang="en-US" sz="2500">
              <a:solidFill>
                <a:schemeClr val="bg1"/>
              </a:solidFill>
              <a:latin typeface="Calibri" pitchFamily="34" charset="0"/>
            </a:endParaRPr>
          </a:p>
          <a:p>
            <a:pPr algn="l" rtl="0" eaLnBrk="1" hangingPunct="1"/>
            <a:endParaRPr lang="en-US" sz="250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8" name="TextBox 17"/>
              <p:cNvSpPr txBox="1">
                <a:spLocks noChangeArrowheads="1"/>
              </p:cNvSpPr>
              <p:nvPr/>
            </p:nvSpPr>
            <p:spPr bwMode="auto">
              <a:xfrm>
                <a:off x="0" y="1862138"/>
                <a:ext cx="9144000" cy="1754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 eaLnBrk="1" hangingPunct="1"/>
                <a:r>
                  <a:rPr lang="en-US" b="1" i="1" dirty="0">
                    <a:latin typeface="Calibri" pitchFamily="34" charset="0"/>
                  </a:rPr>
                  <a:t>Theorem (Strong Duality): Let x and y be feasible for (P) and (D) respectively, then</a:t>
                </a:r>
              </a:p>
              <a:p>
                <a:pPr algn="l" rtl="0" eaLnBrk="1" hangingPunct="1"/>
                <a:r>
                  <a:rPr lang="en-US" b="1" i="1" dirty="0">
                    <a:latin typeface="Calibri" pitchFamily="34" charset="0"/>
                  </a:rPr>
                  <a:t>x is optimal to primal and y is optimal to dual if and only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𝑻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𝒄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𝑻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𝒙</m:t>
                    </m:r>
                  </m:oMath>
                </a14:m>
                <a:r>
                  <a:rPr lang="en-US" b="1" i="1" dirty="0">
                    <a:latin typeface="Calibri" pitchFamily="34" charset="0"/>
                  </a:rPr>
                  <a:t>.</a:t>
                </a:r>
                <a:endParaRPr lang="en-US" b="1" i="1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endParaRPr lang="en-US" dirty="0">
                  <a:latin typeface="Calibri" pitchFamily="34" charset="0"/>
                </a:endParaRPr>
              </a:p>
              <a:p>
                <a:pPr algn="l" rtl="0" eaLnBrk="1" hangingPunct="1"/>
                <a:endParaRPr lang="en-US" dirty="0">
                  <a:latin typeface="Calibri" pitchFamily="34" charset="0"/>
                </a:endParaRPr>
              </a:p>
              <a:p>
                <a:pPr algn="l" rtl="0" eaLnBrk="1" hangingPunct="1"/>
                <a:endParaRPr lang="en-US" dirty="0">
                  <a:latin typeface="Calibri" pitchFamily="34" charset="0"/>
                </a:endParaRPr>
              </a:p>
              <a:p>
                <a:pPr algn="l" rtl="0" eaLnBrk="1" hangingPunct="1"/>
                <a:endParaRPr lang="en-US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10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862138"/>
                <a:ext cx="9144000" cy="1754187"/>
              </a:xfrm>
              <a:prstGeom prst="rect">
                <a:avLst/>
              </a:prstGeom>
              <a:blipFill rotWithShape="1">
                <a:blip r:embed="rId3"/>
                <a:stretch>
                  <a:fillRect l="-533" t="-173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he-IL" sz="1100">
                <a:latin typeface="Calibri" pitchFamily="34" charset="0"/>
              </a:rPr>
              <a:t>	</a:t>
            </a:r>
            <a:r>
              <a:rPr lang="en-US" sz="1100">
                <a:latin typeface="Cambria Math" pitchFamily="18" charset="0"/>
              </a:rPr>
              <a:t/>
            </a:r>
            <a:br>
              <a:rPr lang="en-US" sz="1100">
                <a:latin typeface="Cambria Math" pitchFamily="18" charset="0"/>
              </a:rPr>
            </a:br>
            <a:endParaRPr lang="en-US"/>
          </a:p>
        </p:txBody>
      </p:sp>
      <p:sp>
        <p:nvSpPr>
          <p:cNvPr id="41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rtl="0"/>
            <a:endParaRPr lang="he-IL">
              <a:latin typeface="Calibri" pitchFamily="34" charset="0"/>
            </a:endParaRPr>
          </a:p>
        </p:txBody>
      </p:sp>
      <p:sp>
        <p:nvSpPr>
          <p:cNvPr id="411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rtl="0"/>
            <a:endParaRPr lang="he-IL">
              <a:latin typeface="Calibri" pitchFamily="34" charset="0"/>
            </a:endParaRPr>
          </a:p>
        </p:txBody>
      </p:sp>
      <p:sp>
        <p:nvSpPr>
          <p:cNvPr id="41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rtl="0"/>
            <a:endParaRPr lang="he-IL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45720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Introduction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Applications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Optimality Conditions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/>
                </a:solidFill>
                <a:latin typeface="+mn-lt"/>
                <a:cs typeface="+mn-cs"/>
              </a:rPr>
              <a:t>Primal Dual in LP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Algorithms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95400"/>
            <a:ext cx="9144000" cy="5257800"/>
          </a:xfrm>
          <a:prstGeom prst="rect">
            <a:avLst/>
          </a:prstGeom>
          <a:gradFill>
            <a:gsLst>
              <a:gs pos="2000">
                <a:schemeClr val="accent1">
                  <a:tint val="66000"/>
                  <a:satMod val="160000"/>
                  <a:alpha val="52000"/>
                </a:schemeClr>
              </a:gs>
              <a:gs pos="15000">
                <a:schemeClr val="accent1">
                  <a:tint val="23500"/>
                  <a:satMod val="1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/>
              <a:t>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/>
              <a:t>     </a:t>
            </a:r>
            <a:r>
              <a:rPr lang="en-US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/>
              <a:t>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/>
              <a:t>   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457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79" name="TextBox 16"/>
          <p:cNvSpPr txBox="1">
            <a:spLocks noChangeArrowheads="1"/>
          </p:cNvSpPr>
          <p:nvPr/>
        </p:nvSpPr>
        <p:spPr bwMode="auto">
          <a:xfrm>
            <a:off x="0" y="1295400"/>
            <a:ext cx="65532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500">
                <a:solidFill>
                  <a:schemeClr val="bg1"/>
                </a:solidFill>
                <a:latin typeface="Calibri" pitchFamily="34" charset="0"/>
              </a:rPr>
              <a:t>Complementary Slackness - Theorem</a:t>
            </a:r>
          </a:p>
          <a:p>
            <a:pPr algn="l" rtl="0" eaLnBrk="1" hangingPunct="1"/>
            <a:endParaRPr lang="en-US" sz="2500">
              <a:latin typeface="Calibri" pitchFamily="34" charset="0"/>
            </a:endParaRPr>
          </a:p>
        </p:txBody>
      </p:sp>
      <p:sp>
        <p:nvSpPr>
          <p:cNvPr id="7180" name="TextBox 17"/>
          <p:cNvSpPr txBox="1">
            <a:spLocks noChangeArrowheads="1"/>
          </p:cNvSpPr>
          <p:nvPr/>
        </p:nvSpPr>
        <p:spPr bwMode="auto">
          <a:xfrm>
            <a:off x="0" y="1862138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endParaRPr lang="he-IL">
              <a:latin typeface="Calibri" pitchFamily="34" charset="0"/>
            </a:endParaRP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2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he-IL" sz="1100">
                <a:latin typeface="Calibri" pitchFamily="34" charset="0"/>
              </a:rPr>
              <a:t>	</a:t>
            </a:r>
            <a:r>
              <a:rPr lang="en-US" sz="1100">
                <a:latin typeface="Cambria Math" pitchFamily="18" charset="0"/>
              </a:rPr>
              <a:t/>
            </a:r>
            <a:br>
              <a:rPr lang="en-US" sz="1100">
                <a:latin typeface="Cambria Math" pitchFamily="18" charset="0"/>
              </a:rPr>
            </a:br>
            <a:endParaRPr lang="en-US"/>
          </a:p>
        </p:txBody>
      </p:sp>
      <p:sp>
        <p:nvSpPr>
          <p:cNvPr id="71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rtl="0"/>
            <a:endParaRPr lang="he-IL">
              <a:latin typeface="Calibri" pitchFamily="34" charset="0"/>
            </a:endParaRPr>
          </a:p>
        </p:txBody>
      </p:sp>
      <p:sp>
        <p:nvSpPr>
          <p:cNvPr id="718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rtl="0"/>
            <a:endParaRPr lang="he-IL">
              <a:latin typeface="Calibri" pitchFamily="34" charset="0"/>
            </a:endParaRPr>
          </a:p>
        </p:txBody>
      </p:sp>
      <p:sp>
        <p:nvSpPr>
          <p:cNvPr id="718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rtl="0"/>
            <a:endParaRPr lang="he-IL">
              <a:latin typeface="Calibri" pitchFamily="34" charset="0"/>
            </a:endParaRPr>
          </a:p>
        </p:txBody>
      </p:sp>
      <p:sp>
        <p:nvSpPr>
          <p:cNvPr id="7185" name="TextBox 15"/>
          <p:cNvSpPr txBox="1">
            <a:spLocks noChangeArrowheads="1"/>
          </p:cNvSpPr>
          <p:nvPr/>
        </p:nvSpPr>
        <p:spPr bwMode="auto">
          <a:xfrm>
            <a:off x="0" y="1862138"/>
            <a:ext cx="89916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b="1" i="1" dirty="0">
                <a:latin typeface="Calibri" pitchFamily="34" charset="0"/>
              </a:rPr>
              <a:t>Theorem (Complementary Slackness): </a:t>
            </a:r>
            <a:r>
              <a:rPr lang="en-US" dirty="0">
                <a:latin typeface="Calibri" pitchFamily="34" charset="0"/>
              </a:rPr>
              <a:t>Let </a:t>
            </a:r>
            <a:r>
              <a:rPr lang="en-US" i="1" dirty="0">
                <a:latin typeface="Calibri" pitchFamily="34" charset="0"/>
              </a:rPr>
              <a:t>x and y be feasible for (P) and (D) respectively, then</a:t>
            </a:r>
          </a:p>
          <a:p>
            <a:pPr algn="l" rtl="0" eaLnBrk="1" hangingPunct="1"/>
            <a:r>
              <a:rPr lang="en-US" i="1" dirty="0">
                <a:latin typeface="Calibri" pitchFamily="34" charset="0"/>
              </a:rPr>
              <a:t>x is optimal to primal and y is optimal to dual if and only if the conditions of complementary slackness hold:</a:t>
            </a:r>
          </a:p>
          <a:p>
            <a:pPr algn="l" rtl="0" eaLnBrk="1" hangingPunct="1"/>
            <a:endParaRPr lang="en-US" dirty="0">
              <a:latin typeface="Calibri" pitchFamily="34" charset="0"/>
            </a:endParaRPr>
          </a:p>
          <a:p>
            <a:pPr algn="l" rtl="0" eaLnBrk="1" hangingPunct="1"/>
            <a:r>
              <a:rPr lang="en-US" u="sng" dirty="0">
                <a:latin typeface="Calibri" pitchFamily="34" charset="0"/>
              </a:rPr>
              <a:t>Primal complementary slackness conditions</a:t>
            </a:r>
            <a:endParaRPr lang="he-IL" u="sng" dirty="0">
              <a:latin typeface="Calibri" pitchFamily="34" charset="0"/>
            </a:endParaRPr>
          </a:p>
          <a:p>
            <a:pPr algn="l" rtl="0" eaLnBrk="1" hangingPunct="1"/>
            <a:endParaRPr lang="en-US" dirty="0">
              <a:latin typeface="Calibri" pitchFamily="34" charset="0"/>
            </a:endParaRPr>
          </a:p>
          <a:p>
            <a:pPr algn="l" rtl="0" eaLnBrk="1" hangingPunct="1"/>
            <a:r>
              <a:rPr lang="en-US" dirty="0">
                <a:latin typeface="Calibri" pitchFamily="34" charset="0"/>
              </a:rPr>
              <a:t>For each </a:t>
            </a:r>
            <a:r>
              <a:rPr lang="en-US" i="1" dirty="0">
                <a:latin typeface="Calibri" pitchFamily="34" charset="0"/>
              </a:rPr>
              <a:t>j, j = 1,...,n we have </a:t>
            </a:r>
            <a:r>
              <a:rPr lang="en-US" i="1" dirty="0" err="1">
                <a:latin typeface="Calibri" pitchFamily="34" charset="0"/>
              </a:rPr>
              <a:t>x</a:t>
            </a:r>
            <a:r>
              <a:rPr lang="en-US" baseline="-25000" dirty="0" err="1">
                <a:latin typeface="Calibri" pitchFamily="34" charset="0"/>
              </a:rPr>
              <a:t>j</a:t>
            </a:r>
            <a:r>
              <a:rPr lang="en-US" i="1" dirty="0">
                <a:latin typeface="Calibri" pitchFamily="34" charset="0"/>
              </a:rPr>
              <a:t> = 0 or </a:t>
            </a:r>
          </a:p>
          <a:p>
            <a:pPr algn="l" rtl="0" eaLnBrk="1" hangingPunct="1"/>
            <a:endParaRPr lang="en-US" i="1" dirty="0">
              <a:latin typeface="Calibri" pitchFamily="34" charset="0"/>
            </a:endParaRPr>
          </a:p>
          <a:p>
            <a:pPr algn="l" rtl="0" eaLnBrk="1" hangingPunct="1"/>
            <a:r>
              <a:rPr lang="en-US" u="sng" dirty="0">
                <a:latin typeface="Calibri" pitchFamily="34" charset="0"/>
              </a:rPr>
              <a:t>Dual complementary slackness conditions</a:t>
            </a:r>
            <a:endParaRPr lang="he-IL" u="sng" dirty="0">
              <a:latin typeface="Calibri" pitchFamily="34" charset="0"/>
            </a:endParaRPr>
          </a:p>
          <a:p>
            <a:pPr algn="l" rtl="0" eaLnBrk="1" hangingPunct="1"/>
            <a:endParaRPr lang="en-US" i="1" dirty="0">
              <a:latin typeface="Calibri" pitchFamily="34" charset="0"/>
              <a:sym typeface="Wingdings" pitchFamily="2" charset="2"/>
            </a:endParaRPr>
          </a:p>
          <a:p>
            <a:pPr algn="l" rtl="0" eaLnBrk="1" hangingPunct="1"/>
            <a:r>
              <a:rPr lang="en-US" dirty="0">
                <a:latin typeface="Calibri" pitchFamily="34" charset="0"/>
              </a:rPr>
              <a:t>For each </a:t>
            </a:r>
            <a:r>
              <a:rPr lang="en-US" i="1" dirty="0" err="1">
                <a:latin typeface="Calibri" pitchFamily="34" charset="0"/>
              </a:rPr>
              <a:t>i</a:t>
            </a:r>
            <a:r>
              <a:rPr lang="en-US" i="1" dirty="0">
                <a:latin typeface="Calibri" pitchFamily="34" charset="0"/>
              </a:rPr>
              <a:t>, </a:t>
            </a:r>
            <a:r>
              <a:rPr lang="en-US" i="1" dirty="0" err="1">
                <a:latin typeface="Calibri" pitchFamily="34" charset="0"/>
              </a:rPr>
              <a:t>i</a:t>
            </a:r>
            <a:r>
              <a:rPr lang="en-US" i="1" dirty="0">
                <a:latin typeface="Calibri" pitchFamily="34" charset="0"/>
              </a:rPr>
              <a:t>= 1,...,m we have </a:t>
            </a:r>
            <a:r>
              <a:rPr lang="en-US" i="1" dirty="0" err="1">
                <a:latin typeface="Calibri" pitchFamily="34" charset="0"/>
              </a:rPr>
              <a:t>y</a:t>
            </a:r>
            <a:r>
              <a:rPr lang="en-US" baseline="-25000" dirty="0" err="1">
                <a:latin typeface="Calibri" pitchFamily="34" charset="0"/>
              </a:rPr>
              <a:t>i</a:t>
            </a:r>
            <a:r>
              <a:rPr lang="en-US" i="1" dirty="0">
                <a:latin typeface="Calibri" pitchFamily="34" charset="0"/>
              </a:rPr>
              <a:t> = 0 or</a:t>
            </a:r>
            <a:endParaRPr lang="en-US" dirty="0">
              <a:latin typeface="Calibri" pitchFamily="34" charset="0"/>
            </a:endParaRPr>
          </a:p>
          <a:p>
            <a:pPr algn="l" rtl="0" eaLnBrk="1" hangingPunct="1"/>
            <a:endParaRPr lang="en-US" dirty="0">
              <a:latin typeface="Calibri" pitchFamily="34" charset="0"/>
              <a:sym typeface="Wingdings" pitchFamily="2" charset="2"/>
            </a:endParaRPr>
          </a:p>
          <a:p>
            <a:pPr algn="l" rtl="0" eaLnBrk="1" hangingPunct="1"/>
            <a:endParaRPr lang="en-US" dirty="0">
              <a:latin typeface="Calibri" pitchFamily="34" charset="0"/>
              <a:sym typeface="Wingdings" pitchFamily="2" charset="2"/>
            </a:endParaRPr>
          </a:p>
          <a:p>
            <a:pPr algn="l" rtl="0" eaLnBrk="1" hangingPunct="1"/>
            <a:endParaRPr lang="en-US" dirty="0">
              <a:latin typeface="Calibri" pitchFamily="34" charset="0"/>
            </a:endParaRPr>
          </a:p>
          <a:p>
            <a:pPr algn="l" rtl="0" eaLnBrk="1" hangingPunct="1"/>
            <a:endParaRPr lang="en-US" dirty="0">
              <a:latin typeface="Calibri" pitchFamily="34" charset="0"/>
            </a:endParaRPr>
          </a:p>
          <a:p>
            <a:pPr algn="l" rtl="0" eaLnBrk="1" hangingPunct="1"/>
            <a:r>
              <a:rPr lang="en-US" dirty="0">
                <a:latin typeface="Calibri" pitchFamily="34" charset="0"/>
              </a:rPr>
              <a:t>           </a:t>
            </a:r>
          </a:p>
          <a:p>
            <a:pPr algn="l" rtl="0" eaLnBrk="1" hangingPunct="1"/>
            <a:endParaRPr lang="en-US" dirty="0">
              <a:latin typeface="Calibri" pitchFamily="34" charset="0"/>
            </a:endParaRPr>
          </a:p>
          <a:p>
            <a:pPr algn="l" rtl="0" eaLnBrk="1" hangingPunct="1"/>
            <a:endParaRPr lang="en-US" dirty="0">
              <a:latin typeface="Calibri" pitchFamily="34" charset="0"/>
            </a:endParaRPr>
          </a:p>
          <a:p>
            <a:pPr algn="l" rtl="0" eaLnBrk="1" hangingPunct="1"/>
            <a:endParaRPr lang="en-US" dirty="0">
              <a:latin typeface="Calibri" pitchFamily="34" charset="0"/>
            </a:endParaRPr>
          </a:p>
          <a:p>
            <a:pPr algn="l" rtl="0" eaLnBrk="1" hangingPunct="1"/>
            <a:endParaRPr lang="en-US" dirty="0">
              <a:latin typeface="Calibri" pitchFamily="34" charset="0"/>
            </a:endParaRPr>
          </a:p>
        </p:txBody>
      </p:sp>
      <p:sp>
        <p:nvSpPr>
          <p:cNvPr id="718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rtl="0"/>
            <a:endParaRPr lang="he-IL">
              <a:latin typeface="Calibri" pitchFamily="34" charset="0"/>
            </a:endParaRPr>
          </a:p>
        </p:txBody>
      </p:sp>
      <p:sp>
        <p:nvSpPr>
          <p:cNvPr id="7187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rtl="0"/>
            <a:endParaRPr lang="he-IL">
              <a:latin typeface="Calibri" pitchFamily="34" charset="0"/>
            </a:endParaRPr>
          </a:p>
        </p:txBody>
      </p:sp>
      <p:sp>
        <p:nvSpPr>
          <p:cNvPr id="7188" name="Rectangle 7"/>
          <p:cNvSpPr>
            <a:spLocks noChangeArrowheads="1"/>
          </p:cNvSpPr>
          <p:nvPr/>
        </p:nvSpPr>
        <p:spPr bwMode="auto">
          <a:xfrm>
            <a:off x="457200" y="9144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4686300" algn="l"/>
              </a:tabLst>
            </a:pPr>
            <a:endParaRPr lang="he-IL"/>
          </a:p>
        </p:txBody>
      </p:sp>
      <p:sp>
        <p:nvSpPr>
          <p:cNvPr id="718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rtl="0"/>
            <a:endParaRPr lang="he-IL">
              <a:latin typeface="Calibri" pitchFamily="34" charset="0"/>
            </a:endParaRPr>
          </a:p>
        </p:txBody>
      </p:sp>
      <p:sp>
        <p:nvSpPr>
          <p:cNvPr id="7190" name="Rectangle 10"/>
          <p:cNvSpPr>
            <a:spLocks noChangeArrowheads="1"/>
          </p:cNvSpPr>
          <p:nvPr/>
        </p:nvSpPr>
        <p:spPr bwMode="auto">
          <a:xfrm>
            <a:off x="457200" y="1066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4686300" algn="l"/>
              </a:tabLst>
            </a:pPr>
            <a:endParaRPr lang="he-IL"/>
          </a:p>
        </p:txBody>
      </p:sp>
      <p:sp>
        <p:nvSpPr>
          <p:cNvPr id="7191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rtl="0"/>
            <a:endParaRPr lang="he-IL">
              <a:latin typeface="Calibri" pitchFamily="34" charset="0"/>
            </a:endParaRPr>
          </a:p>
        </p:txBody>
      </p:sp>
      <p:sp>
        <p:nvSpPr>
          <p:cNvPr id="7192" name="Rectangle 6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rtl="0"/>
            <a:endParaRPr lang="he-IL">
              <a:latin typeface="Calibri" pitchFamily="34" charset="0"/>
            </a:endParaRPr>
          </a:p>
        </p:txBody>
      </p:sp>
      <p:sp>
        <p:nvSpPr>
          <p:cNvPr id="7193" name="Rectangle 67"/>
          <p:cNvSpPr>
            <a:spLocks noChangeArrowheads="1"/>
          </p:cNvSpPr>
          <p:nvPr/>
        </p:nvSpPr>
        <p:spPr bwMode="auto">
          <a:xfrm>
            <a:off x="457200" y="1066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4686300" algn="l"/>
              </a:tabLst>
            </a:pPr>
            <a:endParaRPr lang="he-IL"/>
          </a:p>
        </p:txBody>
      </p:sp>
      <p:sp>
        <p:nvSpPr>
          <p:cNvPr id="7194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rtl="0"/>
            <a:endParaRPr lang="he-IL">
              <a:latin typeface="Calibri" pitchFamily="34" charset="0"/>
            </a:endParaRPr>
          </a:p>
        </p:txBody>
      </p:sp>
      <p:sp>
        <p:nvSpPr>
          <p:cNvPr id="7195" name="Rectangle 1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rtl="0"/>
            <a:endParaRPr lang="he-IL">
              <a:latin typeface="Calibri" pitchFamily="34" charset="0"/>
            </a:endParaRPr>
          </a:p>
        </p:txBody>
      </p:sp>
      <p:sp>
        <p:nvSpPr>
          <p:cNvPr id="7196" name="Rectangle 124"/>
          <p:cNvSpPr>
            <a:spLocks noChangeArrowheads="1"/>
          </p:cNvSpPr>
          <p:nvPr/>
        </p:nvSpPr>
        <p:spPr bwMode="auto">
          <a:xfrm>
            <a:off x="457200" y="7620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4686300" algn="l"/>
              </a:tabLst>
            </a:pPr>
            <a:endParaRPr lang="he-IL"/>
          </a:p>
        </p:txBody>
      </p:sp>
      <p:sp>
        <p:nvSpPr>
          <p:cNvPr id="7197" name="Rectangle 1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rtl="0"/>
            <a:endParaRPr lang="he-IL">
              <a:latin typeface="Calibri" pitchFamily="34" charset="0"/>
            </a:endParaRPr>
          </a:p>
        </p:txBody>
      </p:sp>
      <p:sp>
        <p:nvSpPr>
          <p:cNvPr id="7198" name="Rectangle 1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rtl="0"/>
            <a:endParaRPr lang="he-IL">
              <a:latin typeface="Calibri" pitchFamily="34" charset="0"/>
            </a:endParaRPr>
          </a:p>
        </p:txBody>
      </p:sp>
      <p:sp>
        <p:nvSpPr>
          <p:cNvPr id="7199" name="Rectangle 1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rtl="0"/>
            <a:endParaRPr lang="he-IL">
              <a:latin typeface="Calibri" pitchFamily="34" charset="0"/>
            </a:endParaRPr>
          </a:p>
        </p:txBody>
      </p:sp>
      <p:sp>
        <p:nvSpPr>
          <p:cNvPr id="7200" name="Rectangle 131"/>
          <p:cNvSpPr>
            <a:spLocks noChangeArrowheads="1"/>
          </p:cNvSpPr>
          <p:nvPr/>
        </p:nvSpPr>
        <p:spPr bwMode="auto">
          <a:xfrm>
            <a:off x="457200" y="7524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4686300" algn="l"/>
              </a:tabLst>
            </a:pPr>
            <a:endParaRPr lang="he-IL"/>
          </a:p>
        </p:txBody>
      </p:sp>
      <p:sp>
        <p:nvSpPr>
          <p:cNvPr id="7201" name="Rectangle 1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rtl="0"/>
            <a:endParaRPr lang="he-IL">
              <a:latin typeface="Calibri" pitchFamily="34" charset="0"/>
            </a:endParaRPr>
          </a:p>
        </p:txBody>
      </p:sp>
      <p:sp>
        <p:nvSpPr>
          <p:cNvPr id="7202" name="Rectangle 134"/>
          <p:cNvSpPr>
            <a:spLocks noChangeArrowheads="1"/>
          </p:cNvSpPr>
          <p:nvPr/>
        </p:nvSpPr>
        <p:spPr bwMode="auto">
          <a:xfrm>
            <a:off x="457200" y="7524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4686300" algn="l"/>
              </a:tabLst>
            </a:pPr>
            <a:endParaRPr lang="he-IL"/>
          </a:p>
        </p:txBody>
      </p:sp>
      <p:sp>
        <p:nvSpPr>
          <p:cNvPr id="7203" name="Rectangle 1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rtl="0"/>
            <a:endParaRPr lang="he-IL">
              <a:latin typeface="Calibri" pitchFamily="34" charset="0"/>
            </a:endParaRPr>
          </a:p>
        </p:txBody>
      </p:sp>
      <p:sp>
        <p:nvSpPr>
          <p:cNvPr id="7204" name="Rectangle 137"/>
          <p:cNvSpPr>
            <a:spLocks noChangeArrowheads="1"/>
          </p:cNvSpPr>
          <p:nvPr/>
        </p:nvSpPr>
        <p:spPr bwMode="auto">
          <a:xfrm>
            <a:off x="457200" y="7334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4686300" algn="l"/>
              </a:tabLst>
            </a:pPr>
            <a:endParaRPr lang="he-IL"/>
          </a:p>
        </p:txBody>
      </p:sp>
      <p:sp>
        <p:nvSpPr>
          <p:cNvPr id="720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rtl="0"/>
            <a:endParaRPr lang="he-IL">
              <a:latin typeface="Calibri" pitchFamily="34" charset="0"/>
            </a:endParaRPr>
          </a:p>
        </p:txBody>
      </p:sp>
      <p:sp>
        <p:nvSpPr>
          <p:cNvPr id="720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rtl="0"/>
            <a:endParaRPr lang="he-IL">
              <a:latin typeface="Calibri" pitchFamily="34" charset="0"/>
            </a:endParaRPr>
          </a:p>
        </p:txBody>
      </p:sp>
      <p:sp>
        <p:nvSpPr>
          <p:cNvPr id="720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rtl="0"/>
            <a:endParaRPr lang="he-IL">
              <a:latin typeface="Calibri" pitchFamily="34" charset="0"/>
            </a:endParaRPr>
          </a:p>
        </p:txBody>
      </p:sp>
      <p:pic>
        <p:nvPicPr>
          <p:cNvPr id="7208" name="Picture 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333750"/>
            <a:ext cx="11715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9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rtl="0"/>
            <a:endParaRPr lang="he-IL">
              <a:latin typeface="Calibri" pitchFamily="34" charset="0"/>
            </a:endParaRPr>
          </a:p>
        </p:txBody>
      </p:sp>
      <p:pic>
        <p:nvPicPr>
          <p:cNvPr id="7210" name="Picture 1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4457700"/>
            <a:ext cx="11906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0" y="0"/>
            <a:ext cx="45720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Introduction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Applications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Optimality Conditions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/>
                </a:solidFill>
                <a:latin typeface="+mn-lt"/>
                <a:cs typeface="+mn-cs"/>
              </a:rPr>
              <a:t>Primal Dual in LP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Algorithms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442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95400"/>
            <a:ext cx="9144000" cy="5257800"/>
          </a:xfrm>
          <a:prstGeom prst="rect">
            <a:avLst/>
          </a:prstGeom>
          <a:gradFill>
            <a:gsLst>
              <a:gs pos="2000">
                <a:schemeClr val="accent1">
                  <a:tint val="66000"/>
                  <a:satMod val="160000"/>
                  <a:alpha val="52000"/>
                </a:schemeClr>
              </a:gs>
              <a:gs pos="15000">
                <a:schemeClr val="accent1">
                  <a:tint val="23500"/>
                  <a:satMod val="1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/>
              <a:t>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/>
              <a:t>     </a:t>
            </a:r>
            <a:r>
              <a:rPr lang="en-US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/>
              <a:t>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/>
              <a:t>   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457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03" name="TextBox 16"/>
          <p:cNvSpPr txBox="1">
            <a:spLocks noChangeArrowheads="1"/>
          </p:cNvSpPr>
          <p:nvPr/>
        </p:nvSpPr>
        <p:spPr bwMode="auto">
          <a:xfrm>
            <a:off x="0" y="1295400"/>
            <a:ext cx="65532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500" dirty="0">
                <a:solidFill>
                  <a:schemeClr val="bg1"/>
                </a:solidFill>
                <a:latin typeface="Calibri" pitchFamily="34" charset="0"/>
              </a:rPr>
              <a:t>Complementary Slackness - Proof</a:t>
            </a:r>
          </a:p>
          <a:p>
            <a:pPr algn="l" rtl="0" eaLnBrk="1" hangingPunct="1"/>
            <a:endParaRPr lang="en-US" sz="2500" dirty="0">
              <a:latin typeface="Calibri" pitchFamily="34" charset="0"/>
            </a:endParaRPr>
          </a:p>
        </p:txBody>
      </p:sp>
      <p:sp>
        <p:nvSpPr>
          <p:cNvPr id="8204" name="TextBox 17"/>
          <p:cNvSpPr txBox="1">
            <a:spLocks noChangeArrowheads="1"/>
          </p:cNvSpPr>
          <p:nvPr/>
        </p:nvSpPr>
        <p:spPr bwMode="auto">
          <a:xfrm>
            <a:off x="0" y="1862138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endParaRPr lang="he-IL">
              <a:latin typeface="Calibri" pitchFamily="34" charset="0"/>
            </a:endParaRP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6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he-IL" sz="1100">
                <a:latin typeface="Calibri" pitchFamily="34" charset="0"/>
              </a:rPr>
              <a:t>	</a:t>
            </a:r>
            <a:r>
              <a:rPr lang="en-US" sz="1100">
                <a:latin typeface="Cambria Math" pitchFamily="18" charset="0"/>
              </a:rPr>
              <a:t/>
            </a:r>
            <a:br>
              <a:rPr lang="en-US" sz="1100">
                <a:latin typeface="Cambria Math" pitchFamily="18" charset="0"/>
              </a:rPr>
            </a:br>
            <a:endParaRPr lang="en-US"/>
          </a:p>
        </p:txBody>
      </p:sp>
      <p:sp>
        <p:nvSpPr>
          <p:cNvPr id="82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rtl="0"/>
            <a:endParaRPr lang="he-IL">
              <a:latin typeface="Calibri" pitchFamily="34" charset="0"/>
            </a:endParaRPr>
          </a:p>
        </p:txBody>
      </p:sp>
      <p:sp>
        <p:nvSpPr>
          <p:cNvPr id="820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rtl="0"/>
            <a:endParaRPr lang="he-IL">
              <a:latin typeface="Calibri" pitchFamily="34" charset="0"/>
            </a:endParaRPr>
          </a:p>
        </p:txBody>
      </p:sp>
      <p:sp>
        <p:nvSpPr>
          <p:cNvPr id="820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rtl="0"/>
            <a:endParaRPr lang="he-IL">
              <a:latin typeface="Calibri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>
                <a:spLocks noChangeArrowheads="1"/>
              </p:cNvSpPr>
              <p:nvPr/>
            </p:nvSpPr>
            <p:spPr bwMode="auto">
              <a:xfrm>
                <a:off x="0" y="1862138"/>
                <a:ext cx="8991600" cy="5078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 eaLnBrk="1" hangingPunct="1"/>
                <a:r>
                  <a:rPr lang="en-US" b="1" i="1" dirty="0">
                    <a:latin typeface="Calibri" pitchFamily="34" charset="0"/>
                  </a:rPr>
                  <a:t>Let x and y be feasible for (P) and (D) respectively, then x is optimal to primal and y is optimal to dual if and only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𝑻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𝒄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𝑻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𝒙</m:t>
                    </m:r>
                  </m:oMath>
                </a14:m>
                <a:r>
                  <a:rPr lang="en-US" b="1" i="1" dirty="0">
                    <a:latin typeface="Calibri" pitchFamily="34" charset="0"/>
                  </a:rPr>
                  <a:t>.</a:t>
                </a:r>
              </a:p>
              <a:p>
                <a:pPr algn="l" rtl="0" eaLnBrk="1" hangingPunct="1"/>
                <a:endParaRPr lang="en-US" b="1" i="1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r>
                  <a:rPr lang="en-US" b="1" i="1" dirty="0">
                    <a:latin typeface="Calibri" pitchFamily="34" charset="0"/>
                    <a:sym typeface="Wingdings" pitchFamily="2" charset="2"/>
                  </a:rPr>
                  <a:t>We know that: </a:t>
                </a:r>
              </a:p>
              <a:p>
                <a:pPr algn="l" rtl="0" eaLnBrk="1" hangingPunct="1"/>
                <a:r>
                  <a:rPr lang="en-US" b="1" i="1" dirty="0">
                    <a:latin typeface="Calibri" pitchFamily="34" charset="0"/>
                  </a:rPr>
                  <a:t> </a:t>
                </a:r>
              </a:p>
              <a:p>
                <a:pPr algn="l" rtl="0" eaLnBrk="1" hangingPunct="1"/>
                <a:endParaRPr lang="en-US" b="1" i="1" dirty="0">
                  <a:latin typeface="Calibri" pitchFamily="34" charset="0"/>
                </a:endParaRPr>
              </a:p>
              <a:p>
                <a:pPr algn="l" rtl="0" eaLnBrk="1" hangingPunct="1"/>
                <a:r>
                  <a:rPr lang="en-US" b="1" i="1" dirty="0">
                    <a:latin typeface="Calibri" pitchFamily="34" charset="0"/>
                  </a:rPr>
                  <a:t>Therefore, cx=</a:t>
                </a:r>
                <a:r>
                  <a:rPr lang="en-US" b="1" i="1" dirty="0" err="1">
                    <a:latin typeface="Calibri" pitchFamily="34" charset="0"/>
                  </a:rPr>
                  <a:t>yb</a:t>
                </a:r>
                <a:r>
                  <a:rPr lang="en-US" b="1" i="1" dirty="0">
                    <a:latin typeface="Calibri" pitchFamily="34" charset="0"/>
                  </a:rPr>
                  <a:t> if and only if: </a:t>
                </a:r>
                <a:endParaRPr lang="en-US" dirty="0">
                  <a:latin typeface="Calibri" pitchFamily="34" charset="0"/>
                </a:endParaRPr>
              </a:p>
              <a:p>
                <a:pPr algn="l" rtl="0" eaLnBrk="1" hangingPunct="1"/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r>
                  <a:rPr lang="en-US" dirty="0">
                    <a:latin typeface="Calibri" pitchFamily="34" charset="0"/>
                    <a:sym typeface="Wingdings" pitchFamily="2" charset="2"/>
                  </a:rPr>
                  <a:t>	</a:t>
                </a:r>
              </a:p>
              <a:p>
                <a:pPr algn="l" rtl="0" eaLnBrk="1" hangingPunct="1"/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endParaRPr lang="en-US" dirty="0">
                  <a:latin typeface="Calibri" pitchFamily="34" charset="0"/>
                </a:endParaRPr>
              </a:p>
              <a:p>
                <a:pPr algn="l" rtl="0" eaLnBrk="1" hangingPunct="1"/>
                <a:endParaRPr lang="en-US" dirty="0">
                  <a:latin typeface="Calibri" pitchFamily="34" charset="0"/>
                </a:endParaRPr>
              </a:p>
              <a:p>
                <a:pPr algn="l" rtl="0" eaLnBrk="1" hangingPunct="1"/>
                <a:r>
                  <a:rPr lang="en-US" dirty="0">
                    <a:latin typeface="Calibri" pitchFamily="34" charset="0"/>
                  </a:rPr>
                  <a:t>           and</a:t>
                </a:r>
              </a:p>
              <a:p>
                <a:pPr algn="l" rtl="0" eaLnBrk="1" hangingPunct="1"/>
                <a:endParaRPr lang="en-US" dirty="0">
                  <a:latin typeface="Calibri" pitchFamily="34" charset="0"/>
                </a:endParaRPr>
              </a:p>
              <a:p>
                <a:pPr algn="l" rtl="0" eaLnBrk="1" hangingPunct="1"/>
                <a:endParaRPr lang="en-US" dirty="0">
                  <a:latin typeface="Calibri" pitchFamily="34" charset="0"/>
                </a:endParaRPr>
              </a:p>
              <a:p>
                <a:pPr algn="l" rtl="0" eaLnBrk="1" hangingPunct="1"/>
                <a:endParaRPr lang="en-US" dirty="0">
                  <a:latin typeface="Calibri" pitchFamily="34" charset="0"/>
                </a:endParaRPr>
              </a:p>
              <a:p>
                <a:pPr algn="l" rtl="0" eaLnBrk="1" hangingPunct="1"/>
                <a:endParaRPr lang="en-US" dirty="0">
                  <a:latin typeface="Calibri" pitchFamily="34" charset="0"/>
                </a:endParaRPr>
              </a:p>
              <a:p>
                <a:pPr algn="l" rtl="0" eaLnBrk="1" hangingPunct="1"/>
                <a:endParaRPr lang="en-US" dirty="0">
                  <a:latin typeface="Calibri" pitchFamily="34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862138"/>
                <a:ext cx="8991600" cy="5078412"/>
              </a:xfrm>
              <a:prstGeom prst="rect">
                <a:avLst/>
              </a:prstGeom>
              <a:blipFill rotWithShape="1">
                <a:blip r:embed="rId5"/>
                <a:stretch>
                  <a:fillRect l="-542" t="-6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rtl="0"/>
            <a:endParaRPr lang="he-IL">
              <a:latin typeface="Calibri" pitchFamily="34" charset="0"/>
            </a:endParaRPr>
          </a:p>
        </p:txBody>
      </p:sp>
      <p:sp>
        <p:nvSpPr>
          <p:cNvPr id="8211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rtl="0"/>
            <a:endParaRPr lang="he-IL">
              <a:latin typeface="Calibri" pitchFamily="34" charset="0"/>
            </a:endParaRPr>
          </a:p>
        </p:txBody>
      </p:sp>
      <p:sp>
        <p:nvSpPr>
          <p:cNvPr id="8212" name="Rectangle 7"/>
          <p:cNvSpPr>
            <a:spLocks noChangeArrowheads="1"/>
          </p:cNvSpPr>
          <p:nvPr/>
        </p:nvSpPr>
        <p:spPr bwMode="auto">
          <a:xfrm>
            <a:off x="457200" y="9144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4686300" algn="l"/>
              </a:tabLst>
            </a:pPr>
            <a:endParaRPr lang="he-IL"/>
          </a:p>
        </p:txBody>
      </p:sp>
      <p:sp>
        <p:nvSpPr>
          <p:cNvPr id="821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rtl="0"/>
            <a:endParaRPr lang="he-IL">
              <a:latin typeface="Calibri" pitchFamily="34" charset="0"/>
            </a:endParaRPr>
          </a:p>
        </p:txBody>
      </p:sp>
      <p:sp>
        <p:nvSpPr>
          <p:cNvPr id="8214" name="Rectangle 10"/>
          <p:cNvSpPr>
            <a:spLocks noChangeArrowheads="1"/>
          </p:cNvSpPr>
          <p:nvPr/>
        </p:nvSpPr>
        <p:spPr bwMode="auto">
          <a:xfrm>
            <a:off x="457200" y="1066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4686300" algn="l"/>
              </a:tabLst>
            </a:pPr>
            <a:endParaRPr lang="he-IL"/>
          </a:p>
        </p:txBody>
      </p:sp>
      <p:sp>
        <p:nvSpPr>
          <p:cNvPr id="821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rtl="0"/>
            <a:endParaRPr lang="he-IL">
              <a:latin typeface="Calibri" pitchFamily="34" charset="0"/>
            </a:endParaRPr>
          </a:p>
        </p:txBody>
      </p:sp>
      <p:sp>
        <p:nvSpPr>
          <p:cNvPr id="8216" name="Rectangle 6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rtl="0"/>
            <a:endParaRPr lang="he-IL">
              <a:latin typeface="Calibri" pitchFamily="34" charset="0"/>
            </a:endParaRPr>
          </a:p>
        </p:txBody>
      </p:sp>
      <p:sp>
        <p:nvSpPr>
          <p:cNvPr id="8217" name="Rectangle 67"/>
          <p:cNvSpPr>
            <a:spLocks noChangeArrowheads="1"/>
          </p:cNvSpPr>
          <p:nvPr/>
        </p:nvSpPr>
        <p:spPr bwMode="auto">
          <a:xfrm>
            <a:off x="457200" y="1066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4686300" algn="l"/>
              </a:tabLst>
            </a:pPr>
            <a:endParaRPr lang="he-IL"/>
          </a:p>
        </p:txBody>
      </p:sp>
      <p:sp>
        <p:nvSpPr>
          <p:cNvPr id="8218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rtl="0"/>
            <a:endParaRPr lang="he-IL">
              <a:latin typeface="Calibri" pitchFamily="34" charset="0"/>
            </a:endParaRPr>
          </a:p>
        </p:txBody>
      </p:sp>
      <p:sp>
        <p:nvSpPr>
          <p:cNvPr id="8219" name="Rectangle 1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rtl="0"/>
            <a:endParaRPr lang="he-IL">
              <a:latin typeface="Calibri" pitchFamily="34" charset="0"/>
            </a:endParaRPr>
          </a:p>
        </p:txBody>
      </p:sp>
      <p:sp>
        <p:nvSpPr>
          <p:cNvPr id="8220" name="Rectangle 124"/>
          <p:cNvSpPr>
            <a:spLocks noChangeArrowheads="1"/>
          </p:cNvSpPr>
          <p:nvPr/>
        </p:nvSpPr>
        <p:spPr bwMode="auto">
          <a:xfrm>
            <a:off x="457200" y="7620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4686300" algn="l"/>
              </a:tabLst>
            </a:pPr>
            <a:endParaRPr lang="he-IL"/>
          </a:p>
        </p:txBody>
      </p:sp>
      <p:sp>
        <p:nvSpPr>
          <p:cNvPr id="8221" name="Rectangle 1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rtl="0"/>
            <a:endParaRPr lang="he-IL">
              <a:latin typeface="Calibri" pitchFamily="34" charset="0"/>
            </a:endParaRPr>
          </a:p>
        </p:txBody>
      </p:sp>
      <p:sp>
        <p:nvSpPr>
          <p:cNvPr id="8222" name="Rectangle 1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rtl="0"/>
            <a:endParaRPr lang="he-IL">
              <a:latin typeface="Calibri" pitchFamily="34" charset="0"/>
            </a:endParaRPr>
          </a:p>
        </p:txBody>
      </p:sp>
      <p:sp>
        <p:nvSpPr>
          <p:cNvPr id="8223" name="Rectangle 1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rtl="0"/>
            <a:endParaRPr lang="he-IL">
              <a:latin typeface="Calibri" pitchFamily="34" charset="0"/>
            </a:endParaRPr>
          </a:p>
        </p:txBody>
      </p:sp>
      <p:sp>
        <p:nvSpPr>
          <p:cNvPr id="8224" name="Rectangle 131"/>
          <p:cNvSpPr>
            <a:spLocks noChangeArrowheads="1"/>
          </p:cNvSpPr>
          <p:nvPr/>
        </p:nvSpPr>
        <p:spPr bwMode="auto">
          <a:xfrm>
            <a:off x="457200" y="7524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4686300" algn="l"/>
              </a:tabLst>
            </a:pPr>
            <a:endParaRPr lang="he-IL"/>
          </a:p>
        </p:txBody>
      </p:sp>
      <p:sp>
        <p:nvSpPr>
          <p:cNvPr id="8225" name="Rectangle 1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rtl="0"/>
            <a:endParaRPr lang="he-IL">
              <a:latin typeface="Calibri" pitchFamily="34" charset="0"/>
            </a:endParaRPr>
          </a:p>
        </p:txBody>
      </p:sp>
      <p:sp>
        <p:nvSpPr>
          <p:cNvPr id="8226" name="Rectangle 134"/>
          <p:cNvSpPr>
            <a:spLocks noChangeArrowheads="1"/>
          </p:cNvSpPr>
          <p:nvPr/>
        </p:nvSpPr>
        <p:spPr bwMode="auto">
          <a:xfrm>
            <a:off x="457200" y="7524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4686300" algn="l"/>
              </a:tabLst>
            </a:pPr>
            <a:endParaRPr lang="he-IL"/>
          </a:p>
        </p:txBody>
      </p:sp>
      <p:sp>
        <p:nvSpPr>
          <p:cNvPr id="8227" name="Rectangle 1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rtl="0"/>
            <a:endParaRPr lang="he-IL">
              <a:latin typeface="Calibri" pitchFamily="34" charset="0"/>
            </a:endParaRPr>
          </a:p>
        </p:txBody>
      </p:sp>
      <p:sp>
        <p:nvSpPr>
          <p:cNvPr id="8228" name="Rectangle 137"/>
          <p:cNvSpPr>
            <a:spLocks noChangeArrowheads="1"/>
          </p:cNvSpPr>
          <p:nvPr/>
        </p:nvSpPr>
        <p:spPr bwMode="auto">
          <a:xfrm>
            <a:off x="457200" y="7334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4686300" algn="l"/>
              </a:tabLst>
            </a:pPr>
            <a:endParaRPr lang="he-IL"/>
          </a:p>
        </p:txBody>
      </p:sp>
      <p:sp>
        <p:nvSpPr>
          <p:cNvPr id="822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rtl="0"/>
            <a:endParaRPr lang="he-IL">
              <a:latin typeface="Calibri" pitchFamily="34" charset="0"/>
            </a:endParaRPr>
          </a:p>
        </p:txBody>
      </p:sp>
      <p:sp>
        <p:nvSpPr>
          <p:cNvPr id="823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rtl="0"/>
            <a:endParaRPr lang="he-IL">
              <a:latin typeface="Calibri" pitchFamily="34" charset="0"/>
            </a:endParaRPr>
          </a:p>
        </p:txBody>
      </p:sp>
      <p:sp>
        <p:nvSpPr>
          <p:cNvPr id="823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rtl="0"/>
            <a:endParaRPr lang="he-IL">
              <a:latin typeface="Calibri" pitchFamily="34" charset="0"/>
            </a:endParaRPr>
          </a:p>
        </p:txBody>
      </p:sp>
      <p:sp>
        <p:nvSpPr>
          <p:cNvPr id="823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rtl="0"/>
            <a:endParaRPr lang="he-IL">
              <a:latin typeface="Calibri" pitchFamily="34" charset="0"/>
            </a:endParaRPr>
          </a:p>
        </p:txBody>
      </p:sp>
      <p:sp>
        <p:nvSpPr>
          <p:cNvPr id="823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rtl="0"/>
            <a:endParaRPr lang="he-IL">
              <a:latin typeface="Calibri" pitchFamily="34" charset="0"/>
            </a:endParaRPr>
          </a:p>
        </p:txBody>
      </p:sp>
      <p:sp>
        <p:nvSpPr>
          <p:cNvPr id="8234" name="Rectangle 5"/>
          <p:cNvSpPr>
            <a:spLocks noChangeArrowheads="1"/>
          </p:cNvSpPr>
          <p:nvPr/>
        </p:nvSpPr>
        <p:spPr bwMode="auto">
          <a:xfrm>
            <a:off x="457200" y="9620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4686300" algn="l"/>
              </a:tabLst>
            </a:pPr>
            <a:endParaRPr lang="he-IL"/>
          </a:p>
        </p:txBody>
      </p:sp>
      <p:sp>
        <p:nvSpPr>
          <p:cNvPr id="823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rtl="0"/>
            <a:endParaRPr lang="he-IL">
              <a:latin typeface="Calibri" pitchFamily="34" charset="0"/>
            </a:endParaRPr>
          </a:p>
        </p:txBody>
      </p:sp>
      <p:sp>
        <p:nvSpPr>
          <p:cNvPr id="8236" name="Rectangle 8"/>
          <p:cNvSpPr>
            <a:spLocks noChangeArrowheads="1"/>
          </p:cNvSpPr>
          <p:nvPr/>
        </p:nvSpPr>
        <p:spPr bwMode="auto">
          <a:xfrm>
            <a:off x="457200" y="2466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4686300" algn="l"/>
              </a:tabLst>
            </a:pPr>
            <a:endParaRPr lang="he-IL"/>
          </a:p>
        </p:txBody>
      </p:sp>
      <p:sp>
        <p:nvSpPr>
          <p:cNvPr id="8237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rtl="0"/>
            <a:endParaRPr lang="he-IL">
              <a:latin typeface="Calibri" pitchFamily="34" charset="0"/>
            </a:endParaRPr>
          </a:p>
        </p:txBody>
      </p:sp>
      <p:pic>
        <p:nvPicPr>
          <p:cNvPr id="44041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552700"/>
            <a:ext cx="49339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39" name="Rectangle 11"/>
          <p:cNvSpPr>
            <a:spLocks noChangeArrowheads="1"/>
          </p:cNvSpPr>
          <p:nvPr/>
        </p:nvSpPr>
        <p:spPr bwMode="auto">
          <a:xfrm>
            <a:off x="457200" y="1181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4686300" algn="l"/>
              </a:tabLst>
            </a:pPr>
            <a:endParaRPr lang="he-IL"/>
          </a:p>
        </p:txBody>
      </p:sp>
      <p:sp>
        <p:nvSpPr>
          <p:cNvPr id="8240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rtl="0"/>
            <a:endParaRPr lang="he-IL">
              <a:latin typeface="Calibri" pitchFamily="34" charset="0"/>
            </a:endParaRPr>
          </a:p>
        </p:txBody>
      </p:sp>
      <p:pic>
        <p:nvPicPr>
          <p:cNvPr id="44044" name="Picture 1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390900"/>
            <a:ext cx="49244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42" name="Rectangle 14"/>
          <p:cNvSpPr>
            <a:spLocks noChangeArrowheads="1"/>
          </p:cNvSpPr>
          <p:nvPr/>
        </p:nvSpPr>
        <p:spPr bwMode="auto">
          <a:xfrm>
            <a:off x="457200" y="1181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4686300" algn="l"/>
              </a:tabLst>
            </a:pPr>
            <a:endParaRPr lang="he-IL"/>
          </a:p>
        </p:txBody>
      </p:sp>
      <p:sp>
        <p:nvSpPr>
          <p:cNvPr id="824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rtl="0"/>
            <a:endParaRPr lang="he-IL">
              <a:latin typeface="Calibri" pitchFamily="34" charset="0"/>
            </a:endParaRPr>
          </a:p>
        </p:txBody>
      </p:sp>
      <p:sp>
        <p:nvSpPr>
          <p:cNvPr id="8244" name="Rectangle 20"/>
          <p:cNvSpPr>
            <a:spLocks noChangeArrowheads="1"/>
          </p:cNvSpPr>
          <p:nvPr/>
        </p:nvSpPr>
        <p:spPr bwMode="auto">
          <a:xfrm>
            <a:off x="457200" y="1181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4686300" algn="l"/>
              </a:tabLst>
            </a:pPr>
            <a:endParaRPr lang="he-IL"/>
          </a:p>
        </p:txBody>
      </p:sp>
      <p:sp>
        <p:nvSpPr>
          <p:cNvPr id="8245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rtl="0"/>
            <a:endParaRPr lang="he-IL">
              <a:latin typeface="Calibri" pitchFamily="34" charset="0"/>
            </a:endParaRPr>
          </a:p>
        </p:txBody>
      </p:sp>
      <p:pic>
        <p:nvPicPr>
          <p:cNvPr id="44053" name="Picture 2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19600"/>
            <a:ext cx="47815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47" name="Rectangle 23"/>
          <p:cNvSpPr>
            <a:spLocks noChangeArrowheads="1"/>
          </p:cNvSpPr>
          <p:nvPr/>
        </p:nvSpPr>
        <p:spPr bwMode="auto">
          <a:xfrm>
            <a:off x="457200" y="1181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4686300" algn="l"/>
              </a:tabLst>
            </a:pPr>
            <a:endParaRPr lang="he-IL"/>
          </a:p>
        </p:txBody>
      </p:sp>
      <p:sp>
        <p:nvSpPr>
          <p:cNvPr id="8248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rtl="0"/>
            <a:endParaRPr lang="he-IL">
              <a:latin typeface="Calibri" pitchFamily="34" charset="0"/>
            </a:endParaRPr>
          </a:p>
        </p:txBody>
      </p:sp>
      <p:pic>
        <p:nvPicPr>
          <p:cNvPr id="44056" name="Picture 2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524500"/>
            <a:ext cx="47720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50" name="Rectangle 26"/>
          <p:cNvSpPr>
            <a:spLocks noChangeArrowheads="1"/>
          </p:cNvSpPr>
          <p:nvPr/>
        </p:nvSpPr>
        <p:spPr bwMode="auto">
          <a:xfrm>
            <a:off x="457200" y="1181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4686300" algn="l"/>
              </a:tabLst>
            </a:pPr>
            <a:endParaRPr lang="he-IL"/>
          </a:p>
        </p:txBody>
      </p:sp>
      <p:sp>
        <p:nvSpPr>
          <p:cNvPr id="57" name="TextBox 56"/>
          <p:cNvSpPr txBox="1"/>
          <p:nvPr/>
        </p:nvSpPr>
        <p:spPr>
          <a:xfrm>
            <a:off x="0" y="0"/>
            <a:ext cx="45720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Introduction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Applications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Optimality Conditions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/>
                </a:solidFill>
                <a:latin typeface="+mn-lt"/>
                <a:cs typeface="+mn-cs"/>
              </a:rPr>
              <a:t>Primal Dual in LP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Algorithms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5590248" y="4854575"/>
            <a:ext cx="1752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endParaRPr lang="en-US" dirty="0">
              <a:latin typeface="Calibri" pitchFamily="34" charset="0"/>
            </a:endParaRPr>
          </a:p>
          <a:p>
            <a:pPr algn="l" rtl="0" eaLnBrk="1" hangingPunct="1"/>
            <a:endParaRPr lang="en-US" dirty="0">
              <a:latin typeface="Calibri" pitchFamily="34" charset="0"/>
            </a:endParaRPr>
          </a:p>
          <a:p>
            <a:pPr algn="l" rtl="0" eaLnBrk="1" hangingPunct="1"/>
            <a:r>
              <a:rPr lang="en-US" dirty="0">
                <a:solidFill>
                  <a:srgbClr val="00B050"/>
                </a:solidFill>
                <a:latin typeface="Calibri" pitchFamily="34" charset="0"/>
              </a:rPr>
              <a:t>min </a:t>
            </a:r>
            <a:r>
              <a:rPr lang="en-US" dirty="0" err="1">
                <a:solidFill>
                  <a:srgbClr val="00B050"/>
                </a:solidFill>
                <a:latin typeface="Calibri" pitchFamily="34" charset="0"/>
              </a:rPr>
              <a:t>c</a:t>
            </a:r>
            <a:r>
              <a:rPr lang="en-US" baseline="30000" dirty="0" err="1">
                <a:solidFill>
                  <a:srgbClr val="00B050"/>
                </a:solidFill>
                <a:latin typeface="Calibri" pitchFamily="34" charset="0"/>
              </a:rPr>
              <a:t>T</a:t>
            </a:r>
            <a:r>
              <a:rPr lang="en-US" dirty="0" err="1">
                <a:solidFill>
                  <a:srgbClr val="00B050"/>
                </a:solidFill>
                <a:latin typeface="Calibri" pitchFamily="34" charset="0"/>
              </a:rPr>
              <a:t>x</a:t>
            </a:r>
            <a:endParaRPr lang="en-US" dirty="0">
              <a:solidFill>
                <a:srgbClr val="00B050"/>
              </a:solidFill>
              <a:latin typeface="Calibri" pitchFamily="34" charset="0"/>
            </a:endParaRPr>
          </a:p>
          <a:p>
            <a:pPr algn="l" rtl="0" eaLnBrk="1" hangingPunct="1"/>
            <a:r>
              <a:rPr lang="en-US" dirty="0" err="1">
                <a:solidFill>
                  <a:srgbClr val="00B050"/>
                </a:solidFill>
                <a:latin typeface="Calibri" pitchFamily="34" charset="0"/>
              </a:rPr>
              <a:t>s.t.</a:t>
            </a:r>
            <a:endParaRPr lang="en-US" dirty="0">
              <a:solidFill>
                <a:srgbClr val="00B050"/>
              </a:solidFill>
              <a:latin typeface="Calibri" pitchFamily="34" charset="0"/>
            </a:endParaRPr>
          </a:p>
          <a:p>
            <a:pPr algn="l" rtl="0" eaLnBrk="1" hangingPunct="1"/>
            <a:r>
              <a:rPr lang="en-US" dirty="0">
                <a:solidFill>
                  <a:srgbClr val="00B050"/>
                </a:solidFill>
                <a:latin typeface="Calibri" pitchFamily="34" charset="0"/>
              </a:rPr>
              <a:t>Ax ≥ b</a:t>
            </a:r>
          </a:p>
          <a:p>
            <a:pPr algn="l" rtl="0" eaLnBrk="1" hangingPunct="1"/>
            <a:r>
              <a:rPr lang="en-US" dirty="0">
                <a:solidFill>
                  <a:srgbClr val="00B050"/>
                </a:solidFill>
                <a:latin typeface="Calibri" pitchFamily="34" charset="0"/>
              </a:rPr>
              <a:t>x ≥ 0</a:t>
            </a:r>
          </a:p>
          <a:p>
            <a:pPr algn="l" rtl="0" eaLnBrk="1" hangingPunct="1"/>
            <a:endParaRPr lang="en-US" dirty="0">
              <a:latin typeface="Calibri" pitchFamily="34" charset="0"/>
            </a:endParaRPr>
          </a:p>
          <a:p>
            <a:pPr algn="l" rtl="0" eaLnBrk="1" hangingPunct="1"/>
            <a:endParaRPr lang="he-IL" dirty="0">
              <a:latin typeface="Calibri" pitchFamily="34" charset="0"/>
            </a:endParaRP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8181048" y="4854575"/>
            <a:ext cx="1752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endParaRPr lang="en-US" dirty="0">
              <a:latin typeface="Calibri" pitchFamily="34" charset="0"/>
            </a:endParaRPr>
          </a:p>
          <a:p>
            <a:pPr algn="l" rtl="0" eaLnBrk="1" hangingPunct="1"/>
            <a:endParaRPr lang="en-US" dirty="0">
              <a:latin typeface="Calibri" pitchFamily="34" charset="0"/>
            </a:endParaRPr>
          </a:p>
          <a:p>
            <a:pPr algn="l" rtl="0" eaLnBrk="1" hangingPunct="1"/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max </a:t>
            </a:r>
            <a:r>
              <a:rPr lang="en-US" dirty="0" err="1">
                <a:solidFill>
                  <a:srgbClr val="FF0000"/>
                </a:solidFill>
                <a:latin typeface="Calibri" pitchFamily="34" charset="0"/>
              </a:rPr>
              <a:t>b</a:t>
            </a:r>
            <a:r>
              <a:rPr lang="en-US" baseline="30000" dirty="0" err="1">
                <a:solidFill>
                  <a:srgbClr val="FF0000"/>
                </a:solidFill>
                <a:latin typeface="Calibri" pitchFamily="34" charset="0"/>
              </a:rPr>
              <a:t>T</a:t>
            </a:r>
            <a:r>
              <a:rPr lang="en-US" dirty="0" err="1">
                <a:solidFill>
                  <a:srgbClr val="FF0000"/>
                </a:solidFill>
                <a:latin typeface="Calibri" pitchFamily="34" charset="0"/>
              </a:rPr>
              <a:t>y</a:t>
            </a:r>
            <a:endParaRPr lang="en-US" dirty="0">
              <a:solidFill>
                <a:srgbClr val="FF0000"/>
              </a:solidFill>
              <a:latin typeface="Calibri" pitchFamily="34" charset="0"/>
            </a:endParaRPr>
          </a:p>
          <a:p>
            <a:pPr algn="l" rtl="0" eaLnBrk="1" hangingPunct="1"/>
            <a:r>
              <a:rPr lang="en-US" dirty="0" err="1">
                <a:solidFill>
                  <a:srgbClr val="FF0000"/>
                </a:solidFill>
                <a:latin typeface="Calibri" pitchFamily="34" charset="0"/>
              </a:rPr>
              <a:t>s.t.</a:t>
            </a:r>
            <a:endParaRPr lang="en-US" dirty="0">
              <a:solidFill>
                <a:srgbClr val="FF0000"/>
              </a:solidFill>
              <a:latin typeface="Calibri" pitchFamily="34" charset="0"/>
            </a:endParaRPr>
          </a:p>
          <a:p>
            <a:pPr algn="l" rtl="0" eaLnBrk="1" hangingPunct="1"/>
            <a:r>
              <a:rPr lang="en-US" dirty="0" err="1">
                <a:solidFill>
                  <a:srgbClr val="FF0000"/>
                </a:solidFill>
                <a:latin typeface="Calibri" pitchFamily="34" charset="0"/>
              </a:rPr>
              <a:t>A</a:t>
            </a:r>
            <a:r>
              <a:rPr lang="en-US" baseline="30000" dirty="0" err="1">
                <a:solidFill>
                  <a:srgbClr val="FF0000"/>
                </a:solidFill>
                <a:latin typeface="Calibri" pitchFamily="34" charset="0"/>
              </a:rPr>
              <a:t>T</a:t>
            </a:r>
            <a:r>
              <a:rPr lang="en-US" dirty="0" err="1">
                <a:solidFill>
                  <a:srgbClr val="FF0000"/>
                </a:solidFill>
                <a:latin typeface="Calibri" pitchFamily="34" charset="0"/>
              </a:rPr>
              <a:t>y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 ≤ c</a:t>
            </a:r>
          </a:p>
          <a:p>
            <a:pPr algn="l" rtl="0" eaLnBrk="1" hangingPunct="1"/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y ≥ 0</a:t>
            </a:r>
          </a:p>
          <a:p>
            <a:pPr algn="l" rtl="0" eaLnBrk="1" hangingPunct="1"/>
            <a:endParaRPr lang="en-US" dirty="0">
              <a:latin typeface="Calibri" pitchFamily="34" charset="0"/>
            </a:endParaRPr>
          </a:p>
          <a:p>
            <a:pPr algn="l" rtl="0" eaLnBrk="1" hangingPunct="1"/>
            <a:endParaRPr lang="he-I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69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90320"/>
            <a:ext cx="9144000" cy="5257800"/>
          </a:xfrm>
          <a:prstGeom prst="rect">
            <a:avLst/>
          </a:prstGeom>
          <a:gradFill>
            <a:gsLst>
              <a:gs pos="2000">
                <a:schemeClr val="accent1">
                  <a:tint val="66000"/>
                  <a:satMod val="160000"/>
                  <a:alpha val="52000"/>
                </a:schemeClr>
              </a:gs>
              <a:gs pos="15000">
                <a:schemeClr val="accent1">
                  <a:tint val="23500"/>
                  <a:satMod val="1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457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138" name="TextBox 16"/>
          <p:cNvSpPr txBox="1">
            <a:spLocks noChangeArrowheads="1"/>
          </p:cNvSpPr>
          <p:nvPr/>
        </p:nvSpPr>
        <p:spPr bwMode="auto">
          <a:xfrm>
            <a:off x="0" y="1295400"/>
            <a:ext cx="89916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</a:rPr>
              <a:t>MCF – Linear Programming</a:t>
            </a:r>
            <a:endParaRPr lang="en-US" sz="2500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139" name="TextBox 17"/>
              <p:cNvSpPr txBox="1">
                <a:spLocks noChangeArrowheads="1"/>
              </p:cNvSpPr>
              <p:nvPr/>
            </p:nvSpPr>
            <p:spPr bwMode="auto">
              <a:xfrm>
                <a:off x="152400" y="1981200"/>
                <a:ext cx="3505200" cy="32115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sym typeface="Wingdings" pitchFamily="2" charset="2"/>
                            </a:rPr>
                            <m:t>min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𝑧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=</m:t>
                          </m:r>
                        </m:e>
                      </m:func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𝑖</m:t>
                              </m:r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,</m:t>
                              </m:r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𝑗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𝐸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r>
                  <a:rPr lang="en-US" dirty="0" err="1" smtClean="0">
                    <a:latin typeface="Calibri" pitchFamily="34" charset="0"/>
                    <a:sym typeface="Wingdings" pitchFamily="2" charset="2"/>
                  </a:rPr>
                  <a:t>s.t.</a:t>
                </a:r>
                <a:endParaRPr lang="en-US" dirty="0" smtClean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/>
                              <a:sym typeface="Wingdings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𝑗</m:t>
                          </m:r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(</m:t>
                          </m:r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𝑖</m:t>
                          </m:r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,</m:t>
                          </m:r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𝑗</m:t>
                          </m:r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  <a:sym typeface="Wingdings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𝑗</m:t>
                          </m:r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: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𝑗</m:t>
                              </m:r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,</m:t>
                              </m:r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𝑖</m:t>
                              </m:r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𝑗𝑖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𝑏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  ∀</m:t>
                      </m:r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∈</m:t>
                      </m:r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𝑉</m:t>
                      </m:r>
                    </m:oMath>
                  </m:oMathPara>
                </a14:m>
                <a:endParaRPr lang="en-US" b="0" dirty="0" smtClean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endParaRPr lang="en-US" dirty="0" smtClean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   ∀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∈</m:t>
                      </m:r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𝐸</m:t>
                      </m:r>
                    </m:oMath>
                  </m:oMathPara>
                </a14:m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/>
                </a:r>
                <a:br>
                  <a:rPr lang="en-US" dirty="0" smtClean="0">
                    <a:latin typeface="Calibri" pitchFamily="34" charset="0"/>
                    <a:sym typeface="Wingdings" pitchFamily="2" charset="2"/>
                  </a:rPr>
                </a:br>
                <a:endParaRPr lang="en-US" dirty="0" smtClean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≥</m:t>
                      </m:r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0</m:t>
                      </m:r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      ∀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∈</m:t>
                      </m:r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𝐸</m:t>
                      </m:r>
                    </m:oMath>
                  </m:oMathPara>
                </a14:m>
                <a:endParaRPr lang="en-US" dirty="0">
                  <a:latin typeface="Calibri" pitchFamily="34" charset="0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48139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1981200"/>
                <a:ext cx="3505200" cy="3211585"/>
              </a:xfrm>
              <a:prstGeom prst="rect">
                <a:avLst/>
              </a:prstGeom>
              <a:blipFill rotWithShape="1">
                <a:blip r:embed="rId2"/>
                <a:stretch>
                  <a:fillRect l="-139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0" y="0"/>
            <a:ext cx="45720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Introduction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Applications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Optimality Conditions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/>
                </a:solidFill>
                <a:latin typeface="+mn-lt"/>
                <a:cs typeface="+mn-cs"/>
              </a:rPr>
              <a:t>Primal Dual in LP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Algorithms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516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90320"/>
            <a:ext cx="9144000" cy="5257800"/>
          </a:xfrm>
          <a:prstGeom prst="rect">
            <a:avLst/>
          </a:prstGeom>
          <a:gradFill>
            <a:gsLst>
              <a:gs pos="2000">
                <a:schemeClr val="accent1">
                  <a:tint val="66000"/>
                  <a:satMod val="160000"/>
                  <a:alpha val="52000"/>
                </a:schemeClr>
              </a:gs>
              <a:gs pos="15000">
                <a:schemeClr val="accent1">
                  <a:tint val="23500"/>
                  <a:satMod val="1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457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138" name="TextBox 16"/>
          <p:cNvSpPr txBox="1">
            <a:spLocks noChangeArrowheads="1"/>
          </p:cNvSpPr>
          <p:nvPr/>
        </p:nvSpPr>
        <p:spPr bwMode="auto">
          <a:xfrm>
            <a:off x="0" y="1295400"/>
            <a:ext cx="89916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</a:rPr>
              <a:t>MCF – Linear Programming</a:t>
            </a:r>
            <a:endParaRPr lang="en-US" sz="2500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139" name="TextBox 17"/>
              <p:cNvSpPr txBox="1">
                <a:spLocks noChangeArrowheads="1"/>
              </p:cNvSpPr>
              <p:nvPr/>
            </p:nvSpPr>
            <p:spPr bwMode="auto">
              <a:xfrm>
                <a:off x="152400" y="1981200"/>
                <a:ext cx="3505200" cy="32115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sym typeface="Wingdings" pitchFamily="2" charset="2"/>
                            </a:rPr>
                            <m:t>min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𝑧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=</m:t>
                          </m:r>
                        </m:e>
                      </m:func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𝑗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𝐸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r>
                  <a:rPr lang="en-US" dirty="0" err="1" smtClean="0">
                    <a:latin typeface="Calibri" pitchFamily="34" charset="0"/>
                    <a:sym typeface="Wingdings" pitchFamily="2" charset="2"/>
                  </a:rPr>
                  <a:t>s.t.</a:t>
                </a:r>
                <a:endParaRPr lang="en-US" dirty="0" smtClean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/>
                              <a:sym typeface="Wingdings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:(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  <a:sym typeface="Wingdings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: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𝑗</m:t>
                              </m:r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𝑖</m:t>
                              </m:r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𝑗𝑖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𝑏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  ∀</m:t>
                      </m:r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∈</m:t>
                      </m:r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𝑉</m:t>
                      </m:r>
                    </m:oMath>
                  </m:oMathPara>
                </a14:m>
                <a:endParaRPr lang="en-US" b="0" dirty="0" smtClean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endParaRPr lang="en-US" dirty="0" smtClean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−</m:t>
                      </m:r>
                      <m:sSub>
                        <m:sSubPr>
                          <m:ctrlPr>
                            <a:rPr lang="en-US" i="1" smtClean="0">
                              <a:latin typeface="Cambria Math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≥−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   ∀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∈</m:t>
                      </m:r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𝐸</m:t>
                      </m:r>
                    </m:oMath>
                  </m:oMathPara>
                </a14:m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/>
                </a:r>
                <a:br>
                  <a:rPr lang="en-US" dirty="0" smtClean="0">
                    <a:latin typeface="Calibri" pitchFamily="34" charset="0"/>
                    <a:sym typeface="Wingdings" pitchFamily="2" charset="2"/>
                  </a:rPr>
                </a:br>
                <a:endParaRPr lang="en-US" dirty="0" smtClean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≥</m:t>
                      </m:r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0</m:t>
                      </m:r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      ∀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∈</m:t>
                      </m:r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𝐸</m:t>
                      </m:r>
                    </m:oMath>
                  </m:oMathPara>
                </a14:m>
                <a:endParaRPr lang="en-US" dirty="0">
                  <a:latin typeface="Calibri" pitchFamily="34" charset="0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48139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1981200"/>
                <a:ext cx="3505200" cy="3211585"/>
              </a:xfrm>
              <a:prstGeom prst="rect">
                <a:avLst/>
              </a:prstGeom>
              <a:blipFill rotWithShape="1">
                <a:blip r:embed="rId2"/>
                <a:stretch>
                  <a:fillRect l="-139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10000" y="3352800"/>
                <a:ext cx="1143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𝜋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3352800"/>
                <a:ext cx="1143000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10000" y="4191000"/>
                <a:ext cx="1143000" cy="391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4191000"/>
                <a:ext cx="1143000" cy="391646"/>
              </a:xfrm>
              <a:prstGeom prst="rect">
                <a:avLst/>
              </a:prstGeom>
              <a:blipFill rotWithShape="1">
                <a:blip r:embed="rId4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486400" y="4854575"/>
            <a:ext cx="1752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endParaRPr lang="en-US" dirty="0">
              <a:latin typeface="Calibri" pitchFamily="34" charset="0"/>
            </a:endParaRPr>
          </a:p>
          <a:p>
            <a:pPr algn="l" rtl="0" eaLnBrk="1" hangingPunct="1"/>
            <a:r>
              <a:rPr lang="en-US" dirty="0" smtClean="0">
                <a:latin typeface="Calibri" pitchFamily="34" charset="0"/>
              </a:rPr>
              <a:t>primal</a:t>
            </a:r>
            <a:endParaRPr lang="en-US" dirty="0">
              <a:latin typeface="Calibri" pitchFamily="34" charset="0"/>
            </a:endParaRPr>
          </a:p>
          <a:p>
            <a:pPr algn="l" rtl="0" eaLnBrk="1" hangingPunct="1"/>
            <a:r>
              <a:rPr lang="en-US" dirty="0">
                <a:solidFill>
                  <a:srgbClr val="00B050"/>
                </a:solidFill>
                <a:latin typeface="Calibri" pitchFamily="34" charset="0"/>
              </a:rPr>
              <a:t>min </a:t>
            </a:r>
            <a:r>
              <a:rPr lang="en-US" dirty="0" err="1">
                <a:solidFill>
                  <a:srgbClr val="00B050"/>
                </a:solidFill>
                <a:latin typeface="Calibri" pitchFamily="34" charset="0"/>
              </a:rPr>
              <a:t>c</a:t>
            </a:r>
            <a:r>
              <a:rPr lang="en-US" baseline="30000" dirty="0" err="1">
                <a:solidFill>
                  <a:srgbClr val="00B050"/>
                </a:solidFill>
                <a:latin typeface="Calibri" pitchFamily="34" charset="0"/>
              </a:rPr>
              <a:t>T</a:t>
            </a:r>
            <a:r>
              <a:rPr lang="en-US" dirty="0" err="1">
                <a:solidFill>
                  <a:srgbClr val="00B050"/>
                </a:solidFill>
                <a:latin typeface="Calibri" pitchFamily="34" charset="0"/>
              </a:rPr>
              <a:t>x</a:t>
            </a:r>
            <a:endParaRPr lang="en-US" dirty="0">
              <a:solidFill>
                <a:srgbClr val="00B050"/>
              </a:solidFill>
              <a:latin typeface="Calibri" pitchFamily="34" charset="0"/>
            </a:endParaRPr>
          </a:p>
          <a:p>
            <a:pPr algn="l" rtl="0" eaLnBrk="1" hangingPunct="1"/>
            <a:r>
              <a:rPr lang="en-US" dirty="0" err="1">
                <a:solidFill>
                  <a:srgbClr val="00B050"/>
                </a:solidFill>
                <a:latin typeface="Calibri" pitchFamily="34" charset="0"/>
              </a:rPr>
              <a:t>s.t.</a:t>
            </a:r>
            <a:endParaRPr lang="en-US" dirty="0">
              <a:solidFill>
                <a:srgbClr val="00B050"/>
              </a:solidFill>
              <a:latin typeface="Calibri" pitchFamily="34" charset="0"/>
            </a:endParaRPr>
          </a:p>
          <a:p>
            <a:pPr algn="l" rtl="0" eaLnBrk="1" hangingPunct="1"/>
            <a:r>
              <a:rPr lang="en-US" dirty="0">
                <a:solidFill>
                  <a:srgbClr val="00B050"/>
                </a:solidFill>
                <a:latin typeface="Calibri" pitchFamily="34" charset="0"/>
              </a:rPr>
              <a:t>Ax ≥ b</a:t>
            </a:r>
          </a:p>
          <a:p>
            <a:pPr algn="l" rtl="0" eaLnBrk="1" hangingPunct="1"/>
            <a:r>
              <a:rPr lang="en-US" dirty="0">
                <a:solidFill>
                  <a:srgbClr val="00B050"/>
                </a:solidFill>
                <a:latin typeface="Calibri" pitchFamily="34" charset="0"/>
              </a:rPr>
              <a:t>x ≥ 0</a:t>
            </a:r>
          </a:p>
          <a:p>
            <a:pPr algn="l" rtl="0" eaLnBrk="1" hangingPunct="1"/>
            <a:endParaRPr lang="en-US" dirty="0">
              <a:latin typeface="Calibri" pitchFamily="34" charset="0"/>
            </a:endParaRPr>
          </a:p>
          <a:p>
            <a:pPr algn="l" rtl="0" eaLnBrk="1" hangingPunct="1"/>
            <a:endParaRPr lang="he-IL" dirty="0">
              <a:latin typeface="Calibri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153400" y="4854575"/>
            <a:ext cx="1752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endParaRPr lang="en-US" dirty="0">
              <a:latin typeface="Calibri" pitchFamily="34" charset="0"/>
            </a:endParaRPr>
          </a:p>
          <a:p>
            <a:pPr algn="l" rtl="0" eaLnBrk="1" hangingPunct="1"/>
            <a:r>
              <a:rPr lang="en-US" dirty="0" smtClean="0">
                <a:latin typeface="Calibri" pitchFamily="34" charset="0"/>
              </a:rPr>
              <a:t>dual</a:t>
            </a:r>
            <a:endParaRPr lang="en-US" dirty="0">
              <a:latin typeface="Calibri" pitchFamily="34" charset="0"/>
            </a:endParaRPr>
          </a:p>
          <a:p>
            <a:pPr algn="l" rtl="0" eaLnBrk="1" hangingPunct="1"/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max </a:t>
            </a:r>
            <a:r>
              <a:rPr lang="en-US" dirty="0" err="1">
                <a:solidFill>
                  <a:srgbClr val="FF0000"/>
                </a:solidFill>
                <a:latin typeface="Calibri" pitchFamily="34" charset="0"/>
              </a:rPr>
              <a:t>b</a:t>
            </a:r>
            <a:r>
              <a:rPr lang="en-US" baseline="30000" dirty="0" err="1">
                <a:solidFill>
                  <a:srgbClr val="FF0000"/>
                </a:solidFill>
                <a:latin typeface="Calibri" pitchFamily="34" charset="0"/>
              </a:rPr>
              <a:t>T</a:t>
            </a:r>
            <a:r>
              <a:rPr lang="en-US" dirty="0" err="1">
                <a:solidFill>
                  <a:srgbClr val="FF0000"/>
                </a:solidFill>
                <a:latin typeface="Calibri" pitchFamily="34" charset="0"/>
              </a:rPr>
              <a:t>y</a:t>
            </a:r>
            <a:endParaRPr lang="en-US" dirty="0">
              <a:solidFill>
                <a:srgbClr val="FF0000"/>
              </a:solidFill>
              <a:latin typeface="Calibri" pitchFamily="34" charset="0"/>
            </a:endParaRPr>
          </a:p>
          <a:p>
            <a:pPr algn="l" rtl="0" eaLnBrk="1" hangingPunct="1"/>
            <a:r>
              <a:rPr lang="en-US" dirty="0" err="1">
                <a:solidFill>
                  <a:srgbClr val="FF0000"/>
                </a:solidFill>
                <a:latin typeface="Calibri" pitchFamily="34" charset="0"/>
              </a:rPr>
              <a:t>s.t.</a:t>
            </a:r>
            <a:endParaRPr lang="en-US" dirty="0">
              <a:solidFill>
                <a:srgbClr val="FF0000"/>
              </a:solidFill>
              <a:latin typeface="Calibri" pitchFamily="34" charset="0"/>
            </a:endParaRPr>
          </a:p>
          <a:p>
            <a:pPr algn="l" rtl="0" eaLnBrk="1" hangingPunct="1"/>
            <a:r>
              <a:rPr lang="en-US" dirty="0" err="1">
                <a:solidFill>
                  <a:srgbClr val="FF0000"/>
                </a:solidFill>
                <a:latin typeface="Calibri" pitchFamily="34" charset="0"/>
              </a:rPr>
              <a:t>A</a:t>
            </a:r>
            <a:r>
              <a:rPr lang="en-US" baseline="30000" dirty="0" err="1">
                <a:solidFill>
                  <a:srgbClr val="FF0000"/>
                </a:solidFill>
                <a:latin typeface="Calibri" pitchFamily="34" charset="0"/>
              </a:rPr>
              <a:t>T</a:t>
            </a:r>
            <a:r>
              <a:rPr lang="en-US" dirty="0" err="1">
                <a:solidFill>
                  <a:srgbClr val="FF0000"/>
                </a:solidFill>
                <a:latin typeface="Calibri" pitchFamily="34" charset="0"/>
              </a:rPr>
              <a:t>y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 ≤ c</a:t>
            </a:r>
          </a:p>
          <a:p>
            <a:pPr algn="l" rtl="0" eaLnBrk="1" hangingPunct="1"/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y ≥ 0</a:t>
            </a:r>
          </a:p>
          <a:p>
            <a:pPr algn="l" rtl="0" eaLnBrk="1" hangingPunct="1"/>
            <a:endParaRPr lang="en-US" dirty="0">
              <a:latin typeface="Calibri" pitchFamily="34" charset="0"/>
            </a:endParaRPr>
          </a:p>
          <a:p>
            <a:pPr algn="l" rtl="0" eaLnBrk="1" hangingPunct="1"/>
            <a:endParaRPr lang="he-IL" dirty="0">
              <a:latin typeface="Calibri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800600" y="1828800"/>
            <a:ext cx="0" cy="472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0"/>
            <a:ext cx="4197238" cy="159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0"/>
            <a:ext cx="45720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Introduction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Applications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Optimality Conditions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/>
                </a:solidFill>
                <a:latin typeface="+mn-lt"/>
                <a:cs typeface="+mn-cs"/>
              </a:rPr>
              <a:t>Primal Dual in LP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Algorithms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301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90320"/>
            <a:ext cx="9144000" cy="5257800"/>
          </a:xfrm>
          <a:prstGeom prst="rect">
            <a:avLst/>
          </a:prstGeom>
          <a:gradFill>
            <a:gsLst>
              <a:gs pos="2000">
                <a:schemeClr val="accent1">
                  <a:tint val="66000"/>
                  <a:satMod val="160000"/>
                  <a:alpha val="52000"/>
                </a:schemeClr>
              </a:gs>
              <a:gs pos="15000">
                <a:schemeClr val="accent1">
                  <a:tint val="23500"/>
                  <a:satMod val="1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457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138" name="TextBox 16"/>
          <p:cNvSpPr txBox="1">
            <a:spLocks noChangeArrowheads="1"/>
          </p:cNvSpPr>
          <p:nvPr/>
        </p:nvSpPr>
        <p:spPr bwMode="auto">
          <a:xfrm>
            <a:off x="0" y="1295400"/>
            <a:ext cx="89916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</a:rPr>
              <a:t>MCF – Linear Programming</a:t>
            </a:r>
            <a:endParaRPr lang="en-US" sz="2500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139" name="TextBox 17"/>
              <p:cNvSpPr txBox="1">
                <a:spLocks noChangeArrowheads="1"/>
              </p:cNvSpPr>
              <p:nvPr/>
            </p:nvSpPr>
            <p:spPr bwMode="auto">
              <a:xfrm>
                <a:off x="152400" y="1981200"/>
                <a:ext cx="3505200" cy="32115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sym typeface="Wingdings" pitchFamily="2" charset="2"/>
                            </a:rPr>
                            <m:t>min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𝑧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=</m:t>
                          </m:r>
                        </m:e>
                      </m:func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𝑗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𝐸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r>
                  <a:rPr lang="en-US" dirty="0" err="1" smtClean="0">
                    <a:latin typeface="Calibri" pitchFamily="34" charset="0"/>
                    <a:sym typeface="Wingdings" pitchFamily="2" charset="2"/>
                  </a:rPr>
                  <a:t>s.t.</a:t>
                </a:r>
                <a:endParaRPr lang="en-US" dirty="0" smtClean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/>
                              <a:sym typeface="Wingdings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:(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  <a:sym typeface="Wingdings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: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𝑗</m:t>
                              </m:r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𝑖</m:t>
                              </m:r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𝑗𝑖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𝑏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  ∀</m:t>
                      </m:r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∈</m:t>
                      </m:r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𝑉</m:t>
                      </m:r>
                    </m:oMath>
                  </m:oMathPara>
                </a14:m>
                <a:endParaRPr lang="en-US" b="0" dirty="0" smtClean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endParaRPr lang="en-US" dirty="0" smtClean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   ∀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∈</m:t>
                      </m:r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𝐸</m:t>
                      </m:r>
                    </m:oMath>
                  </m:oMathPara>
                </a14:m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/>
                </a:r>
                <a:br>
                  <a:rPr lang="en-US" dirty="0" smtClean="0">
                    <a:latin typeface="Calibri" pitchFamily="34" charset="0"/>
                    <a:sym typeface="Wingdings" pitchFamily="2" charset="2"/>
                  </a:rPr>
                </a:br>
                <a:endParaRPr lang="en-US" dirty="0" smtClean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≥</m:t>
                      </m:r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0</m:t>
                      </m:r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      ∀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∈</m:t>
                      </m:r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𝐸</m:t>
                      </m:r>
                    </m:oMath>
                  </m:oMathPara>
                </a14:m>
                <a:endParaRPr lang="en-US" dirty="0">
                  <a:latin typeface="Calibri" pitchFamily="34" charset="0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48139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1981200"/>
                <a:ext cx="3505200" cy="3211585"/>
              </a:xfrm>
              <a:prstGeom prst="rect">
                <a:avLst/>
              </a:prstGeom>
              <a:blipFill rotWithShape="1">
                <a:blip r:embed="rId2"/>
                <a:stretch>
                  <a:fillRect l="-139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7"/>
              <p:cNvSpPr txBox="1">
                <a:spLocks noChangeArrowheads="1"/>
              </p:cNvSpPr>
              <p:nvPr/>
            </p:nvSpPr>
            <p:spPr bwMode="auto">
              <a:xfrm>
                <a:off x="4114800" y="1981200"/>
                <a:ext cx="4572000" cy="2226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sym typeface="Wingdings" pitchFamily="2" charset="2"/>
                            </a:rPr>
                            <m:t>max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𝑉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𝑏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𝑖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𝜋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𝑖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−</m:t>
                          </m:r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𝑗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𝐸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r>
                  <a:rPr lang="en-US" dirty="0" err="1" smtClean="0">
                    <a:latin typeface="Calibri" pitchFamily="34" charset="0"/>
                    <a:sym typeface="Wingdings" pitchFamily="2" charset="2"/>
                  </a:rPr>
                  <a:t>s.t.</a:t>
                </a:r>
                <a:endParaRPr lang="en-US" dirty="0" smtClean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𝜋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𝜋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         </m:t>
                      </m:r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∀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𝑗</m:t>
                          </m:r>
                        </m:e>
                      </m:d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∈</m:t>
                      </m:r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𝐸</m:t>
                      </m:r>
                    </m:oMath>
                  </m:oMathPara>
                </a14:m>
                <a:endParaRPr lang="en-US" dirty="0" smtClean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≥</m:t>
                      </m:r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0</m:t>
                      </m:r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                                       ∀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𝑗</m:t>
                          </m:r>
                        </m:e>
                      </m:d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∈</m:t>
                      </m:r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𝐸</m:t>
                      </m:r>
                    </m:oMath>
                  </m:oMathPara>
                </a14:m>
                <a:endParaRPr lang="en-US" dirty="0">
                  <a:latin typeface="Calibri" pitchFamily="34" charset="0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11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14800" y="1981200"/>
                <a:ext cx="4572000" cy="2226700"/>
              </a:xfrm>
              <a:prstGeom prst="rect">
                <a:avLst/>
              </a:prstGeom>
              <a:blipFill rotWithShape="1">
                <a:blip r:embed="rId3"/>
                <a:stretch>
                  <a:fillRect l="-1067" b="-54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0" y="0"/>
            <a:ext cx="45720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Introduction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Applications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Optimality Conditions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/>
                </a:solidFill>
                <a:latin typeface="+mn-lt"/>
                <a:cs typeface="+mn-cs"/>
              </a:rPr>
              <a:t>Primal Dual in LP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Algorithms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610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90320"/>
            <a:ext cx="9144000" cy="5257800"/>
          </a:xfrm>
          <a:prstGeom prst="rect">
            <a:avLst/>
          </a:prstGeom>
          <a:gradFill>
            <a:gsLst>
              <a:gs pos="2000">
                <a:schemeClr val="accent1">
                  <a:tint val="66000"/>
                  <a:satMod val="160000"/>
                  <a:alpha val="52000"/>
                </a:schemeClr>
              </a:gs>
              <a:gs pos="15000">
                <a:schemeClr val="accent1">
                  <a:tint val="23500"/>
                  <a:satMod val="1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457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138" name="TextBox 16"/>
          <p:cNvSpPr txBox="1">
            <a:spLocks noChangeArrowheads="1"/>
          </p:cNvSpPr>
          <p:nvPr/>
        </p:nvSpPr>
        <p:spPr bwMode="auto">
          <a:xfrm>
            <a:off x="0" y="1295400"/>
            <a:ext cx="89916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</a:rPr>
              <a:t>MCF – Linear Programming</a:t>
            </a:r>
            <a:endParaRPr lang="en-US" sz="2500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7"/>
              <p:cNvSpPr txBox="1">
                <a:spLocks noChangeArrowheads="1"/>
              </p:cNvSpPr>
              <p:nvPr/>
            </p:nvSpPr>
            <p:spPr bwMode="auto">
              <a:xfrm>
                <a:off x="152400" y="1905000"/>
                <a:ext cx="4572000" cy="2226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sym typeface="Wingdings" pitchFamily="2" charset="2"/>
                            </a:rPr>
                            <m:t>max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𝑉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𝑏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𝑖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𝜋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𝑖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−</m:t>
                          </m:r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𝑖</m:t>
                              </m:r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,</m:t>
                              </m:r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𝑗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𝐸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r>
                  <a:rPr lang="en-US" dirty="0" err="1" smtClean="0">
                    <a:latin typeface="Calibri" pitchFamily="34" charset="0"/>
                    <a:sym typeface="Wingdings" pitchFamily="2" charset="2"/>
                  </a:rPr>
                  <a:t>s.t.</a:t>
                </a:r>
                <a:endParaRPr lang="en-US" dirty="0" smtClean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𝜋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𝜋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         </m:t>
                      </m:r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∀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𝑗</m:t>
                          </m:r>
                        </m:e>
                      </m:d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∈</m:t>
                      </m:r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𝐸</m:t>
                      </m:r>
                    </m:oMath>
                  </m:oMathPara>
                </a14:m>
                <a:endParaRPr lang="en-US" dirty="0" smtClean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≥</m:t>
                      </m:r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0</m:t>
                      </m:r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                                       ∀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𝑗</m:t>
                          </m:r>
                        </m:e>
                      </m:d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∈</m:t>
                      </m:r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𝐸</m:t>
                      </m:r>
                    </m:oMath>
                  </m:oMathPara>
                </a14:m>
                <a:endParaRPr lang="en-US" dirty="0">
                  <a:latin typeface="Calibri" pitchFamily="34" charset="0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11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1905000"/>
                <a:ext cx="4572000" cy="2226700"/>
              </a:xfrm>
              <a:prstGeom prst="rect">
                <a:avLst/>
              </a:prstGeom>
              <a:blipFill rotWithShape="1">
                <a:blip r:embed="rId2"/>
                <a:stretch>
                  <a:fillRect l="-1067" b="-27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0" y="0"/>
            <a:ext cx="45720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Introduction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Applications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Optimality Conditions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/>
                </a:solidFill>
                <a:latin typeface="+mn-lt"/>
                <a:cs typeface="+mn-cs"/>
              </a:rPr>
              <a:t>Primal Dual in LP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Algorithms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49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90320"/>
            <a:ext cx="9144000" cy="5257800"/>
          </a:xfrm>
          <a:prstGeom prst="rect">
            <a:avLst/>
          </a:prstGeom>
          <a:gradFill>
            <a:gsLst>
              <a:gs pos="2000">
                <a:schemeClr val="accent1">
                  <a:tint val="66000"/>
                  <a:satMod val="160000"/>
                  <a:alpha val="52000"/>
                </a:schemeClr>
              </a:gs>
              <a:gs pos="15000">
                <a:schemeClr val="accent1">
                  <a:tint val="23500"/>
                  <a:satMod val="1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457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138" name="TextBox 16"/>
          <p:cNvSpPr txBox="1">
            <a:spLocks noChangeArrowheads="1"/>
          </p:cNvSpPr>
          <p:nvPr/>
        </p:nvSpPr>
        <p:spPr bwMode="auto">
          <a:xfrm>
            <a:off x="0" y="1295400"/>
            <a:ext cx="89916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</a:rPr>
              <a:t>MCF – Linear Programming</a:t>
            </a:r>
            <a:endParaRPr lang="en-US" sz="2500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7"/>
              <p:cNvSpPr txBox="1">
                <a:spLocks noChangeArrowheads="1"/>
              </p:cNvSpPr>
              <p:nvPr/>
            </p:nvSpPr>
            <p:spPr bwMode="auto">
              <a:xfrm>
                <a:off x="152400" y="1905000"/>
                <a:ext cx="4572000" cy="2226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sym typeface="Wingdings" pitchFamily="2" charset="2"/>
                            </a:rPr>
                            <m:t>max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𝑉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𝑏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𝑖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𝜋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𝑖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−</m:t>
                          </m:r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𝑖</m:t>
                              </m:r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,</m:t>
                              </m:r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𝑗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𝐸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r>
                  <a:rPr lang="en-US" dirty="0" err="1" smtClean="0">
                    <a:latin typeface="Calibri" pitchFamily="34" charset="0"/>
                    <a:sym typeface="Wingdings" pitchFamily="2" charset="2"/>
                  </a:rPr>
                  <a:t>s.t.</a:t>
                </a:r>
                <a:endParaRPr lang="en-US" dirty="0" smtClean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𝜋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𝜋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         </m:t>
                      </m:r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∀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𝑗</m:t>
                          </m:r>
                        </m:e>
                      </m:d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∈</m:t>
                      </m:r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𝐸</m:t>
                      </m:r>
                    </m:oMath>
                  </m:oMathPara>
                </a14:m>
                <a:endParaRPr lang="en-US" dirty="0" smtClean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≥</m:t>
                      </m:r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0</m:t>
                      </m:r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                                       ∀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𝑗</m:t>
                          </m:r>
                        </m:e>
                      </m:d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∈</m:t>
                      </m:r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𝐸</m:t>
                      </m:r>
                    </m:oMath>
                  </m:oMathPara>
                </a14:m>
                <a:endParaRPr lang="en-US" dirty="0">
                  <a:latin typeface="Calibri" pitchFamily="34" charset="0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11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1905000"/>
                <a:ext cx="4572000" cy="2226700"/>
              </a:xfrm>
              <a:prstGeom prst="rect">
                <a:avLst/>
              </a:prstGeom>
              <a:blipFill rotWithShape="1">
                <a:blip r:embed="rId2"/>
                <a:stretch>
                  <a:fillRect l="-1067" b="-27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2400" y="4800600"/>
                <a:ext cx="8305800" cy="401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 smtClean="0"/>
                  <a:t>Define: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𝜋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𝜋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𝜋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800600"/>
                <a:ext cx="8305800" cy="401648"/>
              </a:xfrm>
              <a:prstGeom prst="rect">
                <a:avLst/>
              </a:prstGeom>
              <a:blipFill rotWithShape="1">
                <a:blip r:embed="rId3"/>
                <a:stretch>
                  <a:fillRect l="-514" t="-7692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0" y="0"/>
            <a:ext cx="45720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Introduction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Applications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Optimality Conditions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/>
                </a:solidFill>
                <a:latin typeface="+mn-lt"/>
                <a:cs typeface="+mn-cs"/>
              </a:rPr>
              <a:t>Primal Dual in LP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Algorithms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044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95400"/>
            <a:ext cx="9144000" cy="5257800"/>
          </a:xfrm>
          <a:prstGeom prst="rect">
            <a:avLst/>
          </a:prstGeom>
          <a:gradFill>
            <a:gsLst>
              <a:gs pos="2000">
                <a:schemeClr val="accent1">
                  <a:tint val="66000"/>
                  <a:satMod val="160000"/>
                  <a:alpha val="52000"/>
                </a:schemeClr>
              </a:gs>
              <a:gs pos="15000">
                <a:schemeClr val="accent1">
                  <a:tint val="23500"/>
                  <a:satMod val="1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457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8138" name="TextBox 16"/>
          <p:cNvSpPr txBox="1">
            <a:spLocks noChangeArrowheads="1"/>
          </p:cNvSpPr>
          <p:nvPr/>
        </p:nvSpPr>
        <p:spPr bwMode="auto">
          <a:xfrm>
            <a:off x="0" y="1295400"/>
            <a:ext cx="52578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500" dirty="0" smtClean="0">
                <a:solidFill>
                  <a:prstClr val="white"/>
                </a:solidFill>
                <a:latin typeface="Calibri" pitchFamily="34" charset="0"/>
              </a:rPr>
              <a:t>Minimum Cost Flows - Definition</a:t>
            </a:r>
            <a:endParaRPr lang="en-US" sz="2500" dirty="0">
              <a:solidFill>
                <a:prstClr val="black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139" name="TextBox 17"/>
              <p:cNvSpPr txBox="1">
                <a:spLocks noChangeArrowheads="1"/>
              </p:cNvSpPr>
              <p:nvPr/>
            </p:nvSpPr>
            <p:spPr bwMode="auto">
              <a:xfrm>
                <a:off x="152400" y="1981200"/>
                <a:ext cx="8839200" cy="1754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 eaLnBrk="1" hangingPunct="1"/>
                <a:r>
                  <a:rPr lang="en-US" b="1" dirty="0" smtClean="0">
                    <a:solidFill>
                      <a:prstClr val="black"/>
                    </a:solidFill>
                    <a:latin typeface="Calibri" pitchFamily="34" charset="0"/>
                  </a:rPr>
                  <a:t>Assumptions:</a:t>
                </a:r>
              </a:p>
              <a:p>
                <a:pPr algn="l" rtl="0" eaLnBrk="1" hangingPunct="1"/>
                <a:endParaRPr lang="en-US" b="1" dirty="0">
                  <a:solidFill>
                    <a:prstClr val="black"/>
                  </a:solidFill>
                  <a:latin typeface="Calibri" pitchFamily="34" charset="0"/>
                </a:endParaRPr>
              </a:p>
              <a:p>
                <a:pPr marL="285750" indent="-285750" algn="l" rtl="0" eaLnBrk="1" hangingPunct="1">
                  <a:buFont typeface="Wingdings" pitchFamily="2" charset="2"/>
                  <a:buChar char="q"/>
                </a:pPr>
                <a:r>
                  <a:rPr lang="en-US" dirty="0" smtClean="0">
                    <a:solidFill>
                      <a:prstClr val="black"/>
                    </a:solidFill>
                    <a:latin typeface="Calibri" pitchFamily="34" charset="0"/>
                  </a:rPr>
                  <a:t>All arc costs are nonnegative – No loss of generality – due to a known transformation which converts a min cost flow problem with negative costs to a one with non-negatives costs.</a:t>
                </a:r>
              </a:p>
              <a:p>
                <a:pPr marL="285750" indent="-285750" algn="l" rtl="0" eaLnBrk="1" hangingPunct="1">
                  <a:buFont typeface="Wingdings" pitchFamily="2" charset="2"/>
                  <a:buChar char="q"/>
                </a:pPr>
                <a:r>
                  <a:rPr lang="en-US" dirty="0" smtClean="0">
                    <a:solidFill>
                      <a:prstClr val="black"/>
                    </a:solidFill>
                    <a:latin typeface="Calibri" pitchFamily="34" charset="0"/>
                  </a:rPr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∈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𝐸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latin typeface="Calibri" pitchFamily="34" charset="0"/>
                  </a:rPr>
                  <a:t>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∉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𝐸</m:t>
                    </m:r>
                  </m:oMath>
                </a14:m>
                <a:endParaRPr lang="en-US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8139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1981200"/>
                <a:ext cx="8839200" cy="1754326"/>
              </a:xfrm>
              <a:prstGeom prst="rect">
                <a:avLst/>
              </a:prstGeom>
              <a:blipFill rotWithShape="1">
                <a:blip r:embed="rId2"/>
                <a:stretch>
                  <a:fillRect l="-552" t="-1736" b="-45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0" y="0"/>
            <a:ext cx="45720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prstClr val="white"/>
                </a:solidFill>
                <a:latin typeface="Calibri"/>
              </a:rPr>
              <a:t>Introduction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Applications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Optimality Conditions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Primal Dual in LP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Algorithms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 smtClean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200400" y="4694684"/>
            <a:ext cx="533400" cy="4859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800600" y="4680466"/>
            <a:ext cx="533400" cy="4859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12" idx="6"/>
            <a:endCxn id="13" idx="2"/>
          </p:cNvCxnSpPr>
          <p:nvPr/>
        </p:nvCxnSpPr>
        <p:spPr>
          <a:xfrm flipV="1">
            <a:off x="3733800" y="4923418"/>
            <a:ext cx="1066800" cy="142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86200" y="4572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4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" name="Elbow Connector 2"/>
          <p:cNvCxnSpPr>
            <a:stCxn id="13" idx="3"/>
            <a:endCxn id="12" idx="5"/>
          </p:cNvCxnSpPr>
          <p:nvPr/>
        </p:nvCxnSpPr>
        <p:spPr>
          <a:xfrm rot="5400000">
            <a:off x="4260091" y="4490805"/>
            <a:ext cx="14218" cy="1223030"/>
          </a:xfrm>
          <a:prstGeom prst="bentConnector3">
            <a:avLst>
              <a:gd name="adj1" fmla="val 220830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886200" y="54980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2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55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90320"/>
            <a:ext cx="9144000" cy="5257800"/>
          </a:xfrm>
          <a:prstGeom prst="rect">
            <a:avLst/>
          </a:prstGeom>
          <a:gradFill>
            <a:gsLst>
              <a:gs pos="2000">
                <a:schemeClr val="accent1">
                  <a:tint val="66000"/>
                  <a:satMod val="160000"/>
                  <a:alpha val="52000"/>
                </a:schemeClr>
              </a:gs>
              <a:gs pos="15000">
                <a:schemeClr val="accent1">
                  <a:tint val="23500"/>
                  <a:satMod val="1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457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138" name="TextBox 16"/>
          <p:cNvSpPr txBox="1">
            <a:spLocks noChangeArrowheads="1"/>
          </p:cNvSpPr>
          <p:nvPr/>
        </p:nvSpPr>
        <p:spPr bwMode="auto">
          <a:xfrm>
            <a:off x="0" y="1295400"/>
            <a:ext cx="89916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</a:rPr>
              <a:t>MCF – Linear Programming</a:t>
            </a:r>
            <a:endParaRPr lang="en-US" sz="2500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7"/>
              <p:cNvSpPr txBox="1">
                <a:spLocks noChangeArrowheads="1"/>
              </p:cNvSpPr>
              <p:nvPr/>
            </p:nvSpPr>
            <p:spPr bwMode="auto">
              <a:xfrm>
                <a:off x="152400" y="1905000"/>
                <a:ext cx="4572000" cy="2226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sym typeface="Wingdings" pitchFamily="2" charset="2"/>
                            </a:rPr>
                            <m:t>max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𝑉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𝑏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𝑖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𝜋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𝑖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−</m:t>
                          </m:r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𝑖</m:t>
                              </m:r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,</m:t>
                              </m:r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𝑗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𝐸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r>
                  <a:rPr lang="en-US" dirty="0" err="1" smtClean="0">
                    <a:latin typeface="Calibri" pitchFamily="34" charset="0"/>
                    <a:sym typeface="Wingdings" pitchFamily="2" charset="2"/>
                  </a:rPr>
                  <a:t>s.t.</a:t>
                </a:r>
                <a:endParaRPr lang="en-US" dirty="0" smtClean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≥−</m:t>
                      </m:r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𝑖𝑗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𝜋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                                 </m:t>
                      </m:r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∀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𝑗</m:t>
                          </m:r>
                        </m:e>
                      </m:d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∈</m:t>
                      </m:r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𝐸</m:t>
                      </m:r>
                    </m:oMath>
                  </m:oMathPara>
                </a14:m>
                <a:endParaRPr lang="en-US" dirty="0" smtClean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≥</m:t>
                      </m:r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0</m:t>
                      </m:r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                                       ∀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𝑗</m:t>
                          </m:r>
                        </m:e>
                      </m:d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∈</m:t>
                      </m:r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𝐸</m:t>
                      </m:r>
                    </m:oMath>
                  </m:oMathPara>
                </a14:m>
                <a:endParaRPr lang="en-US" dirty="0">
                  <a:latin typeface="Calibri" pitchFamily="34" charset="0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11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1905000"/>
                <a:ext cx="4572000" cy="2226700"/>
              </a:xfrm>
              <a:prstGeom prst="rect">
                <a:avLst/>
              </a:prstGeom>
              <a:blipFill rotWithShape="1">
                <a:blip r:embed="rId2"/>
                <a:stretch>
                  <a:fillRect l="-1067" b="-54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0" y="0"/>
            <a:ext cx="45720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Introduction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Applications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Optimality Conditions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/>
                </a:solidFill>
                <a:latin typeface="+mn-lt"/>
                <a:cs typeface="+mn-cs"/>
              </a:rPr>
              <a:t>Primal Dual in LP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Algorithms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925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90320"/>
            <a:ext cx="9144000" cy="5257800"/>
          </a:xfrm>
          <a:prstGeom prst="rect">
            <a:avLst/>
          </a:prstGeom>
          <a:gradFill>
            <a:gsLst>
              <a:gs pos="2000">
                <a:schemeClr val="accent1">
                  <a:tint val="66000"/>
                  <a:satMod val="160000"/>
                  <a:alpha val="52000"/>
                </a:schemeClr>
              </a:gs>
              <a:gs pos="15000">
                <a:schemeClr val="accent1">
                  <a:tint val="23500"/>
                  <a:satMod val="1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457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138" name="TextBox 16"/>
          <p:cNvSpPr txBox="1">
            <a:spLocks noChangeArrowheads="1"/>
          </p:cNvSpPr>
          <p:nvPr/>
        </p:nvSpPr>
        <p:spPr bwMode="auto">
          <a:xfrm>
            <a:off x="0" y="1295400"/>
            <a:ext cx="89916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</a:rPr>
              <a:t>MCF – Linear Programming</a:t>
            </a:r>
            <a:endParaRPr lang="en-US" sz="2500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7"/>
              <p:cNvSpPr txBox="1">
                <a:spLocks noChangeArrowheads="1"/>
              </p:cNvSpPr>
              <p:nvPr/>
            </p:nvSpPr>
            <p:spPr bwMode="auto">
              <a:xfrm>
                <a:off x="152400" y="1905000"/>
                <a:ext cx="4572000" cy="1937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sym typeface="Wingdings" pitchFamily="2" charset="2"/>
                            </a:rPr>
                            <m:t>max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𝑉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𝑏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𝑖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𝜋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𝑖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−</m:t>
                          </m:r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𝑖</m:t>
                              </m:r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,</m:t>
                              </m:r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𝑗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𝐸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r>
                  <a:rPr lang="en-US" dirty="0" err="1" smtClean="0">
                    <a:latin typeface="Calibri" pitchFamily="34" charset="0"/>
                    <a:sym typeface="Wingdings" pitchFamily="2" charset="2"/>
                  </a:rPr>
                  <a:t>s.t.</a:t>
                </a:r>
                <a:endParaRPr lang="en-US" dirty="0" smtClean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≥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sym typeface="Wingdings" pitchFamily="2" charset="2"/>
                        </a:rPr>
                        <m:t>max</m:t>
                      </m:r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⁡{−</m:t>
                      </m:r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𝑖𝑗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𝜋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0</m:t>
                      </m:r>
                      <m:r>
                        <a:rPr lang="en-US" b="0" i="1" smtClean="0">
                          <a:latin typeface="Cambria Math"/>
                        </a:rPr>
                        <m:t>}                          ∀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𝑗</m:t>
                          </m:r>
                        </m:e>
                      </m:d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∈</m:t>
                      </m:r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𝐸</m:t>
                      </m:r>
                    </m:oMath>
                  </m:oMathPara>
                </a14:m>
                <a:endParaRPr lang="en-US" dirty="0" smtClean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endParaRPr lang="en-US" dirty="0">
                  <a:latin typeface="Calibri" pitchFamily="34" charset="0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11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1905000"/>
                <a:ext cx="4572000" cy="1937390"/>
              </a:xfrm>
              <a:prstGeom prst="rect">
                <a:avLst/>
              </a:prstGeom>
              <a:blipFill rotWithShape="1">
                <a:blip r:embed="rId2"/>
                <a:stretch>
                  <a:fillRect l="-10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0" y="0"/>
            <a:ext cx="45720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Introduction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Applications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Optimality Conditions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/>
                </a:solidFill>
                <a:latin typeface="+mn-lt"/>
                <a:cs typeface="+mn-cs"/>
              </a:rPr>
              <a:t>Primal Dual in LP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Algorithms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31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90320"/>
            <a:ext cx="9144000" cy="5257800"/>
          </a:xfrm>
          <a:prstGeom prst="rect">
            <a:avLst/>
          </a:prstGeom>
          <a:gradFill>
            <a:gsLst>
              <a:gs pos="2000">
                <a:schemeClr val="accent1">
                  <a:tint val="66000"/>
                  <a:satMod val="160000"/>
                  <a:alpha val="52000"/>
                </a:schemeClr>
              </a:gs>
              <a:gs pos="15000">
                <a:schemeClr val="accent1">
                  <a:tint val="23500"/>
                  <a:satMod val="1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457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138" name="TextBox 16"/>
          <p:cNvSpPr txBox="1">
            <a:spLocks noChangeArrowheads="1"/>
          </p:cNvSpPr>
          <p:nvPr/>
        </p:nvSpPr>
        <p:spPr bwMode="auto">
          <a:xfrm>
            <a:off x="0" y="1295400"/>
            <a:ext cx="89916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</a:rPr>
              <a:t>MCF – Linear Programming</a:t>
            </a:r>
            <a:endParaRPr lang="en-US" sz="2500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7"/>
              <p:cNvSpPr txBox="1">
                <a:spLocks noChangeArrowheads="1"/>
              </p:cNvSpPr>
              <p:nvPr/>
            </p:nvSpPr>
            <p:spPr bwMode="auto">
              <a:xfrm>
                <a:off x="152400" y="1905000"/>
                <a:ext cx="4572000" cy="1937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sym typeface="Wingdings" pitchFamily="2" charset="2"/>
                            </a:rPr>
                            <m:t>max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𝑉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𝑏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𝑖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𝜋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𝑖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−</m:t>
                          </m:r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𝑖</m:t>
                              </m:r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,</m:t>
                              </m:r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𝑗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𝐸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r>
                  <a:rPr lang="en-US" dirty="0" err="1" smtClean="0">
                    <a:latin typeface="Calibri" pitchFamily="34" charset="0"/>
                    <a:sym typeface="Wingdings" pitchFamily="2" charset="2"/>
                  </a:rPr>
                  <a:t>s.t.</a:t>
                </a:r>
                <a:endParaRPr lang="en-US" dirty="0" smtClean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≥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sym typeface="Wingdings" pitchFamily="2" charset="2"/>
                        </a:rPr>
                        <m:t>max</m:t>
                      </m:r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⁡{−</m:t>
                      </m:r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𝑖𝑗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𝜋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0</m:t>
                      </m:r>
                      <m:r>
                        <a:rPr lang="en-US" b="0" i="1" smtClean="0">
                          <a:latin typeface="Cambria Math"/>
                        </a:rPr>
                        <m:t>}                          ∀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𝑗</m:t>
                          </m:r>
                        </m:e>
                      </m:d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∈</m:t>
                      </m:r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𝐸</m:t>
                      </m:r>
                    </m:oMath>
                  </m:oMathPara>
                </a14:m>
                <a:endParaRPr lang="en-US" dirty="0" smtClean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endParaRPr lang="en-US" dirty="0">
                  <a:latin typeface="Calibri" pitchFamily="34" charset="0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11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1905000"/>
                <a:ext cx="4572000" cy="1937390"/>
              </a:xfrm>
              <a:prstGeom prst="rect">
                <a:avLst/>
              </a:prstGeom>
              <a:blipFill rotWithShape="1">
                <a:blip r:embed="rId2"/>
                <a:stretch>
                  <a:fillRect l="-10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52400" y="4800600"/>
                <a:ext cx="8305800" cy="1033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 smtClean="0"/>
                  <a:t>We know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  <m:r>
                      <a:rPr lang="en-US" b="0" i="0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. Therefore we want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i="1">
                                <a:latin typeface="Cambria Math"/>
                                <a:sym typeface="Wingdings" pitchFamily="2" charset="2"/>
                              </a:rPr>
                            </m:ctrlPr>
                          </m:d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/>
                                <a:sym typeface="Wingdings" pitchFamily="2" charset="2"/>
                              </a:rPr>
                              <m:t>𝑖</m:t>
                            </m:r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/>
                                <a:sym typeface="Wingdings" pitchFamily="2" charset="2"/>
                              </a:rPr>
                              <m:t>,</m:t>
                            </m:r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/>
                                <a:sym typeface="Wingdings" pitchFamily="2" charset="2"/>
                              </a:rPr>
                              <m:t>𝑗</m:t>
                            </m:r>
                          </m:e>
                        </m:d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𝐸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sym typeface="Wingdings" pitchFamily="2" charset="2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sym typeface="Wingdings" pitchFamily="2" charset="2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sym typeface="Wingdings" pitchFamily="2" charset="2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sym typeface="Wingdings" pitchFamily="2" charset="2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 to be small.</a:t>
                </a:r>
              </a:p>
              <a:p>
                <a:pPr algn="l"/>
                <a:r>
                  <a:rPr lang="en-US" dirty="0" smtClean="0"/>
                  <a:t>We can only control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pPr algn="l"/>
                <a:r>
                  <a:rPr lang="en-US" dirty="0" smtClean="0"/>
                  <a:t>Therefore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sym typeface="Wingdings" pitchFamily="2" charset="2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/>
                                <a:sym typeface="Wingdings" pitchFamily="2" charset="2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  <a:sym typeface="Wingdings" pitchFamily="2" charset="2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𝑖𝑗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𝜋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  ∀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∈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𝐸</m:t>
                    </m:r>
                  </m:oMath>
                </a14:m>
                <a:r>
                  <a:rPr lang="en-US" dirty="0" smtClean="0"/>
                  <a:t>  </a:t>
                </a:r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800600"/>
                <a:ext cx="8305800" cy="1033488"/>
              </a:xfrm>
              <a:prstGeom prst="rect">
                <a:avLst/>
              </a:prstGeom>
              <a:blipFill rotWithShape="1">
                <a:blip r:embed="rId3"/>
                <a:stretch>
                  <a:fillRect l="-514" t="-42604" b="-4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0" y="0"/>
            <a:ext cx="45720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Introduction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Applications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Optimality Conditions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/>
                </a:solidFill>
                <a:latin typeface="+mn-lt"/>
                <a:cs typeface="+mn-cs"/>
              </a:rPr>
              <a:t>Primal Dual in LP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Algorithms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21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90320"/>
            <a:ext cx="9144000" cy="5257800"/>
          </a:xfrm>
          <a:prstGeom prst="rect">
            <a:avLst/>
          </a:prstGeom>
          <a:gradFill>
            <a:gsLst>
              <a:gs pos="2000">
                <a:schemeClr val="accent1">
                  <a:tint val="66000"/>
                  <a:satMod val="160000"/>
                  <a:alpha val="52000"/>
                </a:schemeClr>
              </a:gs>
              <a:gs pos="15000">
                <a:schemeClr val="accent1">
                  <a:tint val="23500"/>
                  <a:satMod val="1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457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138" name="TextBox 16"/>
          <p:cNvSpPr txBox="1">
            <a:spLocks noChangeArrowheads="1"/>
          </p:cNvSpPr>
          <p:nvPr/>
        </p:nvSpPr>
        <p:spPr bwMode="auto">
          <a:xfrm>
            <a:off x="0" y="1295400"/>
            <a:ext cx="89916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</a:rPr>
              <a:t>MCF – Linear Programming</a:t>
            </a:r>
            <a:endParaRPr lang="en-US" sz="2500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7"/>
              <p:cNvSpPr txBox="1">
                <a:spLocks noChangeArrowheads="1"/>
              </p:cNvSpPr>
              <p:nvPr/>
            </p:nvSpPr>
            <p:spPr bwMode="auto">
              <a:xfrm>
                <a:off x="152400" y="1905000"/>
                <a:ext cx="5410200" cy="10740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sym typeface="Wingdings" pitchFamily="2" charset="2"/>
                            </a:rPr>
                            <m:t>max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𝑉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𝑏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𝑖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𝜋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𝑖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−</m:t>
                          </m:r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𝑗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𝐸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𝑖𝑗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  <a:sym typeface="Wingdings" pitchFamily="2" charset="2"/>
                                </a:rPr>
                                <m:t>max</m:t>
                              </m:r>
                            </m:fName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/>
                                      <a:sym typeface="Wingdings" pitchFamily="2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  <a:sym typeface="Wingdings" pitchFamily="2" charset="2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𝑖𝑗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𝜋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dirty="0" smtClean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endParaRPr lang="en-US" dirty="0">
                  <a:latin typeface="Calibri" pitchFamily="34" charset="0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11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1905000"/>
                <a:ext cx="5410200" cy="10740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0" y="0"/>
            <a:ext cx="45720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Introduction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Applications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Optimality Conditions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/>
                </a:solidFill>
                <a:latin typeface="+mn-lt"/>
                <a:cs typeface="+mn-cs"/>
              </a:rPr>
              <a:t>Primal Dual in LP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Algorithms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01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90320"/>
            <a:ext cx="9144000" cy="5257800"/>
          </a:xfrm>
          <a:prstGeom prst="rect">
            <a:avLst/>
          </a:prstGeom>
          <a:gradFill>
            <a:gsLst>
              <a:gs pos="2000">
                <a:schemeClr val="accent1">
                  <a:tint val="66000"/>
                  <a:satMod val="160000"/>
                  <a:alpha val="52000"/>
                </a:schemeClr>
              </a:gs>
              <a:gs pos="15000">
                <a:schemeClr val="accent1">
                  <a:tint val="23500"/>
                  <a:satMod val="1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457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138" name="TextBox 16"/>
          <p:cNvSpPr txBox="1">
            <a:spLocks noChangeArrowheads="1"/>
          </p:cNvSpPr>
          <p:nvPr/>
        </p:nvSpPr>
        <p:spPr bwMode="auto">
          <a:xfrm>
            <a:off x="0" y="1295400"/>
            <a:ext cx="89916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</a:rPr>
              <a:t>MCF – Linear Programming</a:t>
            </a:r>
            <a:endParaRPr lang="en-US" sz="2500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139" name="TextBox 17"/>
              <p:cNvSpPr txBox="1">
                <a:spLocks noChangeArrowheads="1"/>
              </p:cNvSpPr>
              <p:nvPr/>
            </p:nvSpPr>
            <p:spPr bwMode="auto">
              <a:xfrm>
                <a:off x="152400" y="1981200"/>
                <a:ext cx="8839200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 eaLnBrk="1" hangingPunct="1"/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Theorem: Let z(x) denote the objective function value of some feasible solution x of the MCF problem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𝑤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(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𝜋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,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𝛼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 denote the objective function value of some feasible solution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(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𝜋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,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𝛼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 of its dual.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sym typeface="Wingdings" pitchFamily="2" charset="2"/>
                      </a:rPr>
                      <m:t>𝑤</m:t>
                    </m:r>
                    <m:d>
                      <m:d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𝜋</m:t>
                        </m:r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≤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𝑧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(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.</a:t>
                </a:r>
                <a:endParaRPr lang="en-US" dirty="0">
                  <a:latin typeface="Calibri" pitchFamily="34" charset="0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48139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1981200"/>
                <a:ext cx="8839200" cy="923330"/>
              </a:xfrm>
              <a:prstGeom prst="rect">
                <a:avLst/>
              </a:prstGeom>
              <a:blipFill rotWithShape="1">
                <a:blip r:embed="rId2"/>
                <a:stretch>
                  <a:fillRect l="-552" t="-3311" r="-414" b="-993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0" y="0"/>
            <a:ext cx="45720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Introduction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Applications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Optimality Conditions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/>
                </a:solidFill>
                <a:latin typeface="+mn-lt"/>
                <a:cs typeface="+mn-cs"/>
              </a:rPr>
              <a:t>Primal Dual in LP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Algorithms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37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90320"/>
            <a:ext cx="9144000" cy="5257800"/>
          </a:xfrm>
          <a:prstGeom prst="rect">
            <a:avLst/>
          </a:prstGeom>
          <a:gradFill>
            <a:gsLst>
              <a:gs pos="2000">
                <a:schemeClr val="accent1">
                  <a:tint val="66000"/>
                  <a:satMod val="160000"/>
                  <a:alpha val="52000"/>
                </a:schemeClr>
              </a:gs>
              <a:gs pos="15000">
                <a:schemeClr val="accent1">
                  <a:tint val="23500"/>
                  <a:satMod val="1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457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138" name="TextBox 16"/>
          <p:cNvSpPr txBox="1">
            <a:spLocks noChangeArrowheads="1"/>
          </p:cNvSpPr>
          <p:nvPr/>
        </p:nvSpPr>
        <p:spPr bwMode="auto">
          <a:xfrm>
            <a:off x="0" y="1295400"/>
            <a:ext cx="89916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</a:rPr>
              <a:t>MCF – Linear Programming</a:t>
            </a:r>
            <a:endParaRPr lang="en-US" sz="2500" dirty="0">
              <a:latin typeface="Calibri" pitchFamily="34" charset="0"/>
            </a:endParaRPr>
          </a:p>
        </p:txBody>
      </p:sp>
      <p:sp>
        <p:nvSpPr>
          <p:cNvPr id="48139" name="TextBox 17"/>
          <p:cNvSpPr txBox="1">
            <a:spLocks noChangeArrowheads="1"/>
          </p:cNvSpPr>
          <p:nvPr/>
        </p:nvSpPr>
        <p:spPr bwMode="auto">
          <a:xfrm>
            <a:off x="152400" y="1981200"/>
            <a:ext cx="8839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dirty="0" smtClean="0">
                <a:latin typeface="Calibri" pitchFamily="34" charset="0"/>
                <a:sym typeface="Wingdings" pitchFamily="2" charset="2"/>
              </a:rPr>
              <a:t>Proof: Weak Duality Theorem.</a:t>
            </a:r>
            <a:endParaRPr lang="en-US" dirty="0"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45720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Introduction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Applications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Optimality Conditions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/>
                </a:solidFill>
                <a:latin typeface="+mn-lt"/>
                <a:cs typeface="+mn-cs"/>
              </a:rPr>
              <a:t>Primal Dual in LP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Algorithms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149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90320"/>
            <a:ext cx="9144000" cy="5257800"/>
          </a:xfrm>
          <a:prstGeom prst="rect">
            <a:avLst/>
          </a:prstGeom>
          <a:gradFill>
            <a:gsLst>
              <a:gs pos="2000">
                <a:schemeClr val="accent1">
                  <a:tint val="66000"/>
                  <a:satMod val="160000"/>
                  <a:alpha val="52000"/>
                </a:schemeClr>
              </a:gs>
              <a:gs pos="15000">
                <a:schemeClr val="accent1">
                  <a:tint val="23500"/>
                  <a:satMod val="1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457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138" name="TextBox 16"/>
          <p:cNvSpPr txBox="1">
            <a:spLocks noChangeArrowheads="1"/>
          </p:cNvSpPr>
          <p:nvPr/>
        </p:nvSpPr>
        <p:spPr bwMode="auto">
          <a:xfrm>
            <a:off x="0" y="1295400"/>
            <a:ext cx="89916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</a:rPr>
              <a:t>MCF – Linear Programming</a:t>
            </a:r>
            <a:endParaRPr lang="en-US" sz="2500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139" name="TextBox 17"/>
              <p:cNvSpPr txBox="1">
                <a:spLocks noChangeArrowheads="1"/>
              </p:cNvSpPr>
              <p:nvPr/>
            </p:nvSpPr>
            <p:spPr bwMode="auto">
              <a:xfrm>
                <a:off x="76200" y="1981200"/>
                <a:ext cx="899160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 eaLnBrk="1" hangingPunct="1"/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Theorem: Let x* denote  a feasible solution of the primal,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 denote a feasible solution of the dual. Then x* is optimal for the primal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 is optimal for the dual </a:t>
                </a:r>
                <a:r>
                  <a:rPr lang="en-US" dirty="0" err="1" smtClean="0">
                    <a:latin typeface="Calibri" pitchFamily="34" charset="0"/>
                    <a:sym typeface="Wingdings" pitchFamily="2" charset="2"/>
                  </a:rPr>
                  <a:t>iff</a:t>
                </a:r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𝑧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=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𝑤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)</m:t>
                    </m:r>
                  </m:oMath>
                </a14:m>
                <a:endParaRPr lang="en-US" dirty="0">
                  <a:latin typeface="Calibri" pitchFamily="34" charset="0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48139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1981200"/>
                <a:ext cx="8991600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610" t="-4717" r="-68" b="-1415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0" y="0"/>
            <a:ext cx="45720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Introduction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Applications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Optimality Conditions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/>
                </a:solidFill>
                <a:latin typeface="+mn-lt"/>
                <a:cs typeface="+mn-cs"/>
              </a:rPr>
              <a:t>Primal Dual in LP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Algorithms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181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90320"/>
            <a:ext cx="9144000" cy="5257800"/>
          </a:xfrm>
          <a:prstGeom prst="rect">
            <a:avLst/>
          </a:prstGeom>
          <a:gradFill>
            <a:gsLst>
              <a:gs pos="2000">
                <a:schemeClr val="accent1">
                  <a:tint val="66000"/>
                  <a:satMod val="160000"/>
                  <a:alpha val="52000"/>
                </a:schemeClr>
              </a:gs>
              <a:gs pos="15000">
                <a:schemeClr val="accent1">
                  <a:tint val="23500"/>
                  <a:satMod val="1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457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138" name="TextBox 16"/>
          <p:cNvSpPr txBox="1">
            <a:spLocks noChangeArrowheads="1"/>
          </p:cNvSpPr>
          <p:nvPr/>
        </p:nvSpPr>
        <p:spPr bwMode="auto">
          <a:xfrm>
            <a:off x="0" y="1295400"/>
            <a:ext cx="89916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</a:rPr>
              <a:t>MCF – Linear Programming</a:t>
            </a:r>
            <a:endParaRPr lang="en-US" sz="2500" dirty="0">
              <a:latin typeface="Calibri" pitchFamily="34" charset="0"/>
            </a:endParaRPr>
          </a:p>
        </p:txBody>
      </p:sp>
      <p:sp>
        <p:nvSpPr>
          <p:cNvPr id="48139" name="TextBox 17"/>
          <p:cNvSpPr txBox="1">
            <a:spLocks noChangeArrowheads="1"/>
          </p:cNvSpPr>
          <p:nvPr/>
        </p:nvSpPr>
        <p:spPr bwMode="auto">
          <a:xfrm>
            <a:off x="152400" y="1981200"/>
            <a:ext cx="8839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dirty="0" smtClean="0">
                <a:latin typeface="Calibri" pitchFamily="34" charset="0"/>
                <a:sym typeface="Wingdings" pitchFamily="2" charset="2"/>
              </a:rPr>
              <a:t>Proof: Strong Duality Theorem.</a:t>
            </a:r>
            <a:endParaRPr lang="en-US" dirty="0"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45720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Introduction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Applications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Optimality Conditions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/>
                </a:solidFill>
                <a:latin typeface="+mn-lt"/>
                <a:cs typeface="+mn-cs"/>
              </a:rPr>
              <a:t>Primal Dual in LP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Algorithms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419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90320"/>
            <a:ext cx="9144000" cy="5257800"/>
          </a:xfrm>
          <a:prstGeom prst="rect">
            <a:avLst/>
          </a:prstGeom>
          <a:gradFill>
            <a:gsLst>
              <a:gs pos="2000">
                <a:schemeClr val="accent1">
                  <a:tint val="66000"/>
                  <a:satMod val="160000"/>
                  <a:alpha val="52000"/>
                </a:schemeClr>
              </a:gs>
              <a:gs pos="15000">
                <a:schemeClr val="accent1">
                  <a:tint val="23500"/>
                  <a:satMod val="1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457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138" name="TextBox 16"/>
          <p:cNvSpPr txBox="1">
            <a:spLocks noChangeArrowheads="1"/>
          </p:cNvSpPr>
          <p:nvPr/>
        </p:nvSpPr>
        <p:spPr bwMode="auto">
          <a:xfrm>
            <a:off x="0" y="1295400"/>
            <a:ext cx="89916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</a:rPr>
              <a:t>MCF – Linear Programming</a:t>
            </a:r>
            <a:endParaRPr lang="en-US" sz="2500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139" name="TextBox 17"/>
              <p:cNvSpPr txBox="1">
                <a:spLocks noChangeArrowheads="1"/>
              </p:cNvSpPr>
              <p:nvPr/>
            </p:nvSpPr>
            <p:spPr bwMode="auto">
              <a:xfrm>
                <a:off x="76200" y="1981200"/>
                <a:ext cx="8991600" cy="2405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 eaLnBrk="1" hangingPunct="1"/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Theorem: Let x* denote  an optimal solution of the primal,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 denote a optimal solution of the dual. Then the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 satisfies the complementary slackness optimality conditions:</a:t>
                </a:r>
              </a:p>
              <a:p>
                <a:pPr algn="l" rtl="0" eaLnBrk="1" hangingPunct="1"/>
                <a:endParaRPr lang="en-US" b="1" dirty="0">
                  <a:latin typeface="Calibri" pitchFamily="34" charset="0"/>
                  <a:sym typeface="Wingdings" pitchFamily="2" charset="2"/>
                </a:endParaRPr>
              </a:p>
              <a:p>
                <a:pPr marL="285750" indent="-285750" algn="l" rtl="0" eaLnBrk="1" hangingPunct="1">
                  <a:buFont typeface="Wingdings" pitchFamily="2" charset="2"/>
                  <a:buChar char="q"/>
                </a:pPr>
                <a:r>
                  <a:rPr lang="en-US" dirty="0">
                    <a:sym typeface="Wingdings" pitchFamily="2" charset="2"/>
                  </a:rPr>
                  <a:t>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𝑖𝑗</m:t>
                        </m:r>
                      </m:sub>
                      <m:sup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𝜋</m:t>
                        </m:r>
                      </m:sup>
                    </m:sSubSup>
                    <m:r>
                      <a:rPr lang="en-US" i="1">
                        <a:latin typeface="Cambria Math"/>
                        <a:sym typeface="Wingdings" pitchFamily="2" charset="2"/>
                      </a:rPr>
                      <m:t>&gt;</m:t>
                    </m:r>
                    <m:r>
                      <a:rPr lang="en-US" i="1">
                        <a:latin typeface="Cambria Math"/>
                        <a:sym typeface="Wingdings" pitchFamily="2" charset="2"/>
                      </a:rPr>
                      <m:t>0</m:t>
                    </m:r>
                  </m:oMath>
                </a14:m>
                <a:r>
                  <a:rPr lang="en-US" dirty="0">
                    <a:latin typeface="Calibri" pitchFamily="34" charset="0"/>
                    <a:sym typeface="Wingdings" pitchFamily="2" charset="2"/>
                  </a:rPr>
                  <a:t>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𝑖𝑗</m:t>
                        </m:r>
                      </m:sub>
                      <m:sup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/>
                        <a:sym typeface="Wingdings" pitchFamily="2" charset="2"/>
                      </a:rPr>
                      <m:t>=</m:t>
                    </m:r>
                    <m:r>
                      <a:rPr lang="en-US" i="1">
                        <a:latin typeface="Cambria Math"/>
                        <a:sym typeface="Wingdings" pitchFamily="2" charset="2"/>
                      </a:rPr>
                      <m:t>0</m:t>
                    </m:r>
                  </m:oMath>
                </a14:m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marL="285750" indent="-285750" algn="l" rtl="0" eaLnBrk="1" hangingPunct="1">
                  <a:buFont typeface="Wingdings" pitchFamily="2" charset="2"/>
                  <a:buChar char="q"/>
                </a:pPr>
                <a:r>
                  <a:rPr lang="en-US" dirty="0">
                    <a:sym typeface="Wingdings" pitchFamily="2" charset="2"/>
                  </a:rPr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sym typeface="Wingdings" pitchFamily="2" charset="2"/>
                      </a:rPr>
                      <m:t>0</m:t>
                    </m:r>
                    <m:r>
                      <a:rPr lang="en-US" i="1">
                        <a:latin typeface="Cambria Math"/>
                        <a:sym typeface="Wingdings" pitchFamily="2" charset="2"/>
                      </a:rPr>
                      <m:t>&lt;</m:t>
                    </m:r>
                    <m:sSubSup>
                      <m:sSubSup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𝑖𝑗</m:t>
                        </m:r>
                      </m:sub>
                      <m:sup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/>
                        <a:sym typeface="Wingdings" pitchFamily="2" charset="2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>
                    <a:latin typeface="Calibri" pitchFamily="34" charset="0"/>
                    <a:sym typeface="Wingdings" pitchFamily="2" charset="2"/>
                  </a:rPr>
                  <a:t> then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  <a:sym typeface="Wingdings" pitchFamily="2" charset="2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𝑖𝑗</m:t>
                        </m:r>
                      </m:sub>
                      <m:sup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𝜋</m:t>
                        </m:r>
                      </m:sup>
                    </m:sSubSup>
                    <m:r>
                      <a:rPr lang="en-US" i="1">
                        <a:latin typeface="Cambria Math"/>
                        <a:sym typeface="Wingdings" pitchFamily="2" charset="2"/>
                      </a:rPr>
                      <m:t>=</m:t>
                    </m:r>
                    <m:r>
                      <a:rPr lang="en-US" i="1">
                        <a:latin typeface="Cambria Math"/>
                        <a:sym typeface="Wingdings" pitchFamily="2" charset="2"/>
                      </a:rPr>
                      <m:t>0</m:t>
                    </m:r>
                  </m:oMath>
                </a14:m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marL="285750" indent="-285750" algn="l" rtl="0" eaLnBrk="1" hangingPunct="1">
                  <a:buFont typeface="Wingdings" pitchFamily="2" charset="2"/>
                  <a:buChar char="q"/>
                </a:pPr>
                <a:r>
                  <a:rPr lang="en-US" dirty="0">
                    <a:latin typeface="Calibri" pitchFamily="34" charset="0"/>
                    <a:sym typeface="Wingdings" pitchFamily="2" charset="2"/>
                  </a:rPr>
                  <a:t>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𝑖𝑗</m:t>
                        </m:r>
                      </m:sub>
                      <m:sup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𝜋</m:t>
                        </m:r>
                      </m:sup>
                    </m:sSubSup>
                    <m:r>
                      <a:rPr lang="en-US" i="1">
                        <a:latin typeface="Cambria Math"/>
                        <a:sym typeface="Wingdings" pitchFamily="2" charset="2"/>
                      </a:rPr>
                      <m:t>&lt;</m:t>
                    </m:r>
                    <m:r>
                      <a:rPr lang="en-US" i="1">
                        <a:latin typeface="Cambria Math"/>
                        <a:sym typeface="Wingdings" pitchFamily="2" charset="2"/>
                      </a:rPr>
                      <m:t>0</m:t>
                    </m:r>
                  </m:oMath>
                </a14:m>
                <a:r>
                  <a:rPr lang="en-US" dirty="0">
                    <a:latin typeface="Calibri" pitchFamily="34" charset="0"/>
                    <a:sym typeface="Wingdings" pitchFamily="2" charset="2"/>
                  </a:rPr>
                  <a:t>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𝑖𝑗</m:t>
                        </m:r>
                      </m:sub>
                      <m:sup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/>
                        <a:sym typeface="Wingdings" pitchFamily="2" charset="2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𝑖𝑗</m:t>
                        </m:r>
                      </m:sub>
                    </m:sSub>
                  </m:oMath>
                </a14:m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endParaRPr lang="en-US" dirty="0">
                  <a:latin typeface="Calibri" pitchFamily="34" charset="0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48139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1981200"/>
                <a:ext cx="8991600" cy="2405274"/>
              </a:xfrm>
              <a:prstGeom prst="rect">
                <a:avLst/>
              </a:prstGeom>
              <a:blipFill rotWithShape="1">
                <a:blip r:embed="rId2"/>
                <a:stretch>
                  <a:fillRect l="-610" t="-126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0" y="0"/>
            <a:ext cx="45720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Introduction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Applications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Optimality Conditions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/>
                </a:solidFill>
                <a:latin typeface="+mn-lt"/>
                <a:cs typeface="+mn-cs"/>
              </a:rPr>
              <a:t>Primal Dual in LP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Algorithms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951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90320"/>
            <a:ext cx="9144000" cy="5257800"/>
          </a:xfrm>
          <a:prstGeom prst="rect">
            <a:avLst/>
          </a:prstGeom>
          <a:gradFill>
            <a:gsLst>
              <a:gs pos="2000">
                <a:schemeClr val="accent1">
                  <a:tint val="66000"/>
                  <a:satMod val="160000"/>
                  <a:alpha val="52000"/>
                </a:schemeClr>
              </a:gs>
              <a:gs pos="15000">
                <a:schemeClr val="accent1">
                  <a:tint val="23500"/>
                  <a:satMod val="1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457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138" name="TextBox 16"/>
          <p:cNvSpPr txBox="1">
            <a:spLocks noChangeArrowheads="1"/>
          </p:cNvSpPr>
          <p:nvPr/>
        </p:nvSpPr>
        <p:spPr bwMode="auto">
          <a:xfrm>
            <a:off x="0" y="1295400"/>
            <a:ext cx="89916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</a:rPr>
              <a:t>MCF – Linear Programming</a:t>
            </a:r>
            <a:endParaRPr lang="en-US" sz="2500" dirty="0">
              <a:latin typeface="Calibri" pitchFamily="34" charset="0"/>
            </a:endParaRPr>
          </a:p>
        </p:txBody>
      </p:sp>
      <p:sp>
        <p:nvSpPr>
          <p:cNvPr id="48139" name="TextBox 17"/>
          <p:cNvSpPr txBox="1">
            <a:spLocks noChangeArrowheads="1"/>
          </p:cNvSpPr>
          <p:nvPr/>
        </p:nvSpPr>
        <p:spPr bwMode="auto">
          <a:xfrm>
            <a:off x="152400" y="1981200"/>
            <a:ext cx="8839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dirty="0" smtClean="0">
                <a:latin typeface="Calibri" pitchFamily="34" charset="0"/>
                <a:sym typeface="Wingdings" pitchFamily="2" charset="2"/>
              </a:rPr>
              <a:t>Proof: Complementary Slackness Theorem.</a:t>
            </a:r>
          </a:p>
          <a:p>
            <a:pPr algn="l" rtl="0" eaLnBrk="1" hangingPunct="1"/>
            <a:endParaRPr lang="en-US" dirty="0">
              <a:latin typeface="Calibri" pitchFamily="34" charset="0"/>
              <a:sym typeface="Wingdings" pitchFamily="2" charset="2"/>
            </a:endParaRPr>
          </a:p>
          <a:p>
            <a:pPr algn="l" rtl="0" eaLnBrk="1" hangingPunct="1"/>
            <a:endParaRPr lang="en-US" dirty="0">
              <a:latin typeface="Calibri" pitchFamily="34" charset="0"/>
              <a:sym typeface="Wingdings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7"/>
              <p:cNvSpPr txBox="1">
                <a:spLocks noChangeArrowheads="1"/>
              </p:cNvSpPr>
              <p:nvPr/>
            </p:nvSpPr>
            <p:spPr bwMode="auto">
              <a:xfrm>
                <a:off x="152400" y="2514600"/>
                <a:ext cx="3505200" cy="32115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sym typeface="Wingdings" pitchFamily="2" charset="2"/>
                            </a:rPr>
                            <m:t>min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𝑧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=</m:t>
                          </m:r>
                        </m:e>
                      </m:func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𝑖</m:t>
                              </m:r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,</m:t>
                              </m:r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𝑗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𝐸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r>
                  <a:rPr lang="en-US" dirty="0" err="1" smtClean="0">
                    <a:latin typeface="Calibri" pitchFamily="34" charset="0"/>
                    <a:sym typeface="Wingdings" pitchFamily="2" charset="2"/>
                  </a:rPr>
                  <a:t>s.t.</a:t>
                </a:r>
                <a:endParaRPr lang="en-US" dirty="0" smtClean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/>
                              <a:sym typeface="Wingdings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𝑗</m:t>
                          </m:r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(</m:t>
                          </m:r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𝑖</m:t>
                          </m:r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,</m:t>
                          </m:r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𝑗</m:t>
                          </m:r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  <a:sym typeface="Wingdings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𝑗</m:t>
                          </m:r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: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𝑗</m:t>
                              </m:r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,</m:t>
                              </m:r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𝑖</m:t>
                              </m:r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𝑗𝑖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𝑏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  ∀</m:t>
                      </m:r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∈</m:t>
                      </m:r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𝑉</m:t>
                      </m:r>
                    </m:oMath>
                  </m:oMathPara>
                </a14:m>
                <a:endParaRPr lang="en-US" b="0" dirty="0" smtClean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endParaRPr lang="en-US" dirty="0" smtClean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   ∀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∈</m:t>
                      </m:r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𝐸</m:t>
                      </m:r>
                    </m:oMath>
                  </m:oMathPara>
                </a14:m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/>
                </a:r>
                <a:br>
                  <a:rPr lang="en-US" dirty="0" smtClean="0">
                    <a:latin typeface="Calibri" pitchFamily="34" charset="0"/>
                    <a:sym typeface="Wingdings" pitchFamily="2" charset="2"/>
                  </a:rPr>
                </a:br>
                <a:endParaRPr lang="en-US" dirty="0" smtClean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≥</m:t>
                      </m:r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0</m:t>
                      </m:r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      ∀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∈</m:t>
                      </m:r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𝐸</m:t>
                      </m:r>
                    </m:oMath>
                  </m:oMathPara>
                </a14:m>
                <a:endParaRPr lang="en-US" dirty="0">
                  <a:latin typeface="Calibri" pitchFamily="34" charset="0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11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2514600"/>
                <a:ext cx="3505200" cy="3211585"/>
              </a:xfrm>
              <a:prstGeom prst="rect">
                <a:avLst/>
              </a:prstGeom>
              <a:blipFill rotWithShape="1">
                <a:blip r:embed="rId2"/>
                <a:stretch>
                  <a:fillRect l="-139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7"/>
              <p:cNvSpPr txBox="1">
                <a:spLocks noChangeArrowheads="1"/>
              </p:cNvSpPr>
              <p:nvPr/>
            </p:nvSpPr>
            <p:spPr bwMode="auto">
              <a:xfrm>
                <a:off x="4343400" y="2514600"/>
                <a:ext cx="4572000" cy="2226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sym typeface="Wingdings" pitchFamily="2" charset="2"/>
                            </a:rPr>
                            <m:t>max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𝑉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𝑏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𝑖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𝜋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𝑖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−</m:t>
                          </m:r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𝑖</m:t>
                              </m:r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,</m:t>
                              </m:r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𝑗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𝐸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r>
                  <a:rPr lang="en-US" dirty="0" err="1" smtClean="0">
                    <a:latin typeface="Calibri" pitchFamily="34" charset="0"/>
                    <a:sym typeface="Wingdings" pitchFamily="2" charset="2"/>
                  </a:rPr>
                  <a:t>s.t.</a:t>
                </a:r>
                <a:endParaRPr lang="en-US" dirty="0" smtClean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≥−</m:t>
                      </m:r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𝑖𝑗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𝜋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                                 </m:t>
                      </m:r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∀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𝑗</m:t>
                          </m:r>
                        </m:e>
                      </m:d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∈</m:t>
                      </m:r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𝐸</m:t>
                      </m:r>
                    </m:oMath>
                  </m:oMathPara>
                </a14:m>
                <a:endParaRPr lang="en-US" dirty="0" smtClean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≥</m:t>
                      </m:r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0</m:t>
                      </m:r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                                       ∀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𝑗</m:t>
                          </m:r>
                        </m:e>
                      </m:d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∈</m:t>
                      </m:r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𝐸</m:t>
                      </m:r>
                    </m:oMath>
                  </m:oMathPara>
                </a14:m>
                <a:endParaRPr lang="en-US" dirty="0">
                  <a:latin typeface="Calibri" pitchFamily="34" charset="0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12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43400" y="2514600"/>
                <a:ext cx="4572000" cy="2226700"/>
              </a:xfrm>
              <a:prstGeom prst="rect">
                <a:avLst/>
              </a:prstGeom>
              <a:blipFill rotWithShape="1">
                <a:blip r:embed="rId3"/>
                <a:stretch>
                  <a:fillRect l="-1200" b="-54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7"/>
              <p:cNvSpPr txBox="1">
                <a:spLocks noChangeArrowheads="1"/>
              </p:cNvSpPr>
              <p:nvPr/>
            </p:nvSpPr>
            <p:spPr bwMode="auto">
              <a:xfrm>
                <a:off x="127000" y="5943600"/>
                <a:ext cx="8839200" cy="9556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 eaLnBrk="1" hangingPunct="1"/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Case 1: 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𝑖𝑗</m:t>
                        </m:r>
                      </m:sub>
                      <m:sup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𝜋</m:t>
                        </m:r>
                      </m:sup>
                    </m:sSubSup>
                    <m:r>
                      <a:rPr lang="en-US" i="1">
                        <a:latin typeface="Cambria Math"/>
                        <a:sym typeface="Wingdings" pitchFamily="2" charset="2"/>
                      </a:rPr>
                      <m:t>&gt;</m:t>
                    </m:r>
                    <m:r>
                      <a:rPr lang="en-US" i="1">
                        <a:latin typeface="Cambria Math"/>
                        <a:sym typeface="Wingdings" pitchFamily="2" charset="2"/>
                      </a:rPr>
                      <m:t>0</m:t>
                    </m:r>
                  </m:oMath>
                </a14:m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≠</m:t>
                    </m:r>
                    <m:r>
                      <a:rPr lang="en-US" i="1">
                        <a:latin typeface="Cambria Math"/>
                        <a:sym typeface="Wingdings" pitchFamily="2" charset="2"/>
                      </a:rPr>
                      <m:t>−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𝑖𝑗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𝜋</m:t>
                        </m:r>
                      </m:sup>
                    </m:sSubSup>
                  </m:oMath>
                </a14:m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 and therefore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=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0</m:t>
                    </m:r>
                  </m:oMath>
                </a14:m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.  </a:t>
                </a:r>
              </a:p>
              <a:p>
                <a:pPr algn="l" rtl="0" eaLnBrk="1" hangingPunct="1"/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 </a:t>
                </a:r>
                <a:endParaRPr lang="en-US" dirty="0">
                  <a:latin typeface="Calibri" pitchFamily="34" charset="0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13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7000" y="5943600"/>
                <a:ext cx="8839200" cy="955646"/>
              </a:xfrm>
              <a:prstGeom prst="rect">
                <a:avLst/>
              </a:prstGeom>
              <a:blipFill rotWithShape="1">
                <a:blip r:embed="rId4"/>
                <a:stretch>
                  <a:fillRect l="-621" t="-254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0" y="0"/>
            <a:ext cx="45720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Introduction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Applications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Optimality Conditions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/>
                </a:solidFill>
                <a:latin typeface="+mn-lt"/>
                <a:cs typeface="+mn-cs"/>
              </a:rPr>
              <a:t>Primal Dual in LP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Algorithms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22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95400"/>
            <a:ext cx="9144000" cy="5257800"/>
          </a:xfrm>
          <a:prstGeom prst="rect">
            <a:avLst/>
          </a:prstGeom>
          <a:gradFill>
            <a:gsLst>
              <a:gs pos="2000">
                <a:schemeClr val="accent1">
                  <a:tint val="66000"/>
                  <a:satMod val="160000"/>
                  <a:alpha val="52000"/>
                </a:schemeClr>
              </a:gs>
              <a:gs pos="15000">
                <a:schemeClr val="accent1">
                  <a:tint val="23500"/>
                  <a:satMod val="1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457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8138" name="TextBox 16"/>
          <p:cNvSpPr txBox="1">
            <a:spLocks noChangeArrowheads="1"/>
          </p:cNvSpPr>
          <p:nvPr/>
        </p:nvSpPr>
        <p:spPr bwMode="auto">
          <a:xfrm>
            <a:off x="0" y="1295400"/>
            <a:ext cx="52578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500" dirty="0" smtClean="0">
                <a:solidFill>
                  <a:prstClr val="white"/>
                </a:solidFill>
                <a:latin typeface="Calibri" pitchFamily="34" charset="0"/>
              </a:rPr>
              <a:t>Minimum Cost Flows - Definition</a:t>
            </a:r>
            <a:endParaRPr lang="en-US" sz="2500" dirty="0">
              <a:solidFill>
                <a:prstClr val="black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139" name="TextBox 17"/>
              <p:cNvSpPr txBox="1">
                <a:spLocks noChangeArrowheads="1"/>
              </p:cNvSpPr>
              <p:nvPr/>
            </p:nvSpPr>
            <p:spPr bwMode="auto">
              <a:xfrm>
                <a:off x="152400" y="1981200"/>
                <a:ext cx="8839200" cy="1754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 eaLnBrk="1" hangingPunct="1"/>
                <a:r>
                  <a:rPr lang="en-US" b="1" dirty="0" smtClean="0">
                    <a:solidFill>
                      <a:prstClr val="black"/>
                    </a:solidFill>
                    <a:latin typeface="Calibri" pitchFamily="34" charset="0"/>
                  </a:rPr>
                  <a:t>Assumptions:</a:t>
                </a:r>
              </a:p>
              <a:p>
                <a:pPr algn="l" rtl="0" eaLnBrk="1" hangingPunct="1"/>
                <a:endParaRPr lang="en-US" b="1" dirty="0">
                  <a:solidFill>
                    <a:prstClr val="black"/>
                  </a:solidFill>
                  <a:latin typeface="Calibri" pitchFamily="34" charset="0"/>
                </a:endParaRPr>
              </a:p>
              <a:p>
                <a:pPr marL="285750" indent="-285750" algn="l" rtl="0" eaLnBrk="1" hangingPunct="1">
                  <a:buFont typeface="Wingdings" pitchFamily="2" charset="2"/>
                  <a:buChar char="q"/>
                </a:pPr>
                <a:r>
                  <a:rPr lang="en-US" dirty="0" smtClean="0">
                    <a:solidFill>
                      <a:prstClr val="black"/>
                    </a:solidFill>
                    <a:latin typeface="Calibri" pitchFamily="34" charset="0"/>
                  </a:rPr>
                  <a:t>All arc costs are nonnegative – No loss of generality – due to a known transformation which converts a min cost flow problem with negative costs to a one with non-negatives costs.</a:t>
                </a:r>
              </a:p>
              <a:p>
                <a:pPr marL="285750" indent="-285750" algn="l" rtl="0" eaLnBrk="1" hangingPunct="1">
                  <a:buFont typeface="Wingdings" pitchFamily="2" charset="2"/>
                  <a:buChar char="q"/>
                </a:pPr>
                <a:r>
                  <a:rPr lang="en-US" dirty="0" smtClean="0">
                    <a:solidFill>
                      <a:prstClr val="black"/>
                    </a:solidFill>
                    <a:latin typeface="Calibri" pitchFamily="34" charset="0"/>
                  </a:rPr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∈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𝐸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latin typeface="Calibri" pitchFamily="34" charset="0"/>
                  </a:rPr>
                  <a:t>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∉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𝐸</m:t>
                    </m:r>
                  </m:oMath>
                </a14:m>
                <a:endParaRPr lang="en-US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8139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1981200"/>
                <a:ext cx="8839200" cy="1754326"/>
              </a:xfrm>
              <a:prstGeom prst="rect">
                <a:avLst/>
              </a:prstGeom>
              <a:blipFill rotWithShape="1">
                <a:blip r:embed="rId2"/>
                <a:stretch>
                  <a:fillRect l="-552" t="-1736" b="-45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0" y="0"/>
            <a:ext cx="45720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prstClr val="white"/>
                </a:solidFill>
                <a:latin typeface="Calibri"/>
              </a:rPr>
              <a:t>Introduction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Applications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Optimality Conditions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Primal Dual in LP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Algorithms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 smtClean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667000" y="4694684"/>
            <a:ext cx="533400" cy="4859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562600" y="4680466"/>
            <a:ext cx="533400" cy="4859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038600" y="3933696"/>
            <a:ext cx="533400" cy="4859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038600" y="5686296"/>
            <a:ext cx="533400" cy="4859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>
            <a:stCxn id="12" idx="7"/>
            <a:endCxn id="16" idx="2"/>
          </p:cNvCxnSpPr>
          <p:nvPr/>
        </p:nvCxnSpPr>
        <p:spPr>
          <a:xfrm flipV="1">
            <a:off x="3122285" y="4176648"/>
            <a:ext cx="916315" cy="5891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124200" y="41264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4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>
            <a:endCxn id="13" idx="1"/>
          </p:cNvCxnSpPr>
          <p:nvPr/>
        </p:nvCxnSpPr>
        <p:spPr>
          <a:xfrm>
            <a:off x="4572000" y="4149067"/>
            <a:ext cx="1068715" cy="6025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953000" y="4114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4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0000"/>
                </a:solidFill>
              </a:rPr>
              <a:t>0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7" name="Straight Arrow Connector 26"/>
          <p:cNvCxnSpPr>
            <a:stCxn id="13" idx="3"/>
            <a:endCxn id="17" idx="7"/>
          </p:cNvCxnSpPr>
          <p:nvPr/>
        </p:nvCxnSpPr>
        <p:spPr>
          <a:xfrm flipH="1">
            <a:off x="4493885" y="5095211"/>
            <a:ext cx="1146830" cy="6622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7" idx="1"/>
            <a:endCxn id="12" idx="5"/>
          </p:cNvCxnSpPr>
          <p:nvPr/>
        </p:nvCxnSpPr>
        <p:spPr>
          <a:xfrm flipH="1" flipV="1">
            <a:off x="3122285" y="5109429"/>
            <a:ext cx="994430" cy="6480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876800" y="55742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2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48000" y="56504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2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0000"/>
                </a:solidFill>
              </a:rPr>
              <a:t>0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87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90320"/>
            <a:ext cx="9144000" cy="5257800"/>
          </a:xfrm>
          <a:prstGeom prst="rect">
            <a:avLst/>
          </a:prstGeom>
          <a:gradFill>
            <a:gsLst>
              <a:gs pos="2000">
                <a:schemeClr val="accent1">
                  <a:tint val="66000"/>
                  <a:satMod val="160000"/>
                  <a:alpha val="52000"/>
                </a:schemeClr>
              </a:gs>
              <a:gs pos="15000">
                <a:schemeClr val="accent1">
                  <a:tint val="23500"/>
                  <a:satMod val="1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457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138" name="TextBox 16"/>
          <p:cNvSpPr txBox="1">
            <a:spLocks noChangeArrowheads="1"/>
          </p:cNvSpPr>
          <p:nvPr/>
        </p:nvSpPr>
        <p:spPr bwMode="auto">
          <a:xfrm>
            <a:off x="0" y="1295400"/>
            <a:ext cx="89916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</a:rPr>
              <a:t>MCF – Linear Programming</a:t>
            </a:r>
            <a:endParaRPr lang="en-US" sz="2500" dirty="0">
              <a:latin typeface="Calibri" pitchFamily="34" charset="0"/>
            </a:endParaRPr>
          </a:p>
        </p:txBody>
      </p:sp>
      <p:sp>
        <p:nvSpPr>
          <p:cNvPr id="48139" name="TextBox 17"/>
          <p:cNvSpPr txBox="1">
            <a:spLocks noChangeArrowheads="1"/>
          </p:cNvSpPr>
          <p:nvPr/>
        </p:nvSpPr>
        <p:spPr bwMode="auto">
          <a:xfrm>
            <a:off x="152400" y="1981200"/>
            <a:ext cx="8839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dirty="0" smtClean="0">
                <a:latin typeface="Calibri" pitchFamily="34" charset="0"/>
                <a:sym typeface="Wingdings" pitchFamily="2" charset="2"/>
              </a:rPr>
              <a:t>Proof: Complementary Slackness Theorem.</a:t>
            </a:r>
          </a:p>
          <a:p>
            <a:pPr algn="l" rtl="0" eaLnBrk="1" hangingPunct="1"/>
            <a:endParaRPr lang="en-US" dirty="0">
              <a:latin typeface="Calibri" pitchFamily="34" charset="0"/>
              <a:sym typeface="Wingdings" pitchFamily="2" charset="2"/>
            </a:endParaRPr>
          </a:p>
          <a:p>
            <a:pPr algn="l" rtl="0" eaLnBrk="1" hangingPunct="1"/>
            <a:endParaRPr lang="en-US" dirty="0">
              <a:latin typeface="Calibri" pitchFamily="34" charset="0"/>
              <a:sym typeface="Wingdings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7"/>
              <p:cNvSpPr txBox="1">
                <a:spLocks noChangeArrowheads="1"/>
              </p:cNvSpPr>
              <p:nvPr/>
            </p:nvSpPr>
            <p:spPr bwMode="auto">
              <a:xfrm>
                <a:off x="152400" y="2514600"/>
                <a:ext cx="3505200" cy="32115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sym typeface="Wingdings" pitchFamily="2" charset="2"/>
                            </a:rPr>
                            <m:t>min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𝑧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=</m:t>
                          </m:r>
                        </m:e>
                      </m:func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𝑖</m:t>
                              </m:r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,</m:t>
                              </m:r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𝑗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𝐸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r>
                  <a:rPr lang="en-US" dirty="0" err="1" smtClean="0">
                    <a:latin typeface="Calibri" pitchFamily="34" charset="0"/>
                    <a:sym typeface="Wingdings" pitchFamily="2" charset="2"/>
                  </a:rPr>
                  <a:t>s.t.</a:t>
                </a:r>
                <a:endParaRPr lang="en-US" dirty="0" smtClean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/>
                              <a:sym typeface="Wingdings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𝑗</m:t>
                          </m:r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(</m:t>
                          </m:r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𝑖</m:t>
                          </m:r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,</m:t>
                          </m:r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𝑗</m:t>
                          </m:r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  <a:sym typeface="Wingdings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𝑗</m:t>
                          </m:r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: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𝑗</m:t>
                              </m:r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,</m:t>
                              </m:r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𝑖</m:t>
                              </m:r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𝑗𝑖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𝑏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  ∀</m:t>
                      </m:r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∈</m:t>
                      </m:r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𝑉</m:t>
                      </m:r>
                    </m:oMath>
                  </m:oMathPara>
                </a14:m>
                <a:endParaRPr lang="en-US" b="0" dirty="0" smtClean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endParaRPr lang="en-US" dirty="0" smtClean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   ∀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∈</m:t>
                      </m:r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𝐸</m:t>
                      </m:r>
                    </m:oMath>
                  </m:oMathPara>
                </a14:m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/>
                </a:r>
                <a:br>
                  <a:rPr lang="en-US" dirty="0" smtClean="0">
                    <a:latin typeface="Calibri" pitchFamily="34" charset="0"/>
                    <a:sym typeface="Wingdings" pitchFamily="2" charset="2"/>
                  </a:rPr>
                </a:br>
                <a:endParaRPr lang="en-US" dirty="0" smtClean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≥</m:t>
                      </m:r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0</m:t>
                      </m:r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      ∀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∈</m:t>
                      </m:r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𝐸</m:t>
                      </m:r>
                    </m:oMath>
                  </m:oMathPara>
                </a14:m>
                <a:endParaRPr lang="en-US" dirty="0">
                  <a:latin typeface="Calibri" pitchFamily="34" charset="0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11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2514600"/>
                <a:ext cx="3505200" cy="3211585"/>
              </a:xfrm>
              <a:prstGeom prst="rect">
                <a:avLst/>
              </a:prstGeom>
              <a:blipFill rotWithShape="1">
                <a:blip r:embed="rId2"/>
                <a:stretch>
                  <a:fillRect l="-139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7"/>
              <p:cNvSpPr txBox="1">
                <a:spLocks noChangeArrowheads="1"/>
              </p:cNvSpPr>
              <p:nvPr/>
            </p:nvSpPr>
            <p:spPr bwMode="auto">
              <a:xfrm>
                <a:off x="4343400" y="2514600"/>
                <a:ext cx="4572000" cy="2226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sym typeface="Wingdings" pitchFamily="2" charset="2"/>
                            </a:rPr>
                            <m:t>max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𝑉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𝑏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𝑖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𝜋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𝑖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−</m:t>
                          </m:r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𝑖</m:t>
                              </m:r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,</m:t>
                              </m:r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𝑗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𝐸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r>
                  <a:rPr lang="en-US" dirty="0" err="1" smtClean="0">
                    <a:latin typeface="Calibri" pitchFamily="34" charset="0"/>
                    <a:sym typeface="Wingdings" pitchFamily="2" charset="2"/>
                  </a:rPr>
                  <a:t>s.t.</a:t>
                </a:r>
                <a:endParaRPr lang="en-US" dirty="0" smtClean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≥−</m:t>
                      </m:r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𝑖𝑗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𝜋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                                 </m:t>
                      </m:r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∀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𝑗</m:t>
                          </m:r>
                        </m:e>
                      </m:d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∈</m:t>
                      </m:r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𝐸</m:t>
                      </m:r>
                    </m:oMath>
                  </m:oMathPara>
                </a14:m>
                <a:endParaRPr lang="en-US" dirty="0" smtClean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≥</m:t>
                      </m:r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0</m:t>
                      </m:r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                                       ∀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𝑗</m:t>
                          </m:r>
                        </m:e>
                      </m:d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∈</m:t>
                      </m:r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𝐸</m:t>
                      </m:r>
                    </m:oMath>
                  </m:oMathPara>
                </a14:m>
                <a:endParaRPr lang="en-US" dirty="0">
                  <a:latin typeface="Calibri" pitchFamily="34" charset="0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12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43400" y="2514600"/>
                <a:ext cx="4572000" cy="2226700"/>
              </a:xfrm>
              <a:prstGeom prst="rect">
                <a:avLst/>
              </a:prstGeom>
              <a:blipFill rotWithShape="1">
                <a:blip r:embed="rId3"/>
                <a:stretch>
                  <a:fillRect l="-1200" b="-54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7"/>
              <p:cNvSpPr txBox="1">
                <a:spLocks noChangeArrowheads="1"/>
              </p:cNvSpPr>
              <p:nvPr/>
            </p:nvSpPr>
            <p:spPr bwMode="auto">
              <a:xfrm>
                <a:off x="127000" y="5878731"/>
                <a:ext cx="8839200" cy="12840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 eaLnBrk="1" hangingPunct="1"/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Case 2: If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sym typeface="Wingdings" pitchFamily="2" charset="2"/>
                      </a:rPr>
                      <m:t> </m:t>
                    </m:r>
                    <m:r>
                      <a:rPr lang="en-US" i="1">
                        <a:latin typeface="Cambria Math"/>
                        <a:sym typeface="Wingdings" pitchFamily="2" charset="2"/>
                      </a:rPr>
                      <m:t>0</m:t>
                    </m:r>
                    <m:r>
                      <a:rPr lang="en-US" i="1">
                        <a:latin typeface="Cambria Math"/>
                        <a:sym typeface="Wingdings" pitchFamily="2" charset="2"/>
                      </a:rPr>
                      <m:t>&lt;</m:t>
                    </m:r>
                    <m:sSubSup>
                      <m:sSubSup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𝑖𝑗</m:t>
                        </m:r>
                      </m:sub>
                      <m:sup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/>
                        <a:sym typeface="Wingdings" pitchFamily="2" charset="2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=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0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. 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𝑖𝑗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𝜋</m:t>
                        </m:r>
                      </m:sup>
                    </m:sSubSup>
                  </m:oMath>
                </a14:m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 can’t be greater than 0, because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𝑖𝑗</m:t>
                        </m:r>
                      </m:sub>
                      <m:sup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=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0</m:t>
                    </m:r>
                  </m:oMath>
                </a14:m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 (Case 1). We know that for the optimal solution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𝑖𝑗</m:t>
                        </m:r>
                      </m:sub>
                    </m:sSub>
                    <m:r>
                      <a:rPr lang="en-US" i="1">
                        <a:latin typeface="Cambria Math"/>
                        <a:sym typeface="Wingdings" pitchFamily="2" charset="2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sym typeface="Wingdings" pitchFamily="2" charset="2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/>
                                <a:sym typeface="Wingdings" pitchFamily="2" charset="2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  <a:sym typeface="Wingdings" pitchFamily="2" charset="2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𝑖𝑗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𝜋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. Therefore it must be zero.   </a:t>
                </a:r>
              </a:p>
              <a:p>
                <a:pPr algn="l" rtl="0" eaLnBrk="1" hangingPunct="1"/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 </a:t>
                </a:r>
                <a:endParaRPr lang="en-US" dirty="0">
                  <a:latin typeface="Calibri" pitchFamily="34" charset="0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13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7000" y="5878731"/>
                <a:ext cx="8839200" cy="1284069"/>
              </a:xfrm>
              <a:prstGeom prst="rect">
                <a:avLst/>
              </a:prstGeom>
              <a:blipFill rotWithShape="1">
                <a:blip r:embed="rId4"/>
                <a:stretch>
                  <a:fillRect l="-621" t="-1896" r="-4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0" y="0"/>
            <a:ext cx="45720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Introduction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Applications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Optimality Conditions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/>
                </a:solidFill>
                <a:latin typeface="+mn-lt"/>
                <a:cs typeface="+mn-cs"/>
              </a:rPr>
              <a:t>Primal Dual in LP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Algorithms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29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90320"/>
            <a:ext cx="9144000" cy="5257800"/>
          </a:xfrm>
          <a:prstGeom prst="rect">
            <a:avLst/>
          </a:prstGeom>
          <a:gradFill>
            <a:gsLst>
              <a:gs pos="2000">
                <a:schemeClr val="accent1">
                  <a:tint val="66000"/>
                  <a:satMod val="160000"/>
                  <a:alpha val="52000"/>
                </a:schemeClr>
              </a:gs>
              <a:gs pos="15000">
                <a:schemeClr val="accent1">
                  <a:tint val="23500"/>
                  <a:satMod val="1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457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138" name="TextBox 16"/>
          <p:cNvSpPr txBox="1">
            <a:spLocks noChangeArrowheads="1"/>
          </p:cNvSpPr>
          <p:nvPr/>
        </p:nvSpPr>
        <p:spPr bwMode="auto">
          <a:xfrm>
            <a:off x="0" y="1295400"/>
            <a:ext cx="89916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</a:rPr>
              <a:t>MCF – Linear Programming</a:t>
            </a:r>
            <a:endParaRPr lang="en-US" sz="2500" dirty="0">
              <a:latin typeface="Calibri" pitchFamily="34" charset="0"/>
            </a:endParaRPr>
          </a:p>
        </p:txBody>
      </p:sp>
      <p:sp>
        <p:nvSpPr>
          <p:cNvPr id="48139" name="TextBox 17"/>
          <p:cNvSpPr txBox="1">
            <a:spLocks noChangeArrowheads="1"/>
          </p:cNvSpPr>
          <p:nvPr/>
        </p:nvSpPr>
        <p:spPr bwMode="auto">
          <a:xfrm>
            <a:off x="152400" y="1981200"/>
            <a:ext cx="8839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dirty="0" smtClean="0">
                <a:latin typeface="Calibri" pitchFamily="34" charset="0"/>
                <a:sym typeface="Wingdings" pitchFamily="2" charset="2"/>
              </a:rPr>
              <a:t>Proof: Complementary Slackness Theorem.</a:t>
            </a:r>
          </a:p>
          <a:p>
            <a:pPr algn="l" rtl="0" eaLnBrk="1" hangingPunct="1"/>
            <a:endParaRPr lang="en-US" dirty="0">
              <a:latin typeface="Calibri" pitchFamily="34" charset="0"/>
              <a:sym typeface="Wingdings" pitchFamily="2" charset="2"/>
            </a:endParaRPr>
          </a:p>
          <a:p>
            <a:pPr algn="l" rtl="0" eaLnBrk="1" hangingPunct="1"/>
            <a:endParaRPr lang="en-US" dirty="0">
              <a:latin typeface="Calibri" pitchFamily="34" charset="0"/>
              <a:sym typeface="Wingdings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7"/>
              <p:cNvSpPr txBox="1">
                <a:spLocks noChangeArrowheads="1"/>
              </p:cNvSpPr>
              <p:nvPr/>
            </p:nvSpPr>
            <p:spPr bwMode="auto">
              <a:xfrm>
                <a:off x="152400" y="2514600"/>
                <a:ext cx="3505200" cy="32115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sym typeface="Wingdings" pitchFamily="2" charset="2"/>
                            </a:rPr>
                            <m:t>min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𝑧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=</m:t>
                          </m:r>
                        </m:e>
                      </m:func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𝑖</m:t>
                              </m:r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,</m:t>
                              </m:r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𝑗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𝐸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r>
                  <a:rPr lang="en-US" dirty="0" err="1" smtClean="0">
                    <a:latin typeface="Calibri" pitchFamily="34" charset="0"/>
                    <a:sym typeface="Wingdings" pitchFamily="2" charset="2"/>
                  </a:rPr>
                  <a:t>s.t.</a:t>
                </a:r>
                <a:endParaRPr lang="en-US" dirty="0" smtClean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/>
                              <a:sym typeface="Wingdings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𝑗</m:t>
                          </m:r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(</m:t>
                          </m:r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𝑖</m:t>
                          </m:r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,</m:t>
                          </m:r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𝑗</m:t>
                          </m:r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  <a:sym typeface="Wingdings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𝑗</m:t>
                          </m:r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: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𝑗</m:t>
                              </m:r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,</m:t>
                              </m:r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𝑖</m:t>
                              </m:r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sym typeface="Wingdings" pitchFamily="2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𝑗𝑖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𝑏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  ∀</m:t>
                      </m:r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∈</m:t>
                      </m:r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𝑉</m:t>
                      </m:r>
                    </m:oMath>
                  </m:oMathPara>
                </a14:m>
                <a:endParaRPr lang="en-US" b="0" dirty="0" smtClean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endParaRPr lang="en-US" dirty="0" smtClean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   ∀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∈</m:t>
                      </m:r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𝐸</m:t>
                      </m:r>
                    </m:oMath>
                  </m:oMathPara>
                </a14:m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/>
                </a:r>
                <a:br>
                  <a:rPr lang="en-US" dirty="0" smtClean="0">
                    <a:latin typeface="Calibri" pitchFamily="34" charset="0"/>
                    <a:sym typeface="Wingdings" pitchFamily="2" charset="2"/>
                  </a:rPr>
                </a:br>
                <a:endParaRPr lang="en-US" dirty="0" smtClean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≥</m:t>
                      </m:r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0</m:t>
                      </m:r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      ∀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∈</m:t>
                      </m:r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𝐸</m:t>
                      </m:r>
                    </m:oMath>
                  </m:oMathPara>
                </a14:m>
                <a:endParaRPr lang="en-US" dirty="0">
                  <a:latin typeface="Calibri" pitchFamily="34" charset="0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11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2514600"/>
                <a:ext cx="3505200" cy="3211585"/>
              </a:xfrm>
              <a:prstGeom prst="rect">
                <a:avLst/>
              </a:prstGeom>
              <a:blipFill rotWithShape="1">
                <a:blip r:embed="rId2"/>
                <a:stretch>
                  <a:fillRect l="-139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7"/>
              <p:cNvSpPr txBox="1">
                <a:spLocks noChangeArrowheads="1"/>
              </p:cNvSpPr>
              <p:nvPr/>
            </p:nvSpPr>
            <p:spPr bwMode="auto">
              <a:xfrm>
                <a:off x="4343400" y="2514600"/>
                <a:ext cx="4572000" cy="2226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sym typeface="Wingdings" pitchFamily="2" charset="2"/>
                            </a:rPr>
                            <m:t>max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𝑉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𝑏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𝑖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𝜋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𝑖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−</m:t>
                          </m:r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𝑖</m:t>
                              </m:r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,</m:t>
                              </m:r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𝑗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𝐸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r>
                  <a:rPr lang="en-US" dirty="0" err="1" smtClean="0">
                    <a:latin typeface="Calibri" pitchFamily="34" charset="0"/>
                    <a:sym typeface="Wingdings" pitchFamily="2" charset="2"/>
                  </a:rPr>
                  <a:t>s.t.</a:t>
                </a:r>
                <a:endParaRPr lang="en-US" dirty="0" smtClean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≥−</m:t>
                      </m:r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𝑖𝑗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𝜋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                                 </m:t>
                      </m:r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∀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𝑗</m:t>
                          </m:r>
                        </m:e>
                      </m:d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∈</m:t>
                      </m:r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𝐸</m:t>
                      </m:r>
                    </m:oMath>
                  </m:oMathPara>
                </a14:m>
                <a:endParaRPr lang="en-US" dirty="0" smtClean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≥</m:t>
                      </m:r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0</m:t>
                      </m:r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                                       ∀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sym typeface="Wingdings" pitchFamily="2" charset="2"/>
                            </a:rPr>
                            <m:t>𝑗</m:t>
                          </m:r>
                        </m:e>
                      </m:d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∈</m:t>
                      </m:r>
                      <m:r>
                        <a:rPr lang="en-US" i="1">
                          <a:latin typeface="Cambria Math"/>
                          <a:sym typeface="Wingdings" pitchFamily="2" charset="2"/>
                        </a:rPr>
                        <m:t>𝐸</m:t>
                      </m:r>
                    </m:oMath>
                  </m:oMathPara>
                </a14:m>
                <a:endParaRPr lang="en-US" dirty="0">
                  <a:latin typeface="Calibri" pitchFamily="34" charset="0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12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43400" y="2514600"/>
                <a:ext cx="4572000" cy="2226700"/>
              </a:xfrm>
              <a:prstGeom prst="rect">
                <a:avLst/>
              </a:prstGeom>
              <a:blipFill rotWithShape="1">
                <a:blip r:embed="rId3"/>
                <a:stretch>
                  <a:fillRect l="-1200" b="-54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7"/>
              <p:cNvSpPr txBox="1">
                <a:spLocks noChangeArrowheads="1"/>
              </p:cNvSpPr>
              <p:nvPr/>
            </p:nvSpPr>
            <p:spPr bwMode="auto">
              <a:xfrm>
                <a:off x="127000" y="5878731"/>
                <a:ext cx="8839200" cy="401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 eaLnBrk="1" hangingPunct="1"/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Case 3: </a:t>
                </a:r>
                <a:r>
                  <a:rPr lang="en-US" dirty="0">
                    <a:latin typeface="Calibri" pitchFamily="34" charset="0"/>
                    <a:sym typeface="Wingdings" pitchFamily="2" charset="2"/>
                  </a:rPr>
                  <a:t>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𝑖𝑗</m:t>
                        </m:r>
                      </m:sub>
                      <m:sup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𝜋</m:t>
                        </m:r>
                      </m:sup>
                    </m:sSubSup>
                    <m:r>
                      <a:rPr lang="en-US" i="1">
                        <a:latin typeface="Cambria Math"/>
                        <a:sym typeface="Wingdings" pitchFamily="2" charset="2"/>
                      </a:rPr>
                      <m:t>&lt;</m:t>
                    </m:r>
                    <m:r>
                      <a:rPr lang="en-US" i="1">
                        <a:latin typeface="Cambria Math"/>
                        <a:sym typeface="Wingdings" pitchFamily="2" charset="2"/>
                      </a:rPr>
                      <m:t>0</m:t>
                    </m:r>
                  </m:oMath>
                </a14:m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&gt;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0</m:t>
                    </m:r>
                  </m:oMath>
                </a14:m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. Therefore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  </a:t>
                </a:r>
                <a:endParaRPr lang="en-US" dirty="0">
                  <a:latin typeface="Calibri" pitchFamily="34" charset="0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13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7000" y="5878731"/>
                <a:ext cx="8839200" cy="401648"/>
              </a:xfrm>
              <a:prstGeom prst="rect">
                <a:avLst/>
              </a:prstGeom>
              <a:blipFill rotWithShape="1">
                <a:blip r:embed="rId4"/>
                <a:stretch>
                  <a:fillRect l="-621" t="-6061" b="-1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0" y="0"/>
            <a:ext cx="45720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Introduction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Applications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Optimality Conditions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/>
                </a:solidFill>
                <a:latin typeface="+mn-lt"/>
                <a:cs typeface="+mn-cs"/>
              </a:rPr>
              <a:t>Primal Dual in LP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Algorithms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37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90320"/>
            <a:ext cx="9144000" cy="5257800"/>
          </a:xfrm>
          <a:prstGeom prst="rect">
            <a:avLst/>
          </a:prstGeom>
          <a:gradFill>
            <a:gsLst>
              <a:gs pos="2000">
                <a:schemeClr val="accent1">
                  <a:tint val="66000"/>
                  <a:satMod val="160000"/>
                  <a:alpha val="52000"/>
                </a:schemeClr>
              </a:gs>
              <a:gs pos="15000">
                <a:schemeClr val="accent1">
                  <a:tint val="23500"/>
                  <a:satMod val="1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457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138" name="TextBox 16"/>
          <p:cNvSpPr txBox="1">
            <a:spLocks noChangeArrowheads="1"/>
          </p:cNvSpPr>
          <p:nvPr/>
        </p:nvSpPr>
        <p:spPr bwMode="auto">
          <a:xfrm>
            <a:off x="0" y="1295400"/>
            <a:ext cx="89916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</a:rPr>
              <a:t>Computing Optimal Node Potentials from Optimal Solution</a:t>
            </a:r>
            <a:endParaRPr lang="en-US" sz="2500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139" name="TextBox 17"/>
              <p:cNvSpPr txBox="1">
                <a:spLocks noChangeArrowheads="1"/>
              </p:cNvSpPr>
              <p:nvPr/>
            </p:nvSpPr>
            <p:spPr bwMode="auto">
              <a:xfrm>
                <a:off x="76200" y="1981200"/>
                <a:ext cx="899160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 eaLnBrk="1" hangingPunct="1"/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 be an optimal solution to the MCF problem. How one can find the optimal node potentials?</a:t>
                </a:r>
                <a:endParaRPr lang="en-US" dirty="0">
                  <a:latin typeface="Calibri" pitchFamily="34" charset="0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48139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1981200"/>
                <a:ext cx="8991600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610" t="-4717" b="-1415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0" y="0"/>
            <a:ext cx="45720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Introduction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Applications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Optimality Conditions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/>
                </a:solidFill>
                <a:latin typeface="+mn-lt"/>
                <a:cs typeface="+mn-cs"/>
              </a:rPr>
              <a:t>Primal Dual in LP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Algorithms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694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90320"/>
            <a:ext cx="9144000" cy="5257800"/>
          </a:xfrm>
          <a:prstGeom prst="rect">
            <a:avLst/>
          </a:prstGeom>
          <a:gradFill>
            <a:gsLst>
              <a:gs pos="2000">
                <a:schemeClr val="accent1">
                  <a:tint val="66000"/>
                  <a:satMod val="160000"/>
                  <a:alpha val="52000"/>
                </a:schemeClr>
              </a:gs>
              <a:gs pos="15000">
                <a:schemeClr val="accent1">
                  <a:tint val="23500"/>
                  <a:satMod val="1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457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138" name="TextBox 16"/>
          <p:cNvSpPr txBox="1">
            <a:spLocks noChangeArrowheads="1"/>
          </p:cNvSpPr>
          <p:nvPr/>
        </p:nvSpPr>
        <p:spPr bwMode="auto">
          <a:xfrm>
            <a:off x="0" y="1295400"/>
            <a:ext cx="89916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</a:rPr>
              <a:t>Computing Optimal Node Potentials from Optimal Solution</a:t>
            </a:r>
            <a:endParaRPr lang="en-US" sz="2500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139" name="TextBox 17"/>
              <p:cNvSpPr txBox="1">
                <a:spLocks noChangeArrowheads="1"/>
              </p:cNvSpPr>
              <p:nvPr/>
            </p:nvSpPr>
            <p:spPr bwMode="auto">
              <a:xfrm>
                <a:off x="76200" y="1981200"/>
                <a:ext cx="8991600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 eaLnBrk="1" hangingPunct="1"/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Solution: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 is an optimal solution then there are no negative cycles in G(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). Therefore shortest paths are well defined in G(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). Choose an arbitrary node s. Compute d(</a:t>
                </a:r>
                <a:r>
                  <a:rPr lang="en-US" dirty="0" err="1" smtClean="0">
                    <a:latin typeface="Calibri" pitchFamily="34" charset="0"/>
                    <a:sym typeface="Wingdings" pitchFamily="2" charset="2"/>
                  </a:rPr>
                  <a:t>i</a:t>
                </a:r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) – shortest distance from s to </a:t>
                </a:r>
                <a:r>
                  <a:rPr lang="en-US" dirty="0" err="1" smtClean="0">
                    <a:latin typeface="Calibri" pitchFamily="34" charset="0"/>
                    <a:sym typeface="Wingdings" pitchFamily="2" charset="2"/>
                  </a:rPr>
                  <a:t>i</a:t>
                </a:r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 in G(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). And denote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𝜋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=−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𝑑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(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𝑖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.</a:t>
                </a:r>
              </a:p>
            </p:txBody>
          </p:sp>
        </mc:Choice>
        <mc:Fallback xmlns="">
          <p:sp>
            <p:nvSpPr>
              <p:cNvPr id="48139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1981200"/>
                <a:ext cx="8991600" cy="923330"/>
              </a:xfrm>
              <a:prstGeom prst="rect">
                <a:avLst/>
              </a:prstGeom>
              <a:blipFill rotWithShape="1">
                <a:blip r:embed="rId2"/>
                <a:stretch>
                  <a:fillRect l="-610" t="-3311" b="-993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0" y="0"/>
            <a:ext cx="45720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Introduction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Applications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Optimality Conditions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/>
                </a:solidFill>
                <a:latin typeface="+mn-lt"/>
                <a:cs typeface="+mn-cs"/>
              </a:rPr>
              <a:t>Primal Dual in LP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Algorithms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66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90320"/>
            <a:ext cx="9144000" cy="5257800"/>
          </a:xfrm>
          <a:prstGeom prst="rect">
            <a:avLst/>
          </a:prstGeom>
          <a:gradFill>
            <a:gsLst>
              <a:gs pos="2000">
                <a:schemeClr val="accent1">
                  <a:tint val="66000"/>
                  <a:satMod val="160000"/>
                  <a:alpha val="52000"/>
                </a:schemeClr>
              </a:gs>
              <a:gs pos="15000">
                <a:schemeClr val="accent1">
                  <a:tint val="23500"/>
                  <a:satMod val="1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457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138" name="TextBox 16"/>
          <p:cNvSpPr txBox="1">
            <a:spLocks noChangeArrowheads="1"/>
          </p:cNvSpPr>
          <p:nvPr/>
        </p:nvSpPr>
        <p:spPr bwMode="auto">
          <a:xfrm>
            <a:off x="0" y="1295400"/>
            <a:ext cx="89916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</a:rPr>
              <a:t>Computing Optimal Flow from Optimal Node Potentials</a:t>
            </a:r>
            <a:endParaRPr lang="en-US" sz="2500" dirty="0">
              <a:latin typeface="Calibri" pitchFamily="34" charset="0"/>
            </a:endParaRPr>
          </a:p>
        </p:txBody>
      </p:sp>
      <p:sp>
        <p:nvSpPr>
          <p:cNvPr id="48139" name="TextBox 17"/>
          <p:cNvSpPr txBox="1">
            <a:spLocks noChangeArrowheads="1"/>
          </p:cNvSpPr>
          <p:nvPr/>
        </p:nvSpPr>
        <p:spPr bwMode="auto">
          <a:xfrm>
            <a:off x="76200" y="1981200"/>
            <a:ext cx="8991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dirty="0" smtClean="0">
                <a:latin typeface="Calibri" pitchFamily="34" charset="0"/>
                <a:sym typeface="Wingdings" pitchFamily="2" charset="2"/>
              </a:rPr>
              <a:t>Given the optimal node potentials, how can one find the optimal flow?</a:t>
            </a:r>
          </a:p>
          <a:p>
            <a:pPr algn="l" rtl="0" eaLnBrk="1" hangingPunct="1"/>
            <a:endParaRPr lang="en-US" dirty="0">
              <a:latin typeface="Calibri" pitchFamily="34" charset="0"/>
              <a:sym typeface="Wingdings" pitchFamily="2" charset="2"/>
            </a:endParaRPr>
          </a:p>
          <a:p>
            <a:pPr algn="l" rtl="0" eaLnBrk="1" hangingPunct="1"/>
            <a:endParaRPr lang="en-US" dirty="0"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45720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Introduction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Applications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Optimality Conditions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/>
                </a:solidFill>
                <a:latin typeface="+mn-lt"/>
                <a:cs typeface="+mn-cs"/>
              </a:rPr>
              <a:t>Primal Dual in LP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Algorithms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45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90320"/>
            <a:ext cx="9144000" cy="5257800"/>
          </a:xfrm>
          <a:prstGeom prst="rect">
            <a:avLst/>
          </a:prstGeom>
          <a:gradFill>
            <a:gsLst>
              <a:gs pos="2000">
                <a:schemeClr val="accent1">
                  <a:tint val="66000"/>
                  <a:satMod val="160000"/>
                  <a:alpha val="52000"/>
                </a:schemeClr>
              </a:gs>
              <a:gs pos="15000">
                <a:schemeClr val="accent1">
                  <a:tint val="23500"/>
                  <a:satMod val="1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457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138" name="TextBox 16"/>
          <p:cNvSpPr txBox="1">
            <a:spLocks noChangeArrowheads="1"/>
          </p:cNvSpPr>
          <p:nvPr/>
        </p:nvSpPr>
        <p:spPr bwMode="auto">
          <a:xfrm>
            <a:off x="0" y="1295400"/>
            <a:ext cx="89916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</a:rPr>
              <a:t>Computing Optimal Node Potentials from Optimal Solution</a:t>
            </a:r>
            <a:endParaRPr lang="en-US" sz="2500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139" name="TextBox 17"/>
              <p:cNvSpPr txBox="1">
                <a:spLocks noChangeArrowheads="1"/>
              </p:cNvSpPr>
              <p:nvPr/>
            </p:nvSpPr>
            <p:spPr bwMode="auto">
              <a:xfrm>
                <a:off x="76200" y="1981200"/>
                <a:ext cx="8991600" cy="41218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 eaLnBrk="1" hangingPunct="1"/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Solution: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𝜋</m:t>
                    </m:r>
                  </m:oMath>
                </a14:m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 are the optimal node potentials, then we shall first compute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𝜋</m:t>
                        </m:r>
                      </m:sup>
                    </m:sSubSup>
                  </m:oMath>
                </a14:m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 for every edge (</a:t>
                </a:r>
                <a:r>
                  <a:rPr lang="en-US" dirty="0" err="1" smtClean="0">
                    <a:latin typeface="Calibri" pitchFamily="34" charset="0"/>
                    <a:sym typeface="Wingdings" pitchFamily="2" charset="2"/>
                  </a:rPr>
                  <a:t>i,j</a:t>
                </a:r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) in the network. </a:t>
                </a:r>
              </a:p>
              <a:p>
                <a:pPr algn="l" rtl="0" eaLnBrk="1" hangingPunct="1"/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Examine every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∈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𝐸</m:t>
                    </m:r>
                    <m:r>
                      <a:rPr lang="en-US" b="0" i="0" smtClean="0">
                        <a:latin typeface="Cambria Math"/>
                        <a:sym typeface="Wingdings" pitchFamily="2" charset="2"/>
                      </a:rPr>
                      <m:t>:</m:t>
                    </m:r>
                  </m:oMath>
                </a14:m>
                <a:endParaRPr lang="en-US" b="0" dirty="0" smtClean="0">
                  <a:latin typeface="Calibri" pitchFamily="34" charset="0"/>
                  <a:sym typeface="Wingdings" pitchFamily="2" charset="2"/>
                </a:endParaRPr>
              </a:p>
              <a:p>
                <a:pPr marL="285750" indent="-285750" algn="l" rtl="0" eaLnBrk="1" hangingPunct="1">
                  <a:buFont typeface="Wingdings" pitchFamily="2" charset="2"/>
                  <a:buChar char="q"/>
                </a:pPr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𝑗</m:t>
                        </m:r>
                      </m:sub>
                      <m:sup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𝜋</m:t>
                        </m:r>
                      </m:sup>
                    </m:sSubSup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&gt;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0</m:t>
                    </m:r>
                    <m:r>
                      <a:rPr lang="en-US" b="0" i="0" smtClean="0">
                        <a:latin typeface="Cambria Math"/>
                        <a:sym typeface="Wingdings" pitchFamily="2" charset="2"/>
                      </a:rPr>
                      <m:t> </m:t>
                    </m:r>
                  </m:oMath>
                </a14:m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=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0</m:t>
                    </m:r>
                  </m:oMath>
                </a14:m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 (Case 1) and delete (</a:t>
                </a:r>
                <a:r>
                  <a:rPr lang="en-US" dirty="0" err="1" smtClean="0">
                    <a:latin typeface="Calibri" pitchFamily="34" charset="0"/>
                    <a:sym typeface="Wingdings" pitchFamily="2" charset="2"/>
                  </a:rPr>
                  <a:t>i,j</a:t>
                </a:r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) from the network.</a:t>
                </a:r>
              </a:p>
              <a:p>
                <a:pPr marL="285750" indent="-285750" algn="l" rtl="0" eaLnBrk="1" hangingPunct="1">
                  <a:buFont typeface="Wingdings" pitchFamily="2" charset="2"/>
                  <a:buChar char="q"/>
                </a:pPr>
                <a:r>
                  <a:rPr lang="en-US" dirty="0">
                    <a:latin typeface="Calibri" pitchFamily="34" charset="0"/>
                    <a:sym typeface="Wingdings" pitchFamily="2" charset="2"/>
                  </a:rPr>
                  <a:t>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𝑗</m:t>
                        </m:r>
                      </m:sub>
                      <m:sup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𝜋</m:t>
                        </m:r>
                      </m:sup>
                    </m:sSubSup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&lt;</m:t>
                    </m:r>
                    <m:r>
                      <a:rPr lang="en-US" i="1">
                        <a:latin typeface="Cambria Math"/>
                        <a:sym typeface="Wingdings" pitchFamily="2" charset="2"/>
                      </a:rPr>
                      <m:t>0</m:t>
                    </m:r>
                    <m:r>
                      <a:rPr lang="en-US">
                        <a:latin typeface="Cambria Math"/>
                        <a:sym typeface="Wingdings" pitchFamily="2" charset="2"/>
                      </a:rPr>
                      <m:t> </m:t>
                    </m:r>
                  </m:oMath>
                </a14:m>
                <a:r>
                  <a:rPr lang="en-US" dirty="0">
                    <a:latin typeface="Calibri" pitchFamily="34" charset="0"/>
                    <a:sym typeface="Wingdings" pitchFamily="2" charset="2"/>
                  </a:rPr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𝑖𝑗</m:t>
                        </m:r>
                      </m:sub>
                    </m:sSub>
                    <m:r>
                      <a:rPr lang="en-US" i="1">
                        <a:latin typeface="Cambria Math"/>
                        <a:sym typeface="Wingdings" pitchFamily="2" charset="2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>
                    <a:latin typeface="Calibri" pitchFamily="34" charset="0"/>
                    <a:sym typeface="Wingdings" pitchFamily="2" charset="2"/>
                  </a:rPr>
                  <a:t> (Case </a:t>
                </a:r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3) and delete (</a:t>
                </a:r>
                <a:r>
                  <a:rPr lang="en-US" dirty="0" err="1" smtClean="0">
                    <a:latin typeface="Calibri" pitchFamily="34" charset="0"/>
                    <a:sym typeface="Wingdings" pitchFamily="2" charset="2"/>
                  </a:rPr>
                  <a:t>i,j</a:t>
                </a:r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) from the network and decrease b(</a:t>
                </a:r>
                <a:r>
                  <a:rPr lang="en-US" dirty="0" err="1" smtClean="0">
                    <a:latin typeface="Calibri" pitchFamily="34" charset="0"/>
                    <a:sym typeface="Wingdings" pitchFamily="2" charset="2"/>
                  </a:rPr>
                  <a:t>i</a:t>
                </a:r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) and increase b(j)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.</a:t>
                </a:r>
              </a:p>
              <a:p>
                <a:pPr marL="285750" indent="-285750" algn="l" rtl="0" eaLnBrk="1" hangingPunct="1">
                  <a:buFont typeface="Wingdings" pitchFamily="2" charset="2"/>
                  <a:buChar char="q"/>
                </a:pPr>
                <a:r>
                  <a:rPr lang="en-US" dirty="0">
                    <a:latin typeface="Calibri" pitchFamily="34" charset="0"/>
                    <a:sym typeface="Wingdings" pitchFamily="2" charset="2"/>
                  </a:rPr>
                  <a:t>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𝑗</m:t>
                        </m:r>
                      </m:sub>
                      <m:sup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𝜋</m:t>
                        </m:r>
                      </m:sup>
                    </m:sSubSup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=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0</m:t>
                    </m:r>
                  </m:oMath>
                </a14:m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 then we’ll demand: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0</m:t>
                        </m:r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≤</m:t>
                        </m:r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.</a:t>
                </a:r>
              </a:p>
              <a:p>
                <a:pPr algn="l" rtl="0" eaLnBrk="1" hangingPunct="1"/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Let G’=(V,E’) the resulting network and b’ denote the modified supplies/demands. </a:t>
                </a:r>
              </a:p>
              <a:p>
                <a:pPr algn="l" rtl="0" eaLnBrk="1" hangingPunct="1"/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Now the problem reduces to finding a feasible flow in the network G’ (And we already know how to do this).</a:t>
                </a:r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marL="285750" indent="-285750" algn="l" rtl="0" eaLnBrk="1" hangingPunct="1">
                  <a:buFont typeface="Wingdings" pitchFamily="2" charset="2"/>
                  <a:buChar char="q"/>
                </a:pPr>
                <a:endParaRPr lang="en-US" dirty="0" smtClean="0">
                  <a:latin typeface="Calibri" pitchFamily="34" charset="0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48139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1981200"/>
                <a:ext cx="8991600" cy="4121898"/>
              </a:xfrm>
              <a:prstGeom prst="rect">
                <a:avLst/>
              </a:prstGeom>
              <a:blipFill rotWithShape="1">
                <a:blip r:embed="rId2"/>
                <a:stretch>
                  <a:fillRect l="-610" t="-59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0" y="0"/>
            <a:ext cx="45720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Introduction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Applications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Optimality Conditions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/>
                </a:solidFill>
                <a:latin typeface="+mn-lt"/>
                <a:cs typeface="+mn-cs"/>
              </a:rPr>
              <a:t>Primal Dual in LP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Algorithms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421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90320"/>
            <a:ext cx="9144000" cy="5257800"/>
          </a:xfrm>
          <a:prstGeom prst="rect">
            <a:avLst/>
          </a:prstGeom>
          <a:gradFill>
            <a:gsLst>
              <a:gs pos="2000">
                <a:schemeClr val="accent1">
                  <a:tint val="66000"/>
                  <a:satMod val="160000"/>
                  <a:alpha val="52000"/>
                </a:schemeClr>
              </a:gs>
              <a:gs pos="15000">
                <a:schemeClr val="accent1">
                  <a:tint val="23500"/>
                  <a:satMod val="1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457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138" name="TextBox 16"/>
          <p:cNvSpPr txBox="1">
            <a:spLocks noChangeArrowheads="1"/>
          </p:cNvSpPr>
          <p:nvPr/>
        </p:nvSpPr>
        <p:spPr bwMode="auto">
          <a:xfrm>
            <a:off x="0" y="1295400"/>
            <a:ext cx="89916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</a:rPr>
              <a:t>Cycle Canceling Algorithm</a:t>
            </a:r>
            <a:endParaRPr lang="en-US" sz="2500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139" name="TextBox 17"/>
              <p:cNvSpPr txBox="1">
                <a:spLocks noChangeArrowheads="1"/>
              </p:cNvSpPr>
              <p:nvPr/>
            </p:nvSpPr>
            <p:spPr bwMode="auto">
              <a:xfrm>
                <a:off x="76200" y="1955800"/>
                <a:ext cx="8991600" cy="4288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 eaLnBrk="1" hangingPunct="1"/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The negative cycle optimality conditions suggest one simple algorithmic approach:</a:t>
                </a:r>
              </a:p>
              <a:p>
                <a:pPr algn="l" rtl="0" eaLnBrk="1" hangingPunct="1"/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algorithm cycle-canceling:</a:t>
                </a:r>
              </a:p>
              <a:p>
                <a:pPr marL="342900" indent="-342900" algn="l" rtl="0" eaLnBrk="1" hangingPunct="1">
                  <a:buFont typeface="+mj-lt"/>
                  <a:buAutoNum type="arabicPeriod"/>
                </a:pPr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Establish a feasible flow x in the network</a:t>
                </a:r>
              </a:p>
              <a:p>
                <a:pPr marL="342900" indent="-342900" algn="l" rtl="0" eaLnBrk="1" hangingPunct="1">
                  <a:buFont typeface="+mj-lt"/>
                  <a:buAutoNum type="arabicPeriod"/>
                </a:pPr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While G(x) contains a negative cycle do:</a:t>
                </a:r>
              </a:p>
              <a:p>
                <a:pPr marL="1085850" lvl="1" indent="-342900" algn="l" rtl="0" eaLnBrk="1" hangingPunct="1">
                  <a:buFont typeface="+mj-lt"/>
                  <a:buAutoNum type="arabicPeriod"/>
                </a:pPr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Use some algorithm to identify a negative cycle W</a:t>
                </a:r>
              </a:p>
              <a:p>
                <a:pPr marL="1085850" lvl="1" indent="-342900" algn="l" rtl="0" eaLnBrk="1" hangingPunct="1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𝛿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sym typeface="Wingdings" pitchFamily="2" charset="2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  <a:sym typeface="Wingdings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sym typeface="Wingdings" pitchFamily="2" charset="2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sym typeface="Wingdings" pitchFamily="2" charset="2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: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  <a:sym typeface="Wingdings" pitchFamily="2" charset="2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/>
                                    <a:sym typeface="Wingdings" pitchFamily="2" charset="2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/>
                                    <a:sym typeface="Wingdings" pitchFamily="2" charset="2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:</m:t>
                            </m:r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𝑊</m:t>
                            </m:r>
                          </m:e>
                        </m:d>
                      </m:e>
                    </m:func>
                  </m:oMath>
                </a14:m>
                <a:endParaRPr lang="en-US" b="0" dirty="0" smtClean="0">
                  <a:latin typeface="Calibri" pitchFamily="34" charset="0"/>
                  <a:sym typeface="Wingdings" pitchFamily="2" charset="2"/>
                </a:endParaRPr>
              </a:p>
              <a:p>
                <a:pPr marL="1085850" lvl="1" indent="-342900" algn="l" rtl="0" eaLnBrk="1" hangingPunct="1">
                  <a:buFont typeface="+mj-lt"/>
                  <a:buAutoNum type="arabicPeriod"/>
                </a:pPr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augment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𝛿</m:t>
                    </m:r>
                  </m:oMath>
                </a14:m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 units of flow in the cycle W and update G(X)</a:t>
                </a:r>
              </a:p>
              <a:p>
                <a:pPr algn="l" rtl="0" eaLnBrk="1" hangingPunct="1"/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Finding negative cycle in a graph: </a:t>
                </a:r>
                <a:r>
                  <a:rPr lang="en-US" dirty="0" err="1" smtClean="0">
                    <a:latin typeface="Calibri" pitchFamily="34" charset="0"/>
                    <a:sym typeface="Wingdings" pitchFamily="2" charset="2"/>
                  </a:rPr>
                  <a:t>Bellmand</a:t>
                </a:r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-Ford O(nm).</a:t>
                </a:r>
              </a:p>
              <a:p>
                <a:pPr algn="l" rtl="0" eaLnBrk="1" hangingPunct="1"/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lvl="1" indent="0" algn="l" rtl="0" eaLnBrk="1" hangingPunct="1"/>
                <a:endParaRPr lang="en-US" dirty="0" smtClean="0">
                  <a:latin typeface="Calibri" pitchFamily="34" charset="0"/>
                  <a:sym typeface="Wingdings" pitchFamily="2" charset="2"/>
                </a:endParaRPr>
              </a:p>
              <a:p>
                <a:pPr lvl="1" indent="0" algn="l" rtl="0" eaLnBrk="1" hangingPunct="1"/>
                <a:r>
                  <a:rPr lang="en-US" dirty="0">
                    <a:latin typeface="Calibri" pitchFamily="34" charset="0"/>
                    <a:sym typeface="Wingdings" pitchFamily="2" charset="2"/>
                  </a:rPr>
                  <a:t>	</a:t>
                </a:r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			</a:t>
                </a:r>
              </a:p>
              <a:p>
                <a:pPr lvl="1" indent="0" algn="l" rtl="0" eaLnBrk="1" hangingPunct="1"/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lvl="1" indent="0" algn="l" rtl="0" eaLnBrk="1" hangingPunct="1"/>
                <a:endParaRPr lang="en-US" dirty="0" smtClean="0">
                  <a:latin typeface="Calibri" pitchFamily="34" charset="0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48139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1955800"/>
                <a:ext cx="8991600" cy="4288738"/>
              </a:xfrm>
              <a:prstGeom prst="rect">
                <a:avLst/>
              </a:prstGeom>
              <a:blipFill rotWithShape="1">
                <a:blip r:embed="rId2"/>
                <a:stretch>
                  <a:fillRect l="-610" t="-7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0" y="0"/>
            <a:ext cx="45720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Introduction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Applications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Optimality Conditions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Primal Dual in LP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/>
                </a:solidFill>
                <a:latin typeface="+mn-lt"/>
                <a:cs typeface="+mn-cs"/>
              </a:rPr>
              <a:t>Algorithms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537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90320"/>
            <a:ext cx="9144000" cy="5257800"/>
          </a:xfrm>
          <a:prstGeom prst="rect">
            <a:avLst/>
          </a:prstGeom>
          <a:gradFill>
            <a:gsLst>
              <a:gs pos="2000">
                <a:schemeClr val="accent1">
                  <a:tint val="66000"/>
                  <a:satMod val="160000"/>
                  <a:alpha val="52000"/>
                </a:schemeClr>
              </a:gs>
              <a:gs pos="15000">
                <a:schemeClr val="accent1">
                  <a:tint val="23500"/>
                  <a:satMod val="1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457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138" name="TextBox 16"/>
          <p:cNvSpPr txBox="1">
            <a:spLocks noChangeArrowheads="1"/>
          </p:cNvSpPr>
          <p:nvPr/>
        </p:nvSpPr>
        <p:spPr bwMode="auto">
          <a:xfrm>
            <a:off x="0" y="1295400"/>
            <a:ext cx="89916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</a:rPr>
              <a:t>Cycle Canceling Algorithm</a:t>
            </a:r>
            <a:endParaRPr lang="en-US" sz="2500" dirty="0">
              <a:latin typeface="Calibri" pitchFamily="34" charset="0"/>
            </a:endParaRPr>
          </a:p>
        </p:txBody>
      </p:sp>
      <p:sp>
        <p:nvSpPr>
          <p:cNvPr id="48139" name="TextBox 17"/>
          <p:cNvSpPr txBox="1">
            <a:spLocks noChangeArrowheads="1"/>
          </p:cNvSpPr>
          <p:nvPr/>
        </p:nvSpPr>
        <p:spPr bwMode="auto">
          <a:xfrm>
            <a:off x="76200" y="1955800"/>
            <a:ext cx="8991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dirty="0" smtClean="0">
                <a:latin typeface="Calibri" pitchFamily="34" charset="0"/>
                <a:sym typeface="Wingdings" pitchFamily="2" charset="2"/>
              </a:rPr>
              <a:t>Theorem: If all arc capacities and supplies/demands of nodes are integer, then the minimum flow problem always has an integer minimum cost flow.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45720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Introduction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Applications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Optimality Conditions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Primal Dual in LP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/>
                </a:solidFill>
                <a:latin typeface="+mn-lt"/>
                <a:cs typeface="+mn-cs"/>
              </a:rPr>
              <a:t>Algorithms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715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90320"/>
            <a:ext cx="9144000" cy="5257800"/>
          </a:xfrm>
          <a:prstGeom prst="rect">
            <a:avLst/>
          </a:prstGeom>
          <a:gradFill>
            <a:gsLst>
              <a:gs pos="2000">
                <a:schemeClr val="accent1">
                  <a:tint val="66000"/>
                  <a:satMod val="160000"/>
                  <a:alpha val="52000"/>
                </a:schemeClr>
              </a:gs>
              <a:gs pos="15000">
                <a:schemeClr val="accent1">
                  <a:tint val="23500"/>
                  <a:satMod val="1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457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138" name="TextBox 16"/>
          <p:cNvSpPr txBox="1">
            <a:spLocks noChangeArrowheads="1"/>
          </p:cNvSpPr>
          <p:nvPr/>
        </p:nvSpPr>
        <p:spPr bwMode="auto">
          <a:xfrm>
            <a:off x="0" y="1295400"/>
            <a:ext cx="89916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</a:rPr>
              <a:t>Cycle Canceling Algorithm</a:t>
            </a:r>
            <a:endParaRPr lang="en-US" sz="2500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139" name="TextBox 17"/>
              <p:cNvSpPr txBox="1">
                <a:spLocks noChangeArrowheads="1"/>
              </p:cNvSpPr>
              <p:nvPr/>
            </p:nvSpPr>
            <p:spPr bwMode="auto">
              <a:xfrm>
                <a:off x="76200" y="1955800"/>
                <a:ext cx="8991600" cy="3525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 eaLnBrk="1" hangingPunct="1"/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Running Time:</a:t>
                </a:r>
              </a:p>
              <a:p>
                <a:pPr algn="l" rtl="0" eaLnBrk="1" hangingPunct="1"/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Let U be an upper bound to the capacities and C an upper bound to the costs.</a:t>
                </a:r>
              </a:p>
              <a:p>
                <a:pPr algn="l" rtl="0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≤</m:t>
                      </m:r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𝑈</m:t>
                      </m:r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,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≤</m:t>
                      </m:r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𝐶</m:t>
                      </m:r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  ∀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∈</m:t>
                      </m:r>
                      <m:r>
                        <a:rPr lang="en-US" b="0" i="1" smtClean="0">
                          <a:latin typeface="Cambria Math"/>
                          <a:sym typeface="Wingdings" pitchFamily="2" charset="2"/>
                        </a:rPr>
                        <m:t>𝐸</m:t>
                      </m:r>
                    </m:oMath>
                  </m:oMathPara>
                </a14:m>
                <a:endParaRPr lang="en-US" dirty="0" smtClean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endParaRPr lang="en-US" dirty="0" smtClean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r>
                  <a:rPr lang="en-US" dirty="0" err="1" smtClean="0">
                    <a:latin typeface="Calibri" pitchFamily="34" charset="0"/>
                    <a:sym typeface="Wingdings" pitchFamily="2" charset="2"/>
                  </a:rPr>
                  <a:t>mCU</a:t>
                </a:r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 is an upper bound on the initial cost.</a:t>
                </a:r>
              </a:p>
              <a:p>
                <a:pPr algn="l" rtl="0" eaLnBrk="1" hangingPunct="1"/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-</a:t>
                </a:r>
                <a:r>
                  <a:rPr lang="en-US" dirty="0" err="1" smtClean="0">
                    <a:latin typeface="Calibri" pitchFamily="34" charset="0"/>
                    <a:sym typeface="Wingdings" pitchFamily="2" charset="2"/>
                  </a:rPr>
                  <a:t>mCU</a:t>
                </a:r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 is a lower bound on the initial cost.</a:t>
                </a:r>
              </a:p>
              <a:p>
                <a:pPr algn="l" rtl="0" eaLnBrk="1" hangingPunct="1"/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Each iteration the algorithm changes the objective function value by an amount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𝛿</m:t>
                    </m:r>
                  </m:oMath>
                </a14:m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. Therefore we have at most O(</a:t>
                </a:r>
                <a:r>
                  <a:rPr lang="en-US" dirty="0" err="1" smtClean="0">
                    <a:latin typeface="Calibri" pitchFamily="34" charset="0"/>
                    <a:sym typeface="Wingdings" pitchFamily="2" charset="2"/>
                  </a:rPr>
                  <a:t>mCU</a:t>
                </a:r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) iterations.</a:t>
                </a:r>
              </a:p>
              <a:p>
                <a:pPr algn="l" rtl="0" eaLnBrk="1" hangingPunct="1"/>
                <a:endParaRPr lang="en-US" dirty="0">
                  <a:latin typeface="Calibri" pitchFamily="34" charset="0"/>
                  <a:sym typeface="Wingdings" pitchFamily="2" charset="2"/>
                </a:endParaRPr>
              </a:p>
              <a:p>
                <a:pPr algn="l" rtl="0" eaLnBrk="1" hangingPunct="1"/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With Bellman-Ford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𝑂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𝑛𝐶𝑈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dirty="0" smtClean="0">
                    <a:latin typeface="Calibri" pitchFamily="34" charset="0"/>
                    <a:sym typeface="Wingdings" pitchFamily="2" charset="2"/>
                  </a:rPr>
                  <a:t> running time.</a:t>
                </a:r>
                <a:endParaRPr lang="en-US" dirty="0">
                  <a:latin typeface="Calibri" pitchFamily="34" charset="0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48139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1955800"/>
                <a:ext cx="8991600" cy="3525196"/>
              </a:xfrm>
              <a:prstGeom prst="rect">
                <a:avLst/>
              </a:prstGeom>
              <a:blipFill rotWithShape="1">
                <a:blip r:embed="rId2"/>
                <a:stretch>
                  <a:fillRect l="-610" t="-8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0" y="0"/>
            <a:ext cx="45720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Introduction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Applications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Optimality Conditions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Primal Dual in LP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/>
                </a:solidFill>
                <a:latin typeface="+mn-lt"/>
                <a:cs typeface="+mn-cs"/>
              </a:rPr>
              <a:t>Algorithms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45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95400"/>
            <a:ext cx="9144000" cy="5257800"/>
          </a:xfrm>
          <a:prstGeom prst="rect">
            <a:avLst/>
          </a:prstGeom>
          <a:gradFill>
            <a:gsLst>
              <a:gs pos="2000">
                <a:schemeClr val="accent1">
                  <a:tint val="66000"/>
                  <a:satMod val="160000"/>
                  <a:alpha val="52000"/>
                </a:schemeClr>
              </a:gs>
              <a:gs pos="15000">
                <a:schemeClr val="accent1">
                  <a:tint val="23500"/>
                  <a:satMod val="1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457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he-IL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45720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Introduction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Applications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Optimality Conditions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Primal Dual in LP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Algorithms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95400"/>
            <a:ext cx="9144000" cy="5257800"/>
          </a:xfrm>
          <a:prstGeom prst="rect">
            <a:avLst/>
          </a:prstGeom>
          <a:gradFill>
            <a:gsLst>
              <a:gs pos="2000">
                <a:schemeClr val="accent1">
                  <a:tint val="66000"/>
                  <a:satMod val="160000"/>
                  <a:alpha val="52000"/>
                </a:schemeClr>
              </a:gs>
              <a:gs pos="15000">
                <a:schemeClr val="accent1">
                  <a:tint val="23500"/>
                  <a:satMod val="1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457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138" name="TextBox 16"/>
          <p:cNvSpPr txBox="1">
            <a:spLocks noChangeArrowheads="1"/>
          </p:cNvSpPr>
          <p:nvPr/>
        </p:nvSpPr>
        <p:spPr bwMode="auto">
          <a:xfrm>
            <a:off x="0" y="1295400"/>
            <a:ext cx="52578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</a:rPr>
              <a:t>Minimum Cost Flows - Definition</a:t>
            </a:r>
            <a:endParaRPr lang="en-US" sz="2500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139" name="TextBox 17"/>
              <p:cNvSpPr txBox="1">
                <a:spLocks noChangeArrowheads="1"/>
              </p:cNvSpPr>
              <p:nvPr/>
            </p:nvSpPr>
            <p:spPr bwMode="auto">
              <a:xfrm>
                <a:off x="152400" y="1981200"/>
                <a:ext cx="8839200" cy="34899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 eaLnBrk="1" hangingPunct="1"/>
                <a:r>
                  <a:rPr lang="en-US" b="1" dirty="0" smtClean="0">
                    <a:latin typeface="Calibri" pitchFamily="34" charset="0"/>
                  </a:rPr>
                  <a:t>The flow:</a:t>
                </a:r>
                <a:endParaRPr lang="en-US" dirty="0" smtClean="0">
                  <a:latin typeface="Calibri" pitchFamily="34" charset="0"/>
                </a:endParaRPr>
              </a:p>
              <a:p>
                <a:pPr marL="285750" indent="-285750" algn="l" rtl="0" eaLnBrk="1" hangingPunct="1">
                  <a:buFont typeface="Wingdings" pitchFamily="2" charset="2"/>
                  <a:buChar char="q"/>
                </a:pPr>
                <a:r>
                  <a:rPr lang="en-US" dirty="0" smtClean="0">
                    <a:latin typeface="Calibri" pitchFamily="34" charset="0"/>
                  </a:rPr>
                  <a:t>Flow is a function on the edges.</a:t>
                </a:r>
              </a:p>
              <a:p>
                <a:pPr marL="285750" indent="-285750" algn="l" rtl="0" eaLnBrk="1" hangingPunct="1">
                  <a:buFont typeface="Wingdings" pitchFamily="2" charset="2"/>
                  <a:buChar char="q"/>
                </a:pPr>
                <a:r>
                  <a:rPr lang="en-US" dirty="0" smtClean="0">
                    <a:latin typeface="Calibri" pitchFamily="34" charset="0"/>
                  </a:rPr>
                  <a:t>A feasible flow is a flow that satisfies:</a:t>
                </a:r>
              </a:p>
              <a:p>
                <a:pPr marL="1028700" lvl="1" algn="l" rtl="0" eaLnBrk="1" hangingPunct="1"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𝑤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latin typeface="Calibri" pitchFamily="34" charset="0"/>
                </a:endParaRPr>
              </a:p>
              <a:p>
                <a:pPr marL="1028700" lvl="1" algn="l" rtl="0" eaLnBrk="1" hangingPunct="1"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endParaRPr lang="en-US" dirty="0" smtClean="0">
                  <a:latin typeface="Calibri" pitchFamily="34" charset="0"/>
                </a:endParaRPr>
              </a:p>
              <a:p>
                <a:pPr marL="1028700" lvl="1" algn="l" rtl="0" eaLnBrk="1" hangingPunct="1"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𝑤</m:t>
                        </m:r>
                        <m:r>
                          <m:rPr>
                            <m:brk m:alnAt="7"/>
                          </m:r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: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,</m:t>
                        </m:r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𝑤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)</m:t>
                        </m:r>
                      </m:sub>
                      <m:sup/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𝑓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)</m:t>
                        </m:r>
                      </m:e>
                    </m:nary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sym typeface="Wingdings" pitchFamily="2" charset="2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𝑣</m:t>
                        </m:r>
                        <m:r>
                          <m:rPr>
                            <m:brk m:alnAt="7"/>
                          </m:r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: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  <a:sym typeface="Wingdings" pitchFamily="2" charset="2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𝑤</m:t>
                            </m:r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𝑣</m:t>
                            </m:r>
                          </m:e>
                        </m:d>
                      </m:sub>
                      <m:sup/>
                      <m:e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𝑓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)</m:t>
                        </m:r>
                      </m:e>
                    </m:nary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sym typeface="Wingdings" pitchFamily="2" charset="2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sym typeface="Wingdings" pitchFamily="2" charset="2"/>
                      </a:rPr>
                      <m:t>𝑏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𝑣</m:t>
                        </m:r>
                      </m:e>
                    </m:d>
                  </m:oMath>
                </a14:m>
                <a:endParaRPr lang="en-US" b="0" dirty="0" smtClean="0">
                  <a:latin typeface="Calibri" pitchFamily="34" charset="0"/>
                </a:endParaRPr>
              </a:p>
              <a:p>
                <a:pPr marL="285750" indent="-285750" algn="l" rtl="0" eaLnBrk="1" hangingPunct="1">
                  <a:buFont typeface="Wingdings" pitchFamily="2" charset="2"/>
                  <a:buChar char="q"/>
                </a:pPr>
                <a:r>
                  <a:rPr lang="en-US" dirty="0" smtClean="0">
                    <a:solidFill>
                      <a:srgbClr val="FF0000"/>
                    </a:solidFill>
                    <a:latin typeface="Calibri" pitchFamily="34" charset="0"/>
                  </a:rPr>
                  <a:t>The </a:t>
                </a:r>
                <a:r>
                  <a:rPr lang="en-US" b="1" dirty="0" smtClean="0">
                    <a:solidFill>
                      <a:srgbClr val="FF0000"/>
                    </a:solidFill>
                    <a:latin typeface="Calibri" pitchFamily="34" charset="0"/>
                  </a:rPr>
                  <a:t>cost</a:t>
                </a:r>
                <a:r>
                  <a:rPr lang="en-US" dirty="0" smtClean="0">
                    <a:solidFill>
                      <a:srgbClr val="FF0000"/>
                    </a:solidFill>
                    <a:latin typeface="Calibri" pitchFamily="34" charset="0"/>
                  </a:rPr>
                  <a:t> of a feasible flow f: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  <a:sym typeface="Wingdings" pitchFamily="2" charset="2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𝑣</m:t>
                            </m:r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𝑤</m:t>
                            </m:r>
                          </m:e>
                        </m:d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∈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𝐸</m:t>
                        </m:r>
                      </m:sub>
                      <m:sup/>
                      <m:e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𝑐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sym typeface="Wingdings" pitchFamily="2" charset="2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𝑣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𝑤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𝑓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)</m:t>
                        </m:r>
                      </m:e>
                    </m:nary>
                  </m:oMath>
                </a14:m>
                <a:endParaRPr lang="en-US" dirty="0" smtClean="0">
                  <a:solidFill>
                    <a:srgbClr val="FF0000"/>
                  </a:solidFill>
                  <a:latin typeface="Calibri" pitchFamily="34" charset="0"/>
                </a:endParaRPr>
              </a:p>
              <a:p>
                <a:pPr algn="l" rtl="0" eaLnBrk="1" hangingPunct="1"/>
                <a:r>
                  <a:rPr lang="en-US" dirty="0" smtClean="0">
                    <a:latin typeface="Calibri" pitchFamily="34" charset="0"/>
                  </a:rPr>
                  <a:t>The min cost flow problem: is to find a feasible flow f, with the minimum cost.</a:t>
                </a:r>
              </a:p>
              <a:p>
                <a:pPr algn="l" rtl="0" eaLnBrk="1" hangingPunct="1"/>
                <a:endParaRPr lang="en-US" b="1" dirty="0" smtClean="0">
                  <a:latin typeface="Calibri" pitchFamily="34" charset="0"/>
                </a:endParaRPr>
              </a:p>
              <a:p>
                <a:pPr marL="285750" indent="-285750" algn="l" rtl="0" eaLnBrk="1" hangingPunct="1">
                  <a:buFont typeface="Wingdings" pitchFamily="2" charset="2"/>
                  <a:buChar char="q"/>
                </a:pPr>
                <a:endParaRPr lang="en-US" dirty="0" smtClean="0">
                  <a:latin typeface="Calibri" pitchFamily="34" charset="0"/>
                </a:endParaRPr>
              </a:p>
              <a:p>
                <a:pPr algn="l" rtl="0" eaLnBrk="1" hangingPunct="1"/>
                <a:endParaRPr lang="en-US" dirty="0" smtClean="0">
                  <a:latin typeface="Calibri" pitchFamily="34" charset="0"/>
                </a:endParaRPr>
              </a:p>
              <a:p>
                <a:pPr algn="l" rtl="0" eaLnBrk="1" hangingPunct="1"/>
                <a:endParaRPr lang="en-US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8139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1981200"/>
                <a:ext cx="8839200" cy="3489994"/>
              </a:xfrm>
              <a:prstGeom prst="rect">
                <a:avLst/>
              </a:prstGeom>
              <a:blipFill rotWithShape="1">
                <a:blip r:embed="rId2"/>
                <a:stretch>
                  <a:fillRect l="-552" t="-8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0" y="0"/>
            <a:ext cx="45720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/>
                </a:solidFill>
                <a:latin typeface="+mn-lt"/>
                <a:cs typeface="+mn-cs"/>
              </a:rPr>
              <a:t>Introduction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Applications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Optimality Conditions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Primal Dual in LP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Algorithms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557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95400"/>
            <a:ext cx="9144000" cy="5257800"/>
          </a:xfrm>
          <a:prstGeom prst="rect">
            <a:avLst/>
          </a:prstGeom>
          <a:gradFill>
            <a:gsLst>
              <a:gs pos="2000">
                <a:schemeClr val="accent1">
                  <a:tint val="66000"/>
                  <a:satMod val="160000"/>
                  <a:alpha val="52000"/>
                </a:schemeClr>
              </a:gs>
              <a:gs pos="15000">
                <a:schemeClr val="accent1">
                  <a:tint val="23500"/>
                  <a:satMod val="1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457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138" name="TextBox 16"/>
          <p:cNvSpPr txBox="1">
            <a:spLocks noChangeArrowheads="1"/>
          </p:cNvSpPr>
          <p:nvPr/>
        </p:nvSpPr>
        <p:spPr bwMode="auto">
          <a:xfrm>
            <a:off x="0" y="1295400"/>
            <a:ext cx="52578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</a:rPr>
              <a:t>Max flow – A reminder</a:t>
            </a:r>
            <a:endParaRPr lang="en-US" sz="2500" dirty="0">
              <a:latin typeface="Calibri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139" name="TextBox 17"/>
              <p:cNvSpPr txBox="1">
                <a:spLocks noChangeArrowheads="1"/>
              </p:cNvSpPr>
              <p:nvPr/>
            </p:nvSpPr>
            <p:spPr bwMode="auto">
              <a:xfrm>
                <a:off x="152400" y="1981200"/>
                <a:ext cx="8839200" cy="20759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 eaLnBrk="1" hangingPunct="1"/>
                <a:r>
                  <a:rPr lang="en-US" dirty="0" smtClean="0">
                    <a:latin typeface="Calibri" pitchFamily="34" charset="0"/>
                  </a:rPr>
                  <a:t>For a feasible flow x, G(x) is the residual network that corresponds to the flow x.</a:t>
                </a:r>
                <a:endParaRPr lang="en-US" dirty="0">
                  <a:latin typeface="Calibri" pitchFamily="34" charset="0"/>
                </a:endParaRPr>
              </a:p>
              <a:p>
                <a:pPr algn="l" rtl="0" eaLnBrk="1" hangingPunct="1"/>
                <a:r>
                  <a:rPr lang="en-US" dirty="0" smtClean="0">
                    <a:latin typeface="Calibri" pitchFamily="34" charset="0"/>
                  </a:rPr>
                  <a:t>We replace each arc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US" dirty="0" smtClean="0">
                    <a:latin typeface="Calibri" pitchFamily="34" charset="0"/>
                  </a:rPr>
                  <a:t> by two arcs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 smtClean="0">
                    <a:latin typeface="Calibri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latin typeface="Calibri" pitchFamily="34" charset="0"/>
                  </a:rPr>
                  <a:t>. </a:t>
                </a:r>
              </a:p>
              <a:p>
                <a:pPr algn="l" rtl="0" eaLnBrk="1" hangingPunct="1"/>
                <a:endParaRPr lang="en-US" dirty="0" smtClean="0">
                  <a:latin typeface="Calibri" pitchFamily="34" charset="0"/>
                </a:endParaRPr>
              </a:p>
              <a:p>
                <a:pPr algn="l" rtl="0" eaLnBrk="1" hangingPunct="1"/>
                <a:r>
                  <a:rPr lang="en-US" dirty="0" smtClean="0">
                    <a:latin typeface="Calibri" pitchFamily="34" charset="0"/>
                  </a:rPr>
                  <a:t>The arc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latin typeface="Calibri" pitchFamily="34" charset="0"/>
                  </a:rPr>
                  <a:t> has cost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 smtClean="0">
                    <a:latin typeface="Calibri" pitchFamily="34" charset="0"/>
                  </a:rPr>
                  <a:t> and residual capacity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 smtClean="0">
                    <a:latin typeface="Calibri" pitchFamily="34" charset="0"/>
                  </a:rPr>
                  <a:t>.</a:t>
                </a:r>
              </a:p>
              <a:p>
                <a:pPr algn="l" rtl="0" eaLnBrk="1" hangingPunct="1"/>
                <a:r>
                  <a:rPr lang="en-US" dirty="0" smtClean="0">
                    <a:latin typeface="Calibri" pitchFamily="34" charset="0"/>
                  </a:rPr>
                  <a:t>The arc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latin typeface="Calibri" pitchFamily="34" charset="0"/>
                  </a:rPr>
                  <a:t> has cost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=−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 smtClean="0">
                    <a:latin typeface="Calibri" pitchFamily="34" charset="0"/>
                  </a:rPr>
                  <a:t> and residual capacity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 smtClean="0">
                    <a:latin typeface="Calibri" pitchFamily="34" charset="0"/>
                  </a:rPr>
                  <a:t>.</a:t>
                </a:r>
              </a:p>
              <a:p>
                <a:pPr algn="l" rtl="0" eaLnBrk="1" hangingPunct="1"/>
                <a:endParaRPr lang="en-US" dirty="0" smtClean="0">
                  <a:latin typeface="Calibri" pitchFamily="34" charset="0"/>
                </a:endParaRPr>
              </a:p>
              <a:p>
                <a:pPr algn="l" rtl="0" eaLnBrk="1" hangingPunct="1"/>
                <a:r>
                  <a:rPr lang="en-US" dirty="0" smtClean="0">
                    <a:latin typeface="Calibri" pitchFamily="34" charset="0"/>
                  </a:rPr>
                  <a:t>The residual </a:t>
                </a:r>
                <a:r>
                  <a:rPr lang="en-US" dirty="0" smtClean="0">
                    <a:latin typeface="Calibri" pitchFamily="34" charset="0"/>
                  </a:rPr>
                  <a:t>network consists </a:t>
                </a:r>
                <a:r>
                  <a:rPr lang="en-US" dirty="0" smtClean="0">
                    <a:latin typeface="Calibri" pitchFamily="34" charset="0"/>
                  </a:rPr>
                  <a:t>only of arcs with positive residual capacity.</a:t>
                </a:r>
              </a:p>
            </p:txBody>
          </p:sp>
        </mc:Choice>
        <mc:Fallback>
          <p:sp>
            <p:nvSpPr>
              <p:cNvPr id="48139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1981200"/>
                <a:ext cx="8839200" cy="2075953"/>
              </a:xfrm>
              <a:prstGeom prst="rect">
                <a:avLst/>
              </a:prstGeom>
              <a:blipFill rotWithShape="1">
                <a:blip r:embed="rId2"/>
                <a:stretch>
                  <a:fillRect l="-552" t="-1466" b="-351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0" y="0"/>
            <a:ext cx="45720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/>
                </a:solidFill>
                <a:latin typeface="+mn-lt"/>
                <a:cs typeface="+mn-cs"/>
              </a:rPr>
              <a:t>Introduction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Applications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Optimality Conditions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Primal Dual in LP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Algorithms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42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9711</TotalTime>
  <Words>8180</Words>
  <Application>Microsoft Office PowerPoint</Application>
  <PresentationFormat>On-screen Show (4:3)</PresentationFormat>
  <Paragraphs>1434</Paragraphs>
  <Slides>79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1" baseType="lpstr">
      <vt:lpstr>Office Theme</vt:lpstr>
      <vt:lpstr>Equation</vt:lpstr>
      <vt:lpstr>Minimum cost flows: Introduction and basic algorithms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Primal DUAL IN LP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bubi</cp:lastModifiedBy>
  <cp:revision>304</cp:revision>
  <dcterms:created xsi:type="dcterms:W3CDTF">2009-10-20T21:49:54Z</dcterms:created>
  <dcterms:modified xsi:type="dcterms:W3CDTF">2013-03-11T10:27:47Z</dcterms:modified>
</cp:coreProperties>
</file>