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327330-2953-41F4-8E55-8D1891DA1B4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9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LAGRANGIAN RELAXATION AND</a:t>
            </a:r>
            <a:br>
              <a:rPr lang="en-US" sz="3600" i="1" dirty="0"/>
            </a:br>
            <a:r>
              <a:rPr lang="en-US" sz="3600" i="1" dirty="0"/>
              <a:t>NETWORK OPTIMIZATION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Alexey </a:t>
            </a:r>
            <a:r>
              <a:rPr lang="en-US" dirty="0" err="1" smtClean="0"/>
              <a:t>Pechorin</a:t>
            </a:r>
            <a:endParaRPr lang="en-US" dirty="0" smtClean="0"/>
          </a:p>
          <a:p>
            <a:r>
              <a:rPr lang="en-US" dirty="0" smtClean="0"/>
              <a:t>17/06/13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Solving the </a:t>
            </a:r>
            <a:r>
              <a:rPr lang="en-US" i="1" dirty="0" err="1"/>
              <a:t>Lagrangian</a:t>
            </a:r>
            <a:r>
              <a:rPr lang="en-US" i="1" dirty="0"/>
              <a:t> Multiplier Problem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5884"/>
            <a:ext cx="6324600" cy="52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Solving the </a:t>
            </a:r>
            <a:r>
              <a:rPr lang="en-US" i="1" dirty="0" err="1"/>
              <a:t>Lagrangian</a:t>
            </a:r>
            <a:r>
              <a:rPr lang="en-US" i="1" dirty="0"/>
              <a:t> Multiplier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Non-linear constraints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Optimization problem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- </a:t>
                </a:r>
                <a:r>
                  <a:rPr lang="en-US" b="0" dirty="0" err="1" smtClean="0">
                    <a:ea typeface="Cambria Math"/>
                  </a:rPr>
                  <a:t>hyperplane</a:t>
                </a:r>
                <a:endParaRPr lang="en-US" b="0" dirty="0" smtClean="0">
                  <a:ea typeface="Cambria Math"/>
                </a:endParaRPr>
              </a:p>
              <a:p>
                <a:r>
                  <a:rPr lang="en-US" dirty="0" err="1" smtClean="0"/>
                  <a:t>Langrangian</a:t>
                </a:r>
                <a:r>
                  <a:rPr lang="en-US" dirty="0" smtClean="0"/>
                  <a:t> multiplier function 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𝐴𝑥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Langrangian</a:t>
                </a:r>
                <a:r>
                  <a:rPr lang="en-US" dirty="0" smtClean="0"/>
                  <a:t> multiplier problem - </a:t>
                </a:r>
                <a:r>
                  <a:rPr lang="en-US" i="1" dirty="0" smtClean="0"/>
                  <a:t>L</a:t>
                </a:r>
                <a:r>
                  <a:rPr lang="en-US" dirty="0"/>
                  <a:t>*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smtClean="0"/>
                  <a:t>Equivalent linear programming problem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3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Subgradient</a:t>
            </a:r>
            <a:r>
              <a:rPr lang="en-US" i="1" dirty="0" smtClean="0"/>
              <a:t> </a:t>
            </a:r>
            <a:r>
              <a:rPr lang="en-US" i="1" dirty="0"/>
              <a:t>Optimization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Update rule: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- any solution to relaxation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- some (small) step size. How small?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→∞,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Subgradient</a:t>
            </a:r>
            <a:r>
              <a:rPr lang="en-US" i="1" dirty="0" smtClean="0"/>
              <a:t> </a:t>
            </a:r>
            <a:r>
              <a:rPr lang="en-US" i="1" dirty="0"/>
              <a:t>Optimization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u="sng" dirty="0" smtClean="0">
                    <a:latin typeface="Cambria Math"/>
                  </a:rPr>
                  <a:t>Variation on Newton’s method: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Linear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approximation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of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 </m:t>
                    </m:r>
                    <m:r>
                      <a:rPr lang="en-US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we know L* - pick a new point so the approximation reaches L*: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so the step size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(proof on board)</a:t>
                </a:r>
              </a:p>
              <a:p>
                <a:r>
                  <a:rPr lang="en-US" dirty="0" smtClean="0"/>
                  <a:t>Since we don’t know L*: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𝑈𝐵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UB is an upper bound on z*≥L*,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Inequality constraints: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5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 reminder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,…,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Handle inequalities by introducing slack variables</a:t>
                </a:r>
              </a:p>
              <a:p>
                <a:r>
                  <a:rPr lang="en-US" dirty="0" smtClean="0"/>
                  <a:t>The set of feasible solutions is a polyhedron</a:t>
                </a:r>
              </a:p>
              <a:p>
                <a:r>
                  <a:rPr lang="en-US" dirty="0" smtClean="0"/>
                  <a:t>Extreme point – not a convex combination of other two points in the polyhedron</a:t>
                </a:r>
              </a:p>
              <a:p>
                <a:r>
                  <a:rPr lang="en-US" b="0" dirty="0" smtClean="0"/>
                  <a:t>Every LP has an extreme point as an optimal solution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7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 reminder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(B,L) – basic structure</a:t>
                </a:r>
              </a:p>
              <a:p>
                <a:r>
                  <a:rPr lang="en-US" dirty="0" smtClean="0"/>
                  <a:t>Optimality criteria for feasible basic structure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/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Simplex method – iterate from extreme point (basic feasible solution) to another one ↔ swap basic variable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err="1" smtClean="0"/>
                  <a:t>nonbasic</a:t>
                </a:r>
                <a:r>
                  <a:rPr lang="en-US" dirty="0" smtClean="0"/>
                  <a:t> variable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 reminder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6576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Primal: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,…,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657600" cy="4876800"/>
              </a:xfrm>
              <a:blipFill rotWithShape="1">
                <a:blip r:embed="rId2"/>
                <a:stretch>
                  <a:fillRect l="-2500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76800" y="1524000"/>
                <a:ext cx="38862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/>
                  <a:t>Dual: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𝑎𝑥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r>
                            <a:rPr lang="en-US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)≤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r>
                            <a:rPr lang="en-US" i="1" smtClean="0">
                              <a:latin typeface="Cambria Math"/>
                            </a:rPr>
                            <m:t>𝑞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,…,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524000"/>
                <a:ext cx="3886200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235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Weak duality: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US" i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p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b</m:t>
                        </m:r>
                        <m:r>
                          <a:rPr lang="en-US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  <m:r>
                          <a:rPr lang="en-US" i="0">
                            <a:latin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i="0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>
                            <a:latin typeface="Cambria Math"/>
                          </a:rPr>
                          <m:t>j</m:t>
                        </m:r>
                        <m:r>
                          <a:rPr lang="en-US" i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q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/>
                  <a:t>Strong </a:t>
                </a:r>
                <a:r>
                  <a:rPr lang="en-US" u="sng" dirty="0" err="1" smtClean="0"/>
                  <a:t>Duality:</a:t>
                </a:r>
                <a:r>
                  <a:rPr lang="en-US" dirty="0" err="1" smtClean="0"/>
                  <a:t>If</a:t>
                </a:r>
                <a:r>
                  <a:rPr lang="en-US" dirty="0" smtClean="0"/>
                  <a:t> </a:t>
                </a:r>
                <a:r>
                  <a:rPr lang="en-US" dirty="0"/>
                  <a:t>anyone of the pair of primal </a:t>
                </a:r>
                <a:r>
                  <a:rPr lang="en-US" dirty="0" smtClean="0"/>
                  <a:t>and dual </a:t>
                </a:r>
                <a:r>
                  <a:rPr lang="en-US" dirty="0"/>
                  <a:t>problems has a finite optimal solution, so does the other one and both </a:t>
                </a:r>
                <a:r>
                  <a:rPr lang="en-US" dirty="0" smtClean="0"/>
                  <a:t>have the </a:t>
                </a:r>
                <a:r>
                  <a:rPr lang="en-US" dirty="0"/>
                  <a:t>same objective function </a:t>
                </a:r>
                <a:r>
                  <a:rPr lang="en-US" dirty="0" smtClean="0"/>
                  <a:t>values.</a:t>
                </a:r>
              </a:p>
              <a:p>
                <a:pPr marL="0" indent="0">
                  <a:buNone/>
                </a:pPr>
                <a:r>
                  <a:rPr lang="en-US" u="sng" dirty="0"/>
                  <a:t>Complementary Slackness Optimality </a:t>
                </a:r>
                <a:r>
                  <a:rPr lang="en-US" u="sng" dirty="0" smtClean="0"/>
                  <a:t>Conditions: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Feasible (x,</a:t>
                </a:r>
                <a:r>
                  <a:rPr lang="el-GR" dirty="0" smtClean="0"/>
                  <a:t>π</a:t>
                </a:r>
                <a:r>
                  <a:rPr lang="en-US" dirty="0" smtClean="0"/>
                  <a:t>) are optimal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π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</m:t>
                    </m:r>
                    <m:r>
                      <a:rPr lang="en-US">
                        <a:latin typeface="Cambria Math"/>
                        <a:ea typeface="Cambria Math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=0,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,…,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j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,…,</m:t>
                      </m:r>
                      <m:r>
                        <a:rPr lang="en-US" i="1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8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LAGRANGIAN RELAXATION </a:t>
            </a:r>
            <a:r>
              <a:rPr lang="en-US" dirty="0" smtClean="0"/>
              <a:t>AND </a:t>
            </a:r>
            <a:r>
              <a:rPr lang="en-US" i="1" dirty="0" smtClean="0"/>
              <a:t>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LP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r>
                      <a:rPr lang="en-US" b="0" i="1" smtClean="0">
                        <a:latin typeface="Cambria Math"/>
                      </a:rPr>
                      <m:t>𝑐𝑥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𝐷𝑥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L(</a:t>
                </a:r>
                <a:r>
                  <a:rPr lang="el-GR" dirty="0" smtClean="0"/>
                  <a:t>μ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min</m:t>
                    </m:r>
                    <m:r>
                      <a:rPr lang="en-US" i="1">
                        <a:latin typeface="Cambria Math"/>
                      </a:rPr>
                      <m:t>⁡{</m:t>
                    </m:r>
                    <m:r>
                      <a:rPr lang="en-US" i="1">
                        <a:latin typeface="Cambria Math"/>
                      </a:rPr>
                      <m:t>𝑐𝑥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𝐷𝑥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L*=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u="sng" dirty="0" smtClean="0"/>
                  <a:t>Proof: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x* - LP optimal solution, </a:t>
                </a:r>
                <a:r>
                  <a:rPr lang="el-GR" dirty="0" smtClean="0"/>
                  <a:t>π</a:t>
                </a:r>
                <a:r>
                  <a:rPr lang="en-US" dirty="0" smtClean="0"/>
                  <a:t>*, </a:t>
                </a:r>
                <a:r>
                  <a:rPr lang="el-GR" dirty="0" smtClean="0"/>
                  <a:t>γ</a:t>
                </a:r>
                <a:r>
                  <a:rPr lang="en-US" dirty="0" smtClean="0"/>
                  <a:t>* dual optimal solution (</a:t>
                </a:r>
                <a:r>
                  <a:rPr lang="el-GR" dirty="0"/>
                  <a:t>π</a:t>
                </a:r>
                <a:r>
                  <a:rPr lang="en-US" dirty="0" smtClean="0"/>
                  <a:t>* - for equality constraints, </a:t>
                </a:r>
                <a:r>
                  <a:rPr lang="el-GR" dirty="0"/>
                  <a:t>γ</a:t>
                </a:r>
                <a:r>
                  <a:rPr lang="en-US" dirty="0"/>
                  <a:t>* </a:t>
                </a:r>
                <a:r>
                  <a:rPr lang="en-US" dirty="0" smtClean="0"/>
                  <a:t>- inequality)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Dual feasibility - c+</a:t>
                </a:r>
                <a:r>
                  <a:rPr lang="el-GR" dirty="0" smtClean="0"/>
                  <a:t>π</a:t>
                </a:r>
                <a:r>
                  <a:rPr lang="en-US" dirty="0" smtClean="0"/>
                  <a:t>*A+</a:t>
                </a:r>
                <a:r>
                  <a:rPr lang="el-GR" dirty="0" smtClean="0"/>
                  <a:t>γ</a:t>
                </a:r>
                <a:r>
                  <a:rPr lang="en-US" dirty="0" smtClean="0"/>
                  <a:t>*D≥0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Complementary slackness – [c+</a:t>
                </a:r>
                <a:r>
                  <a:rPr lang="el-GR" dirty="0"/>
                  <a:t>π</a:t>
                </a:r>
                <a:r>
                  <a:rPr lang="en-US" dirty="0"/>
                  <a:t>*A+</a:t>
                </a:r>
                <a:r>
                  <a:rPr lang="el-GR" dirty="0"/>
                  <a:t>γ</a:t>
                </a:r>
                <a:r>
                  <a:rPr lang="en-US" dirty="0" smtClean="0"/>
                  <a:t>*D]x*=0,</a:t>
                </a:r>
                <a:r>
                  <a:rPr lang="el-GR" dirty="0"/>
                  <a:t> γ</a:t>
                </a:r>
                <a:r>
                  <a:rPr lang="en-US" dirty="0" smtClean="0"/>
                  <a:t>*[</a:t>
                </a:r>
                <a:r>
                  <a:rPr lang="en-US" dirty="0" err="1" smtClean="0"/>
                  <a:t>Dx</a:t>
                </a:r>
                <a:r>
                  <a:rPr lang="en-US" dirty="0" smtClean="0"/>
                  <a:t>*-q]=0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</a:rPr>
                          <m:t>𝑐𝑥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e>
                    </m:fun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𝐷𝑥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=z*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9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LAGRANGIAN RELAXATION </a:t>
            </a:r>
            <a:r>
              <a:rPr lang="en-US" dirty="0"/>
              <a:t>AND </a:t>
            </a:r>
            <a:r>
              <a:rPr lang="en-US" i="1" dirty="0"/>
              <a:t>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Dx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q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integer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K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P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cx</m:t>
                        </m:r>
                        <m:r>
                          <a:rPr lang="en-US" b="0" i="0" smtClean="0">
                            <a:latin typeface="Cambria Math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Ax</m:t>
                        </m:r>
                        <m:r>
                          <a:rPr lang="en-US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  <m:r>
                          <a:rPr lang="en-US" b="0" i="0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LP relaxation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z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cx</m:t>
                        </m:r>
                        <m:r>
                          <a:rPr lang="en-US" i="0">
                            <a:latin typeface="Cambria Math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Ax</m:t>
                        </m:r>
                        <m:r>
                          <a:rPr lang="en-US" i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b</m:t>
                        </m:r>
                        <m:r>
                          <a:rPr lang="en-US" i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Dx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q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i="0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Convex combination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  <m:r>
                          <a:rPr lang="en-US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k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>
                            <a:latin typeface="Cambria Math"/>
                          </a:rPr>
                          <m:t>k</m:t>
                        </m:r>
                        <m:r>
                          <a:rPr lang="en-US" i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K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=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Convex Hull – H(X) – all convex combinations of X</a:t>
                </a:r>
              </a:p>
              <a:p>
                <a:r>
                  <a:rPr lang="en-US" dirty="0" smtClean="0"/>
                  <a:t>H(X) is a polyhedron and can be defined by a finite amount of inequalities</a:t>
                </a:r>
              </a:p>
              <a:p>
                <a:r>
                  <a:rPr lang="en-US" dirty="0"/>
                  <a:t>Each extreme point solution of </a:t>
                </a:r>
                <a:r>
                  <a:rPr lang="en-US" dirty="0" smtClean="0"/>
                  <a:t>H(X</a:t>
                </a:r>
                <a:r>
                  <a:rPr lang="en-US" dirty="0"/>
                  <a:t>) lies in X, and if we </a:t>
                </a:r>
                <a:r>
                  <a:rPr lang="en-US" dirty="0" smtClean="0"/>
                  <a:t>optimize a </a:t>
                </a:r>
                <a:r>
                  <a:rPr lang="en-US" dirty="0"/>
                  <a:t>linear objective function over </a:t>
                </a:r>
                <a:r>
                  <a:rPr lang="en-US" dirty="0" smtClean="0"/>
                  <a:t>H(X</a:t>
                </a:r>
                <a:r>
                  <a:rPr lang="en-US" dirty="0"/>
                  <a:t>), some solution in X will be an </a:t>
                </a:r>
                <a:r>
                  <a:rPr lang="en-US" dirty="0" smtClean="0"/>
                  <a:t>optimal solution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)⊆</m:t>
                    </m:r>
                  </m:oMath>
                </a14:m>
                <a:r>
                  <a:rPr lang="en-US" dirty="0" smtClean="0"/>
                  <a:t>{x: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Dx</m:t>
                    </m:r>
                    <m:r>
                      <a:rPr lang="en-US"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q</m:t>
                    </m:r>
                    <m:r>
                      <a:rPr lang="en-US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}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An example: Constrained </a:t>
            </a:r>
            <a:r>
              <a:rPr lang="en-US" i="1" dirty="0"/>
              <a:t>Shortest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Shortest paths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 smtClean="0"/>
                  <a:t>,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 smtClean="0"/>
                  <a:t> and time constraint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</a:rPr>
                          <m:t>)</m:t>
                        </m:r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{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{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−{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b="0" i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∀(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i="1" dirty="0"/>
              </a:p>
              <a:p>
                <a:endParaRPr lang="en-US" b="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2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LAGRANGIAN RELAXATION </a:t>
            </a:r>
            <a:r>
              <a:rPr lang="en-US" dirty="0"/>
              <a:t>AND </a:t>
            </a:r>
            <a:r>
              <a:rPr lang="en-US" i="1" dirty="0"/>
              <a:t>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L* equals </a:t>
                </a:r>
                <a:r>
                  <a:rPr lang="en-US" dirty="0"/>
                  <a:t>the optimal objective function value of the linear </a:t>
                </a:r>
                <a:r>
                  <a:rPr lang="en-US" dirty="0" smtClean="0"/>
                  <a:t>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r>
                      <a:rPr lang="en-US" b="0" i="1" smtClean="0">
                        <a:latin typeface="Cambria Math"/>
                      </a:rPr>
                      <m:t>𝑐𝑥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𝐴𝑥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)}</m:t>
                    </m:r>
                  </m:oMath>
                </a14:m>
                <a:r>
                  <a:rPr lang="en-US" dirty="0" smtClean="0"/>
                  <a:t>, and L*≥z</a:t>
                </a:r>
                <a:r>
                  <a:rPr lang="en-US" baseline="30000" dirty="0" smtClean="0"/>
                  <a:t>0</a:t>
                </a:r>
              </a:p>
              <a:p>
                <a:r>
                  <a:rPr lang="en-US" u="sng" dirty="0" smtClean="0"/>
                  <a:t>Proof:</a:t>
                </a:r>
              </a:p>
              <a:p>
                <a:r>
                  <a:rPr lang="en-US" dirty="0"/>
                  <a:t>L(</a:t>
                </a:r>
                <a:r>
                  <a:rPr lang="el-GR" dirty="0"/>
                  <a:t>μ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min</m:t>
                    </m:r>
                    <m:r>
                      <a:rPr lang="en-US" i="1">
                        <a:latin typeface="Cambria Math"/>
                      </a:rPr>
                      <m:t>⁡{</m:t>
                    </m:r>
                    <m:r>
                      <a:rPr lang="en-US" i="1">
                        <a:latin typeface="Cambria Math"/>
                      </a:rPr>
                      <m:t>𝑐𝑥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min</m:t>
                    </m:r>
                    <m:r>
                      <a:rPr lang="en-US" i="1">
                        <a:latin typeface="Cambria Math"/>
                      </a:rPr>
                      <m:t>⁡{</m:t>
                    </m:r>
                    <m:r>
                      <a:rPr lang="en-US" i="1">
                        <a:latin typeface="Cambria Math"/>
                      </a:rPr>
                      <m:t>𝑐𝑥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it’s a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relaxation of LP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𝑐𝑥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𝐴𝑥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, thus the optimal objective function value is equal. </a:t>
                </a:r>
                <a:r>
                  <a:rPr lang="en-US" dirty="0" err="1" smtClean="0"/>
                  <a:t>q.e.d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CP – </a:t>
                </a:r>
                <a:r>
                  <a:rPr lang="en-US" dirty="0" err="1" smtClean="0"/>
                  <a:t>convexified</a:t>
                </a:r>
                <a:r>
                  <a:rPr lang="en-US" dirty="0" smtClean="0"/>
                  <a:t> problem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𝑐𝑥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𝐴𝑥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4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LAGRANGIAN RELAXATION </a:t>
            </a:r>
            <a:r>
              <a:rPr lang="en-US" dirty="0"/>
              <a:t>AND </a:t>
            </a:r>
            <a:r>
              <a:rPr lang="en-US" i="1" dirty="0"/>
              <a:t>LINEAR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L*=z</a:t>
                </a:r>
                <a:r>
                  <a:rPr lang="en-US" baseline="30000" dirty="0" smtClean="0"/>
                  <a:t>0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Integrality property: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problem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i="1">
                                <a:latin typeface="Cambria Math"/>
                              </a:rPr>
                              <m:t>𝐷𝑥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𝑎𝑛𝑑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𝑖𝑛𝑡𝑒𝑔𝑒𝑟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has integer optimal solution for each d even when we relax the integrality constraint </a:t>
                </a:r>
                <a:r>
                  <a:rPr lang="en-US" dirty="0" smtClean="0">
                    <a:latin typeface="Cambria Math"/>
                    <a:ea typeface="Cambria Math"/>
                  </a:rPr>
                  <a:t>⟹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L(</a:t>
                </a:r>
                <a:r>
                  <a:rPr lang="el-GR" dirty="0"/>
                  <a:t>μ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𝑐𝑥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𝐷𝑥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𝐷𝑥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𝑖𝑛𝑡𝑒𝑔𝑒𝑟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u="sng" dirty="0" smtClean="0"/>
                  <a:t>Proof: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Every extreme point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𝐷𝑥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}</m:t>
                    </m:r>
                  </m:oMath>
                </a14:m>
                <a:r>
                  <a:rPr lang="en-US" dirty="0" smtClean="0"/>
                  <a:t>is integer </a:t>
                </a:r>
                <a:r>
                  <a:rPr lang="en-US" dirty="0" smtClean="0">
                    <a:latin typeface="Cambria Math"/>
                    <a:ea typeface="Cambria Math"/>
                  </a:rPr>
                  <a:t>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𝐷𝑥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}</m:t>
                    </m:r>
                  </m:oMath>
                </a14:m>
                <a:r>
                  <a:rPr lang="en-US" dirty="0" smtClean="0"/>
                  <a:t>=H(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𝐷𝑥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𝑖𝑛𝑡𝑒𝑔𝑒𝑟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)=H(X)</a:t>
                </a:r>
                <a:r>
                  <a:rPr lang="en-US" dirty="0">
                    <a:latin typeface="Cambria Math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LP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domain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x</m:t>
                          </m:r>
                          <m:r>
                            <a:rPr lang="en-US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𝐷𝑥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x</m:t>
                          </m:r>
                          <m:r>
                            <a:rPr lang="en-US">
                              <a:latin typeface="Cambria Math"/>
                            </a:rPr>
                            <m:t>:</m:t>
                          </m:r>
                          <m:r>
                            <a:rPr lang="en-US" i="1">
                              <a:latin typeface="Cambria Math"/>
                            </a:rPr>
                            <m:t>𝐴𝑥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𝑑𝑜𝑚𝑎𝑖𝑛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LAGRANGIAN RELAXATION </a:t>
            </a:r>
            <a:r>
              <a:rPr lang="en-US" dirty="0"/>
              <a:t>AND </a:t>
            </a:r>
            <a:r>
              <a:rPr lang="en-US" i="1" dirty="0"/>
              <a:t>LINEAR PROGRAMMING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1498722"/>
            <a:ext cx="5040086" cy="532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for application  - Network flow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Minimize cx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Nx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q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𝑖𝑛𝑡𝑒𝑔𝑒𝑟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⁡{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l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-  </a:t>
                </a:r>
                <a:r>
                  <a:rPr lang="en-US" dirty="0" smtClean="0">
                    <a:latin typeface="Cambria Math"/>
                    <a:ea typeface="Cambria Math"/>
                  </a:rPr>
                  <a:t>regular network flow problem, we have integrality property</a:t>
                </a:r>
                <a:r>
                  <a:rPr lang="en-US" dirty="0" smtClean="0">
                    <a:latin typeface="Cambria Math"/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  <a:ea typeface="Cambria Math"/>
                  </a:rPr>
                  <a:t>Solve by </a:t>
                </a:r>
                <a:r>
                  <a:rPr lang="en-US" dirty="0" err="1" smtClean="0">
                    <a:latin typeface="Cambria Math"/>
                    <a:ea typeface="Cambria Math"/>
                  </a:rPr>
                  <a:t>subgradient</a:t>
                </a:r>
                <a:r>
                  <a:rPr lang="en-US" dirty="0" smtClean="0">
                    <a:latin typeface="Cambria Math"/>
                    <a:ea typeface="Cambria Math"/>
                  </a:rPr>
                  <a:t> optimization, each iteration is a simple network flow problem.</a:t>
                </a:r>
                <a:endParaRPr lang="en-US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0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362200"/>
            <a:ext cx="5943600" cy="990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An example: Constrained Shortest Paths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6468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3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An example: Constrained Shortest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>
                    <a:latin typeface="+mj-lt"/>
                  </a:rPr>
                  <a:t>Bounding Principle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any nonnegative value of the toll </a:t>
                </a:r>
                <a:r>
                  <a:rPr lang="el-GR" dirty="0" smtClean="0"/>
                  <a:t>μ</a:t>
                </a:r>
                <a:r>
                  <a:rPr lang="en-US" dirty="0" smtClean="0"/>
                  <a:t>, </a:t>
                </a:r>
                <a:r>
                  <a:rPr lang="en-US" dirty="0"/>
                  <a:t>the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the modified shortest path with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minus </a:t>
                </a:r>
                <a:r>
                  <a:rPr lang="el-GR" dirty="0"/>
                  <a:t>μ </a:t>
                </a:r>
                <a:r>
                  <a:rPr lang="en-US" dirty="0" smtClean="0"/>
                  <a:t>T </a:t>
                </a:r>
                <a:r>
                  <a:rPr lang="en-US" dirty="0"/>
                  <a:t>is a lower bound on </a:t>
                </a:r>
                <a:r>
                  <a:rPr lang="en-US" dirty="0" smtClean="0"/>
                  <a:t>the length </a:t>
                </a:r>
                <a:r>
                  <a:rPr lang="en-US" dirty="0"/>
                  <a:t>of the constrained shortest path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Example for usefulness of bounds: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Branch and bound in integer programming – on board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1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relaxation technique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Generic optimization model of problem 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𝑐𝑥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u="sng" dirty="0" err="1" smtClean="0">
                    <a:ea typeface="Cambria Math"/>
                  </a:rPr>
                  <a:t>Lagrangian</a:t>
                </a:r>
                <a:r>
                  <a:rPr lang="en-US" u="sng" dirty="0" smtClean="0">
                    <a:ea typeface="Cambria Math"/>
                  </a:rPr>
                  <a:t> relaxation PL: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𝑐𝑥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u="sng" dirty="0" smtClean="0">
                    <a:ea typeface="Cambria Math"/>
                  </a:rPr>
                  <a:t>Lagrangian function: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L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⁡{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1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relaxation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 smtClean="0"/>
                  <a:t>Lagrangian</a:t>
                </a:r>
                <a:r>
                  <a:rPr lang="en-US" u="sng" dirty="0"/>
                  <a:t> Bounding </a:t>
                </a:r>
                <a:r>
                  <a:rPr lang="en-US" u="sng" dirty="0" smtClean="0"/>
                  <a:t>Principle: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any vector </a:t>
                </a:r>
                <a:r>
                  <a:rPr lang="el-GR" dirty="0" smtClean="0"/>
                  <a:t>μ</a:t>
                </a:r>
                <a:r>
                  <a:rPr lang="en-US" dirty="0" smtClean="0"/>
                  <a:t> </a:t>
                </a:r>
                <a:r>
                  <a:rPr lang="en-US" dirty="0"/>
                  <a:t>of the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multipliers</a:t>
                </a:r>
                <a:r>
                  <a:rPr lang="en-US" dirty="0"/>
                  <a:t>, the </a:t>
                </a:r>
                <a:r>
                  <a:rPr lang="en-US" dirty="0" smtClean="0"/>
                  <a:t>value L(</a:t>
                </a:r>
                <a:r>
                  <a:rPr lang="el-GR" dirty="0"/>
                  <a:t>μ</a:t>
                </a:r>
                <a:r>
                  <a:rPr lang="en-US" dirty="0" smtClean="0"/>
                  <a:t>) </a:t>
                </a:r>
                <a:r>
                  <a:rPr lang="en-US" dirty="0"/>
                  <a:t>of the </a:t>
                </a:r>
                <a:r>
                  <a:rPr lang="en-US" dirty="0" err="1"/>
                  <a:t>Lagrangian</a:t>
                </a:r>
                <a:r>
                  <a:rPr lang="en-US" dirty="0"/>
                  <a:t> function is a lower </a:t>
                </a:r>
                <a:r>
                  <a:rPr lang="en-US" dirty="0" smtClean="0"/>
                  <a:t>bound on </a:t>
                </a:r>
                <a:r>
                  <a:rPr lang="en-US" dirty="0"/>
                  <a:t>the optimal objective function value z* of the original optimization problem (P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𝐴𝑥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𝐴𝑥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4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relaxation technique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ea typeface="Cambria Math"/>
                  </a:rPr>
                  <a:t>Lagrangian multiplier problem:</a:t>
                </a:r>
              </a:p>
              <a:p>
                <a:pPr marL="0" indent="0">
                  <a:buNone/>
                </a:pPr>
                <a:r>
                  <a:rPr lang="en-US" i="1" dirty="0"/>
                  <a:t>L</a:t>
                </a:r>
                <a:r>
                  <a:rPr lang="en-US" dirty="0"/>
                  <a:t>*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Sharpest lower bound on z</a:t>
                </a:r>
                <a:r>
                  <a:rPr lang="en-US" dirty="0" smtClean="0"/>
                  <a:t>*</a:t>
                </a:r>
                <a:endParaRPr lang="en-US" u="sng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Weak Duality: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optimal objective function value </a:t>
                </a:r>
                <a:r>
                  <a:rPr lang="en-US" dirty="0" smtClean="0"/>
                  <a:t>L* </a:t>
                </a:r>
                <a:r>
                  <a:rPr lang="en-US" dirty="0"/>
                  <a:t>of </a:t>
                </a:r>
                <a:r>
                  <a:rPr lang="en-US" dirty="0" smtClean="0"/>
                  <a:t>the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</a:t>
                </a:r>
                <a:r>
                  <a:rPr lang="en-US" dirty="0"/>
                  <a:t>multiplier problem is always a lower bound on the </a:t>
                </a:r>
                <a:r>
                  <a:rPr lang="en-US" dirty="0" smtClean="0"/>
                  <a:t>optimal objective function </a:t>
                </a:r>
                <a:r>
                  <a:rPr lang="en-US" dirty="0"/>
                  <a:t>value of the problem (P) (i.e., </a:t>
                </a:r>
                <a:r>
                  <a:rPr lang="en-US" dirty="0" smtClean="0"/>
                  <a:t>L*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 z</a:t>
                </a:r>
                <a:r>
                  <a:rPr lang="en-US" dirty="0" smtClean="0"/>
                  <a:t>*)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Overall </a:t>
                </a:r>
                <a:r>
                  <a:rPr lang="en-US" dirty="0"/>
                  <a:t>we have the following </a:t>
                </a:r>
                <a:r>
                  <a:rPr lang="en-US" dirty="0" smtClean="0"/>
                  <a:t>inequalities </a:t>
                </a:r>
                <a:r>
                  <a:rPr lang="en-US" dirty="0" smtClean="0"/>
                  <a:t>for feasible x in P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 ≤</m:t>
                    </m:r>
                  </m:oMath>
                </a14:m>
                <a:r>
                  <a:rPr lang="en-US" dirty="0"/>
                  <a:t> L*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≤  </m:t>
                    </m:r>
                  </m:oMath>
                </a14:m>
                <a:r>
                  <a:rPr lang="en-US" dirty="0"/>
                  <a:t>z*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 ≤ </m:t>
                    </m:r>
                  </m:oMath>
                </a14:m>
                <a:r>
                  <a:rPr lang="en-US" dirty="0"/>
                  <a:t>cx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relaxation technique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Optimality Test: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:r>
                  <a:rPr lang="en-US" dirty="0" smtClean="0"/>
                  <a:t>a</a:t>
                </a:r>
                <a:r>
                  <a:rPr lang="en-US" dirty="0"/>
                  <a:t>)</a:t>
                </a:r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dirty="0"/>
                  <a:t>vector of </a:t>
                </a:r>
                <a:r>
                  <a:rPr lang="en-US" dirty="0" err="1"/>
                  <a:t>Lagrangian</a:t>
                </a:r>
                <a:r>
                  <a:rPr lang="en-US" dirty="0"/>
                  <a:t> </a:t>
                </a:r>
                <a:r>
                  <a:rPr lang="en-US" dirty="0" smtClean="0"/>
                  <a:t>multipliers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x - feasible solution to (</a:t>
                </a:r>
                <a:r>
                  <a:rPr lang="en-US" dirty="0"/>
                  <a:t>P)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/>
                  <a:t>) = cx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L* </a:t>
                </a:r>
                <a:r>
                  <a:rPr lang="en-US" dirty="0"/>
                  <a:t>= 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c</a:t>
                </a:r>
                <a:r>
                  <a:rPr lang="en-US" dirty="0" smtClean="0"/>
                  <a:t>x=z*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(b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/>
                  <a:t>, the solution x* of </a:t>
                </a:r>
                <a:r>
                  <a:rPr lang="en-US" dirty="0" smtClean="0"/>
                  <a:t>the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</a:t>
                </a:r>
                <a:r>
                  <a:rPr lang="en-US" dirty="0"/>
                  <a:t>relaxation is </a:t>
                </a:r>
                <a:r>
                  <a:rPr lang="en-US" dirty="0" smtClean="0"/>
                  <a:t>feasible in (</a:t>
                </a:r>
                <a:r>
                  <a:rPr lang="en-US" dirty="0"/>
                  <a:t>P)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⟹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x</a:t>
                </a:r>
                <a:r>
                  <a:rPr lang="en-US" dirty="0"/>
                  <a:t>* is </a:t>
                </a:r>
                <a:r>
                  <a:rPr lang="en-US" dirty="0" smtClean="0"/>
                  <a:t>an optimal </a:t>
                </a:r>
                <a:r>
                  <a:rPr lang="en-US" dirty="0"/>
                  <a:t>solution to </a:t>
                </a:r>
                <a:r>
                  <a:rPr lang="en-US" dirty="0" smtClean="0"/>
                  <a:t>(</a:t>
                </a:r>
                <a:r>
                  <a:rPr lang="en-US" dirty="0"/>
                  <a:t>P)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/>
                  <a:t> is an optimal solution </a:t>
                </a:r>
                <a:r>
                  <a:rPr lang="en-US" dirty="0" smtClean="0"/>
                  <a:t>to the </a:t>
                </a:r>
                <a:r>
                  <a:rPr lang="en-US" dirty="0" err="1"/>
                  <a:t>Lagrangian</a:t>
                </a:r>
                <a:r>
                  <a:rPr lang="en-US" dirty="0"/>
                  <a:t> multiplier problem.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2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3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 smtClean="0"/>
              <a:t>relaxation and inequality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ea typeface="Cambria Math"/>
                  </a:rPr>
                  <a:t>Lagrangian multiplier problem:</a:t>
                </a:r>
              </a:p>
              <a:p>
                <a:pPr marL="0" indent="0">
                  <a:buNone/>
                </a:pPr>
                <a:r>
                  <a:rPr lang="en-US" dirty="0"/>
                  <a:t>L*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μ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L</m:t>
                        </m:r>
                        <m:r>
                          <a:rPr lang="en-US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μ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 smtClean="0"/>
                  <a:t>Optimality Test (b)</a:t>
                </a:r>
              </a:p>
              <a:p>
                <a:pPr marL="0" indent="0">
                  <a:buNone/>
                </a:pPr>
                <a:r>
                  <a:rPr lang="en-US" dirty="0" smtClean="0"/>
                  <a:t>(P</a:t>
                </a:r>
                <a:r>
                  <a:rPr lang="en-US" baseline="30000" dirty="0" smtClean="0"/>
                  <a:t>≤</a:t>
                </a:r>
                <a:r>
                  <a:rPr lang="en-US" dirty="0" smtClean="0"/>
                  <a:t>) – min {cx: </a:t>
                </a:r>
                <a:r>
                  <a:rPr lang="en-US" dirty="0" err="1" smtClean="0"/>
                  <a:t>Ax≤b</a:t>
                </a:r>
                <a:r>
                  <a:rPr lang="en-US" dirty="0" smtClean="0"/>
                  <a:t>, 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/>
                  <a:t>X}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Relax </a:t>
                </a:r>
                <a:r>
                  <a:rPr lang="en-US" dirty="0" err="1" smtClean="0"/>
                  <a:t>Ax</a:t>
                </a:r>
                <a:r>
                  <a:rPr lang="en-US" dirty="0" err="1"/>
                  <a:t>≤</a:t>
                </a:r>
                <a:r>
                  <a:rPr lang="en-US" dirty="0" err="1" smtClean="0"/>
                  <a:t>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some </a:t>
                </a:r>
                <a:r>
                  <a:rPr lang="el-GR" dirty="0" smtClean="0"/>
                  <a:t>μ</a:t>
                </a:r>
                <a:r>
                  <a:rPr lang="en-US" dirty="0" smtClean="0"/>
                  <a:t>, </a:t>
                </a:r>
                <a:r>
                  <a:rPr lang="en-US" dirty="0"/>
                  <a:t>the solution x* of the </a:t>
                </a:r>
                <a:r>
                  <a:rPr lang="en-US" dirty="0" err="1" smtClean="0"/>
                  <a:t>Lagrangian</a:t>
                </a:r>
                <a:r>
                  <a:rPr lang="en-US" dirty="0"/>
                  <a:t> </a:t>
                </a:r>
                <a:r>
                  <a:rPr lang="en-US" dirty="0" smtClean="0"/>
                  <a:t>relaxation:</a:t>
                </a:r>
              </a:p>
              <a:p>
                <a:r>
                  <a:rPr lang="en-US" dirty="0" smtClean="0"/>
                  <a:t>feasible </a:t>
                </a:r>
                <a:r>
                  <a:rPr lang="en-US" dirty="0"/>
                  <a:t>in </a:t>
                </a:r>
                <a:r>
                  <a:rPr lang="en-US" dirty="0" smtClean="0"/>
                  <a:t>(</a:t>
                </a:r>
                <a:r>
                  <a:rPr lang="en-US" dirty="0"/>
                  <a:t>P</a:t>
                </a:r>
                <a:r>
                  <a:rPr lang="en-US" baseline="30000" dirty="0"/>
                  <a:t>≤</a:t>
                </a:r>
                <a:r>
                  <a:rPr lang="en-US" dirty="0" smtClean="0"/>
                  <a:t>),</a:t>
                </a:r>
              </a:p>
              <a:p>
                <a:r>
                  <a:rPr lang="en-US" dirty="0" smtClean="0"/>
                  <a:t>satisfies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complementary slackness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condition </a:t>
                </a:r>
                <a:r>
                  <a:rPr lang="el-GR" dirty="0">
                    <a:solidFill>
                      <a:srgbClr val="FF0000"/>
                    </a:solidFill>
                  </a:rPr>
                  <a:t>μ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(Ax</a:t>
                </a:r>
                <a:r>
                  <a:rPr lang="en-US" dirty="0">
                    <a:solidFill>
                      <a:srgbClr val="FF0000"/>
                    </a:solidFill>
                  </a:rPr>
                  <a:t>* - b) 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0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  <a:ea typeface="Cambria Math"/>
                  </a:rPr>
                  <a:t>⟹</a:t>
                </a:r>
                <a:r>
                  <a:rPr lang="en-US" dirty="0" smtClean="0"/>
                  <a:t> </a:t>
                </a:r>
                <a:r>
                  <a:rPr lang="en-US" dirty="0"/>
                  <a:t>x* is an optimal solution </a:t>
                </a:r>
                <a:r>
                  <a:rPr lang="en-US" dirty="0" smtClean="0"/>
                  <a:t>to (P</a:t>
                </a:r>
                <a:r>
                  <a:rPr lang="en-US" baseline="30000" dirty="0"/>
                  <a:t>≤</a:t>
                </a:r>
                <a:r>
                  <a:rPr lang="en-US" dirty="0" smtClean="0"/>
                  <a:t>)  and 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μ</m:t>
                    </m:r>
                  </m:oMath>
                </a14:m>
                <a:r>
                  <a:rPr lang="en-US" dirty="0" smtClean="0"/>
                  <a:t>)=L*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Proof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By assumption, L(</a:t>
                </a:r>
                <a:r>
                  <a:rPr lang="el-GR" dirty="0" smtClean="0"/>
                  <a:t>μ</a:t>
                </a:r>
                <a:r>
                  <a:rPr lang="en-US" dirty="0" smtClean="0"/>
                  <a:t>) = cx* + </a:t>
                </a:r>
                <a:r>
                  <a:rPr lang="el-GR" dirty="0" smtClean="0"/>
                  <a:t>μ</a:t>
                </a:r>
                <a:r>
                  <a:rPr lang="en-US" dirty="0" smtClean="0"/>
                  <a:t>(Ax* - b).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Since </a:t>
                </a:r>
                <a:r>
                  <a:rPr lang="el-GR" dirty="0" smtClean="0"/>
                  <a:t>μ</a:t>
                </a:r>
                <a:r>
                  <a:rPr lang="en-US" dirty="0" smtClean="0"/>
                  <a:t>(Ax* - b) = 0, L(</a:t>
                </a:r>
                <a:r>
                  <a:rPr lang="el-GR" dirty="0" smtClean="0"/>
                  <a:t>μ</a:t>
                </a:r>
                <a:r>
                  <a:rPr lang="en-US" dirty="0" smtClean="0"/>
                  <a:t>) = cx*.</a:t>
                </a:r>
              </a:p>
              <a:p>
                <a:pPr marL="0" indent="0">
                  <a:buNone/>
                </a:pPr>
                <a:r>
                  <a:rPr lang="en-US" dirty="0" smtClean="0"/>
                  <a:t>x* is feasible in (</a:t>
                </a:r>
                <a:r>
                  <a:rPr lang="en-US" dirty="0"/>
                  <a:t>P</a:t>
                </a:r>
                <a:r>
                  <a:rPr lang="en-US" baseline="30000" dirty="0"/>
                  <a:t>≤</a:t>
                </a:r>
                <a:r>
                  <a:rPr lang="en-US" dirty="0"/>
                  <a:t>)</a:t>
                </a:r>
                <a:r>
                  <a:rPr lang="en-US" dirty="0" smtClean="0"/>
                  <a:t>, and so by Optimality test (a), x* solves (P</a:t>
                </a:r>
                <a:r>
                  <a:rPr lang="en-US" baseline="30000" dirty="0" smtClean="0"/>
                  <a:t>≤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0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5069</TotalTime>
  <Words>2325</Words>
  <Application>Microsoft Office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LAGRANGIAN RELAXATION AND NETWORK OPTIMIZATION</vt:lpstr>
      <vt:lpstr>An example: Constrained Shortest Paths</vt:lpstr>
      <vt:lpstr>An example: Constrained Shortest Paths</vt:lpstr>
      <vt:lpstr>An example: Constrained Shortest Paths</vt:lpstr>
      <vt:lpstr>Lagrangian relaxation technique</vt:lpstr>
      <vt:lpstr>Lagrangian relaxation technique</vt:lpstr>
      <vt:lpstr>Lagrangian relaxation technique</vt:lpstr>
      <vt:lpstr>Lagrangian relaxation technique</vt:lpstr>
      <vt:lpstr>Lagrangian relaxation and inequality constraints</vt:lpstr>
      <vt:lpstr>Solving the Lagrangian Multiplier Problem</vt:lpstr>
      <vt:lpstr>Solving the Lagrangian Multiplier Problem</vt:lpstr>
      <vt:lpstr>Subgradient Optimization Technique</vt:lpstr>
      <vt:lpstr>Subgradient Optimization Technique</vt:lpstr>
      <vt:lpstr>Linear Programming reminder</vt:lpstr>
      <vt:lpstr>Linear Programming reminder</vt:lpstr>
      <vt:lpstr>Linear Programming reminder</vt:lpstr>
      <vt:lpstr>Linear Programming reminder</vt:lpstr>
      <vt:lpstr>LAGRANGIAN RELAXATION AND LINEAR PROGRAMMING</vt:lpstr>
      <vt:lpstr>LAGRANGIAN RELAXATION AND LINEAR PROGRAMMING</vt:lpstr>
      <vt:lpstr>LAGRANGIAN RELAXATION AND LINEAR PROGRAMMING</vt:lpstr>
      <vt:lpstr>LAGRANGIAN RELAXATION AND LINEAR PROGRAMMING</vt:lpstr>
      <vt:lpstr>LAGRANGIAN RELAXATION AND LINEAR PROGRAMMING</vt:lpstr>
      <vt:lpstr>Example for application  - Network flow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LAGRANGIAN RELAXATION AND NETWORK OPTIMIZATION</dc:title>
  <dc:creator>Lexa</dc:creator>
  <cp:lastModifiedBy>Lexa</cp:lastModifiedBy>
  <cp:revision>191</cp:revision>
  <dcterms:created xsi:type="dcterms:W3CDTF">2006-08-16T00:00:00Z</dcterms:created>
  <dcterms:modified xsi:type="dcterms:W3CDTF">2013-06-16T09:39:45Z</dcterms:modified>
</cp:coreProperties>
</file>