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56" r:id="rId3"/>
    <p:sldId id="358" r:id="rId4"/>
    <p:sldId id="357" r:id="rId5"/>
    <p:sldId id="359" r:id="rId6"/>
    <p:sldId id="360" r:id="rId7"/>
    <p:sldId id="369" r:id="rId8"/>
    <p:sldId id="361" r:id="rId9"/>
    <p:sldId id="386" r:id="rId10"/>
    <p:sldId id="385" r:id="rId11"/>
    <p:sldId id="393" r:id="rId12"/>
    <p:sldId id="392" r:id="rId13"/>
    <p:sldId id="363" r:id="rId14"/>
    <p:sldId id="364" r:id="rId15"/>
    <p:sldId id="365" r:id="rId16"/>
    <p:sldId id="366" r:id="rId17"/>
    <p:sldId id="373" r:id="rId18"/>
    <p:sldId id="367" r:id="rId19"/>
    <p:sldId id="370" r:id="rId20"/>
    <p:sldId id="371" r:id="rId21"/>
    <p:sldId id="374" r:id="rId22"/>
    <p:sldId id="384" r:id="rId23"/>
    <p:sldId id="375" r:id="rId24"/>
    <p:sldId id="387" r:id="rId25"/>
    <p:sldId id="383" r:id="rId26"/>
    <p:sldId id="376" r:id="rId27"/>
    <p:sldId id="377" r:id="rId28"/>
    <p:sldId id="394" r:id="rId29"/>
    <p:sldId id="389" r:id="rId30"/>
    <p:sldId id="390" r:id="rId31"/>
    <p:sldId id="391" r:id="rId32"/>
    <p:sldId id="388" r:id="rId33"/>
    <p:sldId id="397" r:id="rId34"/>
    <p:sldId id="400" r:id="rId35"/>
    <p:sldId id="398" r:id="rId36"/>
    <p:sldId id="399" r:id="rId37"/>
    <p:sldId id="401" r:id="rId38"/>
    <p:sldId id="402" r:id="rId39"/>
    <p:sldId id="403" r:id="rId40"/>
    <p:sldId id="378" r:id="rId41"/>
    <p:sldId id="313" r:id="rId4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7" d="100"/>
          <a:sy n="57" d="100"/>
        </p:scale>
        <p:origin x="50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075F9-B8F2-41D7-A65F-220F9F3148B1}" type="datetimeFigureOut">
              <a:rPr lang="en-IL" smtClean="0"/>
              <a:t>25/12/2019</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8B258-B14D-4F93-8ACC-C9415AE6B81B}" type="slidenum">
              <a:rPr lang="en-IL" smtClean="0"/>
              <a:t>‹#›</a:t>
            </a:fld>
            <a:endParaRPr lang="en-IL"/>
          </a:p>
        </p:txBody>
      </p:sp>
    </p:spTree>
    <p:extLst>
      <p:ext uri="{BB962C8B-B14F-4D97-AF65-F5344CB8AC3E}">
        <p14:creationId xmlns:p14="http://schemas.microsoft.com/office/powerpoint/2010/main" val="257856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2218B258-B14D-4F93-8ACC-C9415AE6B81B}" type="slidenum">
              <a:rPr lang="en-IL" smtClean="0"/>
              <a:t>1</a:t>
            </a:fld>
            <a:endParaRPr lang="en-IL"/>
          </a:p>
        </p:txBody>
      </p:sp>
    </p:spTree>
    <p:extLst>
      <p:ext uri="{BB962C8B-B14F-4D97-AF65-F5344CB8AC3E}">
        <p14:creationId xmlns:p14="http://schemas.microsoft.com/office/powerpoint/2010/main" val="268037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10</a:t>
            </a:fld>
            <a:endParaRPr lang="en-IL"/>
          </a:p>
        </p:txBody>
      </p:sp>
    </p:spTree>
    <p:extLst>
      <p:ext uri="{BB962C8B-B14F-4D97-AF65-F5344CB8AC3E}">
        <p14:creationId xmlns:p14="http://schemas.microsoft.com/office/powerpoint/2010/main" val="187474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11</a:t>
            </a:fld>
            <a:endParaRPr lang="en-IL"/>
          </a:p>
        </p:txBody>
      </p:sp>
    </p:spTree>
    <p:extLst>
      <p:ext uri="{BB962C8B-B14F-4D97-AF65-F5344CB8AC3E}">
        <p14:creationId xmlns:p14="http://schemas.microsoft.com/office/powerpoint/2010/main" val="225239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12</a:t>
            </a:fld>
            <a:endParaRPr lang="en-IL"/>
          </a:p>
        </p:txBody>
      </p:sp>
    </p:spTree>
    <p:extLst>
      <p:ext uri="{BB962C8B-B14F-4D97-AF65-F5344CB8AC3E}">
        <p14:creationId xmlns:p14="http://schemas.microsoft.com/office/powerpoint/2010/main" val="1784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13</a:t>
            </a:fld>
            <a:endParaRPr lang="en-IL"/>
          </a:p>
        </p:txBody>
      </p:sp>
    </p:spTree>
    <p:extLst>
      <p:ext uri="{BB962C8B-B14F-4D97-AF65-F5344CB8AC3E}">
        <p14:creationId xmlns:p14="http://schemas.microsoft.com/office/powerpoint/2010/main" val="253993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14</a:t>
            </a:fld>
            <a:endParaRPr lang="en-IL"/>
          </a:p>
        </p:txBody>
      </p:sp>
    </p:spTree>
    <p:extLst>
      <p:ext uri="{BB962C8B-B14F-4D97-AF65-F5344CB8AC3E}">
        <p14:creationId xmlns:p14="http://schemas.microsoft.com/office/powerpoint/2010/main" val="50361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15</a:t>
            </a:fld>
            <a:endParaRPr lang="en-IL"/>
          </a:p>
        </p:txBody>
      </p:sp>
    </p:spTree>
    <p:extLst>
      <p:ext uri="{BB962C8B-B14F-4D97-AF65-F5344CB8AC3E}">
        <p14:creationId xmlns:p14="http://schemas.microsoft.com/office/powerpoint/2010/main" val="205147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16</a:t>
            </a:fld>
            <a:endParaRPr lang="en-IL"/>
          </a:p>
        </p:txBody>
      </p:sp>
    </p:spTree>
    <p:extLst>
      <p:ext uri="{BB962C8B-B14F-4D97-AF65-F5344CB8AC3E}">
        <p14:creationId xmlns:p14="http://schemas.microsoft.com/office/powerpoint/2010/main" val="9087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18</a:t>
            </a:fld>
            <a:endParaRPr lang="en-IL"/>
          </a:p>
        </p:txBody>
      </p:sp>
    </p:spTree>
    <p:extLst>
      <p:ext uri="{BB962C8B-B14F-4D97-AF65-F5344CB8AC3E}">
        <p14:creationId xmlns:p14="http://schemas.microsoft.com/office/powerpoint/2010/main" val="135104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21</a:t>
            </a:fld>
            <a:endParaRPr lang="en-IL"/>
          </a:p>
        </p:txBody>
      </p:sp>
    </p:spTree>
    <p:extLst>
      <p:ext uri="{BB962C8B-B14F-4D97-AF65-F5344CB8AC3E}">
        <p14:creationId xmlns:p14="http://schemas.microsoft.com/office/powerpoint/2010/main" val="292246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נניח שאיכשהוא התוקף הצליח לצמצם את מרחב הדאטהבייסים האפשריים לקבוצה קטנה אס שיש בה 2 בחזקת אס וקטורים כאשר יש ביניהם מרחק של דלטא גדול</a:t>
            </a:r>
          </a:p>
          <a:p>
            <a:pPr algn="r"/>
            <a:r>
              <a:rPr lang="he-IL" dirty="0"/>
              <a:t>האיקסים אלו דאטה בייסים קיימים 2 בחזקת אס דאטה בייסים שכל אחד מהם שונה בדלטא רשומות אחד מהשני</a:t>
            </a:r>
          </a:p>
          <a:p>
            <a:pPr algn="r"/>
            <a:r>
              <a:rPr lang="he-IL" dirty="0"/>
              <a:t>נניח שקיימת פונקציה אף שהמרחקי תוצאה שלה אחד מהשני גדולים והתחומים המורעשים הם לא נחתכים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22</a:t>
            </a:fld>
            <a:endParaRPr lang="en-IL"/>
          </a:p>
        </p:txBody>
      </p:sp>
    </p:spTree>
    <p:extLst>
      <p:ext uri="{BB962C8B-B14F-4D97-AF65-F5344CB8AC3E}">
        <p14:creationId xmlns:p14="http://schemas.microsoft.com/office/powerpoint/2010/main" val="176678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דיברנו  על הטריידאוף הזה בין פרטיות לדיוק הרבה ואנחנו רוצים להראות בהמשך על מכניסם מסוג אפסילון דלתא פרטי שחייב להיות חסם תחתון על הפרטיות המחוייבת על מנת שלא יהיה לנו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a:t>
            </a:fld>
            <a:endParaRPr lang="en-IL"/>
          </a:p>
        </p:txBody>
      </p:sp>
    </p:spTree>
    <p:extLst>
      <p:ext uri="{BB962C8B-B14F-4D97-AF65-F5344CB8AC3E}">
        <p14:creationId xmlns:p14="http://schemas.microsoft.com/office/powerpoint/2010/main" val="199012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a:p>
            <a:r>
              <a:rPr lang="en-US" dirty="0"/>
              <a:t>Proof. The regions B1, . . . , B2 s are disjoint</a:t>
            </a:r>
            <a:r>
              <a:rPr lang="en-IL" dirty="0"/>
              <a:t> by definition of minimum distance and radius </a:t>
            </a:r>
            <a:r>
              <a:rPr lang="en-US" dirty="0"/>
              <a:t>, so the conditions of Lemma 8.4 are satisfied. </a:t>
            </a:r>
            <a:endParaRPr lang="en-IL" dirty="0"/>
          </a:p>
          <a:p>
            <a:r>
              <a:rPr lang="en-US" dirty="0"/>
              <a:t>The corollary follows by applying the lemma and taking logarithms.</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23</a:t>
            </a:fld>
            <a:endParaRPr lang="en-IL"/>
          </a:p>
        </p:txBody>
      </p:sp>
    </p:spTree>
    <p:extLst>
      <p:ext uri="{BB962C8B-B14F-4D97-AF65-F5344CB8AC3E}">
        <p14:creationId xmlns:p14="http://schemas.microsoft.com/office/powerpoint/2010/main" val="27509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עכשיו אנחנו משתמשים בפונקצייה  שידוע לנו שהתחומים מוגבלים ברדיוס של אטה חלקי 2 ושהמרחק בין שני תוצאות גדול שווה לאטה ולכן התחומים הם לא נחתכים ולכן נוכל להשתמש בלמה 8.4 ולקחת לוג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24</a:t>
            </a:fld>
            <a:endParaRPr lang="en-IL"/>
          </a:p>
        </p:txBody>
      </p:sp>
    </p:spTree>
    <p:extLst>
      <p:ext uri="{BB962C8B-B14F-4D97-AF65-F5344CB8AC3E}">
        <p14:creationId xmlns:p14="http://schemas.microsoft.com/office/powerpoint/2010/main" val="158677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25</a:t>
            </a:fld>
            <a:endParaRPr lang="en-IL"/>
          </a:p>
        </p:txBody>
      </p:sp>
    </p:spTree>
    <p:extLst>
      <p:ext uri="{BB962C8B-B14F-4D97-AF65-F5344CB8AC3E}">
        <p14:creationId xmlns:p14="http://schemas.microsoft.com/office/powerpoint/2010/main" val="94321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5.14 book #2</a:t>
            </a:r>
          </a:p>
          <a:p>
            <a:r>
              <a:rPr lang="en-IL" dirty="0"/>
              <a:t>Counting queries</a:t>
            </a:r>
          </a:p>
          <a:p>
            <a:r>
              <a:rPr lang="en-IL" dirty="0"/>
              <a:t>1/epsilon n </a:t>
            </a:r>
          </a:p>
          <a:p>
            <a:r>
              <a:rPr lang="en-IL" dirty="0"/>
              <a:t>Add more painting</a:t>
            </a:r>
          </a:p>
          <a:p>
            <a:endParaRPr lang="en-IL" dirty="0"/>
          </a:p>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26</a:t>
            </a:fld>
            <a:endParaRPr lang="en-IL"/>
          </a:p>
        </p:txBody>
      </p:sp>
    </p:spTree>
    <p:extLst>
      <p:ext uri="{BB962C8B-B14F-4D97-AF65-F5344CB8AC3E}">
        <p14:creationId xmlns:p14="http://schemas.microsoft.com/office/powerpoint/2010/main" val="53102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27</a:t>
            </a:fld>
            <a:endParaRPr lang="en-IL"/>
          </a:p>
        </p:txBody>
      </p:sp>
    </p:spTree>
    <p:extLst>
      <p:ext uri="{BB962C8B-B14F-4D97-AF65-F5344CB8AC3E}">
        <p14:creationId xmlns:p14="http://schemas.microsoft.com/office/powerpoint/2010/main" val="265257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28</a:t>
            </a:fld>
            <a:endParaRPr lang="en-IL"/>
          </a:p>
        </p:txBody>
      </p:sp>
    </p:spTree>
    <p:extLst>
      <p:ext uri="{BB962C8B-B14F-4D97-AF65-F5344CB8AC3E}">
        <p14:creationId xmlns:p14="http://schemas.microsoft.com/office/powerpoint/2010/main" val="216155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אנחנו נרצה להראות שקיימת בעיה בעולם האמיתי המתאימה לסטינגס של ההגדרה שלנו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29</a:t>
            </a:fld>
            <a:endParaRPr lang="en-IL"/>
          </a:p>
        </p:txBody>
      </p:sp>
    </p:spTree>
    <p:extLst>
      <p:ext uri="{BB962C8B-B14F-4D97-AF65-F5344CB8AC3E}">
        <p14:creationId xmlns:p14="http://schemas.microsoft.com/office/powerpoint/2010/main" val="322619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Now we want to represent each user as database , lets take all possible users w and represent them as </a:t>
            </a:r>
            <a:r>
              <a:rPr lang="en-IL" dirty="0" err="1"/>
              <a:t>Xw</a:t>
            </a:r>
            <a:r>
              <a:rPr lang="en-IL" dirty="0"/>
              <a:t> </a:t>
            </a:r>
          </a:p>
        </p:txBody>
      </p:sp>
      <p:sp>
        <p:nvSpPr>
          <p:cNvPr id="4" name="Slide Number Placeholder 3"/>
          <p:cNvSpPr>
            <a:spLocks noGrp="1"/>
          </p:cNvSpPr>
          <p:nvPr>
            <p:ph type="sldNum" sz="quarter" idx="5"/>
          </p:nvPr>
        </p:nvSpPr>
        <p:spPr/>
        <p:txBody>
          <a:bodyPr/>
          <a:lstStyle/>
          <a:p>
            <a:fld id="{2218B258-B14D-4F93-8ACC-C9415AE6B81B}" type="slidenum">
              <a:rPr lang="en-IL" smtClean="0"/>
              <a:t>30</a:t>
            </a:fld>
            <a:endParaRPr lang="en-IL"/>
          </a:p>
        </p:txBody>
      </p:sp>
    </p:spTree>
    <p:extLst>
      <p:ext uri="{BB962C8B-B14F-4D97-AF65-F5344CB8AC3E}">
        <p14:creationId xmlns:p14="http://schemas.microsoft.com/office/powerpoint/2010/main" val="3999251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31</a:t>
            </a:fld>
            <a:endParaRPr lang="en-IL"/>
          </a:p>
        </p:txBody>
      </p:sp>
    </p:spTree>
    <p:extLst>
      <p:ext uri="{BB962C8B-B14F-4D97-AF65-F5344CB8AC3E}">
        <p14:creationId xmlns:p14="http://schemas.microsoft.com/office/powerpoint/2010/main" val="3880472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להראות חסם הדוק על אפסילון אפס </a:t>
            </a:r>
          </a:p>
          <a:p>
            <a:pPr algn="r"/>
            <a:r>
              <a:rPr lang="he-IL" dirty="0"/>
              <a:t>להראות שהחסם עליון של אפסילון דלתא קטן יותר מהחסם הדוק על אפסילון אפס</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32</a:t>
            </a:fld>
            <a:endParaRPr lang="en-IL"/>
          </a:p>
        </p:txBody>
      </p:sp>
    </p:spTree>
    <p:extLst>
      <p:ext uri="{BB962C8B-B14F-4D97-AF65-F5344CB8AC3E}">
        <p14:creationId xmlns:p14="http://schemas.microsoft.com/office/powerpoint/2010/main" val="26494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a mechanism is blatantly non-private if it permits a reconstruction attack that allows the adversary to correctly guess the secret bit of all but o(n) members of the database. (There is no requirement that the adversary know on which answers it is correct.)</a:t>
            </a:r>
            <a:endParaRPr lang="en-IL" dirty="0"/>
          </a:p>
          <a:p>
            <a:endParaRPr lang="en-IL" dirty="0"/>
          </a:p>
          <a:p>
            <a:r>
              <a:rPr lang="en-IL" dirty="0"/>
              <a:t>Show that it implies the mechanism is not differential private check with book#2</a:t>
            </a:r>
          </a:p>
        </p:txBody>
      </p:sp>
      <p:sp>
        <p:nvSpPr>
          <p:cNvPr id="4" name="Slide Number Placeholder 3"/>
          <p:cNvSpPr>
            <a:spLocks noGrp="1"/>
          </p:cNvSpPr>
          <p:nvPr>
            <p:ph type="sldNum" sz="quarter" idx="5"/>
          </p:nvPr>
        </p:nvSpPr>
        <p:spPr/>
        <p:txBody>
          <a:bodyPr/>
          <a:lstStyle/>
          <a:p>
            <a:fld id="{2218B258-B14D-4F93-8ACC-C9415AE6B81B}" type="slidenum">
              <a:rPr lang="en-IL" smtClean="0"/>
              <a:t>3</a:t>
            </a:fld>
            <a:endParaRPr lang="en-IL"/>
          </a:p>
        </p:txBody>
      </p:sp>
    </p:spTree>
    <p:extLst>
      <p:ext uri="{BB962C8B-B14F-4D97-AF65-F5344CB8AC3E}">
        <p14:creationId xmlns:p14="http://schemas.microsoft.com/office/powerpoint/2010/main" val="65685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על כל ערך בשורה בדיבי יהיה לי ערך 0 או 1</a:t>
            </a:r>
          </a:p>
          <a:p>
            <a:r>
              <a:rPr lang="he-IL" dirty="0"/>
              <a:t>ויש על זה גם הרחבה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33</a:t>
            </a:fld>
            <a:endParaRPr lang="en-IL"/>
          </a:p>
        </p:txBody>
      </p:sp>
    </p:spTree>
    <p:extLst>
      <p:ext uri="{BB962C8B-B14F-4D97-AF65-F5344CB8AC3E}">
        <p14:creationId xmlns:p14="http://schemas.microsoft.com/office/powerpoint/2010/main" val="43315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מכיוון שדיברנו עד עכשיו רק על חסם כאשר דלתא היא אפס אז אפשר כרגע להתעלם מהחסם כאשר יש דלתא</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35</a:t>
            </a:fld>
            <a:endParaRPr lang="en-IL"/>
          </a:p>
        </p:txBody>
      </p:sp>
    </p:spTree>
    <p:extLst>
      <p:ext uri="{BB962C8B-B14F-4D97-AF65-F5344CB8AC3E}">
        <p14:creationId xmlns:p14="http://schemas.microsoft.com/office/powerpoint/2010/main" val="1894272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ל- 0 נחזיר חצי ולכן טעינו חצי</a:t>
            </a:r>
          </a:p>
          <a:p>
            <a:r>
              <a:rPr lang="he-IL" dirty="0"/>
              <a:t>ל-1 נחזיר חצי ולכן טעינו בחצי</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36</a:t>
            </a:fld>
            <a:endParaRPr lang="en-IL"/>
          </a:p>
        </p:txBody>
      </p:sp>
    </p:spTree>
    <p:extLst>
      <p:ext uri="{BB962C8B-B14F-4D97-AF65-F5344CB8AC3E}">
        <p14:creationId xmlns:p14="http://schemas.microsoft.com/office/powerpoint/2010/main" val="1150261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37</a:t>
            </a:fld>
            <a:endParaRPr lang="en-IL"/>
          </a:p>
        </p:txBody>
      </p:sp>
    </p:spTree>
    <p:extLst>
      <p:ext uri="{BB962C8B-B14F-4D97-AF65-F5344CB8AC3E}">
        <p14:creationId xmlns:p14="http://schemas.microsoft.com/office/powerpoint/2010/main" val="1228623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d = 2^k</a:t>
            </a:r>
          </a:p>
        </p:txBody>
      </p:sp>
      <p:sp>
        <p:nvSpPr>
          <p:cNvPr id="4" name="Slide Number Placeholder 3"/>
          <p:cNvSpPr>
            <a:spLocks noGrp="1"/>
          </p:cNvSpPr>
          <p:nvPr>
            <p:ph type="sldNum" sz="quarter" idx="5"/>
          </p:nvPr>
        </p:nvSpPr>
        <p:spPr/>
        <p:txBody>
          <a:bodyPr/>
          <a:lstStyle/>
          <a:p>
            <a:fld id="{2218B258-B14D-4F93-8ACC-C9415AE6B81B}" type="slidenum">
              <a:rPr lang="en-IL" smtClean="0"/>
              <a:t>40</a:t>
            </a:fld>
            <a:endParaRPr lang="en-IL"/>
          </a:p>
        </p:txBody>
      </p:sp>
    </p:spTree>
    <p:extLst>
      <p:ext uri="{BB962C8B-B14F-4D97-AF65-F5344CB8AC3E}">
        <p14:creationId xmlns:p14="http://schemas.microsoft.com/office/powerpoint/2010/main" val="2863630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04A4C097-42C1-432F-8200-E0B12676B02D}" type="slidenum">
              <a:rPr lang="en-IL" smtClean="0"/>
              <a:t>41</a:t>
            </a:fld>
            <a:endParaRPr lang="en-IL"/>
          </a:p>
        </p:txBody>
      </p:sp>
    </p:spTree>
    <p:extLst>
      <p:ext uri="{BB962C8B-B14F-4D97-AF65-F5344CB8AC3E}">
        <p14:creationId xmlns:p14="http://schemas.microsoft.com/office/powerpoint/2010/main" val="229606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עכשיו נדבר על מכניזם רגיל שהוא אינו אפסילון דלתא דיפרנציאל פרייט</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4</a:t>
            </a:fld>
            <a:endParaRPr lang="en-IL"/>
          </a:p>
        </p:txBody>
      </p:sp>
    </p:spTree>
    <p:extLst>
      <p:ext uri="{BB962C8B-B14F-4D97-AF65-F5344CB8AC3E}">
        <p14:creationId xmlns:p14="http://schemas.microsoft.com/office/powerpoint/2010/main" val="30404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נשים לב שפה אין הגבלה על כמות השאילתות שניתן לשאול </a:t>
            </a:r>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5</a:t>
            </a:fld>
            <a:endParaRPr lang="en-IL"/>
          </a:p>
        </p:txBody>
      </p:sp>
    </p:spTree>
    <p:extLst>
      <p:ext uri="{BB962C8B-B14F-4D97-AF65-F5344CB8AC3E}">
        <p14:creationId xmlns:p14="http://schemas.microsoft.com/office/powerpoint/2010/main" val="257862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M(S) never errs by more than E</a:t>
            </a:r>
            <a:endParaRPr lang="en-IL" dirty="0"/>
          </a:p>
          <a:p>
            <a:r>
              <a:rPr lang="en-US" dirty="0"/>
              <a:t>the real database will not be ruled out</a:t>
            </a:r>
            <a:endParaRPr lang="en-IL" dirty="0"/>
          </a:p>
          <a:p>
            <a:r>
              <a:rPr lang="en-IL" dirty="0"/>
              <a:t>2^n queries</a:t>
            </a:r>
          </a:p>
          <a:p>
            <a:r>
              <a:rPr lang="en-IL" dirty="0"/>
              <a:t>Give examples</a:t>
            </a:r>
          </a:p>
        </p:txBody>
      </p:sp>
      <p:sp>
        <p:nvSpPr>
          <p:cNvPr id="4" name="Slide Number Placeholder 3"/>
          <p:cNvSpPr>
            <a:spLocks noGrp="1"/>
          </p:cNvSpPr>
          <p:nvPr>
            <p:ph type="sldNum" sz="quarter" idx="5"/>
          </p:nvPr>
        </p:nvSpPr>
        <p:spPr/>
        <p:txBody>
          <a:bodyPr/>
          <a:lstStyle/>
          <a:p>
            <a:fld id="{2218B258-B14D-4F93-8ACC-C9415AE6B81B}" type="slidenum">
              <a:rPr lang="en-IL" smtClean="0"/>
              <a:t>6</a:t>
            </a:fld>
            <a:endParaRPr lang="en-IL"/>
          </a:p>
        </p:txBody>
      </p:sp>
    </p:spTree>
    <p:extLst>
      <p:ext uri="{BB962C8B-B14F-4D97-AF65-F5344CB8AC3E}">
        <p14:creationId xmlns:p14="http://schemas.microsoft.com/office/powerpoint/2010/main" val="289749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7</a:t>
            </a:fld>
            <a:endParaRPr lang="en-IL"/>
          </a:p>
        </p:txBody>
      </p:sp>
    </p:spTree>
    <p:extLst>
      <p:ext uri="{BB962C8B-B14F-4D97-AF65-F5344CB8AC3E}">
        <p14:creationId xmlns:p14="http://schemas.microsoft.com/office/powerpoint/2010/main" val="170284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8</a:t>
            </a:fld>
            <a:endParaRPr lang="en-IL"/>
          </a:p>
        </p:txBody>
      </p:sp>
    </p:spTree>
    <p:extLst>
      <p:ext uri="{BB962C8B-B14F-4D97-AF65-F5344CB8AC3E}">
        <p14:creationId xmlns:p14="http://schemas.microsoft.com/office/powerpoint/2010/main" val="101162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218B258-B14D-4F93-8ACC-C9415AE6B81B}" type="slidenum">
              <a:rPr lang="en-IL" smtClean="0"/>
              <a:t>9</a:t>
            </a:fld>
            <a:endParaRPr lang="en-IL"/>
          </a:p>
        </p:txBody>
      </p:sp>
    </p:spTree>
    <p:extLst>
      <p:ext uri="{BB962C8B-B14F-4D97-AF65-F5344CB8AC3E}">
        <p14:creationId xmlns:p14="http://schemas.microsoft.com/office/powerpoint/2010/main" val="174119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B64C-9269-40D5-89FD-9105528A4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0ABC4C96-A6DF-4241-90AB-9C6C414A8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212CA1BB-320C-4E76-A0FF-A5C8201FFE8E}"/>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105E581E-86C9-48EC-A894-11B15261159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A79CED0-786C-4CA9-AEA4-31F553FDF6BB}"/>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373181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3F8D-E659-46C3-969C-9F9E66861D0C}"/>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913C095D-8B00-415C-A3FE-26D288134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D1C04340-92E7-4B60-B490-BA37D5408D24}"/>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7B1BE179-E4FD-4321-BCA9-A65A5163EF3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4531253-1EEA-442B-BB11-A28586E998CB}"/>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160094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0E11E-153A-4EF6-8025-361425715C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CBF4792-0402-4BF2-BC49-C3BD015A4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92250E6-579D-49B0-908C-1AF0B577F1D0}"/>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FE182889-71CC-423F-BBF0-F44B0C3F06A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C07E5DC-DDB6-4CA8-B2A9-E3F7106EF00E}"/>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16843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9C03-384A-4AD0-8BC5-070B3AF8EA4D}"/>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4B389057-CE28-4600-9F8F-10F058CF6B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4D1CEA3-125E-421F-A015-B3A128A5A948}"/>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73DF7304-C693-455D-A472-F381FCDEC99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3365342-F6DB-4EF9-BFEF-259AAE81FE2A}"/>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242762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7FF7-4954-4BFE-896B-C2C1AD143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030A3134-C5FE-43CB-8098-EA81DB4C0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7E30D-E04A-414E-A573-A51876509B53}"/>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C77CA27B-2274-459A-8444-7508C081C83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DCC1545-00E9-4048-8F50-9804EA7D1254}"/>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117405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13DB-7ED3-4F7F-B4A8-EC1834BF065A}"/>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01C0A9EB-E815-497D-9218-F6F03437F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B09A88BA-E13D-4EE7-BBBA-C28DB3DB0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D350FA49-6F53-492D-B83A-3F7800C34148}"/>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6" name="Footer Placeholder 5">
            <a:extLst>
              <a:ext uri="{FF2B5EF4-FFF2-40B4-BE49-F238E27FC236}">
                <a16:creationId xmlns:a16="http://schemas.microsoft.com/office/drawing/2014/main" id="{A2D37F22-61D6-4526-B519-A40BD0B08B8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AF4A6A3-FB0C-4852-9B59-463D4D578C47}"/>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213973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CD80-7FD3-47D3-ACD6-2F323B133CCB}"/>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9E161492-2CD5-4EDF-99F3-12DCDFE1A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0C36B-8AF1-4B5B-97A5-9539D51E9B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77ED24AD-DB99-46C4-93D1-D779C332A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A213C-BD23-4DDA-B528-E6A011B6F6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44BC84D0-E2F2-40B0-8C83-B5ECF8558572}"/>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8" name="Footer Placeholder 7">
            <a:extLst>
              <a:ext uri="{FF2B5EF4-FFF2-40B4-BE49-F238E27FC236}">
                <a16:creationId xmlns:a16="http://schemas.microsoft.com/office/drawing/2014/main" id="{AA52B74E-19DD-4900-B86F-FADFE40C1C59}"/>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FE3FFF76-FE06-4AD9-9431-B5B7C6FF7B8E}"/>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263611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0110-41DB-4745-BDDC-4060F5B197ED}"/>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90D34E78-58B1-45B2-BCB0-3F2C2C630FF6}"/>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4" name="Footer Placeholder 3">
            <a:extLst>
              <a:ext uri="{FF2B5EF4-FFF2-40B4-BE49-F238E27FC236}">
                <a16:creationId xmlns:a16="http://schemas.microsoft.com/office/drawing/2014/main" id="{5792E8CB-D96A-42FB-AE68-35A62EFE759C}"/>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5095393A-6B90-455D-826C-DF66B5571512}"/>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103648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BBB5-5696-4665-A381-0203461883CD}"/>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3" name="Footer Placeholder 2">
            <a:extLst>
              <a:ext uri="{FF2B5EF4-FFF2-40B4-BE49-F238E27FC236}">
                <a16:creationId xmlns:a16="http://schemas.microsoft.com/office/drawing/2014/main" id="{E109CC84-71F4-40AA-A443-FF1E69A95DBA}"/>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117E6C2D-9325-46C5-8548-70DA32F04865}"/>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210027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4B99-4F4B-402E-B9F6-28D161E73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9134E6F2-0A80-40BB-B626-153479D0B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9DC91A2E-9EE8-436F-9965-72D8EC43F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9D2AA-28DC-408D-90A8-BC11B79DD5E7}"/>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6" name="Footer Placeholder 5">
            <a:extLst>
              <a:ext uri="{FF2B5EF4-FFF2-40B4-BE49-F238E27FC236}">
                <a16:creationId xmlns:a16="http://schemas.microsoft.com/office/drawing/2014/main" id="{37CA37A7-9FD4-409C-9736-04F22E6DCC01}"/>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8E4B797-1DB5-4603-8E13-D52B3D041494}"/>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287204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076-690E-4A9D-B92E-3940C9E09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BFB996AF-C011-41D5-9289-B663C5474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BC45B74B-763E-46F2-A879-55E31C415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57297-A448-4BDE-99AA-706D8031EAC4}"/>
              </a:ext>
            </a:extLst>
          </p:cNvPr>
          <p:cNvSpPr>
            <a:spLocks noGrp="1"/>
          </p:cNvSpPr>
          <p:nvPr>
            <p:ph type="dt" sz="half" idx="10"/>
          </p:nvPr>
        </p:nvSpPr>
        <p:spPr/>
        <p:txBody>
          <a:bodyPr/>
          <a:lstStyle/>
          <a:p>
            <a:fld id="{22C8C607-9300-48EB-B6A8-F5D1A4DDBBBE}" type="datetimeFigureOut">
              <a:rPr lang="en-IL" smtClean="0"/>
              <a:t>25/12/2019</a:t>
            </a:fld>
            <a:endParaRPr lang="en-IL"/>
          </a:p>
        </p:txBody>
      </p:sp>
      <p:sp>
        <p:nvSpPr>
          <p:cNvPr id="6" name="Footer Placeholder 5">
            <a:extLst>
              <a:ext uri="{FF2B5EF4-FFF2-40B4-BE49-F238E27FC236}">
                <a16:creationId xmlns:a16="http://schemas.microsoft.com/office/drawing/2014/main" id="{A6A1BA80-784D-4CF8-9073-0A5290D9ACB0}"/>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863E70D-0094-42A9-8570-C44C92BEA02E}"/>
              </a:ext>
            </a:extLst>
          </p:cNvPr>
          <p:cNvSpPr>
            <a:spLocks noGrp="1"/>
          </p:cNvSpPr>
          <p:nvPr>
            <p:ph type="sldNum" sz="quarter" idx="12"/>
          </p:nvPr>
        </p:nvSpPr>
        <p:spPr/>
        <p:txBody>
          <a:bodyPr/>
          <a:lstStyle/>
          <a:p>
            <a:fld id="{D1C38E8B-5292-4FB0-906D-ACAA2FF23BF9}" type="slidenum">
              <a:rPr lang="en-IL" smtClean="0"/>
              <a:t>‹#›</a:t>
            </a:fld>
            <a:endParaRPr lang="en-IL"/>
          </a:p>
        </p:txBody>
      </p:sp>
    </p:spTree>
    <p:extLst>
      <p:ext uri="{BB962C8B-B14F-4D97-AF65-F5344CB8AC3E}">
        <p14:creationId xmlns:p14="http://schemas.microsoft.com/office/powerpoint/2010/main" val="99763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6B0CDD-5245-4881-8B35-2047325F4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0370C3A-2500-4412-9862-00A67A2D6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1AA4DB0-3C86-4C67-AA98-E616F16E9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8C607-9300-48EB-B6A8-F5D1A4DDBBBE}" type="datetimeFigureOut">
              <a:rPr lang="en-IL" smtClean="0"/>
              <a:t>25/12/2019</a:t>
            </a:fld>
            <a:endParaRPr lang="en-IL"/>
          </a:p>
        </p:txBody>
      </p:sp>
      <p:sp>
        <p:nvSpPr>
          <p:cNvPr id="5" name="Footer Placeholder 4">
            <a:extLst>
              <a:ext uri="{FF2B5EF4-FFF2-40B4-BE49-F238E27FC236}">
                <a16:creationId xmlns:a16="http://schemas.microsoft.com/office/drawing/2014/main" id="{442A53B6-87F4-459F-9641-23930EA38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8350F894-50D6-49B7-AD7A-52B43EBB9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38E8B-5292-4FB0-906D-ACAA2FF23BF9}" type="slidenum">
              <a:rPr lang="en-IL" smtClean="0"/>
              <a:t>‹#›</a:t>
            </a:fld>
            <a:endParaRPr lang="en-IL"/>
          </a:p>
        </p:txBody>
      </p:sp>
    </p:spTree>
    <p:extLst>
      <p:ext uri="{BB962C8B-B14F-4D97-AF65-F5344CB8AC3E}">
        <p14:creationId xmlns:p14="http://schemas.microsoft.com/office/powerpoint/2010/main" val="199410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30.png"/><Relationship Id="rId3" Type="http://schemas.openxmlformats.org/officeDocument/2006/relationships/image" Target="../media/image190.png"/><Relationship Id="rId7" Type="http://schemas.openxmlformats.org/officeDocument/2006/relationships/image" Target="../media/image230.png"/><Relationship Id="rId12" Type="http://schemas.openxmlformats.org/officeDocument/2006/relationships/image" Target="../media/image28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png"/><Relationship Id="rId10" Type="http://schemas.openxmlformats.org/officeDocument/2006/relationships/image" Target="../media/image260.png"/><Relationship Id="rId4" Type="http://schemas.openxmlformats.org/officeDocument/2006/relationships/image" Target="../media/image200.png"/><Relationship Id="rId9" Type="http://schemas.openxmlformats.org/officeDocument/2006/relationships/image" Target="../media/image25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3.png"/><Relationship Id="rId3" Type="http://schemas.openxmlformats.org/officeDocument/2006/relationships/image" Target="../media/image190.png"/><Relationship Id="rId7" Type="http://schemas.openxmlformats.org/officeDocument/2006/relationships/image" Target="../media/image300.png"/><Relationship Id="rId12" Type="http://schemas.openxmlformats.org/officeDocument/2006/relationships/image" Target="../media/image280.png"/><Relationship Id="rId2" Type="http://schemas.openxmlformats.org/officeDocument/2006/relationships/notesSlide" Target="../notesSlides/notesSlide21.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png"/><Relationship Id="rId15" Type="http://schemas.openxmlformats.org/officeDocument/2006/relationships/image" Target="../media/image35.png"/><Relationship Id="rId10" Type="http://schemas.openxmlformats.org/officeDocument/2006/relationships/image" Target="../media/image260.png"/><Relationship Id="rId4" Type="http://schemas.openxmlformats.org/officeDocument/2006/relationships/image" Target="../media/image200.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33.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52F22D-7206-4A3D-81D8-251D5CFF53E2}"/>
              </a:ext>
            </a:extLst>
          </p:cNvPr>
          <p:cNvSpPr>
            <a:spLocks noGrp="1"/>
          </p:cNvSpPr>
          <p:nvPr>
            <p:ph type="subTitle" idx="1"/>
          </p:nvPr>
        </p:nvSpPr>
        <p:spPr>
          <a:xfrm>
            <a:off x="1524000" y="3429000"/>
            <a:ext cx="9144000" cy="1852691"/>
          </a:xfrm>
        </p:spPr>
        <p:txBody>
          <a:bodyPr>
            <a:normAutofit/>
          </a:bodyPr>
          <a:lstStyle/>
          <a:p>
            <a:r>
              <a:rPr lang="en-IL" dirty="0" err="1"/>
              <a:t>Dwork</a:t>
            </a:r>
            <a:r>
              <a:rPr lang="en-IL" dirty="0"/>
              <a:t> and A. Roth</a:t>
            </a:r>
          </a:p>
          <a:p>
            <a:r>
              <a:rPr lang="en-US" dirty="0"/>
              <a:t> The algorithmic foundations of differential privacy, 2014</a:t>
            </a:r>
            <a:endParaRPr lang="en-US" sz="600" dirty="0"/>
          </a:p>
          <a:p>
            <a:r>
              <a:rPr lang="en-IL" b="1" dirty="0">
                <a:solidFill>
                  <a:srgbClr val="0070C0"/>
                </a:solidFill>
              </a:rPr>
              <a:t>Gefen </a:t>
            </a:r>
            <a:r>
              <a:rPr lang="en-IL" b="1" dirty="0" err="1">
                <a:solidFill>
                  <a:srgbClr val="0070C0"/>
                </a:solidFill>
              </a:rPr>
              <a:t>Morami</a:t>
            </a:r>
            <a:endParaRPr lang="en-US" b="1" dirty="0">
              <a:solidFill>
                <a:srgbClr val="0070C0"/>
              </a:solidFill>
            </a:endParaRPr>
          </a:p>
          <a:p>
            <a:endParaRPr lang="en-IL" dirty="0"/>
          </a:p>
        </p:txBody>
      </p:sp>
      <p:sp>
        <p:nvSpPr>
          <p:cNvPr id="4" name="Title 1">
            <a:extLst>
              <a:ext uri="{FF2B5EF4-FFF2-40B4-BE49-F238E27FC236}">
                <a16:creationId xmlns:a16="http://schemas.microsoft.com/office/drawing/2014/main" id="{E61AA55A-1142-4DEB-B243-5910F4199835}"/>
              </a:ext>
            </a:extLst>
          </p:cNvPr>
          <p:cNvSpPr>
            <a:spLocks noGrp="1"/>
          </p:cNvSpPr>
          <p:nvPr>
            <p:ph type="ctrTitle"/>
          </p:nvPr>
        </p:nvSpPr>
        <p:spPr>
          <a:xfrm>
            <a:off x="1356360" y="1189878"/>
            <a:ext cx="9479280" cy="1852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L" sz="4800" dirty="0"/>
              <a:t>Lower Bounds for Differential Privacy</a:t>
            </a:r>
            <a:br>
              <a:rPr lang="en-IL" sz="4800" dirty="0"/>
            </a:br>
            <a:endParaRPr lang="he-IL" sz="4800" dirty="0"/>
          </a:p>
        </p:txBody>
      </p:sp>
      <p:sp>
        <p:nvSpPr>
          <p:cNvPr id="5" name="Rectangle 4">
            <a:extLst>
              <a:ext uri="{FF2B5EF4-FFF2-40B4-BE49-F238E27FC236}">
                <a16:creationId xmlns:a16="http://schemas.microsoft.com/office/drawing/2014/main" id="{BD13ADB6-7F65-40A6-8AF5-7FFEC4E57CF1}"/>
              </a:ext>
            </a:extLst>
          </p:cNvPr>
          <p:cNvSpPr/>
          <p:nvPr/>
        </p:nvSpPr>
        <p:spPr>
          <a:xfrm>
            <a:off x="171791" y="6332974"/>
            <a:ext cx="5325240" cy="369332"/>
          </a:xfrm>
          <a:prstGeom prst="rect">
            <a:avLst/>
          </a:prstGeom>
        </p:spPr>
        <p:txBody>
          <a:bodyPr wrap="none">
            <a:spAutoFit/>
          </a:bodyPr>
          <a:lstStyle/>
          <a:p>
            <a:r>
              <a:rPr lang="en-US" dirty="0"/>
              <a:t>TAU </a:t>
            </a:r>
            <a:r>
              <a:rPr lang="en-IL" dirty="0"/>
              <a:t>Differential Privacy</a:t>
            </a:r>
            <a:r>
              <a:rPr lang="en-US" dirty="0"/>
              <a:t> Seminar, </a:t>
            </a:r>
            <a:r>
              <a:rPr lang="en-IL" dirty="0" err="1"/>
              <a:t>Decmenber</a:t>
            </a:r>
            <a:r>
              <a:rPr lang="en-US" dirty="0"/>
              <a:t> </a:t>
            </a:r>
            <a:r>
              <a:rPr lang="en-IL" dirty="0"/>
              <a:t>25</a:t>
            </a:r>
            <a:r>
              <a:rPr lang="en-IL" baseline="30000" dirty="0"/>
              <a:t>th</a:t>
            </a:r>
            <a:r>
              <a:rPr lang="en-US" dirty="0"/>
              <a:t> 201</a:t>
            </a:r>
            <a:r>
              <a:rPr lang="en-IL" dirty="0"/>
              <a:t>9</a:t>
            </a:r>
            <a:endParaRPr lang="en-US" sz="1100" dirty="0">
              <a:solidFill>
                <a:srgbClr val="0070C0"/>
              </a:solidFill>
            </a:endParaRPr>
          </a:p>
        </p:txBody>
      </p:sp>
    </p:spTree>
    <p:extLst>
      <p:ext uri="{BB962C8B-B14F-4D97-AF65-F5344CB8AC3E}">
        <p14:creationId xmlns:p14="http://schemas.microsoft.com/office/powerpoint/2010/main" val="311420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9A36D2-10D2-4A79-8306-A127AD231F50}"/>
                  </a:ext>
                </a:extLst>
              </p:cNvPr>
              <p:cNvSpPr>
                <a:spLocks noGrp="1"/>
              </p:cNvSpPr>
              <p:nvPr>
                <p:ph type="title"/>
              </p:nvPr>
            </p:nvSpPr>
            <p:spPr/>
            <p:txBody>
              <a:bodyPr/>
              <a:lstStyle/>
              <a:p>
                <a:r>
                  <a:rPr lang="en-US" dirty="0"/>
                  <a:t>W</a:t>
                </a:r>
                <a:r>
                  <a:rPr lang="en-IL" dirty="0"/>
                  <a:t>hy </a:t>
                </a:r>
                <a14:m>
                  <m:oMath xmlns:m="http://schemas.openxmlformats.org/officeDocument/2006/math">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r>
                      <a:rPr lang="en-IL" i="1" dirty="0">
                        <a:latin typeface="Cambria Math" panose="02040503050406030204" pitchFamily="18" charset="0"/>
                      </a:rPr>
                      <m:t> </m:t>
                    </m:r>
                  </m:oMath>
                </a14:m>
                <a:r>
                  <a:rPr lang="en-IL" i="0" dirty="0">
                    <a:latin typeface="+mj-lt"/>
                  </a:rPr>
                  <a:t>threshold</a:t>
                </a:r>
                <a:r>
                  <a:rPr lang="he-IL" dirty="0"/>
                  <a:t> </a:t>
                </a:r>
                <a:r>
                  <a:rPr lang="en-IL" dirty="0"/>
                  <a:t>as threshold on noise?</a:t>
                </a:r>
              </a:p>
            </p:txBody>
          </p:sp>
        </mc:Choice>
        <mc:Fallback xmlns="">
          <p:sp>
            <p:nvSpPr>
              <p:cNvPr id="2" name="Title 1">
                <a:extLst>
                  <a:ext uri="{FF2B5EF4-FFF2-40B4-BE49-F238E27FC236}">
                    <a16:creationId xmlns:a16="http://schemas.microsoft.com/office/drawing/2014/main" id="{5D9A36D2-10D2-4A79-8306-A127AD231F5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C52FA8-EAB8-44D9-9A52-C745B3EC752E}"/>
                  </a:ext>
                </a:extLst>
              </p:cNvPr>
              <p:cNvSpPr>
                <a:spLocks noGrp="1"/>
              </p:cNvSpPr>
              <p:nvPr>
                <p:ph idx="1"/>
              </p:nvPr>
            </p:nvSpPr>
            <p:spPr/>
            <p:txBody>
              <a:bodyPr/>
              <a:lstStyle/>
              <a:p>
                <a:r>
                  <a:rPr lang="en-IL" dirty="0"/>
                  <a:t>Lets say database contain  </a:t>
                </a:r>
                <a14:m>
                  <m:oMath xmlns:m="http://schemas.openxmlformats.org/officeDocument/2006/math">
                    <m:r>
                      <a:rPr lang="en-IL" i="1" dirty="0" smtClean="0">
                        <a:latin typeface="Cambria Math" panose="02040503050406030204" pitchFamily="18" charset="0"/>
                      </a:rPr>
                      <m:t>𝑛</m:t>
                    </m:r>
                  </m:oMath>
                </a14:m>
                <a:r>
                  <a:rPr lang="en-IL" dirty="0"/>
                  <a:t> users uniformly at random</a:t>
                </a:r>
              </a:p>
              <a:p>
                <a14:m>
                  <m:oMath xmlns:m="http://schemas.openxmlformats.org/officeDocument/2006/math">
                    <m:r>
                      <a:rPr lang="en-IL" i="1" dirty="0" smtClean="0">
                        <a:latin typeface="Cambria Math" panose="02040503050406030204" pitchFamily="18" charset="0"/>
                      </a:rPr>
                      <m:t>𝑝</m:t>
                    </m:r>
                  </m:oMath>
                </a14:m>
                <a:r>
                  <a:rPr lang="en-IL" dirty="0"/>
                  <a:t> satisfying a given condition</a:t>
                </a:r>
              </a:p>
              <a:p>
                <a:r>
                  <a:rPr lang="en-IL" dirty="0"/>
                  <a:t>The number of people satisfying the condition are </a:t>
                </a:r>
                <a14:m>
                  <m:oMath xmlns:m="http://schemas.openxmlformats.org/officeDocument/2006/math">
                    <m:r>
                      <a:rPr lang="en-IL" i="1" dirty="0" smtClean="0">
                        <a:latin typeface="Cambria Math" panose="02040503050406030204" pitchFamily="18" charset="0"/>
                      </a:rPr>
                      <m:t>𝑛𝑝</m:t>
                    </m:r>
                    <m:r>
                      <a:rPr lang="en-IL" i="1" dirty="0" smtClean="0">
                        <a:latin typeface="Cambria Math" panose="02040503050406030204" pitchFamily="18" charset="0"/>
                      </a:rPr>
                      <m:t> ± </m:t>
                    </m:r>
                    <m:r>
                      <m:rPr>
                        <m:sty m:val="p"/>
                      </m:rPr>
                      <a:rPr lang="el-GR" i="0" dirty="0">
                        <a:latin typeface="Cambria Math" panose="02040503050406030204" pitchFamily="18" charset="0"/>
                      </a:rPr>
                      <m:t>Θ</m:t>
                    </m:r>
                    <m:d>
                      <m:dPr>
                        <m:ctrlPr>
                          <a:rPr lang="el-GR" i="1" dirty="0">
                            <a:latin typeface="Cambria Math" panose="02040503050406030204" pitchFamily="18" charset="0"/>
                          </a:rPr>
                        </m:ctrlPr>
                      </m:dPr>
                      <m:e>
                        <m:rad>
                          <m:radPr>
                            <m:degHide m:val="on"/>
                            <m:ctrlPr>
                              <a:rPr lang="el-GR" i="1" dirty="0">
                                <a:latin typeface="Cambria Math" panose="02040503050406030204" pitchFamily="18" charset="0"/>
                              </a:rPr>
                            </m:ctrlPr>
                          </m:radPr>
                          <m:deg/>
                          <m:e>
                            <m:r>
                              <a:rPr lang="en-IL" b="0" i="1" dirty="0" smtClean="0">
                                <a:latin typeface="Cambria Math" panose="02040503050406030204" pitchFamily="18" charset="0"/>
                              </a:rPr>
                              <m:t>𝑛</m:t>
                            </m:r>
                          </m:e>
                        </m:rad>
                      </m:e>
                    </m:d>
                  </m:oMath>
                </a14:m>
                <a:endParaRPr lang="en-IL" dirty="0"/>
              </a:p>
              <a:p>
                <a:r>
                  <a:rPr lang="en-IL" dirty="0"/>
                  <a:t>The sampling error is </a:t>
                </a:r>
                <a14:m>
                  <m:oMath xmlns:m="http://schemas.openxmlformats.org/officeDocument/2006/math">
                    <m:r>
                      <a:rPr lang="en-IL" i="1" dirty="0">
                        <a:latin typeface="Cambria Math" panose="02040503050406030204" pitchFamily="18" charset="0"/>
                      </a:rPr>
                      <m:t> </m:t>
                    </m:r>
                    <m:r>
                      <m:rPr>
                        <m:sty m:val="p"/>
                      </m:rPr>
                      <a:rPr lang="el-GR" dirty="0">
                        <a:latin typeface="Cambria Math" panose="02040503050406030204" pitchFamily="18" charset="0"/>
                      </a:rPr>
                      <m:t>Θ</m:t>
                    </m:r>
                    <m:d>
                      <m:dPr>
                        <m:ctrlPr>
                          <a:rPr lang="el-GR" i="1" dirty="0">
                            <a:latin typeface="Cambria Math" panose="02040503050406030204" pitchFamily="18" charset="0"/>
                          </a:rPr>
                        </m:ctrlPr>
                      </m:dPr>
                      <m:e>
                        <m:rad>
                          <m:radPr>
                            <m:degHide m:val="on"/>
                            <m:ctrlPr>
                              <a:rPr lang="el-GR" i="1" dirty="0">
                                <a:latin typeface="Cambria Math" panose="02040503050406030204" pitchFamily="18" charset="0"/>
                              </a:rPr>
                            </m:ctrlPr>
                          </m:radPr>
                          <m:deg/>
                          <m:e>
                            <m:r>
                              <a:rPr lang="en-IL" i="1" dirty="0">
                                <a:latin typeface="Cambria Math" panose="02040503050406030204" pitchFamily="18" charset="0"/>
                              </a:rPr>
                              <m:t>𝑛</m:t>
                            </m:r>
                          </m:e>
                        </m:rad>
                      </m:e>
                    </m:d>
                  </m:oMath>
                </a14:m>
                <a:endParaRPr lang="en-IL" dirty="0"/>
              </a:p>
              <a:p>
                <a:r>
                  <a:rPr lang="en-IL" dirty="0"/>
                  <a:t>We would like the noise to be smaller than the sampling error</a:t>
                </a:r>
              </a:p>
              <a:p>
                <a:pPr marL="0" indent="0">
                  <a:buNone/>
                </a:pPr>
                <a:endParaRPr lang="en-IL" dirty="0"/>
              </a:p>
            </p:txBody>
          </p:sp>
        </mc:Choice>
        <mc:Fallback xmlns="">
          <p:sp>
            <p:nvSpPr>
              <p:cNvPr id="3" name="Content Placeholder 2">
                <a:extLst>
                  <a:ext uri="{FF2B5EF4-FFF2-40B4-BE49-F238E27FC236}">
                    <a16:creationId xmlns:a16="http://schemas.microsoft.com/office/drawing/2014/main" id="{C4C52FA8-EAB8-44D9-9A52-C745B3EC752E}"/>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125709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EB39FC8-3DE3-43D3-B264-E0370C812345}"/>
              </a:ext>
            </a:extLst>
          </p:cNvPr>
          <p:cNvSpPr/>
          <p:nvPr/>
        </p:nvSpPr>
        <p:spPr>
          <a:xfrm>
            <a:off x="5499652" y="3246783"/>
            <a:ext cx="103367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d*v</a:t>
            </a:r>
          </a:p>
        </p:txBody>
      </p:sp>
      <p:cxnSp>
        <p:nvCxnSpPr>
          <p:cNvPr id="8" name="Straight Arrow Connector 7">
            <a:extLst>
              <a:ext uri="{FF2B5EF4-FFF2-40B4-BE49-F238E27FC236}">
                <a16:creationId xmlns:a16="http://schemas.microsoft.com/office/drawing/2014/main" id="{CE1D4826-38AC-4D29-B99E-021C8F99EF45}"/>
              </a:ext>
            </a:extLst>
          </p:cNvPr>
          <p:cNvCxnSpPr>
            <a:cxnSpLocks/>
            <a:stCxn id="6" idx="1"/>
            <a:endCxn id="16" idx="1"/>
          </p:cNvCxnSpPr>
          <p:nvPr/>
        </p:nvCxnSpPr>
        <p:spPr>
          <a:xfrm flipH="1" flipV="1">
            <a:off x="4859206" y="2622574"/>
            <a:ext cx="791823" cy="73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ircle: Hollow 15">
            <a:extLst>
              <a:ext uri="{FF2B5EF4-FFF2-40B4-BE49-F238E27FC236}">
                <a16:creationId xmlns:a16="http://schemas.microsoft.com/office/drawing/2014/main" id="{117D6A88-DE2F-4F97-8D3E-CB6EB2248C93}"/>
              </a:ext>
            </a:extLst>
          </p:cNvPr>
          <p:cNvSpPr/>
          <p:nvPr/>
        </p:nvSpPr>
        <p:spPr>
          <a:xfrm>
            <a:off x="4379844" y="2204831"/>
            <a:ext cx="3273286" cy="2852530"/>
          </a:xfrm>
          <a:prstGeom prst="donut">
            <a:avLst>
              <a:gd name="adj" fmla="val 1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22BA1E-0F2F-4FD7-A5E7-24AE36A0F81B}"/>
                  </a:ext>
                </a:extLst>
              </p:cNvPr>
              <p:cNvSpPr txBox="1"/>
              <p:nvPr/>
            </p:nvSpPr>
            <p:spPr>
              <a:xfrm>
                <a:off x="5303671" y="2817898"/>
                <a:ext cx="52617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p:txBody>
          </p:sp>
        </mc:Choice>
        <mc:Fallback xmlns="">
          <p:sp>
            <p:nvSpPr>
              <p:cNvPr id="20" name="TextBox 19">
                <a:extLst>
                  <a:ext uri="{FF2B5EF4-FFF2-40B4-BE49-F238E27FC236}">
                    <a16:creationId xmlns:a16="http://schemas.microsoft.com/office/drawing/2014/main" id="{C922BA1E-0F2F-4FD7-A5E7-24AE36A0F81B}"/>
                  </a:ext>
                </a:extLst>
              </p:cNvPr>
              <p:cNvSpPr txBox="1">
                <a:spLocks noRot="1" noChangeAspect="1" noMove="1" noResize="1" noEditPoints="1" noAdjustHandles="1" noChangeArrowheads="1" noChangeShapeType="1" noTextEdit="1"/>
              </p:cNvSpPr>
              <p:nvPr/>
            </p:nvSpPr>
            <p:spPr>
              <a:xfrm>
                <a:off x="5303671" y="2817898"/>
                <a:ext cx="526170" cy="372410"/>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DC29AF3-05C4-452B-9C71-15009FB1C987}"/>
                  </a:ext>
                </a:extLst>
              </p:cNvPr>
              <p:cNvSpPr txBox="1"/>
              <p:nvPr/>
            </p:nvSpPr>
            <p:spPr>
              <a:xfrm>
                <a:off x="330811" y="401153"/>
                <a:ext cx="2452018" cy="1477328"/>
              </a:xfrm>
              <a:prstGeom prst="rect">
                <a:avLst/>
              </a:prstGeom>
              <a:noFill/>
            </p:spPr>
            <p:txBody>
              <a:bodyPr wrap="none" rtlCol="0">
                <a:spAutoFit/>
              </a:bodyPr>
              <a:lstStyle/>
              <a:p>
                <a:r>
                  <a:rPr lang="en-IL" dirty="0"/>
                  <a:t>Query - </a:t>
                </a:r>
                <a14:m>
                  <m:oMath xmlns:m="http://schemas.openxmlformats.org/officeDocument/2006/math">
                    <m:r>
                      <a:rPr lang="pt-BR" i="1" dirty="0" smtClean="0">
                        <a:latin typeface="Cambria Math" panose="02040503050406030204" pitchFamily="18" charset="0"/>
                      </a:rPr>
                      <m:t>𝑣</m:t>
                    </m:r>
                    <m:r>
                      <a:rPr lang="pt-BR" i="1" dirty="0" smtClean="0">
                        <a:latin typeface="Cambria Math" panose="02040503050406030204" pitchFamily="18" charset="0"/>
                      </a:rPr>
                      <m:t> ∈</m:t>
                    </m:r>
                    <m:sSup>
                      <m:sSupPr>
                        <m:ctrlPr>
                          <a:rPr lang="en-IL" b="0" i="1" dirty="0" smtClean="0">
                            <a:latin typeface="Cambria Math" panose="02040503050406030204" pitchFamily="18" charset="0"/>
                          </a:rPr>
                        </m:ctrlPr>
                      </m:sSupPr>
                      <m:e>
                        <m:d>
                          <m:dPr>
                            <m:begChr m:val="{"/>
                            <m:endChr m:val="}"/>
                            <m:ctrlPr>
                              <a:rPr lang="pt-BR" i="1" dirty="0" smtClean="0">
                                <a:latin typeface="Cambria Math" panose="02040503050406030204" pitchFamily="18" charset="0"/>
                              </a:rPr>
                            </m:ctrlPr>
                          </m:dPr>
                          <m:e>
                            <m:r>
                              <a:rPr lang="pt-BR" i="1" dirty="0" smtClean="0">
                                <a:latin typeface="Cambria Math" panose="02040503050406030204" pitchFamily="18" charset="0"/>
                              </a:rPr>
                              <m:t>−1, 1</m:t>
                            </m:r>
                          </m:e>
                        </m:d>
                      </m:e>
                      <m:sup>
                        <m:r>
                          <a:rPr lang="en-IL" b="0" i="1" dirty="0" smtClean="0">
                            <a:latin typeface="Cambria Math" panose="02040503050406030204" pitchFamily="18" charset="0"/>
                          </a:rPr>
                          <m:t>𝑛</m:t>
                        </m:r>
                      </m:sup>
                    </m:sSup>
                  </m:oMath>
                </a14:m>
                <a:endParaRPr lang="en-IL" b="0" dirty="0"/>
              </a:p>
              <a:p>
                <a:r>
                  <a:rPr lang="en-IL" b="0" dirty="0"/>
                  <a:t>Real DB - </a:t>
                </a:r>
                <a14:m>
                  <m:oMath xmlns:m="http://schemas.openxmlformats.org/officeDocument/2006/math">
                    <m:r>
                      <a:rPr lang="en-IL" b="0" i="1" dirty="0" smtClean="0">
                        <a:latin typeface="Cambria Math" panose="02040503050406030204" pitchFamily="18" charset="0"/>
                      </a:rPr>
                      <m:t>𝑑</m:t>
                    </m:r>
                    <m:r>
                      <a:rPr lang="pt-BR" i="1" dirty="0">
                        <a:latin typeface="Cambria Math" panose="02040503050406030204" pitchFamily="18" charset="0"/>
                      </a:rPr>
                      <m:t> ∈</m:t>
                    </m:r>
                    <m:sSup>
                      <m:sSupPr>
                        <m:ctrlPr>
                          <a:rPr lang="en-IL" i="1" dirty="0">
                            <a:latin typeface="Cambria Math" panose="02040503050406030204" pitchFamily="18" charset="0"/>
                          </a:rPr>
                        </m:ctrlPr>
                      </m:sSupPr>
                      <m:e>
                        <m:d>
                          <m:dPr>
                            <m:begChr m:val="{"/>
                            <m:endChr m:val="}"/>
                            <m:ctrlPr>
                              <a:rPr lang="pt-BR" i="1" dirty="0">
                                <a:latin typeface="Cambria Math" panose="02040503050406030204" pitchFamily="18" charset="0"/>
                              </a:rPr>
                            </m:ctrlPr>
                          </m:dPr>
                          <m:e>
                            <m:r>
                              <a:rPr lang="pt-BR" i="1" dirty="0">
                                <a:latin typeface="Cambria Math" panose="02040503050406030204" pitchFamily="18" charset="0"/>
                              </a:rPr>
                              <m:t>−1, 1</m:t>
                            </m:r>
                          </m:e>
                        </m:d>
                      </m:e>
                      <m:sup>
                        <m:r>
                          <a:rPr lang="en-IL" i="1" dirty="0">
                            <a:latin typeface="Cambria Math" panose="02040503050406030204" pitchFamily="18" charset="0"/>
                          </a:rPr>
                          <m:t>𝑛</m:t>
                        </m:r>
                      </m:sup>
                    </m:sSup>
                  </m:oMath>
                </a14:m>
                <a:endParaRPr lang="en-IL" dirty="0"/>
              </a:p>
              <a:p>
                <a:r>
                  <a:rPr lang="en-IL" dirty="0"/>
                  <a:t>Candidate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𝑐</m:t>
                        </m:r>
                      </m:e>
                      <m:sub>
                        <m:r>
                          <a:rPr lang="en-IL" i="1" dirty="0" smtClean="0">
                            <a:latin typeface="Cambria Math" panose="02040503050406030204" pitchFamily="18" charset="0"/>
                          </a:rPr>
                          <m:t>𝑖</m:t>
                        </m:r>
                      </m:sub>
                    </m:sSub>
                    <m:r>
                      <a:rPr lang="pt-BR" i="1" dirty="0">
                        <a:latin typeface="Cambria Math" panose="02040503050406030204" pitchFamily="18" charset="0"/>
                      </a:rPr>
                      <m:t>∈</m:t>
                    </m:r>
                    <m:sSup>
                      <m:sSupPr>
                        <m:ctrlPr>
                          <a:rPr lang="en-IL" i="1" dirty="0">
                            <a:latin typeface="Cambria Math" panose="02040503050406030204" pitchFamily="18" charset="0"/>
                          </a:rPr>
                        </m:ctrlPr>
                      </m:sSupPr>
                      <m:e>
                        <m:d>
                          <m:dPr>
                            <m:begChr m:val="{"/>
                            <m:endChr m:val="}"/>
                            <m:ctrlPr>
                              <a:rPr lang="pt-BR" i="1" dirty="0">
                                <a:latin typeface="Cambria Math" panose="02040503050406030204" pitchFamily="18" charset="0"/>
                              </a:rPr>
                            </m:ctrlPr>
                          </m:dPr>
                          <m:e>
                            <m:r>
                              <a:rPr lang="pt-BR" i="1" dirty="0">
                                <a:latin typeface="Cambria Math" panose="02040503050406030204" pitchFamily="18" charset="0"/>
                              </a:rPr>
                              <m:t>−1, 1</m:t>
                            </m:r>
                          </m:e>
                        </m:d>
                      </m:e>
                      <m:sup>
                        <m:r>
                          <a:rPr lang="en-IL" i="1" dirty="0">
                            <a:latin typeface="Cambria Math" panose="02040503050406030204" pitchFamily="18" charset="0"/>
                          </a:rPr>
                          <m:t>𝑛</m:t>
                        </m:r>
                      </m:sup>
                    </m:sSup>
                  </m:oMath>
                </a14:m>
                <a:endParaRPr lang="en-IL" dirty="0"/>
              </a:p>
              <a:p>
                <a:endParaRPr lang="en-IL" dirty="0"/>
              </a:p>
              <a:p>
                <a:endParaRPr lang="en-IL" b="0" dirty="0"/>
              </a:p>
            </p:txBody>
          </p:sp>
        </mc:Choice>
        <mc:Fallback xmlns="">
          <p:sp>
            <p:nvSpPr>
              <p:cNvPr id="64" name="TextBox 63">
                <a:extLst>
                  <a:ext uri="{FF2B5EF4-FFF2-40B4-BE49-F238E27FC236}">
                    <a16:creationId xmlns:a16="http://schemas.microsoft.com/office/drawing/2014/main" id="{4DC29AF3-05C4-452B-9C71-15009FB1C987}"/>
                  </a:ext>
                </a:extLst>
              </p:cNvPr>
              <p:cNvSpPr txBox="1">
                <a:spLocks noRot="1" noChangeAspect="1" noMove="1" noResize="1" noEditPoints="1" noAdjustHandles="1" noChangeArrowheads="1" noChangeShapeType="1" noTextEdit="1"/>
              </p:cNvSpPr>
              <p:nvPr/>
            </p:nvSpPr>
            <p:spPr>
              <a:xfrm>
                <a:off x="330811" y="401153"/>
                <a:ext cx="2452018" cy="1477328"/>
              </a:xfrm>
              <a:prstGeom prst="rect">
                <a:avLst/>
              </a:prstGeom>
              <a:blipFill>
                <a:blip r:embed="rId4"/>
                <a:stretch>
                  <a:fillRect l="-1985" t="-2479"/>
                </a:stretch>
              </a:blipFill>
            </p:spPr>
            <p:txBody>
              <a:bodyPr/>
              <a:lstStyle/>
              <a:p>
                <a:r>
                  <a:rPr lang="en-IL">
                    <a:noFill/>
                  </a:rPr>
                  <a:t> </a:t>
                </a:r>
              </a:p>
            </p:txBody>
          </p:sp>
        </mc:Fallback>
      </mc:AlternateContent>
    </p:spTree>
    <p:extLst>
      <p:ext uri="{BB962C8B-B14F-4D97-AF65-F5344CB8AC3E}">
        <p14:creationId xmlns:p14="http://schemas.microsoft.com/office/powerpoint/2010/main" val="138737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EB39FC8-3DE3-43D3-B264-E0370C812345}"/>
              </a:ext>
            </a:extLst>
          </p:cNvPr>
          <p:cNvSpPr/>
          <p:nvPr/>
        </p:nvSpPr>
        <p:spPr>
          <a:xfrm>
            <a:off x="5499652" y="3246783"/>
            <a:ext cx="103367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d*v</a:t>
            </a:r>
          </a:p>
        </p:txBody>
      </p:sp>
      <p:cxnSp>
        <p:nvCxnSpPr>
          <p:cNvPr id="8" name="Straight Arrow Connector 7">
            <a:extLst>
              <a:ext uri="{FF2B5EF4-FFF2-40B4-BE49-F238E27FC236}">
                <a16:creationId xmlns:a16="http://schemas.microsoft.com/office/drawing/2014/main" id="{CE1D4826-38AC-4D29-B99E-021C8F99EF45}"/>
              </a:ext>
            </a:extLst>
          </p:cNvPr>
          <p:cNvCxnSpPr>
            <a:cxnSpLocks/>
            <a:stCxn id="6" idx="1"/>
            <a:endCxn id="16" idx="1"/>
          </p:cNvCxnSpPr>
          <p:nvPr/>
        </p:nvCxnSpPr>
        <p:spPr>
          <a:xfrm flipH="1" flipV="1">
            <a:off x="4859206" y="2622574"/>
            <a:ext cx="791823" cy="73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ircle: Hollow 15">
            <a:extLst>
              <a:ext uri="{FF2B5EF4-FFF2-40B4-BE49-F238E27FC236}">
                <a16:creationId xmlns:a16="http://schemas.microsoft.com/office/drawing/2014/main" id="{117D6A88-DE2F-4F97-8D3E-CB6EB2248C93}"/>
              </a:ext>
            </a:extLst>
          </p:cNvPr>
          <p:cNvSpPr/>
          <p:nvPr/>
        </p:nvSpPr>
        <p:spPr>
          <a:xfrm>
            <a:off x="4379844" y="2204831"/>
            <a:ext cx="3273286" cy="2852530"/>
          </a:xfrm>
          <a:prstGeom prst="donut">
            <a:avLst>
              <a:gd name="adj" fmla="val 1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22BA1E-0F2F-4FD7-A5E7-24AE36A0F81B}"/>
                  </a:ext>
                </a:extLst>
              </p:cNvPr>
              <p:cNvSpPr txBox="1"/>
              <p:nvPr/>
            </p:nvSpPr>
            <p:spPr>
              <a:xfrm>
                <a:off x="5303671" y="2817898"/>
                <a:ext cx="52617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p:txBody>
          </p:sp>
        </mc:Choice>
        <mc:Fallback xmlns="">
          <p:sp>
            <p:nvSpPr>
              <p:cNvPr id="20" name="TextBox 19">
                <a:extLst>
                  <a:ext uri="{FF2B5EF4-FFF2-40B4-BE49-F238E27FC236}">
                    <a16:creationId xmlns:a16="http://schemas.microsoft.com/office/drawing/2014/main" id="{C922BA1E-0F2F-4FD7-A5E7-24AE36A0F81B}"/>
                  </a:ext>
                </a:extLst>
              </p:cNvPr>
              <p:cNvSpPr txBox="1">
                <a:spLocks noRot="1" noChangeAspect="1" noMove="1" noResize="1" noEditPoints="1" noAdjustHandles="1" noChangeArrowheads="1" noChangeShapeType="1" noTextEdit="1"/>
              </p:cNvSpPr>
              <p:nvPr/>
            </p:nvSpPr>
            <p:spPr>
              <a:xfrm>
                <a:off x="5303671" y="2817898"/>
                <a:ext cx="526170" cy="372410"/>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9BA2ADD4-B93F-4682-89C6-8EF089EF935A}"/>
                  </a:ext>
                </a:extLst>
              </p:cNvPr>
              <p:cNvSpPr/>
              <p:nvPr/>
            </p:nvSpPr>
            <p:spPr>
              <a:xfrm>
                <a:off x="1389308" y="4673048"/>
                <a:ext cx="103367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𝑐</m:t>
                          </m:r>
                        </m:e>
                        <m:sub>
                          <m:r>
                            <a:rPr lang="en-IL" i="1" dirty="0" smtClean="0">
                              <a:latin typeface="Cambria Math" panose="02040503050406030204" pitchFamily="18" charset="0"/>
                            </a:rPr>
                            <m:t>1</m:t>
                          </m:r>
                        </m:sub>
                      </m:sSub>
                      <m:r>
                        <a:rPr lang="en-IL" i="1" dirty="0" smtClean="0">
                          <a:latin typeface="Cambria Math" panose="02040503050406030204" pitchFamily="18" charset="0"/>
                        </a:rPr>
                        <m:t>∗</m:t>
                      </m:r>
                      <m:r>
                        <a:rPr lang="en-IL" i="1" dirty="0">
                          <a:latin typeface="Cambria Math" panose="02040503050406030204" pitchFamily="18" charset="0"/>
                        </a:rPr>
                        <m:t>𝑣</m:t>
                      </m:r>
                    </m:oMath>
                  </m:oMathPara>
                </a14:m>
                <a:endParaRPr lang="en-IL" dirty="0"/>
              </a:p>
            </p:txBody>
          </p:sp>
        </mc:Choice>
        <mc:Fallback xmlns="">
          <p:sp>
            <p:nvSpPr>
              <p:cNvPr id="22" name="Oval 21">
                <a:extLst>
                  <a:ext uri="{FF2B5EF4-FFF2-40B4-BE49-F238E27FC236}">
                    <a16:creationId xmlns:a16="http://schemas.microsoft.com/office/drawing/2014/main" id="{9BA2ADD4-B93F-4682-89C6-8EF089EF935A}"/>
                  </a:ext>
                </a:extLst>
              </p:cNvPr>
              <p:cNvSpPr>
                <a:spLocks noRot="1" noChangeAspect="1" noMove="1" noResize="1" noEditPoints="1" noAdjustHandles="1" noChangeArrowheads="1" noChangeShapeType="1" noTextEdit="1"/>
              </p:cNvSpPr>
              <p:nvPr/>
            </p:nvSpPr>
            <p:spPr>
              <a:xfrm>
                <a:off x="1389308" y="4673048"/>
                <a:ext cx="1033670" cy="768626"/>
              </a:xfrm>
              <a:prstGeom prst="ellipse">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F626ECB6-034B-4A9C-BE55-D782C38B8B62}"/>
                  </a:ext>
                </a:extLst>
              </p:cNvPr>
              <p:cNvSpPr/>
              <p:nvPr/>
            </p:nvSpPr>
            <p:spPr>
              <a:xfrm>
                <a:off x="2184306" y="1464249"/>
                <a:ext cx="107573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a:latin typeface="Cambria Math" panose="02040503050406030204" pitchFamily="18" charset="0"/>
                            </a:rPr>
                            <m:t>𝑐</m:t>
                          </m:r>
                        </m:e>
                        <m:sub>
                          <m:r>
                            <a:rPr lang="en-IL" b="0" i="1" dirty="0" smtClean="0">
                              <a:latin typeface="Cambria Math" panose="02040503050406030204" pitchFamily="18" charset="0"/>
                            </a:rPr>
                            <m:t>2</m:t>
                          </m:r>
                        </m:sub>
                      </m:sSub>
                      <m:r>
                        <a:rPr lang="en-IL" i="1" dirty="0">
                          <a:latin typeface="Cambria Math" panose="02040503050406030204" pitchFamily="18" charset="0"/>
                        </a:rPr>
                        <m:t>∗</m:t>
                      </m:r>
                      <m:r>
                        <a:rPr lang="en-IL" i="1" dirty="0">
                          <a:latin typeface="Cambria Math" panose="02040503050406030204" pitchFamily="18" charset="0"/>
                        </a:rPr>
                        <m:t>𝑣</m:t>
                      </m:r>
                    </m:oMath>
                  </m:oMathPara>
                </a14:m>
                <a:endParaRPr lang="en-IL" dirty="0"/>
              </a:p>
            </p:txBody>
          </p:sp>
        </mc:Choice>
        <mc:Fallback xmlns="">
          <p:sp>
            <p:nvSpPr>
              <p:cNvPr id="34" name="Oval 33">
                <a:extLst>
                  <a:ext uri="{FF2B5EF4-FFF2-40B4-BE49-F238E27FC236}">
                    <a16:creationId xmlns:a16="http://schemas.microsoft.com/office/drawing/2014/main" id="{F626ECB6-034B-4A9C-BE55-D782C38B8B62}"/>
                  </a:ext>
                </a:extLst>
              </p:cNvPr>
              <p:cNvSpPr>
                <a:spLocks noRot="1" noChangeAspect="1" noMove="1" noResize="1" noEditPoints="1" noAdjustHandles="1" noChangeArrowheads="1" noChangeShapeType="1" noTextEdit="1"/>
              </p:cNvSpPr>
              <p:nvPr/>
            </p:nvSpPr>
            <p:spPr>
              <a:xfrm>
                <a:off x="2184306" y="1464249"/>
                <a:ext cx="1075730" cy="768626"/>
              </a:xfrm>
              <a:prstGeom prst="ellipse">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90636DD8-FEBB-442E-8220-40D71B0497ED}"/>
                  </a:ext>
                </a:extLst>
              </p:cNvPr>
              <p:cNvSpPr/>
              <p:nvPr/>
            </p:nvSpPr>
            <p:spPr>
              <a:xfrm>
                <a:off x="4601936" y="5001080"/>
                <a:ext cx="107573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a:latin typeface="Cambria Math" panose="02040503050406030204" pitchFamily="18" charset="0"/>
                            </a:rPr>
                            <m:t>𝑐</m:t>
                          </m:r>
                        </m:e>
                        <m:sub>
                          <m:r>
                            <a:rPr lang="en-IL" b="0" i="1" dirty="0" smtClean="0">
                              <a:latin typeface="Cambria Math" panose="02040503050406030204" pitchFamily="18" charset="0"/>
                            </a:rPr>
                            <m:t>3</m:t>
                          </m:r>
                        </m:sub>
                      </m:sSub>
                      <m:r>
                        <a:rPr lang="en-IL" i="1" dirty="0">
                          <a:latin typeface="Cambria Math" panose="02040503050406030204" pitchFamily="18" charset="0"/>
                        </a:rPr>
                        <m:t>∗</m:t>
                      </m:r>
                      <m:r>
                        <a:rPr lang="en-IL" i="1" dirty="0">
                          <a:latin typeface="Cambria Math" panose="02040503050406030204" pitchFamily="18" charset="0"/>
                        </a:rPr>
                        <m:t>𝑣</m:t>
                      </m:r>
                    </m:oMath>
                  </m:oMathPara>
                </a14:m>
                <a:endParaRPr lang="en-IL" dirty="0"/>
              </a:p>
            </p:txBody>
          </p:sp>
        </mc:Choice>
        <mc:Fallback xmlns="">
          <p:sp>
            <p:nvSpPr>
              <p:cNvPr id="39" name="Oval 38">
                <a:extLst>
                  <a:ext uri="{FF2B5EF4-FFF2-40B4-BE49-F238E27FC236}">
                    <a16:creationId xmlns:a16="http://schemas.microsoft.com/office/drawing/2014/main" id="{90636DD8-FEBB-442E-8220-40D71B0497ED}"/>
                  </a:ext>
                </a:extLst>
              </p:cNvPr>
              <p:cNvSpPr>
                <a:spLocks noRot="1" noChangeAspect="1" noMove="1" noResize="1" noEditPoints="1" noAdjustHandles="1" noChangeArrowheads="1" noChangeShapeType="1" noTextEdit="1"/>
              </p:cNvSpPr>
              <p:nvPr/>
            </p:nvSpPr>
            <p:spPr>
              <a:xfrm>
                <a:off x="4601936" y="5001080"/>
                <a:ext cx="1075730" cy="768626"/>
              </a:xfrm>
              <a:prstGeom prst="ellipse">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514AF984-CEA3-4969-8B74-1EAE4481497B}"/>
                  </a:ext>
                </a:extLst>
              </p:cNvPr>
              <p:cNvSpPr/>
              <p:nvPr/>
            </p:nvSpPr>
            <p:spPr>
              <a:xfrm>
                <a:off x="7298753" y="1721167"/>
                <a:ext cx="107573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a:latin typeface="Cambria Math" panose="02040503050406030204" pitchFamily="18" charset="0"/>
                            </a:rPr>
                            <m:t>𝑐</m:t>
                          </m:r>
                        </m:e>
                        <m:sub>
                          <m:r>
                            <a:rPr lang="en-IL" b="0" i="1" dirty="0" smtClean="0">
                              <a:latin typeface="Cambria Math" panose="02040503050406030204" pitchFamily="18" charset="0"/>
                            </a:rPr>
                            <m:t>4</m:t>
                          </m:r>
                        </m:sub>
                      </m:sSub>
                      <m:r>
                        <a:rPr lang="en-IL" i="1" dirty="0">
                          <a:latin typeface="Cambria Math" panose="02040503050406030204" pitchFamily="18" charset="0"/>
                        </a:rPr>
                        <m:t>∗</m:t>
                      </m:r>
                      <m:r>
                        <a:rPr lang="en-IL" i="1" dirty="0">
                          <a:latin typeface="Cambria Math" panose="02040503050406030204" pitchFamily="18" charset="0"/>
                        </a:rPr>
                        <m:t>𝑣</m:t>
                      </m:r>
                    </m:oMath>
                  </m:oMathPara>
                </a14:m>
                <a:endParaRPr lang="en-IL" dirty="0"/>
              </a:p>
            </p:txBody>
          </p:sp>
        </mc:Choice>
        <mc:Fallback xmlns="">
          <p:sp>
            <p:nvSpPr>
              <p:cNvPr id="40" name="Oval 39">
                <a:extLst>
                  <a:ext uri="{FF2B5EF4-FFF2-40B4-BE49-F238E27FC236}">
                    <a16:creationId xmlns:a16="http://schemas.microsoft.com/office/drawing/2014/main" id="{514AF984-CEA3-4969-8B74-1EAE4481497B}"/>
                  </a:ext>
                </a:extLst>
              </p:cNvPr>
              <p:cNvSpPr>
                <a:spLocks noRot="1" noChangeAspect="1" noMove="1" noResize="1" noEditPoints="1" noAdjustHandles="1" noChangeArrowheads="1" noChangeShapeType="1" noTextEdit="1"/>
              </p:cNvSpPr>
              <p:nvPr/>
            </p:nvSpPr>
            <p:spPr>
              <a:xfrm>
                <a:off x="7298753" y="1721167"/>
                <a:ext cx="1075730" cy="768626"/>
              </a:xfrm>
              <a:prstGeom prst="ellipse">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8EC380AC-E511-4688-A91A-7511B0D8076B}"/>
                  </a:ext>
                </a:extLst>
              </p:cNvPr>
              <p:cNvSpPr/>
              <p:nvPr/>
            </p:nvSpPr>
            <p:spPr>
              <a:xfrm>
                <a:off x="8889015" y="5385393"/>
                <a:ext cx="1075730"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a:latin typeface="Cambria Math" panose="02040503050406030204" pitchFamily="18" charset="0"/>
                            </a:rPr>
                            <m:t>𝑐</m:t>
                          </m:r>
                        </m:e>
                        <m:sub>
                          <m:r>
                            <a:rPr lang="en-IL" b="0" i="1" dirty="0" smtClean="0">
                              <a:latin typeface="Cambria Math" panose="02040503050406030204" pitchFamily="18" charset="0"/>
                            </a:rPr>
                            <m:t>5</m:t>
                          </m:r>
                        </m:sub>
                      </m:sSub>
                      <m:r>
                        <a:rPr lang="en-IL" i="1" dirty="0">
                          <a:latin typeface="Cambria Math" panose="02040503050406030204" pitchFamily="18" charset="0"/>
                        </a:rPr>
                        <m:t>∗</m:t>
                      </m:r>
                      <m:r>
                        <a:rPr lang="en-IL" i="1" dirty="0">
                          <a:latin typeface="Cambria Math" panose="02040503050406030204" pitchFamily="18" charset="0"/>
                        </a:rPr>
                        <m:t>𝑣</m:t>
                      </m:r>
                    </m:oMath>
                  </m:oMathPara>
                </a14:m>
                <a:endParaRPr lang="en-IL" dirty="0"/>
              </a:p>
            </p:txBody>
          </p:sp>
        </mc:Choice>
        <mc:Fallback xmlns="">
          <p:sp>
            <p:nvSpPr>
              <p:cNvPr id="41" name="Oval 40">
                <a:extLst>
                  <a:ext uri="{FF2B5EF4-FFF2-40B4-BE49-F238E27FC236}">
                    <a16:creationId xmlns:a16="http://schemas.microsoft.com/office/drawing/2014/main" id="{8EC380AC-E511-4688-A91A-7511B0D8076B}"/>
                  </a:ext>
                </a:extLst>
              </p:cNvPr>
              <p:cNvSpPr>
                <a:spLocks noRot="1" noChangeAspect="1" noMove="1" noResize="1" noEditPoints="1" noAdjustHandles="1" noChangeArrowheads="1" noChangeShapeType="1" noTextEdit="1"/>
              </p:cNvSpPr>
              <p:nvPr/>
            </p:nvSpPr>
            <p:spPr>
              <a:xfrm>
                <a:off x="8889015" y="5385393"/>
                <a:ext cx="1075730" cy="768626"/>
              </a:xfrm>
              <a:prstGeom prst="ellipse">
                <a:avLst/>
              </a:prstGeom>
              <a:blipFill>
                <a:blip r:embed="rId8"/>
                <a:stretch>
                  <a:fillRect/>
                </a:stretch>
              </a:blipFill>
            </p:spPr>
            <p:txBody>
              <a:bodyPr/>
              <a:lstStyle/>
              <a:p>
                <a:r>
                  <a:rPr lang="en-IL">
                    <a:noFill/>
                  </a:rPr>
                  <a:t> </a:t>
                </a:r>
              </a:p>
            </p:txBody>
          </p:sp>
        </mc:Fallback>
      </mc:AlternateContent>
      <p:cxnSp>
        <p:nvCxnSpPr>
          <p:cNvPr id="45" name="Straight Connector 44">
            <a:extLst>
              <a:ext uri="{FF2B5EF4-FFF2-40B4-BE49-F238E27FC236}">
                <a16:creationId xmlns:a16="http://schemas.microsoft.com/office/drawing/2014/main" id="{5575ADB0-F634-417D-90E8-5E29EB9434A2}"/>
              </a:ext>
            </a:extLst>
          </p:cNvPr>
          <p:cNvCxnSpPr>
            <a:stCxn id="6" idx="7"/>
            <a:endCxn id="40" idx="3"/>
          </p:cNvCxnSpPr>
          <p:nvPr/>
        </p:nvCxnSpPr>
        <p:spPr>
          <a:xfrm flipV="1">
            <a:off x="6381945" y="2377230"/>
            <a:ext cx="1074345" cy="982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C27713-FA4B-40A2-B47A-7FFF64AB67D3}"/>
              </a:ext>
            </a:extLst>
          </p:cNvPr>
          <p:cNvCxnSpPr>
            <a:cxnSpLocks/>
            <a:endCxn id="41" idx="1"/>
          </p:cNvCxnSpPr>
          <p:nvPr/>
        </p:nvCxnSpPr>
        <p:spPr>
          <a:xfrm>
            <a:off x="6533322" y="3763617"/>
            <a:ext cx="2513230" cy="1734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1F9850-2042-4A05-A7DE-3A7969450AC1}"/>
              </a:ext>
            </a:extLst>
          </p:cNvPr>
          <p:cNvCxnSpPr>
            <a:cxnSpLocks/>
            <a:stCxn id="6" idx="3"/>
            <a:endCxn id="39" idx="0"/>
          </p:cNvCxnSpPr>
          <p:nvPr/>
        </p:nvCxnSpPr>
        <p:spPr>
          <a:xfrm flipH="1">
            <a:off x="5139801" y="3902846"/>
            <a:ext cx="511228" cy="109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5E1637-6213-468E-8CB2-0845F12419F7}"/>
              </a:ext>
            </a:extLst>
          </p:cNvPr>
          <p:cNvCxnSpPr>
            <a:cxnSpLocks/>
            <a:stCxn id="6" idx="2"/>
            <a:endCxn id="22" idx="7"/>
          </p:cNvCxnSpPr>
          <p:nvPr/>
        </p:nvCxnSpPr>
        <p:spPr>
          <a:xfrm flipH="1">
            <a:off x="2271601" y="3631096"/>
            <a:ext cx="3228051" cy="1154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8554A4E-4CF2-49CF-B374-09E88C0619E1}"/>
              </a:ext>
            </a:extLst>
          </p:cNvPr>
          <p:cNvCxnSpPr>
            <a:cxnSpLocks/>
            <a:stCxn id="6" idx="1"/>
            <a:endCxn id="34" idx="5"/>
          </p:cNvCxnSpPr>
          <p:nvPr/>
        </p:nvCxnSpPr>
        <p:spPr>
          <a:xfrm flipH="1" flipV="1">
            <a:off x="3102499" y="2120312"/>
            <a:ext cx="2548530" cy="123903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B0C78DC-B4CE-4822-BAF3-153DDF775FE6}"/>
                  </a:ext>
                </a:extLst>
              </p:cNvPr>
              <p:cNvSpPr txBox="1"/>
              <p:nvPr/>
            </p:nvSpPr>
            <p:spPr>
              <a:xfrm>
                <a:off x="3909391" y="2232875"/>
                <a:ext cx="938398" cy="926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0" i="1" dirty="0" smtClean="0">
                          <a:latin typeface="Cambria Math" panose="02040503050406030204" pitchFamily="18" charset="0"/>
                        </a:rPr>
                        <m:t>≥</m:t>
                      </m:r>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a:p>
                <a:endParaRPr lang="en-IL" dirty="0"/>
              </a:p>
              <a:p>
                <a:endParaRPr lang="en-IL" dirty="0"/>
              </a:p>
            </p:txBody>
          </p:sp>
        </mc:Choice>
        <mc:Fallback xmlns="">
          <p:sp>
            <p:nvSpPr>
              <p:cNvPr id="59" name="TextBox 58">
                <a:extLst>
                  <a:ext uri="{FF2B5EF4-FFF2-40B4-BE49-F238E27FC236}">
                    <a16:creationId xmlns:a16="http://schemas.microsoft.com/office/drawing/2014/main" id="{BB0C78DC-B4CE-4822-BAF3-153DDF775FE6}"/>
                  </a:ext>
                </a:extLst>
              </p:cNvPr>
              <p:cNvSpPr txBox="1">
                <a:spLocks noRot="1" noChangeAspect="1" noMove="1" noResize="1" noEditPoints="1" noAdjustHandles="1" noChangeArrowheads="1" noChangeShapeType="1" noTextEdit="1"/>
              </p:cNvSpPr>
              <p:nvPr/>
            </p:nvSpPr>
            <p:spPr>
              <a:xfrm>
                <a:off x="3909391" y="2232875"/>
                <a:ext cx="938398" cy="926407"/>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E7A1C1F-A73F-4502-B09C-899671DBF0F0}"/>
                  </a:ext>
                </a:extLst>
              </p:cNvPr>
              <p:cNvSpPr txBox="1"/>
              <p:nvPr/>
            </p:nvSpPr>
            <p:spPr>
              <a:xfrm>
                <a:off x="2782829" y="3988759"/>
                <a:ext cx="938398" cy="926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0" i="1" dirty="0" smtClean="0">
                          <a:latin typeface="Cambria Math" panose="02040503050406030204" pitchFamily="18" charset="0"/>
                        </a:rPr>
                        <m:t>≥</m:t>
                      </m:r>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a:p>
                <a:endParaRPr lang="en-IL" dirty="0"/>
              </a:p>
              <a:p>
                <a:endParaRPr lang="en-IL" dirty="0"/>
              </a:p>
            </p:txBody>
          </p:sp>
        </mc:Choice>
        <mc:Fallback xmlns="">
          <p:sp>
            <p:nvSpPr>
              <p:cNvPr id="60" name="TextBox 59">
                <a:extLst>
                  <a:ext uri="{FF2B5EF4-FFF2-40B4-BE49-F238E27FC236}">
                    <a16:creationId xmlns:a16="http://schemas.microsoft.com/office/drawing/2014/main" id="{5E7A1C1F-A73F-4502-B09C-899671DBF0F0}"/>
                  </a:ext>
                </a:extLst>
              </p:cNvPr>
              <p:cNvSpPr txBox="1">
                <a:spLocks noRot="1" noChangeAspect="1" noMove="1" noResize="1" noEditPoints="1" noAdjustHandles="1" noChangeArrowheads="1" noChangeShapeType="1" noTextEdit="1"/>
              </p:cNvSpPr>
              <p:nvPr/>
            </p:nvSpPr>
            <p:spPr>
              <a:xfrm>
                <a:off x="2782829" y="3988759"/>
                <a:ext cx="938398" cy="926407"/>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587838B-D274-4C1A-9BBD-10A834CAE2C9}"/>
                  </a:ext>
                </a:extLst>
              </p:cNvPr>
              <p:cNvSpPr txBox="1"/>
              <p:nvPr/>
            </p:nvSpPr>
            <p:spPr>
              <a:xfrm>
                <a:off x="4754482" y="4079862"/>
                <a:ext cx="938398" cy="926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0" i="1" dirty="0" smtClean="0">
                          <a:latin typeface="Cambria Math" panose="02040503050406030204" pitchFamily="18" charset="0"/>
                        </a:rPr>
                        <m:t>≥</m:t>
                      </m:r>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a:p>
                <a:endParaRPr lang="en-IL" dirty="0"/>
              </a:p>
              <a:p>
                <a:endParaRPr lang="en-IL" dirty="0"/>
              </a:p>
            </p:txBody>
          </p:sp>
        </mc:Choice>
        <mc:Fallback xmlns="">
          <p:sp>
            <p:nvSpPr>
              <p:cNvPr id="61" name="TextBox 60">
                <a:extLst>
                  <a:ext uri="{FF2B5EF4-FFF2-40B4-BE49-F238E27FC236}">
                    <a16:creationId xmlns:a16="http://schemas.microsoft.com/office/drawing/2014/main" id="{C587838B-D274-4C1A-9BBD-10A834CAE2C9}"/>
                  </a:ext>
                </a:extLst>
              </p:cNvPr>
              <p:cNvSpPr txBox="1">
                <a:spLocks noRot="1" noChangeAspect="1" noMove="1" noResize="1" noEditPoints="1" noAdjustHandles="1" noChangeArrowheads="1" noChangeShapeType="1" noTextEdit="1"/>
              </p:cNvSpPr>
              <p:nvPr/>
            </p:nvSpPr>
            <p:spPr>
              <a:xfrm>
                <a:off x="4754482" y="4079862"/>
                <a:ext cx="938398" cy="926407"/>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259A3F2-6FE0-4EFB-8E77-0C751EAAA07D}"/>
                  </a:ext>
                </a:extLst>
              </p:cNvPr>
              <p:cNvSpPr txBox="1"/>
              <p:nvPr/>
            </p:nvSpPr>
            <p:spPr>
              <a:xfrm>
                <a:off x="6361494" y="2517458"/>
                <a:ext cx="938398" cy="926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0" i="1" dirty="0" smtClean="0">
                          <a:latin typeface="Cambria Math" panose="02040503050406030204" pitchFamily="18" charset="0"/>
                        </a:rPr>
                        <m:t>≥</m:t>
                      </m:r>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a:p>
                <a:endParaRPr lang="en-IL" dirty="0"/>
              </a:p>
              <a:p>
                <a:endParaRPr lang="en-IL" dirty="0"/>
              </a:p>
            </p:txBody>
          </p:sp>
        </mc:Choice>
        <mc:Fallback xmlns="">
          <p:sp>
            <p:nvSpPr>
              <p:cNvPr id="62" name="TextBox 61">
                <a:extLst>
                  <a:ext uri="{FF2B5EF4-FFF2-40B4-BE49-F238E27FC236}">
                    <a16:creationId xmlns:a16="http://schemas.microsoft.com/office/drawing/2014/main" id="{7259A3F2-6FE0-4EFB-8E77-0C751EAAA07D}"/>
                  </a:ext>
                </a:extLst>
              </p:cNvPr>
              <p:cNvSpPr txBox="1">
                <a:spLocks noRot="1" noChangeAspect="1" noMove="1" noResize="1" noEditPoints="1" noAdjustHandles="1" noChangeArrowheads="1" noChangeShapeType="1" noTextEdit="1"/>
              </p:cNvSpPr>
              <p:nvPr/>
            </p:nvSpPr>
            <p:spPr>
              <a:xfrm>
                <a:off x="6361494" y="2517458"/>
                <a:ext cx="938398" cy="926407"/>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78F84BB-280F-4D99-AFE6-A298E8D38B55}"/>
                  </a:ext>
                </a:extLst>
              </p:cNvPr>
              <p:cNvSpPr txBox="1"/>
              <p:nvPr/>
            </p:nvSpPr>
            <p:spPr>
              <a:xfrm>
                <a:off x="7867973" y="4428314"/>
                <a:ext cx="938398" cy="926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0" i="1" dirty="0" smtClean="0">
                          <a:latin typeface="Cambria Math" panose="02040503050406030204" pitchFamily="18" charset="0"/>
                        </a:rPr>
                        <m:t>≥</m:t>
                      </m:r>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m:oMathPara>
                </a14:m>
                <a:endParaRPr lang="en-IL" dirty="0"/>
              </a:p>
              <a:p>
                <a:endParaRPr lang="en-IL" dirty="0"/>
              </a:p>
              <a:p>
                <a:endParaRPr lang="en-IL" dirty="0"/>
              </a:p>
            </p:txBody>
          </p:sp>
        </mc:Choice>
        <mc:Fallback xmlns="">
          <p:sp>
            <p:nvSpPr>
              <p:cNvPr id="63" name="TextBox 62">
                <a:extLst>
                  <a:ext uri="{FF2B5EF4-FFF2-40B4-BE49-F238E27FC236}">
                    <a16:creationId xmlns:a16="http://schemas.microsoft.com/office/drawing/2014/main" id="{578F84BB-280F-4D99-AFE6-A298E8D38B55}"/>
                  </a:ext>
                </a:extLst>
              </p:cNvPr>
              <p:cNvSpPr txBox="1">
                <a:spLocks noRot="1" noChangeAspect="1" noMove="1" noResize="1" noEditPoints="1" noAdjustHandles="1" noChangeArrowheads="1" noChangeShapeType="1" noTextEdit="1"/>
              </p:cNvSpPr>
              <p:nvPr/>
            </p:nvSpPr>
            <p:spPr>
              <a:xfrm>
                <a:off x="7867973" y="4428314"/>
                <a:ext cx="938398" cy="926407"/>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DC29AF3-05C4-452B-9C71-15009FB1C987}"/>
                  </a:ext>
                </a:extLst>
              </p:cNvPr>
              <p:cNvSpPr txBox="1"/>
              <p:nvPr/>
            </p:nvSpPr>
            <p:spPr>
              <a:xfrm>
                <a:off x="330811" y="401153"/>
                <a:ext cx="2452018" cy="1477328"/>
              </a:xfrm>
              <a:prstGeom prst="rect">
                <a:avLst/>
              </a:prstGeom>
              <a:noFill/>
            </p:spPr>
            <p:txBody>
              <a:bodyPr wrap="none" rtlCol="0">
                <a:spAutoFit/>
              </a:bodyPr>
              <a:lstStyle/>
              <a:p>
                <a:r>
                  <a:rPr lang="en-IL" dirty="0"/>
                  <a:t>Query - </a:t>
                </a:r>
                <a14:m>
                  <m:oMath xmlns:m="http://schemas.openxmlformats.org/officeDocument/2006/math">
                    <m:r>
                      <a:rPr lang="pt-BR" i="1" dirty="0" smtClean="0">
                        <a:latin typeface="Cambria Math" panose="02040503050406030204" pitchFamily="18" charset="0"/>
                      </a:rPr>
                      <m:t>𝑣</m:t>
                    </m:r>
                    <m:r>
                      <a:rPr lang="pt-BR" i="1" dirty="0" smtClean="0">
                        <a:latin typeface="Cambria Math" panose="02040503050406030204" pitchFamily="18" charset="0"/>
                      </a:rPr>
                      <m:t> ∈</m:t>
                    </m:r>
                    <m:sSup>
                      <m:sSupPr>
                        <m:ctrlPr>
                          <a:rPr lang="en-IL" b="0" i="1" dirty="0" smtClean="0">
                            <a:latin typeface="Cambria Math" panose="02040503050406030204" pitchFamily="18" charset="0"/>
                          </a:rPr>
                        </m:ctrlPr>
                      </m:sSupPr>
                      <m:e>
                        <m:d>
                          <m:dPr>
                            <m:begChr m:val="{"/>
                            <m:endChr m:val="}"/>
                            <m:ctrlPr>
                              <a:rPr lang="pt-BR" i="1" dirty="0" smtClean="0">
                                <a:latin typeface="Cambria Math" panose="02040503050406030204" pitchFamily="18" charset="0"/>
                              </a:rPr>
                            </m:ctrlPr>
                          </m:dPr>
                          <m:e>
                            <m:r>
                              <a:rPr lang="pt-BR" i="1" dirty="0" smtClean="0">
                                <a:latin typeface="Cambria Math" panose="02040503050406030204" pitchFamily="18" charset="0"/>
                              </a:rPr>
                              <m:t>−1, 1</m:t>
                            </m:r>
                          </m:e>
                        </m:d>
                      </m:e>
                      <m:sup>
                        <m:r>
                          <a:rPr lang="en-IL" b="0" i="1" dirty="0" smtClean="0">
                            <a:latin typeface="Cambria Math" panose="02040503050406030204" pitchFamily="18" charset="0"/>
                          </a:rPr>
                          <m:t>𝑛</m:t>
                        </m:r>
                      </m:sup>
                    </m:sSup>
                  </m:oMath>
                </a14:m>
                <a:endParaRPr lang="en-IL" b="0" dirty="0"/>
              </a:p>
              <a:p>
                <a:r>
                  <a:rPr lang="en-IL" b="0" dirty="0"/>
                  <a:t>Real DB - </a:t>
                </a:r>
                <a14:m>
                  <m:oMath xmlns:m="http://schemas.openxmlformats.org/officeDocument/2006/math">
                    <m:r>
                      <a:rPr lang="en-IL" b="0" i="1" dirty="0" smtClean="0">
                        <a:latin typeface="Cambria Math" panose="02040503050406030204" pitchFamily="18" charset="0"/>
                      </a:rPr>
                      <m:t>𝑑</m:t>
                    </m:r>
                    <m:r>
                      <a:rPr lang="pt-BR" i="1" dirty="0">
                        <a:latin typeface="Cambria Math" panose="02040503050406030204" pitchFamily="18" charset="0"/>
                      </a:rPr>
                      <m:t> ∈</m:t>
                    </m:r>
                    <m:sSup>
                      <m:sSupPr>
                        <m:ctrlPr>
                          <a:rPr lang="en-IL" i="1" dirty="0">
                            <a:latin typeface="Cambria Math" panose="02040503050406030204" pitchFamily="18" charset="0"/>
                          </a:rPr>
                        </m:ctrlPr>
                      </m:sSupPr>
                      <m:e>
                        <m:d>
                          <m:dPr>
                            <m:begChr m:val="{"/>
                            <m:endChr m:val="}"/>
                            <m:ctrlPr>
                              <a:rPr lang="pt-BR" i="1" dirty="0">
                                <a:latin typeface="Cambria Math" panose="02040503050406030204" pitchFamily="18" charset="0"/>
                              </a:rPr>
                            </m:ctrlPr>
                          </m:dPr>
                          <m:e>
                            <m:r>
                              <a:rPr lang="pt-BR" i="1" dirty="0">
                                <a:latin typeface="Cambria Math" panose="02040503050406030204" pitchFamily="18" charset="0"/>
                              </a:rPr>
                              <m:t>−1, 1</m:t>
                            </m:r>
                          </m:e>
                        </m:d>
                      </m:e>
                      <m:sup>
                        <m:r>
                          <a:rPr lang="en-IL" i="1" dirty="0">
                            <a:latin typeface="Cambria Math" panose="02040503050406030204" pitchFamily="18" charset="0"/>
                          </a:rPr>
                          <m:t>𝑛</m:t>
                        </m:r>
                      </m:sup>
                    </m:sSup>
                  </m:oMath>
                </a14:m>
                <a:endParaRPr lang="en-IL" dirty="0"/>
              </a:p>
              <a:p>
                <a:r>
                  <a:rPr lang="en-IL" dirty="0"/>
                  <a:t>Candidate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𝑐</m:t>
                        </m:r>
                      </m:e>
                      <m:sub>
                        <m:r>
                          <a:rPr lang="en-IL" i="1" dirty="0" smtClean="0">
                            <a:latin typeface="Cambria Math" panose="02040503050406030204" pitchFamily="18" charset="0"/>
                          </a:rPr>
                          <m:t>𝑖</m:t>
                        </m:r>
                      </m:sub>
                    </m:sSub>
                    <m:r>
                      <a:rPr lang="pt-BR" i="1" dirty="0">
                        <a:latin typeface="Cambria Math" panose="02040503050406030204" pitchFamily="18" charset="0"/>
                      </a:rPr>
                      <m:t>∈</m:t>
                    </m:r>
                    <m:sSup>
                      <m:sSupPr>
                        <m:ctrlPr>
                          <a:rPr lang="en-IL" i="1" dirty="0">
                            <a:latin typeface="Cambria Math" panose="02040503050406030204" pitchFamily="18" charset="0"/>
                          </a:rPr>
                        </m:ctrlPr>
                      </m:sSupPr>
                      <m:e>
                        <m:d>
                          <m:dPr>
                            <m:begChr m:val="{"/>
                            <m:endChr m:val="}"/>
                            <m:ctrlPr>
                              <a:rPr lang="pt-BR" i="1" dirty="0">
                                <a:latin typeface="Cambria Math" panose="02040503050406030204" pitchFamily="18" charset="0"/>
                              </a:rPr>
                            </m:ctrlPr>
                          </m:dPr>
                          <m:e>
                            <m:r>
                              <a:rPr lang="pt-BR" i="1" dirty="0">
                                <a:latin typeface="Cambria Math" panose="02040503050406030204" pitchFamily="18" charset="0"/>
                              </a:rPr>
                              <m:t>−1, 1</m:t>
                            </m:r>
                          </m:e>
                        </m:d>
                      </m:e>
                      <m:sup>
                        <m:r>
                          <a:rPr lang="en-IL" i="1" dirty="0">
                            <a:latin typeface="Cambria Math" panose="02040503050406030204" pitchFamily="18" charset="0"/>
                          </a:rPr>
                          <m:t>𝑛</m:t>
                        </m:r>
                      </m:sup>
                    </m:sSup>
                  </m:oMath>
                </a14:m>
                <a:endParaRPr lang="en-IL" dirty="0"/>
              </a:p>
              <a:p>
                <a:endParaRPr lang="en-IL" dirty="0"/>
              </a:p>
              <a:p>
                <a:endParaRPr lang="en-IL" b="0" dirty="0"/>
              </a:p>
            </p:txBody>
          </p:sp>
        </mc:Choice>
        <mc:Fallback xmlns="">
          <p:sp>
            <p:nvSpPr>
              <p:cNvPr id="64" name="TextBox 63">
                <a:extLst>
                  <a:ext uri="{FF2B5EF4-FFF2-40B4-BE49-F238E27FC236}">
                    <a16:creationId xmlns:a16="http://schemas.microsoft.com/office/drawing/2014/main" id="{4DC29AF3-05C4-452B-9C71-15009FB1C987}"/>
                  </a:ext>
                </a:extLst>
              </p:cNvPr>
              <p:cNvSpPr txBox="1">
                <a:spLocks noRot="1" noChangeAspect="1" noMove="1" noResize="1" noEditPoints="1" noAdjustHandles="1" noChangeArrowheads="1" noChangeShapeType="1" noTextEdit="1"/>
              </p:cNvSpPr>
              <p:nvPr/>
            </p:nvSpPr>
            <p:spPr>
              <a:xfrm>
                <a:off x="330811" y="401153"/>
                <a:ext cx="2452018" cy="1477328"/>
              </a:xfrm>
              <a:prstGeom prst="rect">
                <a:avLst/>
              </a:prstGeom>
              <a:blipFill>
                <a:blip r:embed="rId14"/>
                <a:stretch>
                  <a:fillRect l="-1985" t="-24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graphicFrame>
            <p:nvGraphicFramePr>
              <p:cNvPr id="67" name="Table 67">
                <a:extLst>
                  <a:ext uri="{FF2B5EF4-FFF2-40B4-BE49-F238E27FC236}">
                    <a16:creationId xmlns:a16="http://schemas.microsoft.com/office/drawing/2014/main" id="{99D3755F-79EC-4045-953A-5F6570750C9F}"/>
                  </a:ext>
                </a:extLst>
              </p:cNvPr>
              <p:cNvGraphicFramePr>
                <a:graphicFrameLocks noGrp="1"/>
              </p:cNvGraphicFramePr>
              <p:nvPr>
                <p:extLst>
                  <p:ext uri="{D42A27DB-BD31-4B8C-83A1-F6EECF244321}">
                    <p14:modId xmlns:p14="http://schemas.microsoft.com/office/powerpoint/2010/main" val="677873725"/>
                  </p:ext>
                </p:extLst>
              </p:nvPr>
            </p:nvGraphicFramePr>
            <p:xfrm>
              <a:off x="10454381" y="755621"/>
              <a:ext cx="771280" cy="2225040"/>
            </p:xfrm>
            <a:graphic>
              <a:graphicData uri="http://schemas.openxmlformats.org/drawingml/2006/table">
                <a:tbl>
                  <a:tblPr firstRow="1" bandRow="1">
                    <a:tableStyleId>{5C22544A-7EE6-4342-B048-85BDC9FD1C3A}</a:tableStyleId>
                  </a:tblPr>
                  <a:tblGrid>
                    <a:gridCol w="771280">
                      <a:extLst>
                        <a:ext uri="{9D8B030D-6E8A-4147-A177-3AD203B41FA5}">
                          <a16:colId xmlns:a16="http://schemas.microsoft.com/office/drawing/2014/main" val="185156737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IL" i="1" dirty="0" smtClean="0">
                                    <a:latin typeface="Cambria Math" panose="02040503050406030204" pitchFamily="18" charset="0"/>
                                  </a:rPr>
                                  <m:t>𝑐</m:t>
                                </m:r>
                                <m:r>
                                  <a:rPr lang="en-IL" i="1" dirty="0" smtClean="0">
                                    <a:latin typeface="Cambria Math" panose="02040503050406030204" pitchFamily="18" charset="0"/>
                                  </a:rPr>
                                  <m:t>−</m:t>
                                </m:r>
                                <m:r>
                                  <a:rPr lang="en-IL" i="1" dirty="0" smtClean="0">
                                    <a:latin typeface="Cambria Math" panose="02040503050406030204" pitchFamily="18" charset="0"/>
                                  </a:rPr>
                                  <m:t>𝑑</m:t>
                                </m:r>
                              </m:oMath>
                            </m:oMathPara>
                          </a14:m>
                          <a:endParaRPr lang="en-IL" dirty="0"/>
                        </a:p>
                      </a:txBody>
                      <a:tcPr/>
                    </a:tc>
                    <a:extLst>
                      <a:ext uri="{0D108BD9-81ED-4DB2-BD59-A6C34878D82A}">
                        <a16:rowId xmlns:a16="http://schemas.microsoft.com/office/drawing/2014/main" val="4198890104"/>
                      </a:ext>
                    </a:extLst>
                  </a:tr>
                  <a:tr h="370840">
                    <a:tc>
                      <a:txBody>
                        <a:bodyPr/>
                        <a:lstStyle/>
                        <a:p>
                          <a:pPr algn="ctr"/>
                          <a:r>
                            <a:rPr lang="en-IL" dirty="0"/>
                            <a:t>-2</a:t>
                          </a:r>
                        </a:p>
                      </a:txBody>
                      <a:tcPr/>
                    </a:tc>
                    <a:extLst>
                      <a:ext uri="{0D108BD9-81ED-4DB2-BD59-A6C34878D82A}">
                        <a16:rowId xmlns:a16="http://schemas.microsoft.com/office/drawing/2014/main" val="3889084569"/>
                      </a:ext>
                    </a:extLst>
                  </a:tr>
                  <a:tr h="370840">
                    <a:tc>
                      <a:txBody>
                        <a:bodyPr/>
                        <a:lstStyle/>
                        <a:p>
                          <a:pPr algn="ctr"/>
                          <a:r>
                            <a:rPr lang="en-IL" dirty="0"/>
                            <a:t>2</a:t>
                          </a:r>
                        </a:p>
                      </a:txBody>
                      <a:tcPr/>
                    </a:tc>
                    <a:extLst>
                      <a:ext uri="{0D108BD9-81ED-4DB2-BD59-A6C34878D82A}">
                        <a16:rowId xmlns:a16="http://schemas.microsoft.com/office/drawing/2014/main" val="3356342933"/>
                      </a:ext>
                    </a:extLst>
                  </a:tr>
                  <a:tr h="370840">
                    <a:tc>
                      <a:txBody>
                        <a:bodyPr/>
                        <a:lstStyle/>
                        <a:p>
                          <a:pPr algn="ctr"/>
                          <a:r>
                            <a:rPr lang="en-IL" dirty="0"/>
                            <a:t>0</a:t>
                          </a:r>
                        </a:p>
                      </a:txBody>
                      <a:tcPr/>
                    </a:tc>
                    <a:extLst>
                      <a:ext uri="{0D108BD9-81ED-4DB2-BD59-A6C34878D82A}">
                        <a16:rowId xmlns:a16="http://schemas.microsoft.com/office/drawing/2014/main" val="1021388774"/>
                      </a:ext>
                    </a:extLst>
                  </a:tr>
                  <a:tr h="370840">
                    <a:tc>
                      <a:txBody>
                        <a:bodyPr/>
                        <a:lstStyle/>
                        <a:p>
                          <a:pPr algn="ctr"/>
                          <a:r>
                            <a:rPr lang="en-IL" dirty="0"/>
                            <a:t>-2</a:t>
                          </a:r>
                        </a:p>
                      </a:txBody>
                      <a:tcPr/>
                    </a:tc>
                    <a:extLst>
                      <a:ext uri="{0D108BD9-81ED-4DB2-BD59-A6C34878D82A}">
                        <a16:rowId xmlns:a16="http://schemas.microsoft.com/office/drawing/2014/main" val="620340129"/>
                      </a:ext>
                    </a:extLst>
                  </a:tr>
                  <a:tr h="370840">
                    <a:tc>
                      <a:txBody>
                        <a:bodyPr/>
                        <a:lstStyle/>
                        <a:p>
                          <a:pPr algn="ctr"/>
                          <a:r>
                            <a:rPr lang="en-IL" dirty="0"/>
                            <a:t>2</a:t>
                          </a:r>
                        </a:p>
                      </a:txBody>
                      <a:tcPr/>
                    </a:tc>
                    <a:extLst>
                      <a:ext uri="{0D108BD9-81ED-4DB2-BD59-A6C34878D82A}">
                        <a16:rowId xmlns:a16="http://schemas.microsoft.com/office/drawing/2014/main" val="612561090"/>
                      </a:ext>
                    </a:extLst>
                  </a:tr>
                </a:tbl>
              </a:graphicData>
            </a:graphic>
          </p:graphicFrame>
        </mc:Choice>
        <mc:Fallback xmlns="">
          <p:graphicFrame>
            <p:nvGraphicFramePr>
              <p:cNvPr id="67" name="Table 67">
                <a:extLst>
                  <a:ext uri="{FF2B5EF4-FFF2-40B4-BE49-F238E27FC236}">
                    <a16:creationId xmlns:a16="http://schemas.microsoft.com/office/drawing/2014/main" id="{99D3755F-79EC-4045-953A-5F6570750C9F}"/>
                  </a:ext>
                </a:extLst>
              </p:cNvPr>
              <p:cNvGraphicFramePr>
                <a:graphicFrameLocks noGrp="1"/>
              </p:cNvGraphicFramePr>
              <p:nvPr>
                <p:extLst>
                  <p:ext uri="{D42A27DB-BD31-4B8C-83A1-F6EECF244321}">
                    <p14:modId xmlns:p14="http://schemas.microsoft.com/office/powerpoint/2010/main" val="677873725"/>
                  </p:ext>
                </p:extLst>
              </p:nvPr>
            </p:nvGraphicFramePr>
            <p:xfrm>
              <a:off x="10454381" y="755621"/>
              <a:ext cx="771280" cy="2225040"/>
            </p:xfrm>
            <a:graphic>
              <a:graphicData uri="http://schemas.openxmlformats.org/drawingml/2006/table">
                <a:tbl>
                  <a:tblPr firstRow="1" bandRow="1">
                    <a:tableStyleId>{5C22544A-7EE6-4342-B048-85BDC9FD1C3A}</a:tableStyleId>
                  </a:tblPr>
                  <a:tblGrid>
                    <a:gridCol w="771280">
                      <a:extLst>
                        <a:ext uri="{9D8B030D-6E8A-4147-A177-3AD203B41FA5}">
                          <a16:colId xmlns:a16="http://schemas.microsoft.com/office/drawing/2014/main" val="1851567373"/>
                        </a:ext>
                      </a:extLst>
                    </a:gridCol>
                  </a:tblGrid>
                  <a:tr h="370840">
                    <a:tc>
                      <a:txBody>
                        <a:bodyPr/>
                        <a:lstStyle/>
                        <a:p>
                          <a:endParaRPr lang="en-IL"/>
                        </a:p>
                      </a:txBody>
                      <a:tcPr>
                        <a:blipFill>
                          <a:blip r:embed="rId15"/>
                          <a:stretch>
                            <a:fillRect l="-781" t="-1639" r="-3125" b="-524590"/>
                          </a:stretch>
                        </a:blipFill>
                      </a:tcPr>
                    </a:tc>
                    <a:extLst>
                      <a:ext uri="{0D108BD9-81ED-4DB2-BD59-A6C34878D82A}">
                        <a16:rowId xmlns:a16="http://schemas.microsoft.com/office/drawing/2014/main" val="4198890104"/>
                      </a:ext>
                    </a:extLst>
                  </a:tr>
                  <a:tr h="370840">
                    <a:tc>
                      <a:txBody>
                        <a:bodyPr/>
                        <a:lstStyle/>
                        <a:p>
                          <a:pPr algn="ctr"/>
                          <a:r>
                            <a:rPr lang="en-IL" dirty="0"/>
                            <a:t>-2</a:t>
                          </a:r>
                        </a:p>
                      </a:txBody>
                      <a:tcPr/>
                    </a:tc>
                    <a:extLst>
                      <a:ext uri="{0D108BD9-81ED-4DB2-BD59-A6C34878D82A}">
                        <a16:rowId xmlns:a16="http://schemas.microsoft.com/office/drawing/2014/main" val="3889084569"/>
                      </a:ext>
                    </a:extLst>
                  </a:tr>
                  <a:tr h="370840">
                    <a:tc>
                      <a:txBody>
                        <a:bodyPr/>
                        <a:lstStyle/>
                        <a:p>
                          <a:pPr algn="ctr"/>
                          <a:r>
                            <a:rPr lang="en-IL" dirty="0"/>
                            <a:t>2</a:t>
                          </a:r>
                        </a:p>
                      </a:txBody>
                      <a:tcPr/>
                    </a:tc>
                    <a:extLst>
                      <a:ext uri="{0D108BD9-81ED-4DB2-BD59-A6C34878D82A}">
                        <a16:rowId xmlns:a16="http://schemas.microsoft.com/office/drawing/2014/main" val="3356342933"/>
                      </a:ext>
                    </a:extLst>
                  </a:tr>
                  <a:tr h="370840">
                    <a:tc>
                      <a:txBody>
                        <a:bodyPr/>
                        <a:lstStyle/>
                        <a:p>
                          <a:pPr algn="ctr"/>
                          <a:r>
                            <a:rPr lang="en-IL" dirty="0"/>
                            <a:t>0</a:t>
                          </a:r>
                        </a:p>
                      </a:txBody>
                      <a:tcPr/>
                    </a:tc>
                    <a:extLst>
                      <a:ext uri="{0D108BD9-81ED-4DB2-BD59-A6C34878D82A}">
                        <a16:rowId xmlns:a16="http://schemas.microsoft.com/office/drawing/2014/main" val="1021388774"/>
                      </a:ext>
                    </a:extLst>
                  </a:tr>
                  <a:tr h="370840">
                    <a:tc>
                      <a:txBody>
                        <a:bodyPr/>
                        <a:lstStyle/>
                        <a:p>
                          <a:pPr algn="ctr"/>
                          <a:r>
                            <a:rPr lang="en-IL" dirty="0"/>
                            <a:t>-2</a:t>
                          </a:r>
                        </a:p>
                      </a:txBody>
                      <a:tcPr/>
                    </a:tc>
                    <a:extLst>
                      <a:ext uri="{0D108BD9-81ED-4DB2-BD59-A6C34878D82A}">
                        <a16:rowId xmlns:a16="http://schemas.microsoft.com/office/drawing/2014/main" val="620340129"/>
                      </a:ext>
                    </a:extLst>
                  </a:tr>
                  <a:tr h="370840">
                    <a:tc>
                      <a:txBody>
                        <a:bodyPr/>
                        <a:lstStyle/>
                        <a:p>
                          <a:pPr algn="ctr"/>
                          <a:r>
                            <a:rPr lang="en-IL" dirty="0"/>
                            <a:t>2</a:t>
                          </a:r>
                        </a:p>
                      </a:txBody>
                      <a:tcPr/>
                    </a:tc>
                    <a:extLst>
                      <a:ext uri="{0D108BD9-81ED-4DB2-BD59-A6C34878D82A}">
                        <a16:rowId xmlns:a16="http://schemas.microsoft.com/office/drawing/2014/main" val="612561090"/>
                      </a:ext>
                    </a:extLst>
                  </a:tr>
                </a:tbl>
              </a:graphicData>
            </a:graphic>
          </p:graphicFrame>
        </mc:Fallback>
      </mc:AlternateContent>
      <mc:AlternateContent xmlns:mc="http://schemas.openxmlformats.org/markup-compatibility/2006" xmlns:a14="http://schemas.microsoft.com/office/drawing/2010/main">
        <mc:Choice Requires="a14">
          <p:sp>
            <p:nvSpPr>
              <p:cNvPr id="69" name="Callout: Line 68">
                <a:extLst>
                  <a:ext uri="{FF2B5EF4-FFF2-40B4-BE49-F238E27FC236}">
                    <a16:creationId xmlns:a16="http://schemas.microsoft.com/office/drawing/2014/main" id="{36AE2D52-9988-456F-A75A-7858F51D2F2B}"/>
                  </a:ext>
                </a:extLst>
              </p:cNvPr>
              <p:cNvSpPr/>
              <p:nvPr/>
            </p:nvSpPr>
            <p:spPr>
              <a:xfrm>
                <a:off x="7653130" y="401153"/>
                <a:ext cx="2696818" cy="1063096"/>
              </a:xfrm>
              <a:prstGeom prst="borderCallout1">
                <a:avLst>
                  <a:gd name="adj1" fmla="val 108503"/>
                  <a:gd name="adj2" fmla="val 57515"/>
                  <a:gd name="adj3" fmla="val 171089"/>
                  <a:gd name="adj4" fmla="val 101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Assume differ in at least </a:t>
                </a:r>
                <a14:m>
                  <m:oMath xmlns:m="http://schemas.openxmlformats.org/officeDocument/2006/math">
                    <m:r>
                      <a:rPr lang="el-GR" i="1" dirty="0" smtClean="0">
                        <a:latin typeface="Cambria Math" panose="02040503050406030204" pitchFamily="18" charset="0"/>
                      </a:rPr>
                      <m:t>𝛼</m:t>
                    </m:r>
                    <m:r>
                      <a:rPr lang="en-IL" i="1" dirty="0">
                        <a:latin typeface="Cambria Math" panose="02040503050406030204" pitchFamily="18" charset="0"/>
                      </a:rPr>
                      <m:t>𝑛</m:t>
                    </m:r>
                  </m:oMath>
                </a14:m>
                <a:r>
                  <a:rPr lang="en-IL" dirty="0"/>
                  <a:t> rows</a:t>
                </a:r>
              </a:p>
            </p:txBody>
          </p:sp>
        </mc:Choice>
        <mc:Fallback xmlns="">
          <p:sp>
            <p:nvSpPr>
              <p:cNvPr id="69" name="Callout: Line 68">
                <a:extLst>
                  <a:ext uri="{FF2B5EF4-FFF2-40B4-BE49-F238E27FC236}">
                    <a16:creationId xmlns:a16="http://schemas.microsoft.com/office/drawing/2014/main" id="{36AE2D52-9988-456F-A75A-7858F51D2F2B}"/>
                  </a:ext>
                </a:extLst>
              </p:cNvPr>
              <p:cNvSpPr>
                <a:spLocks noRot="1" noChangeAspect="1" noMove="1" noResize="1" noEditPoints="1" noAdjustHandles="1" noChangeArrowheads="1" noChangeShapeType="1" noTextEdit="1"/>
              </p:cNvSpPr>
              <p:nvPr/>
            </p:nvSpPr>
            <p:spPr>
              <a:xfrm>
                <a:off x="7653130" y="401153"/>
                <a:ext cx="2696818" cy="1063096"/>
              </a:xfrm>
              <a:prstGeom prst="borderCallout1">
                <a:avLst>
                  <a:gd name="adj1" fmla="val 108503"/>
                  <a:gd name="adj2" fmla="val 57515"/>
                  <a:gd name="adj3" fmla="val 171089"/>
                  <a:gd name="adj4" fmla="val 101225"/>
                </a:avLst>
              </a:prstGeom>
              <a:blipFill>
                <a:blip r:embed="rId1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3A6741B9-54A2-4D98-A35F-B81291E06314}"/>
                  </a:ext>
                </a:extLst>
              </p:cNvPr>
              <p:cNvSpPr/>
              <p:nvPr/>
            </p:nvSpPr>
            <p:spPr>
              <a:xfrm>
                <a:off x="9046552" y="3246783"/>
                <a:ext cx="2893657" cy="1810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Thus , </a:t>
                </a:r>
                <a14:m>
                  <m:oMath xmlns:m="http://schemas.openxmlformats.org/officeDocument/2006/math">
                    <m:r>
                      <a:rPr lang="en-IL" i="1" dirty="0" smtClean="0">
                        <a:latin typeface="Cambria Math" panose="02040503050406030204" pitchFamily="18" charset="0"/>
                      </a:rPr>
                      <m:t>𝑐</m:t>
                    </m:r>
                    <m:r>
                      <a:rPr lang="en-IL" i="1" dirty="0" smtClean="0">
                        <a:latin typeface="Cambria Math" panose="02040503050406030204" pitchFamily="18" charset="0"/>
                      </a:rPr>
                      <m:t>∗</m:t>
                    </m:r>
                    <m:r>
                      <a:rPr lang="en-IL" i="1" dirty="0" smtClean="0">
                        <a:latin typeface="Cambria Math" panose="02040503050406030204" pitchFamily="18" charset="0"/>
                      </a:rPr>
                      <m:t>𝑣</m:t>
                    </m:r>
                  </m:oMath>
                </a14:m>
                <a:r>
                  <a:rPr lang="en-IL" dirty="0"/>
                  <a:t> and </a:t>
                </a:r>
              </a:p>
              <a:p>
                <a:pPr algn="ctr"/>
                <a14:m>
                  <m:oMath xmlns:m="http://schemas.openxmlformats.org/officeDocument/2006/math">
                    <m:r>
                      <a:rPr lang="en-IL" i="1" dirty="0" smtClean="0">
                        <a:latin typeface="Cambria Math" panose="02040503050406030204" pitchFamily="18" charset="0"/>
                      </a:rPr>
                      <m:t>𝑑</m:t>
                    </m:r>
                    <m:r>
                      <a:rPr lang="en-IL" i="1" dirty="0" smtClean="0">
                        <a:latin typeface="Cambria Math" panose="02040503050406030204" pitchFamily="18" charset="0"/>
                      </a:rPr>
                      <m:t>∗</m:t>
                    </m:r>
                    <m:r>
                      <a:rPr lang="en-IL" i="1" dirty="0" smtClean="0">
                        <a:latin typeface="Cambria Math" panose="02040503050406030204" pitchFamily="18" charset="0"/>
                      </a:rPr>
                      <m:t>𝑣</m:t>
                    </m:r>
                  </m:oMath>
                </a14:m>
                <a:r>
                  <a:rPr lang="en-IL" dirty="0"/>
                  <a:t> differ at least</a:t>
                </a:r>
              </a:p>
              <a:p>
                <a:pPr algn="ctr"/>
                <a14:m>
                  <m:oMath xmlns:m="http://schemas.openxmlformats.org/officeDocument/2006/math">
                    <m:r>
                      <a:rPr lang="el-GR" i="1" dirty="0">
                        <a:latin typeface="Cambria Math" panose="02040503050406030204" pitchFamily="18" charset="0"/>
                      </a:rPr>
                      <m:t>𝛼</m:t>
                    </m:r>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oMath>
                </a14:m>
                <a:r>
                  <a:rPr lang="en-IL" dirty="0"/>
                  <a:t>  </a:t>
                </a:r>
              </a:p>
              <a:p>
                <a:pPr algn="ctr"/>
                <a:endParaRPr lang="en-IL" dirty="0"/>
              </a:p>
            </p:txBody>
          </p:sp>
        </mc:Choice>
        <mc:Fallback xmlns="">
          <p:sp>
            <p:nvSpPr>
              <p:cNvPr id="70" name="Oval 69">
                <a:extLst>
                  <a:ext uri="{FF2B5EF4-FFF2-40B4-BE49-F238E27FC236}">
                    <a16:creationId xmlns:a16="http://schemas.microsoft.com/office/drawing/2014/main" id="{3A6741B9-54A2-4D98-A35F-B81291E06314}"/>
                  </a:ext>
                </a:extLst>
              </p:cNvPr>
              <p:cNvSpPr>
                <a:spLocks noRot="1" noChangeAspect="1" noMove="1" noResize="1" noEditPoints="1" noAdjustHandles="1" noChangeArrowheads="1" noChangeShapeType="1" noTextEdit="1"/>
              </p:cNvSpPr>
              <p:nvPr/>
            </p:nvSpPr>
            <p:spPr>
              <a:xfrm>
                <a:off x="9046552" y="3246783"/>
                <a:ext cx="2893657" cy="1810578"/>
              </a:xfrm>
              <a:prstGeom prst="ellipse">
                <a:avLst/>
              </a:prstGeom>
              <a:blipFill>
                <a:blip r:embed="rId17"/>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91773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0493-598F-4C0F-B754-98792450F195}"/>
              </a:ext>
            </a:extLst>
          </p:cNvPr>
          <p:cNvSpPr>
            <a:spLocks noGrp="1"/>
          </p:cNvSpPr>
          <p:nvPr>
            <p:ph type="title"/>
          </p:nvPr>
        </p:nvSpPr>
        <p:spPr/>
        <p:txBody>
          <a:bodyPr/>
          <a:lstStyle/>
          <a:p>
            <a:r>
              <a:rPr lang="en-IL" dirty="0"/>
              <a:t>Theorem 8.2.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F4472C-0180-46B7-AA78-EE34CE2DFADE}"/>
                  </a:ext>
                </a:extLst>
              </p:cNvPr>
              <p:cNvSpPr>
                <a:spLocks noGrp="1"/>
              </p:cNvSpPr>
              <p:nvPr>
                <p:ph idx="1"/>
              </p:nvPr>
            </p:nvSpPr>
            <p:spPr/>
            <p:txBody>
              <a:bodyPr/>
              <a:lstStyle/>
              <a:p>
                <a:r>
                  <a:rPr lang="en-US" dirty="0"/>
                  <a:t>For any η &gt; 0 and any function α = α(n), there is constant b and an attack using </a:t>
                </a:r>
                <a14:m>
                  <m:oMath xmlns:m="http://schemas.openxmlformats.org/officeDocument/2006/math">
                    <m:r>
                      <a:rPr lang="en-US" i="1" dirty="0" smtClean="0">
                        <a:latin typeface="Cambria Math" panose="02040503050406030204" pitchFamily="18" charset="0"/>
                      </a:rPr>
                      <m:t>𝑏𝑛</m:t>
                    </m:r>
                    <m:r>
                      <a:rPr lang="en-US" i="1" dirty="0" smtClean="0">
                        <a:latin typeface="Cambria Math" panose="02040503050406030204" pitchFamily="18" charset="0"/>
                      </a:rPr>
                      <m:t> ±1</m:t>
                    </m:r>
                  </m:oMath>
                </a14:m>
                <a:r>
                  <a:rPr lang="en-US" dirty="0"/>
                  <a:t> questions that reconstructs a</a:t>
                </a:r>
                <a:r>
                  <a:rPr lang="en-IL" dirty="0"/>
                  <a:t> </a:t>
                </a:r>
                <a:r>
                  <a:rPr lang="en-US" dirty="0"/>
                  <a:t>database that agrees with the real database in all but at most </a:t>
                </a:r>
                <a14:m>
                  <m:oMath xmlns:m="http://schemas.openxmlformats.org/officeDocument/2006/math">
                    <m:sSup>
                      <m:sSupPr>
                        <m:ctrlPr>
                          <a:rPr lang="en-IL" b="0" i="1" dirty="0" smtClean="0">
                            <a:latin typeface="Cambria Math" panose="02040503050406030204" pitchFamily="18" charset="0"/>
                          </a:rPr>
                        </m:ctrlPr>
                      </m:sSupPr>
                      <m:e>
                        <m:d>
                          <m:dPr>
                            <m:ctrlPr>
                              <a:rPr lang="el-GR" b="0" i="1" dirty="0" smtClean="0">
                                <a:latin typeface="Cambria Math" panose="02040503050406030204" pitchFamily="18" charset="0"/>
                              </a:rPr>
                            </m:ctrlPr>
                          </m:dPr>
                          <m:e>
                            <m:f>
                              <m:fPr>
                                <m:ctrlPr>
                                  <a:rPr lang="en-IL" b="0" i="1" dirty="0" smtClean="0">
                                    <a:latin typeface="Cambria Math" panose="02040503050406030204" pitchFamily="18" charset="0"/>
                                  </a:rPr>
                                </m:ctrlPr>
                              </m:fPr>
                              <m:num>
                                <m:r>
                                  <a:rPr lang="el-GR" i="1" dirty="0" smtClean="0">
                                    <a:latin typeface="Cambria Math" panose="02040503050406030204" pitchFamily="18" charset="0"/>
                                  </a:rPr>
                                  <m:t>2</m:t>
                                </m:r>
                                <m:r>
                                  <a:rPr lang="el-GR" i="1" dirty="0" smtClean="0">
                                    <a:latin typeface="Cambria Math" panose="02040503050406030204" pitchFamily="18" charset="0"/>
                                  </a:rPr>
                                  <m:t>𝛼</m:t>
                                </m:r>
                              </m:num>
                              <m:den>
                                <m:r>
                                  <a:rPr lang="el-GR" i="1" dirty="0" smtClean="0">
                                    <a:latin typeface="Cambria Math" panose="02040503050406030204" pitchFamily="18" charset="0"/>
                                  </a:rPr>
                                  <m:t>𝜂</m:t>
                                </m:r>
                              </m:den>
                            </m:f>
                            <m:r>
                              <a:rPr lang="el-GR" i="1" dirty="0" smtClean="0">
                                <a:latin typeface="Cambria Math" panose="02040503050406030204" pitchFamily="18" charset="0"/>
                              </a:rPr>
                              <m:t> </m:t>
                            </m:r>
                          </m:e>
                        </m:d>
                      </m:e>
                      <m:sup>
                        <m:r>
                          <a:rPr lang="el-GR" i="1" dirty="0" smtClean="0">
                            <a:latin typeface="Cambria Math" panose="02040503050406030204" pitchFamily="18" charset="0"/>
                          </a:rPr>
                          <m:t>2</m:t>
                        </m:r>
                      </m:sup>
                    </m:sSup>
                    <m:r>
                      <a:rPr lang="el-GR" i="1" dirty="0" smtClean="0">
                        <a:latin typeface="Cambria Math" panose="02040503050406030204" pitchFamily="18" charset="0"/>
                      </a:rPr>
                      <m:t> </m:t>
                    </m:r>
                  </m:oMath>
                </a14:m>
                <a:r>
                  <a:rPr lang="en-US" dirty="0"/>
                  <a:t>entries, if the curator answers at least </a:t>
                </a:r>
                <a14:m>
                  <m:oMath xmlns:m="http://schemas.openxmlformats.org/officeDocument/2006/math">
                    <m:r>
                      <a:rPr lang="en-US" i="1" dirty="0" smtClean="0">
                        <a:latin typeface="Cambria Math" panose="02040503050406030204" pitchFamily="18" charset="0"/>
                      </a:rPr>
                      <m:t>1</m:t>
                    </m:r>
                    <m:r>
                      <a:rPr lang="en-IL" b="0" i="1" dirty="0" smtClean="0">
                        <a:latin typeface="Cambria Math" panose="02040503050406030204" pitchFamily="18" charset="0"/>
                      </a:rPr>
                      <m:t>\</m:t>
                    </m:r>
                    <m:r>
                      <a:rPr lang="en-US" i="1" dirty="0" smtClean="0">
                        <a:latin typeface="Cambria Math" panose="02040503050406030204" pitchFamily="18" charset="0"/>
                      </a:rPr>
                      <m:t>2 + </m:t>
                    </m:r>
                    <m:r>
                      <a:rPr lang="en-US" i="1" dirty="0" smtClean="0">
                        <a:latin typeface="Cambria Math" panose="02040503050406030204" pitchFamily="18" charset="0"/>
                      </a:rPr>
                      <m:t>𝜂</m:t>
                    </m:r>
                    <m:r>
                      <a:rPr lang="en-US" i="1" dirty="0" smtClean="0">
                        <a:latin typeface="Cambria Math" panose="02040503050406030204" pitchFamily="18" charset="0"/>
                      </a:rPr>
                      <m:t> </m:t>
                    </m:r>
                  </m:oMath>
                </a14:m>
                <a:r>
                  <a:rPr lang="en-US" dirty="0"/>
                  <a:t>of the questions within an absolute error of </a:t>
                </a:r>
                <a14:m>
                  <m:oMath xmlns:m="http://schemas.openxmlformats.org/officeDocument/2006/math">
                    <m:r>
                      <a:rPr lang="en-US" i="1" dirty="0" smtClean="0">
                        <a:latin typeface="Cambria Math" panose="02040503050406030204" pitchFamily="18" charset="0"/>
                      </a:rPr>
                      <m:t>𝛼</m:t>
                    </m:r>
                  </m:oMath>
                </a14:m>
                <a:endParaRPr lang="en-IL" dirty="0"/>
              </a:p>
            </p:txBody>
          </p:sp>
        </mc:Choice>
        <mc:Fallback xmlns="">
          <p:sp>
            <p:nvSpPr>
              <p:cNvPr id="3" name="Content Placeholder 2">
                <a:extLst>
                  <a:ext uri="{FF2B5EF4-FFF2-40B4-BE49-F238E27FC236}">
                    <a16:creationId xmlns:a16="http://schemas.microsoft.com/office/drawing/2014/main" id="{B6F4472C-0180-46B7-AA78-EE34CE2DFADE}"/>
                  </a:ext>
                </a:extLst>
              </p:cNvPr>
              <p:cNvSpPr>
                <a:spLocks noGrp="1" noRot="1" noChangeAspect="1" noMove="1" noResize="1" noEditPoints="1" noAdjustHandles="1" noChangeArrowheads="1" noChangeShapeType="1" noTextEdit="1"/>
              </p:cNvSpPr>
              <p:nvPr>
                <p:ph idx="1"/>
              </p:nvPr>
            </p:nvSpPr>
            <p:spPr>
              <a:blipFill>
                <a:blip r:embed="rId3"/>
                <a:stretch>
                  <a:fillRect l="-1043" t="-2241" r="-1275"/>
                </a:stretch>
              </a:blipFill>
            </p:spPr>
            <p:txBody>
              <a:bodyPr/>
              <a:lstStyle/>
              <a:p>
                <a:r>
                  <a:rPr lang="en-IL">
                    <a:noFill/>
                  </a:rPr>
                  <a:t> </a:t>
                </a:r>
              </a:p>
            </p:txBody>
          </p:sp>
        </mc:Fallback>
      </mc:AlternateContent>
    </p:spTree>
    <p:extLst>
      <p:ext uri="{BB962C8B-B14F-4D97-AF65-F5344CB8AC3E}">
        <p14:creationId xmlns:p14="http://schemas.microsoft.com/office/powerpoint/2010/main" val="301814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5395-5570-468D-BA2E-8C2BD45095D5}"/>
              </a:ext>
            </a:extLst>
          </p:cNvPr>
          <p:cNvSpPr>
            <a:spLocks noGrp="1"/>
          </p:cNvSpPr>
          <p:nvPr>
            <p:ph type="title"/>
          </p:nvPr>
        </p:nvSpPr>
        <p:spPr/>
        <p:txBody>
          <a:bodyPr/>
          <a:lstStyle/>
          <a:p>
            <a:r>
              <a:rPr lang="en-IL" dirty="0"/>
              <a:t>Lemma 8.3.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329866-4B31-4425-96B1-FE9C42A21CF0}"/>
                  </a:ext>
                </a:extLst>
              </p:cNvPr>
              <p:cNvSpPr>
                <a:spLocks noGrp="1"/>
              </p:cNvSpPr>
              <p:nvPr>
                <p:ph idx="1"/>
              </p:nvPr>
            </p:nvSpPr>
            <p:spPr/>
            <p:txBody>
              <a:bodyPr/>
              <a:lstStyle/>
              <a:p>
                <a:r>
                  <a:rPr lang="en-IL" dirty="0"/>
                  <a:t>Let Y = </a:t>
                </a:r>
                <a14:m>
                  <m:oMath xmlns:m="http://schemas.openxmlformats.org/officeDocument/2006/math">
                    <m:nary>
                      <m:naryPr>
                        <m:chr m:val="∑"/>
                        <m:supHide m:val="on"/>
                        <m:ctrlPr>
                          <a:rPr lang="en-IL" b="0" i="1" dirty="0" smtClean="0">
                            <a:latin typeface="Cambria Math" panose="02040503050406030204" pitchFamily="18" charset="0"/>
                          </a:rPr>
                        </m:ctrlPr>
                      </m:naryPr>
                      <m:sub>
                        <m:r>
                          <a:rPr lang="en-IL" b="0" i="1" dirty="0" smtClean="0">
                            <a:latin typeface="Cambria Math" panose="02040503050406030204" pitchFamily="18" charset="0"/>
                          </a:rPr>
                          <m:t>𝑖</m:t>
                        </m:r>
                        <m:r>
                          <a:rPr lang="en-IL" b="0" i="1" dirty="0" smtClean="0">
                            <a:latin typeface="Cambria Math" panose="02040503050406030204" pitchFamily="18" charset="0"/>
                          </a:rPr>
                          <m:t>=1…</m:t>
                        </m:r>
                        <m:r>
                          <a:rPr lang="en-IL" b="0" i="1" dirty="0" smtClean="0">
                            <a:latin typeface="Cambria Math" panose="02040503050406030204" pitchFamily="18" charset="0"/>
                          </a:rPr>
                          <m:t>𝑘</m:t>
                        </m:r>
                      </m:sub>
                      <m:sup/>
                      <m:e>
                        <m:sSub>
                          <m:sSubPr>
                            <m:ctrlPr>
                              <a:rPr lang="en-IL" i="1" dirty="0">
                                <a:latin typeface="Cambria Math" panose="02040503050406030204" pitchFamily="18" charset="0"/>
                              </a:rPr>
                            </m:ctrlPr>
                          </m:sSubPr>
                          <m:e>
                            <m:r>
                              <a:rPr lang="en-IL" i="1" dirty="0">
                                <a:latin typeface="Cambria Math" panose="02040503050406030204" pitchFamily="18" charset="0"/>
                              </a:rPr>
                              <m:t>𝑋</m:t>
                            </m:r>
                          </m:e>
                          <m:sub>
                            <m:r>
                              <a:rPr lang="en-IL" i="1" dirty="0">
                                <a:latin typeface="Cambria Math" panose="02040503050406030204" pitchFamily="18" charset="0"/>
                              </a:rPr>
                              <m:t>𝑖</m:t>
                            </m:r>
                          </m:sub>
                        </m:sSub>
                      </m:e>
                    </m:nary>
                    <m:r>
                      <a:rPr lang="en-IL" i="1" dirty="0">
                        <a:latin typeface="Cambria Math" panose="02040503050406030204" pitchFamily="18" charset="0"/>
                      </a:rPr>
                      <m:t> </m:t>
                    </m:r>
                  </m:oMath>
                </a14:m>
                <a:r>
                  <a:rPr lang="en-IL" dirty="0"/>
                  <a:t>where each </a:t>
                </a:r>
                <a14:m>
                  <m:oMath xmlns:m="http://schemas.openxmlformats.org/officeDocument/2006/math">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𝑖</m:t>
                        </m:r>
                      </m:sub>
                    </m:sSub>
                  </m:oMath>
                </a14:m>
                <a:r>
                  <a:rPr lang="en-IL" dirty="0"/>
                  <a:t> is a ±2 independent Bernoulli random variable with mean zero.</a:t>
                </a:r>
              </a:p>
              <a:p>
                <a:r>
                  <a:rPr lang="en-IL" dirty="0"/>
                  <a:t>Then for any y and any </a:t>
                </a:r>
                <a14:m>
                  <m:oMath xmlns:m="http://schemas.openxmlformats.org/officeDocument/2006/math">
                    <m:r>
                      <a:rPr lang="en-IL" i="1" dirty="0" smtClean="0">
                        <a:latin typeface="Cambria Math" panose="02040503050406030204" pitchFamily="18" charset="0"/>
                      </a:rPr>
                      <m:t>ℓ ∈ </m:t>
                    </m:r>
                    <m:r>
                      <a:rPr lang="en-IL" i="1" dirty="0" smtClean="0">
                        <a:latin typeface="Cambria Math" panose="02040503050406030204" pitchFamily="18" charset="0"/>
                      </a:rPr>
                      <m:t>𝑁</m:t>
                    </m:r>
                  </m:oMath>
                </a14:m>
                <a:r>
                  <a:rPr lang="en-IL" dirty="0"/>
                  <a:t>, </a:t>
                </a:r>
                <a14:m>
                  <m:oMath xmlns:m="http://schemas.openxmlformats.org/officeDocument/2006/math">
                    <m:r>
                      <a:rPr lang="en-IL" i="1" dirty="0" smtClean="0">
                        <a:latin typeface="Cambria Math" panose="02040503050406030204" pitchFamily="18" charset="0"/>
                      </a:rPr>
                      <m:t>𝑃𝑟</m:t>
                    </m:r>
                    <m:d>
                      <m:dPr>
                        <m:begChr m:val="["/>
                        <m:endChr m:val="]"/>
                        <m:ctrlPr>
                          <a:rPr lang="en-IL" i="1" dirty="0" smtClean="0">
                            <a:latin typeface="Cambria Math" panose="02040503050406030204" pitchFamily="18" charset="0"/>
                          </a:rPr>
                        </m:ctrlPr>
                      </m:dPr>
                      <m:e>
                        <m:r>
                          <a:rPr lang="en-IL" i="1" dirty="0" smtClean="0">
                            <a:latin typeface="Cambria Math" panose="02040503050406030204" pitchFamily="18" charset="0"/>
                          </a:rPr>
                          <m:t>𝑌</m:t>
                        </m:r>
                        <m:r>
                          <a:rPr lang="en-IL" i="1" dirty="0" smtClean="0">
                            <a:latin typeface="Cambria Math" panose="02040503050406030204" pitchFamily="18" charset="0"/>
                          </a:rPr>
                          <m:t> ∈ </m:t>
                        </m:r>
                        <m:d>
                          <m:dPr>
                            <m:begChr m:val="["/>
                            <m:endChr m:val="]"/>
                            <m:ctrlPr>
                              <a:rPr lang="en-IL" i="1" dirty="0" smtClean="0">
                                <a:latin typeface="Cambria Math" panose="02040503050406030204" pitchFamily="18" charset="0"/>
                              </a:rPr>
                            </m:ctrlPr>
                          </m:dPr>
                          <m:e>
                            <m:r>
                              <a:rPr lang="en-IL" i="1" dirty="0" smtClean="0">
                                <a:latin typeface="Cambria Math" panose="02040503050406030204" pitchFamily="18" charset="0"/>
                              </a:rPr>
                              <m:t>2</m:t>
                            </m:r>
                            <m:r>
                              <a:rPr lang="en-IL" i="1" dirty="0" smtClean="0">
                                <a:latin typeface="Cambria Math" panose="02040503050406030204" pitchFamily="18" charset="0"/>
                              </a:rPr>
                              <m:t>𝑦</m:t>
                            </m:r>
                            <m:r>
                              <a:rPr lang="en-IL" i="1" dirty="0" smtClean="0">
                                <a:latin typeface="Cambria Math" panose="02040503050406030204" pitchFamily="18" charset="0"/>
                              </a:rPr>
                              <m:t>, 2</m:t>
                            </m:r>
                            <m:d>
                              <m:dPr>
                                <m:ctrlPr>
                                  <a:rPr lang="en-IL" i="1" dirty="0" smtClean="0">
                                    <a:latin typeface="Cambria Math" panose="02040503050406030204" pitchFamily="18" charset="0"/>
                                  </a:rPr>
                                </m:ctrlPr>
                              </m:dPr>
                              <m:e>
                                <m:r>
                                  <a:rPr lang="en-IL" i="1" dirty="0" smtClean="0">
                                    <a:latin typeface="Cambria Math" panose="02040503050406030204" pitchFamily="18" charset="0"/>
                                  </a:rPr>
                                  <m:t>𝑦</m:t>
                                </m:r>
                                <m:r>
                                  <a:rPr lang="en-IL" i="1" dirty="0" smtClean="0">
                                    <a:latin typeface="Cambria Math" panose="02040503050406030204" pitchFamily="18" charset="0"/>
                                  </a:rPr>
                                  <m:t> + ℓ</m:t>
                                </m:r>
                              </m:e>
                            </m:d>
                          </m:e>
                        </m:d>
                      </m:e>
                    </m:d>
                    <m:r>
                      <a:rPr lang="en-IL" i="1" dirty="0" smtClean="0">
                        <a:latin typeface="Cambria Math" panose="02040503050406030204" pitchFamily="18" charset="0"/>
                      </a:rPr>
                      <m:t>≤</m:t>
                    </m:r>
                    <m:f>
                      <m:fPr>
                        <m:ctrlPr>
                          <a:rPr lang="en-IL" b="0" i="1" dirty="0" smtClean="0">
                            <a:latin typeface="Cambria Math" panose="02040503050406030204" pitchFamily="18" charset="0"/>
                          </a:rPr>
                        </m:ctrlPr>
                      </m:fPr>
                      <m:num>
                        <m:r>
                          <a:rPr lang="en-IL" i="1" dirty="0" smtClean="0">
                            <a:latin typeface="Cambria Math" panose="02040503050406030204" pitchFamily="18" charset="0"/>
                          </a:rPr>
                          <m:t>ℓ</m:t>
                        </m:r>
                        <m:r>
                          <a:rPr lang="en-IL" b="0" i="1" dirty="0" smtClean="0">
                            <a:latin typeface="Cambria Math" panose="02040503050406030204" pitchFamily="18" charset="0"/>
                          </a:rPr>
                          <m:t>+1</m:t>
                        </m:r>
                      </m:num>
                      <m:den>
                        <m:r>
                          <m:rPr>
                            <m:nor/>
                          </m:rPr>
                          <a:rPr lang="en-IL"/>
                          <m:t>√</m:t>
                        </m:r>
                        <m:r>
                          <a:rPr lang="en-IL" b="0" i="1" smtClean="0">
                            <a:latin typeface="Cambria Math" panose="02040503050406030204" pitchFamily="18" charset="0"/>
                          </a:rPr>
                          <m:t>𝑘</m:t>
                        </m:r>
                      </m:den>
                    </m:f>
                  </m:oMath>
                </a14:m>
                <a:r>
                  <a:rPr lang="en-IL" dirty="0"/>
                  <a:t> .</a:t>
                </a:r>
              </a:p>
              <a:p>
                <a:endParaRPr lang="en-IL" dirty="0"/>
              </a:p>
              <a:p>
                <a:r>
                  <a:rPr lang="en-IL" dirty="0"/>
                  <a:t>Proof in class</a:t>
                </a:r>
              </a:p>
            </p:txBody>
          </p:sp>
        </mc:Choice>
        <mc:Fallback xmlns="">
          <p:sp>
            <p:nvSpPr>
              <p:cNvPr id="3" name="Content Placeholder 2">
                <a:extLst>
                  <a:ext uri="{FF2B5EF4-FFF2-40B4-BE49-F238E27FC236}">
                    <a16:creationId xmlns:a16="http://schemas.microsoft.com/office/drawing/2014/main" id="{AD329866-4B31-4425-96B1-FE9C42A21CF0}"/>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69810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A938-6F56-4A37-91A2-A1E378B3B55A}"/>
              </a:ext>
            </a:extLst>
          </p:cNvPr>
          <p:cNvSpPr>
            <a:spLocks noGrp="1"/>
          </p:cNvSpPr>
          <p:nvPr>
            <p:ph type="title"/>
          </p:nvPr>
        </p:nvSpPr>
        <p:spPr/>
        <p:txBody>
          <a:bodyPr/>
          <a:lstStyle/>
          <a:p>
            <a:r>
              <a:rPr lang="en-IL" dirty="0"/>
              <a:t>Back to Theorem 8.2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92F75D-5D91-4ABE-8325-67529E9687CE}"/>
                  </a:ext>
                </a:extLst>
              </p:cNvPr>
              <p:cNvSpPr>
                <a:spLocks noGrp="1"/>
              </p:cNvSpPr>
              <p:nvPr>
                <p:ph idx="1"/>
              </p:nvPr>
            </p:nvSpPr>
            <p:spPr>
              <a:xfrm>
                <a:off x="838200" y="1825625"/>
                <a:ext cx="10515600" cy="4351338"/>
              </a:xfrm>
            </p:spPr>
            <p:txBody>
              <a:bodyPr>
                <a:normAutofit fontScale="92500"/>
              </a:bodyPr>
              <a:lstStyle/>
              <a:p>
                <a:r>
                  <a:rPr lang="en-US" dirty="0"/>
                  <a:t>For any η &gt; 0 and any function α = α(n), there is constant b and an attack using </a:t>
                </a:r>
                <a14:m>
                  <m:oMath xmlns:m="http://schemas.openxmlformats.org/officeDocument/2006/math">
                    <m:r>
                      <a:rPr lang="en-IL" i="1" dirty="0" smtClean="0">
                        <a:latin typeface="Cambria Math" panose="02040503050406030204" pitchFamily="18" charset="0"/>
                      </a:rPr>
                      <m:t>𝑏𝑛</m:t>
                    </m:r>
                  </m:oMath>
                </a14:m>
                <a:r>
                  <a:rPr lang="en-US" dirty="0"/>
                  <a:t> ±1 questions that reconstructs a</a:t>
                </a:r>
                <a:r>
                  <a:rPr lang="en-IL" dirty="0"/>
                  <a:t> </a:t>
                </a:r>
                <a:r>
                  <a:rPr lang="en-US" dirty="0"/>
                  <a:t>database that agrees with the real database in all but at most </a:t>
                </a:r>
                <a14:m>
                  <m:oMath xmlns:m="http://schemas.openxmlformats.org/officeDocument/2006/math">
                    <m:sSup>
                      <m:sSupPr>
                        <m:ctrlPr>
                          <a:rPr lang="en-IL" i="1" dirty="0">
                            <a:latin typeface="Cambria Math" panose="02040503050406030204" pitchFamily="18" charset="0"/>
                          </a:rPr>
                        </m:ctrlPr>
                      </m:sSupPr>
                      <m:e>
                        <m:d>
                          <m:dPr>
                            <m:ctrlPr>
                              <a:rPr lang="el-GR" i="1" dirty="0">
                                <a:latin typeface="Cambria Math" panose="02040503050406030204" pitchFamily="18" charset="0"/>
                              </a:rPr>
                            </m:ctrlPr>
                          </m:dPr>
                          <m:e>
                            <m:f>
                              <m:fPr>
                                <m:ctrlPr>
                                  <a:rPr lang="en-IL" i="1" dirty="0">
                                    <a:latin typeface="Cambria Math" panose="02040503050406030204" pitchFamily="18" charset="0"/>
                                  </a:rPr>
                                </m:ctrlPr>
                              </m:fPr>
                              <m:num>
                                <m:r>
                                  <a:rPr lang="el-GR" i="1" dirty="0">
                                    <a:latin typeface="Cambria Math" panose="02040503050406030204" pitchFamily="18" charset="0"/>
                                  </a:rPr>
                                  <m:t>2</m:t>
                                </m:r>
                                <m:r>
                                  <a:rPr lang="el-GR" i="1" dirty="0">
                                    <a:latin typeface="Cambria Math" panose="02040503050406030204" pitchFamily="18" charset="0"/>
                                  </a:rPr>
                                  <m:t>𝛼</m:t>
                                </m:r>
                              </m:num>
                              <m:den>
                                <m:r>
                                  <a:rPr lang="el-GR" i="1" dirty="0">
                                    <a:latin typeface="Cambria Math" panose="02040503050406030204" pitchFamily="18" charset="0"/>
                                  </a:rPr>
                                  <m:t>𝜂</m:t>
                                </m:r>
                              </m:den>
                            </m:f>
                            <m:r>
                              <a:rPr lang="el-GR" i="1" dirty="0">
                                <a:latin typeface="Cambria Math" panose="02040503050406030204" pitchFamily="18" charset="0"/>
                              </a:rPr>
                              <m:t> </m:t>
                            </m:r>
                          </m:e>
                        </m:d>
                      </m:e>
                      <m:sup>
                        <m:r>
                          <a:rPr lang="el-GR" i="1" dirty="0">
                            <a:latin typeface="Cambria Math" panose="02040503050406030204" pitchFamily="18" charset="0"/>
                          </a:rPr>
                          <m:t>2</m:t>
                        </m:r>
                      </m:sup>
                    </m:sSup>
                  </m:oMath>
                </a14:m>
                <a:r>
                  <a:rPr lang="en-US" dirty="0"/>
                  <a:t> entries, if the curator answers at least </a:t>
                </a:r>
                <a14:m>
                  <m:oMath xmlns:m="http://schemas.openxmlformats.org/officeDocument/2006/math">
                    <m:r>
                      <a:rPr lang="en-US" i="1" dirty="0">
                        <a:latin typeface="Cambria Math" panose="02040503050406030204" pitchFamily="18" charset="0"/>
                      </a:rPr>
                      <m:t>1</m:t>
                    </m:r>
                    <m:r>
                      <a:rPr lang="en-IL"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 + </m:t>
                    </m:r>
                    <m:r>
                      <a:rPr lang="en-US" i="1" dirty="0">
                        <a:latin typeface="Cambria Math" panose="02040503050406030204" pitchFamily="18" charset="0"/>
                      </a:rPr>
                      <m:t>𝜂</m:t>
                    </m:r>
                  </m:oMath>
                </a14:m>
                <a:r>
                  <a:rPr lang="en-US" dirty="0"/>
                  <a:t> of the questions within an absolute error of α</a:t>
                </a:r>
                <a:endParaRPr lang="en-IL" dirty="0"/>
              </a:p>
              <a:p>
                <a:r>
                  <a:rPr lang="pt-BR" dirty="0"/>
                  <a:t>v </a:t>
                </a:r>
                <a14:m>
                  <m:oMath xmlns:m="http://schemas.openxmlformats.org/officeDocument/2006/math">
                    <m:r>
                      <a:rPr lang="en-US" i="1" dirty="0">
                        <a:latin typeface="Cambria Math" panose="02040503050406030204" pitchFamily="18" charset="0"/>
                      </a:rPr>
                      <m:t>∈</m:t>
                    </m:r>
                    <m:sSup>
                      <m:sSupPr>
                        <m:ctrlPr>
                          <a:rPr lang="en-IL" i="1" dirty="0">
                            <a:latin typeface="Cambria Math" panose="02040503050406030204" pitchFamily="18" charset="0"/>
                          </a:rPr>
                        </m:ctrlPr>
                      </m:sSupPr>
                      <m:e>
                        <m:d>
                          <m:dPr>
                            <m:begChr m:val="{"/>
                            <m:endChr m:val="}"/>
                            <m:ctrlPr>
                              <a:rPr lang="en-IL" i="1" dirty="0">
                                <a:latin typeface="Cambria Math" panose="02040503050406030204" pitchFamily="18" charset="0"/>
                              </a:rPr>
                            </m:ctrlPr>
                          </m:dPr>
                          <m:e>
                            <m:r>
                              <a:rPr lang="en-IL" i="1" dirty="0">
                                <a:latin typeface="Cambria Math" panose="02040503050406030204" pitchFamily="18" charset="0"/>
                              </a:rPr>
                              <m:t>−</m:t>
                            </m:r>
                            <m:r>
                              <a:rPr lang="en-IL" i="1" dirty="0">
                                <a:latin typeface="Cambria Math" panose="02040503050406030204" pitchFamily="18" charset="0"/>
                              </a:rPr>
                              <m:t>1</m:t>
                            </m:r>
                            <m:r>
                              <a:rPr lang="en-IL" i="1" dirty="0">
                                <a:latin typeface="Cambria Math" panose="02040503050406030204" pitchFamily="18" charset="0"/>
                              </a:rPr>
                              <m:t>,</m:t>
                            </m:r>
                            <m:r>
                              <a:rPr lang="en-IL" i="1" dirty="0">
                                <a:latin typeface="Cambria Math" panose="02040503050406030204" pitchFamily="18" charset="0"/>
                              </a:rPr>
                              <m:t>1</m:t>
                            </m:r>
                          </m:e>
                        </m:d>
                      </m:e>
                      <m:sup>
                        <m:r>
                          <m:rPr>
                            <m:sty m:val="p"/>
                          </m:rPr>
                          <a:rPr lang="en-IL" i="1" dirty="0">
                            <a:latin typeface="Cambria Math" panose="02040503050406030204" pitchFamily="18" charset="0"/>
                          </a:rPr>
                          <m:t>n</m:t>
                        </m:r>
                      </m:sup>
                    </m:sSup>
                    <m:r>
                      <a:rPr lang="en-IL" i="1" dirty="0">
                        <a:latin typeface="Cambria Math" panose="02040503050406030204" pitchFamily="18" charset="0"/>
                      </a:rPr>
                      <m:t> </m:t>
                    </m:r>
                  </m:oMath>
                </a14:m>
                <a:r>
                  <a:rPr lang="en-IL" dirty="0"/>
                  <a:t>	</a:t>
                </a:r>
              </a:p>
              <a:p>
                <a:r>
                  <a:rPr lang="en-IL" dirty="0"/>
                  <a:t>responses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𝑦</m:t>
                        </m:r>
                      </m:e>
                      <m:sub>
                        <m:r>
                          <a:rPr lang="en-IL" i="1" dirty="0" smtClean="0">
                            <a:latin typeface="Cambria Math" panose="02040503050406030204" pitchFamily="18" charset="0"/>
                          </a:rPr>
                          <m:t>1</m:t>
                        </m:r>
                      </m:sub>
                    </m:sSub>
                  </m:oMath>
                </a14:m>
                <a:r>
                  <a:rPr lang="en-IL" dirty="0"/>
                  <a:t>, . . . , </a:t>
                </a:r>
                <a14:m>
                  <m:oMath xmlns:m="http://schemas.openxmlformats.org/officeDocument/2006/math">
                    <m:sSub>
                      <m:sSubPr>
                        <m:ctrlPr>
                          <a:rPr lang="en-IL" i="1" dirty="0">
                            <a:latin typeface="Cambria Math" panose="02040503050406030204" pitchFamily="18" charset="0"/>
                          </a:rPr>
                        </m:ctrlPr>
                      </m:sSubPr>
                      <m:e>
                        <m:r>
                          <a:rPr lang="en-IL" i="1" dirty="0">
                            <a:latin typeface="Cambria Math" panose="02040503050406030204" pitchFamily="18" charset="0"/>
                          </a:rPr>
                          <m:t>𝑦</m:t>
                        </m:r>
                      </m:e>
                      <m:sub>
                        <m:r>
                          <a:rPr lang="en-IL" b="0" i="1" dirty="0" smtClean="0">
                            <a:latin typeface="Cambria Math" panose="02040503050406030204" pitchFamily="18" charset="0"/>
                          </a:rPr>
                          <m:t>𝑏𝑛</m:t>
                        </m:r>
                      </m:sub>
                    </m:sSub>
                  </m:oMath>
                </a14:m>
                <a:r>
                  <a:rPr lang="en-IL" dirty="0"/>
                  <a:t>)</a:t>
                </a:r>
              </a:p>
              <a:p>
                <a:r>
                  <a:rPr lang="en-US" dirty="0"/>
                  <a:t>output any database c such that |</a:t>
                </a:r>
                <a14:m>
                  <m:oMath xmlns:m="http://schemas.openxmlformats.org/officeDocument/2006/math">
                    <m:sSub>
                      <m:sSubPr>
                        <m:ctrlPr>
                          <a:rPr lang="en-IL"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𝑖</m:t>
                        </m:r>
                      </m:sub>
                    </m:sSub>
                    <m:r>
                      <a:rPr lang="en-US" i="1" dirty="0">
                        <a:latin typeface="Cambria Math" panose="02040503050406030204" pitchFamily="18" charset="0"/>
                      </a:rPr>
                      <m:t> − </m:t>
                    </m:r>
                    <m:sSub>
                      <m:sSubPr>
                        <m:ctrlPr>
                          <a:rPr lang="en-IL" b="0" i="1" dirty="0" smtClean="0">
                            <a:latin typeface="Cambria Math" panose="02040503050406030204" pitchFamily="18" charset="0"/>
                          </a:rPr>
                        </m:ctrlPr>
                      </m:sSubPr>
                      <m:e>
                        <m:d>
                          <m:dPr>
                            <m:ctrlPr>
                              <a:rPr lang="en-US" i="1" dirty="0">
                                <a:latin typeface="Cambria Math" panose="02040503050406030204" pitchFamily="18" charset="0"/>
                              </a:rPr>
                            </m:ctrlPr>
                          </m:dPr>
                          <m:e>
                            <m:r>
                              <a:rPr lang="en-US" i="1" dirty="0">
                                <a:latin typeface="Cambria Math" panose="02040503050406030204" pitchFamily="18" charset="0"/>
                              </a:rPr>
                              <m:t>𝐴𝑐</m:t>
                            </m:r>
                          </m:e>
                        </m:d>
                      </m:e>
                      <m:sub>
                        <m:r>
                          <a:rPr lang="en-US" i="1" dirty="0" err="1">
                            <a:latin typeface="Cambria Math" panose="02040503050406030204" pitchFamily="18" charset="0"/>
                          </a:rPr>
                          <m:t>𝑖</m:t>
                        </m:r>
                      </m:sub>
                    </m:sSub>
                    <m:r>
                      <a:rPr lang="en-US" i="1" dirty="0">
                        <a:latin typeface="Cambria Math" panose="02040503050406030204" pitchFamily="18" charset="0"/>
                      </a:rPr>
                      <m:t> |</m:t>
                    </m:r>
                  </m:oMath>
                </a14:m>
                <a:r>
                  <a:rPr lang="en-US" dirty="0"/>
                  <a:t> ≤ α for at</a:t>
                </a:r>
                <a:endParaRPr lang="en-IL" dirty="0"/>
              </a:p>
              <a:p>
                <a:pPr marL="0" indent="0">
                  <a:buNone/>
                </a:pPr>
                <a:r>
                  <a:rPr lang="en-IL" dirty="0"/>
                  <a:t>  </a:t>
                </a:r>
                <a:r>
                  <a:rPr lang="en-US" dirty="0"/>
                  <a:t> least </a:t>
                </a:r>
                <a14:m>
                  <m:oMath xmlns:m="http://schemas.openxmlformats.org/officeDocument/2006/math">
                    <m:r>
                      <a:rPr lang="en-US" i="1" dirty="0">
                        <a:latin typeface="Cambria Math" panose="02040503050406030204" pitchFamily="18" charset="0"/>
                      </a:rPr>
                      <m:t>1</m:t>
                    </m:r>
                    <m:r>
                      <a:rPr lang="en-IL"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 + </m:t>
                    </m:r>
                    <m:r>
                      <a:rPr lang="en-US" i="1" dirty="0">
                        <a:latin typeface="Cambria Math" panose="02040503050406030204" pitchFamily="18" charset="0"/>
                      </a:rPr>
                      <m:t>𝜂</m:t>
                    </m:r>
                  </m:oMath>
                </a14:m>
                <a:r>
                  <a:rPr lang="en-US" dirty="0"/>
                  <a:t> of the indices </a:t>
                </a:r>
                <a14:m>
                  <m:oMath xmlns:m="http://schemas.openxmlformats.org/officeDocument/2006/math">
                    <m:r>
                      <a:rPr lang="en-IL" i="1" dirty="0" smtClean="0">
                        <a:latin typeface="Cambria Math" panose="02040503050406030204" pitchFamily="18" charset="0"/>
                      </a:rPr>
                      <m:t>𝑖</m:t>
                    </m:r>
                  </m:oMath>
                </a14:m>
                <a:endParaRPr lang="en-IL" dirty="0"/>
              </a:p>
              <a:p>
                <a:r>
                  <a:rPr lang="en-IL" dirty="0"/>
                  <a:t>A – matrix </a:t>
                </a:r>
                <a14:m>
                  <m:oMath xmlns:m="http://schemas.openxmlformats.org/officeDocument/2006/math">
                    <m:r>
                      <a:rPr lang="en-IL" i="1" dirty="0" smtClean="0">
                        <a:latin typeface="Cambria Math" panose="02040503050406030204" pitchFamily="18" charset="0"/>
                      </a:rPr>
                      <m:t>𝑏𝑛</m:t>
                    </m:r>
                    <m:r>
                      <a:rPr lang="en-IL" i="1" dirty="0" smtClean="0">
                        <a:latin typeface="Cambria Math" panose="02040503050406030204" pitchFamily="18" charset="0"/>
                      </a:rPr>
                      <m:t>∗</m:t>
                    </m:r>
                    <m:r>
                      <a:rPr lang="en-IL" i="1" dirty="0" smtClean="0">
                        <a:latin typeface="Cambria Math" panose="02040503050406030204" pitchFamily="18" charset="0"/>
                      </a:rPr>
                      <m:t>𝑛</m:t>
                    </m:r>
                  </m:oMath>
                </a14:m>
                <a:r>
                  <a:rPr lang="en-IL" dirty="0"/>
                  <a:t> (vectors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𝑣</m:t>
                        </m:r>
                      </m:e>
                      <m:sub>
                        <m:r>
                          <a:rPr lang="en-IL" i="1" dirty="0" smtClean="0">
                            <a:latin typeface="Cambria Math" panose="02040503050406030204" pitchFamily="18" charset="0"/>
                          </a:rPr>
                          <m:t>𝑖</m:t>
                        </m:r>
                      </m:sub>
                    </m:sSub>
                  </m:oMath>
                </a14:m>
                <a:r>
                  <a:rPr lang="en-IL" dirty="0"/>
                  <a:t>)</a:t>
                </a:r>
              </a:p>
              <a:p>
                <a:endParaRPr lang="en-IL" dirty="0"/>
              </a:p>
            </p:txBody>
          </p:sp>
        </mc:Choice>
        <mc:Fallback xmlns="">
          <p:sp>
            <p:nvSpPr>
              <p:cNvPr id="3" name="Content Placeholder 2">
                <a:extLst>
                  <a:ext uri="{FF2B5EF4-FFF2-40B4-BE49-F238E27FC236}">
                    <a16:creationId xmlns:a16="http://schemas.microsoft.com/office/drawing/2014/main" id="{7792F75D-5D91-4ABE-8325-67529E9687C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101" b="-2101"/>
                </a:stretch>
              </a:blipFill>
            </p:spPr>
            <p:txBody>
              <a:bodyPr/>
              <a:lstStyle/>
              <a:p>
                <a:r>
                  <a:rPr lang="en-IL">
                    <a:noFill/>
                  </a:rPr>
                  <a:t> </a:t>
                </a:r>
              </a:p>
            </p:txBody>
          </p:sp>
        </mc:Fallback>
      </mc:AlternateContent>
    </p:spTree>
    <p:extLst>
      <p:ext uri="{BB962C8B-B14F-4D97-AF65-F5344CB8AC3E}">
        <p14:creationId xmlns:p14="http://schemas.microsoft.com/office/powerpoint/2010/main" val="377132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3238-C9E6-4055-9840-C581CDE55BF9}"/>
              </a:ext>
            </a:extLst>
          </p:cNvPr>
          <p:cNvSpPr>
            <a:spLocks noGrp="1"/>
          </p:cNvSpPr>
          <p:nvPr>
            <p:ph type="title"/>
          </p:nvPr>
        </p:nvSpPr>
        <p:spPr/>
        <p:txBody>
          <a:bodyPr/>
          <a:lstStyle/>
          <a:p>
            <a:r>
              <a:rPr lang="en-IL"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78D0AC-EF84-4FBB-B455-11DD6AA65648}"/>
                  </a:ext>
                </a:extLst>
              </p:cNvPr>
              <p:cNvSpPr>
                <a:spLocks noGrp="1"/>
              </p:cNvSpPr>
              <p:nvPr>
                <p:ph idx="1"/>
              </p:nvPr>
            </p:nvSpPr>
            <p:spPr/>
            <p:txBody>
              <a:bodyPr>
                <a:normAutofit fontScale="92500" lnSpcReduction="10000"/>
              </a:bodyPr>
              <a:lstStyle/>
              <a:p>
                <a14:m>
                  <m:oMath xmlns:m="http://schemas.openxmlformats.org/officeDocument/2006/math">
                    <m:r>
                      <a:rPr lang="en-US" i="1" dirty="0" smtClean="0">
                        <a:latin typeface="Cambria Math" panose="02040503050406030204" pitchFamily="18" charset="0"/>
                      </a:rPr>
                      <m:t>|</m:t>
                    </m:r>
                    <m:sSub>
                      <m:sSubPr>
                        <m:ctrlPr>
                          <a:rPr lang="en-IL" i="1" dirty="0" smtClean="0">
                            <a:latin typeface="Cambria Math" panose="02040503050406030204" pitchFamily="18" charset="0"/>
                          </a:rPr>
                        </m:ctrlPr>
                      </m:sSubPr>
                      <m:e>
                        <m:d>
                          <m:dPr>
                            <m:ctrlPr>
                              <a:rPr lang="en-US" i="1" dirty="0" smtClean="0">
                                <a:latin typeface="Cambria Math" panose="02040503050406030204" pitchFamily="18" charset="0"/>
                              </a:rPr>
                            </m:ctrlPr>
                          </m:dPr>
                          <m:e>
                            <m:r>
                              <a:rPr lang="en-US" i="1" dirty="0" smtClean="0">
                                <a:latin typeface="Cambria Math" panose="02040503050406030204" pitchFamily="18" charset="0"/>
                              </a:rPr>
                              <m:t>𝐴𝑑</m:t>
                            </m:r>
                          </m:e>
                        </m:d>
                      </m:e>
                      <m:sub>
                        <m:r>
                          <a:rPr lang="en-IL" b="0" i="1" dirty="0" smtClean="0">
                            <a:latin typeface="Cambria Math" panose="02040503050406030204" pitchFamily="18" charset="0"/>
                          </a:rPr>
                          <m:t>𝑖</m:t>
                        </m:r>
                      </m:sub>
                    </m:sSub>
                    <m:r>
                      <a:rPr lang="en-IL" i="1" dirty="0" smtClean="0">
                        <a:latin typeface="Cambria Math" panose="02040503050406030204" pitchFamily="18" charset="0"/>
                      </a:rPr>
                      <m:t> </m:t>
                    </m:r>
                    <m:r>
                      <a:rPr lang="en-US" i="1" dirty="0" smtClean="0">
                        <a:latin typeface="Cambria Math" panose="02040503050406030204" pitchFamily="18" charset="0"/>
                      </a:rPr>
                      <m:t>−</m:t>
                    </m:r>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err="1" smtClean="0">
                            <a:latin typeface="Cambria Math" panose="02040503050406030204" pitchFamily="18" charset="0"/>
                          </a:rPr>
                          <m:t>𝑖</m:t>
                        </m:r>
                      </m:sub>
                    </m:sSub>
                    <m:r>
                      <a:rPr lang="en-US" i="1" dirty="0" smtClean="0">
                        <a:latin typeface="Cambria Math" panose="02040503050406030204" pitchFamily="18" charset="0"/>
                      </a:rPr>
                      <m:t> </m:t>
                    </m:r>
                    <m:r>
                      <a:rPr lang="en-US" i="1" dirty="0">
                        <a:latin typeface="Cambria Math" panose="02040503050406030204" pitchFamily="18" charset="0"/>
                      </a:rPr>
                      <m:t>|</m:t>
                    </m:r>
                  </m:oMath>
                </a14:m>
                <a:r>
                  <a:rPr lang="en-US" dirty="0"/>
                  <a:t> ≤ α for a 1/2+η fraction of</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𝑏𝑛</m:t>
                    </m:r>
                    <m:r>
                      <a:rPr lang="en-US" i="1" dirty="0">
                        <a:latin typeface="Cambria Math" panose="02040503050406030204" pitchFamily="18" charset="0"/>
                      </a:rPr>
                      <m:t>]</m:t>
                    </m:r>
                  </m:oMath>
                </a14:m>
                <a:endParaRPr lang="en-IL" dirty="0"/>
              </a:p>
              <a:p>
                <a14:m>
                  <m:oMath xmlns:m="http://schemas.openxmlformats.org/officeDocument/2006/math">
                    <m:r>
                      <a:rPr lang="en-US" i="1" dirty="0">
                        <a:latin typeface="Cambria Math" panose="02040503050406030204" pitchFamily="18" charset="0"/>
                      </a:rPr>
                      <m:t>|</m:t>
                    </m:r>
                    <m:sSub>
                      <m:sSubPr>
                        <m:ctrlPr>
                          <a:rPr lang="en-IL" i="1" dirty="0">
                            <a:latin typeface="Cambria Math" panose="02040503050406030204" pitchFamily="18" charset="0"/>
                          </a:rPr>
                        </m:ctrlPr>
                      </m:sSubPr>
                      <m:e>
                        <m:d>
                          <m:dPr>
                            <m:ctrlPr>
                              <a:rPr lang="en-US" i="1" dirty="0">
                                <a:latin typeface="Cambria Math" panose="02040503050406030204" pitchFamily="18" charset="0"/>
                              </a:rPr>
                            </m:ctrlPr>
                          </m:dPr>
                          <m:e>
                            <m:r>
                              <a:rPr lang="en-US" i="1" dirty="0">
                                <a:latin typeface="Cambria Math" panose="02040503050406030204" pitchFamily="18" charset="0"/>
                              </a:rPr>
                              <m:t>𝐴</m:t>
                            </m:r>
                            <m:r>
                              <a:rPr lang="en-IL" b="0" i="1" dirty="0" smtClean="0">
                                <a:latin typeface="Cambria Math" panose="02040503050406030204" pitchFamily="18" charset="0"/>
                              </a:rPr>
                              <m:t>𝑐</m:t>
                            </m:r>
                          </m:e>
                        </m:d>
                      </m:e>
                      <m:sub>
                        <m:r>
                          <a:rPr lang="en-IL" i="1" dirty="0">
                            <a:latin typeface="Cambria Math" panose="02040503050406030204" pitchFamily="18" charset="0"/>
                          </a:rPr>
                          <m:t>𝑖</m:t>
                        </m:r>
                      </m:sub>
                    </m:sSub>
                    <m:r>
                      <a:rPr lang="en-IL" i="1" dirty="0">
                        <a:latin typeface="Cambria Math" panose="02040503050406030204" pitchFamily="18" charset="0"/>
                      </a:rPr>
                      <m:t> </m:t>
                    </m:r>
                    <m:r>
                      <a:rPr lang="en-US" i="1" dirty="0">
                        <a:latin typeface="Cambria Math" panose="02040503050406030204" pitchFamily="18" charset="0"/>
                      </a:rPr>
                      <m:t>−</m:t>
                    </m:r>
                    <m:sSub>
                      <m:sSubPr>
                        <m:ctrlPr>
                          <a:rPr lang="en-IL" i="1" dirty="0">
                            <a:latin typeface="Cambria Math" panose="02040503050406030204" pitchFamily="18" charset="0"/>
                          </a:rPr>
                        </m:ctrlPr>
                      </m:sSubPr>
                      <m:e>
                        <m:r>
                          <a:rPr lang="en-US" i="1" dirty="0">
                            <a:latin typeface="Cambria Math" panose="02040503050406030204" pitchFamily="18" charset="0"/>
                          </a:rPr>
                          <m:t>𝑦</m:t>
                        </m:r>
                      </m:e>
                      <m:sub>
                        <m:r>
                          <a:rPr lang="en-US" i="1" dirty="0" err="1">
                            <a:latin typeface="Cambria Math" panose="02040503050406030204" pitchFamily="18" charset="0"/>
                          </a:rPr>
                          <m:t>𝑖</m:t>
                        </m:r>
                      </m:sub>
                    </m:sSub>
                    <m:r>
                      <a:rPr lang="en-US" i="1" dirty="0">
                        <a:latin typeface="Cambria Math" panose="02040503050406030204" pitchFamily="18" charset="0"/>
                      </a:rPr>
                      <m:t> | </m:t>
                    </m:r>
                  </m:oMath>
                </a14:m>
                <a:r>
                  <a:rPr lang="en-US" dirty="0"/>
                  <a:t>≤ α for a 1/2+η fraction of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𝑏𝑛</m:t>
                    </m:r>
                    <m:r>
                      <a:rPr lang="en-US" i="1" dirty="0">
                        <a:latin typeface="Cambria Math" panose="02040503050406030204" pitchFamily="18" charset="0"/>
                      </a:rPr>
                      <m:t>]</m:t>
                    </m:r>
                  </m:oMath>
                </a14:m>
                <a:endParaRPr lang="en-IL" dirty="0"/>
              </a:p>
              <a:p>
                <a:r>
                  <a:rPr lang="en-US" dirty="0"/>
                  <a:t>agree on at least a 2η fraction of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𝑏𝑛</m:t>
                    </m:r>
                    <m:r>
                      <a:rPr lang="en-US" i="1" dirty="0">
                        <a:latin typeface="Cambria Math" panose="02040503050406030204" pitchFamily="18" charset="0"/>
                      </a:rPr>
                      <m:t>]</m:t>
                    </m:r>
                  </m:oMath>
                </a14:m>
                <a:endParaRPr lang="en-IL" dirty="0"/>
              </a:p>
              <a:p>
                <a:r>
                  <a:rPr lang="en-US" dirty="0"/>
                  <a:t>for at least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𝜂</m:t>
                    </m:r>
                    <m:r>
                      <a:rPr lang="en-US" i="1" dirty="0" smtClean="0">
                        <a:latin typeface="Cambria Math" panose="02040503050406030204" pitchFamily="18" charset="0"/>
                      </a:rPr>
                      <m:t>𝑏𝑛</m:t>
                    </m:r>
                  </m:oMath>
                </a14:m>
                <a:r>
                  <a:rPr lang="en-US" dirty="0"/>
                  <a:t> values of </a:t>
                </a:r>
                <a14:m>
                  <m:oMath xmlns:m="http://schemas.openxmlformats.org/officeDocument/2006/math">
                    <m:r>
                      <a:rPr lang="en-US" i="1" dirty="0" smtClean="0">
                        <a:latin typeface="Cambria Math" panose="02040503050406030204" pitchFamily="18" charset="0"/>
                      </a:rPr>
                      <m:t>𝑖</m:t>
                    </m:r>
                  </m:oMath>
                </a14:m>
                <a:r>
                  <a:rPr lang="en-US" dirty="0"/>
                  <a:t>, </a:t>
                </a:r>
                <a14:m>
                  <m:oMath xmlns:m="http://schemas.openxmlformats.org/officeDocument/2006/math">
                    <m:r>
                      <a:rPr lang="en-US" i="1" dirty="0" smtClean="0">
                        <a:latin typeface="Cambria Math" panose="02040503050406030204" pitchFamily="18" charset="0"/>
                      </a:rPr>
                      <m:t>|</m:t>
                    </m:r>
                    <m:sSub>
                      <m:sSubPr>
                        <m:ctrlPr>
                          <a:rPr lang="en-IL"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𝑐</m:t>
                                </m:r>
                                <m:r>
                                  <a:rPr lang="en-US" i="1" dirty="0" smtClean="0">
                                    <a:latin typeface="Cambria Math" panose="02040503050406030204" pitchFamily="18" charset="0"/>
                                  </a:rPr>
                                  <m:t> − </m:t>
                                </m:r>
                                <m:r>
                                  <a:rPr lang="en-US" i="1" dirty="0" smtClean="0">
                                    <a:latin typeface="Cambria Math" panose="02040503050406030204" pitchFamily="18" charset="0"/>
                                  </a:rPr>
                                  <m:t>𝑑</m:t>
                                </m:r>
                              </m:e>
                            </m:d>
                            <m:r>
                              <a:rPr lang="en-US" i="1" dirty="0" smtClean="0">
                                <a:latin typeface="Cambria Math" panose="02040503050406030204" pitchFamily="18" charset="0"/>
                              </a:rPr>
                              <m:t>𝐴</m:t>
                            </m:r>
                          </m:e>
                        </m:d>
                      </m:e>
                      <m:sub>
                        <m:r>
                          <a:rPr lang="en-US" i="1" dirty="0" err="1">
                            <a:latin typeface="Cambria Math" panose="02040503050406030204" pitchFamily="18" charset="0"/>
                          </a:rPr>
                          <m:t>𝑖</m:t>
                        </m:r>
                      </m:sub>
                    </m:sSub>
                    <m:r>
                      <a:rPr lang="en-US" i="1" dirty="0">
                        <a:latin typeface="Cambria Math" panose="02040503050406030204" pitchFamily="18" charset="0"/>
                      </a:rPr>
                      <m:t> | ≤ 2</m:t>
                    </m:r>
                    <m:r>
                      <a:rPr lang="en-US" i="1" dirty="0">
                        <a:latin typeface="Cambria Math" panose="02040503050406030204" pitchFamily="18" charset="0"/>
                      </a:rPr>
                      <m:t>𝛼</m:t>
                    </m:r>
                  </m:oMath>
                </a14:m>
                <a:endParaRPr lang="en-IL" dirty="0"/>
              </a:p>
              <a:p>
                <a:r>
                  <a:rPr lang="en-IL" dirty="0"/>
                  <a:t>But we need to proof </a:t>
                </a:r>
                <a:r>
                  <a:rPr lang="en-US" dirty="0"/>
                  <a:t> </a:t>
                </a:r>
                <a14:m>
                  <m:oMath xmlns:m="http://schemas.openxmlformats.org/officeDocument/2006/math">
                    <m:sSup>
                      <m:sSupPr>
                        <m:ctrlPr>
                          <a:rPr lang="en-IL" i="1" dirty="0">
                            <a:latin typeface="Cambria Math" panose="02040503050406030204" pitchFamily="18" charset="0"/>
                          </a:rPr>
                        </m:ctrlPr>
                      </m:sSupPr>
                      <m:e>
                        <m:d>
                          <m:dPr>
                            <m:ctrlPr>
                              <a:rPr lang="el-GR" i="1" dirty="0">
                                <a:latin typeface="Cambria Math" panose="02040503050406030204" pitchFamily="18" charset="0"/>
                              </a:rPr>
                            </m:ctrlPr>
                          </m:dPr>
                          <m:e>
                            <m:f>
                              <m:fPr>
                                <m:ctrlPr>
                                  <a:rPr lang="en-IL" i="1" dirty="0">
                                    <a:latin typeface="Cambria Math" panose="02040503050406030204" pitchFamily="18" charset="0"/>
                                  </a:rPr>
                                </m:ctrlPr>
                              </m:fPr>
                              <m:num>
                                <m:r>
                                  <a:rPr lang="el-GR" i="1" dirty="0">
                                    <a:latin typeface="Cambria Math" panose="02040503050406030204" pitchFamily="18" charset="0"/>
                                  </a:rPr>
                                  <m:t>2</m:t>
                                </m:r>
                                <m:r>
                                  <a:rPr lang="el-GR" i="1" dirty="0">
                                    <a:latin typeface="Cambria Math" panose="02040503050406030204" pitchFamily="18" charset="0"/>
                                  </a:rPr>
                                  <m:t>𝛼</m:t>
                                </m:r>
                              </m:num>
                              <m:den>
                                <m:r>
                                  <a:rPr lang="el-GR" i="1" dirty="0">
                                    <a:latin typeface="Cambria Math" panose="02040503050406030204" pitchFamily="18" charset="0"/>
                                  </a:rPr>
                                  <m:t>𝜂</m:t>
                                </m:r>
                              </m:den>
                            </m:f>
                            <m:r>
                              <a:rPr lang="el-GR" i="1" dirty="0">
                                <a:latin typeface="Cambria Math" panose="02040503050406030204" pitchFamily="18" charset="0"/>
                              </a:rPr>
                              <m:t> </m:t>
                            </m:r>
                          </m:e>
                        </m:d>
                      </m:e>
                      <m:sup>
                        <m:r>
                          <a:rPr lang="el-GR" i="1" dirty="0">
                            <a:latin typeface="Cambria Math" panose="02040503050406030204" pitchFamily="18" charset="0"/>
                          </a:rPr>
                          <m:t>2</m:t>
                        </m:r>
                      </m:sup>
                    </m:sSup>
                  </m:oMath>
                </a14:m>
                <a:r>
                  <a:rPr lang="el-GR" dirty="0"/>
                  <a:t> </a:t>
                </a:r>
                <a:r>
                  <a:rPr lang="en-IL" dirty="0"/>
                  <a:t> bound on entries......</a:t>
                </a:r>
              </a:p>
              <a:p>
                <a:r>
                  <a:rPr lang="en-IL" dirty="0"/>
                  <a:t>We show that the probability it disagrees at least </a:t>
                </a:r>
                <a:r>
                  <a:rPr lang="en-US" dirty="0"/>
                  <a:t> </a:t>
                </a:r>
                <a14:m>
                  <m:oMath xmlns:m="http://schemas.openxmlformats.org/officeDocument/2006/math">
                    <m:sSup>
                      <m:sSupPr>
                        <m:ctrlPr>
                          <a:rPr lang="en-IL" i="1" dirty="0">
                            <a:latin typeface="Cambria Math" panose="02040503050406030204" pitchFamily="18" charset="0"/>
                          </a:rPr>
                        </m:ctrlPr>
                      </m:sSupPr>
                      <m:e>
                        <m:d>
                          <m:dPr>
                            <m:ctrlPr>
                              <a:rPr lang="el-GR" i="1" dirty="0">
                                <a:latin typeface="Cambria Math" panose="02040503050406030204" pitchFamily="18" charset="0"/>
                              </a:rPr>
                            </m:ctrlPr>
                          </m:dPr>
                          <m:e>
                            <m:f>
                              <m:fPr>
                                <m:ctrlPr>
                                  <a:rPr lang="en-IL" i="1" dirty="0">
                                    <a:latin typeface="Cambria Math" panose="02040503050406030204" pitchFamily="18" charset="0"/>
                                  </a:rPr>
                                </m:ctrlPr>
                              </m:fPr>
                              <m:num>
                                <m:r>
                                  <a:rPr lang="el-GR" i="1" dirty="0">
                                    <a:latin typeface="Cambria Math" panose="02040503050406030204" pitchFamily="18" charset="0"/>
                                  </a:rPr>
                                  <m:t>2</m:t>
                                </m:r>
                                <m:r>
                                  <a:rPr lang="el-GR" i="1" dirty="0">
                                    <a:latin typeface="Cambria Math" panose="02040503050406030204" pitchFamily="18" charset="0"/>
                                  </a:rPr>
                                  <m:t>𝛼</m:t>
                                </m:r>
                              </m:num>
                              <m:den>
                                <m:r>
                                  <a:rPr lang="el-GR" i="1" dirty="0">
                                    <a:latin typeface="Cambria Math" panose="02040503050406030204" pitchFamily="18" charset="0"/>
                                  </a:rPr>
                                  <m:t>𝜂</m:t>
                                </m:r>
                              </m:den>
                            </m:f>
                            <m:r>
                              <a:rPr lang="el-GR" i="1" dirty="0">
                                <a:latin typeface="Cambria Math" panose="02040503050406030204" pitchFamily="18" charset="0"/>
                              </a:rPr>
                              <m:t> </m:t>
                            </m:r>
                          </m:e>
                        </m:d>
                      </m:e>
                      <m:sup>
                        <m:r>
                          <a:rPr lang="el-GR" i="1" dirty="0">
                            <a:latin typeface="Cambria Math" panose="02040503050406030204" pitchFamily="18" charset="0"/>
                          </a:rPr>
                          <m:t>2</m:t>
                        </m:r>
                      </m:sup>
                    </m:sSup>
                  </m:oMath>
                </a14:m>
                <a:r>
                  <a:rPr lang="el-GR" dirty="0"/>
                  <a:t> </a:t>
                </a:r>
                <a:r>
                  <a:rPr lang="en-IL" dirty="0"/>
                  <a:t>and make </a:t>
                </a:r>
                <a14:m>
                  <m:oMath xmlns:m="http://schemas.openxmlformats.org/officeDocument/2006/math">
                    <m:r>
                      <a:rPr lang="en-US" i="1" dirty="0">
                        <a:latin typeface="Cambria Math" panose="02040503050406030204" pitchFamily="18" charset="0"/>
                      </a:rPr>
                      <m:t>|</m:t>
                    </m:r>
                    <m:sSub>
                      <m:sSubPr>
                        <m:ctrlPr>
                          <a:rPr lang="en-IL" i="1" dirty="0">
                            <a:latin typeface="Cambria Math" panose="02040503050406030204" pitchFamily="18" charset="0"/>
                          </a:rPr>
                        </m:ctrlPr>
                      </m:sSubPr>
                      <m:e>
                        <m:d>
                          <m:dPr>
                            <m:begChr m:val="["/>
                            <m:endChr m:val="]"/>
                            <m:ctrlPr>
                              <a:rPr lang="en-US" i="1" dirty="0">
                                <a:latin typeface="Cambria Math" panose="02040503050406030204" pitchFamily="18" charset="0"/>
                              </a:rPr>
                            </m:ctrlPr>
                          </m:dPr>
                          <m:e>
                            <m:d>
                              <m:dPr>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 − </m:t>
                                </m:r>
                                <m:r>
                                  <a:rPr lang="en-US" i="1" dirty="0">
                                    <a:latin typeface="Cambria Math" panose="02040503050406030204" pitchFamily="18" charset="0"/>
                                  </a:rPr>
                                  <m:t>𝑑</m:t>
                                </m:r>
                              </m:e>
                            </m:d>
                            <m:r>
                              <a:rPr lang="en-US" i="1" dirty="0">
                                <a:latin typeface="Cambria Math" panose="02040503050406030204" pitchFamily="18" charset="0"/>
                              </a:rPr>
                              <m:t>𝐴</m:t>
                            </m:r>
                          </m:e>
                        </m:d>
                      </m:e>
                      <m:sub>
                        <m:r>
                          <a:rPr lang="en-US" i="1" dirty="0" err="1">
                            <a:latin typeface="Cambria Math" panose="02040503050406030204" pitchFamily="18" charset="0"/>
                          </a:rPr>
                          <m:t>𝑖</m:t>
                        </m:r>
                      </m:sub>
                    </m:sSub>
                    <m:r>
                      <a:rPr lang="en-US" i="1" dirty="0">
                        <a:latin typeface="Cambria Math" panose="02040503050406030204" pitchFamily="18" charset="0"/>
                      </a:rPr>
                      <m:t> | ≤ 2</m:t>
                    </m:r>
                    <m:r>
                      <a:rPr lang="en-US" i="1" dirty="0">
                        <a:latin typeface="Cambria Math" panose="02040503050406030204" pitchFamily="18" charset="0"/>
                      </a:rPr>
                      <m:t>𝛼</m:t>
                    </m:r>
                  </m:oMath>
                </a14:m>
                <a:r>
                  <a:rPr lang="en-IL" dirty="0"/>
                  <a:t> is extremely small so small its unlikely</a:t>
                </a:r>
                <a:endParaRPr lang="he-IL" dirty="0"/>
              </a:p>
              <a:p>
                <a:r>
                  <a:rPr lang="en-IL" dirty="0"/>
                  <a:t>Proof in class</a:t>
                </a:r>
              </a:p>
            </p:txBody>
          </p:sp>
        </mc:Choice>
        <mc:Fallback xmlns="">
          <p:sp>
            <p:nvSpPr>
              <p:cNvPr id="3" name="Content Placeholder 2">
                <a:extLst>
                  <a:ext uri="{FF2B5EF4-FFF2-40B4-BE49-F238E27FC236}">
                    <a16:creationId xmlns:a16="http://schemas.microsoft.com/office/drawing/2014/main" id="{C478D0AC-EF84-4FBB-B455-11DD6AA65648}"/>
                  </a:ext>
                </a:extLst>
              </p:cNvPr>
              <p:cNvSpPr>
                <a:spLocks noGrp="1" noRot="1" noChangeAspect="1" noMove="1" noResize="1" noEditPoints="1" noAdjustHandles="1" noChangeArrowheads="1" noChangeShapeType="1" noTextEdit="1"/>
              </p:cNvSpPr>
              <p:nvPr>
                <p:ph idx="1"/>
              </p:nvPr>
            </p:nvSpPr>
            <p:spPr>
              <a:blipFill>
                <a:blip r:embed="rId3"/>
                <a:stretch>
                  <a:fillRect l="-928" t="-2801"/>
                </a:stretch>
              </a:blipFill>
            </p:spPr>
            <p:txBody>
              <a:bodyPr/>
              <a:lstStyle/>
              <a:p>
                <a:r>
                  <a:rPr lang="en-IL">
                    <a:noFill/>
                  </a:rPr>
                  <a:t> </a:t>
                </a:r>
              </a:p>
            </p:txBody>
          </p:sp>
        </mc:Fallback>
      </mc:AlternateContent>
    </p:spTree>
    <p:extLst>
      <p:ext uri="{BB962C8B-B14F-4D97-AF65-F5344CB8AC3E}">
        <p14:creationId xmlns:p14="http://schemas.microsoft.com/office/powerpoint/2010/main" val="400127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58EB-0D4D-406E-AEC0-565AA5A2D286}"/>
              </a:ext>
            </a:extLst>
          </p:cNvPr>
          <p:cNvSpPr>
            <a:spLocks noGrp="1"/>
          </p:cNvSpPr>
          <p:nvPr>
            <p:ph type="title"/>
          </p:nvPr>
        </p:nvSpPr>
        <p:spPr/>
        <p:txBody>
          <a:bodyPr/>
          <a:lstStyle/>
          <a:p>
            <a:r>
              <a:rPr lang="en-IL" dirty="0"/>
              <a:t>Better </a:t>
            </a:r>
            <a:r>
              <a:rPr lang="en-IL" dirty="0" err="1"/>
              <a:t>Defense</a:t>
            </a:r>
            <a:endParaRPr lang="en-I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CC368-08E0-4850-949E-83EC0198781A}"/>
                  </a:ext>
                </a:extLst>
              </p:cNvPr>
              <p:cNvSpPr>
                <a:spLocks noGrp="1"/>
              </p:cNvSpPr>
              <p:nvPr>
                <p:ph idx="1"/>
              </p:nvPr>
            </p:nvSpPr>
            <p:spPr/>
            <p:txBody>
              <a:bodyPr/>
              <a:lstStyle/>
              <a:p>
                <a:r>
                  <a:rPr lang="en-IL" dirty="0"/>
                  <a:t>We would like to find </a:t>
                </a:r>
                <a:r>
                  <a:rPr lang="en-US" dirty="0"/>
                  <a:t>low-distortion mechanisms that are “hard” to break</a:t>
                </a:r>
                <a:endParaRPr lang="en-IL" dirty="0"/>
              </a:p>
              <a:p>
                <a:r>
                  <a:rPr lang="en-US" dirty="0"/>
                  <a:t>In particular, when the noise is always in </a:t>
                </a:r>
                <a14:m>
                  <m:oMath xmlns:m="http://schemas.openxmlformats.org/officeDocument/2006/math">
                    <m:r>
                      <a:rPr lang="en-IL" i="1" dirty="0" smtClean="0">
                        <a:latin typeface="Cambria Math" panose="02040503050406030204" pitchFamily="18" charset="0"/>
                      </a:rPr>
                      <m:t>𝑂</m:t>
                    </m:r>
                    <m:d>
                      <m:dPr>
                        <m:ctrlPr>
                          <a:rPr lang="en-US" i="1" dirty="0" smtClean="0">
                            <a:latin typeface="Cambria Math" panose="02040503050406030204" pitchFamily="18" charset="0"/>
                          </a:rPr>
                        </m:ctrlPr>
                      </m:dPr>
                      <m:e>
                        <m:r>
                          <a:rPr lang="en-US" i="1" dirty="0" smtClean="0">
                            <a:latin typeface="Cambria Math" panose="02040503050406030204" pitchFamily="18" charset="0"/>
                          </a:rPr>
                          <m:t> </m:t>
                        </m:r>
                        <m:rad>
                          <m:radPr>
                            <m:degHide m:val="on"/>
                            <m:ctrlPr>
                              <a:rPr lang="en-US" i="1" dirty="0">
                                <a:latin typeface="Cambria Math" panose="02040503050406030204" pitchFamily="18" charset="0"/>
                              </a:rPr>
                            </m:ctrlPr>
                          </m:radPr>
                          <m:deg/>
                          <m:e>
                            <m:r>
                              <a:rPr lang="en-IL" b="0" i="1" dirty="0" smtClean="0">
                                <a:latin typeface="Cambria Math" panose="02040503050406030204" pitchFamily="18" charset="0"/>
                              </a:rPr>
                              <m:t>𝑛</m:t>
                            </m:r>
                          </m:e>
                        </m:rad>
                      </m:e>
                    </m:d>
                    <m:r>
                      <a:rPr lang="en-IL" b="0" i="1" dirty="0" smtClean="0">
                        <a:latin typeface="Cambria Math" panose="02040503050406030204" pitchFamily="18" charset="0"/>
                      </a:rPr>
                      <m:t> </m:t>
                    </m:r>
                  </m:oMath>
                </a14:m>
                <a:r>
                  <a:rPr lang="en-US" dirty="0"/>
                  <a:t>there is an efficient attack using exactly </a:t>
                </a:r>
                <a14:m>
                  <m:oMath xmlns:m="http://schemas.openxmlformats.org/officeDocument/2006/math">
                    <m:r>
                      <a:rPr lang="en-US" i="1" dirty="0" smtClean="0">
                        <a:latin typeface="Cambria Math" panose="02040503050406030204" pitchFamily="18" charset="0"/>
                      </a:rPr>
                      <m:t>𝑛</m:t>
                    </m:r>
                  </m:oMath>
                </a14:m>
                <a:r>
                  <a:rPr lang="en-US" dirty="0"/>
                  <a:t> fixed queries</a:t>
                </a:r>
                <a:endParaRPr lang="en-IL" dirty="0"/>
              </a:p>
              <a:p>
                <a:r>
                  <a:rPr lang="en-IL" dirty="0"/>
                  <a:t>M</a:t>
                </a:r>
                <a:r>
                  <a:rPr lang="en-US" dirty="0"/>
                  <a:t>ore</a:t>
                </a:r>
                <a:r>
                  <a:rPr lang="en-IL" dirty="0"/>
                  <a:t>o</a:t>
                </a:r>
                <a:r>
                  <a:rPr lang="en-US" dirty="0" err="1"/>
                  <a:t>ver</a:t>
                </a:r>
                <a:r>
                  <a:rPr lang="en-US" dirty="0"/>
                  <a:t>, there is even a computationally efficient attack requiring a linear number of queries in which a 0.239 fraction may be answered with wild noise</a:t>
                </a:r>
                <a:endParaRPr lang="en-IL" dirty="0"/>
              </a:p>
            </p:txBody>
          </p:sp>
        </mc:Choice>
        <mc:Fallback xmlns="">
          <p:sp>
            <p:nvSpPr>
              <p:cNvPr id="3" name="Content Placeholder 2">
                <a:extLst>
                  <a:ext uri="{FF2B5EF4-FFF2-40B4-BE49-F238E27FC236}">
                    <a16:creationId xmlns:a16="http://schemas.microsoft.com/office/drawing/2014/main" id="{6E5CC368-08E0-4850-949E-83EC0198781A}"/>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IL">
                    <a:noFill/>
                  </a:rPr>
                  <a:t> </a:t>
                </a:r>
              </a:p>
            </p:txBody>
          </p:sp>
        </mc:Fallback>
      </mc:AlternateContent>
    </p:spTree>
    <p:extLst>
      <p:ext uri="{BB962C8B-B14F-4D97-AF65-F5344CB8AC3E}">
        <p14:creationId xmlns:p14="http://schemas.microsoft.com/office/powerpoint/2010/main" val="9458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538A-24A0-4874-98C5-2494AA0ADD2C}"/>
              </a:ext>
            </a:extLst>
          </p:cNvPr>
          <p:cNvSpPr>
            <a:spLocks noGrp="1"/>
          </p:cNvSpPr>
          <p:nvPr>
            <p:ph type="title"/>
          </p:nvPr>
        </p:nvSpPr>
        <p:spPr/>
        <p:txBody>
          <a:bodyPr/>
          <a:lstStyle/>
          <a:p>
            <a:r>
              <a:rPr lang="en-IL" dirty="0"/>
              <a:t>Internet Scale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8D5842-6D9F-4317-8CA1-383AC40F9E99}"/>
                  </a:ext>
                </a:extLst>
              </p:cNvPr>
              <p:cNvSpPr>
                <a:spLocks noGrp="1"/>
              </p:cNvSpPr>
              <p:nvPr>
                <p:ph idx="1"/>
              </p:nvPr>
            </p:nvSpPr>
            <p:spPr/>
            <p:txBody>
              <a:bodyPr/>
              <a:lstStyle/>
              <a:p>
                <a:r>
                  <a:rPr lang="en-US" dirty="0"/>
                  <a:t>In the case of “internet scale” data sets</a:t>
                </a:r>
                <a:endParaRPr lang="en-IL" dirty="0"/>
              </a:p>
              <a:p>
                <a:r>
                  <a:rPr lang="en-IL" dirty="0"/>
                  <a:t>n ≥ </a:t>
                </a:r>
                <a14:m>
                  <m:oMath xmlns:m="http://schemas.openxmlformats.org/officeDocument/2006/math">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10</m:t>
                        </m:r>
                      </m:e>
                      <m:sup>
                        <m:r>
                          <a:rPr lang="en-IL" i="1" dirty="0" smtClean="0">
                            <a:latin typeface="Cambria Math" panose="02040503050406030204" pitchFamily="18" charset="0"/>
                          </a:rPr>
                          <m:t>8</m:t>
                        </m:r>
                      </m:sup>
                    </m:sSup>
                  </m:oMath>
                </a14:m>
                <a:r>
                  <a:rPr lang="en-IL" dirty="0"/>
                  <a:t> – n extremely large</a:t>
                </a:r>
              </a:p>
              <a:p>
                <a:r>
                  <a:rPr lang="en-IL" dirty="0"/>
                  <a:t>Infeasible to answer n queries</a:t>
                </a:r>
              </a:p>
              <a:p>
                <a:r>
                  <a:rPr lang="en-US" dirty="0"/>
                  <a:t>This inquiry led to the first algorithmic results</a:t>
                </a:r>
                <a:r>
                  <a:rPr lang="en-IL" dirty="0"/>
                  <a:t> </a:t>
                </a:r>
                <a14:m>
                  <m:oMath xmlns:m="http://schemas.openxmlformats.org/officeDocument/2006/math">
                    <m:r>
                      <a:rPr lang="el-GR" i="1" dirty="0" smtClean="0">
                        <a:latin typeface="Cambria Math" panose="02040503050406030204" pitchFamily="18" charset="0"/>
                      </a:rPr>
                      <m:t>(</m:t>
                    </m:r>
                    <m:r>
                      <a:rPr lang="el-GR" i="1" dirty="0" smtClean="0">
                        <a:latin typeface="Cambria Math" panose="02040503050406030204" pitchFamily="18" charset="0"/>
                      </a:rPr>
                      <m:t>𝜀</m:t>
                    </m:r>
                    <m:r>
                      <a:rPr lang="el-GR" i="1" dirty="0" smtClean="0">
                        <a:latin typeface="Cambria Math" panose="02040503050406030204" pitchFamily="18" charset="0"/>
                      </a:rPr>
                      <m:t>, </m:t>
                    </m:r>
                    <m:r>
                      <a:rPr lang="el-GR" i="1" dirty="0" smtClean="0">
                        <a:latin typeface="Cambria Math" panose="02040503050406030204" pitchFamily="18" charset="0"/>
                      </a:rPr>
                      <m:t>𝛿</m:t>
                    </m:r>
                    <m:r>
                      <a:rPr lang="el-GR" i="1" dirty="0" smtClean="0">
                        <a:latin typeface="Cambria Math" panose="02040503050406030204" pitchFamily="18" charset="0"/>
                      </a:rPr>
                      <m:t>)</m:t>
                    </m:r>
                  </m:oMath>
                </a14:m>
                <a:r>
                  <a:rPr lang="el-GR" dirty="0"/>
                  <a:t>-</a:t>
                </a:r>
                <a:r>
                  <a:rPr lang="en-IL" dirty="0"/>
                  <a:t>differential privacy</a:t>
                </a:r>
              </a:p>
              <a:p>
                <a:r>
                  <a:rPr lang="en-IL" dirty="0"/>
                  <a:t>B</a:t>
                </a:r>
                <a:r>
                  <a:rPr lang="en-US" dirty="0"/>
                  <a:t>y adding binomial noise of order </a:t>
                </a:r>
                <a14:m>
                  <m:oMath xmlns:m="http://schemas.openxmlformats.org/officeDocument/2006/math">
                    <m:r>
                      <m:rPr>
                        <m:sty m:val="p"/>
                      </m:rPr>
                      <a:rPr lang="en-IL" b="0" i="0" dirty="0" smtClean="0">
                        <a:latin typeface="Cambria Math" panose="02040503050406030204" pitchFamily="18" charset="0"/>
                      </a:rPr>
                      <m:t>O</m:t>
                    </m:r>
                    <m:r>
                      <a:rPr lang="en-US" i="1" dirty="0" smtClean="0">
                        <a:latin typeface="Cambria Math" panose="02040503050406030204" pitchFamily="18" charset="0"/>
                      </a:rPr>
                      <m:t>( √</m:t>
                    </m:r>
                    <m:r>
                      <a:rPr lang="en-IL" b="0" i="1" dirty="0" smtClean="0">
                        <a:latin typeface="Cambria Math" panose="02040503050406030204" pitchFamily="18" charset="0"/>
                      </a:rPr>
                      <m:t>𝑛</m:t>
                    </m:r>
                    <m:r>
                      <a:rPr lang="en-US" i="1" dirty="0" smtClean="0">
                        <a:latin typeface="Cambria Math" panose="02040503050406030204" pitchFamily="18" charset="0"/>
                      </a:rPr>
                      <m:t>)</m:t>
                    </m:r>
                  </m:oMath>
                </a14:m>
                <a:endParaRPr lang="en-IL" dirty="0"/>
              </a:p>
            </p:txBody>
          </p:sp>
        </mc:Choice>
        <mc:Fallback xmlns="">
          <p:sp>
            <p:nvSpPr>
              <p:cNvPr id="3" name="Content Placeholder 2">
                <a:extLst>
                  <a:ext uri="{FF2B5EF4-FFF2-40B4-BE49-F238E27FC236}">
                    <a16:creationId xmlns:a16="http://schemas.microsoft.com/office/drawing/2014/main" id="{D38D5842-6D9F-4317-8CA1-383AC40F9E9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114588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67D-511D-4CCA-B665-53B551E4FB34}"/>
              </a:ext>
            </a:extLst>
          </p:cNvPr>
          <p:cNvSpPr>
            <a:spLocks noGrp="1"/>
          </p:cNvSpPr>
          <p:nvPr>
            <p:ph type="title"/>
          </p:nvPr>
        </p:nvSpPr>
        <p:spPr>
          <a:xfrm>
            <a:off x="1195039" y="2103437"/>
            <a:ext cx="10515600" cy="1325563"/>
          </a:xfrm>
        </p:spPr>
        <p:txBody>
          <a:bodyPr/>
          <a:lstStyle/>
          <a:p>
            <a:r>
              <a:rPr lang="en-US" dirty="0"/>
              <a:t>Lower bounds for differential privacy</a:t>
            </a:r>
            <a:endParaRPr lang="en-IL" dirty="0"/>
          </a:p>
        </p:txBody>
      </p:sp>
    </p:spTree>
    <p:extLst>
      <p:ext uri="{BB962C8B-B14F-4D97-AF65-F5344CB8AC3E}">
        <p14:creationId xmlns:p14="http://schemas.microsoft.com/office/powerpoint/2010/main" val="15298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F8A2-C20B-4A64-88AC-8E1D6877E836}"/>
              </a:ext>
            </a:extLst>
          </p:cNvPr>
          <p:cNvSpPr>
            <a:spLocks noGrp="1"/>
          </p:cNvSpPr>
          <p:nvPr>
            <p:ph type="title"/>
          </p:nvPr>
        </p:nvSpPr>
        <p:spPr>
          <a:xfrm>
            <a:off x="838200" y="2528461"/>
            <a:ext cx="10515600" cy="1325563"/>
          </a:xfrm>
        </p:spPr>
        <p:txBody>
          <a:bodyPr>
            <a:normAutofit fontScale="90000"/>
          </a:bodyPr>
          <a:lstStyle/>
          <a:p>
            <a:pPr algn="ctr"/>
            <a:r>
              <a:rPr lang="en-US" dirty="0"/>
              <a:t>How inaccurate must responses be in order not to completely destroy any reasonable notion of privacy? </a:t>
            </a:r>
            <a:endParaRPr lang="en-IL" dirty="0"/>
          </a:p>
        </p:txBody>
      </p:sp>
    </p:spTree>
    <p:extLst>
      <p:ext uri="{BB962C8B-B14F-4D97-AF65-F5344CB8AC3E}">
        <p14:creationId xmlns:p14="http://schemas.microsoft.com/office/powerpoint/2010/main" val="321925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AD77-3E34-417B-98AD-D3117C8AC061}"/>
              </a:ext>
            </a:extLst>
          </p:cNvPr>
          <p:cNvSpPr>
            <a:spLocks noGrp="1"/>
          </p:cNvSpPr>
          <p:nvPr>
            <p:ph type="title"/>
          </p:nvPr>
        </p:nvSpPr>
        <p:spPr/>
        <p:txBody>
          <a:bodyPr/>
          <a:lstStyle/>
          <a:p>
            <a:r>
              <a:rPr lang="en-US" dirty="0"/>
              <a:t>Lower bounds for differential privacy</a:t>
            </a:r>
            <a:endParaRPr lang="en-IL" dirty="0"/>
          </a:p>
        </p:txBody>
      </p:sp>
      <p:sp>
        <p:nvSpPr>
          <p:cNvPr id="3" name="Content Placeholder 2">
            <a:extLst>
              <a:ext uri="{FF2B5EF4-FFF2-40B4-BE49-F238E27FC236}">
                <a16:creationId xmlns:a16="http://schemas.microsoft.com/office/drawing/2014/main" id="{8E6D926F-DF44-4DF3-931C-2C1A919909F5}"/>
              </a:ext>
            </a:extLst>
          </p:cNvPr>
          <p:cNvSpPr>
            <a:spLocks noGrp="1"/>
          </p:cNvSpPr>
          <p:nvPr>
            <p:ph idx="1"/>
          </p:nvPr>
        </p:nvSpPr>
        <p:spPr/>
        <p:txBody>
          <a:bodyPr/>
          <a:lstStyle/>
          <a:p>
            <a:r>
              <a:rPr lang="en-US" dirty="0"/>
              <a:t>The results of the previous section yielded lower bounds on distortion needed to ensure any reasonable notion of privacy</a:t>
            </a:r>
            <a:endParaRPr lang="en-IL" dirty="0"/>
          </a:p>
          <a:p>
            <a:r>
              <a:rPr lang="en-US" dirty="0"/>
              <a:t>In contrast, the result in this section is specific to differential privacy</a:t>
            </a:r>
            <a:endParaRPr lang="en-IL" dirty="0"/>
          </a:p>
        </p:txBody>
      </p:sp>
      <mc:AlternateContent xmlns:mc="http://schemas.openxmlformats.org/markup-compatibility/2006" xmlns:a14="http://schemas.microsoft.com/office/drawing/2010/main">
        <mc:Choice Requires="a14">
          <p:sp>
            <p:nvSpPr>
              <p:cNvPr id="4" name="Rounded Rectangular Callout 11">
                <a:extLst>
                  <a:ext uri="{FF2B5EF4-FFF2-40B4-BE49-F238E27FC236}">
                    <a16:creationId xmlns:a16="http://schemas.microsoft.com/office/drawing/2014/main" id="{BDE0E5C1-CF5D-4050-BE20-CF8A8F15FE00}"/>
                  </a:ext>
                </a:extLst>
              </p:cNvPr>
              <p:cNvSpPr/>
              <p:nvPr/>
            </p:nvSpPr>
            <p:spPr>
              <a:xfrm>
                <a:off x="553720" y="3479886"/>
                <a:ext cx="11084560" cy="3012989"/>
              </a:xfrm>
              <a:prstGeom prst="wedgeRoundRectCallout">
                <a:avLst>
                  <a:gd name="adj1" fmla="val -41352"/>
                  <a:gd name="adj2" fmla="val 34632"/>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800" dirty="0">
                  <a:solidFill>
                    <a:schemeClr val="tx1"/>
                  </a:solidFill>
                </a:endParaRPr>
              </a:p>
              <a:p>
                <a:r>
                  <a:rPr lang="en-US" sz="2800" dirty="0">
                    <a:solidFill>
                      <a:schemeClr val="tx1"/>
                    </a:solidFill>
                  </a:rPr>
                  <a:t>A (randomized) algorithm </a:t>
                </a:r>
                <a14:m>
                  <m:oMath xmlns:m="http://schemas.openxmlformats.org/officeDocument/2006/math">
                    <m:r>
                      <a:rPr lang="en-US" sz="2800" i="1">
                        <a:solidFill>
                          <a:schemeClr val="tx1"/>
                        </a:solidFill>
                        <a:latin typeface="Cambria Math" panose="02040503050406030204" pitchFamily="18" charset="0"/>
                      </a:rPr>
                      <m:t>𝑀</m:t>
                    </m:r>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𝑋</m:t>
                        </m:r>
                      </m:e>
                      <m:sup>
                        <m:r>
                          <a:rPr lang="en-US" sz="2800" i="1">
                            <a:solidFill>
                              <a:schemeClr val="tx1"/>
                            </a:solidFill>
                            <a:latin typeface="Cambria Math" panose="02040503050406030204" pitchFamily="18" charset="0"/>
                          </a:rPr>
                          <m:t>𝑛</m:t>
                        </m:r>
                      </m:sup>
                    </m:sSup>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𝑇</m:t>
                    </m:r>
                  </m:oMath>
                </a14:m>
                <a:r>
                  <a:rPr lang="en-US" sz="2800" dirty="0">
                    <a:solidFill>
                      <a:schemeClr val="tx1"/>
                    </a:solidFill>
                  </a:rPr>
                  <a:t> satisfies </a:t>
                </a:r>
                <a14:m>
                  <m:oMath xmlns:m="http://schemas.openxmlformats.org/officeDocument/2006/math">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𝜖</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𝛿</m:t>
                        </m:r>
                      </m:e>
                    </m:d>
                  </m:oMath>
                </a14:m>
                <a:r>
                  <a:rPr lang="en-US" sz="2800" dirty="0">
                    <a:solidFill>
                      <a:schemeClr val="tx1"/>
                    </a:solidFill>
                  </a:rPr>
                  <a:t>-</a:t>
                </a:r>
                <a:r>
                  <a:rPr lang="en-US" sz="2800" dirty="0">
                    <a:solidFill>
                      <a:srgbClr val="0070C0"/>
                    </a:solidFill>
                  </a:rPr>
                  <a:t>differential privacy </a:t>
                </a:r>
                <a:r>
                  <a:rPr lang="en-US" sz="2800" dirty="0">
                    <a:solidFill>
                      <a:schemeClr val="tx1"/>
                    </a:solidFill>
                  </a:rPr>
                  <a:t>if</a:t>
                </a:r>
                <a:br>
                  <a:rPr lang="en-US" sz="2800" dirty="0">
                    <a:solidFill>
                      <a:schemeClr val="tx1"/>
                    </a:solidFill>
                  </a:rPr>
                </a:br>
                <a:r>
                  <a:rPr lang="en-US" sz="2800" dirty="0">
                    <a:solidFill>
                      <a:schemeClr val="tx1"/>
                    </a:solidFill>
                  </a:rPr>
                  <a:t>for all datasets </a:t>
                </a:r>
                <a14:m>
                  <m:oMath xmlns:m="http://schemas.openxmlformats.org/officeDocument/2006/math">
                    <m:r>
                      <a:rPr lang="en-US" sz="2800" i="1">
                        <a:solidFill>
                          <a:schemeClr val="tx1"/>
                        </a:solidFill>
                        <a:latin typeface="Cambria Math" panose="02040503050406030204" pitchFamily="18" charset="0"/>
                      </a:rPr>
                      <m:t>𝑥</m:t>
                    </m:r>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𝑥</m:t>
                        </m:r>
                      </m:e>
                      <m:sup>
                        <m:r>
                          <a:rPr lang="en-US" sz="2800" i="1">
                            <a:solidFill>
                              <a:schemeClr val="tx1"/>
                            </a:solidFill>
                            <a:latin typeface="Cambria Math" panose="02040503050406030204" pitchFamily="18" charset="0"/>
                          </a:rPr>
                          <m:t>′</m:t>
                        </m:r>
                      </m:sup>
                    </m:sSup>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𝑋</m:t>
                        </m:r>
                      </m:e>
                      <m:sup>
                        <m:r>
                          <a:rPr lang="en-US" sz="2800" i="1">
                            <a:solidFill>
                              <a:schemeClr val="tx1"/>
                            </a:solidFill>
                            <a:latin typeface="Cambria Math" panose="02040503050406030204" pitchFamily="18" charset="0"/>
                          </a:rPr>
                          <m:t>𝑛</m:t>
                        </m:r>
                      </m:sup>
                    </m:sSup>
                  </m:oMath>
                </a14:m>
                <a:r>
                  <a:rPr lang="en-US" sz="2800" dirty="0">
                    <a:solidFill>
                      <a:schemeClr val="tx1"/>
                    </a:solidFill>
                  </a:rPr>
                  <a:t> that differ on one entry, </a:t>
                </a:r>
              </a:p>
              <a:p>
                <a:r>
                  <a:rPr lang="en-US" sz="2800" dirty="0">
                    <a:solidFill>
                      <a:schemeClr val="tx1"/>
                    </a:solidFill>
                  </a:rPr>
                  <a:t>For all subsets </a:t>
                </a:r>
                <a14:m>
                  <m:oMath xmlns:m="http://schemas.openxmlformats.org/officeDocument/2006/math">
                    <m:r>
                      <a:rPr lang="en-US" sz="2800" b="0" i="1" smtClean="0">
                        <a:solidFill>
                          <a:schemeClr val="tx1"/>
                        </a:solidFill>
                        <a:latin typeface="Cambria Math" panose="02040503050406030204" pitchFamily="18" charset="0"/>
                      </a:rPr>
                      <m:t>𝑆</m:t>
                    </m:r>
                  </m:oMath>
                </a14:m>
                <a:r>
                  <a:rPr lang="en-US" sz="2800" dirty="0">
                    <a:solidFill>
                      <a:schemeClr val="tx1"/>
                    </a:solidFill>
                  </a:rPr>
                  <a:t> of the outcome space </a:t>
                </a:r>
                <a14:m>
                  <m:oMath xmlns:m="http://schemas.openxmlformats.org/officeDocument/2006/math">
                    <m:r>
                      <a:rPr lang="en-US" sz="2800" i="1">
                        <a:solidFill>
                          <a:schemeClr val="tx1"/>
                        </a:solidFill>
                        <a:latin typeface="Cambria Math" panose="02040503050406030204" pitchFamily="18" charset="0"/>
                      </a:rPr>
                      <m:t>𝑇</m:t>
                    </m:r>
                  </m:oMath>
                </a14:m>
                <a:r>
                  <a:rPr lang="en-US" sz="2800" dirty="0">
                    <a:solidFill>
                      <a:schemeClr val="tx1"/>
                    </a:solidFill>
                  </a:rPr>
                  <a:t>,</a:t>
                </a:r>
                <a:br>
                  <a:rPr lang="en-US" sz="2800" dirty="0">
                    <a:solidFill>
                      <a:schemeClr val="tx1"/>
                    </a:solidFill>
                  </a:rPr>
                </a:br>
                <a:endParaRPr lang="en-US" sz="2800" dirty="0">
                  <a:solidFill>
                    <a:schemeClr val="tx1"/>
                  </a:solidFill>
                </a:endParaRPr>
              </a:p>
              <a:p>
                <a:pPr algn="ctr"/>
                <a14:m>
                  <m:oMathPara xmlns:m="http://schemas.openxmlformats.org/officeDocument/2006/math">
                    <m:oMathParaPr>
                      <m:jc m:val="centerGroup"/>
                    </m:oMathParaPr>
                    <m:oMath xmlns:m="http://schemas.openxmlformats.org/officeDocument/2006/math">
                      <m:func>
                        <m:funcPr>
                          <m:ctrlPr>
                            <a:rPr lang="en-US" sz="2800" i="1">
                              <a:solidFill>
                                <a:schemeClr val="tx1"/>
                              </a:solidFill>
                              <a:latin typeface="Cambria Math" panose="02040503050406030204" pitchFamily="18" charset="0"/>
                            </a:rPr>
                          </m:ctrlPr>
                        </m:funcPr>
                        <m:fName>
                          <m:limLow>
                            <m:limLowPr>
                              <m:ctrlPr>
                                <a:rPr lang="en-US" sz="2800" i="1">
                                  <a:solidFill>
                                    <a:schemeClr val="tx1"/>
                                  </a:solidFill>
                                  <a:latin typeface="Cambria Math" panose="02040503050406030204" pitchFamily="18" charset="0"/>
                                </a:rPr>
                              </m:ctrlPr>
                            </m:limLowPr>
                            <m:e>
                              <m:r>
                                <m:rPr>
                                  <m:sty m:val="p"/>
                                </m:rPr>
                                <a:rPr lang="en-US" sz="2800">
                                  <a:solidFill>
                                    <a:schemeClr val="tx1"/>
                                  </a:solidFill>
                                  <a:latin typeface="Cambria Math" panose="02040503050406030204" pitchFamily="18" charset="0"/>
                                </a:rPr>
                                <m:t>Pr</m:t>
                              </m:r>
                            </m:e>
                            <m:lim>
                              <m:r>
                                <m:rPr>
                                  <m:sty m:val="p"/>
                                </m:rPr>
                                <a:rPr lang="en-US" sz="2800">
                                  <a:solidFill>
                                    <a:schemeClr val="tx1"/>
                                  </a:solidFill>
                                  <a:latin typeface="Cambria Math" panose="02040503050406030204" pitchFamily="18" charset="0"/>
                                </a:rPr>
                                <m:t>M</m:t>
                              </m:r>
                            </m:lim>
                          </m:limLow>
                        </m:fName>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𝑀</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𝑥</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e>
                          </m:d>
                        </m:e>
                      </m:func>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𝑒</m:t>
                          </m:r>
                        </m:e>
                        <m:sup>
                          <m:r>
                            <a:rPr lang="en-US" sz="2800" i="1">
                              <a:solidFill>
                                <a:schemeClr val="tx1"/>
                              </a:solidFill>
                              <a:latin typeface="Cambria Math" panose="02040503050406030204" pitchFamily="18" charset="0"/>
                            </a:rPr>
                            <m:t>𝜖</m:t>
                          </m:r>
                        </m:sup>
                      </m:sSup>
                      <m:func>
                        <m:funcPr>
                          <m:ctrlPr>
                            <a:rPr lang="en-US" sz="2800" i="1" smtClean="0">
                              <a:solidFill>
                                <a:schemeClr val="tx1"/>
                              </a:solidFill>
                              <a:latin typeface="Cambria Math" panose="02040503050406030204" pitchFamily="18" charset="0"/>
                            </a:rPr>
                          </m:ctrlPr>
                        </m:funcPr>
                        <m:fName>
                          <m:limLow>
                            <m:limLowPr>
                              <m:ctrlPr>
                                <a:rPr lang="en-US" sz="2800" i="1">
                                  <a:solidFill>
                                    <a:schemeClr val="tx1"/>
                                  </a:solidFill>
                                  <a:latin typeface="Cambria Math" panose="02040503050406030204" pitchFamily="18" charset="0"/>
                                </a:rPr>
                              </m:ctrlPr>
                            </m:limLowPr>
                            <m:e>
                              <m:r>
                                <m:rPr>
                                  <m:sty m:val="p"/>
                                </m:rPr>
                                <a:rPr lang="en-US" sz="2800">
                                  <a:solidFill>
                                    <a:schemeClr val="tx1"/>
                                  </a:solidFill>
                                  <a:latin typeface="Cambria Math" panose="02040503050406030204" pitchFamily="18" charset="0"/>
                                </a:rPr>
                                <m:t>Pr</m:t>
                              </m:r>
                            </m:e>
                            <m:lim>
                              <m:r>
                                <m:rPr>
                                  <m:sty m:val="p"/>
                                </m:rPr>
                                <a:rPr lang="en-US" sz="2800">
                                  <a:solidFill>
                                    <a:schemeClr val="tx1"/>
                                  </a:solidFill>
                                  <a:latin typeface="Cambria Math" panose="02040503050406030204" pitchFamily="18" charset="0"/>
                                </a:rPr>
                                <m:t>M</m:t>
                              </m:r>
                            </m:lim>
                          </m:limLow>
                        </m:fName>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𝑀</m:t>
                              </m:r>
                              <m:d>
                                <m:dPr>
                                  <m:ctrlPr>
                                    <a:rPr lang="en-US" sz="2800" i="1">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𝑥</m:t>
                                      </m:r>
                                    </m:e>
                                    <m:sup>
                                      <m:r>
                                        <a:rPr lang="en-US" sz="2800" i="1">
                                          <a:solidFill>
                                            <a:schemeClr val="tx1"/>
                                          </a:solidFill>
                                          <a:latin typeface="Cambria Math" panose="02040503050406030204" pitchFamily="18" charset="0"/>
                                        </a:rPr>
                                        <m:t>′</m:t>
                                      </m:r>
                                    </m:sup>
                                  </m:sSup>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𝛿</m:t>
                          </m:r>
                          <m:r>
                            <a:rPr lang="en-US" sz="2800" b="0" i="1" smtClean="0">
                              <a:solidFill>
                                <a:schemeClr val="tx1"/>
                              </a:solidFill>
                              <a:latin typeface="Cambria Math" panose="02040503050406030204" pitchFamily="18" charset="0"/>
                            </a:rPr>
                            <m:t>.</m:t>
                          </m:r>
                        </m:e>
                      </m:func>
                    </m:oMath>
                  </m:oMathPara>
                </a14:m>
                <a:endParaRPr lang="en-US" sz="2800" dirty="0">
                  <a:solidFill>
                    <a:srgbClr val="B1E670"/>
                  </a:solidFill>
                </a:endParaRPr>
              </a:p>
              <a:p>
                <a:endParaRPr lang="en-US" sz="2800" dirty="0">
                  <a:solidFill>
                    <a:schemeClr val="tx1"/>
                  </a:solidFill>
                </a:endParaRPr>
              </a:p>
            </p:txBody>
          </p:sp>
        </mc:Choice>
        <mc:Fallback xmlns="">
          <p:sp>
            <p:nvSpPr>
              <p:cNvPr id="4" name="Rounded Rectangular Callout 11">
                <a:extLst>
                  <a:ext uri="{FF2B5EF4-FFF2-40B4-BE49-F238E27FC236}">
                    <a16:creationId xmlns:a16="http://schemas.microsoft.com/office/drawing/2014/main" id="{BDE0E5C1-CF5D-4050-BE20-CF8A8F15FE00}"/>
                  </a:ext>
                </a:extLst>
              </p:cNvPr>
              <p:cNvSpPr>
                <a:spLocks noRot="1" noChangeAspect="1" noMove="1" noResize="1" noEditPoints="1" noAdjustHandles="1" noChangeArrowheads="1" noChangeShapeType="1" noTextEdit="1"/>
              </p:cNvSpPr>
              <p:nvPr/>
            </p:nvSpPr>
            <p:spPr>
              <a:xfrm>
                <a:off x="553720" y="3479886"/>
                <a:ext cx="11084560" cy="3012989"/>
              </a:xfrm>
              <a:prstGeom prst="wedgeRoundRectCallout">
                <a:avLst>
                  <a:gd name="adj1" fmla="val -41352"/>
                  <a:gd name="adj2" fmla="val 34632"/>
                  <a:gd name="adj3" fmla="val 16667"/>
                </a:avLst>
              </a:prstGeom>
              <a:blipFill>
                <a:blip r:embed="rId2"/>
                <a:stretch>
                  <a:fillRect/>
                </a:stretch>
              </a:blipFill>
              <a:ln>
                <a:noFill/>
              </a:ln>
              <a:effectLst>
                <a:softEdge rad="63500"/>
              </a:effectLst>
            </p:spPr>
            <p:txBody>
              <a:bodyPr/>
              <a:lstStyle/>
              <a:p>
                <a:r>
                  <a:rPr lang="en-IL">
                    <a:noFill/>
                  </a:rPr>
                  <a:t> </a:t>
                </a:r>
              </a:p>
            </p:txBody>
          </p:sp>
        </mc:Fallback>
      </mc:AlternateContent>
    </p:spTree>
    <p:extLst>
      <p:ext uri="{BB962C8B-B14F-4D97-AF65-F5344CB8AC3E}">
        <p14:creationId xmlns:p14="http://schemas.microsoft.com/office/powerpoint/2010/main" val="392980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61E4-8796-47BB-B864-20F5EE980CB2}"/>
              </a:ext>
            </a:extLst>
          </p:cNvPr>
          <p:cNvSpPr>
            <a:spLocks noGrp="1"/>
          </p:cNvSpPr>
          <p:nvPr>
            <p:ph type="title"/>
          </p:nvPr>
        </p:nvSpPr>
        <p:spPr/>
        <p:txBody>
          <a:bodyPr/>
          <a:lstStyle/>
          <a:p>
            <a:r>
              <a:rPr lang="en-IL" dirty="0"/>
              <a:t>Lemma 8.4.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8DE9F4-AB53-49F4-BCC2-B53A0BAC06E8}"/>
                  </a:ext>
                </a:extLst>
              </p:cNvPr>
              <p:cNvSpPr>
                <a:spLocks noGrp="1"/>
              </p:cNvSpPr>
              <p:nvPr>
                <p:ph idx="1"/>
              </p:nvPr>
            </p:nvSpPr>
            <p:spPr>
              <a:xfrm>
                <a:off x="838200" y="1618837"/>
                <a:ext cx="10515600" cy="4351338"/>
              </a:xfrm>
            </p:spPr>
            <p:txBody>
              <a:bodyPr>
                <a:normAutofit lnSpcReduction="10000"/>
              </a:bodyPr>
              <a:lstStyle/>
              <a:p>
                <a:pPr marL="0" indent="0">
                  <a:buNone/>
                </a:pPr>
                <a:r>
                  <a:rPr lang="en-IL" dirty="0"/>
                  <a:t>Assume the existence of a set </a:t>
                </a:r>
                <a14:m>
                  <m:oMath xmlns:m="http://schemas.openxmlformats.org/officeDocument/2006/math">
                    <m:r>
                      <a:rPr lang="en-IL" i="1" dirty="0" smtClean="0">
                        <a:latin typeface="Cambria Math" panose="02040503050406030204" pitchFamily="18" charset="0"/>
                      </a:rPr>
                      <m:t>𝑆</m:t>
                    </m:r>
                    <m:r>
                      <a:rPr lang="en-IL" i="1" dirty="0" smtClean="0">
                        <a:latin typeface="Cambria Math" panose="02040503050406030204" pitchFamily="18" charset="0"/>
                      </a:rPr>
                      <m:t> = {</m:t>
                    </m:r>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1</m:t>
                        </m:r>
                      </m:sub>
                    </m:sSub>
                    <m:r>
                      <a:rPr lang="en-IL" i="1" dirty="0" smtClean="0">
                        <a:latin typeface="Cambria Math" panose="02040503050406030204" pitchFamily="18" charset="0"/>
                      </a:rPr>
                      <m:t>, . . . , </m:t>
                    </m:r>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𝑥</m:t>
                        </m:r>
                      </m:e>
                      <m:sub>
                        <m:sSup>
                          <m:sSupPr>
                            <m:ctrlPr>
                              <a:rPr lang="en-IL" b="0" i="1" dirty="0" smtClean="0">
                                <a:latin typeface="Cambria Math" panose="02040503050406030204" pitchFamily="18" charset="0"/>
                              </a:rPr>
                            </m:ctrlPr>
                          </m:sSupPr>
                          <m:e>
                            <m:r>
                              <a:rPr lang="en-IL" i="1" dirty="0" smtClean="0">
                                <a:latin typeface="Cambria Math" panose="02040503050406030204" pitchFamily="18" charset="0"/>
                              </a:rPr>
                              <m:t>2</m:t>
                            </m:r>
                          </m:e>
                          <m:sup>
                            <m:r>
                              <a:rPr lang="en-IL" i="1" dirty="0" smtClean="0">
                                <a:latin typeface="Cambria Math" panose="02040503050406030204" pitchFamily="18" charset="0"/>
                              </a:rPr>
                              <m:t>𝑠</m:t>
                            </m:r>
                          </m:sup>
                        </m:sSup>
                      </m:sub>
                    </m:sSub>
                    <m:r>
                      <a:rPr lang="en-IL" i="1" dirty="0" smtClean="0">
                        <a:latin typeface="Cambria Math" panose="02040503050406030204" pitchFamily="18" charset="0"/>
                      </a:rPr>
                      <m:t> }</m:t>
                    </m:r>
                  </m:oMath>
                </a14:m>
                <a:r>
                  <a:rPr lang="en-IL" dirty="0"/>
                  <a:t>, where </a:t>
                </a:r>
              </a:p>
              <a:p>
                <a:pPr marL="0" indent="0">
                  <a:buNone/>
                </a:pPr>
                <a:r>
                  <a:rPr lang="en-IL" dirty="0"/>
                  <a:t>each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𝑖</m:t>
                        </m:r>
                      </m:sub>
                    </m:sSub>
                    <m:r>
                      <a:rPr lang="en-IL" i="1" dirty="0" smtClean="0">
                        <a:latin typeface="Cambria Math" panose="02040503050406030204" pitchFamily="18" charset="0"/>
                      </a:rPr>
                      <m:t>∈ </m:t>
                    </m:r>
                    <m:sSup>
                      <m:sSupPr>
                        <m:ctrlPr>
                          <a:rPr lang="en-IL" i="1" dirty="0" err="1" smtClean="0">
                            <a:latin typeface="Cambria Math" panose="02040503050406030204" pitchFamily="18" charset="0"/>
                          </a:rPr>
                        </m:ctrlPr>
                      </m:sSupPr>
                      <m:e>
                        <m:r>
                          <a:rPr lang="en-IL" i="1" dirty="0" err="1" smtClean="0">
                            <a:latin typeface="Cambria Math" panose="02040503050406030204" pitchFamily="18" charset="0"/>
                          </a:rPr>
                          <m:t>𝑁</m:t>
                        </m:r>
                      </m:e>
                      <m:sup>
                        <m:r>
                          <a:rPr lang="en-IL" i="1" dirty="0" err="1" smtClean="0">
                            <a:latin typeface="Cambria Math" panose="02040503050406030204" pitchFamily="18" charset="0"/>
                          </a:rPr>
                          <m:t>𝑑</m:t>
                        </m:r>
                      </m:sup>
                    </m:sSup>
                  </m:oMath>
                </a14:m>
                <a:r>
                  <a:rPr lang="en-IL" dirty="0"/>
                  <a:t> , such that for </a:t>
                </a:r>
                <a14:m>
                  <m:oMath xmlns:m="http://schemas.openxmlformats.org/officeDocument/2006/math">
                    <m:r>
                      <a:rPr lang="en-IL" i="1" dirty="0" smtClean="0">
                        <a:latin typeface="Cambria Math" panose="02040503050406030204" pitchFamily="18" charset="0"/>
                      </a:rPr>
                      <m:t>𝑖</m:t>
                    </m:r>
                    <m:r>
                      <m:rPr>
                        <m:nor/>
                      </m:rPr>
                      <a:rPr lang="en-IL"/>
                      <m:t>≠</m:t>
                    </m:r>
                    <m:r>
                      <a:rPr lang="en-IL" i="1" dirty="0" smtClean="0">
                        <a:latin typeface="Cambria Math" panose="02040503050406030204" pitchFamily="18" charset="0"/>
                      </a:rPr>
                      <m:t>𝑗</m:t>
                    </m:r>
                    <m:r>
                      <a:rPr lang="en-IL" i="1" dirty="0" smtClean="0">
                        <a:latin typeface="Cambria Math" panose="02040503050406030204" pitchFamily="18" charset="0"/>
                      </a:rPr>
                      <m:t>, ∥</m:t>
                    </m:r>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𝑖</m:t>
                        </m:r>
                      </m:sub>
                    </m:sSub>
                    <m:r>
                      <a:rPr lang="en-IL" i="1" dirty="0" smtClean="0">
                        <a:latin typeface="Cambria Math" panose="02040503050406030204" pitchFamily="18" charset="0"/>
                      </a:rPr>
                      <m:t>− </m:t>
                    </m:r>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𝑗</m:t>
                        </m:r>
                      </m:sub>
                    </m:sSub>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m:t>
                        </m:r>
                      </m:e>
                      <m:sub>
                        <m:r>
                          <a:rPr lang="en-IL" i="1" dirty="0" smtClean="0">
                            <a:latin typeface="Cambria Math" panose="02040503050406030204" pitchFamily="18" charset="0"/>
                          </a:rPr>
                          <m:t>1</m:t>
                        </m:r>
                      </m:sub>
                    </m:sSub>
                    <m:r>
                      <a:rPr lang="en-IL" i="1" dirty="0" smtClean="0">
                        <a:latin typeface="Cambria Math" panose="02040503050406030204" pitchFamily="18" charset="0"/>
                      </a:rPr>
                      <m:t> ≤ ∆</m:t>
                    </m:r>
                  </m:oMath>
                </a14:m>
                <a:r>
                  <a:rPr lang="en-IL" dirty="0"/>
                  <a:t>. </a:t>
                </a:r>
              </a:p>
              <a:p>
                <a:pPr marL="0" indent="0">
                  <a:buNone/>
                </a:pPr>
                <a:r>
                  <a:rPr lang="en-IL" dirty="0"/>
                  <a:t>Further, let </a:t>
                </a:r>
                <a14:m>
                  <m:oMath xmlns:m="http://schemas.openxmlformats.org/officeDocument/2006/math">
                    <m:r>
                      <a:rPr lang="en-IL" i="1" dirty="0" smtClean="0">
                        <a:latin typeface="Cambria Math" panose="02040503050406030204" pitchFamily="18" charset="0"/>
                      </a:rPr>
                      <m:t>𝐹</m:t>
                    </m:r>
                    <m:r>
                      <a:rPr lang="en-IL" i="1" dirty="0" smtClean="0">
                        <a:latin typeface="Cambria Math" panose="02040503050406030204" pitchFamily="18" charset="0"/>
                      </a:rPr>
                      <m:t> : </m:t>
                    </m:r>
                    <m:sSup>
                      <m:sSupPr>
                        <m:ctrlPr>
                          <a:rPr lang="en-IL" i="1" dirty="0" err="1" smtClean="0">
                            <a:latin typeface="Cambria Math" panose="02040503050406030204" pitchFamily="18" charset="0"/>
                          </a:rPr>
                        </m:ctrlPr>
                      </m:sSupPr>
                      <m:e>
                        <m:r>
                          <a:rPr lang="en-IL" i="1" dirty="0" err="1" smtClean="0">
                            <a:latin typeface="Cambria Math" panose="02040503050406030204" pitchFamily="18" charset="0"/>
                          </a:rPr>
                          <m:t>𝑁</m:t>
                        </m:r>
                      </m:e>
                      <m:sup>
                        <m:r>
                          <a:rPr lang="en-IL" i="1" dirty="0" err="1" smtClean="0">
                            <a:latin typeface="Cambria Math" panose="02040503050406030204" pitchFamily="18" charset="0"/>
                          </a:rPr>
                          <m:t>𝑑</m:t>
                        </m:r>
                      </m:sup>
                    </m:sSup>
                    <m:r>
                      <a:rPr lang="en-IL" i="1" dirty="0" smtClean="0">
                        <a:latin typeface="Cambria Math" panose="02040503050406030204" pitchFamily="18" charset="0"/>
                      </a:rPr>
                      <m:t>→ </m:t>
                    </m:r>
                    <m:sSup>
                      <m:sSupPr>
                        <m:ctrlPr>
                          <a:rPr lang="en-IL" i="1" dirty="0" err="1" smtClean="0">
                            <a:latin typeface="Cambria Math" panose="02040503050406030204" pitchFamily="18" charset="0"/>
                          </a:rPr>
                        </m:ctrlPr>
                      </m:sSupPr>
                      <m:e>
                        <m:r>
                          <a:rPr lang="en-IL" i="1" dirty="0" err="1" smtClean="0">
                            <a:latin typeface="Cambria Math" panose="02040503050406030204" pitchFamily="18" charset="0"/>
                          </a:rPr>
                          <m:t>𝑅</m:t>
                        </m:r>
                      </m:e>
                      <m:sup>
                        <m:r>
                          <a:rPr lang="en-IL" i="1" dirty="0" err="1" smtClean="0">
                            <a:latin typeface="Cambria Math" panose="02040503050406030204" pitchFamily="18" charset="0"/>
                          </a:rPr>
                          <m:t>𝑘</m:t>
                        </m:r>
                      </m:sup>
                    </m:sSup>
                  </m:oMath>
                </a14:m>
                <a:r>
                  <a:rPr lang="en-IL" dirty="0"/>
                  <a:t> be a k-dimensional query. </a:t>
                </a:r>
              </a:p>
              <a:p>
                <a:pPr marL="0" indent="0">
                  <a:buNone/>
                </a:pPr>
                <a:r>
                  <a:rPr lang="en-IL" dirty="0"/>
                  <a:t>For </a:t>
                </a:r>
                <a14:m>
                  <m:oMath xmlns:m="http://schemas.openxmlformats.org/officeDocument/2006/math">
                    <m:r>
                      <a:rPr lang="en-IL" i="1" dirty="0" smtClean="0">
                        <a:latin typeface="Cambria Math" panose="02040503050406030204" pitchFamily="18" charset="0"/>
                      </a:rPr>
                      <m:t>1 ≤ </m:t>
                    </m:r>
                    <m:r>
                      <a:rPr lang="en-IL" i="1" dirty="0" err="1" smtClean="0">
                        <a:latin typeface="Cambria Math" panose="02040503050406030204" pitchFamily="18" charset="0"/>
                      </a:rPr>
                      <m:t>𝑖</m:t>
                    </m:r>
                    <m:r>
                      <a:rPr lang="en-IL"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2</m:t>
                        </m:r>
                      </m:e>
                      <m:sup>
                        <m:r>
                          <a:rPr lang="en-IL" i="1" dirty="0" smtClean="0">
                            <a:latin typeface="Cambria Math" panose="02040503050406030204" pitchFamily="18" charset="0"/>
                          </a:rPr>
                          <m:t>𝑠</m:t>
                        </m:r>
                      </m:sup>
                    </m:sSup>
                  </m:oMath>
                </a14:m>
                <a:r>
                  <a:rPr lang="en-IL" dirty="0"/>
                  <a:t> , let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𝐵</m:t>
                        </m:r>
                      </m:e>
                      <m:sub>
                        <m:r>
                          <a:rPr lang="en-IL" i="1" dirty="0" smtClean="0">
                            <a:latin typeface="Cambria Math" panose="02040503050406030204" pitchFamily="18" charset="0"/>
                          </a:rPr>
                          <m:t>𝑖</m:t>
                        </m:r>
                      </m:sub>
                    </m:sSub>
                  </m:oMath>
                </a14:m>
                <a:r>
                  <a:rPr lang="en-IL" dirty="0"/>
                  <a:t> denote a region in </a:t>
                </a:r>
                <a14:m>
                  <m:oMath xmlns:m="http://schemas.openxmlformats.org/officeDocument/2006/math">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𝑅</m:t>
                        </m:r>
                      </m:e>
                      <m:sup>
                        <m:r>
                          <a:rPr lang="en-IL" i="1" dirty="0" smtClean="0">
                            <a:latin typeface="Cambria Math" panose="02040503050406030204" pitchFamily="18" charset="0"/>
                          </a:rPr>
                          <m:t>𝑘</m:t>
                        </m:r>
                      </m:sup>
                    </m:sSup>
                  </m:oMath>
                </a14:m>
                <a:r>
                  <a:rPr lang="en-IL" dirty="0"/>
                  <a:t> , the answer space, and assume that the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𝐵</m:t>
                        </m:r>
                      </m:e>
                      <m:sub>
                        <m:r>
                          <a:rPr lang="en-IL" i="1" dirty="0" smtClean="0">
                            <a:latin typeface="Cambria Math" panose="02040503050406030204" pitchFamily="18" charset="0"/>
                          </a:rPr>
                          <m:t>𝑖</m:t>
                        </m:r>
                      </m:sub>
                    </m:sSub>
                  </m:oMath>
                </a14:m>
                <a:r>
                  <a:rPr lang="en-IL" dirty="0"/>
                  <a:t> are mutually disjoint. If M is an (</a:t>
                </a:r>
                <a:r>
                  <a:rPr lang="el-GR" dirty="0"/>
                  <a:t>ε, 0)-</a:t>
                </a:r>
                <a:r>
                  <a:rPr lang="en-IL" dirty="0"/>
                  <a:t>differentially private mechanism for F such that,</a:t>
                </a:r>
              </a:p>
              <a:p>
                <a:pPr marL="0" indent="0">
                  <a:buNone/>
                </a:pPr>
                <a:r>
                  <a:rPr lang="en-IL" dirty="0"/>
                  <a:t> ∀ </a:t>
                </a:r>
                <a14:m>
                  <m:oMath xmlns:m="http://schemas.openxmlformats.org/officeDocument/2006/math">
                    <m:r>
                      <a:rPr lang="en-IL" i="1" dirty="0">
                        <a:latin typeface="Cambria Math" panose="02040503050406030204" pitchFamily="18" charset="0"/>
                      </a:rPr>
                      <m:t>1 ≤ </m:t>
                    </m:r>
                    <m:r>
                      <a:rPr lang="en-IL" i="1" dirty="0" err="1">
                        <a:latin typeface="Cambria Math" panose="02040503050406030204" pitchFamily="18" charset="0"/>
                      </a:rPr>
                      <m:t>𝑖</m:t>
                    </m:r>
                    <m:r>
                      <a:rPr lang="en-IL" i="1" dirty="0">
                        <a:latin typeface="Cambria Math" panose="02040503050406030204" pitchFamily="18" charset="0"/>
                      </a:rPr>
                      <m:t> ≤ </m:t>
                    </m:r>
                    <m:sSup>
                      <m:sSupPr>
                        <m:ctrlPr>
                          <a:rPr lang="en-IL" i="1" dirty="0">
                            <a:latin typeface="Cambria Math" panose="02040503050406030204" pitchFamily="18" charset="0"/>
                          </a:rPr>
                        </m:ctrlPr>
                      </m:sSupPr>
                      <m:e>
                        <m:r>
                          <a:rPr lang="en-IL" i="1" dirty="0">
                            <a:latin typeface="Cambria Math" panose="02040503050406030204" pitchFamily="18" charset="0"/>
                          </a:rPr>
                          <m:t>2</m:t>
                        </m:r>
                      </m:e>
                      <m:sup>
                        <m:r>
                          <a:rPr lang="en-IL" i="1" dirty="0">
                            <a:latin typeface="Cambria Math" panose="02040503050406030204" pitchFamily="18" charset="0"/>
                          </a:rPr>
                          <m:t>𝑠</m:t>
                        </m:r>
                      </m:sup>
                    </m:sSup>
                  </m:oMath>
                </a14:m>
                <a:r>
                  <a:rPr lang="en-IL" dirty="0"/>
                  <a:t> ,</a:t>
                </a:r>
                <a14:m>
                  <m:oMath xmlns:m="http://schemas.openxmlformats.org/officeDocument/2006/math">
                    <m:func>
                      <m:funcPr>
                        <m:ctrlPr>
                          <a:rPr lang="en-IL" i="1" dirty="0" smtClean="0">
                            <a:latin typeface="Cambria Math" panose="02040503050406030204" pitchFamily="18" charset="0"/>
                          </a:rPr>
                        </m:ctrlPr>
                      </m:funcPr>
                      <m:fName>
                        <m:r>
                          <m:rPr>
                            <m:sty m:val="p"/>
                          </m:rPr>
                          <a:rPr lang="en-IL" i="0" dirty="0" err="1" smtClean="0">
                            <a:latin typeface="Cambria Math" panose="02040503050406030204" pitchFamily="18" charset="0"/>
                          </a:rPr>
                          <m:t>Pr</m:t>
                        </m:r>
                      </m:fName>
                      <m:e>
                        <m:d>
                          <m:dPr>
                            <m:begChr m:val="["/>
                            <m:endChr m:val="]"/>
                            <m:ctrlPr>
                              <a:rPr lang="en-IL" i="1" dirty="0" smtClean="0">
                                <a:latin typeface="Cambria Math" panose="02040503050406030204" pitchFamily="18" charset="0"/>
                              </a:rPr>
                            </m:ctrlPr>
                          </m:dPr>
                          <m:e>
                            <m:r>
                              <a:rPr lang="en-IL" i="1" dirty="0" smtClean="0">
                                <a:latin typeface="Cambria Math" panose="02040503050406030204" pitchFamily="18" charset="0"/>
                              </a:rPr>
                              <m:t>𝑀</m:t>
                            </m:r>
                            <m:d>
                              <m:dPr>
                                <m:ctrlPr>
                                  <a:rPr lang="en-IL" i="1" dirty="0" smtClean="0">
                                    <a:latin typeface="Cambria Math" panose="02040503050406030204" pitchFamily="18" charset="0"/>
                                  </a:rPr>
                                </m:ctrlPr>
                              </m:dPr>
                              <m:e>
                                <m:sSub>
                                  <m:sSubPr>
                                    <m:ctrlPr>
                                      <a:rPr lang="en-IL" i="1" dirty="0" err="1" smtClean="0">
                                        <a:latin typeface="Cambria Math" panose="02040503050406030204" pitchFamily="18" charset="0"/>
                                      </a:rPr>
                                    </m:ctrlPr>
                                  </m:sSubPr>
                                  <m:e>
                                    <m:r>
                                      <a:rPr lang="en-IL" i="1" dirty="0" err="1" smtClean="0">
                                        <a:latin typeface="Cambria Math" panose="02040503050406030204" pitchFamily="18" charset="0"/>
                                      </a:rPr>
                                      <m:t>𝑥</m:t>
                                    </m:r>
                                  </m:e>
                                  <m:sub>
                                    <m:r>
                                      <a:rPr lang="en-IL" i="1" dirty="0" err="1" smtClean="0">
                                        <a:latin typeface="Cambria Math" panose="02040503050406030204" pitchFamily="18" charset="0"/>
                                      </a:rPr>
                                      <m:t>𝑖</m:t>
                                    </m:r>
                                  </m:sub>
                                </m:sSub>
                              </m:e>
                            </m:d>
                            <m:r>
                              <a:rPr lang="en-IL" i="1" dirty="0" smtClean="0">
                                <a:latin typeface="Cambria Math" panose="02040503050406030204" pitchFamily="18" charset="0"/>
                              </a:rPr>
                              <m:t>∈ </m:t>
                            </m:r>
                            <m:sSub>
                              <m:sSubPr>
                                <m:ctrlPr>
                                  <a:rPr lang="en-IL" i="1" dirty="0" err="1" smtClean="0">
                                    <a:latin typeface="Cambria Math" panose="02040503050406030204" pitchFamily="18" charset="0"/>
                                  </a:rPr>
                                </m:ctrlPr>
                              </m:sSubPr>
                              <m:e>
                                <m:r>
                                  <a:rPr lang="en-IL" i="1" dirty="0" err="1" smtClean="0">
                                    <a:latin typeface="Cambria Math" panose="02040503050406030204" pitchFamily="18" charset="0"/>
                                  </a:rPr>
                                  <m:t>𝐵</m:t>
                                </m:r>
                              </m:e>
                              <m:sub>
                                <m:r>
                                  <a:rPr lang="en-IL" i="1" dirty="0" err="1" smtClean="0">
                                    <a:latin typeface="Cambria Math" panose="02040503050406030204" pitchFamily="18" charset="0"/>
                                  </a:rPr>
                                  <m:t>𝑖</m:t>
                                </m:r>
                              </m:sub>
                            </m:sSub>
                          </m:e>
                        </m:d>
                      </m:e>
                    </m:func>
                    <m:r>
                      <a:rPr lang="en-IL" i="1" dirty="0" smtClean="0">
                        <a:latin typeface="Cambria Math" panose="02040503050406030204" pitchFamily="18" charset="0"/>
                      </a:rPr>
                      <m:t>≥</m:t>
                    </m:r>
                    <m:f>
                      <m:fPr>
                        <m:ctrlPr>
                          <a:rPr lang="en-IL" i="1" dirty="0" smtClean="0">
                            <a:latin typeface="Cambria Math" panose="02040503050406030204" pitchFamily="18" charset="0"/>
                          </a:rPr>
                        </m:ctrlPr>
                      </m:fPr>
                      <m:num>
                        <m:r>
                          <a:rPr lang="en-IL" i="1" dirty="0" smtClean="0">
                            <a:latin typeface="Cambria Math" panose="02040503050406030204" pitchFamily="18" charset="0"/>
                          </a:rPr>
                          <m:t>1</m:t>
                        </m:r>
                      </m:num>
                      <m:den>
                        <m:r>
                          <a:rPr lang="en-IL" i="1" dirty="0" smtClean="0">
                            <a:latin typeface="Cambria Math" panose="02040503050406030204" pitchFamily="18" charset="0"/>
                          </a:rPr>
                          <m:t>2</m:t>
                        </m:r>
                      </m:den>
                    </m:f>
                  </m:oMath>
                </a14:m>
                <a:r>
                  <a:rPr lang="en-IL" dirty="0"/>
                  <a:t>, then </a:t>
                </a:r>
                <a14:m>
                  <m:oMath xmlns:m="http://schemas.openxmlformats.org/officeDocument/2006/math">
                    <m:r>
                      <a:rPr lang="el-GR" i="1" dirty="0" smtClean="0">
                        <a:latin typeface="Cambria Math" panose="02040503050406030204" pitchFamily="18" charset="0"/>
                      </a:rPr>
                      <m:t>𝜀</m:t>
                    </m:r>
                    <m:r>
                      <a:rPr lang="el-GR" i="1" dirty="0" smtClean="0">
                        <a:latin typeface="Cambria Math" panose="02040503050406030204" pitchFamily="18" charset="0"/>
                      </a:rPr>
                      <m:t> ≥</m:t>
                    </m:r>
                    <m:f>
                      <m:fPr>
                        <m:ctrlPr>
                          <a:rPr lang="en-IL" i="1" dirty="0" smtClean="0">
                            <a:latin typeface="Cambria Math" panose="02040503050406030204" pitchFamily="18" charset="0"/>
                          </a:rPr>
                        </m:ctrlPr>
                      </m:fPr>
                      <m:num>
                        <m:func>
                          <m:funcPr>
                            <m:ctrlPr>
                              <a:rPr lang="en-IL" i="1" dirty="0" smtClean="0">
                                <a:latin typeface="Cambria Math" panose="02040503050406030204" pitchFamily="18" charset="0"/>
                              </a:rPr>
                            </m:ctrlPr>
                          </m:funcPr>
                          <m:fName>
                            <m:r>
                              <m:rPr>
                                <m:sty m:val="p"/>
                              </m:rPr>
                              <a:rPr lang="en-IL" i="0" dirty="0" smtClean="0">
                                <a:latin typeface="Cambria Math" panose="02040503050406030204" pitchFamily="18" charset="0"/>
                              </a:rPr>
                              <m:t>ln</m:t>
                            </m:r>
                          </m:fName>
                          <m:e>
                            <m:d>
                              <m:dPr>
                                <m:ctrlPr>
                                  <a:rPr lang="en-IL" i="1" dirty="0" smtClean="0">
                                    <a:latin typeface="Cambria Math" panose="02040503050406030204" pitchFamily="18" charset="0"/>
                                  </a:rPr>
                                </m:ctrlPr>
                              </m:dPr>
                              <m:e>
                                <m:r>
                                  <a:rPr lang="en-IL" i="1" dirty="0" smtClean="0">
                                    <a:latin typeface="Cambria Math" panose="02040503050406030204" pitchFamily="18" charset="0"/>
                                  </a:rPr>
                                  <m:t>2</m:t>
                                </m:r>
                              </m:e>
                            </m:d>
                          </m:e>
                        </m:func>
                        <m:d>
                          <m:dPr>
                            <m:ctrlPr>
                              <a:rPr lang="en-IL" i="1" dirty="0" smtClean="0">
                                <a:latin typeface="Cambria Math" panose="02040503050406030204" pitchFamily="18" charset="0"/>
                              </a:rPr>
                            </m:ctrlPr>
                          </m:dPr>
                          <m:e>
                            <m:r>
                              <a:rPr lang="en-IL" i="1" dirty="0" smtClean="0">
                                <a:latin typeface="Cambria Math" panose="02040503050406030204" pitchFamily="18" charset="0"/>
                              </a:rPr>
                              <m:t>𝑠</m:t>
                            </m:r>
                            <m:r>
                              <a:rPr lang="en-IL" i="1" dirty="0" smtClean="0">
                                <a:latin typeface="Cambria Math" panose="02040503050406030204" pitchFamily="18" charset="0"/>
                              </a:rPr>
                              <m:t>−1</m:t>
                            </m:r>
                          </m:e>
                        </m:d>
                      </m:num>
                      <m:den>
                        <m:r>
                          <a:rPr lang="en-IL" i="1" dirty="0" smtClean="0">
                            <a:latin typeface="Cambria Math" panose="02040503050406030204" pitchFamily="18" charset="0"/>
                          </a:rPr>
                          <m:t>∆</m:t>
                        </m:r>
                      </m:den>
                    </m:f>
                  </m:oMath>
                </a14:m>
                <a:r>
                  <a:rPr lang="en-IL" dirty="0"/>
                  <a:t>.</a:t>
                </a:r>
              </a:p>
              <a:p>
                <a:pPr marL="0" indent="0">
                  <a:buNone/>
                </a:pPr>
                <a:endParaRPr lang="en-IL" dirty="0"/>
              </a:p>
              <a:p>
                <a:pPr marL="0" indent="0">
                  <a:buNone/>
                </a:pPr>
                <a:r>
                  <a:rPr lang="en-IL" dirty="0"/>
                  <a:t>Proof in class.</a:t>
                </a:r>
              </a:p>
            </p:txBody>
          </p:sp>
        </mc:Choice>
        <mc:Fallback xmlns="">
          <p:sp>
            <p:nvSpPr>
              <p:cNvPr id="3" name="Content Placeholder 2">
                <a:extLst>
                  <a:ext uri="{FF2B5EF4-FFF2-40B4-BE49-F238E27FC236}">
                    <a16:creationId xmlns:a16="http://schemas.microsoft.com/office/drawing/2014/main" id="{D88DE9F4-AB53-49F4-BCC2-B53A0BAC06E8}"/>
                  </a:ext>
                </a:extLst>
              </p:cNvPr>
              <p:cNvSpPr>
                <a:spLocks noGrp="1" noRot="1" noChangeAspect="1" noMove="1" noResize="1" noEditPoints="1" noAdjustHandles="1" noChangeArrowheads="1" noChangeShapeType="1" noTextEdit="1"/>
              </p:cNvSpPr>
              <p:nvPr>
                <p:ph idx="1"/>
              </p:nvPr>
            </p:nvSpPr>
            <p:spPr>
              <a:xfrm>
                <a:off x="838200" y="1618837"/>
                <a:ext cx="10515600" cy="4351338"/>
              </a:xfrm>
              <a:blipFill>
                <a:blip r:embed="rId3"/>
                <a:stretch>
                  <a:fillRect l="-1217" t="-3226" r="-522"/>
                </a:stretch>
              </a:blipFill>
            </p:spPr>
            <p:txBody>
              <a:bodyPr/>
              <a:lstStyle/>
              <a:p>
                <a:r>
                  <a:rPr lang="en-IL">
                    <a:noFill/>
                  </a:rPr>
                  <a:t> </a:t>
                </a:r>
              </a:p>
            </p:txBody>
          </p:sp>
        </mc:Fallback>
      </mc:AlternateContent>
    </p:spTree>
    <p:extLst>
      <p:ext uri="{BB962C8B-B14F-4D97-AF65-F5344CB8AC3E}">
        <p14:creationId xmlns:p14="http://schemas.microsoft.com/office/powerpoint/2010/main" val="267918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1">
            <a:extLst>
              <a:ext uri="{FF2B5EF4-FFF2-40B4-BE49-F238E27FC236}">
                <a16:creationId xmlns:a16="http://schemas.microsoft.com/office/drawing/2014/main" id="{F655EDCC-C014-493C-8CD1-A80DAFB33CEA}"/>
              </a:ext>
            </a:extLst>
          </p:cNvPr>
          <p:cNvSpPr/>
          <p:nvPr/>
        </p:nvSpPr>
        <p:spPr>
          <a:xfrm>
            <a:off x="502147" y="626165"/>
            <a:ext cx="11187706" cy="5605669"/>
          </a:xfrm>
          <a:prstGeom prst="wedgeRoundRectCallout">
            <a:avLst>
              <a:gd name="adj1" fmla="val -23658"/>
              <a:gd name="adj2" fmla="val 50027"/>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L" sz="2800" dirty="0">
              <a:solidFill>
                <a:schemeClr val="tx1"/>
              </a:solidFill>
            </a:endParaRPr>
          </a:p>
          <a:p>
            <a:endParaRPr lang="en-US" sz="2800"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8EF36C-3FA8-4C40-9720-C074DA430954}"/>
                  </a:ext>
                </a:extLst>
              </p:cNvPr>
              <p:cNvSpPr txBox="1"/>
              <p:nvPr/>
            </p:nvSpPr>
            <p:spPr>
              <a:xfrm>
                <a:off x="2725498" y="1762541"/>
                <a:ext cx="79342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a:latin typeface="Cambria Math" panose="02040503050406030204" pitchFamily="18" charset="0"/>
                            </a:rPr>
                          </m:ctrlPr>
                        </m:sSubPr>
                        <m:e>
                          <m:r>
                            <a:rPr lang="en-IL" sz="4000" i="1" dirty="0">
                              <a:latin typeface="Cambria Math" panose="02040503050406030204" pitchFamily="18" charset="0"/>
                            </a:rPr>
                            <m:t>𝑥</m:t>
                          </m:r>
                        </m:e>
                        <m:sub>
                          <m:r>
                            <a:rPr lang="en-IL" sz="4000" i="1" dirty="0">
                              <a:latin typeface="Cambria Math" panose="02040503050406030204" pitchFamily="18" charset="0"/>
                            </a:rPr>
                            <m:t>1</m:t>
                          </m:r>
                        </m:sub>
                      </m:sSub>
                    </m:oMath>
                  </m:oMathPara>
                </a14:m>
                <a:endParaRPr lang="en-IL" sz="4000" dirty="0"/>
              </a:p>
            </p:txBody>
          </p:sp>
        </mc:Choice>
        <mc:Fallback xmlns="">
          <p:sp>
            <p:nvSpPr>
              <p:cNvPr id="6" name="TextBox 5">
                <a:extLst>
                  <a:ext uri="{FF2B5EF4-FFF2-40B4-BE49-F238E27FC236}">
                    <a16:creationId xmlns:a16="http://schemas.microsoft.com/office/drawing/2014/main" id="{6F8EF36C-3FA8-4C40-9720-C074DA430954}"/>
                  </a:ext>
                </a:extLst>
              </p:cNvPr>
              <p:cNvSpPr txBox="1">
                <a:spLocks noRot="1" noChangeAspect="1" noMove="1" noResize="1" noEditPoints="1" noAdjustHandles="1" noChangeArrowheads="1" noChangeShapeType="1" noTextEdit="1"/>
              </p:cNvSpPr>
              <p:nvPr/>
            </p:nvSpPr>
            <p:spPr>
              <a:xfrm>
                <a:off x="2725498" y="1762541"/>
                <a:ext cx="793422" cy="707886"/>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14E396-29BB-43CD-9596-27224FEF1ED6}"/>
                  </a:ext>
                </a:extLst>
              </p:cNvPr>
              <p:cNvSpPr txBox="1"/>
              <p:nvPr/>
            </p:nvSpPr>
            <p:spPr>
              <a:xfrm>
                <a:off x="1139687" y="2975113"/>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2</m:t>
                          </m:r>
                        </m:sub>
                      </m:sSub>
                    </m:oMath>
                  </m:oMathPara>
                </a14:m>
                <a:endParaRPr lang="en-IL" sz="4000" dirty="0"/>
              </a:p>
            </p:txBody>
          </p:sp>
        </mc:Choice>
        <mc:Fallback xmlns="">
          <p:sp>
            <p:nvSpPr>
              <p:cNvPr id="7" name="TextBox 6">
                <a:extLst>
                  <a:ext uri="{FF2B5EF4-FFF2-40B4-BE49-F238E27FC236}">
                    <a16:creationId xmlns:a16="http://schemas.microsoft.com/office/drawing/2014/main" id="{8C14E396-29BB-43CD-9596-27224FEF1ED6}"/>
                  </a:ext>
                </a:extLst>
              </p:cNvPr>
              <p:cNvSpPr txBox="1">
                <a:spLocks noRot="1" noChangeAspect="1" noMove="1" noResize="1" noEditPoints="1" noAdjustHandles="1" noChangeArrowheads="1" noChangeShapeType="1" noTextEdit="1"/>
              </p:cNvSpPr>
              <p:nvPr/>
            </p:nvSpPr>
            <p:spPr>
              <a:xfrm>
                <a:off x="1139687" y="2975113"/>
                <a:ext cx="805285" cy="707886"/>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B400C6-6250-4D60-B653-236A13FA4862}"/>
                  </a:ext>
                </a:extLst>
              </p:cNvPr>
              <p:cNvSpPr txBox="1"/>
              <p:nvPr/>
            </p:nvSpPr>
            <p:spPr>
              <a:xfrm>
                <a:off x="2641216" y="4253948"/>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3</m:t>
                          </m:r>
                        </m:sub>
                      </m:sSub>
                    </m:oMath>
                  </m:oMathPara>
                </a14:m>
                <a:endParaRPr lang="en-IL" sz="4000" dirty="0"/>
              </a:p>
            </p:txBody>
          </p:sp>
        </mc:Choice>
        <mc:Fallback xmlns="">
          <p:sp>
            <p:nvSpPr>
              <p:cNvPr id="9" name="TextBox 8">
                <a:extLst>
                  <a:ext uri="{FF2B5EF4-FFF2-40B4-BE49-F238E27FC236}">
                    <a16:creationId xmlns:a16="http://schemas.microsoft.com/office/drawing/2014/main" id="{7EB400C6-6250-4D60-B653-236A13FA4862}"/>
                  </a:ext>
                </a:extLst>
              </p:cNvPr>
              <p:cNvSpPr txBox="1">
                <a:spLocks noRot="1" noChangeAspect="1" noMove="1" noResize="1" noEditPoints="1" noAdjustHandles="1" noChangeArrowheads="1" noChangeShapeType="1" noTextEdit="1"/>
              </p:cNvSpPr>
              <p:nvPr/>
            </p:nvSpPr>
            <p:spPr>
              <a:xfrm>
                <a:off x="2641216" y="4253948"/>
                <a:ext cx="805285" cy="707886"/>
              </a:xfrm>
              <a:prstGeom prst="rect">
                <a:avLst/>
              </a:prstGeom>
              <a:blipFill>
                <a:blip r:embed="rId5"/>
                <a:stretch>
                  <a:fillRect/>
                </a:stretch>
              </a:blipFill>
            </p:spPr>
            <p:txBody>
              <a:bodyPr/>
              <a:lstStyle/>
              <a:p>
                <a:r>
                  <a:rPr lang="en-IL">
                    <a:noFill/>
                  </a:rPr>
                  <a:t> </a:t>
                </a:r>
              </a:p>
            </p:txBody>
          </p:sp>
        </mc:Fallback>
      </mc:AlternateContent>
      <p:cxnSp>
        <p:nvCxnSpPr>
          <p:cNvPr id="11" name="Straight Connector 10">
            <a:extLst>
              <a:ext uri="{FF2B5EF4-FFF2-40B4-BE49-F238E27FC236}">
                <a16:creationId xmlns:a16="http://schemas.microsoft.com/office/drawing/2014/main" id="{B5ED9210-C072-4C65-A54E-BCDC7C5E1164}"/>
              </a:ext>
            </a:extLst>
          </p:cNvPr>
          <p:cNvCxnSpPr/>
          <p:nvPr/>
        </p:nvCxnSpPr>
        <p:spPr>
          <a:xfrm flipV="1">
            <a:off x="1696278" y="2252870"/>
            <a:ext cx="1029220" cy="848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49958A-A752-4879-AF9B-59370C026BF8}"/>
              </a:ext>
            </a:extLst>
          </p:cNvPr>
          <p:cNvCxnSpPr>
            <a:stCxn id="6" idx="2"/>
          </p:cNvCxnSpPr>
          <p:nvPr/>
        </p:nvCxnSpPr>
        <p:spPr>
          <a:xfrm flipH="1">
            <a:off x="3043858" y="2470427"/>
            <a:ext cx="78351" cy="191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B61196-75A9-40FA-A5C4-81A5F203A98F}"/>
              </a:ext>
            </a:extLst>
          </p:cNvPr>
          <p:cNvCxnSpPr>
            <a:stCxn id="7" idx="2"/>
            <a:endCxn id="9" idx="1"/>
          </p:cNvCxnSpPr>
          <p:nvPr/>
        </p:nvCxnSpPr>
        <p:spPr>
          <a:xfrm>
            <a:off x="1542330" y="3682999"/>
            <a:ext cx="1098886" cy="92489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008D32-D9BF-4334-A800-C25EDC898616}"/>
                  </a:ext>
                </a:extLst>
              </p:cNvPr>
              <p:cNvSpPr txBox="1"/>
              <p:nvPr/>
            </p:nvSpPr>
            <p:spPr>
              <a:xfrm>
                <a:off x="8150087" y="1898927"/>
                <a:ext cx="83997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b="0" i="1" dirty="0" smtClean="0">
                              <a:latin typeface="Cambria Math" panose="02040503050406030204" pitchFamily="18" charset="0"/>
                            </a:rPr>
                            <m:t>𝐵</m:t>
                          </m:r>
                        </m:e>
                        <m:sub>
                          <m:r>
                            <a:rPr lang="en-IL" sz="4000" i="1" dirty="0">
                              <a:latin typeface="Cambria Math" panose="02040503050406030204" pitchFamily="18" charset="0"/>
                            </a:rPr>
                            <m:t>1</m:t>
                          </m:r>
                        </m:sub>
                      </m:sSub>
                    </m:oMath>
                  </m:oMathPara>
                </a14:m>
                <a:endParaRPr lang="en-IL" sz="4000" dirty="0"/>
              </a:p>
            </p:txBody>
          </p:sp>
        </mc:Choice>
        <mc:Fallback xmlns="">
          <p:sp>
            <p:nvSpPr>
              <p:cNvPr id="16" name="TextBox 15">
                <a:extLst>
                  <a:ext uri="{FF2B5EF4-FFF2-40B4-BE49-F238E27FC236}">
                    <a16:creationId xmlns:a16="http://schemas.microsoft.com/office/drawing/2014/main" id="{AD008D32-D9BF-4334-A800-C25EDC898616}"/>
                  </a:ext>
                </a:extLst>
              </p:cNvPr>
              <p:cNvSpPr txBox="1">
                <a:spLocks noRot="1" noChangeAspect="1" noMove="1" noResize="1" noEditPoints="1" noAdjustHandles="1" noChangeArrowheads="1" noChangeShapeType="1" noTextEdit="1"/>
              </p:cNvSpPr>
              <p:nvPr/>
            </p:nvSpPr>
            <p:spPr>
              <a:xfrm>
                <a:off x="8150087" y="1898927"/>
                <a:ext cx="839974" cy="70788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65D3F9D2-8B21-455E-A585-7C7DBEDAE82D}"/>
                  </a:ext>
                </a:extLst>
              </p:cNvPr>
              <p:cNvSpPr/>
              <p:nvPr/>
            </p:nvSpPr>
            <p:spPr>
              <a:xfrm>
                <a:off x="7527235" y="1417983"/>
                <a:ext cx="1939267" cy="1833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i="1" dirty="0">
                              <a:latin typeface="Cambria Math" panose="02040503050406030204" pitchFamily="18" charset="0"/>
                            </a:rPr>
                            <m:t>1</m:t>
                          </m:r>
                        </m:sub>
                      </m:sSub>
                    </m:oMath>
                  </m:oMathPara>
                </a14:m>
                <a:endParaRPr lang="en-IL" sz="4000" dirty="0"/>
              </a:p>
            </p:txBody>
          </p:sp>
        </mc:Choice>
        <mc:Fallback xmlns="">
          <p:sp>
            <p:nvSpPr>
              <p:cNvPr id="21" name="Oval 20">
                <a:extLst>
                  <a:ext uri="{FF2B5EF4-FFF2-40B4-BE49-F238E27FC236}">
                    <a16:creationId xmlns:a16="http://schemas.microsoft.com/office/drawing/2014/main" id="{65D3F9D2-8B21-455E-A585-7C7DBEDAE82D}"/>
                  </a:ext>
                </a:extLst>
              </p:cNvPr>
              <p:cNvSpPr>
                <a:spLocks noRot="1" noChangeAspect="1" noMove="1" noResize="1" noEditPoints="1" noAdjustHandles="1" noChangeArrowheads="1" noChangeShapeType="1" noTextEdit="1"/>
              </p:cNvSpPr>
              <p:nvPr/>
            </p:nvSpPr>
            <p:spPr>
              <a:xfrm>
                <a:off x="7527235" y="1417983"/>
                <a:ext cx="1939267" cy="1833217"/>
              </a:xfrm>
              <a:prstGeom prst="ellipse">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472B9261-E5F7-4AA0-A41B-A2CB912B815F}"/>
                  </a:ext>
                </a:extLst>
              </p:cNvPr>
              <p:cNvSpPr/>
              <p:nvPr/>
            </p:nvSpPr>
            <p:spPr>
              <a:xfrm>
                <a:off x="7527235" y="3606800"/>
                <a:ext cx="1939267" cy="1833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b="0" i="1" dirty="0" smtClean="0">
                              <a:latin typeface="Cambria Math" panose="02040503050406030204" pitchFamily="18" charset="0"/>
                            </a:rPr>
                            <m:t>3</m:t>
                          </m:r>
                        </m:sub>
                      </m:sSub>
                    </m:oMath>
                  </m:oMathPara>
                </a14:m>
                <a:endParaRPr lang="en-IL" sz="4000" dirty="0"/>
              </a:p>
            </p:txBody>
          </p:sp>
        </mc:Choice>
        <mc:Fallback xmlns="">
          <p:sp>
            <p:nvSpPr>
              <p:cNvPr id="24" name="Oval 23">
                <a:extLst>
                  <a:ext uri="{FF2B5EF4-FFF2-40B4-BE49-F238E27FC236}">
                    <a16:creationId xmlns:a16="http://schemas.microsoft.com/office/drawing/2014/main" id="{472B9261-E5F7-4AA0-A41B-A2CB912B815F}"/>
                  </a:ext>
                </a:extLst>
              </p:cNvPr>
              <p:cNvSpPr>
                <a:spLocks noRot="1" noChangeAspect="1" noMove="1" noResize="1" noEditPoints="1" noAdjustHandles="1" noChangeArrowheads="1" noChangeShapeType="1" noTextEdit="1"/>
              </p:cNvSpPr>
              <p:nvPr/>
            </p:nvSpPr>
            <p:spPr>
              <a:xfrm>
                <a:off x="7527235" y="3606800"/>
                <a:ext cx="1939267" cy="1833217"/>
              </a:xfrm>
              <a:prstGeom prst="ellipse">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EE850907-157C-46EB-9705-9C9AED317D59}"/>
                  </a:ext>
                </a:extLst>
              </p:cNvPr>
              <p:cNvSpPr/>
              <p:nvPr/>
            </p:nvSpPr>
            <p:spPr>
              <a:xfrm>
                <a:off x="9501955" y="2554357"/>
                <a:ext cx="1939267" cy="1833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b="0" i="1" dirty="0" smtClean="0">
                              <a:latin typeface="Cambria Math" panose="02040503050406030204" pitchFamily="18" charset="0"/>
                            </a:rPr>
                            <m:t>2</m:t>
                          </m:r>
                        </m:sub>
                      </m:sSub>
                    </m:oMath>
                  </m:oMathPara>
                </a14:m>
                <a:endParaRPr lang="en-IL" sz="4000" dirty="0"/>
              </a:p>
            </p:txBody>
          </p:sp>
        </mc:Choice>
        <mc:Fallback xmlns="">
          <p:sp>
            <p:nvSpPr>
              <p:cNvPr id="25" name="Oval 24">
                <a:extLst>
                  <a:ext uri="{FF2B5EF4-FFF2-40B4-BE49-F238E27FC236}">
                    <a16:creationId xmlns:a16="http://schemas.microsoft.com/office/drawing/2014/main" id="{EE850907-157C-46EB-9705-9C9AED317D59}"/>
                  </a:ext>
                </a:extLst>
              </p:cNvPr>
              <p:cNvSpPr>
                <a:spLocks noRot="1" noChangeAspect="1" noMove="1" noResize="1" noEditPoints="1" noAdjustHandles="1" noChangeArrowheads="1" noChangeShapeType="1" noTextEdit="1"/>
              </p:cNvSpPr>
              <p:nvPr/>
            </p:nvSpPr>
            <p:spPr>
              <a:xfrm>
                <a:off x="9501955" y="2554357"/>
                <a:ext cx="1939267" cy="1833217"/>
              </a:xfrm>
              <a:prstGeom prst="ellipse">
                <a:avLst/>
              </a:prstGeom>
              <a:blipFill>
                <a:blip r:embed="rId9"/>
                <a:stretch>
                  <a:fillRect/>
                </a:stretch>
              </a:blipFill>
            </p:spPr>
            <p:txBody>
              <a:bodyPr/>
              <a:lstStyle/>
              <a:p>
                <a:r>
                  <a:rPr lang="en-IL">
                    <a:noFill/>
                  </a:rPr>
                  <a:t> </a:t>
                </a:r>
              </a:p>
            </p:txBody>
          </p:sp>
        </mc:Fallback>
      </mc:AlternateContent>
      <p:cxnSp>
        <p:nvCxnSpPr>
          <p:cNvPr id="27" name="Straight Arrow Connector 26">
            <a:extLst>
              <a:ext uri="{FF2B5EF4-FFF2-40B4-BE49-F238E27FC236}">
                <a16:creationId xmlns:a16="http://schemas.microsoft.com/office/drawing/2014/main" id="{98591782-6F71-4EA6-9F14-74F04F2B22B4}"/>
              </a:ext>
            </a:extLst>
          </p:cNvPr>
          <p:cNvCxnSpPr/>
          <p:nvPr/>
        </p:nvCxnSpPr>
        <p:spPr>
          <a:xfrm>
            <a:off x="3518920" y="2116484"/>
            <a:ext cx="3935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33D3838-F1D4-4018-BF49-978A2FFD0257}"/>
              </a:ext>
            </a:extLst>
          </p:cNvPr>
          <p:cNvCxnSpPr/>
          <p:nvPr/>
        </p:nvCxnSpPr>
        <p:spPr>
          <a:xfrm>
            <a:off x="1944972" y="3329056"/>
            <a:ext cx="7521530" cy="99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0D3C70B-1D3C-4F02-8B1A-6E7F83C35DAD}"/>
              </a:ext>
            </a:extLst>
          </p:cNvPr>
          <p:cNvCxnSpPr/>
          <p:nvPr/>
        </p:nvCxnSpPr>
        <p:spPr>
          <a:xfrm flipV="1">
            <a:off x="3446501" y="4624732"/>
            <a:ext cx="4008315" cy="175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BA6493-FA71-4A0E-AF0D-B383455D2B8C}"/>
                  </a:ext>
                </a:extLst>
              </p:cNvPr>
              <p:cNvSpPr txBox="1"/>
              <p:nvPr/>
            </p:nvSpPr>
            <p:spPr>
              <a:xfrm>
                <a:off x="1020417" y="1291535"/>
                <a:ext cx="1203022" cy="461665"/>
              </a:xfrm>
              <a:prstGeom prst="rect">
                <a:avLst/>
              </a:prstGeom>
              <a:noFill/>
            </p:spPr>
            <p:txBody>
              <a:bodyPr wrap="none" rtlCol="0">
                <a:spAutoFit/>
              </a:bodyPr>
              <a:lstStyle/>
              <a:p>
                <a:r>
                  <a:rPr lang="en-IL" sz="2400" dirty="0"/>
                  <a:t>|S| = </a:t>
                </a:r>
                <a14:m>
                  <m:oMath xmlns:m="http://schemas.openxmlformats.org/officeDocument/2006/math">
                    <m:sSup>
                      <m:sSupPr>
                        <m:ctrlPr>
                          <a:rPr lang="en-IL" sz="2400" i="1" dirty="0" smtClean="0">
                            <a:latin typeface="Cambria Math" panose="02040503050406030204" pitchFamily="18" charset="0"/>
                          </a:rPr>
                        </m:ctrlPr>
                      </m:sSupPr>
                      <m:e>
                        <m:r>
                          <a:rPr lang="en-IL" sz="2400" i="1" dirty="0" smtClean="0">
                            <a:latin typeface="Cambria Math" panose="02040503050406030204" pitchFamily="18" charset="0"/>
                          </a:rPr>
                          <m:t>2</m:t>
                        </m:r>
                      </m:e>
                      <m:sup>
                        <m:r>
                          <a:rPr lang="en-IL" sz="2400" i="1" dirty="0" smtClean="0">
                            <a:latin typeface="Cambria Math" panose="02040503050406030204" pitchFamily="18" charset="0"/>
                          </a:rPr>
                          <m:t>𝑠</m:t>
                        </m:r>
                      </m:sup>
                    </m:sSup>
                  </m:oMath>
                </a14:m>
                <a:endParaRPr lang="en-IL" sz="2400" dirty="0"/>
              </a:p>
            </p:txBody>
          </p:sp>
        </mc:Choice>
        <mc:Fallback xmlns="">
          <p:sp>
            <p:nvSpPr>
              <p:cNvPr id="32" name="TextBox 31">
                <a:extLst>
                  <a:ext uri="{FF2B5EF4-FFF2-40B4-BE49-F238E27FC236}">
                    <a16:creationId xmlns:a16="http://schemas.microsoft.com/office/drawing/2014/main" id="{D4BA6493-FA71-4A0E-AF0D-B383455D2B8C}"/>
                  </a:ext>
                </a:extLst>
              </p:cNvPr>
              <p:cNvSpPr txBox="1">
                <a:spLocks noRot="1" noChangeAspect="1" noMove="1" noResize="1" noEditPoints="1" noAdjustHandles="1" noChangeArrowheads="1" noChangeShapeType="1" noTextEdit="1"/>
              </p:cNvSpPr>
              <p:nvPr/>
            </p:nvSpPr>
            <p:spPr>
              <a:xfrm>
                <a:off x="1020417" y="1291535"/>
                <a:ext cx="1203022" cy="461665"/>
              </a:xfrm>
              <a:prstGeom prst="rect">
                <a:avLst/>
              </a:prstGeom>
              <a:blipFill>
                <a:blip r:embed="rId10"/>
                <a:stretch>
                  <a:fillRect l="-7576" t="-10526" b="-28947"/>
                </a:stretch>
              </a:blipFill>
            </p:spPr>
            <p:txBody>
              <a:bodyPr/>
              <a:lstStyle/>
              <a:p>
                <a:r>
                  <a:rPr lang="en-IL">
                    <a:noFill/>
                  </a:rPr>
                  <a:t> </a:t>
                </a:r>
              </a:p>
            </p:txBody>
          </p:sp>
        </mc:Fallback>
      </mc:AlternateContent>
      <p:sp>
        <p:nvSpPr>
          <p:cNvPr id="33" name="TextBox 32">
            <a:extLst>
              <a:ext uri="{FF2B5EF4-FFF2-40B4-BE49-F238E27FC236}">
                <a16:creationId xmlns:a16="http://schemas.microsoft.com/office/drawing/2014/main" id="{A6AB5C8B-782A-4A21-8BC7-B3685D7115F0}"/>
              </a:ext>
            </a:extLst>
          </p:cNvPr>
          <p:cNvSpPr txBox="1"/>
          <p:nvPr/>
        </p:nvSpPr>
        <p:spPr>
          <a:xfrm>
            <a:off x="1672749" y="2334591"/>
            <a:ext cx="445956" cy="646331"/>
          </a:xfrm>
          <a:prstGeom prst="rect">
            <a:avLst/>
          </a:prstGeom>
          <a:noFill/>
        </p:spPr>
        <p:txBody>
          <a:bodyPr wrap="none" rtlCol="0">
            <a:spAutoFit/>
          </a:bodyPr>
          <a:lstStyle/>
          <a:p>
            <a:r>
              <a:rPr lang="en-IL" sz="3600" dirty="0"/>
              <a:t>∆</a:t>
            </a:r>
          </a:p>
        </p:txBody>
      </p:sp>
      <p:sp>
        <p:nvSpPr>
          <p:cNvPr id="34" name="TextBox 33">
            <a:extLst>
              <a:ext uri="{FF2B5EF4-FFF2-40B4-BE49-F238E27FC236}">
                <a16:creationId xmlns:a16="http://schemas.microsoft.com/office/drawing/2014/main" id="{81ADF74B-5727-4F72-B1A9-87BE2410C139}"/>
              </a:ext>
            </a:extLst>
          </p:cNvPr>
          <p:cNvSpPr txBox="1"/>
          <p:nvPr/>
        </p:nvSpPr>
        <p:spPr>
          <a:xfrm>
            <a:off x="1721994" y="3984055"/>
            <a:ext cx="445956" cy="646331"/>
          </a:xfrm>
          <a:prstGeom prst="rect">
            <a:avLst/>
          </a:prstGeom>
          <a:noFill/>
        </p:spPr>
        <p:txBody>
          <a:bodyPr wrap="none" rtlCol="0">
            <a:spAutoFit/>
          </a:bodyPr>
          <a:lstStyle/>
          <a:p>
            <a:r>
              <a:rPr lang="en-IL" sz="3600" dirty="0"/>
              <a:t>∆</a:t>
            </a:r>
          </a:p>
        </p:txBody>
      </p:sp>
      <p:sp>
        <p:nvSpPr>
          <p:cNvPr id="35" name="TextBox 34">
            <a:extLst>
              <a:ext uri="{FF2B5EF4-FFF2-40B4-BE49-F238E27FC236}">
                <a16:creationId xmlns:a16="http://schemas.microsoft.com/office/drawing/2014/main" id="{2462AFF3-5D57-40E1-891E-0B754AEA4F45}"/>
              </a:ext>
            </a:extLst>
          </p:cNvPr>
          <p:cNvSpPr txBox="1"/>
          <p:nvPr/>
        </p:nvSpPr>
        <p:spPr>
          <a:xfrm>
            <a:off x="2725498" y="3375710"/>
            <a:ext cx="445956" cy="646331"/>
          </a:xfrm>
          <a:prstGeom prst="rect">
            <a:avLst/>
          </a:prstGeom>
          <a:noFill/>
        </p:spPr>
        <p:txBody>
          <a:bodyPr wrap="none" rtlCol="0">
            <a:spAutoFit/>
          </a:bodyPr>
          <a:lstStyle/>
          <a:p>
            <a:r>
              <a:rPr lang="en-IL" sz="3600" dirty="0"/>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2F248A1-BB5A-4669-82D2-B3D9A3C5F026}"/>
                  </a:ext>
                </a:extLst>
              </p:cNvPr>
              <p:cNvSpPr txBox="1"/>
              <p:nvPr/>
            </p:nvSpPr>
            <p:spPr>
              <a:xfrm>
                <a:off x="10471588" y="1208685"/>
                <a:ext cx="829971" cy="656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L" sz="3600" i="1" dirty="0" smtClean="0">
                              <a:latin typeface="Cambria Math" panose="02040503050406030204" pitchFamily="18" charset="0"/>
                            </a:rPr>
                          </m:ctrlPr>
                        </m:sSupPr>
                        <m:e>
                          <m:r>
                            <a:rPr lang="en-IL" sz="3600" i="1" dirty="0" smtClean="0">
                              <a:latin typeface="Cambria Math" panose="02040503050406030204" pitchFamily="18" charset="0"/>
                            </a:rPr>
                            <m:t>𝑅</m:t>
                          </m:r>
                        </m:e>
                        <m:sup>
                          <m:r>
                            <a:rPr lang="en-IL" sz="3600" i="1" dirty="0" smtClean="0">
                              <a:latin typeface="Cambria Math" panose="02040503050406030204" pitchFamily="18" charset="0"/>
                            </a:rPr>
                            <m:t>𝑘</m:t>
                          </m:r>
                        </m:sup>
                      </m:sSup>
                    </m:oMath>
                  </m:oMathPara>
                </a14:m>
                <a:endParaRPr lang="en-IL" sz="3600" dirty="0"/>
              </a:p>
            </p:txBody>
          </p:sp>
        </mc:Choice>
        <mc:Fallback xmlns="">
          <p:sp>
            <p:nvSpPr>
              <p:cNvPr id="36" name="TextBox 35">
                <a:extLst>
                  <a:ext uri="{FF2B5EF4-FFF2-40B4-BE49-F238E27FC236}">
                    <a16:creationId xmlns:a16="http://schemas.microsoft.com/office/drawing/2014/main" id="{22F248A1-BB5A-4669-82D2-B3D9A3C5F026}"/>
                  </a:ext>
                </a:extLst>
              </p:cNvPr>
              <p:cNvSpPr txBox="1">
                <a:spLocks noRot="1" noChangeAspect="1" noMove="1" noResize="1" noEditPoints="1" noAdjustHandles="1" noChangeArrowheads="1" noChangeShapeType="1" noTextEdit="1"/>
              </p:cNvSpPr>
              <p:nvPr/>
            </p:nvSpPr>
            <p:spPr>
              <a:xfrm>
                <a:off x="10471588" y="1208685"/>
                <a:ext cx="829971" cy="656270"/>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030705F-53A1-4960-8F4E-5D5C2761AA76}"/>
                  </a:ext>
                </a:extLst>
              </p:cNvPr>
              <p:cNvSpPr txBox="1"/>
              <p:nvPr/>
            </p:nvSpPr>
            <p:spPr>
              <a:xfrm>
                <a:off x="3347915" y="2032339"/>
                <a:ext cx="3885872" cy="15067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da-DK" sz="3200" i="1" dirty="0" smtClean="0">
                              <a:latin typeface="Cambria Math" panose="02040503050406030204" pitchFamily="18" charset="0"/>
                            </a:rPr>
                          </m:ctrlPr>
                        </m:funcPr>
                        <m:fName>
                          <m:r>
                            <m:rPr>
                              <m:sty m:val="p"/>
                            </m:rPr>
                            <a:rPr lang="da-DK" sz="3200" i="0" dirty="0" smtClean="0">
                              <a:latin typeface="Cambria Math" panose="02040503050406030204" pitchFamily="18" charset="0"/>
                            </a:rPr>
                            <m:t>Pr</m:t>
                          </m:r>
                        </m:fName>
                        <m:e>
                          <m:d>
                            <m:dPr>
                              <m:begChr m:val="["/>
                              <m:endChr m:val="]"/>
                              <m:ctrlPr>
                                <a:rPr lang="da-DK" sz="3200" i="1" dirty="0" smtClean="0">
                                  <a:latin typeface="Cambria Math" panose="02040503050406030204" pitchFamily="18" charset="0"/>
                                </a:rPr>
                              </m:ctrlPr>
                            </m:dPr>
                            <m:e>
                              <m:r>
                                <a:rPr lang="da-DK" sz="3200" i="1" dirty="0">
                                  <a:latin typeface="Cambria Math" panose="02040503050406030204" pitchFamily="18" charset="0"/>
                                </a:rPr>
                                <m:t>𝑀</m:t>
                              </m:r>
                              <m:d>
                                <m:dPr>
                                  <m:ctrlPr>
                                    <a:rPr lang="da-DK" sz="3200" i="1" dirty="0">
                                      <a:latin typeface="Cambria Math" panose="02040503050406030204" pitchFamily="18" charset="0"/>
                                    </a:rPr>
                                  </m:ctrlPr>
                                </m:dPr>
                                <m:e>
                                  <m:sSub>
                                    <m:sSubPr>
                                      <m:ctrlPr>
                                        <a:rPr lang="en-IL" sz="3200" b="0" i="1" dirty="0" smtClean="0">
                                          <a:latin typeface="Cambria Math" panose="02040503050406030204" pitchFamily="18" charset="0"/>
                                        </a:rPr>
                                      </m:ctrlPr>
                                    </m:sSubPr>
                                    <m:e>
                                      <m:r>
                                        <a:rPr lang="da-DK" sz="3200" i="1" dirty="0">
                                          <a:latin typeface="Cambria Math" panose="02040503050406030204" pitchFamily="18" charset="0"/>
                                        </a:rPr>
                                        <m:t>𝑥</m:t>
                                      </m:r>
                                    </m:e>
                                    <m:sub>
                                      <m:r>
                                        <a:rPr lang="da-DK" sz="3200" i="1" dirty="0">
                                          <a:latin typeface="Cambria Math" panose="02040503050406030204" pitchFamily="18" charset="0"/>
                                        </a:rPr>
                                        <m:t>𝑖</m:t>
                                      </m:r>
                                    </m:sub>
                                  </m:sSub>
                                </m:e>
                              </m:d>
                              <m:r>
                                <a:rPr lang="da-DK" sz="3200" i="1" dirty="0">
                                  <a:latin typeface="Cambria Math" panose="02040503050406030204" pitchFamily="18" charset="0"/>
                                </a:rPr>
                                <m:t>∈ </m:t>
                              </m:r>
                              <m:sSub>
                                <m:sSubPr>
                                  <m:ctrlPr>
                                    <a:rPr lang="en-IL" sz="3200" i="1" dirty="0" smtClean="0">
                                      <a:latin typeface="Cambria Math" panose="02040503050406030204" pitchFamily="18" charset="0"/>
                                    </a:rPr>
                                  </m:ctrlPr>
                                </m:sSubPr>
                                <m:e>
                                  <m:r>
                                    <a:rPr lang="da-DK" sz="3200" i="1" dirty="0" smtClean="0">
                                      <a:latin typeface="Cambria Math" panose="02040503050406030204" pitchFamily="18" charset="0"/>
                                    </a:rPr>
                                    <m:t>𝐵</m:t>
                                  </m:r>
                                </m:e>
                                <m:sub>
                                  <m:r>
                                    <a:rPr lang="da-DK" sz="3200" i="1" dirty="0" smtClean="0">
                                      <a:latin typeface="Cambria Math" panose="02040503050406030204" pitchFamily="18" charset="0"/>
                                    </a:rPr>
                                    <m:t>𝑖</m:t>
                                  </m:r>
                                </m:sub>
                              </m:sSub>
                            </m:e>
                          </m:d>
                        </m:e>
                      </m:func>
                      <m:r>
                        <a:rPr lang="en-IL" sz="3200" i="1" dirty="0" smtClean="0">
                          <a:latin typeface="Cambria Math" panose="02040503050406030204" pitchFamily="18" charset="0"/>
                        </a:rPr>
                        <m:t>≥</m:t>
                      </m:r>
                      <m:f>
                        <m:fPr>
                          <m:ctrlPr>
                            <a:rPr lang="en-IL" sz="3200" i="1" dirty="0" smtClean="0">
                              <a:latin typeface="Cambria Math" panose="02040503050406030204" pitchFamily="18" charset="0"/>
                            </a:rPr>
                          </m:ctrlPr>
                        </m:fPr>
                        <m:num>
                          <m:r>
                            <a:rPr lang="en-IL" sz="3200" i="1" dirty="0" smtClean="0">
                              <a:latin typeface="Cambria Math" panose="02040503050406030204" pitchFamily="18" charset="0"/>
                            </a:rPr>
                            <m:t>1</m:t>
                          </m:r>
                        </m:num>
                        <m:den>
                          <m:r>
                            <a:rPr lang="en-IL" sz="3200" i="1" dirty="0" smtClean="0">
                              <a:latin typeface="Cambria Math" panose="02040503050406030204" pitchFamily="18" charset="0"/>
                            </a:rPr>
                            <m:t>2</m:t>
                          </m:r>
                        </m:den>
                      </m:f>
                    </m:oMath>
                  </m:oMathPara>
                </a14:m>
                <a:endParaRPr lang="en-IL" sz="3200" dirty="0"/>
              </a:p>
              <a:p>
                <a:endParaRPr lang="en-IL" sz="3200" dirty="0"/>
              </a:p>
            </p:txBody>
          </p:sp>
        </mc:Choice>
        <mc:Fallback xmlns="">
          <p:sp>
            <p:nvSpPr>
              <p:cNvPr id="37" name="TextBox 36">
                <a:extLst>
                  <a:ext uri="{FF2B5EF4-FFF2-40B4-BE49-F238E27FC236}">
                    <a16:creationId xmlns:a16="http://schemas.microsoft.com/office/drawing/2014/main" id="{0030705F-53A1-4960-8F4E-5D5C2761AA76}"/>
                  </a:ext>
                </a:extLst>
              </p:cNvPr>
              <p:cNvSpPr txBox="1">
                <a:spLocks noRot="1" noChangeAspect="1" noMove="1" noResize="1" noEditPoints="1" noAdjustHandles="1" noChangeArrowheads="1" noChangeShapeType="1" noTextEdit="1"/>
              </p:cNvSpPr>
              <p:nvPr/>
            </p:nvSpPr>
            <p:spPr>
              <a:xfrm>
                <a:off x="3347915" y="2032339"/>
                <a:ext cx="3885872" cy="1506759"/>
              </a:xfrm>
              <a:prstGeom prst="rect">
                <a:avLst/>
              </a:prstGeom>
              <a:blipFill>
                <a:blip r:embed="rId12"/>
                <a:stretch>
                  <a:fillRect/>
                </a:stretch>
              </a:blipFill>
            </p:spPr>
            <p:txBody>
              <a:bodyPr/>
              <a:lstStyle/>
              <a:p>
                <a:r>
                  <a:rPr lang="en-IL">
                    <a:noFill/>
                  </a:rPr>
                  <a:t> </a:t>
                </a:r>
              </a:p>
            </p:txBody>
          </p:sp>
        </mc:Fallback>
      </mc:AlternateContent>
      <p:sp>
        <p:nvSpPr>
          <p:cNvPr id="38" name="TextBox 37">
            <a:extLst>
              <a:ext uri="{FF2B5EF4-FFF2-40B4-BE49-F238E27FC236}">
                <a16:creationId xmlns:a16="http://schemas.microsoft.com/office/drawing/2014/main" id="{77449CE7-1C97-431C-BF32-B43B07AA4BD5}"/>
              </a:ext>
            </a:extLst>
          </p:cNvPr>
          <p:cNvSpPr txBox="1"/>
          <p:nvPr/>
        </p:nvSpPr>
        <p:spPr>
          <a:xfrm>
            <a:off x="446041" y="499477"/>
            <a:ext cx="1271502" cy="584775"/>
          </a:xfrm>
          <a:prstGeom prst="rect">
            <a:avLst/>
          </a:prstGeom>
          <a:noFill/>
        </p:spPr>
        <p:txBody>
          <a:bodyPr wrap="none" rtlCol="0">
            <a:spAutoFit/>
          </a:bodyPr>
          <a:lstStyle/>
          <a:p>
            <a:r>
              <a:rPr lang="en-IL" sz="3200" b="1" dirty="0"/>
              <a:t>USERS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3BCB33-EE98-4A50-A6F2-FBF86A9225EF}"/>
                  </a:ext>
                </a:extLst>
              </p:cNvPr>
              <p:cNvSpPr txBox="1"/>
              <p:nvPr/>
            </p:nvSpPr>
            <p:spPr>
              <a:xfrm>
                <a:off x="10128601" y="4940372"/>
                <a:ext cx="8202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1" i="1" dirty="0" smtClean="0">
                          <a:solidFill>
                            <a:srgbClr val="FF0000"/>
                          </a:solidFill>
                          <a:latin typeface="Cambria Math" panose="02040503050406030204" pitchFamily="18" charset="0"/>
                        </a:rPr>
                        <m:t>𝑭</m:t>
                      </m:r>
                      <m:d>
                        <m:dPr>
                          <m:ctrlPr>
                            <a:rPr lang="en-IL" b="1" i="1" dirty="0" smtClean="0">
                              <a:solidFill>
                                <a:srgbClr val="FF0000"/>
                              </a:solidFill>
                              <a:latin typeface="Cambria Math" panose="02040503050406030204" pitchFamily="18" charset="0"/>
                            </a:rPr>
                          </m:ctrlPr>
                        </m:dPr>
                        <m:e>
                          <m:sSub>
                            <m:sSubPr>
                              <m:ctrlPr>
                                <a:rPr lang="en-IL" b="1" i="1" dirty="0" smtClean="0">
                                  <a:solidFill>
                                    <a:srgbClr val="FF0000"/>
                                  </a:solidFill>
                                  <a:latin typeface="Cambria Math" panose="02040503050406030204" pitchFamily="18" charset="0"/>
                                </a:rPr>
                              </m:ctrlPr>
                            </m:sSubPr>
                            <m:e>
                              <m:r>
                                <a:rPr lang="en-IL" b="1" i="1" dirty="0" smtClean="0">
                                  <a:solidFill>
                                    <a:srgbClr val="FF0000"/>
                                  </a:solidFill>
                                  <a:latin typeface="Cambria Math" panose="02040503050406030204" pitchFamily="18" charset="0"/>
                                </a:rPr>
                                <m:t>𝒙</m:t>
                              </m:r>
                            </m:e>
                            <m:sub>
                              <m:r>
                                <a:rPr lang="en-IL" b="1" i="1" dirty="0" smtClean="0">
                                  <a:solidFill>
                                    <a:srgbClr val="FF0000"/>
                                  </a:solidFill>
                                  <a:latin typeface="Cambria Math" panose="02040503050406030204" pitchFamily="18" charset="0"/>
                                </a:rPr>
                                <m:t>𝟐</m:t>
                              </m:r>
                            </m:sub>
                          </m:sSub>
                        </m:e>
                      </m:d>
                    </m:oMath>
                  </m:oMathPara>
                </a14:m>
                <a:endParaRPr lang="en-IL" b="1" dirty="0">
                  <a:solidFill>
                    <a:srgbClr val="FF0000"/>
                  </a:solidFill>
                </a:endParaRPr>
              </a:p>
            </p:txBody>
          </p:sp>
        </mc:Choice>
        <mc:Fallback xmlns="">
          <p:sp>
            <p:nvSpPr>
              <p:cNvPr id="2" name="TextBox 1">
                <a:extLst>
                  <a:ext uri="{FF2B5EF4-FFF2-40B4-BE49-F238E27FC236}">
                    <a16:creationId xmlns:a16="http://schemas.microsoft.com/office/drawing/2014/main" id="{6F3BCB33-EE98-4A50-A6F2-FBF86A9225EF}"/>
                  </a:ext>
                </a:extLst>
              </p:cNvPr>
              <p:cNvSpPr txBox="1">
                <a:spLocks noRot="1" noChangeAspect="1" noMove="1" noResize="1" noEditPoints="1" noAdjustHandles="1" noChangeArrowheads="1" noChangeShapeType="1" noTextEdit="1"/>
              </p:cNvSpPr>
              <p:nvPr/>
            </p:nvSpPr>
            <p:spPr>
              <a:xfrm>
                <a:off x="10128601" y="4940372"/>
                <a:ext cx="820225" cy="369332"/>
              </a:xfrm>
              <a:prstGeom prst="rect">
                <a:avLst/>
              </a:prstGeom>
              <a:blipFill>
                <a:blip r:embed="rId13"/>
                <a:stretch>
                  <a:fillRect/>
                </a:stretch>
              </a:blipFill>
            </p:spPr>
            <p:txBody>
              <a:bodyPr/>
              <a:lstStyle/>
              <a:p>
                <a:r>
                  <a:rPr lang="en-IL">
                    <a:noFill/>
                  </a:rPr>
                  <a:t> </a:t>
                </a:r>
              </a:p>
            </p:txBody>
          </p:sp>
        </mc:Fallback>
      </mc:AlternateContent>
      <p:cxnSp>
        <p:nvCxnSpPr>
          <p:cNvPr id="5" name="Straight Arrow Connector 4">
            <a:extLst>
              <a:ext uri="{FF2B5EF4-FFF2-40B4-BE49-F238E27FC236}">
                <a16:creationId xmlns:a16="http://schemas.microsoft.com/office/drawing/2014/main" id="{E2B3CD46-B517-4649-8EF2-446E8A7210EF}"/>
              </a:ext>
            </a:extLst>
          </p:cNvPr>
          <p:cNvCxnSpPr>
            <a:cxnSpLocks/>
            <a:endCxn id="2" idx="0"/>
          </p:cNvCxnSpPr>
          <p:nvPr/>
        </p:nvCxnSpPr>
        <p:spPr>
          <a:xfrm>
            <a:off x="10471588" y="3428999"/>
            <a:ext cx="67126" cy="1511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12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3670-3E47-40A3-90B1-8989B42A051C}"/>
              </a:ext>
            </a:extLst>
          </p:cNvPr>
          <p:cNvSpPr>
            <a:spLocks noGrp="1"/>
          </p:cNvSpPr>
          <p:nvPr>
            <p:ph type="title"/>
          </p:nvPr>
        </p:nvSpPr>
        <p:spPr/>
        <p:txBody>
          <a:bodyPr/>
          <a:lstStyle/>
          <a:p>
            <a:r>
              <a:rPr lang="en-IL" dirty="0"/>
              <a:t>Corollary 8.5.</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E971AE-9D1A-4B8C-BBC4-B9800BDAD209}"/>
                  </a:ext>
                </a:extLst>
              </p:cNvPr>
              <p:cNvSpPr>
                <a:spLocks noGrp="1"/>
              </p:cNvSpPr>
              <p:nvPr>
                <p:ph idx="1"/>
              </p:nvPr>
            </p:nvSpPr>
            <p:spPr/>
            <p:txBody>
              <a:bodyPr>
                <a:normAutofit/>
              </a:bodyPr>
              <a:lstStyle/>
              <a:p>
                <a:r>
                  <a:rPr lang="en-IL" dirty="0"/>
                  <a:t>Let  </a:t>
                </a:r>
                <a14:m>
                  <m:oMath xmlns:m="http://schemas.openxmlformats.org/officeDocument/2006/math">
                    <m:r>
                      <a:rPr lang="en-IL" i="1" dirty="0">
                        <a:latin typeface="Cambria Math" panose="02040503050406030204" pitchFamily="18" charset="0"/>
                      </a:rPr>
                      <m:t>𝑆</m:t>
                    </m:r>
                    <m:r>
                      <a:rPr lang="en-IL" i="1" dirty="0">
                        <a:latin typeface="Cambria Math" panose="02040503050406030204" pitchFamily="18" charset="0"/>
                      </a:rPr>
                      <m:t> = {</m:t>
                    </m:r>
                    <m:sSub>
                      <m:sSubPr>
                        <m:ctrlPr>
                          <a:rPr lang="en-IL" i="1" dirty="0">
                            <a:latin typeface="Cambria Math" panose="02040503050406030204" pitchFamily="18" charset="0"/>
                          </a:rPr>
                        </m:ctrlPr>
                      </m:sSubPr>
                      <m:e>
                        <m:r>
                          <a:rPr lang="en-IL" i="1" dirty="0">
                            <a:latin typeface="Cambria Math" panose="02040503050406030204" pitchFamily="18" charset="0"/>
                          </a:rPr>
                          <m:t>𝑥</m:t>
                        </m:r>
                      </m:e>
                      <m:sub>
                        <m:r>
                          <a:rPr lang="en-IL" i="1" dirty="0">
                            <a:latin typeface="Cambria Math" panose="02040503050406030204" pitchFamily="18" charset="0"/>
                          </a:rPr>
                          <m:t>1</m:t>
                        </m:r>
                      </m:sub>
                    </m:sSub>
                    <m:r>
                      <a:rPr lang="en-IL" i="1" dirty="0">
                        <a:latin typeface="Cambria Math" panose="02040503050406030204" pitchFamily="18" charset="0"/>
                      </a:rPr>
                      <m:t>, . . . , </m:t>
                    </m:r>
                    <m:sSub>
                      <m:sSubPr>
                        <m:ctrlPr>
                          <a:rPr lang="en-IL" i="1" dirty="0">
                            <a:latin typeface="Cambria Math" panose="02040503050406030204" pitchFamily="18" charset="0"/>
                          </a:rPr>
                        </m:ctrlPr>
                      </m:sSubPr>
                      <m:e>
                        <m:r>
                          <a:rPr lang="en-IL" i="1" dirty="0">
                            <a:latin typeface="Cambria Math" panose="02040503050406030204" pitchFamily="18" charset="0"/>
                          </a:rPr>
                          <m:t>𝑥</m:t>
                        </m:r>
                      </m:e>
                      <m:sub>
                        <m:sSup>
                          <m:sSupPr>
                            <m:ctrlPr>
                              <a:rPr lang="en-IL" i="1" dirty="0">
                                <a:latin typeface="Cambria Math" panose="02040503050406030204" pitchFamily="18" charset="0"/>
                              </a:rPr>
                            </m:ctrlPr>
                          </m:sSupPr>
                          <m:e>
                            <m:r>
                              <a:rPr lang="en-IL" i="1" dirty="0">
                                <a:latin typeface="Cambria Math" panose="02040503050406030204" pitchFamily="18" charset="0"/>
                              </a:rPr>
                              <m:t>2</m:t>
                            </m:r>
                          </m:e>
                          <m:sup>
                            <m:r>
                              <a:rPr lang="en-IL" i="1" dirty="0">
                                <a:latin typeface="Cambria Math" panose="02040503050406030204" pitchFamily="18" charset="0"/>
                              </a:rPr>
                              <m:t>𝑠</m:t>
                            </m:r>
                          </m:sup>
                        </m:sSup>
                      </m:sub>
                    </m:sSub>
                    <m:r>
                      <a:rPr lang="en-IL" i="1" dirty="0">
                        <a:latin typeface="Cambria Math" panose="02040503050406030204" pitchFamily="18" charset="0"/>
                      </a:rPr>
                      <m:t> }</m:t>
                    </m:r>
                  </m:oMath>
                </a14:m>
                <a:r>
                  <a:rPr lang="en-IL" dirty="0"/>
                  <a:t>be as in Lemma 8.4, and assume that for any </a:t>
                </a:r>
                <a14:m>
                  <m:oMath xmlns:m="http://schemas.openxmlformats.org/officeDocument/2006/math">
                    <m:r>
                      <a:rPr lang="en-IL" i="1" dirty="0" smtClean="0">
                        <a:latin typeface="Cambria Math" panose="02040503050406030204" pitchFamily="18" charset="0"/>
                      </a:rPr>
                      <m:t>𝑖</m:t>
                    </m:r>
                    <m:r>
                      <m:rPr>
                        <m:nor/>
                      </m:rPr>
                      <a:rPr lang="en-IL"/>
                      <m:t>≠</m:t>
                    </m:r>
                    <m:r>
                      <a:rPr lang="en-IL" i="1" dirty="0">
                        <a:latin typeface="Cambria Math" panose="02040503050406030204" pitchFamily="18" charset="0"/>
                      </a:rPr>
                      <m:t>𝑗</m:t>
                    </m:r>
                    <m:r>
                      <a:rPr lang="en-IL" i="1" dirty="0">
                        <a:latin typeface="Cambria Math" panose="02040503050406030204" pitchFamily="18" charset="0"/>
                      </a:rPr>
                      <m:t>, ∥</m:t>
                    </m:r>
                    <m:r>
                      <a:rPr lang="en-IL" i="1" dirty="0">
                        <a:latin typeface="Cambria Math" panose="02040503050406030204" pitchFamily="18" charset="0"/>
                      </a:rPr>
                      <m:t>𝐹</m:t>
                    </m:r>
                    <m:d>
                      <m:dPr>
                        <m:ctrlPr>
                          <a:rPr lang="en-IL" i="1" dirty="0">
                            <a:latin typeface="Cambria Math" panose="02040503050406030204" pitchFamily="18" charset="0"/>
                          </a:rPr>
                        </m:ctrlPr>
                      </m:dPr>
                      <m:e>
                        <m:sSub>
                          <m:sSubPr>
                            <m:ctrlPr>
                              <a:rPr lang="en-IL" b="0" i="1" dirty="0" smtClean="0">
                                <a:latin typeface="Cambria Math" panose="02040503050406030204" pitchFamily="18" charset="0"/>
                              </a:rPr>
                            </m:ctrlPr>
                          </m:sSubPr>
                          <m:e>
                            <m:r>
                              <a:rPr lang="en-IL" i="1" dirty="0">
                                <a:latin typeface="Cambria Math" panose="02040503050406030204" pitchFamily="18" charset="0"/>
                              </a:rPr>
                              <m:t>𝑥</m:t>
                            </m:r>
                          </m:e>
                          <m:sub>
                            <m:r>
                              <a:rPr lang="en-IL" i="1" dirty="0">
                                <a:latin typeface="Cambria Math" panose="02040503050406030204" pitchFamily="18" charset="0"/>
                              </a:rPr>
                              <m:t>𝑖</m:t>
                            </m:r>
                          </m:sub>
                        </m:sSub>
                      </m:e>
                    </m:d>
                    <m:r>
                      <a:rPr lang="en-IL" i="1" dirty="0">
                        <a:latin typeface="Cambria Math" panose="02040503050406030204" pitchFamily="18" charset="0"/>
                      </a:rPr>
                      <m:t>−</m:t>
                    </m:r>
                    <m:r>
                      <a:rPr lang="en-IL" i="1" dirty="0">
                        <a:latin typeface="Cambria Math" panose="02040503050406030204" pitchFamily="18" charset="0"/>
                      </a:rPr>
                      <m:t>𝐹</m:t>
                    </m:r>
                    <m:sSub>
                      <m:sSubPr>
                        <m:ctrlPr>
                          <a:rPr lang="en-IL" b="0" i="1" dirty="0" smtClean="0">
                            <a:latin typeface="Cambria Math" panose="02040503050406030204" pitchFamily="18" charset="0"/>
                          </a:rPr>
                        </m:ctrlPr>
                      </m:sSubPr>
                      <m:e>
                        <m:d>
                          <m:dPr>
                            <m:ctrlPr>
                              <a:rPr lang="en-IL" i="1" dirty="0">
                                <a:latin typeface="Cambria Math" panose="02040503050406030204" pitchFamily="18" charset="0"/>
                              </a:rPr>
                            </m:ctrlPr>
                          </m:dPr>
                          <m:e>
                            <m:sSub>
                              <m:sSubPr>
                                <m:ctrlPr>
                                  <a:rPr lang="en-IL" b="0" i="1" dirty="0" smtClean="0">
                                    <a:latin typeface="Cambria Math" panose="02040503050406030204" pitchFamily="18" charset="0"/>
                                  </a:rPr>
                                </m:ctrlPr>
                              </m:sSubPr>
                              <m:e>
                                <m:r>
                                  <a:rPr lang="en-IL" i="1" dirty="0" err="1">
                                    <a:latin typeface="Cambria Math" panose="02040503050406030204" pitchFamily="18" charset="0"/>
                                  </a:rPr>
                                  <m:t>𝑥</m:t>
                                </m:r>
                              </m:e>
                              <m:sub>
                                <m:r>
                                  <a:rPr lang="en-IL" i="1" dirty="0" err="1">
                                    <a:latin typeface="Cambria Math" panose="02040503050406030204" pitchFamily="18" charset="0"/>
                                  </a:rPr>
                                  <m:t>𝑗</m:t>
                                </m:r>
                              </m:sub>
                            </m:sSub>
                          </m:e>
                        </m:d>
                      </m:e>
                      <m:sub/>
                    </m:sSub>
                    <m:sSub>
                      <m:sSubPr>
                        <m:ctrlPr>
                          <a:rPr lang="en-IL" b="0" i="1" dirty="0" smtClean="0">
                            <a:latin typeface="Cambria Math" panose="02040503050406030204" pitchFamily="18" charset="0"/>
                          </a:rPr>
                        </m:ctrlPr>
                      </m:sSubPr>
                      <m:e>
                        <m:r>
                          <a:rPr lang="en-IL" i="1" dirty="0">
                            <a:latin typeface="Cambria Math" panose="02040503050406030204" pitchFamily="18" charset="0"/>
                          </a:rPr>
                          <m:t>∥</m:t>
                        </m:r>
                      </m:e>
                      <m:sub>
                        <m:r>
                          <a:rPr lang="en-IL" i="1" dirty="0">
                            <a:latin typeface="Cambria Math" panose="02040503050406030204" pitchFamily="18" charset="0"/>
                          </a:rPr>
                          <m:t>∞</m:t>
                        </m:r>
                      </m:sub>
                    </m:sSub>
                    <m:r>
                      <a:rPr lang="en-IL" i="1" dirty="0">
                        <a:latin typeface="Cambria Math" panose="02040503050406030204" pitchFamily="18" charset="0"/>
                      </a:rPr>
                      <m:t>≥ </m:t>
                    </m:r>
                    <m:r>
                      <a:rPr lang="el-GR" i="1" dirty="0">
                        <a:latin typeface="Cambria Math" panose="02040503050406030204" pitchFamily="18" charset="0"/>
                      </a:rPr>
                      <m:t>𝜂</m:t>
                    </m:r>
                  </m:oMath>
                </a14:m>
                <a:r>
                  <a:rPr lang="el-GR" dirty="0"/>
                  <a:t>. </a:t>
                </a:r>
                <a:endParaRPr lang="en-IL" dirty="0"/>
              </a:p>
              <a:p>
                <a:r>
                  <a:rPr lang="en-IL" dirty="0"/>
                  <a:t>Let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𝐵</m:t>
                        </m:r>
                      </m:e>
                      <m:sub>
                        <m:r>
                          <a:rPr lang="en-IL" i="1" dirty="0" smtClean="0">
                            <a:latin typeface="Cambria Math" panose="02040503050406030204" pitchFamily="18" charset="0"/>
                          </a:rPr>
                          <m:t>𝑖</m:t>
                        </m:r>
                      </m:sub>
                    </m:sSub>
                  </m:oMath>
                </a14:m>
                <a:r>
                  <a:rPr lang="en-IL" dirty="0"/>
                  <a:t> denote the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𝐿</m:t>
                        </m:r>
                      </m:e>
                      <m:sub>
                        <m:r>
                          <a:rPr lang="en-IL" i="1" dirty="0" smtClean="0">
                            <a:latin typeface="Cambria Math" panose="02040503050406030204" pitchFamily="18" charset="0"/>
                          </a:rPr>
                          <m:t>∞</m:t>
                        </m:r>
                      </m:sub>
                    </m:sSub>
                  </m:oMath>
                </a14:m>
                <a:r>
                  <a:rPr lang="en-IL" dirty="0"/>
                  <a:t> ball in </a:t>
                </a:r>
                <a14:m>
                  <m:oMath xmlns:m="http://schemas.openxmlformats.org/officeDocument/2006/math">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𝑅</m:t>
                        </m:r>
                      </m:e>
                      <m:sup>
                        <m:r>
                          <a:rPr lang="en-IL" i="1" dirty="0" smtClean="0">
                            <a:latin typeface="Cambria Math" panose="02040503050406030204" pitchFamily="18" charset="0"/>
                          </a:rPr>
                          <m:t>𝑘</m:t>
                        </m:r>
                      </m:sup>
                    </m:sSup>
                  </m:oMath>
                </a14:m>
                <a:r>
                  <a:rPr lang="en-IL" dirty="0"/>
                  <a:t> of radius </a:t>
                </a:r>
                <a14:m>
                  <m:oMath xmlns:m="http://schemas.openxmlformats.org/officeDocument/2006/math">
                    <m:f>
                      <m:fPr>
                        <m:ctrlPr>
                          <a:rPr lang="el-GR" i="1" dirty="0" smtClean="0">
                            <a:latin typeface="Cambria Math" panose="02040503050406030204" pitchFamily="18" charset="0"/>
                          </a:rPr>
                        </m:ctrlPr>
                      </m:fPr>
                      <m:num>
                        <m:r>
                          <a:rPr lang="el-GR" i="1" dirty="0" smtClean="0">
                            <a:latin typeface="Cambria Math" panose="02040503050406030204" pitchFamily="18" charset="0"/>
                          </a:rPr>
                          <m:t>𝜂</m:t>
                        </m:r>
                      </m:num>
                      <m:den>
                        <m:r>
                          <a:rPr lang="el-GR" i="1" dirty="0" smtClean="0">
                            <a:latin typeface="Cambria Math" panose="02040503050406030204" pitchFamily="18" charset="0"/>
                          </a:rPr>
                          <m:t>2</m:t>
                        </m:r>
                      </m:den>
                    </m:f>
                  </m:oMath>
                </a14:m>
                <a:r>
                  <a:rPr lang="el-GR" dirty="0"/>
                  <a:t> </a:t>
                </a:r>
                <a:r>
                  <a:rPr lang="en-IL" dirty="0" err="1"/>
                  <a:t>centered</a:t>
                </a:r>
                <a:r>
                  <a:rPr lang="en-IL" dirty="0"/>
                  <a:t> at</a:t>
                </a:r>
                <a14:m>
                  <m:oMath xmlns:m="http://schemas.openxmlformats.org/officeDocument/2006/math">
                    <m:r>
                      <a:rPr lang="en-IL" i="1" dirty="0" smtClean="0">
                        <a:latin typeface="Cambria Math" panose="02040503050406030204" pitchFamily="18" charset="0"/>
                      </a:rPr>
                      <m:t> </m:t>
                    </m:r>
                    <m:r>
                      <a:rPr lang="en-IL" b="0" i="1" dirty="0" smtClean="0">
                        <a:latin typeface="Cambria Math" panose="02040503050406030204" pitchFamily="18" charset="0"/>
                      </a:rPr>
                      <m:t>𝐹</m:t>
                    </m:r>
                    <m:r>
                      <a:rPr lang="en-IL" b="0" i="1" dirty="0" smtClean="0">
                        <a:latin typeface="Cambria Math" panose="02040503050406030204" pitchFamily="18" charset="0"/>
                      </a:rPr>
                      <m:t>(</m:t>
                    </m:r>
                    <m:sSub>
                      <m:sSubPr>
                        <m:ctrlPr>
                          <a:rPr lang="en-IL" i="1" dirty="0" err="1" smtClean="0">
                            <a:latin typeface="Cambria Math" panose="02040503050406030204" pitchFamily="18" charset="0"/>
                          </a:rPr>
                        </m:ctrlPr>
                      </m:sSubPr>
                      <m:e>
                        <m:r>
                          <a:rPr lang="en-IL" i="1" dirty="0" err="1" smtClean="0">
                            <a:latin typeface="Cambria Math" panose="02040503050406030204" pitchFamily="18" charset="0"/>
                          </a:rPr>
                          <m:t>𝑥</m:t>
                        </m:r>
                      </m:e>
                      <m:sub>
                        <m:r>
                          <a:rPr lang="en-IL" i="1" dirty="0" err="1" smtClean="0">
                            <a:latin typeface="Cambria Math" panose="02040503050406030204" pitchFamily="18" charset="0"/>
                          </a:rPr>
                          <m:t>𝑖</m:t>
                        </m:r>
                      </m:sub>
                    </m:sSub>
                    <m:r>
                      <a:rPr lang="en-IL" b="0" i="1" dirty="0" smtClean="0">
                        <a:latin typeface="Cambria Math" panose="02040503050406030204" pitchFamily="18" charset="0"/>
                      </a:rPr>
                      <m:t>)</m:t>
                    </m:r>
                  </m:oMath>
                </a14:m>
                <a:r>
                  <a:rPr lang="en-IL" dirty="0"/>
                  <a:t>.</a:t>
                </a:r>
              </a:p>
              <a:p>
                <a:r>
                  <a:rPr lang="en-IL" dirty="0"/>
                  <a:t>Let M be any </a:t>
                </a:r>
                <a:r>
                  <a:rPr lang="el-GR" dirty="0"/>
                  <a:t>ε-</a:t>
                </a:r>
                <a:r>
                  <a:rPr lang="en-IL" dirty="0"/>
                  <a:t>differentially private </a:t>
                </a:r>
                <a:r>
                  <a:rPr lang="en-IL" dirty="0" err="1"/>
                  <a:t>mechansim</a:t>
                </a:r>
                <a:r>
                  <a:rPr lang="en-IL" dirty="0"/>
                  <a:t> for F satisfying</a:t>
                </a:r>
              </a:p>
              <a:p>
                <a:pPr marL="0" indent="0">
                  <a:buNone/>
                </a:pPr>
                <a:r>
                  <a:rPr lang="en-IL" dirty="0"/>
                  <a:t>   ∀</a:t>
                </a:r>
                <a14:m>
                  <m:oMath xmlns:m="http://schemas.openxmlformats.org/officeDocument/2006/math">
                    <m:r>
                      <a:rPr lang="en-IL" i="1" dirty="0" smtClean="0">
                        <a:latin typeface="Cambria Math" panose="02040503050406030204" pitchFamily="18" charset="0"/>
                      </a:rPr>
                      <m:t>1 ≤ </m:t>
                    </m:r>
                    <m:r>
                      <a:rPr lang="en-IL" i="1" dirty="0" err="1">
                        <a:latin typeface="Cambria Math" panose="02040503050406030204" pitchFamily="18" charset="0"/>
                      </a:rPr>
                      <m:t>𝑖</m:t>
                    </m:r>
                    <m:r>
                      <a:rPr lang="en-IL" i="1" dirty="0">
                        <a:latin typeface="Cambria Math" panose="02040503050406030204" pitchFamily="18" charset="0"/>
                      </a:rPr>
                      <m:t> ≤ </m:t>
                    </m:r>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2</m:t>
                        </m:r>
                      </m:e>
                      <m:sup>
                        <m:r>
                          <a:rPr lang="en-IL" i="1" dirty="0" smtClean="0">
                            <a:latin typeface="Cambria Math" panose="02040503050406030204" pitchFamily="18" charset="0"/>
                          </a:rPr>
                          <m:t>𝑠</m:t>
                        </m:r>
                      </m:sup>
                    </m:sSup>
                  </m:oMath>
                </a14:m>
                <a:r>
                  <a:rPr lang="en-IL" dirty="0"/>
                  <a:t> : </a:t>
                </a:r>
                <a14:m>
                  <m:oMath xmlns:m="http://schemas.openxmlformats.org/officeDocument/2006/math">
                    <m:func>
                      <m:funcPr>
                        <m:ctrlPr>
                          <a:rPr lang="en-IL" i="1" dirty="0" smtClean="0">
                            <a:latin typeface="Cambria Math" panose="02040503050406030204" pitchFamily="18" charset="0"/>
                          </a:rPr>
                        </m:ctrlPr>
                      </m:funcPr>
                      <m:fName>
                        <m:r>
                          <m:rPr>
                            <m:sty m:val="p"/>
                          </m:rPr>
                          <a:rPr lang="en-IL" i="0" dirty="0" smtClean="0">
                            <a:latin typeface="Cambria Math" panose="02040503050406030204" pitchFamily="18" charset="0"/>
                          </a:rPr>
                          <m:t>Pr</m:t>
                        </m:r>
                      </m:fName>
                      <m:e>
                        <m:d>
                          <m:dPr>
                            <m:begChr m:val="["/>
                            <m:endChr m:val="]"/>
                            <m:ctrlPr>
                              <a:rPr lang="en-IL" i="1" dirty="0" smtClean="0">
                                <a:latin typeface="Cambria Math" panose="02040503050406030204" pitchFamily="18" charset="0"/>
                              </a:rPr>
                            </m:ctrlPr>
                          </m:dPr>
                          <m:e>
                            <m:r>
                              <a:rPr lang="en-IL" i="1" dirty="0">
                                <a:latin typeface="Cambria Math" panose="02040503050406030204" pitchFamily="18" charset="0"/>
                              </a:rPr>
                              <m:t>𝑀</m:t>
                            </m:r>
                            <m:d>
                              <m:dPr>
                                <m:ctrlPr>
                                  <a:rPr lang="en-IL" i="1" dirty="0">
                                    <a:latin typeface="Cambria Math" panose="02040503050406030204" pitchFamily="18" charset="0"/>
                                  </a:rPr>
                                </m:ctrlPr>
                              </m:dPr>
                              <m:e>
                                <m:sSub>
                                  <m:sSubPr>
                                    <m:ctrlPr>
                                      <a:rPr lang="en-IL" i="1" dirty="0" err="1" smtClean="0">
                                        <a:latin typeface="Cambria Math" panose="02040503050406030204" pitchFamily="18" charset="0"/>
                                      </a:rPr>
                                    </m:ctrlPr>
                                  </m:sSubPr>
                                  <m:e>
                                    <m:r>
                                      <a:rPr lang="en-IL" i="1" dirty="0" err="1" smtClean="0">
                                        <a:latin typeface="Cambria Math" panose="02040503050406030204" pitchFamily="18" charset="0"/>
                                      </a:rPr>
                                      <m:t>𝑥</m:t>
                                    </m:r>
                                  </m:e>
                                  <m:sub>
                                    <m:r>
                                      <a:rPr lang="en-IL" i="1" dirty="0" err="1" smtClean="0">
                                        <a:latin typeface="Cambria Math" panose="02040503050406030204" pitchFamily="18" charset="0"/>
                                      </a:rPr>
                                      <m:t>𝑖</m:t>
                                    </m:r>
                                  </m:sub>
                                </m:sSub>
                              </m:e>
                            </m:d>
                            <m:r>
                              <a:rPr lang="en-IL" i="1" dirty="0">
                                <a:latin typeface="Cambria Math" panose="02040503050406030204" pitchFamily="18" charset="0"/>
                              </a:rPr>
                              <m:t>∈ </m:t>
                            </m:r>
                            <m:sSub>
                              <m:sSubPr>
                                <m:ctrlPr>
                                  <a:rPr lang="en-IL" i="1" dirty="0" err="1" smtClean="0">
                                    <a:latin typeface="Cambria Math" panose="02040503050406030204" pitchFamily="18" charset="0"/>
                                  </a:rPr>
                                </m:ctrlPr>
                              </m:sSubPr>
                              <m:e>
                                <m:r>
                                  <a:rPr lang="en-IL" i="1" dirty="0" err="1" smtClean="0">
                                    <a:latin typeface="Cambria Math" panose="02040503050406030204" pitchFamily="18" charset="0"/>
                                  </a:rPr>
                                  <m:t>𝐵</m:t>
                                </m:r>
                              </m:e>
                              <m:sub>
                                <m:r>
                                  <a:rPr lang="en-IL" i="1" dirty="0" err="1" smtClean="0">
                                    <a:latin typeface="Cambria Math" panose="02040503050406030204" pitchFamily="18" charset="0"/>
                                  </a:rPr>
                                  <m:t>𝑖</m:t>
                                </m:r>
                              </m:sub>
                            </m:sSub>
                          </m:e>
                        </m:d>
                      </m:e>
                    </m:func>
                    <m:r>
                      <a:rPr lang="en-IL" i="1" dirty="0">
                        <a:latin typeface="Cambria Math" panose="02040503050406030204" pitchFamily="18" charset="0"/>
                      </a:rPr>
                      <m:t>≥</m:t>
                    </m:r>
                    <m:f>
                      <m:fPr>
                        <m:ctrlPr>
                          <a:rPr lang="en-IL" i="1" dirty="0">
                            <a:latin typeface="Cambria Math" panose="02040503050406030204" pitchFamily="18" charset="0"/>
                          </a:rPr>
                        </m:ctrlPr>
                      </m:fPr>
                      <m:num>
                        <m:r>
                          <a:rPr lang="en-IL" i="1" dirty="0">
                            <a:latin typeface="Cambria Math" panose="02040503050406030204" pitchFamily="18" charset="0"/>
                          </a:rPr>
                          <m:t>1</m:t>
                        </m:r>
                      </m:num>
                      <m:den>
                        <m:r>
                          <a:rPr lang="en-IL" i="1" dirty="0">
                            <a:latin typeface="Cambria Math" panose="02040503050406030204" pitchFamily="18" charset="0"/>
                          </a:rPr>
                          <m:t>2</m:t>
                        </m:r>
                      </m:den>
                    </m:f>
                  </m:oMath>
                </a14:m>
                <a:r>
                  <a:rPr lang="en-IL" dirty="0"/>
                  <a:t>. Then </a:t>
                </a:r>
                <a14:m>
                  <m:oMath xmlns:m="http://schemas.openxmlformats.org/officeDocument/2006/math">
                    <m:r>
                      <a:rPr lang="el-GR" i="1" dirty="0" smtClean="0">
                        <a:latin typeface="Cambria Math" panose="02040503050406030204" pitchFamily="18" charset="0"/>
                      </a:rPr>
                      <m:t>𝜀</m:t>
                    </m:r>
                    <m:r>
                      <a:rPr lang="el-GR" i="1" dirty="0" smtClean="0">
                        <a:latin typeface="Cambria Math" panose="02040503050406030204" pitchFamily="18" charset="0"/>
                      </a:rPr>
                      <m:t> ≥</m:t>
                    </m:r>
                    <m:f>
                      <m:fPr>
                        <m:ctrlPr>
                          <a:rPr lang="en-IL" i="1" dirty="0" smtClean="0">
                            <a:latin typeface="Cambria Math" panose="02040503050406030204" pitchFamily="18" charset="0"/>
                          </a:rPr>
                        </m:ctrlPr>
                      </m:fPr>
                      <m:num>
                        <m:d>
                          <m:dPr>
                            <m:ctrlPr>
                              <a:rPr lang="el-GR" i="1" dirty="0" smtClean="0">
                                <a:latin typeface="Cambria Math" panose="02040503050406030204" pitchFamily="18" charset="0"/>
                              </a:rPr>
                            </m:ctrlPr>
                          </m:dPr>
                          <m:e>
                            <m:func>
                              <m:funcPr>
                                <m:ctrlPr>
                                  <a:rPr lang="en-IL" i="1" dirty="0" smtClean="0">
                                    <a:latin typeface="Cambria Math" panose="02040503050406030204" pitchFamily="18" charset="0"/>
                                  </a:rPr>
                                </m:ctrlPr>
                              </m:funcPr>
                              <m:fName>
                                <m:r>
                                  <m:rPr>
                                    <m:sty m:val="p"/>
                                  </m:rPr>
                                  <a:rPr lang="en-IL" i="0" dirty="0">
                                    <a:latin typeface="Cambria Math" panose="02040503050406030204" pitchFamily="18" charset="0"/>
                                  </a:rPr>
                                  <m:t>ln</m:t>
                                </m:r>
                              </m:fName>
                              <m:e>
                                <m:r>
                                  <a:rPr lang="en-IL" i="1" dirty="0">
                                    <a:latin typeface="Cambria Math" panose="02040503050406030204" pitchFamily="18" charset="0"/>
                                  </a:rPr>
                                  <m:t>2</m:t>
                                </m:r>
                              </m:e>
                            </m:func>
                          </m:e>
                        </m:d>
                        <m:d>
                          <m:dPr>
                            <m:ctrlPr>
                              <a:rPr lang="en-IL" i="1" dirty="0">
                                <a:latin typeface="Cambria Math" panose="02040503050406030204" pitchFamily="18" charset="0"/>
                              </a:rPr>
                            </m:ctrlPr>
                          </m:dPr>
                          <m:e>
                            <m:r>
                              <a:rPr lang="en-IL" i="1" dirty="0">
                                <a:latin typeface="Cambria Math" panose="02040503050406030204" pitchFamily="18" charset="0"/>
                              </a:rPr>
                              <m:t>𝑠</m:t>
                            </m:r>
                            <m:r>
                              <a:rPr lang="en-IL" i="1" dirty="0">
                                <a:latin typeface="Cambria Math" panose="02040503050406030204" pitchFamily="18" charset="0"/>
                              </a:rPr>
                              <m:t>−1</m:t>
                            </m:r>
                          </m:e>
                        </m:d>
                      </m:num>
                      <m:den>
                        <m:r>
                          <a:rPr lang="en-IL" i="1" dirty="0" smtClean="0">
                            <a:latin typeface="Cambria Math" panose="02040503050406030204" pitchFamily="18" charset="0"/>
                          </a:rPr>
                          <m:t>∆</m:t>
                        </m:r>
                      </m:den>
                    </m:f>
                  </m:oMath>
                </a14:m>
                <a:endParaRPr lang="en-IL" dirty="0"/>
              </a:p>
              <a:p>
                <a:pPr marL="0" indent="0">
                  <a:buNone/>
                </a:pPr>
                <a:r>
                  <a:rPr lang="en-IL" dirty="0"/>
                  <a:t> </a:t>
                </a:r>
              </a:p>
            </p:txBody>
          </p:sp>
        </mc:Choice>
        <mc:Fallback>
          <p:sp>
            <p:nvSpPr>
              <p:cNvPr id="3" name="Content Placeholder 2">
                <a:extLst>
                  <a:ext uri="{FF2B5EF4-FFF2-40B4-BE49-F238E27FC236}">
                    <a16:creationId xmlns:a16="http://schemas.microsoft.com/office/drawing/2014/main" id="{CBE971AE-9D1A-4B8C-BBC4-B9800BDAD20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11932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AF92-2D15-40FD-9B90-653057BF12CB}"/>
              </a:ext>
            </a:extLst>
          </p:cNvPr>
          <p:cNvSpPr>
            <a:spLocks noGrp="1"/>
          </p:cNvSpPr>
          <p:nvPr>
            <p:ph type="title"/>
          </p:nvPr>
        </p:nvSpPr>
        <p:spPr/>
        <p:txBody>
          <a:bodyPr/>
          <a:lstStyle/>
          <a:p>
            <a:endParaRPr lang="en-IL"/>
          </a:p>
        </p:txBody>
      </p:sp>
      <p:sp>
        <p:nvSpPr>
          <p:cNvPr id="4" name="Rounded Rectangular Callout 11">
            <a:extLst>
              <a:ext uri="{FF2B5EF4-FFF2-40B4-BE49-F238E27FC236}">
                <a16:creationId xmlns:a16="http://schemas.microsoft.com/office/drawing/2014/main" id="{61FF04BE-E93D-4055-862B-A0F04800F325}"/>
              </a:ext>
            </a:extLst>
          </p:cNvPr>
          <p:cNvSpPr/>
          <p:nvPr/>
        </p:nvSpPr>
        <p:spPr>
          <a:xfrm>
            <a:off x="502147" y="626165"/>
            <a:ext cx="11187706" cy="5605669"/>
          </a:xfrm>
          <a:prstGeom prst="wedgeRoundRectCallout">
            <a:avLst>
              <a:gd name="adj1" fmla="val -23658"/>
              <a:gd name="adj2" fmla="val 50027"/>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L" sz="2800" dirty="0">
              <a:solidFill>
                <a:schemeClr val="tx1"/>
              </a:solidFill>
            </a:endParaRPr>
          </a:p>
          <a:p>
            <a:endParaRPr lang="en-US" sz="2800" dirty="0">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73E74B-12B2-4DCB-B078-75FD16DF9F6F}"/>
                  </a:ext>
                </a:extLst>
              </p:cNvPr>
              <p:cNvSpPr txBox="1"/>
              <p:nvPr/>
            </p:nvSpPr>
            <p:spPr>
              <a:xfrm>
                <a:off x="2725498" y="1762541"/>
                <a:ext cx="79342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a:latin typeface="Cambria Math" panose="02040503050406030204" pitchFamily="18" charset="0"/>
                            </a:rPr>
                          </m:ctrlPr>
                        </m:sSubPr>
                        <m:e>
                          <m:r>
                            <a:rPr lang="en-IL" sz="4000" i="1" dirty="0">
                              <a:latin typeface="Cambria Math" panose="02040503050406030204" pitchFamily="18" charset="0"/>
                            </a:rPr>
                            <m:t>𝑥</m:t>
                          </m:r>
                        </m:e>
                        <m:sub>
                          <m:r>
                            <a:rPr lang="en-IL" sz="4000" i="1" dirty="0">
                              <a:latin typeface="Cambria Math" panose="02040503050406030204" pitchFamily="18" charset="0"/>
                            </a:rPr>
                            <m:t>1</m:t>
                          </m:r>
                        </m:sub>
                      </m:sSub>
                    </m:oMath>
                  </m:oMathPara>
                </a14:m>
                <a:endParaRPr lang="en-IL" sz="4000" dirty="0"/>
              </a:p>
            </p:txBody>
          </p:sp>
        </mc:Choice>
        <mc:Fallback xmlns="">
          <p:sp>
            <p:nvSpPr>
              <p:cNvPr id="5" name="TextBox 4">
                <a:extLst>
                  <a:ext uri="{FF2B5EF4-FFF2-40B4-BE49-F238E27FC236}">
                    <a16:creationId xmlns:a16="http://schemas.microsoft.com/office/drawing/2014/main" id="{E173E74B-12B2-4DCB-B078-75FD16DF9F6F}"/>
                  </a:ext>
                </a:extLst>
              </p:cNvPr>
              <p:cNvSpPr txBox="1">
                <a:spLocks noRot="1" noChangeAspect="1" noMove="1" noResize="1" noEditPoints="1" noAdjustHandles="1" noChangeArrowheads="1" noChangeShapeType="1" noTextEdit="1"/>
              </p:cNvSpPr>
              <p:nvPr/>
            </p:nvSpPr>
            <p:spPr>
              <a:xfrm>
                <a:off x="2725498" y="1762541"/>
                <a:ext cx="793422" cy="707886"/>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7190A4-F527-42D2-8958-DFBCC9149B91}"/>
                  </a:ext>
                </a:extLst>
              </p:cNvPr>
              <p:cNvSpPr txBox="1"/>
              <p:nvPr/>
            </p:nvSpPr>
            <p:spPr>
              <a:xfrm>
                <a:off x="1139687" y="2975113"/>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2</m:t>
                          </m:r>
                        </m:sub>
                      </m:sSub>
                    </m:oMath>
                  </m:oMathPara>
                </a14:m>
                <a:endParaRPr lang="en-IL" sz="4000" dirty="0"/>
              </a:p>
            </p:txBody>
          </p:sp>
        </mc:Choice>
        <mc:Fallback xmlns="">
          <p:sp>
            <p:nvSpPr>
              <p:cNvPr id="6" name="TextBox 5">
                <a:extLst>
                  <a:ext uri="{FF2B5EF4-FFF2-40B4-BE49-F238E27FC236}">
                    <a16:creationId xmlns:a16="http://schemas.microsoft.com/office/drawing/2014/main" id="{FE7190A4-F527-42D2-8958-DFBCC9149B91}"/>
                  </a:ext>
                </a:extLst>
              </p:cNvPr>
              <p:cNvSpPr txBox="1">
                <a:spLocks noRot="1" noChangeAspect="1" noMove="1" noResize="1" noEditPoints="1" noAdjustHandles="1" noChangeArrowheads="1" noChangeShapeType="1" noTextEdit="1"/>
              </p:cNvSpPr>
              <p:nvPr/>
            </p:nvSpPr>
            <p:spPr>
              <a:xfrm>
                <a:off x="1139687" y="2975113"/>
                <a:ext cx="805285" cy="707886"/>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5733C2-4836-41B2-961C-021DF8343FC9}"/>
                  </a:ext>
                </a:extLst>
              </p:cNvPr>
              <p:cNvSpPr txBox="1"/>
              <p:nvPr/>
            </p:nvSpPr>
            <p:spPr>
              <a:xfrm>
                <a:off x="2641216" y="4253948"/>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3</m:t>
                          </m:r>
                        </m:sub>
                      </m:sSub>
                    </m:oMath>
                  </m:oMathPara>
                </a14:m>
                <a:endParaRPr lang="en-IL" sz="4000" dirty="0"/>
              </a:p>
            </p:txBody>
          </p:sp>
        </mc:Choice>
        <mc:Fallback xmlns="">
          <p:sp>
            <p:nvSpPr>
              <p:cNvPr id="7" name="TextBox 6">
                <a:extLst>
                  <a:ext uri="{FF2B5EF4-FFF2-40B4-BE49-F238E27FC236}">
                    <a16:creationId xmlns:a16="http://schemas.microsoft.com/office/drawing/2014/main" id="{C15733C2-4836-41B2-961C-021DF8343FC9}"/>
                  </a:ext>
                </a:extLst>
              </p:cNvPr>
              <p:cNvSpPr txBox="1">
                <a:spLocks noRot="1" noChangeAspect="1" noMove="1" noResize="1" noEditPoints="1" noAdjustHandles="1" noChangeArrowheads="1" noChangeShapeType="1" noTextEdit="1"/>
              </p:cNvSpPr>
              <p:nvPr/>
            </p:nvSpPr>
            <p:spPr>
              <a:xfrm>
                <a:off x="2641216" y="4253948"/>
                <a:ext cx="805285" cy="707886"/>
              </a:xfrm>
              <a:prstGeom prst="rect">
                <a:avLst/>
              </a:prstGeom>
              <a:blipFill>
                <a:blip r:embed="rId5"/>
                <a:stretch>
                  <a:fillRect/>
                </a:stretch>
              </a:blipFill>
            </p:spPr>
            <p:txBody>
              <a:bodyPr/>
              <a:lstStyle/>
              <a:p>
                <a:r>
                  <a:rPr lang="en-IL">
                    <a:noFill/>
                  </a:rPr>
                  <a:t> </a:t>
                </a:r>
              </a:p>
            </p:txBody>
          </p:sp>
        </mc:Fallback>
      </mc:AlternateContent>
      <p:cxnSp>
        <p:nvCxnSpPr>
          <p:cNvPr id="8" name="Straight Connector 7">
            <a:extLst>
              <a:ext uri="{FF2B5EF4-FFF2-40B4-BE49-F238E27FC236}">
                <a16:creationId xmlns:a16="http://schemas.microsoft.com/office/drawing/2014/main" id="{5CEA5BF6-07B6-4750-B514-E8EA7817BA1A}"/>
              </a:ext>
            </a:extLst>
          </p:cNvPr>
          <p:cNvCxnSpPr/>
          <p:nvPr/>
        </p:nvCxnSpPr>
        <p:spPr>
          <a:xfrm flipV="1">
            <a:off x="1696278" y="2252870"/>
            <a:ext cx="1029220" cy="848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740A62-3D27-484B-949D-9B051F23F69A}"/>
              </a:ext>
            </a:extLst>
          </p:cNvPr>
          <p:cNvCxnSpPr>
            <a:stCxn id="5" idx="2"/>
          </p:cNvCxnSpPr>
          <p:nvPr/>
        </p:nvCxnSpPr>
        <p:spPr>
          <a:xfrm flipH="1">
            <a:off x="3043858" y="2470427"/>
            <a:ext cx="78351" cy="191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B5F816-A190-40A0-A6D1-831A6B6AC480}"/>
              </a:ext>
            </a:extLst>
          </p:cNvPr>
          <p:cNvCxnSpPr>
            <a:stCxn id="6" idx="2"/>
            <a:endCxn id="7" idx="1"/>
          </p:cNvCxnSpPr>
          <p:nvPr/>
        </p:nvCxnSpPr>
        <p:spPr>
          <a:xfrm>
            <a:off x="1542330" y="3682999"/>
            <a:ext cx="1098886" cy="92489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D6E102D-139A-4843-A0A3-7D3FEA1538A8}"/>
                  </a:ext>
                </a:extLst>
              </p:cNvPr>
              <p:cNvSpPr txBox="1"/>
              <p:nvPr/>
            </p:nvSpPr>
            <p:spPr>
              <a:xfrm>
                <a:off x="8150087" y="1898927"/>
                <a:ext cx="83997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b="0" i="1" dirty="0" smtClean="0">
                              <a:latin typeface="Cambria Math" panose="02040503050406030204" pitchFamily="18" charset="0"/>
                            </a:rPr>
                            <m:t>𝐵</m:t>
                          </m:r>
                        </m:e>
                        <m:sub>
                          <m:r>
                            <a:rPr lang="en-IL" sz="4000" i="1" dirty="0">
                              <a:latin typeface="Cambria Math" panose="02040503050406030204" pitchFamily="18" charset="0"/>
                            </a:rPr>
                            <m:t>1</m:t>
                          </m:r>
                        </m:sub>
                      </m:sSub>
                    </m:oMath>
                  </m:oMathPara>
                </a14:m>
                <a:endParaRPr lang="en-IL" sz="4000" dirty="0"/>
              </a:p>
            </p:txBody>
          </p:sp>
        </mc:Choice>
        <mc:Fallback xmlns="">
          <p:sp>
            <p:nvSpPr>
              <p:cNvPr id="11" name="TextBox 10">
                <a:extLst>
                  <a:ext uri="{FF2B5EF4-FFF2-40B4-BE49-F238E27FC236}">
                    <a16:creationId xmlns:a16="http://schemas.microsoft.com/office/drawing/2014/main" id="{ED6E102D-139A-4843-A0A3-7D3FEA1538A8}"/>
                  </a:ext>
                </a:extLst>
              </p:cNvPr>
              <p:cNvSpPr txBox="1">
                <a:spLocks noRot="1" noChangeAspect="1" noMove="1" noResize="1" noEditPoints="1" noAdjustHandles="1" noChangeArrowheads="1" noChangeShapeType="1" noTextEdit="1"/>
              </p:cNvSpPr>
              <p:nvPr/>
            </p:nvSpPr>
            <p:spPr>
              <a:xfrm>
                <a:off x="8150087" y="1898927"/>
                <a:ext cx="839974" cy="70788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8935FC3-DBB3-4B2F-B8F6-CBD86A527661}"/>
                  </a:ext>
                </a:extLst>
              </p:cNvPr>
              <p:cNvSpPr/>
              <p:nvPr/>
            </p:nvSpPr>
            <p:spPr>
              <a:xfrm>
                <a:off x="7371677" y="1269356"/>
                <a:ext cx="2150931" cy="216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i="1" dirty="0">
                              <a:latin typeface="Cambria Math" panose="02040503050406030204" pitchFamily="18" charset="0"/>
                            </a:rPr>
                            <m:t>1</m:t>
                          </m:r>
                        </m:sub>
                      </m:sSub>
                    </m:oMath>
                  </m:oMathPara>
                </a14:m>
                <a:endParaRPr lang="en-IL" sz="4000" dirty="0"/>
              </a:p>
            </p:txBody>
          </p:sp>
        </mc:Choice>
        <mc:Fallback xmlns="">
          <p:sp>
            <p:nvSpPr>
              <p:cNvPr id="12" name="Oval 11">
                <a:extLst>
                  <a:ext uri="{FF2B5EF4-FFF2-40B4-BE49-F238E27FC236}">
                    <a16:creationId xmlns:a16="http://schemas.microsoft.com/office/drawing/2014/main" id="{78935FC3-DBB3-4B2F-B8F6-CBD86A527661}"/>
                  </a:ext>
                </a:extLst>
              </p:cNvPr>
              <p:cNvSpPr>
                <a:spLocks noRot="1" noChangeAspect="1" noMove="1" noResize="1" noEditPoints="1" noAdjustHandles="1" noChangeArrowheads="1" noChangeShapeType="1" noTextEdit="1"/>
              </p:cNvSpPr>
              <p:nvPr/>
            </p:nvSpPr>
            <p:spPr>
              <a:xfrm>
                <a:off x="7371677" y="1269356"/>
                <a:ext cx="2150931" cy="2166948"/>
              </a:xfrm>
              <a:prstGeom prst="ellipse">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18B10951-B3DE-433C-A986-BE51F37A6094}"/>
                  </a:ext>
                </a:extLst>
              </p:cNvPr>
              <p:cNvSpPr/>
              <p:nvPr/>
            </p:nvSpPr>
            <p:spPr>
              <a:xfrm>
                <a:off x="7516080" y="3599399"/>
                <a:ext cx="2056254" cy="1974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b="0" i="1" dirty="0" smtClean="0">
                              <a:latin typeface="Cambria Math" panose="02040503050406030204" pitchFamily="18" charset="0"/>
                            </a:rPr>
                            <m:t>3</m:t>
                          </m:r>
                        </m:sub>
                      </m:sSub>
                    </m:oMath>
                  </m:oMathPara>
                </a14:m>
                <a:endParaRPr lang="en-IL" sz="4000" dirty="0"/>
              </a:p>
            </p:txBody>
          </p:sp>
        </mc:Choice>
        <mc:Fallback xmlns="">
          <p:sp>
            <p:nvSpPr>
              <p:cNvPr id="13" name="Oval 12">
                <a:extLst>
                  <a:ext uri="{FF2B5EF4-FFF2-40B4-BE49-F238E27FC236}">
                    <a16:creationId xmlns:a16="http://schemas.microsoft.com/office/drawing/2014/main" id="{18B10951-B3DE-433C-A986-BE51F37A6094}"/>
                  </a:ext>
                </a:extLst>
              </p:cNvPr>
              <p:cNvSpPr>
                <a:spLocks noRot="1" noChangeAspect="1" noMove="1" noResize="1" noEditPoints="1" noAdjustHandles="1" noChangeArrowheads="1" noChangeShapeType="1" noTextEdit="1"/>
              </p:cNvSpPr>
              <p:nvPr/>
            </p:nvSpPr>
            <p:spPr>
              <a:xfrm>
                <a:off x="7516080" y="3599399"/>
                <a:ext cx="2056254" cy="1974575"/>
              </a:xfrm>
              <a:prstGeom prst="ellipse">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8B8FC2E4-5BFB-4E55-8250-CD82C36611C7}"/>
                  </a:ext>
                </a:extLst>
              </p:cNvPr>
              <p:cNvSpPr/>
              <p:nvPr/>
            </p:nvSpPr>
            <p:spPr>
              <a:xfrm>
                <a:off x="9501955" y="2554357"/>
                <a:ext cx="2103615" cy="2070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𝐵</m:t>
                          </m:r>
                        </m:e>
                        <m:sub>
                          <m:r>
                            <a:rPr lang="en-IL" sz="4000" b="0" i="1" dirty="0" smtClean="0">
                              <a:latin typeface="Cambria Math" panose="02040503050406030204" pitchFamily="18" charset="0"/>
                            </a:rPr>
                            <m:t>2</m:t>
                          </m:r>
                        </m:sub>
                      </m:sSub>
                    </m:oMath>
                  </m:oMathPara>
                </a14:m>
                <a:endParaRPr lang="en-IL" sz="4000" dirty="0"/>
              </a:p>
            </p:txBody>
          </p:sp>
        </mc:Choice>
        <mc:Fallback xmlns="">
          <p:sp>
            <p:nvSpPr>
              <p:cNvPr id="14" name="Oval 13">
                <a:extLst>
                  <a:ext uri="{FF2B5EF4-FFF2-40B4-BE49-F238E27FC236}">
                    <a16:creationId xmlns:a16="http://schemas.microsoft.com/office/drawing/2014/main" id="{8B8FC2E4-5BFB-4E55-8250-CD82C36611C7}"/>
                  </a:ext>
                </a:extLst>
              </p:cNvPr>
              <p:cNvSpPr>
                <a:spLocks noRot="1" noChangeAspect="1" noMove="1" noResize="1" noEditPoints="1" noAdjustHandles="1" noChangeArrowheads="1" noChangeShapeType="1" noTextEdit="1"/>
              </p:cNvSpPr>
              <p:nvPr/>
            </p:nvSpPr>
            <p:spPr>
              <a:xfrm>
                <a:off x="9501955" y="2554357"/>
                <a:ext cx="2103615" cy="2070375"/>
              </a:xfrm>
              <a:prstGeom prst="ellipse">
                <a:avLst/>
              </a:prstGeom>
              <a:blipFill>
                <a:blip r:embed="rId9"/>
                <a:stretch>
                  <a:fillRect/>
                </a:stretch>
              </a:blipFill>
            </p:spPr>
            <p:txBody>
              <a:bodyPr/>
              <a:lstStyle/>
              <a:p>
                <a:r>
                  <a:rPr lang="en-IL">
                    <a:noFill/>
                  </a:rPr>
                  <a:t> </a:t>
                </a:r>
              </a:p>
            </p:txBody>
          </p:sp>
        </mc:Fallback>
      </mc:AlternateContent>
      <p:cxnSp>
        <p:nvCxnSpPr>
          <p:cNvPr id="15" name="Straight Arrow Connector 14">
            <a:extLst>
              <a:ext uri="{FF2B5EF4-FFF2-40B4-BE49-F238E27FC236}">
                <a16:creationId xmlns:a16="http://schemas.microsoft.com/office/drawing/2014/main" id="{F1D98F1F-0422-4E35-B89A-1FB1516B6DD8}"/>
              </a:ext>
            </a:extLst>
          </p:cNvPr>
          <p:cNvCxnSpPr/>
          <p:nvPr/>
        </p:nvCxnSpPr>
        <p:spPr>
          <a:xfrm>
            <a:off x="3518920" y="2116484"/>
            <a:ext cx="3935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E53403-194F-47B9-8418-DEBA8D72AD12}"/>
              </a:ext>
            </a:extLst>
          </p:cNvPr>
          <p:cNvCxnSpPr/>
          <p:nvPr/>
        </p:nvCxnSpPr>
        <p:spPr>
          <a:xfrm>
            <a:off x="1944972" y="3329056"/>
            <a:ext cx="7521530" cy="99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07193D-8E0E-4076-B3B7-492D64AC7D45}"/>
              </a:ext>
            </a:extLst>
          </p:cNvPr>
          <p:cNvCxnSpPr/>
          <p:nvPr/>
        </p:nvCxnSpPr>
        <p:spPr>
          <a:xfrm flipV="1">
            <a:off x="3446501" y="4624732"/>
            <a:ext cx="4008315" cy="175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4EB5FA-AF5B-4F03-B25D-8F90641ABB33}"/>
                  </a:ext>
                </a:extLst>
              </p:cNvPr>
              <p:cNvSpPr txBox="1"/>
              <p:nvPr/>
            </p:nvSpPr>
            <p:spPr>
              <a:xfrm>
                <a:off x="1020417" y="1291535"/>
                <a:ext cx="1203022" cy="461665"/>
              </a:xfrm>
              <a:prstGeom prst="rect">
                <a:avLst/>
              </a:prstGeom>
              <a:noFill/>
            </p:spPr>
            <p:txBody>
              <a:bodyPr wrap="none" rtlCol="0">
                <a:spAutoFit/>
              </a:bodyPr>
              <a:lstStyle/>
              <a:p>
                <a:r>
                  <a:rPr lang="en-IL" sz="2400" dirty="0"/>
                  <a:t>|S| = </a:t>
                </a:r>
                <a14:m>
                  <m:oMath xmlns:m="http://schemas.openxmlformats.org/officeDocument/2006/math">
                    <m:sSup>
                      <m:sSupPr>
                        <m:ctrlPr>
                          <a:rPr lang="en-IL" sz="2400" i="1" dirty="0" smtClean="0">
                            <a:latin typeface="Cambria Math" panose="02040503050406030204" pitchFamily="18" charset="0"/>
                          </a:rPr>
                        </m:ctrlPr>
                      </m:sSupPr>
                      <m:e>
                        <m:r>
                          <a:rPr lang="en-IL" sz="2400" i="1" dirty="0" smtClean="0">
                            <a:latin typeface="Cambria Math" panose="02040503050406030204" pitchFamily="18" charset="0"/>
                          </a:rPr>
                          <m:t>2</m:t>
                        </m:r>
                      </m:e>
                      <m:sup>
                        <m:r>
                          <a:rPr lang="en-IL" sz="2400" i="1" dirty="0" smtClean="0">
                            <a:latin typeface="Cambria Math" panose="02040503050406030204" pitchFamily="18" charset="0"/>
                          </a:rPr>
                          <m:t>𝑠</m:t>
                        </m:r>
                      </m:sup>
                    </m:sSup>
                  </m:oMath>
                </a14:m>
                <a:endParaRPr lang="en-IL" sz="2400" dirty="0"/>
              </a:p>
            </p:txBody>
          </p:sp>
        </mc:Choice>
        <mc:Fallback xmlns="">
          <p:sp>
            <p:nvSpPr>
              <p:cNvPr id="18" name="TextBox 17">
                <a:extLst>
                  <a:ext uri="{FF2B5EF4-FFF2-40B4-BE49-F238E27FC236}">
                    <a16:creationId xmlns:a16="http://schemas.microsoft.com/office/drawing/2014/main" id="{394EB5FA-AF5B-4F03-B25D-8F90641ABB33}"/>
                  </a:ext>
                </a:extLst>
              </p:cNvPr>
              <p:cNvSpPr txBox="1">
                <a:spLocks noRot="1" noChangeAspect="1" noMove="1" noResize="1" noEditPoints="1" noAdjustHandles="1" noChangeArrowheads="1" noChangeShapeType="1" noTextEdit="1"/>
              </p:cNvSpPr>
              <p:nvPr/>
            </p:nvSpPr>
            <p:spPr>
              <a:xfrm>
                <a:off x="1020417" y="1291535"/>
                <a:ext cx="1203022" cy="461665"/>
              </a:xfrm>
              <a:prstGeom prst="rect">
                <a:avLst/>
              </a:prstGeom>
              <a:blipFill>
                <a:blip r:embed="rId10"/>
                <a:stretch>
                  <a:fillRect l="-7576" t="-10526" b="-28947"/>
                </a:stretch>
              </a:blipFill>
            </p:spPr>
            <p:txBody>
              <a:bodyPr/>
              <a:lstStyle/>
              <a:p>
                <a:r>
                  <a:rPr lang="en-IL">
                    <a:noFill/>
                  </a:rPr>
                  <a:t> </a:t>
                </a:r>
              </a:p>
            </p:txBody>
          </p:sp>
        </mc:Fallback>
      </mc:AlternateContent>
      <p:sp>
        <p:nvSpPr>
          <p:cNvPr id="19" name="TextBox 18">
            <a:extLst>
              <a:ext uri="{FF2B5EF4-FFF2-40B4-BE49-F238E27FC236}">
                <a16:creationId xmlns:a16="http://schemas.microsoft.com/office/drawing/2014/main" id="{02332F4D-82C7-4B81-A72D-A1BBAC1C3F5B}"/>
              </a:ext>
            </a:extLst>
          </p:cNvPr>
          <p:cNvSpPr txBox="1"/>
          <p:nvPr/>
        </p:nvSpPr>
        <p:spPr>
          <a:xfrm>
            <a:off x="1672749" y="2334591"/>
            <a:ext cx="445956" cy="646331"/>
          </a:xfrm>
          <a:prstGeom prst="rect">
            <a:avLst/>
          </a:prstGeom>
          <a:noFill/>
        </p:spPr>
        <p:txBody>
          <a:bodyPr wrap="none" rtlCol="0">
            <a:spAutoFit/>
          </a:bodyPr>
          <a:lstStyle/>
          <a:p>
            <a:r>
              <a:rPr lang="en-IL" sz="3600" dirty="0"/>
              <a:t>∆</a:t>
            </a:r>
          </a:p>
        </p:txBody>
      </p:sp>
      <p:sp>
        <p:nvSpPr>
          <p:cNvPr id="20" name="TextBox 19">
            <a:extLst>
              <a:ext uri="{FF2B5EF4-FFF2-40B4-BE49-F238E27FC236}">
                <a16:creationId xmlns:a16="http://schemas.microsoft.com/office/drawing/2014/main" id="{F06A45D5-CFF9-4EFA-8144-F0A9490C6C33}"/>
              </a:ext>
            </a:extLst>
          </p:cNvPr>
          <p:cNvSpPr txBox="1"/>
          <p:nvPr/>
        </p:nvSpPr>
        <p:spPr>
          <a:xfrm>
            <a:off x="1721994" y="3984055"/>
            <a:ext cx="445956" cy="646331"/>
          </a:xfrm>
          <a:prstGeom prst="rect">
            <a:avLst/>
          </a:prstGeom>
          <a:noFill/>
        </p:spPr>
        <p:txBody>
          <a:bodyPr wrap="none" rtlCol="0">
            <a:spAutoFit/>
          </a:bodyPr>
          <a:lstStyle/>
          <a:p>
            <a:r>
              <a:rPr lang="en-IL" sz="3600" dirty="0"/>
              <a:t>∆</a:t>
            </a:r>
          </a:p>
        </p:txBody>
      </p:sp>
      <p:sp>
        <p:nvSpPr>
          <p:cNvPr id="21" name="TextBox 20">
            <a:extLst>
              <a:ext uri="{FF2B5EF4-FFF2-40B4-BE49-F238E27FC236}">
                <a16:creationId xmlns:a16="http://schemas.microsoft.com/office/drawing/2014/main" id="{A04DBF4E-F699-48C9-A36F-2C69F14E48FB}"/>
              </a:ext>
            </a:extLst>
          </p:cNvPr>
          <p:cNvSpPr txBox="1"/>
          <p:nvPr/>
        </p:nvSpPr>
        <p:spPr>
          <a:xfrm>
            <a:off x="2725498" y="3375710"/>
            <a:ext cx="445956" cy="646331"/>
          </a:xfrm>
          <a:prstGeom prst="rect">
            <a:avLst/>
          </a:prstGeom>
          <a:noFill/>
        </p:spPr>
        <p:txBody>
          <a:bodyPr wrap="none" rtlCol="0">
            <a:spAutoFit/>
          </a:bodyPr>
          <a:lstStyle/>
          <a:p>
            <a:r>
              <a:rPr lang="en-IL" sz="3600"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23A0E75-F49D-4547-B5E0-E31B1B44BDDA}"/>
                  </a:ext>
                </a:extLst>
              </p:cNvPr>
              <p:cNvSpPr txBox="1"/>
              <p:nvPr/>
            </p:nvSpPr>
            <p:spPr>
              <a:xfrm>
                <a:off x="10471588" y="1208685"/>
                <a:ext cx="829971" cy="656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L" sz="3600" i="1" dirty="0" smtClean="0">
                              <a:latin typeface="Cambria Math" panose="02040503050406030204" pitchFamily="18" charset="0"/>
                            </a:rPr>
                          </m:ctrlPr>
                        </m:sSupPr>
                        <m:e>
                          <m:r>
                            <a:rPr lang="en-IL" sz="3600" i="1" dirty="0" smtClean="0">
                              <a:latin typeface="Cambria Math" panose="02040503050406030204" pitchFamily="18" charset="0"/>
                            </a:rPr>
                            <m:t>𝑅</m:t>
                          </m:r>
                        </m:e>
                        <m:sup>
                          <m:r>
                            <a:rPr lang="en-IL" sz="3600" i="1" dirty="0" smtClean="0">
                              <a:latin typeface="Cambria Math" panose="02040503050406030204" pitchFamily="18" charset="0"/>
                            </a:rPr>
                            <m:t>𝑘</m:t>
                          </m:r>
                        </m:sup>
                      </m:sSup>
                    </m:oMath>
                  </m:oMathPara>
                </a14:m>
                <a:endParaRPr lang="en-IL" sz="3600" dirty="0"/>
              </a:p>
            </p:txBody>
          </p:sp>
        </mc:Choice>
        <mc:Fallback xmlns="">
          <p:sp>
            <p:nvSpPr>
              <p:cNvPr id="22" name="TextBox 21">
                <a:extLst>
                  <a:ext uri="{FF2B5EF4-FFF2-40B4-BE49-F238E27FC236}">
                    <a16:creationId xmlns:a16="http://schemas.microsoft.com/office/drawing/2014/main" id="{D23A0E75-F49D-4547-B5E0-E31B1B44BDDA}"/>
                  </a:ext>
                </a:extLst>
              </p:cNvPr>
              <p:cNvSpPr txBox="1">
                <a:spLocks noRot="1" noChangeAspect="1" noMove="1" noResize="1" noEditPoints="1" noAdjustHandles="1" noChangeArrowheads="1" noChangeShapeType="1" noTextEdit="1"/>
              </p:cNvSpPr>
              <p:nvPr/>
            </p:nvSpPr>
            <p:spPr>
              <a:xfrm>
                <a:off x="10471588" y="1208685"/>
                <a:ext cx="829971" cy="656270"/>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D237549-11DE-4C7C-A844-3B648F759B10}"/>
                  </a:ext>
                </a:extLst>
              </p:cNvPr>
              <p:cNvSpPr txBox="1"/>
              <p:nvPr/>
            </p:nvSpPr>
            <p:spPr>
              <a:xfrm>
                <a:off x="3347915" y="2032339"/>
                <a:ext cx="3885872" cy="15067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da-DK" sz="3200" i="1" dirty="0" smtClean="0">
                              <a:latin typeface="Cambria Math" panose="02040503050406030204" pitchFamily="18" charset="0"/>
                            </a:rPr>
                          </m:ctrlPr>
                        </m:funcPr>
                        <m:fName>
                          <m:r>
                            <m:rPr>
                              <m:sty m:val="p"/>
                            </m:rPr>
                            <a:rPr lang="da-DK" sz="3200" i="0" dirty="0" smtClean="0">
                              <a:latin typeface="Cambria Math" panose="02040503050406030204" pitchFamily="18" charset="0"/>
                            </a:rPr>
                            <m:t>Pr</m:t>
                          </m:r>
                        </m:fName>
                        <m:e>
                          <m:d>
                            <m:dPr>
                              <m:begChr m:val="["/>
                              <m:endChr m:val="]"/>
                              <m:ctrlPr>
                                <a:rPr lang="da-DK" sz="3200" i="1" dirty="0" smtClean="0">
                                  <a:latin typeface="Cambria Math" panose="02040503050406030204" pitchFamily="18" charset="0"/>
                                </a:rPr>
                              </m:ctrlPr>
                            </m:dPr>
                            <m:e>
                              <m:r>
                                <a:rPr lang="da-DK" sz="3200" i="1" dirty="0">
                                  <a:latin typeface="Cambria Math" panose="02040503050406030204" pitchFamily="18" charset="0"/>
                                </a:rPr>
                                <m:t>𝑀</m:t>
                              </m:r>
                              <m:d>
                                <m:dPr>
                                  <m:ctrlPr>
                                    <a:rPr lang="da-DK" sz="3200" i="1" dirty="0">
                                      <a:latin typeface="Cambria Math" panose="02040503050406030204" pitchFamily="18" charset="0"/>
                                    </a:rPr>
                                  </m:ctrlPr>
                                </m:dPr>
                                <m:e>
                                  <m:sSub>
                                    <m:sSubPr>
                                      <m:ctrlPr>
                                        <a:rPr lang="en-IL" sz="3200" b="0" i="1" dirty="0" smtClean="0">
                                          <a:latin typeface="Cambria Math" panose="02040503050406030204" pitchFamily="18" charset="0"/>
                                        </a:rPr>
                                      </m:ctrlPr>
                                    </m:sSubPr>
                                    <m:e>
                                      <m:r>
                                        <a:rPr lang="da-DK" sz="3200" i="1" dirty="0">
                                          <a:latin typeface="Cambria Math" panose="02040503050406030204" pitchFamily="18" charset="0"/>
                                        </a:rPr>
                                        <m:t>𝑥</m:t>
                                      </m:r>
                                    </m:e>
                                    <m:sub>
                                      <m:r>
                                        <a:rPr lang="da-DK" sz="3200" i="1" dirty="0">
                                          <a:latin typeface="Cambria Math" panose="02040503050406030204" pitchFamily="18" charset="0"/>
                                        </a:rPr>
                                        <m:t>𝑖</m:t>
                                      </m:r>
                                    </m:sub>
                                  </m:sSub>
                                </m:e>
                              </m:d>
                              <m:r>
                                <a:rPr lang="da-DK" sz="3200" i="1" dirty="0">
                                  <a:latin typeface="Cambria Math" panose="02040503050406030204" pitchFamily="18" charset="0"/>
                                </a:rPr>
                                <m:t>∈ </m:t>
                              </m:r>
                              <m:sSub>
                                <m:sSubPr>
                                  <m:ctrlPr>
                                    <a:rPr lang="en-IL" sz="3200" i="1" dirty="0" smtClean="0">
                                      <a:latin typeface="Cambria Math" panose="02040503050406030204" pitchFamily="18" charset="0"/>
                                    </a:rPr>
                                  </m:ctrlPr>
                                </m:sSubPr>
                                <m:e>
                                  <m:r>
                                    <a:rPr lang="da-DK" sz="3200" i="1" dirty="0" smtClean="0">
                                      <a:latin typeface="Cambria Math" panose="02040503050406030204" pitchFamily="18" charset="0"/>
                                    </a:rPr>
                                    <m:t>𝐵</m:t>
                                  </m:r>
                                </m:e>
                                <m:sub>
                                  <m:r>
                                    <a:rPr lang="da-DK" sz="3200" i="1" dirty="0" smtClean="0">
                                      <a:latin typeface="Cambria Math" panose="02040503050406030204" pitchFamily="18" charset="0"/>
                                    </a:rPr>
                                    <m:t>𝑖</m:t>
                                  </m:r>
                                </m:sub>
                              </m:sSub>
                            </m:e>
                          </m:d>
                        </m:e>
                      </m:func>
                      <m:r>
                        <a:rPr lang="en-IL" sz="3200" i="1" dirty="0" smtClean="0">
                          <a:latin typeface="Cambria Math" panose="02040503050406030204" pitchFamily="18" charset="0"/>
                        </a:rPr>
                        <m:t>≥</m:t>
                      </m:r>
                      <m:f>
                        <m:fPr>
                          <m:ctrlPr>
                            <a:rPr lang="en-IL" sz="3200" i="1" dirty="0" smtClean="0">
                              <a:latin typeface="Cambria Math" panose="02040503050406030204" pitchFamily="18" charset="0"/>
                            </a:rPr>
                          </m:ctrlPr>
                        </m:fPr>
                        <m:num>
                          <m:r>
                            <a:rPr lang="en-IL" sz="3200" i="1" dirty="0" smtClean="0">
                              <a:latin typeface="Cambria Math" panose="02040503050406030204" pitchFamily="18" charset="0"/>
                            </a:rPr>
                            <m:t>1</m:t>
                          </m:r>
                        </m:num>
                        <m:den>
                          <m:r>
                            <a:rPr lang="en-IL" sz="3200" i="1" dirty="0" smtClean="0">
                              <a:latin typeface="Cambria Math" panose="02040503050406030204" pitchFamily="18" charset="0"/>
                            </a:rPr>
                            <m:t>2</m:t>
                          </m:r>
                        </m:den>
                      </m:f>
                    </m:oMath>
                  </m:oMathPara>
                </a14:m>
                <a:endParaRPr lang="en-IL" sz="3200" dirty="0"/>
              </a:p>
              <a:p>
                <a:endParaRPr lang="en-IL" sz="3200" dirty="0"/>
              </a:p>
            </p:txBody>
          </p:sp>
        </mc:Choice>
        <mc:Fallback xmlns="">
          <p:sp>
            <p:nvSpPr>
              <p:cNvPr id="23" name="TextBox 22">
                <a:extLst>
                  <a:ext uri="{FF2B5EF4-FFF2-40B4-BE49-F238E27FC236}">
                    <a16:creationId xmlns:a16="http://schemas.microsoft.com/office/drawing/2014/main" id="{BD237549-11DE-4C7C-A844-3B648F759B10}"/>
                  </a:ext>
                </a:extLst>
              </p:cNvPr>
              <p:cNvSpPr txBox="1">
                <a:spLocks noRot="1" noChangeAspect="1" noMove="1" noResize="1" noEditPoints="1" noAdjustHandles="1" noChangeArrowheads="1" noChangeShapeType="1" noTextEdit="1"/>
              </p:cNvSpPr>
              <p:nvPr/>
            </p:nvSpPr>
            <p:spPr>
              <a:xfrm>
                <a:off x="3347915" y="2032339"/>
                <a:ext cx="3885872" cy="1506759"/>
              </a:xfrm>
              <a:prstGeom prst="rect">
                <a:avLst/>
              </a:prstGeom>
              <a:blipFill>
                <a:blip r:embed="rId12"/>
                <a:stretch>
                  <a:fillRect/>
                </a:stretch>
              </a:blipFill>
            </p:spPr>
            <p:txBody>
              <a:bodyPr/>
              <a:lstStyle/>
              <a:p>
                <a:r>
                  <a:rPr lang="en-IL">
                    <a:noFill/>
                  </a:rPr>
                  <a:t> </a:t>
                </a:r>
              </a:p>
            </p:txBody>
          </p:sp>
        </mc:Fallback>
      </mc:AlternateContent>
      <p:sp>
        <p:nvSpPr>
          <p:cNvPr id="24" name="TextBox 23">
            <a:extLst>
              <a:ext uri="{FF2B5EF4-FFF2-40B4-BE49-F238E27FC236}">
                <a16:creationId xmlns:a16="http://schemas.microsoft.com/office/drawing/2014/main" id="{FD20C09A-7309-47B5-8332-8C26153A3400}"/>
              </a:ext>
            </a:extLst>
          </p:cNvPr>
          <p:cNvSpPr txBox="1"/>
          <p:nvPr/>
        </p:nvSpPr>
        <p:spPr>
          <a:xfrm>
            <a:off x="446041" y="499477"/>
            <a:ext cx="1271502" cy="584775"/>
          </a:xfrm>
          <a:prstGeom prst="rect">
            <a:avLst/>
          </a:prstGeom>
          <a:noFill/>
        </p:spPr>
        <p:txBody>
          <a:bodyPr wrap="none" rtlCol="0">
            <a:spAutoFit/>
          </a:bodyPr>
          <a:lstStyle/>
          <a:p>
            <a:r>
              <a:rPr lang="en-IL" sz="3200" b="1" dirty="0"/>
              <a:t>USERS</a:t>
            </a:r>
          </a:p>
        </p:txBody>
      </p:sp>
      <p:cxnSp>
        <p:nvCxnSpPr>
          <p:cNvPr id="31" name="Straight Connector 30">
            <a:extLst>
              <a:ext uri="{FF2B5EF4-FFF2-40B4-BE49-F238E27FC236}">
                <a16:creationId xmlns:a16="http://schemas.microsoft.com/office/drawing/2014/main" id="{E50F6358-3F9E-40BE-83B8-0229ED6E79BD}"/>
              </a:ext>
            </a:extLst>
          </p:cNvPr>
          <p:cNvCxnSpPr/>
          <p:nvPr/>
        </p:nvCxnSpPr>
        <p:spPr>
          <a:xfrm>
            <a:off x="8673082" y="2334591"/>
            <a:ext cx="0" cy="2235270"/>
          </a:xfrm>
          <a:prstGeom prst="line">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09DEB55-FE7D-49A0-AEDE-F2300AFE142B}"/>
                  </a:ext>
                </a:extLst>
              </p:cNvPr>
              <p:cNvSpPr txBox="1"/>
              <p:nvPr/>
            </p:nvSpPr>
            <p:spPr>
              <a:xfrm>
                <a:off x="8524353" y="3136560"/>
                <a:ext cx="1286891" cy="1323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4000" i="1" dirty="0" smtClean="0">
                          <a:solidFill>
                            <a:srgbClr val="FF0000"/>
                          </a:solidFill>
                          <a:latin typeface="Cambria Math" panose="02040503050406030204" pitchFamily="18" charset="0"/>
                        </a:rPr>
                        <m:t>≥</m:t>
                      </m:r>
                      <m:r>
                        <a:rPr lang="el-GR" sz="4000" i="1" dirty="0" smtClean="0">
                          <a:solidFill>
                            <a:srgbClr val="FF0000"/>
                          </a:solidFill>
                          <a:latin typeface="Cambria Math" panose="02040503050406030204" pitchFamily="18" charset="0"/>
                        </a:rPr>
                        <m:t> </m:t>
                      </m:r>
                      <m:r>
                        <a:rPr lang="el-GR" sz="4000" i="1" dirty="0">
                          <a:solidFill>
                            <a:srgbClr val="FF0000"/>
                          </a:solidFill>
                          <a:latin typeface="Cambria Math" panose="02040503050406030204" pitchFamily="18" charset="0"/>
                        </a:rPr>
                        <m:t>𝜂</m:t>
                      </m:r>
                    </m:oMath>
                  </m:oMathPara>
                </a14:m>
                <a:endParaRPr lang="en-IL" sz="4000" dirty="0">
                  <a:solidFill>
                    <a:srgbClr val="FF0000"/>
                  </a:solidFill>
                </a:endParaRPr>
              </a:p>
              <a:p>
                <a:endParaRPr lang="en-IL" sz="4000" dirty="0">
                  <a:solidFill>
                    <a:srgbClr val="FF0000"/>
                  </a:solidFill>
                </a:endParaRPr>
              </a:p>
            </p:txBody>
          </p:sp>
        </mc:Choice>
        <mc:Fallback xmlns="">
          <p:sp>
            <p:nvSpPr>
              <p:cNvPr id="32" name="TextBox 31">
                <a:extLst>
                  <a:ext uri="{FF2B5EF4-FFF2-40B4-BE49-F238E27FC236}">
                    <a16:creationId xmlns:a16="http://schemas.microsoft.com/office/drawing/2014/main" id="{309DEB55-FE7D-49A0-AEDE-F2300AFE142B}"/>
                  </a:ext>
                </a:extLst>
              </p:cNvPr>
              <p:cNvSpPr txBox="1">
                <a:spLocks noRot="1" noChangeAspect="1" noMove="1" noResize="1" noEditPoints="1" noAdjustHandles="1" noChangeArrowheads="1" noChangeShapeType="1" noTextEdit="1"/>
              </p:cNvSpPr>
              <p:nvPr/>
            </p:nvSpPr>
            <p:spPr>
              <a:xfrm>
                <a:off x="8524353" y="3136560"/>
                <a:ext cx="1286891" cy="1323439"/>
              </a:xfrm>
              <a:prstGeom prst="rect">
                <a:avLst/>
              </a:prstGeom>
              <a:blipFill>
                <a:blip r:embed="rId13"/>
                <a:stretch>
                  <a:fillRect/>
                </a:stretch>
              </a:blipFill>
            </p:spPr>
            <p:txBody>
              <a:bodyPr/>
              <a:lstStyle/>
              <a:p>
                <a:r>
                  <a:rPr lang="en-IL">
                    <a:noFill/>
                  </a:rPr>
                  <a:t> </a:t>
                </a:r>
              </a:p>
            </p:txBody>
          </p:sp>
        </mc:Fallback>
      </mc:AlternateContent>
      <p:cxnSp>
        <p:nvCxnSpPr>
          <p:cNvPr id="34" name="Straight Connector 33">
            <a:extLst>
              <a:ext uri="{FF2B5EF4-FFF2-40B4-BE49-F238E27FC236}">
                <a16:creationId xmlns:a16="http://schemas.microsoft.com/office/drawing/2014/main" id="{D908FEB0-DC98-442C-B0DA-B6AC6B72D6A4}"/>
              </a:ext>
            </a:extLst>
          </p:cNvPr>
          <p:cNvCxnSpPr>
            <a:stCxn id="14" idx="0"/>
          </p:cNvCxnSpPr>
          <p:nvPr/>
        </p:nvCxnSpPr>
        <p:spPr>
          <a:xfrm flipH="1">
            <a:off x="10553762" y="2554357"/>
            <a:ext cx="1" cy="11445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DA94CA7-F4E4-46A8-BF80-599E89A11B41}"/>
                  </a:ext>
                </a:extLst>
              </p:cNvPr>
              <p:cNvSpPr txBox="1"/>
              <p:nvPr/>
            </p:nvSpPr>
            <p:spPr>
              <a:xfrm>
                <a:off x="9960336" y="2512140"/>
                <a:ext cx="674228" cy="2373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L" sz="4000" b="0" i="1" dirty="0" smtClean="0">
                              <a:solidFill>
                                <a:srgbClr val="FF0000"/>
                              </a:solidFill>
                              <a:latin typeface="Cambria Math" panose="02040503050406030204" pitchFamily="18" charset="0"/>
                            </a:rPr>
                          </m:ctrlPr>
                        </m:fPr>
                        <m:num>
                          <m:r>
                            <a:rPr lang="el-GR" sz="4000" i="1" dirty="0">
                              <a:solidFill>
                                <a:srgbClr val="FF0000"/>
                              </a:solidFill>
                              <a:latin typeface="Cambria Math" panose="02040503050406030204" pitchFamily="18" charset="0"/>
                            </a:rPr>
                            <m:t>𝜂</m:t>
                          </m:r>
                        </m:num>
                        <m:den>
                          <m:r>
                            <a:rPr lang="en-IL" sz="4000" b="0" i="1" dirty="0" smtClean="0">
                              <a:solidFill>
                                <a:srgbClr val="FF0000"/>
                              </a:solidFill>
                              <a:latin typeface="Cambria Math" panose="02040503050406030204" pitchFamily="18" charset="0"/>
                            </a:rPr>
                            <m:t>2</m:t>
                          </m:r>
                        </m:den>
                      </m:f>
                    </m:oMath>
                  </m:oMathPara>
                </a14:m>
                <a:endParaRPr lang="en-IL" sz="4000" b="0" dirty="0">
                  <a:solidFill>
                    <a:srgbClr val="FF0000"/>
                  </a:solidFill>
                </a:endParaRPr>
              </a:p>
              <a:p>
                <a:endParaRPr lang="en-IL" sz="4000" dirty="0">
                  <a:solidFill>
                    <a:srgbClr val="FF0000"/>
                  </a:solidFill>
                </a:endParaRPr>
              </a:p>
              <a:p>
                <a:endParaRPr lang="en-IL" sz="4000" dirty="0">
                  <a:solidFill>
                    <a:srgbClr val="FF0000"/>
                  </a:solidFill>
                </a:endParaRPr>
              </a:p>
            </p:txBody>
          </p:sp>
        </mc:Choice>
        <mc:Fallback xmlns="">
          <p:sp>
            <p:nvSpPr>
              <p:cNvPr id="37" name="TextBox 36">
                <a:extLst>
                  <a:ext uri="{FF2B5EF4-FFF2-40B4-BE49-F238E27FC236}">
                    <a16:creationId xmlns:a16="http://schemas.microsoft.com/office/drawing/2014/main" id="{8DA94CA7-F4E4-46A8-BF80-599E89A11B41}"/>
                  </a:ext>
                </a:extLst>
              </p:cNvPr>
              <p:cNvSpPr txBox="1">
                <a:spLocks noRot="1" noChangeAspect="1" noMove="1" noResize="1" noEditPoints="1" noAdjustHandles="1" noChangeArrowheads="1" noChangeShapeType="1" noTextEdit="1"/>
              </p:cNvSpPr>
              <p:nvPr/>
            </p:nvSpPr>
            <p:spPr>
              <a:xfrm>
                <a:off x="9960336" y="2512140"/>
                <a:ext cx="674228" cy="2373470"/>
              </a:xfrm>
              <a:prstGeom prst="rect">
                <a:avLst/>
              </a:prstGeom>
              <a:blipFill>
                <a:blip r:embed="rId1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C5DF0DE-1537-45BC-ADA7-90E67CCEF341}"/>
                  </a:ext>
                </a:extLst>
              </p:cNvPr>
              <p:cNvSpPr txBox="1"/>
              <p:nvPr/>
            </p:nvSpPr>
            <p:spPr>
              <a:xfrm>
                <a:off x="10300517" y="5179794"/>
                <a:ext cx="8202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1" i="1" dirty="0" smtClean="0">
                          <a:solidFill>
                            <a:srgbClr val="FF0000"/>
                          </a:solidFill>
                          <a:latin typeface="Cambria Math" panose="02040503050406030204" pitchFamily="18" charset="0"/>
                        </a:rPr>
                        <m:t>𝑭</m:t>
                      </m:r>
                      <m:d>
                        <m:dPr>
                          <m:ctrlPr>
                            <a:rPr lang="en-IL" b="1" i="1" dirty="0" smtClean="0">
                              <a:solidFill>
                                <a:srgbClr val="FF0000"/>
                              </a:solidFill>
                              <a:latin typeface="Cambria Math" panose="02040503050406030204" pitchFamily="18" charset="0"/>
                            </a:rPr>
                          </m:ctrlPr>
                        </m:dPr>
                        <m:e>
                          <m:sSub>
                            <m:sSubPr>
                              <m:ctrlPr>
                                <a:rPr lang="en-IL" b="1" i="1" dirty="0" smtClean="0">
                                  <a:solidFill>
                                    <a:srgbClr val="FF0000"/>
                                  </a:solidFill>
                                  <a:latin typeface="Cambria Math" panose="02040503050406030204" pitchFamily="18" charset="0"/>
                                </a:rPr>
                              </m:ctrlPr>
                            </m:sSubPr>
                            <m:e>
                              <m:r>
                                <a:rPr lang="en-IL" b="1" i="1" dirty="0" smtClean="0">
                                  <a:solidFill>
                                    <a:srgbClr val="FF0000"/>
                                  </a:solidFill>
                                  <a:latin typeface="Cambria Math" panose="02040503050406030204" pitchFamily="18" charset="0"/>
                                </a:rPr>
                                <m:t>𝒙</m:t>
                              </m:r>
                            </m:e>
                            <m:sub>
                              <m:r>
                                <a:rPr lang="en-IL" b="1" i="1" dirty="0" smtClean="0">
                                  <a:solidFill>
                                    <a:srgbClr val="FF0000"/>
                                  </a:solidFill>
                                  <a:latin typeface="Cambria Math" panose="02040503050406030204" pitchFamily="18" charset="0"/>
                                </a:rPr>
                                <m:t>𝟐</m:t>
                              </m:r>
                            </m:sub>
                          </m:sSub>
                        </m:e>
                      </m:d>
                    </m:oMath>
                  </m:oMathPara>
                </a14:m>
                <a:endParaRPr lang="en-IL" b="1" dirty="0">
                  <a:solidFill>
                    <a:srgbClr val="FF0000"/>
                  </a:solidFill>
                </a:endParaRPr>
              </a:p>
            </p:txBody>
          </p:sp>
        </mc:Choice>
        <mc:Fallback xmlns="">
          <p:sp>
            <p:nvSpPr>
              <p:cNvPr id="29" name="TextBox 28">
                <a:extLst>
                  <a:ext uri="{FF2B5EF4-FFF2-40B4-BE49-F238E27FC236}">
                    <a16:creationId xmlns:a16="http://schemas.microsoft.com/office/drawing/2014/main" id="{2C5DF0DE-1537-45BC-ADA7-90E67CCEF341}"/>
                  </a:ext>
                </a:extLst>
              </p:cNvPr>
              <p:cNvSpPr txBox="1">
                <a:spLocks noRot="1" noChangeAspect="1" noMove="1" noResize="1" noEditPoints="1" noAdjustHandles="1" noChangeArrowheads="1" noChangeShapeType="1" noTextEdit="1"/>
              </p:cNvSpPr>
              <p:nvPr/>
            </p:nvSpPr>
            <p:spPr>
              <a:xfrm>
                <a:off x="10300517" y="5179794"/>
                <a:ext cx="820225" cy="369332"/>
              </a:xfrm>
              <a:prstGeom prst="rect">
                <a:avLst/>
              </a:prstGeom>
              <a:blipFill>
                <a:blip r:embed="rId16"/>
                <a:stretch>
                  <a:fillRect/>
                </a:stretch>
              </a:blipFill>
            </p:spPr>
            <p:txBody>
              <a:bodyPr/>
              <a:lstStyle/>
              <a:p>
                <a:r>
                  <a:rPr lang="en-IL">
                    <a:noFill/>
                  </a:rPr>
                  <a:t> </a:t>
                </a:r>
              </a:p>
            </p:txBody>
          </p:sp>
        </mc:Fallback>
      </mc:AlternateContent>
      <p:cxnSp>
        <p:nvCxnSpPr>
          <p:cNvPr id="30" name="Straight Arrow Connector 29">
            <a:extLst>
              <a:ext uri="{FF2B5EF4-FFF2-40B4-BE49-F238E27FC236}">
                <a16:creationId xmlns:a16="http://schemas.microsoft.com/office/drawing/2014/main" id="{1C95944E-AF87-43C3-A8BB-FBF5CDBB03C7}"/>
              </a:ext>
            </a:extLst>
          </p:cNvPr>
          <p:cNvCxnSpPr>
            <a:cxnSpLocks/>
            <a:endCxn id="29" idx="0"/>
          </p:cNvCxnSpPr>
          <p:nvPr/>
        </p:nvCxnSpPr>
        <p:spPr>
          <a:xfrm>
            <a:off x="10643504" y="3668421"/>
            <a:ext cx="67126" cy="1511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31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DC55-92CC-4F5D-8909-80E379720FC2}"/>
              </a:ext>
            </a:extLst>
          </p:cNvPr>
          <p:cNvSpPr>
            <a:spLocks noGrp="1"/>
          </p:cNvSpPr>
          <p:nvPr>
            <p:ph type="title"/>
          </p:nvPr>
        </p:nvSpPr>
        <p:spPr/>
        <p:txBody>
          <a:bodyPr/>
          <a:lstStyle/>
          <a:p>
            <a:r>
              <a:rPr lang="en-IL" dirty="0"/>
              <a:t>Claim 8.6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379B27-EC2F-453C-B97E-763B5D80BC3E}"/>
                  </a:ext>
                </a:extLst>
              </p:cNvPr>
              <p:cNvSpPr>
                <a:spLocks noGrp="1"/>
              </p:cNvSpPr>
              <p:nvPr>
                <p:ph idx="1"/>
              </p:nvPr>
            </p:nvSpPr>
            <p:spPr/>
            <p:txBody>
              <a:bodyPr/>
              <a:lstStyle/>
              <a:p>
                <a:r>
                  <a:rPr lang="en-US" dirty="0"/>
                  <a:t>To obtain (ε, 0)- differential privacy for </a:t>
                </a:r>
                <a14:m>
                  <m:oMath xmlns:m="http://schemas.openxmlformats.org/officeDocument/2006/math">
                    <m:r>
                      <a:rPr lang="el-GR" i="1" dirty="0">
                        <a:latin typeface="Cambria Math" panose="02040503050406030204" pitchFamily="18" charset="0"/>
                      </a:rPr>
                      <m:t>𝜀</m:t>
                    </m:r>
                    <m:r>
                      <a:rPr lang="en-IL" b="0" i="1" dirty="0" smtClean="0">
                        <a:latin typeface="Cambria Math" panose="02040503050406030204" pitchFamily="18" charset="0"/>
                      </a:rPr>
                      <m:t>≤</m:t>
                    </m:r>
                    <m:f>
                      <m:fPr>
                        <m:ctrlPr>
                          <a:rPr lang="en-IL" i="1" dirty="0">
                            <a:latin typeface="Cambria Math" panose="02040503050406030204" pitchFamily="18" charset="0"/>
                          </a:rPr>
                        </m:ctrlPr>
                      </m:fPr>
                      <m:num>
                        <m:d>
                          <m:dPr>
                            <m:ctrlPr>
                              <a:rPr lang="el-GR" i="1" dirty="0">
                                <a:latin typeface="Cambria Math" panose="02040503050406030204" pitchFamily="18" charset="0"/>
                              </a:rPr>
                            </m:ctrlPr>
                          </m:dPr>
                          <m:e>
                            <m:func>
                              <m:funcPr>
                                <m:ctrlPr>
                                  <a:rPr lang="en-IL" i="1" dirty="0">
                                    <a:latin typeface="Cambria Math" panose="02040503050406030204" pitchFamily="18" charset="0"/>
                                  </a:rPr>
                                </m:ctrlPr>
                              </m:funcPr>
                              <m:fName>
                                <m:r>
                                  <m:rPr>
                                    <m:sty m:val="p"/>
                                  </m:rPr>
                                  <a:rPr lang="en-IL" dirty="0">
                                    <a:latin typeface="Cambria Math" panose="02040503050406030204" pitchFamily="18" charset="0"/>
                                  </a:rPr>
                                  <m:t>ln</m:t>
                                </m:r>
                              </m:fName>
                              <m:e>
                                <m:r>
                                  <a:rPr lang="en-IL" i="1" dirty="0">
                                    <a:latin typeface="Cambria Math" panose="02040503050406030204" pitchFamily="18" charset="0"/>
                                  </a:rPr>
                                  <m:t>2</m:t>
                                </m:r>
                              </m:e>
                            </m:func>
                          </m:e>
                        </m:d>
                        <m:d>
                          <m:dPr>
                            <m:ctrlPr>
                              <a:rPr lang="en-IL" i="1" dirty="0">
                                <a:latin typeface="Cambria Math" panose="02040503050406030204" pitchFamily="18" charset="0"/>
                              </a:rPr>
                            </m:ctrlPr>
                          </m:dPr>
                          <m:e>
                            <m:r>
                              <a:rPr lang="en-IL" i="1" dirty="0">
                                <a:latin typeface="Cambria Math" panose="02040503050406030204" pitchFamily="18" charset="0"/>
                              </a:rPr>
                              <m:t>𝑠</m:t>
                            </m:r>
                            <m:r>
                              <a:rPr lang="en-IL" i="1" dirty="0">
                                <a:latin typeface="Cambria Math" panose="02040503050406030204" pitchFamily="18" charset="0"/>
                              </a:rPr>
                              <m:t>−1</m:t>
                            </m:r>
                          </m:e>
                        </m:d>
                      </m:num>
                      <m:den>
                        <m:r>
                          <a:rPr lang="en-IL" i="1" dirty="0">
                            <a:latin typeface="Cambria Math" panose="02040503050406030204" pitchFamily="18" charset="0"/>
                          </a:rPr>
                          <m:t>∆</m:t>
                        </m:r>
                      </m:den>
                    </m:f>
                  </m:oMath>
                </a14:m>
                <a:r>
                  <a:rPr lang="en-US" dirty="0"/>
                  <a:t> , the mechanism must add noise with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𝐿</m:t>
                        </m:r>
                      </m:e>
                      <m:sub>
                        <m:r>
                          <a:rPr lang="en-US" i="1" dirty="0" smtClean="0">
                            <a:latin typeface="Cambria Math" panose="02040503050406030204" pitchFamily="18" charset="0"/>
                          </a:rPr>
                          <m:t>∞</m:t>
                        </m:r>
                      </m:sub>
                    </m:sSub>
                  </m:oMath>
                </a14:m>
                <a:r>
                  <a:rPr lang="en-US" dirty="0"/>
                  <a:t>norm greater than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𝜂</m:t>
                        </m:r>
                      </m:num>
                      <m:den>
                        <m:r>
                          <a:rPr lang="en-US" i="1" dirty="0" smtClean="0">
                            <a:latin typeface="Cambria Math" panose="02040503050406030204" pitchFamily="18" charset="0"/>
                          </a:rPr>
                          <m:t>2</m:t>
                        </m:r>
                      </m:den>
                    </m:f>
                  </m:oMath>
                </a14:m>
                <a:r>
                  <a:rPr lang="en-US" dirty="0"/>
                  <a:t> with probability exceeding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oMath>
                </a14:m>
                <a:r>
                  <a:rPr lang="en-US" dirty="0"/>
                  <a:t>.</a:t>
                </a:r>
                <a:endParaRPr lang="en-IL" dirty="0"/>
              </a:p>
            </p:txBody>
          </p:sp>
        </mc:Choice>
        <mc:Fallback xmlns="">
          <p:sp>
            <p:nvSpPr>
              <p:cNvPr id="3" name="Content Placeholder 2">
                <a:extLst>
                  <a:ext uri="{FF2B5EF4-FFF2-40B4-BE49-F238E27FC236}">
                    <a16:creationId xmlns:a16="http://schemas.microsoft.com/office/drawing/2014/main" id="{7C379B27-EC2F-453C-B97E-763B5D80BC3E}"/>
                  </a:ext>
                </a:extLst>
              </p:cNvPr>
              <p:cNvSpPr>
                <a:spLocks noGrp="1" noRot="1" noChangeAspect="1" noMove="1" noResize="1" noEditPoints="1" noAdjustHandles="1" noChangeArrowheads="1" noChangeShapeType="1" noTextEdit="1"/>
              </p:cNvSpPr>
              <p:nvPr>
                <p:ph idx="1"/>
              </p:nvPr>
            </p:nvSpPr>
            <p:spPr>
              <a:blipFill>
                <a:blip r:embed="rId3"/>
                <a:stretch>
                  <a:fillRect l="-1043" r="-1623"/>
                </a:stretch>
              </a:blipFill>
            </p:spPr>
            <p:txBody>
              <a:bodyPr/>
              <a:lstStyle/>
              <a:p>
                <a:r>
                  <a:rPr lang="en-IL">
                    <a:noFill/>
                  </a:rPr>
                  <a:t> </a:t>
                </a:r>
              </a:p>
            </p:txBody>
          </p:sp>
        </mc:Fallback>
      </mc:AlternateContent>
    </p:spTree>
    <p:extLst>
      <p:ext uri="{BB962C8B-B14F-4D97-AF65-F5344CB8AC3E}">
        <p14:creationId xmlns:p14="http://schemas.microsoft.com/office/powerpoint/2010/main" val="299259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6312-FC8D-4534-8EC1-DD00F04002B0}"/>
              </a:ext>
            </a:extLst>
          </p:cNvPr>
          <p:cNvSpPr>
            <a:spLocks noGrp="1"/>
          </p:cNvSpPr>
          <p:nvPr>
            <p:ph type="title"/>
          </p:nvPr>
        </p:nvSpPr>
        <p:spPr/>
        <p:txBody>
          <a:bodyPr/>
          <a:lstStyle/>
          <a:p>
            <a:r>
              <a:rPr lang="en-IL" dirty="0"/>
              <a:t>Theorem </a:t>
            </a:r>
            <a:r>
              <a:rPr lang="en-US" dirty="0"/>
              <a:t>8.</a:t>
            </a:r>
            <a:r>
              <a:rPr lang="en-IL" dirty="0"/>
              <a:t>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E8997B-F2CB-40E1-84CE-8E5E1A4CBC56}"/>
                  </a:ext>
                </a:extLst>
              </p:cNvPr>
              <p:cNvSpPr>
                <a:spLocks noGrp="1"/>
              </p:cNvSpPr>
              <p:nvPr>
                <p:ph idx="1"/>
              </p:nvPr>
            </p:nvSpPr>
            <p:spPr/>
            <p:txBody>
              <a:bodyPr>
                <a:normAutofit/>
              </a:bodyPr>
              <a:lstStyle/>
              <a:p>
                <a:pPr marL="0" indent="0">
                  <a:buNone/>
                </a:pPr>
                <a:r>
                  <a:rPr lang="en-US" dirty="0"/>
                  <a:t>Let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m:t>
                            </m:r>
                            <m:r>
                              <a:rPr lang="en-US" i="1" dirty="0" smtClean="0">
                                <a:latin typeface="Cambria Math" panose="02040503050406030204" pitchFamily="18" charset="0"/>
                              </a:rPr>
                              <m:t>, </m:t>
                            </m:r>
                            <m:r>
                              <a:rPr lang="en-US" i="1" dirty="0" smtClean="0">
                                <a:latin typeface="Cambria Math" panose="02040503050406030204" pitchFamily="18" charset="0"/>
                              </a:rPr>
                              <m:t>1</m:t>
                            </m:r>
                          </m:e>
                        </m:d>
                      </m:e>
                      <m:sup>
                        <m:r>
                          <a:rPr lang="en-US" i="1" dirty="0" smtClean="0">
                            <a:latin typeface="Cambria Math" panose="02040503050406030204" pitchFamily="18" charset="0"/>
                          </a:rPr>
                          <m:t>𝑘</m:t>
                        </m:r>
                      </m:sup>
                    </m:sSup>
                  </m:oMath>
                </a14:m>
                <a:r>
                  <a:rPr lang="en-US" dirty="0"/>
                  <a:t> . Let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i="1" dirty="0" smtClean="0">
                            <a:latin typeface="Cambria Math" panose="02040503050406030204" pitchFamily="18" charset="0"/>
                          </a:rPr>
                          <m:t>𝑛</m:t>
                        </m:r>
                      </m:sup>
                    </m:sSup>
                    <m:r>
                      <a:rPr lang="en-US" i="1" dirty="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𝑘</m:t>
                        </m:r>
                      </m:sup>
                    </m:sSup>
                  </m:oMath>
                </a14:m>
                <a:r>
                  <a:rPr lang="en-US" dirty="0"/>
                  <a:t> be an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𝜀</m:t>
                        </m:r>
                        <m:r>
                          <a:rPr lang="en-US" i="1" dirty="0" smtClean="0">
                            <a:latin typeface="Cambria Math" panose="02040503050406030204" pitchFamily="18" charset="0"/>
                          </a:rPr>
                          <m:t>, </m:t>
                        </m:r>
                        <m:r>
                          <a:rPr lang="en-US" i="1" dirty="0" smtClean="0">
                            <a:latin typeface="Cambria Math" panose="02040503050406030204" pitchFamily="18" charset="0"/>
                          </a:rPr>
                          <m:t>0</m:t>
                        </m:r>
                      </m:e>
                    </m:d>
                  </m:oMath>
                </a14:m>
                <a:r>
                  <a:rPr lang="en-US" dirty="0"/>
                  <a:t>- differentially private mechanism such that for every database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i="1" dirty="0" smtClean="0">
                            <a:latin typeface="Cambria Math" panose="02040503050406030204" pitchFamily="18" charset="0"/>
                          </a:rPr>
                          <m:t>𝑛</m:t>
                        </m:r>
                      </m:sup>
                    </m:sSup>
                  </m:oMath>
                </a14:m>
                <a:r>
                  <a:rPr lang="en-US" dirty="0"/>
                  <a:t> with probability at least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oMath>
                </a14:m>
                <a:r>
                  <a:rPr lang="en-IL" dirty="0"/>
                  <a:t>,</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outputs all of the 1-way marginals of x with error smaller</a:t>
                </a:r>
                <a:endParaRPr lang="en-IL" dirty="0"/>
              </a:p>
              <a:p>
                <a:pPr marL="0" indent="0">
                  <a:buNone/>
                </a:pPr>
                <a:r>
                  <a:rPr lang="en-US" dirty="0"/>
                  <a:t>than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𝑛</m:t>
                        </m:r>
                      </m:num>
                      <m:den>
                        <m:r>
                          <a:rPr lang="en-US" i="1" dirty="0" smtClean="0">
                            <a:latin typeface="Cambria Math" panose="02040503050406030204" pitchFamily="18" charset="0"/>
                          </a:rPr>
                          <m:t>2</m:t>
                        </m:r>
                      </m:den>
                    </m:f>
                  </m:oMath>
                </a14:m>
                <a:r>
                  <a:rPr lang="en-US" dirty="0"/>
                  <a:t>. </a:t>
                </a:r>
                <a:endParaRPr lang="en-IL" dirty="0"/>
              </a:p>
              <a:p>
                <a:pPr marL="0" indent="0">
                  <a:buNone/>
                </a:pPr>
                <a:r>
                  <a:rPr lang="en-US" dirty="0"/>
                  <a:t>That is, for each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𝑘</m:t>
                        </m:r>
                      </m:e>
                    </m:d>
                  </m:oMath>
                </a14:m>
                <a:r>
                  <a:rPr lang="en-US" dirty="0"/>
                  <a:t>, the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component of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should approximately equal the number of rows of x whose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bit is 1, up to an error smaller than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2</m:t>
                    </m:r>
                  </m:oMath>
                </a14:m>
                <a:r>
                  <a:rPr lang="en-US" dirty="0"/>
                  <a:t>. Then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Ω</m:t>
                    </m:r>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𝑘</m:t>
                            </m:r>
                          </m:num>
                          <m:den>
                            <m:r>
                              <a:rPr lang="en-US" i="1" dirty="0" smtClean="0">
                                <a:latin typeface="Cambria Math" panose="02040503050406030204" pitchFamily="18" charset="0"/>
                              </a:rPr>
                              <m:t>𝜀</m:t>
                            </m:r>
                          </m:den>
                        </m:f>
                      </m:e>
                    </m:d>
                  </m:oMath>
                </a14:m>
                <a:r>
                  <a:rPr lang="en-US" dirty="0"/>
                  <a:t>. </a:t>
                </a:r>
                <a:endParaRPr lang="en-IL" dirty="0"/>
              </a:p>
              <a:p>
                <a:pPr marL="0" indent="0">
                  <a:buNone/>
                </a:pPr>
                <a:endParaRPr lang="en-IL" dirty="0"/>
              </a:p>
            </p:txBody>
          </p:sp>
        </mc:Choice>
        <mc:Fallback xmlns="">
          <p:sp>
            <p:nvSpPr>
              <p:cNvPr id="3" name="Content Placeholder 2">
                <a:extLst>
                  <a:ext uri="{FF2B5EF4-FFF2-40B4-BE49-F238E27FC236}">
                    <a16:creationId xmlns:a16="http://schemas.microsoft.com/office/drawing/2014/main" id="{DAE8997B-F2CB-40E1-84CE-8E5E1A4CBC56}"/>
                  </a:ext>
                </a:extLst>
              </p:cNvPr>
              <p:cNvSpPr>
                <a:spLocks noGrp="1" noRot="1" noChangeAspect="1" noMove="1" noResize="1" noEditPoints="1" noAdjustHandles="1" noChangeArrowheads="1" noChangeShapeType="1" noTextEdit="1"/>
              </p:cNvSpPr>
              <p:nvPr>
                <p:ph idx="1"/>
              </p:nvPr>
            </p:nvSpPr>
            <p:spPr>
              <a:blipFill>
                <a:blip r:embed="rId3"/>
                <a:stretch>
                  <a:fillRect l="-1217" t="-2101"/>
                </a:stretch>
              </a:blipFill>
            </p:spPr>
            <p:txBody>
              <a:bodyPr/>
              <a:lstStyle/>
              <a:p>
                <a:r>
                  <a:rPr lang="en-IL">
                    <a:noFill/>
                  </a:rPr>
                  <a:t> </a:t>
                </a:r>
              </a:p>
            </p:txBody>
          </p:sp>
        </mc:Fallback>
      </mc:AlternateContent>
    </p:spTree>
    <p:extLst>
      <p:ext uri="{BB962C8B-B14F-4D97-AF65-F5344CB8AC3E}">
        <p14:creationId xmlns:p14="http://schemas.microsoft.com/office/powerpoint/2010/main" val="178982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75A7-3BD1-4AEF-BF43-AB419B8B8995}"/>
              </a:ext>
            </a:extLst>
          </p:cNvPr>
          <p:cNvSpPr>
            <a:spLocks noGrp="1"/>
          </p:cNvSpPr>
          <p:nvPr>
            <p:ph type="title"/>
          </p:nvPr>
        </p:nvSpPr>
        <p:spPr>
          <a:xfrm>
            <a:off x="838200" y="304454"/>
            <a:ext cx="10515600" cy="1325563"/>
          </a:xfrm>
        </p:spPr>
        <p:txBody>
          <a:bodyPr/>
          <a:lstStyle/>
          <a:p>
            <a:r>
              <a:rPr lang="en-IL"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D895AC-9C0D-4FFB-A397-249723B9FC53}"/>
                  </a:ext>
                </a:extLst>
              </p:cNvPr>
              <p:cNvSpPr>
                <a:spLocks noGrp="1"/>
              </p:cNvSpPr>
              <p:nvPr>
                <p:ph idx="1"/>
              </p:nvPr>
            </p:nvSpPr>
            <p:spPr>
              <a:xfrm>
                <a:off x="838200" y="1868556"/>
                <a:ext cx="10515600" cy="5479773"/>
              </a:xfrm>
            </p:spPr>
            <p:txBody>
              <a:bodyPr>
                <a:normAutofit/>
              </a:bodyPr>
              <a:lstStyle/>
              <a:p>
                <a:pPr marL="0" indent="0">
                  <a:buNone/>
                </a:pPr>
                <a:r>
                  <a:rPr lang="en-US" dirty="0"/>
                  <a:t>For every string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0, 1</m:t>
                            </m:r>
                          </m:e>
                        </m:d>
                      </m:e>
                      <m:sup>
                        <m:r>
                          <a:rPr lang="en-US" i="1" dirty="0" smtClean="0">
                            <a:latin typeface="Cambria Math" panose="02040503050406030204" pitchFamily="18" charset="0"/>
                          </a:rPr>
                          <m:t>𝑘</m:t>
                        </m:r>
                      </m:sup>
                    </m:sSup>
                  </m:oMath>
                </a14:m>
                <a:r>
                  <a:rPr lang="en-US" dirty="0"/>
                  <a:t> , consider the database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𝑤</m:t>
                        </m:r>
                      </m:sub>
                    </m:sSub>
                  </m:oMath>
                </a14:m>
                <a:r>
                  <a:rPr lang="en-US" dirty="0"/>
                  <a:t> consisting of </a:t>
                </a:r>
                <a14:m>
                  <m:oMath xmlns:m="http://schemas.openxmlformats.org/officeDocument/2006/math">
                    <m:r>
                      <a:rPr lang="en-US" i="1" dirty="0" smtClean="0">
                        <a:latin typeface="Cambria Math" panose="02040503050406030204" pitchFamily="18" charset="0"/>
                      </a:rPr>
                      <m:t>𝑛</m:t>
                    </m:r>
                  </m:oMath>
                </a14:m>
                <a:r>
                  <a:rPr lang="en-US" dirty="0"/>
                  <a:t> identical rows, all of which equal w.</a:t>
                </a:r>
                <a:endParaRPr lang="en-IL" dirty="0"/>
              </a:p>
              <a:p>
                <a:pPr marL="0" indent="0">
                  <a:buNone/>
                </a:pPr>
                <a:r>
                  <a:rPr lang="en-US" dirty="0"/>
                  <a:t>Let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𝑤</m:t>
                        </m:r>
                      </m:sub>
                    </m:sSub>
                    <m:r>
                      <a:rPr lang="en-US" i="1" dirty="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𝑘</m:t>
                        </m:r>
                      </m:sup>
                    </m:sSup>
                  </m:oMath>
                </a14:m>
                <a:r>
                  <a:rPr lang="en-US" dirty="0"/>
                  <a:t>consist of all tuples of numbers that provide answers to </a:t>
                </a:r>
                <a:endParaRPr lang="en-IL" dirty="0"/>
              </a:p>
              <a:p>
                <a:pPr marL="0" indent="0">
                  <a:buNone/>
                </a:pPr>
                <a:r>
                  <a:rPr lang="en-US" dirty="0"/>
                  <a:t>the 1-way marginals on x with error less than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𝑛</m:t>
                        </m:r>
                      </m:num>
                      <m:den>
                        <m:r>
                          <a:rPr lang="en-US" i="1" dirty="0" smtClean="0">
                            <a:latin typeface="Cambria Math" panose="02040503050406030204" pitchFamily="18" charset="0"/>
                          </a:rPr>
                          <m:t>2</m:t>
                        </m:r>
                      </m:den>
                    </m:f>
                  </m:oMath>
                </a14:m>
                <a:r>
                  <a:rPr lang="en-US" dirty="0"/>
                  <a:t>. </a:t>
                </a:r>
                <a:endParaRPr lang="en-IL" dirty="0"/>
              </a:p>
              <a:p>
                <a:pPr marL="0" indent="0">
                  <a:buNone/>
                </a:pPr>
                <a:r>
                  <a:rPr lang="en-IL" dirty="0"/>
                  <a:t>That is,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𝑤</m:t>
                        </m:r>
                      </m:sub>
                    </m:sSub>
                    <m:r>
                      <a:rPr lang="en-US" i="1" dirty="0">
                        <a:latin typeface="Cambria Math" panose="02040503050406030204" pitchFamily="18" charset="0"/>
                      </a:rPr>
                      <m:t>= </m:t>
                    </m:r>
                    <m:d>
                      <m:dPr>
                        <m:begChr m:val="{"/>
                        <m:endChr m:val="}"/>
                        <m:ctrlPr>
                          <a:rPr lang="en-US" i="1" dirty="0">
                            <a:latin typeface="Cambria Math" panose="02040503050406030204" pitchFamily="18" charset="0"/>
                          </a:rPr>
                        </m:ctrlPr>
                      </m:dPr>
                      <m:e>
                        <m:d>
                          <m:dPr>
                            <m:ctrlPr>
                              <a:rPr lang="en-US" i="1" dirty="0">
                                <a:latin typeface="Cambria Math" panose="02040503050406030204" pitchFamily="18" charset="0"/>
                              </a:rPr>
                            </m:ctrlPr>
                          </m:dPr>
                          <m:e>
                            <m:sSub>
                              <m:sSubPr>
                                <m:ctrlPr>
                                  <a:rPr lang="en-IL"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1</m:t>
                                </m:r>
                              </m:sub>
                            </m:sSub>
                            <m:r>
                              <a:rPr lang="en-IL" b="0" i="1" dirty="0" smtClean="0">
                                <a:latin typeface="Cambria Math" panose="02040503050406030204" pitchFamily="18" charset="0"/>
                              </a:rPr>
                              <m:t>,</m:t>
                            </m:r>
                            <m:r>
                              <a:rPr lang="en-US" i="1" dirty="0">
                                <a:latin typeface="Cambria Math" panose="02040503050406030204" pitchFamily="18" charset="0"/>
                              </a:rPr>
                              <m:t> . . . , </m:t>
                            </m:r>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𝑘</m:t>
                                </m:r>
                              </m:sub>
                            </m:sSub>
                          </m:e>
                        </m:d>
                      </m:e>
                    </m:d>
                    <m:r>
                      <a:rPr lang="en-US" i="1" dirty="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𝑘</m:t>
                        </m:r>
                      </m:sup>
                    </m:sSup>
                    <m:r>
                      <a:rPr lang="en-US" i="1" dirty="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 |</m:t>
                    </m:r>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err="1" smtClean="0">
                            <a:latin typeface="Cambria Math" panose="02040503050406030204" pitchFamily="18" charset="0"/>
                          </a:rPr>
                          <m:t>𝑖</m:t>
                        </m:r>
                      </m:sub>
                    </m:sSub>
                    <m:r>
                      <a:rPr lang="en-US" i="1" dirty="0">
                        <a:latin typeface="Cambria Math" panose="02040503050406030204" pitchFamily="18" charset="0"/>
                      </a:rPr>
                      <m:t>− </m:t>
                    </m:r>
                    <m:r>
                      <a:rPr lang="en-US" i="1" dirty="0" err="1" smtClean="0">
                        <a:latin typeface="Cambria Math" panose="02040503050406030204" pitchFamily="18" charset="0"/>
                      </a:rPr>
                      <m:t>𝑛</m:t>
                    </m:r>
                    <m:sSub>
                      <m:sSubPr>
                        <m:ctrlPr>
                          <a:rPr lang="en-IL" i="1" dirty="0" smtClean="0">
                            <a:latin typeface="Cambria Math" panose="02040503050406030204" pitchFamily="18" charset="0"/>
                          </a:rPr>
                        </m:ctrlPr>
                      </m:sSubPr>
                      <m:e>
                        <m:r>
                          <a:rPr lang="en-US" i="1" dirty="0" err="1" smtClean="0">
                            <a:latin typeface="Cambria Math" panose="02040503050406030204" pitchFamily="18" charset="0"/>
                          </a:rPr>
                          <m:t>𝑤</m:t>
                        </m:r>
                      </m:e>
                      <m:sub>
                        <m:r>
                          <a:rPr lang="en-US" i="1" dirty="0" err="1" smtClean="0">
                            <a:latin typeface="Cambria Math" panose="02040503050406030204" pitchFamily="18" charset="0"/>
                          </a:rPr>
                          <m:t>𝑖</m:t>
                        </m:r>
                      </m:sub>
                    </m:sSub>
                    <m:r>
                      <a:rPr lang="en-US" i="1" dirty="0" smtClean="0">
                        <a:latin typeface="Cambria Math" panose="02040503050406030204" pitchFamily="18" charset="0"/>
                      </a:rPr>
                      <m:t> </m:t>
                    </m:r>
                    <m:r>
                      <a:rPr lang="en-US" i="1" dirty="0">
                        <a:latin typeface="Cambria Math" panose="02040503050406030204" pitchFamily="18" charset="0"/>
                      </a:rPr>
                      <m:t>| &lt; </m:t>
                    </m:r>
                    <m:r>
                      <a:rPr lang="en-US" i="1" dirty="0">
                        <a:latin typeface="Cambria Math" panose="02040503050406030204" pitchFamily="18" charset="0"/>
                      </a:rPr>
                      <m:t>𝑛</m:t>
                    </m:r>
                    <m:r>
                      <a:rPr lang="en-US" i="1" dirty="0">
                        <a:latin typeface="Cambria Math" panose="02040503050406030204" pitchFamily="18" charset="0"/>
                      </a:rPr>
                      <m:t>/2}. </m:t>
                    </m:r>
                  </m:oMath>
                </a14:m>
                <a:endParaRPr lang="en-IL" dirty="0"/>
              </a:p>
              <a:p>
                <a:pPr marL="0" indent="0">
                  <a:buNone/>
                </a:pPr>
                <a:endParaRPr lang="en-IL" dirty="0"/>
              </a:p>
              <a:p>
                <a:pPr marL="0" indent="0">
                  <a:buNone/>
                </a:pPr>
                <a:r>
                  <a:rPr lang="en-US" dirty="0"/>
                  <a:t> </a:t>
                </a:r>
                <a:endParaRPr lang="en-IL" dirty="0"/>
              </a:p>
            </p:txBody>
          </p:sp>
        </mc:Choice>
        <mc:Fallback xmlns="">
          <p:sp>
            <p:nvSpPr>
              <p:cNvPr id="3" name="Content Placeholder 2">
                <a:extLst>
                  <a:ext uri="{FF2B5EF4-FFF2-40B4-BE49-F238E27FC236}">
                    <a16:creationId xmlns:a16="http://schemas.microsoft.com/office/drawing/2014/main" id="{EBD895AC-9C0D-4FFB-A397-249723B9FC53}"/>
                  </a:ext>
                </a:extLst>
              </p:cNvPr>
              <p:cNvSpPr>
                <a:spLocks noGrp="1" noRot="1" noChangeAspect="1" noMove="1" noResize="1" noEditPoints="1" noAdjustHandles="1" noChangeArrowheads="1" noChangeShapeType="1" noTextEdit="1"/>
              </p:cNvSpPr>
              <p:nvPr>
                <p:ph idx="1"/>
              </p:nvPr>
            </p:nvSpPr>
            <p:spPr>
              <a:xfrm>
                <a:off x="838200" y="1868556"/>
                <a:ext cx="10515600" cy="5479773"/>
              </a:xfrm>
              <a:blipFill>
                <a:blip r:embed="rId3"/>
                <a:stretch>
                  <a:fillRect l="-1217" t="-1782"/>
                </a:stretch>
              </a:blipFill>
            </p:spPr>
            <p:txBody>
              <a:bodyPr/>
              <a:lstStyle/>
              <a:p>
                <a:r>
                  <a:rPr lang="en-IL">
                    <a:noFill/>
                  </a:rPr>
                  <a:t> </a:t>
                </a:r>
              </a:p>
            </p:txBody>
          </p:sp>
        </mc:Fallback>
      </mc:AlternateContent>
    </p:spTree>
    <p:extLst>
      <p:ext uri="{BB962C8B-B14F-4D97-AF65-F5344CB8AC3E}">
        <p14:creationId xmlns:p14="http://schemas.microsoft.com/office/powerpoint/2010/main" val="3998061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EA12-25E1-414E-9499-B07F7A0C50E6}"/>
              </a:ext>
            </a:extLst>
          </p:cNvPr>
          <p:cNvSpPr>
            <a:spLocks noGrp="1"/>
          </p:cNvSpPr>
          <p:nvPr>
            <p:ph type="title"/>
          </p:nvPr>
        </p:nvSpPr>
        <p:spPr/>
        <p:txBody>
          <a:bodyPr/>
          <a:lstStyle/>
          <a:p>
            <a:r>
              <a:rPr lang="en-IL" dirty="0"/>
              <a:t>Proof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D07B04-E1A0-415C-AA67-90F83C72DD8F}"/>
                  </a:ext>
                </a:extLst>
              </p:cNvPr>
              <p:cNvSpPr>
                <a:spLocks noGrp="1"/>
              </p:cNvSpPr>
              <p:nvPr>
                <p:ph idx="1"/>
              </p:nvPr>
            </p:nvSpPr>
            <p:spPr/>
            <p:txBody>
              <a:bodyPr/>
              <a:lstStyle/>
              <a:p>
                <a:pPr marL="0" indent="0">
                  <a:buNone/>
                </a:pPr>
                <a:r>
                  <a:rPr lang="en-US" dirty="0"/>
                  <a:t>Put differently,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𝐵</m:t>
                        </m:r>
                      </m:e>
                      <m:sub>
                        <m:r>
                          <a:rPr lang="en-US" i="1" dirty="0">
                            <a:latin typeface="Cambria Math" panose="02040503050406030204" pitchFamily="18" charset="0"/>
                          </a:rPr>
                          <m:t>𝑤</m:t>
                        </m:r>
                      </m:sub>
                    </m:sSub>
                  </m:oMath>
                </a14:m>
                <a:r>
                  <a:rPr lang="en-US" dirty="0"/>
                  <a:t> is the open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ℓ</m:t>
                        </m:r>
                      </m:e>
                      <m:sub>
                        <m:r>
                          <a:rPr lang="en-US" i="1" dirty="0">
                            <a:latin typeface="Cambria Math" panose="02040503050406030204" pitchFamily="18" charset="0"/>
                          </a:rPr>
                          <m:t>∞</m:t>
                        </m:r>
                      </m:sub>
                    </m:sSub>
                  </m:oMath>
                </a14:m>
                <a:r>
                  <a:rPr lang="en-US" dirty="0"/>
                  <a:t> of radius</a:t>
                </a:r>
                <a:r>
                  <a:rPr lang="en-IL" dirty="0"/>
                  <a:t> </a:t>
                </a:r>
                <a14:m>
                  <m:oMath xmlns:m="http://schemas.openxmlformats.org/officeDocument/2006/math">
                    <m:r>
                      <a:rPr lang="en-IL"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𝑛</m:t>
                        </m:r>
                      </m:num>
                      <m:den>
                        <m:r>
                          <a:rPr lang="en-US" i="1" dirty="0">
                            <a:latin typeface="Cambria Math" panose="02040503050406030204" pitchFamily="18" charset="0"/>
                          </a:rPr>
                          <m:t>2</m:t>
                        </m:r>
                      </m:den>
                    </m:f>
                  </m:oMath>
                </a14:m>
                <a:r>
                  <a:rPr lang="en-US" dirty="0"/>
                  <a:t> around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𝑤</m:t>
                        </m:r>
                      </m:sub>
                    </m:sSub>
                    <m:r>
                      <a:rPr lang="en-US" i="1" dirty="0">
                        <a:latin typeface="Cambria Math" panose="02040503050406030204" pitchFamily="18" charset="0"/>
                      </a:rPr>
                      <m:t>∈ </m:t>
                    </m:r>
                    <m:sSup>
                      <m:sSupPr>
                        <m:ctrlPr>
                          <a:rPr lang="en-IL" i="1" dirty="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0, </m:t>
                            </m:r>
                            <m:r>
                              <a:rPr lang="en-US" i="1" dirty="0">
                                <a:latin typeface="Cambria Math" panose="02040503050406030204" pitchFamily="18" charset="0"/>
                              </a:rPr>
                              <m:t>𝑛</m:t>
                            </m:r>
                          </m:e>
                        </m:d>
                      </m:e>
                      <m:sup>
                        <m:r>
                          <a:rPr lang="en-US" i="1" dirty="0">
                            <a:latin typeface="Cambria Math" panose="02040503050406030204" pitchFamily="18" charset="0"/>
                          </a:rPr>
                          <m:t>𝑘</m:t>
                        </m:r>
                      </m:sup>
                    </m:sSup>
                  </m:oMath>
                </a14:m>
                <a:r>
                  <a:rPr lang="en-US" dirty="0"/>
                  <a:t> . </a:t>
                </a:r>
                <a:endParaRPr lang="en-IL" dirty="0"/>
              </a:p>
              <a:p>
                <a:pPr marL="0" indent="0">
                  <a:buNone/>
                </a:pPr>
                <a:r>
                  <a:rPr lang="en-US" dirty="0"/>
                  <a:t>Notice that the sets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𝐵</m:t>
                        </m:r>
                      </m:e>
                      <m:sub>
                        <m:r>
                          <a:rPr lang="en-US" i="1" dirty="0">
                            <a:latin typeface="Cambria Math" panose="02040503050406030204" pitchFamily="18" charset="0"/>
                          </a:rPr>
                          <m:t>𝑤</m:t>
                        </m:r>
                      </m:sub>
                    </m:sSub>
                  </m:oMath>
                </a14:m>
                <a:r>
                  <a:rPr lang="en-US" dirty="0"/>
                  <a:t> are mutually disjoint. </a:t>
                </a:r>
                <a:endParaRPr lang="en-IL" dirty="0"/>
              </a:p>
              <a:p>
                <a:pPr marL="0" indent="0">
                  <a:buNone/>
                </a:pPr>
                <a:r>
                  <a:rPr lang="en-US" dirty="0"/>
                  <a:t>If </a:t>
                </a:r>
                <a14:m>
                  <m:oMath xmlns:m="http://schemas.openxmlformats.org/officeDocument/2006/math">
                    <m:r>
                      <a:rPr lang="en-US" i="1" dirty="0">
                        <a:latin typeface="Cambria Math" panose="02040503050406030204" pitchFamily="18" charset="0"/>
                      </a:rPr>
                      <m:t>𝑀</m:t>
                    </m:r>
                  </m:oMath>
                </a14:m>
                <a:r>
                  <a:rPr lang="en-US" dirty="0"/>
                  <a:t> is an accurate mechanism for answering 1-way marginals, then for every </a:t>
                </a:r>
                <a14:m>
                  <m:oMath xmlns:m="http://schemas.openxmlformats.org/officeDocument/2006/math">
                    <m:r>
                      <a:rPr lang="en-US" i="1" dirty="0">
                        <a:latin typeface="Cambria Math" panose="02040503050406030204" pitchFamily="18" charset="0"/>
                      </a:rPr>
                      <m:t>𝑤</m:t>
                    </m:r>
                  </m:oMath>
                </a14:m>
                <a:r>
                  <a:rPr lang="en-US" dirty="0"/>
                  <a:t> the probability of landing in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𝐵</m:t>
                        </m:r>
                      </m:e>
                      <m:sub>
                        <m:r>
                          <a:rPr lang="en-US" i="1" dirty="0">
                            <a:latin typeface="Cambria Math" panose="02040503050406030204" pitchFamily="18" charset="0"/>
                          </a:rPr>
                          <m:t>𝑤</m:t>
                        </m:r>
                      </m:sub>
                    </m:sSub>
                  </m:oMath>
                </a14:m>
                <a:r>
                  <a:rPr lang="en-US" dirty="0"/>
                  <a:t> when the database is </a:t>
                </a:r>
                <a14:m>
                  <m:oMath xmlns:m="http://schemas.openxmlformats.org/officeDocument/2006/math">
                    <m:sSub>
                      <m:sSubPr>
                        <m:ctrlPr>
                          <a:rPr lang="en-IL"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𝑤</m:t>
                        </m:r>
                      </m:sub>
                    </m:sSub>
                  </m:oMath>
                </a14:m>
                <a:r>
                  <a:rPr lang="en-US" dirty="0"/>
                  <a:t> should be at least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endParaRPr lang="en-IL" dirty="0"/>
              </a:p>
              <a:p>
                <a:pPr marL="0" indent="0">
                  <a:buNone/>
                </a:pPr>
                <a14:m>
                  <m:oMathPara xmlns:m="http://schemas.openxmlformats.org/officeDocument/2006/math">
                    <m:oMathParaPr>
                      <m:jc m:val="centerGroup"/>
                    </m:oMathParaPr>
                    <m:oMath xmlns:m="http://schemas.openxmlformats.org/officeDocument/2006/math">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Pr</m:t>
                          </m:r>
                        </m:fName>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𝑀</m:t>
                              </m:r>
                              <m:d>
                                <m:dPr>
                                  <m:ctrlPr>
                                    <a:rPr lang="en-US" i="1" dirty="0">
                                      <a:latin typeface="Cambria Math" panose="02040503050406030204" pitchFamily="18" charset="0"/>
                                    </a:rPr>
                                  </m:ctrlPr>
                                </m:dPr>
                                <m:e>
                                  <m:sSub>
                                    <m:sSubPr>
                                      <m:ctrlPr>
                                        <a:rPr lang="en-IL"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𝑤</m:t>
                                      </m:r>
                                    </m:sub>
                                  </m:sSub>
                                </m:e>
                              </m:d>
                              <m:r>
                                <a:rPr lang="en-US" i="1" dirty="0">
                                  <a:latin typeface="Cambria Math" panose="02040503050406030204" pitchFamily="18" charset="0"/>
                                </a:rPr>
                                <m:t>∈ </m:t>
                              </m:r>
                              <m:sSub>
                                <m:sSubPr>
                                  <m:ctrlPr>
                                    <a:rPr lang="en-IL" i="1" dirty="0">
                                      <a:latin typeface="Cambria Math" panose="02040503050406030204" pitchFamily="18" charset="0"/>
                                    </a:rPr>
                                  </m:ctrlPr>
                                </m:sSubPr>
                                <m:e>
                                  <m:r>
                                    <a:rPr lang="en-US" i="1" dirty="0">
                                      <a:latin typeface="Cambria Math" panose="02040503050406030204" pitchFamily="18" charset="0"/>
                                    </a:rPr>
                                    <m:t>𝐵</m:t>
                                  </m:r>
                                </m:e>
                                <m:sub>
                                  <m:r>
                                    <a:rPr lang="en-US" i="1" dirty="0">
                                      <a:latin typeface="Cambria Math" panose="02040503050406030204" pitchFamily="18" charset="0"/>
                                    </a:rPr>
                                    <m:t>𝑤</m:t>
                                  </m:r>
                                </m:sub>
                              </m:sSub>
                            </m:e>
                          </m:d>
                        </m:e>
                      </m:func>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m:oMathPara>
                </a14:m>
                <a:endParaRPr lang="en-IL" dirty="0"/>
              </a:p>
              <a:p>
                <a:pPr marL="0" indent="0">
                  <a:buNone/>
                </a:pPr>
                <a:r>
                  <a:rPr lang="en-US" dirty="0"/>
                  <a:t>Thus, setting </a:t>
                </a:r>
                <a14:m>
                  <m:oMath xmlns:m="http://schemas.openxmlformats.org/officeDocument/2006/math">
                    <m:r>
                      <a:rPr lang="en-US" i="1" dirty="0">
                        <a:latin typeface="Cambria Math" panose="02040503050406030204" pitchFamily="18" charset="0"/>
                      </a:rPr>
                      <m:t>∆ = </m:t>
                    </m:r>
                    <m:r>
                      <a:rPr lang="en-US" i="1" dirty="0">
                        <a:latin typeface="Cambria Math" panose="02040503050406030204" pitchFamily="18" charset="0"/>
                      </a:rPr>
                      <m:t>𝑛</m:t>
                    </m:r>
                  </m:oMath>
                </a14:m>
                <a:r>
                  <a:rPr lang="en-US" dirty="0"/>
                  <a:t> and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 = </m:t>
                    </m:r>
                    <m:r>
                      <a:rPr lang="en-US" i="1" dirty="0">
                        <a:latin typeface="Cambria Math" panose="02040503050406030204" pitchFamily="18" charset="0"/>
                      </a:rPr>
                      <m:t>𝑘</m:t>
                    </m:r>
                  </m:oMath>
                </a14:m>
                <a:r>
                  <a:rPr lang="en-US" dirty="0"/>
                  <a:t> in Corollary 8.5 we have </a:t>
                </a:r>
                <a14:m>
                  <m:oMath xmlns:m="http://schemas.openxmlformats.org/officeDocument/2006/math">
                    <m:r>
                      <a:rPr lang="en-US" i="1" dirty="0">
                        <a:latin typeface="Cambria Math" panose="02040503050406030204" pitchFamily="18" charset="0"/>
                      </a:rPr>
                      <m:t>𝜀</m:t>
                    </m:r>
                    <m:r>
                      <a:rPr lang="en-US" i="1" dirty="0">
                        <a:latin typeface="Cambria Math" panose="02040503050406030204" pitchFamily="18" charset="0"/>
                      </a:rPr>
                      <m:t> ≥</m:t>
                    </m:r>
                    <m:f>
                      <m:fPr>
                        <m:ctrlPr>
                          <a:rPr lang="en-IL" i="1" dirty="0">
                            <a:latin typeface="Cambria Math" panose="02040503050406030204" pitchFamily="18" charset="0"/>
                          </a:rPr>
                        </m:ctrlPr>
                      </m:fPr>
                      <m:num>
                        <m:d>
                          <m:dPr>
                            <m:ctrlPr>
                              <a:rPr lang="en-US" i="1" dirty="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ln</m:t>
                                </m:r>
                              </m:fName>
                              <m:e>
                                <m:r>
                                  <a:rPr lang="en-US" i="1" dirty="0">
                                    <a:latin typeface="Cambria Math" panose="02040503050406030204" pitchFamily="18" charset="0"/>
                                  </a:rPr>
                                  <m:t>2</m:t>
                                </m:r>
                              </m:e>
                            </m:func>
                          </m:e>
                        </m:d>
                        <m:d>
                          <m:dPr>
                            <m:ctrlPr>
                              <a:rPr lang="en-US" i="1" dirty="0">
                                <a:latin typeface="Cambria Math" panose="02040503050406030204" pitchFamily="18" charset="0"/>
                              </a:rPr>
                            </m:ctrlPr>
                          </m:dPr>
                          <m:e>
                            <m:r>
                              <a:rPr lang="en-IL" b="0" i="1" dirty="0" smtClean="0">
                                <a:latin typeface="Cambria Math" panose="02040503050406030204" pitchFamily="18" charset="0"/>
                              </a:rPr>
                              <m:t>𝑘</m:t>
                            </m:r>
                            <m:r>
                              <a:rPr lang="en-US" i="1" dirty="0">
                                <a:latin typeface="Cambria Math" panose="02040503050406030204" pitchFamily="18" charset="0"/>
                              </a:rPr>
                              <m:t>−1</m:t>
                            </m:r>
                          </m:e>
                        </m:d>
                      </m:num>
                      <m:den>
                        <m:r>
                          <a:rPr lang="en-US" i="1" dirty="0">
                            <a:latin typeface="Cambria Math" panose="02040503050406030204" pitchFamily="18" charset="0"/>
                          </a:rPr>
                          <m:t> </m:t>
                        </m:r>
                        <m:r>
                          <a:rPr lang="en-IL" b="0" i="1" dirty="0" smtClean="0">
                            <a:latin typeface="Cambria Math" panose="02040503050406030204" pitchFamily="18" charset="0"/>
                          </a:rPr>
                          <m:t>𝑛</m:t>
                        </m:r>
                      </m:den>
                    </m:f>
                  </m:oMath>
                </a14:m>
                <a:endParaRPr lang="en-IL" dirty="0"/>
              </a:p>
            </p:txBody>
          </p:sp>
        </mc:Choice>
        <mc:Fallback>
          <p:sp>
            <p:nvSpPr>
              <p:cNvPr id="3" name="Content Placeholder 2">
                <a:extLst>
                  <a:ext uri="{FF2B5EF4-FFF2-40B4-BE49-F238E27FC236}">
                    <a16:creationId xmlns:a16="http://schemas.microsoft.com/office/drawing/2014/main" id="{6DD07B04-E1A0-415C-AA67-90F83C72DD8F}"/>
                  </a:ext>
                </a:extLst>
              </p:cNvPr>
              <p:cNvSpPr>
                <a:spLocks noGrp="1" noRot="1" noChangeAspect="1" noMove="1" noResize="1" noEditPoints="1" noAdjustHandles="1" noChangeArrowheads="1" noChangeShapeType="1" noTextEdit="1"/>
              </p:cNvSpPr>
              <p:nvPr>
                <p:ph idx="1"/>
              </p:nvPr>
            </p:nvSpPr>
            <p:spPr>
              <a:blipFill>
                <a:blip r:embed="rId3"/>
                <a:stretch>
                  <a:fillRect l="-1217" t="-980" r="-638"/>
                </a:stretch>
              </a:blipFill>
            </p:spPr>
            <p:txBody>
              <a:bodyPr/>
              <a:lstStyle/>
              <a:p>
                <a:r>
                  <a:rPr lang="en-IL">
                    <a:noFill/>
                  </a:rPr>
                  <a:t> </a:t>
                </a:r>
              </a:p>
            </p:txBody>
          </p:sp>
        </mc:Fallback>
      </mc:AlternateContent>
    </p:spTree>
    <p:extLst>
      <p:ext uri="{BB962C8B-B14F-4D97-AF65-F5344CB8AC3E}">
        <p14:creationId xmlns:p14="http://schemas.microsoft.com/office/powerpoint/2010/main" val="10549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FCE1-EBF1-45F9-B38A-F2994F5C6D8C}"/>
              </a:ext>
            </a:extLst>
          </p:cNvPr>
          <p:cNvSpPr>
            <a:spLocks noGrp="1"/>
          </p:cNvSpPr>
          <p:nvPr>
            <p:ph type="title"/>
          </p:nvPr>
        </p:nvSpPr>
        <p:spPr/>
        <p:txBody>
          <a:bodyPr/>
          <a:lstStyle/>
          <a:p>
            <a:r>
              <a:rPr lang="en-IL" dirty="0"/>
              <a:t>Real word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0C5608-2658-4D32-89B6-A7161EA10AA5}"/>
                  </a:ext>
                </a:extLst>
              </p:cNvPr>
              <p:cNvSpPr>
                <a:spLocks noGrp="1"/>
              </p:cNvSpPr>
              <p:nvPr>
                <p:ph idx="1"/>
              </p:nvPr>
            </p:nvSpPr>
            <p:spPr/>
            <p:txBody>
              <a:bodyPr/>
              <a:lstStyle/>
              <a:p>
                <a:r>
                  <a:rPr lang="en-IL" dirty="0"/>
                  <a:t>Lets define</a:t>
                </a:r>
                <a:r>
                  <a:rPr lang="he-IL" dirty="0"/>
                  <a:t> </a:t>
                </a:r>
                <a:r>
                  <a:rPr lang="en-IL" dirty="0"/>
                  <a:t> user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𝑖</m:t>
                        </m:r>
                      </m:sub>
                    </m:sSub>
                  </m:oMath>
                </a14:m>
                <a:r>
                  <a:rPr lang="en-IL" dirty="0"/>
                  <a:t> with </a:t>
                </a:r>
                <a14:m>
                  <m:oMath xmlns:m="http://schemas.openxmlformats.org/officeDocument/2006/math">
                    <m:r>
                      <a:rPr lang="en-IL" i="1" dirty="0" smtClean="0">
                        <a:latin typeface="Cambria Math" panose="02040503050406030204" pitchFamily="18" charset="0"/>
                      </a:rPr>
                      <m:t>𝑘</m:t>
                    </m:r>
                  </m:oMath>
                </a14:m>
                <a:r>
                  <a:rPr lang="en-IL" dirty="0"/>
                  <a:t> attributes such that the </a:t>
                </a:r>
                <a14:m>
                  <m:oMath xmlns:m="http://schemas.openxmlformats.org/officeDocument/2006/math">
                    <m:r>
                      <a:rPr lang="en-IL" i="1" dirty="0" smtClean="0">
                        <a:latin typeface="Cambria Math" panose="02040503050406030204" pitchFamily="18" charset="0"/>
                      </a:rPr>
                      <m:t>𝑘</m:t>
                    </m:r>
                  </m:oMath>
                </a14:m>
                <a:r>
                  <a:rPr lang="en-IL" dirty="0"/>
                  <a:t>th attribute of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𝑖</m:t>
                        </m:r>
                      </m:sub>
                    </m:sSub>
                  </m:oMath>
                </a14:m>
                <a:r>
                  <a:rPr lang="en-IL" dirty="0"/>
                  <a:t> indicate if user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i="1" dirty="0" smtClean="0">
                            <a:latin typeface="Cambria Math" panose="02040503050406030204" pitchFamily="18" charset="0"/>
                          </a:rPr>
                          <m:t>𝑖</m:t>
                        </m:r>
                      </m:sub>
                    </m:sSub>
                  </m:oMath>
                </a14:m>
                <a:r>
                  <a:rPr lang="en-IL" dirty="0"/>
                  <a:t> had</a:t>
                </a:r>
                <a:r>
                  <a:rPr lang="he-IL" dirty="0"/>
                  <a:t> </a:t>
                </a:r>
                <a:r>
                  <a:rPr lang="en-IL" dirty="0"/>
                  <a:t>vaccine or not (0/1)</a:t>
                </a:r>
              </a:p>
              <a:p>
                <a:endParaRPr lang="en-IL" dirty="0"/>
              </a:p>
            </p:txBody>
          </p:sp>
        </mc:Choice>
        <mc:Fallback xmlns="">
          <p:sp>
            <p:nvSpPr>
              <p:cNvPr id="3" name="Content Placeholder 2">
                <a:extLst>
                  <a:ext uri="{FF2B5EF4-FFF2-40B4-BE49-F238E27FC236}">
                    <a16:creationId xmlns:a16="http://schemas.microsoft.com/office/drawing/2014/main" id="{7E0C5608-2658-4D32-89B6-A7161EA10AA5}"/>
                  </a:ext>
                </a:extLst>
              </p:cNvPr>
              <p:cNvSpPr>
                <a:spLocks noGrp="1" noRot="1" noChangeAspect="1" noMove="1" noResize="1" noEditPoints="1" noAdjustHandles="1" noChangeArrowheads="1" noChangeShapeType="1" noTextEdit="1"/>
              </p:cNvSpPr>
              <p:nvPr>
                <p:ph idx="1"/>
              </p:nvPr>
            </p:nvSpPr>
            <p:spPr>
              <a:blipFill>
                <a:blip r:embed="rId3"/>
                <a:stretch>
                  <a:fillRect l="-1043" t="-266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6CBF84C2-41C3-42BC-ACE2-1C429F4375F2}"/>
                  </a:ext>
                </a:extLst>
              </p:cNvPr>
              <p:cNvGraphicFramePr>
                <a:graphicFrameLocks noGrp="1"/>
              </p:cNvGraphicFramePr>
              <p:nvPr>
                <p:extLst>
                  <p:ext uri="{D42A27DB-BD31-4B8C-83A1-F6EECF244321}">
                    <p14:modId xmlns:p14="http://schemas.microsoft.com/office/powerpoint/2010/main" val="4113367210"/>
                  </p:ext>
                </p:extLst>
              </p:nvPr>
            </p:nvGraphicFramePr>
            <p:xfrm>
              <a:off x="1250121" y="3052048"/>
              <a:ext cx="8901045" cy="2619880"/>
            </p:xfrm>
            <a:graphic>
              <a:graphicData uri="http://schemas.openxmlformats.org/drawingml/2006/table">
                <a:tbl>
                  <a:tblPr firstRow="1" bandRow="1">
                    <a:tableStyleId>{5C22544A-7EE6-4342-B048-85BDC9FD1C3A}</a:tableStyleId>
                  </a:tblPr>
                  <a:tblGrid>
                    <a:gridCol w="1780209">
                      <a:extLst>
                        <a:ext uri="{9D8B030D-6E8A-4147-A177-3AD203B41FA5}">
                          <a16:colId xmlns:a16="http://schemas.microsoft.com/office/drawing/2014/main" val="3577283496"/>
                        </a:ext>
                      </a:extLst>
                    </a:gridCol>
                    <a:gridCol w="1780209">
                      <a:extLst>
                        <a:ext uri="{9D8B030D-6E8A-4147-A177-3AD203B41FA5}">
                          <a16:colId xmlns:a16="http://schemas.microsoft.com/office/drawing/2014/main" val="1717911893"/>
                        </a:ext>
                      </a:extLst>
                    </a:gridCol>
                    <a:gridCol w="1780209">
                      <a:extLst>
                        <a:ext uri="{9D8B030D-6E8A-4147-A177-3AD203B41FA5}">
                          <a16:colId xmlns:a16="http://schemas.microsoft.com/office/drawing/2014/main" val="1755229476"/>
                        </a:ext>
                      </a:extLst>
                    </a:gridCol>
                    <a:gridCol w="1780209">
                      <a:extLst>
                        <a:ext uri="{9D8B030D-6E8A-4147-A177-3AD203B41FA5}">
                          <a16:colId xmlns:a16="http://schemas.microsoft.com/office/drawing/2014/main" val="2029214751"/>
                        </a:ext>
                      </a:extLst>
                    </a:gridCol>
                    <a:gridCol w="1780209">
                      <a:extLst>
                        <a:ext uri="{9D8B030D-6E8A-4147-A177-3AD203B41FA5}">
                          <a16:colId xmlns:a16="http://schemas.microsoft.com/office/drawing/2014/main" val="1831902033"/>
                        </a:ext>
                      </a:extLst>
                    </a:gridCol>
                  </a:tblGrid>
                  <a:tr h="654970">
                    <a:tc>
                      <a:txBody>
                        <a:bodyPr/>
                        <a:lstStyle/>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1911352581"/>
                      </a:ext>
                    </a:extLst>
                  </a:tr>
                  <a:tr h="654970">
                    <a:tc>
                      <a:txBody>
                        <a:bodyPr/>
                        <a:lstStyle/>
                        <a:p>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b="0" i="1" dirty="0" smtClean="0">
                                        <a:latin typeface="Cambria Math" panose="02040503050406030204" pitchFamily="18" charset="0"/>
                                      </a:rPr>
                                      <m:t>1</m:t>
                                    </m:r>
                                  </m:sub>
                                </m:sSub>
                              </m:oMath>
                            </m:oMathPara>
                          </a14:m>
                          <a:endParaRPr lang="en-IL" dirty="0"/>
                        </a:p>
                      </a:txBody>
                      <a:tcPr/>
                    </a:tc>
                    <a:tc>
                      <a:txBody>
                        <a:bodyPr/>
                        <a:lstStyle/>
                        <a:p>
                          <a:r>
                            <a:rPr lang="en-IL" dirty="0"/>
                            <a:t>1</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4199123118"/>
                      </a:ext>
                    </a:extLst>
                  </a:tr>
                  <a:tr h="654970">
                    <a:tc>
                      <a:txBody>
                        <a:bodyPr/>
                        <a:lstStyle/>
                        <a:p>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b="0" i="1" dirty="0" smtClean="0">
                                        <a:latin typeface="Cambria Math" panose="02040503050406030204" pitchFamily="18" charset="0"/>
                                      </a:rPr>
                                      <m:t>2</m:t>
                                    </m:r>
                                  </m:sub>
                                </m:sSub>
                              </m:oMath>
                            </m:oMathPara>
                          </a14:m>
                          <a:endParaRPr lang="en-IL" dirty="0"/>
                        </a:p>
                      </a:txBody>
                      <a:tcPr/>
                    </a:tc>
                    <a:tc>
                      <a:txBody>
                        <a:bodyPr/>
                        <a:lstStyle/>
                        <a:p>
                          <a:r>
                            <a:rPr lang="en-IL" dirty="0"/>
                            <a:t>0</a:t>
                          </a:r>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1440703129"/>
                      </a:ext>
                    </a:extLst>
                  </a:tr>
                  <a:tr h="654970">
                    <a:tc>
                      <a:txBody>
                        <a:bodyPr/>
                        <a:lstStyle/>
                        <a:p>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𝑥</m:t>
                                    </m:r>
                                  </m:e>
                                  <m:sub>
                                    <m:r>
                                      <a:rPr lang="en-IL" b="0" i="1" dirty="0" smtClean="0">
                                        <a:latin typeface="Cambria Math" panose="02040503050406030204" pitchFamily="18" charset="0"/>
                                      </a:rPr>
                                      <m:t>3</m:t>
                                    </m:r>
                                  </m:sub>
                                </m:sSub>
                              </m:oMath>
                            </m:oMathPara>
                          </a14:m>
                          <a:endParaRPr lang="en-IL" dirty="0"/>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tc>
                      <a:txBody>
                        <a:bodyPr/>
                        <a:lstStyle/>
                        <a:p>
                          <a:r>
                            <a:rPr lang="en-IL" dirty="0"/>
                            <a:t>0</a:t>
                          </a:r>
                        </a:p>
                      </a:txBody>
                      <a:tcPr/>
                    </a:tc>
                    <a:extLst>
                      <a:ext uri="{0D108BD9-81ED-4DB2-BD59-A6C34878D82A}">
                        <a16:rowId xmlns:a16="http://schemas.microsoft.com/office/drawing/2014/main" val="3448739331"/>
                      </a:ext>
                    </a:extLst>
                  </a:tr>
                </a:tbl>
              </a:graphicData>
            </a:graphic>
          </p:graphicFrame>
        </mc:Choice>
        <mc:Fallback xmlns="">
          <p:graphicFrame>
            <p:nvGraphicFramePr>
              <p:cNvPr id="7" name="Table 7">
                <a:extLst>
                  <a:ext uri="{FF2B5EF4-FFF2-40B4-BE49-F238E27FC236}">
                    <a16:creationId xmlns:a16="http://schemas.microsoft.com/office/drawing/2014/main" id="{6CBF84C2-41C3-42BC-ACE2-1C429F4375F2}"/>
                  </a:ext>
                </a:extLst>
              </p:cNvPr>
              <p:cNvGraphicFramePr>
                <a:graphicFrameLocks noGrp="1"/>
              </p:cNvGraphicFramePr>
              <p:nvPr>
                <p:extLst>
                  <p:ext uri="{D42A27DB-BD31-4B8C-83A1-F6EECF244321}">
                    <p14:modId xmlns:p14="http://schemas.microsoft.com/office/powerpoint/2010/main" val="4113367210"/>
                  </p:ext>
                </p:extLst>
              </p:nvPr>
            </p:nvGraphicFramePr>
            <p:xfrm>
              <a:off x="1250121" y="3052048"/>
              <a:ext cx="8901045" cy="2619880"/>
            </p:xfrm>
            <a:graphic>
              <a:graphicData uri="http://schemas.openxmlformats.org/drawingml/2006/table">
                <a:tbl>
                  <a:tblPr firstRow="1" bandRow="1">
                    <a:tableStyleId>{5C22544A-7EE6-4342-B048-85BDC9FD1C3A}</a:tableStyleId>
                  </a:tblPr>
                  <a:tblGrid>
                    <a:gridCol w="1780209">
                      <a:extLst>
                        <a:ext uri="{9D8B030D-6E8A-4147-A177-3AD203B41FA5}">
                          <a16:colId xmlns:a16="http://schemas.microsoft.com/office/drawing/2014/main" val="3577283496"/>
                        </a:ext>
                      </a:extLst>
                    </a:gridCol>
                    <a:gridCol w="1780209">
                      <a:extLst>
                        <a:ext uri="{9D8B030D-6E8A-4147-A177-3AD203B41FA5}">
                          <a16:colId xmlns:a16="http://schemas.microsoft.com/office/drawing/2014/main" val="1717911893"/>
                        </a:ext>
                      </a:extLst>
                    </a:gridCol>
                    <a:gridCol w="1780209">
                      <a:extLst>
                        <a:ext uri="{9D8B030D-6E8A-4147-A177-3AD203B41FA5}">
                          <a16:colId xmlns:a16="http://schemas.microsoft.com/office/drawing/2014/main" val="1755229476"/>
                        </a:ext>
                      </a:extLst>
                    </a:gridCol>
                    <a:gridCol w="1780209">
                      <a:extLst>
                        <a:ext uri="{9D8B030D-6E8A-4147-A177-3AD203B41FA5}">
                          <a16:colId xmlns:a16="http://schemas.microsoft.com/office/drawing/2014/main" val="2029214751"/>
                        </a:ext>
                      </a:extLst>
                    </a:gridCol>
                    <a:gridCol w="1780209">
                      <a:extLst>
                        <a:ext uri="{9D8B030D-6E8A-4147-A177-3AD203B41FA5}">
                          <a16:colId xmlns:a16="http://schemas.microsoft.com/office/drawing/2014/main" val="1831902033"/>
                        </a:ext>
                      </a:extLst>
                    </a:gridCol>
                  </a:tblGrid>
                  <a:tr h="654970">
                    <a:tc>
                      <a:txBody>
                        <a:bodyPr/>
                        <a:lstStyle/>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1911352581"/>
                      </a:ext>
                    </a:extLst>
                  </a:tr>
                  <a:tr h="654970">
                    <a:tc>
                      <a:txBody>
                        <a:bodyPr/>
                        <a:lstStyle/>
                        <a:p>
                          <a:endParaRPr lang="en-IL"/>
                        </a:p>
                      </a:txBody>
                      <a:tcPr>
                        <a:blipFill>
                          <a:blip r:embed="rId4"/>
                          <a:stretch>
                            <a:fillRect l="-342" t="-104630" r="-401712" b="-200926"/>
                          </a:stretch>
                        </a:blipFill>
                      </a:tcPr>
                    </a:tc>
                    <a:tc>
                      <a:txBody>
                        <a:bodyPr/>
                        <a:lstStyle/>
                        <a:p>
                          <a:r>
                            <a:rPr lang="en-IL" dirty="0"/>
                            <a:t>1</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4199123118"/>
                      </a:ext>
                    </a:extLst>
                  </a:tr>
                  <a:tr h="654970">
                    <a:tc>
                      <a:txBody>
                        <a:bodyPr/>
                        <a:lstStyle/>
                        <a:p>
                          <a:endParaRPr lang="en-IL"/>
                        </a:p>
                      </a:txBody>
                      <a:tcPr>
                        <a:blipFill>
                          <a:blip r:embed="rId4"/>
                          <a:stretch>
                            <a:fillRect l="-342" t="-206542" r="-401712" b="-102804"/>
                          </a:stretch>
                        </a:blipFill>
                      </a:tcPr>
                    </a:tc>
                    <a:tc>
                      <a:txBody>
                        <a:bodyPr/>
                        <a:lstStyle/>
                        <a:p>
                          <a:r>
                            <a:rPr lang="en-IL" dirty="0"/>
                            <a:t>0</a:t>
                          </a:r>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1440703129"/>
                      </a:ext>
                    </a:extLst>
                  </a:tr>
                  <a:tr h="654970">
                    <a:tc>
                      <a:txBody>
                        <a:bodyPr/>
                        <a:lstStyle/>
                        <a:p>
                          <a:endParaRPr lang="en-IL"/>
                        </a:p>
                      </a:txBody>
                      <a:tcPr>
                        <a:blipFill>
                          <a:blip r:embed="rId4"/>
                          <a:stretch>
                            <a:fillRect l="-342" t="-303704" r="-401712" b="-1852"/>
                          </a:stretch>
                        </a:blipFill>
                      </a:tcPr>
                    </a:tc>
                    <a:tc>
                      <a:txBody>
                        <a:bodyPr/>
                        <a:lstStyle/>
                        <a:p>
                          <a:r>
                            <a:rPr lang="en-IL" dirty="0"/>
                            <a:t>1</a:t>
                          </a:r>
                        </a:p>
                      </a:txBody>
                      <a:tcPr/>
                    </a:tc>
                    <a:tc>
                      <a:txBody>
                        <a:bodyPr/>
                        <a:lstStyle/>
                        <a:p>
                          <a:r>
                            <a:rPr lang="en-IL" dirty="0"/>
                            <a:t>1</a:t>
                          </a:r>
                        </a:p>
                      </a:txBody>
                      <a:tcPr/>
                    </a:tc>
                    <a:tc>
                      <a:txBody>
                        <a:bodyPr/>
                        <a:lstStyle/>
                        <a:p>
                          <a:r>
                            <a:rPr lang="en-IL" dirty="0"/>
                            <a:t>1</a:t>
                          </a:r>
                        </a:p>
                      </a:txBody>
                      <a:tcPr/>
                    </a:tc>
                    <a:tc>
                      <a:txBody>
                        <a:bodyPr/>
                        <a:lstStyle/>
                        <a:p>
                          <a:r>
                            <a:rPr lang="en-IL" dirty="0"/>
                            <a:t>0</a:t>
                          </a:r>
                        </a:p>
                      </a:txBody>
                      <a:tcPr/>
                    </a:tc>
                    <a:extLst>
                      <a:ext uri="{0D108BD9-81ED-4DB2-BD59-A6C34878D82A}">
                        <a16:rowId xmlns:a16="http://schemas.microsoft.com/office/drawing/2014/main" val="3448739331"/>
                      </a:ext>
                    </a:extLst>
                  </a:tr>
                </a:tbl>
              </a:graphicData>
            </a:graphic>
          </p:graphicFrame>
        </mc:Fallback>
      </mc:AlternateContent>
    </p:spTree>
    <p:extLst>
      <p:ext uri="{BB962C8B-B14F-4D97-AF65-F5344CB8AC3E}">
        <p14:creationId xmlns:p14="http://schemas.microsoft.com/office/powerpoint/2010/main" val="13076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073677-A6FF-45B5-BB44-14767D4880CA}"/>
                  </a:ext>
                </a:extLst>
              </p:cNvPr>
              <p:cNvSpPr>
                <a:spLocks noGrp="1"/>
              </p:cNvSpPr>
              <p:nvPr>
                <p:ph idx="1"/>
              </p:nvPr>
            </p:nvSpPr>
            <p:spPr>
              <a:xfrm>
                <a:off x="715537" y="1825977"/>
                <a:ext cx="10515600" cy="4351338"/>
              </a:xfrm>
            </p:spPr>
            <p:txBody>
              <a:bodyPr>
                <a:normAutofit/>
              </a:bodyPr>
              <a:lstStyle/>
              <a:p>
                <a:pPr marL="0" indent="0">
                  <a:buNone/>
                </a:pPr>
                <a:r>
                  <a:rPr lang="en-US" dirty="0"/>
                  <a:t>A mechanism is blatantly non-private if an adversary can construct a candidate database c that agrees with the real database d in all but </a:t>
                </a:r>
                <a:r>
                  <a:rPr lang="en-IL" dirty="0"/>
                  <a:t>O</a:t>
                </a:r>
                <a:r>
                  <a:rPr lang="en-US" dirty="0"/>
                  <a:t>(n) entries, i.e., </a:t>
                </a:r>
                <a14:m>
                  <m:oMath xmlns:m="http://schemas.openxmlformats.org/officeDocument/2006/math">
                    <m:sSub>
                      <m:sSubPr>
                        <m:ctrlPr>
                          <a:rPr lang="en-IL" b="0" i="1" smtClean="0">
                            <a:latin typeface="Cambria Math" panose="02040503050406030204" pitchFamily="18" charset="0"/>
                          </a:rPr>
                        </m:ctrlPr>
                      </m:sSubPr>
                      <m:e>
                        <m:r>
                          <m:rPr>
                            <m:nor/>
                          </m:rPr>
                          <a:rPr lang="en-US" dirty="0"/>
                          <m:t>∥</m:t>
                        </m:r>
                        <m:r>
                          <m:rPr>
                            <m:nor/>
                          </m:rPr>
                          <a:rPr lang="en-US" dirty="0"/>
                          <m:t>c</m:t>
                        </m:r>
                        <m:r>
                          <m:rPr>
                            <m:nor/>
                          </m:rPr>
                          <a:rPr lang="en-US" dirty="0"/>
                          <m:t> − </m:t>
                        </m:r>
                        <m:r>
                          <m:rPr>
                            <m:nor/>
                          </m:rPr>
                          <a:rPr lang="en-US" dirty="0"/>
                          <m:t>d</m:t>
                        </m:r>
                        <m:r>
                          <m:rPr>
                            <m:nor/>
                          </m:rPr>
                          <a:rPr lang="en-US" dirty="0"/>
                          <m:t>∥</m:t>
                        </m:r>
                      </m:e>
                      <m:sub>
                        <m:r>
                          <a:rPr lang="en-IL" b="0" i="1" smtClean="0">
                            <a:latin typeface="Cambria Math" panose="02040503050406030204" pitchFamily="18" charset="0"/>
                          </a:rPr>
                          <m:t>0</m:t>
                        </m:r>
                      </m:sub>
                    </m:sSub>
                  </m:oMath>
                </a14:m>
                <a:r>
                  <a:rPr lang="en-US" dirty="0"/>
                  <a:t> </a:t>
                </a:r>
                <a14:m>
                  <m:oMath xmlns:m="http://schemas.openxmlformats.org/officeDocument/2006/math">
                    <m:r>
                      <a:rPr lang="en-US" i="1" dirty="0" smtClean="0">
                        <a:latin typeface="Cambria Math" panose="02040503050406030204" pitchFamily="18" charset="0"/>
                      </a:rPr>
                      <m:t>∈ </m:t>
                    </m:r>
                    <m:r>
                      <a:rPr lang="en-IL"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a:t>
                </a:r>
                <a:endParaRPr lang="en-IL" dirty="0"/>
              </a:p>
            </p:txBody>
          </p:sp>
        </mc:Choice>
        <mc:Fallback>
          <p:sp>
            <p:nvSpPr>
              <p:cNvPr id="3" name="Content Placeholder 2">
                <a:extLst>
                  <a:ext uri="{FF2B5EF4-FFF2-40B4-BE49-F238E27FC236}">
                    <a16:creationId xmlns:a16="http://schemas.microsoft.com/office/drawing/2014/main" id="{7B073677-A6FF-45B5-BB44-14767D4880CA}"/>
                  </a:ext>
                </a:extLst>
              </p:cNvPr>
              <p:cNvSpPr>
                <a:spLocks noGrp="1" noRot="1" noChangeAspect="1" noMove="1" noResize="1" noEditPoints="1" noAdjustHandles="1" noChangeArrowheads="1" noChangeShapeType="1" noTextEdit="1"/>
              </p:cNvSpPr>
              <p:nvPr>
                <p:ph idx="1"/>
              </p:nvPr>
            </p:nvSpPr>
            <p:spPr>
              <a:xfrm>
                <a:off x="715537" y="1825977"/>
                <a:ext cx="10515600" cy="4351338"/>
              </a:xfrm>
              <a:blipFill>
                <a:blip r:embed="rId3"/>
                <a:stretch>
                  <a:fillRect l="-1159" t="-2384"/>
                </a:stretch>
              </a:blipFill>
            </p:spPr>
            <p:txBody>
              <a:bodyPr/>
              <a:lstStyle/>
              <a:p>
                <a:r>
                  <a:rPr lang="en-IL">
                    <a:noFill/>
                  </a:rPr>
                  <a:t> </a:t>
                </a:r>
              </a:p>
            </p:txBody>
          </p:sp>
        </mc:Fallback>
      </mc:AlternateContent>
      <p:sp>
        <p:nvSpPr>
          <p:cNvPr id="4" name="Title 1">
            <a:extLst>
              <a:ext uri="{FF2B5EF4-FFF2-40B4-BE49-F238E27FC236}">
                <a16:creationId xmlns:a16="http://schemas.microsoft.com/office/drawing/2014/main" id="{2AF4FE8D-A8D6-4C28-AD18-57BD9BF6251A}"/>
              </a:ext>
            </a:extLst>
          </p:cNvPr>
          <p:cNvSpPr>
            <a:spLocks noGrp="1"/>
          </p:cNvSpPr>
          <p:nvPr>
            <p:ph type="title"/>
          </p:nvPr>
        </p:nvSpPr>
        <p:spPr>
          <a:xfrm>
            <a:off x="838200" y="365125"/>
            <a:ext cx="10515600" cy="1325563"/>
          </a:xfrm>
        </p:spPr>
        <p:txBody>
          <a:bodyPr/>
          <a:lstStyle/>
          <a:p>
            <a:r>
              <a:rPr lang="en-IL" dirty="0"/>
              <a:t>Definition</a:t>
            </a:r>
            <a:r>
              <a:rPr lang="en-US" dirty="0"/>
              <a:t> 8.1.</a:t>
            </a:r>
            <a:endParaRPr lang="en-IL" dirty="0"/>
          </a:p>
        </p:txBody>
      </p:sp>
    </p:spTree>
    <p:extLst>
      <p:ext uri="{BB962C8B-B14F-4D97-AF65-F5344CB8AC3E}">
        <p14:creationId xmlns:p14="http://schemas.microsoft.com/office/powerpoint/2010/main" val="256917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E551CF7-A38B-4924-9640-F03F0EC0706F}"/>
                  </a:ext>
                </a:extLst>
              </p:cNvPr>
              <p:cNvGraphicFramePr>
                <a:graphicFrameLocks noGrp="1"/>
              </p:cNvGraphicFramePr>
              <p:nvPr>
                <p:extLst>
                  <p:ext uri="{D42A27DB-BD31-4B8C-83A1-F6EECF244321}">
                    <p14:modId xmlns:p14="http://schemas.microsoft.com/office/powerpoint/2010/main" val="3231202194"/>
                  </p:ext>
                </p:extLst>
              </p:nvPr>
            </p:nvGraphicFramePr>
            <p:xfrm>
              <a:off x="170070" y="428117"/>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0,0,0,0</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User-1</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Choice>
        <mc:Fallback xmlns="">
          <p:graphicFrame>
            <p:nvGraphicFramePr>
              <p:cNvPr id="6" name="Table 6">
                <a:extLst>
                  <a:ext uri="{FF2B5EF4-FFF2-40B4-BE49-F238E27FC236}">
                    <a16:creationId xmlns:a16="http://schemas.microsoft.com/office/drawing/2014/main" id="{9E551CF7-A38B-4924-9640-F03F0EC0706F}"/>
                  </a:ext>
                </a:extLst>
              </p:cNvPr>
              <p:cNvGraphicFramePr>
                <a:graphicFrameLocks noGrp="1"/>
              </p:cNvGraphicFramePr>
              <p:nvPr>
                <p:extLst>
                  <p:ext uri="{D42A27DB-BD31-4B8C-83A1-F6EECF244321}">
                    <p14:modId xmlns:p14="http://schemas.microsoft.com/office/powerpoint/2010/main" val="3231202194"/>
                  </p:ext>
                </p:extLst>
              </p:nvPr>
            </p:nvGraphicFramePr>
            <p:xfrm>
              <a:off x="170070" y="428117"/>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endParaRPr lang="en-IL"/>
                        </a:p>
                      </a:txBody>
                      <a:tcPr>
                        <a:blipFill>
                          <a:blip r:embed="rId3"/>
                          <a:stretch>
                            <a:fillRect l="-524" t="-3448" r="-402618"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User-1</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6">
                <a:extLst>
                  <a:ext uri="{FF2B5EF4-FFF2-40B4-BE49-F238E27FC236}">
                    <a16:creationId xmlns:a16="http://schemas.microsoft.com/office/drawing/2014/main" id="{361FF57F-B733-41EE-8FB5-756CC0BAEB29}"/>
                  </a:ext>
                </a:extLst>
              </p:cNvPr>
              <p:cNvGraphicFramePr>
                <a:graphicFrameLocks noGrp="1"/>
              </p:cNvGraphicFramePr>
              <p:nvPr>
                <p:extLst>
                  <p:ext uri="{D42A27DB-BD31-4B8C-83A1-F6EECF244321}">
                    <p14:modId xmlns:p14="http://schemas.microsoft.com/office/powerpoint/2010/main" val="4057609318"/>
                  </p:ext>
                </p:extLst>
              </p:nvPr>
            </p:nvGraphicFramePr>
            <p:xfrm>
              <a:off x="170070" y="2621352"/>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0,0,0,</m:t>
                                    </m:r>
                                    <m:r>
                                      <a:rPr lang="en-IL" b="1" i="1" dirty="0" smtClean="0">
                                        <a:latin typeface="Cambria Math" panose="02040503050406030204" pitchFamily="18" charset="0"/>
                                      </a:rPr>
                                      <m:t>𝟏</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User-2</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Choice>
        <mc:Fallback xmlns="">
          <p:graphicFrame>
            <p:nvGraphicFramePr>
              <p:cNvPr id="8" name="Table 6">
                <a:extLst>
                  <a:ext uri="{FF2B5EF4-FFF2-40B4-BE49-F238E27FC236}">
                    <a16:creationId xmlns:a16="http://schemas.microsoft.com/office/drawing/2014/main" id="{361FF57F-B733-41EE-8FB5-756CC0BAEB29}"/>
                  </a:ext>
                </a:extLst>
              </p:cNvPr>
              <p:cNvGraphicFramePr>
                <a:graphicFrameLocks noGrp="1"/>
              </p:cNvGraphicFramePr>
              <p:nvPr>
                <p:extLst>
                  <p:ext uri="{D42A27DB-BD31-4B8C-83A1-F6EECF244321}">
                    <p14:modId xmlns:p14="http://schemas.microsoft.com/office/powerpoint/2010/main" val="4057609318"/>
                  </p:ext>
                </p:extLst>
              </p:nvPr>
            </p:nvGraphicFramePr>
            <p:xfrm>
              <a:off x="170070" y="2621352"/>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endParaRPr lang="en-IL"/>
                        </a:p>
                      </a:txBody>
                      <a:tcPr>
                        <a:blipFill>
                          <a:blip r:embed="rId4"/>
                          <a:stretch>
                            <a:fillRect l="-524" t="-3448" r="-402618"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User-2</a:t>
                          </a:r>
                        </a:p>
                      </a:txBody>
                      <a:tcPr/>
                    </a:tc>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6">
                <a:extLst>
                  <a:ext uri="{FF2B5EF4-FFF2-40B4-BE49-F238E27FC236}">
                    <a16:creationId xmlns:a16="http://schemas.microsoft.com/office/drawing/2014/main" id="{8E6C866B-E71E-4D53-904A-CE7C4D1DD92D}"/>
                  </a:ext>
                </a:extLst>
              </p:cNvPr>
              <p:cNvGraphicFramePr>
                <a:graphicFrameLocks noGrp="1"/>
              </p:cNvGraphicFramePr>
              <p:nvPr>
                <p:extLst>
                  <p:ext uri="{D42A27DB-BD31-4B8C-83A1-F6EECF244321}">
                    <p14:modId xmlns:p14="http://schemas.microsoft.com/office/powerpoint/2010/main" val="1889960617"/>
                  </p:ext>
                </p:extLst>
              </p:nvPr>
            </p:nvGraphicFramePr>
            <p:xfrm>
              <a:off x="170070" y="4671391"/>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0,0,</m:t>
                                    </m:r>
                                    <m:r>
                                      <a:rPr lang="en-IL" b="1" i="1" dirty="0" smtClean="0">
                                        <a:latin typeface="Cambria Math" panose="02040503050406030204" pitchFamily="18" charset="0"/>
                                      </a:rPr>
                                      <m:t>𝟏</m:t>
                                    </m:r>
                                    <m:r>
                                      <a:rPr lang="en-IL" i="1" dirty="0" smtClean="0">
                                        <a:latin typeface="Cambria Math" panose="02040503050406030204" pitchFamily="18" charset="0"/>
                                      </a:rPr>
                                      <m:t>,0</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User-3</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Choice>
        <mc:Fallback xmlns="">
          <p:graphicFrame>
            <p:nvGraphicFramePr>
              <p:cNvPr id="9" name="Table 6">
                <a:extLst>
                  <a:ext uri="{FF2B5EF4-FFF2-40B4-BE49-F238E27FC236}">
                    <a16:creationId xmlns:a16="http://schemas.microsoft.com/office/drawing/2014/main" id="{8E6C866B-E71E-4D53-904A-CE7C4D1DD92D}"/>
                  </a:ext>
                </a:extLst>
              </p:cNvPr>
              <p:cNvGraphicFramePr>
                <a:graphicFrameLocks noGrp="1"/>
              </p:cNvGraphicFramePr>
              <p:nvPr>
                <p:extLst>
                  <p:ext uri="{D42A27DB-BD31-4B8C-83A1-F6EECF244321}">
                    <p14:modId xmlns:p14="http://schemas.microsoft.com/office/powerpoint/2010/main" val="1889960617"/>
                  </p:ext>
                </p:extLst>
              </p:nvPr>
            </p:nvGraphicFramePr>
            <p:xfrm>
              <a:off x="170070" y="4671391"/>
              <a:ext cx="5819915" cy="1758492"/>
            </p:xfrm>
            <a:graphic>
              <a:graphicData uri="http://schemas.openxmlformats.org/drawingml/2006/table">
                <a:tbl>
                  <a:tblPr firstRow="1" bandRow="1">
                    <a:tableStyleId>{5C22544A-7EE6-4342-B048-85BDC9FD1C3A}</a:tableStyleId>
                  </a:tblPr>
                  <a:tblGrid>
                    <a:gridCol w="1163983">
                      <a:extLst>
                        <a:ext uri="{9D8B030D-6E8A-4147-A177-3AD203B41FA5}">
                          <a16:colId xmlns:a16="http://schemas.microsoft.com/office/drawing/2014/main" val="3905510216"/>
                        </a:ext>
                      </a:extLst>
                    </a:gridCol>
                    <a:gridCol w="1163983">
                      <a:extLst>
                        <a:ext uri="{9D8B030D-6E8A-4147-A177-3AD203B41FA5}">
                          <a16:colId xmlns:a16="http://schemas.microsoft.com/office/drawing/2014/main" val="1362281431"/>
                        </a:ext>
                      </a:extLst>
                    </a:gridCol>
                    <a:gridCol w="1163983">
                      <a:extLst>
                        <a:ext uri="{9D8B030D-6E8A-4147-A177-3AD203B41FA5}">
                          <a16:colId xmlns:a16="http://schemas.microsoft.com/office/drawing/2014/main" val="416771261"/>
                        </a:ext>
                      </a:extLst>
                    </a:gridCol>
                    <a:gridCol w="1163983">
                      <a:extLst>
                        <a:ext uri="{9D8B030D-6E8A-4147-A177-3AD203B41FA5}">
                          <a16:colId xmlns:a16="http://schemas.microsoft.com/office/drawing/2014/main" val="1471899724"/>
                        </a:ext>
                      </a:extLst>
                    </a:gridCol>
                    <a:gridCol w="1163983">
                      <a:extLst>
                        <a:ext uri="{9D8B030D-6E8A-4147-A177-3AD203B41FA5}">
                          <a16:colId xmlns:a16="http://schemas.microsoft.com/office/drawing/2014/main" val="646015879"/>
                        </a:ext>
                      </a:extLst>
                    </a:gridCol>
                  </a:tblGrid>
                  <a:tr h="879246">
                    <a:tc>
                      <a:txBody>
                        <a:bodyPr/>
                        <a:lstStyle/>
                        <a:p>
                          <a:endParaRPr lang="en-IL"/>
                        </a:p>
                      </a:txBody>
                      <a:tcPr>
                        <a:blipFill>
                          <a:blip r:embed="rId5"/>
                          <a:stretch>
                            <a:fillRect l="-524" t="-3448" r="-402618"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User-3</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5D41D10F-E952-48A8-AAD8-685FF3A6935F}"/>
                  </a:ext>
                </a:extLst>
              </p:cNvPr>
              <p:cNvGraphicFramePr>
                <a:graphicFrameLocks noGrp="1"/>
              </p:cNvGraphicFramePr>
              <p:nvPr>
                <p:extLst>
                  <p:ext uri="{D42A27DB-BD31-4B8C-83A1-F6EECF244321}">
                    <p14:modId xmlns:p14="http://schemas.microsoft.com/office/powerpoint/2010/main" val="756919136"/>
                  </p:ext>
                </p:extLst>
              </p:nvPr>
            </p:nvGraphicFramePr>
            <p:xfrm>
              <a:off x="6506817" y="428117"/>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0,0,</m:t>
                                    </m:r>
                                    <m:r>
                                      <a:rPr lang="en-IL" b="1" i="1" dirty="0" smtClean="0">
                                        <a:latin typeface="Cambria Math" panose="02040503050406030204" pitchFamily="18" charset="0"/>
                                      </a:rPr>
                                      <m:t>𝟏</m:t>
                                    </m:r>
                                    <m:r>
                                      <a:rPr lang="en-IL" i="1" dirty="0" smtClean="0">
                                        <a:latin typeface="Cambria Math" panose="02040503050406030204" pitchFamily="18" charset="0"/>
                                      </a:rPr>
                                      <m:t>,</m:t>
                                    </m:r>
                                    <m:r>
                                      <a:rPr lang="en-IL" b="1" i="1" dirty="0" smtClean="0">
                                        <a:latin typeface="Cambria Math" panose="02040503050406030204" pitchFamily="18" charset="0"/>
                                      </a:rPr>
                                      <m:t>𝟏</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User-4</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Choice>
        <mc:Fallback xmlns="">
          <p:graphicFrame>
            <p:nvGraphicFramePr>
              <p:cNvPr id="10" name="Table 6">
                <a:extLst>
                  <a:ext uri="{FF2B5EF4-FFF2-40B4-BE49-F238E27FC236}">
                    <a16:creationId xmlns:a16="http://schemas.microsoft.com/office/drawing/2014/main" id="{5D41D10F-E952-48A8-AAD8-685FF3A6935F}"/>
                  </a:ext>
                </a:extLst>
              </p:cNvPr>
              <p:cNvGraphicFramePr>
                <a:graphicFrameLocks noGrp="1"/>
              </p:cNvGraphicFramePr>
              <p:nvPr>
                <p:extLst>
                  <p:ext uri="{D42A27DB-BD31-4B8C-83A1-F6EECF244321}">
                    <p14:modId xmlns:p14="http://schemas.microsoft.com/office/powerpoint/2010/main" val="756919136"/>
                  </p:ext>
                </p:extLst>
              </p:nvPr>
            </p:nvGraphicFramePr>
            <p:xfrm>
              <a:off x="6506817" y="428117"/>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endParaRPr lang="en-IL"/>
                        </a:p>
                      </a:txBody>
                      <a:tcPr>
                        <a:blipFill>
                          <a:blip r:embed="rId6"/>
                          <a:stretch>
                            <a:fillRect l="-535" t="-3448" r="-401604"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User-4</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6">
                <a:extLst>
                  <a:ext uri="{FF2B5EF4-FFF2-40B4-BE49-F238E27FC236}">
                    <a16:creationId xmlns:a16="http://schemas.microsoft.com/office/drawing/2014/main" id="{24A90743-ACC2-415F-A5BC-448D5B076665}"/>
                  </a:ext>
                </a:extLst>
              </p:cNvPr>
              <p:cNvGraphicFramePr>
                <a:graphicFrameLocks noGrp="1"/>
              </p:cNvGraphicFramePr>
              <p:nvPr>
                <p:extLst>
                  <p:ext uri="{D42A27DB-BD31-4B8C-83A1-F6EECF244321}">
                    <p14:modId xmlns:p14="http://schemas.microsoft.com/office/powerpoint/2010/main" val="4078030694"/>
                  </p:ext>
                </p:extLst>
              </p:nvPr>
            </p:nvGraphicFramePr>
            <p:xfrm>
              <a:off x="6506815" y="2621352"/>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0,</m:t>
                                    </m:r>
                                    <m:r>
                                      <a:rPr lang="en-IL" b="1" i="1" dirty="0" smtClean="0">
                                        <a:latin typeface="Cambria Math" panose="02040503050406030204" pitchFamily="18" charset="0"/>
                                      </a:rPr>
                                      <m:t>𝟏</m:t>
                                    </m:r>
                                    <m:r>
                                      <a:rPr lang="en-IL" i="1" dirty="0" smtClean="0">
                                        <a:latin typeface="Cambria Math" panose="02040503050406030204" pitchFamily="18" charset="0"/>
                                      </a:rPr>
                                      <m:t>,0,0</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User-5</a:t>
                          </a:r>
                        </a:p>
                      </a:txBody>
                      <a:tcPr/>
                    </a:tc>
                    <a:tc>
                      <a:txBody>
                        <a:bodyPr/>
                        <a:lstStyle/>
                        <a:p>
                          <a:r>
                            <a:rPr lang="en-IL" dirty="0"/>
                            <a:t>0</a:t>
                          </a:r>
                        </a:p>
                      </a:txBody>
                      <a:tcPr/>
                    </a:tc>
                    <a:tc>
                      <a:txBody>
                        <a:bodyPr/>
                        <a:lstStyle/>
                        <a:p>
                          <a:r>
                            <a:rPr lang="en-IL" dirty="0"/>
                            <a:t>1</a:t>
                          </a:r>
                        </a:p>
                      </a:txBody>
                      <a:tcPr/>
                    </a:tc>
                    <a:tc>
                      <a:txBody>
                        <a:bodyPr/>
                        <a:lstStyle/>
                        <a:p>
                          <a:r>
                            <a:rPr lang="en-IL" dirty="0"/>
                            <a:t>0</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Choice>
        <mc:Fallback xmlns="">
          <p:graphicFrame>
            <p:nvGraphicFramePr>
              <p:cNvPr id="11" name="Table 6">
                <a:extLst>
                  <a:ext uri="{FF2B5EF4-FFF2-40B4-BE49-F238E27FC236}">
                    <a16:creationId xmlns:a16="http://schemas.microsoft.com/office/drawing/2014/main" id="{24A90743-ACC2-415F-A5BC-448D5B076665}"/>
                  </a:ext>
                </a:extLst>
              </p:cNvPr>
              <p:cNvGraphicFramePr>
                <a:graphicFrameLocks noGrp="1"/>
              </p:cNvGraphicFramePr>
              <p:nvPr>
                <p:extLst>
                  <p:ext uri="{D42A27DB-BD31-4B8C-83A1-F6EECF244321}">
                    <p14:modId xmlns:p14="http://schemas.microsoft.com/office/powerpoint/2010/main" val="4078030694"/>
                  </p:ext>
                </p:extLst>
              </p:nvPr>
            </p:nvGraphicFramePr>
            <p:xfrm>
              <a:off x="6506815" y="2621352"/>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endParaRPr lang="en-IL"/>
                        </a:p>
                      </a:txBody>
                      <a:tcPr>
                        <a:blipFill>
                          <a:blip r:embed="rId7"/>
                          <a:stretch>
                            <a:fillRect l="-535" t="-3448" r="-401604"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User-5</a:t>
                          </a:r>
                        </a:p>
                      </a:txBody>
                      <a:tcPr/>
                    </a:tc>
                    <a:tc>
                      <a:txBody>
                        <a:bodyPr/>
                        <a:lstStyle/>
                        <a:p>
                          <a:r>
                            <a:rPr lang="en-IL" dirty="0"/>
                            <a:t>0</a:t>
                          </a:r>
                        </a:p>
                      </a:txBody>
                      <a:tcPr/>
                    </a:tc>
                    <a:tc>
                      <a:txBody>
                        <a:bodyPr/>
                        <a:lstStyle/>
                        <a:p>
                          <a:r>
                            <a:rPr lang="en-IL" dirty="0"/>
                            <a:t>1</a:t>
                          </a:r>
                        </a:p>
                      </a:txBody>
                      <a:tcPr/>
                    </a:tc>
                    <a:tc>
                      <a:txBody>
                        <a:bodyPr/>
                        <a:lstStyle/>
                        <a:p>
                          <a:r>
                            <a:rPr lang="en-IL" dirty="0"/>
                            <a:t>0</a:t>
                          </a:r>
                        </a:p>
                      </a:txBody>
                      <a:tcPr/>
                    </a:tc>
                    <a:tc>
                      <a:txBody>
                        <a:bodyPr/>
                        <a:lstStyle/>
                        <a:p>
                          <a:r>
                            <a:rPr lang="en-IL" dirty="0"/>
                            <a:t>0</a:t>
                          </a:r>
                        </a:p>
                      </a:txBody>
                      <a:tcPr/>
                    </a:tc>
                    <a:extLst>
                      <a:ext uri="{0D108BD9-81ED-4DB2-BD59-A6C34878D82A}">
                        <a16:rowId xmlns:a16="http://schemas.microsoft.com/office/drawing/2014/main" val="27906940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6">
                <a:extLst>
                  <a:ext uri="{FF2B5EF4-FFF2-40B4-BE49-F238E27FC236}">
                    <a16:creationId xmlns:a16="http://schemas.microsoft.com/office/drawing/2014/main" id="{AA336198-E8E0-4EC9-954F-B5F13B77B62A}"/>
                  </a:ext>
                </a:extLst>
              </p:cNvPr>
              <p:cNvGraphicFramePr>
                <a:graphicFrameLocks noGrp="1"/>
              </p:cNvGraphicFramePr>
              <p:nvPr>
                <p:extLst>
                  <p:ext uri="{D42A27DB-BD31-4B8C-83A1-F6EECF244321}">
                    <p14:modId xmlns:p14="http://schemas.microsoft.com/office/powerpoint/2010/main" val="545335798"/>
                  </p:ext>
                </p:extLst>
              </p:nvPr>
            </p:nvGraphicFramePr>
            <p:xfrm>
              <a:off x="6506815" y="4671391"/>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b="1" i="1" dirty="0" smtClean="0">
                                        <a:latin typeface="Cambria Math" panose="02040503050406030204" pitchFamily="18" charset="0"/>
                                      </a:rPr>
                                      <m:t>𝟏</m:t>
                                    </m:r>
                                    <m:r>
                                      <a:rPr lang="en-IL" i="1" dirty="0" smtClean="0">
                                        <a:latin typeface="Cambria Math" panose="02040503050406030204" pitchFamily="18" charset="0"/>
                                      </a:rPr>
                                      <m:t>,</m:t>
                                    </m:r>
                                    <m:r>
                                      <a:rPr lang="en-IL" b="1" i="1" dirty="0" smtClean="0">
                                        <a:latin typeface="Cambria Math" panose="02040503050406030204" pitchFamily="18" charset="0"/>
                                      </a:rPr>
                                      <m:t>𝟏</m:t>
                                    </m:r>
                                    <m:r>
                                      <a:rPr lang="en-IL" i="1" dirty="0" smtClean="0">
                                        <a:latin typeface="Cambria Math" panose="02040503050406030204" pitchFamily="18" charset="0"/>
                                      </a:rPr>
                                      <m:t>,</m:t>
                                    </m:r>
                                    <m:r>
                                      <a:rPr lang="en-IL" b="1" i="1" dirty="0" smtClean="0">
                                        <a:latin typeface="Cambria Math" panose="02040503050406030204" pitchFamily="18" charset="0"/>
                                      </a:rPr>
                                      <m:t>𝟏</m:t>
                                    </m:r>
                                    <m:r>
                                      <a:rPr lang="en-IL" i="1" dirty="0" smtClean="0">
                                        <a:latin typeface="Cambria Math" panose="02040503050406030204" pitchFamily="18" charset="0"/>
                                      </a:rPr>
                                      <m:t>,</m:t>
                                    </m:r>
                                    <m:r>
                                      <a:rPr lang="en-IL" b="1" i="1" dirty="0" smtClean="0">
                                        <a:latin typeface="Cambria Math" panose="02040503050406030204" pitchFamily="18" charset="0"/>
                                      </a:rPr>
                                      <m:t>𝟏</m:t>
                                    </m:r>
                                  </m:sub>
                                </m:sSub>
                              </m:oMath>
                            </m:oMathPara>
                          </a14:m>
                          <a:endParaRPr lang="en-IL" dirty="0"/>
                        </a:p>
                        <a:p>
                          <a:endParaRPr lang="en-IL" dirty="0"/>
                        </a:p>
                      </a:txBody>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r>
                            <a:rPr lang="en-IL" dirty="0"/>
                            <a:t>User-</a:t>
                          </a:r>
                          <a14:m>
                            <m:oMath xmlns:m="http://schemas.openxmlformats.org/officeDocument/2006/math">
                              <m:sSup>
                                <m:sSupPr>
                                  <m:ctrlPr>
                                    <a:rPr lang="en-IL" i="1" dirty="0" smtClean="0">
                                      <a:latin typeface="Cambria Math" panose="02040503050406030204" pitchFamily="18" charset="0"/>
                                    </a:rPr>
                                  </m:ctrlPr>
                                </m:sSupPr>
                                <m:e>
                                  <m:r>
                                    <a:rPr lang="en-IL" i="1" dirty="0" smtClean="0">
                                      <a:latin typeface="Cambria Math" panose="02040503050406030204" pitchFamily="18" charset="0"/>
                                    </a:rPr>
                                    <m:t>2</m:t>
                                  </m:r>
                                </m:e>
                                <m:sup>
                                  <m:r>
                                    <a:rPr lang="en-IL" i="1" dirty="0" smtClean="0">
                                      <a:latin typeface="Cambria Math" panose="02040503050406030204" pitchFamily="18" charset="0"/>
                                    </a:rPr>
                                    <m:t>𝑘</m:t>
                                  </m:r>
                                </m:sup>
                              </m:sSup>
                            </m:oMath>
                          </a14:m>
                          <a:endParaRPr lang="en-IL" dirty="0"/>
                        </a:p>
                        <a:p>
                          <a:endParaRPr lang="en-IL" dirty="0"/>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Choice>
        <mc:Fallback xmlns="">
          <p:graphicFrame>
            <p:nvGraphicFramePr>
              <p:cNvPr id="12" name="Table 6">
                <a:extLst>
                  <a:ext uri="{FF2B5EF4-FFF2-40B4-BE49-F238E27FC236}">
                    <a16:creationId xmlns:a16="http://schemas.microsoft.com/office/drawing/2014/main" id="{AA336198-E8E0-4EC9-954F-B5F13B77B62A}"/>
                  </a:ext>
                </a:extLst>
              </p:cNvPr>
              <p:cNvGraphicFramePr>
                <a:graphicFrameLocks noGrp="1"/>
              </p:cNvGraphicFramePr>
              <p:nvPr>
                <p:extLst>
                  <p:ext uri="{D42A27DB-BD31-4B8C-83A1-F6EECF244321}">
                    <p14:modId xmlns:p14="http://schemas.microsoft.com/office/powerpoint/2010/main" val="545335798"/>
                  </p:ext>
                </p:extLst>
              </p:nvPr>
            </p:nvGraphicFramePr>
            <p:xfrm>
              <a:off x="6506815" y="4671391"/>
              <a:ext cx="5685185" cy="1758492"/>
            </p:xfrm>
            <a:graphic>
              <a:graphicData uri="http://schemas.openxmlformats.org/drawingml/2006/table">
                <a:tbl>
                  <a:tblPr firstRow="1" bandRow="1">
                    <a:tableStyleId>{5C22544A-7EE6-4342-B048-85BDC9FD1C3A}</a:tableStyleId>
                  </a:tblPr>
                  <a:tblGrid>
                    <a:gridCol w="1137037">
                      <a:extLst>
                        <a:ext uri="{9D8B030D-6E8A-4147-A177-3AD203B41FA5}">
                          <a16:colId xmlns:a16="http://schemas.microsoft.com/office/drawing/2014/main" val="3905510216"/>
                        </a:ext>
                      </a:extLst>
                    </a:gridCol>
                    <a:gridCol w="1137037">
                      <a:extLst>
                        <a:ext uri="{9D8B030D-6E8A-4147-A177-3AD203B41FA5}">
                          <a16:colId xmlns:a16="http://schemas.microsoft.com/office/drawing/2014/main" val="1362281431"/>
                        </a:ext>
                      </a:extLst>
                    </a:gridCol>
                    <a:gridCol w="1137037">
                      <a:extLst>
                        <a:ext uri="{9D8B030D-6E8A-4147-A177-3AD203B41FA5}">
                          <a16:colId xmlns:a16="http://schemas.microsoft.com/office/drawing/2014/main" val="416771261"/>
                        </a:ext>
                      </a:extLst>
                    </a:gridCol>
                    <a:gridCol w="1137037">
                      <a:extLst>
                        <a:ext uri="{9D8B030D-6E8A-4147-A177-3AD203B41FA5}">
                          <a16:colId xmlns:a16="http://schemas.microsoft.com/office/drawing/2014/main" val="1471899724"/>
                        </a:ext>
                      </a:extLst>
                    </a:gridCol>
                    <a:gridCol w="1137037">
                      <a:extLst>
                        <a:ext uri="{9D8B030D-6E8A-4147-A177-3AD203B41FA5}">
                          <a16:colId xmlns:a16="http://schemas.microsoft.com/office/drawing/2014/main" val="646015879"/>
                        </a:ext>
                      </a:extLst>
                    </a:gridCol>
                  </a:tblGrid>
                  <a:tr h="879246">
                    <a:tc>
                      <a:txBody>
                        <a:bodyPr/>
                        <a:lstStyle/>
                        <a:p>
                          <a:endParaRPr lang="en-IL"/>
                        </a:p>
                      </a:txBody>
                      <a:tcPr>
                        <a:blipFill>
                          <a:blip r:embed="rId8"/>
                          <a:stretch>
                            <a:fillRect l="-535" t="-3448" r="-401604" b="-100690"/>
                          </a:stretch>
                        </a:blipFill>
                      </a:tcPr>
                    </a:tc>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2744812921"/>
                      </a:ext>
                    </a:extLst>
                  </a:tr>
                  <a:tr h="879246">
                    <a:tc>
                      <a:txBody>
                        <a:bodyPr/>
                        <a:lstStyle/>
                        <a:p>
                          <a:endParaRPr lang="en-IL"/>
                        </a:p>
                      </a:txBody>
                      <a:tcPr>
                        <a:blipFill>
                          <a:blip r:embed="rId8"/>
                          <a:stretch>
                            <a:fillRect l="-535" t="-104167" r="-401604" b="-1389"/>
                          </a:stretch>
                        </a:blipFill>
                      </a:tcPr>
                    </a:tc>
                    <a:tc>
                      <a:txBody>
                        <a:bodyPr/>
                        <a:lstStyle/>
                        <a:p>
                          <a:r>
                            <a:rPr lang="en-IL" dirty="0"/>
                            <a:t>1</a:t>
                          </a:r>
                        </a:p>
                      </a:txBody>
                      <a:tcPr/>
                    </a:tc>
                    <a:tc>
                      <a:txBody>
                        <a:bodyPr/>
                        <a:lstStyle/>
                        <a:p>
                          <a:r>
                            <a:rPr lang="en-IL" dirty="0"/>
                            <a:t>1</a:t>
                          </a:r>
                        </a:p>
                      </a:txBody>
                      <a:tcPr/>
                    </a:tc>
                    <a:tc>
                      <a:txBody>
                        <a:bodyPr/>
                        <a:lstStyle/>
                        <a:p>
                          <a:r>
                            <a:rPr lang="en-IL" dirty="0"/>
                            <a:t>1</a:t>
                          </a:r>
                        </a:p>
                      </a:txBody>
                      <a:tcPr/>
                    </a:tc>
                    <a:tc>
                      <a:txBody>
                        <a:bodyPr/>
                        <a:lstStyle/>
                        <a:p>
                          <a:r>
                            <a:rPr lang="en-IL" dirty="0"/>
                            <a:t>1</a:t>
                          </a:r>
                        </a:p>
                      </a:txBody>
                      <a:tcPr/>
                    </a:tc>
                    <a:extLst>
                      <a:ext uri="{0D108BD9-81ED-4DB2-BD59-A6C34878D82A}">
                        <a16:rowId xmlns:a16="http://schemas.microsoft.com/office/drawing/2014/main" val="2790694074"/>
                      </a:ext>
                    </a:extLst>
                  </a:tr>
                </a:tbl>
              </a:graphicData>
            </a:graphic>
          </p:graphicFrame>
        </mc:Fallback>
      </mc:AlternateContent>
    </p:spTree>
    <p:extLst>
      <p:ext uri="{BB962C8B-B14F-4D97-AF65-F5344CB8AC3E}">
        <p14:creationId xmlns:p14="http://schemas.microsoft.com/office/powerpoint/2010/main" val="132320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D8B7339-77AE-4D8F-88F0-39FFB6CBD377}"/>
              </a:ext>
            </a:extLst>
          </p:cNvPr>
          <p:cNvGraphicFramePr>
            <a:graphicFrameLocks noGrp="1"/>
          </p:cNvGraphicFramePr>
          <p:nvPr>
            <p:extLst>
              <p:ext uri="{D42A27DB-BD31-4B8C-83A1-F6EECF244321}">
                <p14:modId xmlns:p14="http://schemas.microsoft.com/office/powerpoint/2010/main" val="2772754898"/>
              </p:ext>
            </p:extLst>
          </p:nvPr>
        </p:nvGraphicFramePr>
        <p:xfrm>
          <a:off x="2003288" y="1012502"/>
          <a:ext cx="7286484" cy="4593168"/>
        </p:xfrm>
        <a:graphic>
          <a:graphicData uri="http://schemas.openxmlformats.org/drawingml/2006/table">
            <a:tbl>
              <a:tblPr firstRow="1" bandRow="1">
                <a:tableStyleId>{5C22544A-7EE6-4342-B048-85BDC9FD1C3A}</a:tableStyleId>
              </a:tblPr>
              <a:tblGrid>
                <a:gridCol w="1821621">
                  <a:extLst>
                    <a:ext uri="{9D8B030D-6E8A-4147-A177-3AD203B41FA5}">
                      <a16:colId xmlns:a16="http://schemas.microsoft.com/office/drawing/2014/main" val="4052065850"/>
                    </a:ext>
                  </a:extLst>
                </a:gridCol>
                <a:gridCol w="1821621">
                  <a:extLst>
                    <a:ext uri="{9D8B030D-6E8A-4147-A177-3AD203B41FA5}">
                      <a16:colId xmlns:a16="http://schemas.microsoft.com/office/drawing/2014/main" val="2575864505"/>
                    </a:ext>
                  </a:extLst>
                </a:gridCol>
                <a:gridCol w="1821621">
                  <a:extLst>
                    <a:ext uri="{9D8B030D-6E8A-4147-A177-3AD203B41FA5}">
                      <a16:colId xmlns:a16="http://schemas.microsoft.com/office/drawing/2014/main" val="6413900"/>
                    </a:ext>
                  </a:extLst>
                </a:gridCol>
                <a:gridCol w="1821621">
                  <a:extLst>
                    <a:ext uri="{9D8B030D-6E8A-4147-A177-3AD203B41FA5}">
                      <a16:colId xmlns:a16="http://schemas.microsoft.com/office/drawing/2014/main" val="3902275980"/>
                    </a:ext>
                  </a:extLst>
                </a:gridCol>
              </a:tblGrid>
              <a:tr h="765528">
                <a:tc>
                  <a:txBody>
                    <a:bodyPr/>
                    <a:lstStyle/>
                    <a:p>
                      <a:r>
                        <a:rPr lang="en-IL" dirty="0"/>
                        <a:t>Flu</a:t>
                      </a:r>
                    </a:p>
                  </a:txBody>
                  <a:tcPr/>
                </a:tc>
                <a:tc>
                  <a:txBody>
                    <a:bodyPr/>
                    <a:lstStyle/>
                    <a:p>
                      <a:r>
                        <a:rPr lang="en-IL" dirty="0"/>
                        <a:t>Polio</a:t>
                      </a:r>
                    </a:p>
                  </a:txBody>
                  <a:tcPr/>
                </a:tc>
                <a:tc>
                  <a:txBody>
                    <a:bodyPr/>
                    <a:lstStyle/>
                    <a:p>
                      <a:r>
                        <a:rPr lang="en-IL" dirty="0"/>
                        <a:t>Hepatitis B</a:t>
                      </a:r>
                    </a:p>
                  </a:txBody>
                  <a:tcPr/>
                </a:tc>
                <a:tc>
                  <a:txBody>
                    <a:bodyPr/>
                    <a:lstStyle/>
                    <a:p>
                      <a:r>
                        <a:rPr lang="en-IL" dirty="0"/>
                        <a:t>HPV</a:t>
                      </a:r>
                    </a:p>
                  </a:txBody>
                  <a:tcPr/>
                </a:tc>
                <a:extLst>
                  <a:ext uri="{0D108BD9-81ED-4DB2-BD59-A6C34878D82A}">
                    <a16:rowId xmlns:a16="http://schemas.microsoft.com/office/drawing/2014/main" val="829357262"/>
                  </a:ext>
                </a:extLst>
              </a:tr>
              <a:tr h="765528">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3036279284"/>
                  </a:ext>
                </a:extLst>
              </a:tr>
              <a:tr h="765528">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2424914319"/>
                  </a:ext>
                </a:extLst>
              </a:tr>
              <a:tr h="765528">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585634812"/>
                  </a:ext>
                </a:extLst>
              </a:tr>
              <a:tr h="765528">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848740124"/>
                  </a:ext>
                </a:extLst>
              </a:tr>
              <a:tr h="765528">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1</a:t>
                      </a:r>
                    </a:p>
                  </a:txBody>
                  <a:tcPr/>
                </a:tc>
                <a:extLst>
                  <a:ext uri="{0D108BD9-81ED-4DB2-BD59-A6C34878D82A}">
                    <a16:rowId xmlns:a16="http://schemas.microsoft.com/office/drawing/2014/main" val="204008465"/>
                  </a:ext>
                </a:extLst>
              </a:tr>
            </a:tbl>
          </a:graphicData>
        </a:graphic>
      </p:graphicFrame>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8C0DA51D-0E1F-4D20-A211-35BBCE9DE92D}"/>
                  </a:ext>
                </a:extLst>
              </p:cNvPr>
              <p:cNvSpPr>
                <a:spLocks noGrp="1"/>
              </p:cNvSpPr>
              <p:nvPr>
                <p:ph type="title"/>
              </p:nvPr>
            </p:nvSpPr>
            <p:spPr>
              <a:xfrm>
                <a:off x="-1414669" y="206100"/>
                <a:ext cx="5615609" cy="806402"/>
              </a:xfrm>
            </p:spPr>
            <p:txBody>
              <a:bodyPr/>
              <a:lstStyle/>
              <a:p>
                <a:pPr/>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𝑋</m:t>
                          </m:r>
                        </m:e>
                        <m:sub>
                          <m:r>
                            <a:rPr lang="en-IL" i="1" dirty="0" smtClean="0">
                              <a:latin typeface="Cambria Math" panose="02040503050406030204" pitchFamily="18" charset="0"/>
                            </a:rPr>
                            <m:t>𝑤</m:t>
                          </m:r>
                        </m:sub>
                      </m:sSub>
                    </m:oMath>
                  </m:oMathPara>
                </a14:m>
                <a:br>
                  <a:rPr lang="en-IL" dirty="0"/>
                </a:br>
                <a:endParaRPr lang="en-IL" dirty="0"/>
              </a:p>
            </p:txBody>
          </p:sp>
        </mc:Choice>
        <mc:Fallback xmlns="">
          <p:sp>
            <p:nvSpPr>
              <p:cNvPr id="8" name="Title 1">
                <a:extLst>
                  <a:ext uri="{FF2B5EF4-FFF2-40B4-BE49-F238E27FC236}">
                    <a16:creationId xmlns:a16="http://schemas.microsoft.com/office/drawing/2014/main" id="{8C0DA51D-0E1F-4D20-A211-35BBCE9DE92D}"/>
                  </a:ext>
                </a:extLst>
              </p:cNvPr>
              <p:cNvSpPr>
                <a:spLocks noGrp="1" noRot="1" noChangeAspect="1" noMove="1" noResize="1" noEditPoints="1" noAdjustHandles="1" noChangeArrowheads="1" noChangeShapeType="1" noTextEdit="1"/>
              </p:cNvSpPr>
              <p:nvPr>
                <p:ph type="title"/>
              </p:nvPr>
            </p:nvSpPr>
            <p:spPr>
              <a:xfrm>
                <a:off x="-1414669" y="206100"/>
                <a:ext cx="5615609" cy="806402"/>
              </a:xfrm>
              <a:blipFill>
                <a:blip r:embed="rId3"/>
                <a:stretch>
                  <a:fillRect/>
                </a:stretch>
              </a:blipFill>
            </p:spPr>
            <p:txBody>
              <a:bodyPr/>
              <a:lstStyle/>
              <a:p>
                <a:r>
                  <a:rPr lang="en-IL">
                    <a:noFill/>
                  </a:rPr>
                  <a:t> </a:t>
                </a:r>
              </a:p>
            </p:txBody>
          </p:sp>
        </mc:Fallback>
      </mc:AlternateContent>
      <p:graphicFrame>
        <p:nvGraphicFramePr>
          <p:cNvPr id="11" name="Table 11">
            <a:extLst>
              <a:ext uri="{FF2B5EF4-FFF2-40B4-BE49-F238E27FC236}">
                <a16:creationId xmlns:a16="http://schemas.microsoft.com/office/drawing/2014/main" id="{3B656C3A-269B-4F34-9C8F-10FD6B7ABEB2}"/>
              </a:ext>
            </a:extLst>
          </p:cNvPr>
          <p:cNvGraphicFramePr>
            <a:graphicFrameLocks noGrp="1"/>
          </p:cNvGraphicFramePr>
          <p:nvPr>
            <p:extLst>
              <p:ext uri="{D42A27DB-BD31-4B8C-83A1-F6EECF244321}">
                <p14:modId xmlns:p14="http://schemas.microsoft.com/office/powerpoint/2010/main" val="2300322073"/>
              </p:ext>
            </p:extLst>
          </p:nvPr>
        </p:nvGraphicFramePr>
        <p:xfrm>
          <a:off x="2003288" y="6226652"/>
          <a:ext cx="7286484" cy="370840"/>
        </p:xfrm>
        <a:graphic>
          <a:graphicData uri="http://schemas.openxmlformats.org/drawingml/2006/table">
            <a:tbl>
              <a:tblPr firstRow="1" bandRow="1">
                <a:tableStyleId>{5C22544A-7EE6-4342-B048-85BDC9FD1C3A}</a:tableStyleId>
              </a:tblPr>
              <a:tblGrid>
                <a:gridCol w="1821621">
                  <a:extLst>
                    <a:ext uri="{9D8B030D-6E8A-4147-A177-3AD203B41FA5}">
                      <a16:colId xmlns:a16="http://schemas.microsoft.com/office/drawing/2014/main" val="1531874084"/>
                    </a:ext>
                  </a:extLst>
                </a:gridCol>
                <a:gridCol w="1821621">
                  <a:extLst>
                    <a:ext uri="{9D8B030D-6E8A-4147-A177-3AD203B41FA5}">
                      <a16:colId xmlns:a16="http://schemas.microsoft.com/office/drawing/2014/main" val="340532292"/>
                    </a:ext>
                  </a:extLst>
                </a:gridCol>
                <a:gridCol w="1821621">
                  <a:extLst>
                    <a:ext uri="{9D8B030D-6E8A-4147-A177-3AD203B41FA5}">
                      <a16:colId xmlns:a16="http://schemas.microsoft.com/office/drawing/2014/main" val="2233445286"/>
                    </a:ext>
                  </a:extLst>
                </a:gridCol>
                <a:gridCol w="1821621">
                  <a:extLst>
                    <a:ext uri="{9D8B030D-6E8A-4147-A177-3AD203B41FA5}">
                      <a16:colId xmlns:a16="http://schemas.microsoft.com/office/drawing/2014/main" val="339186778"/>
                    </a:ext>
                  </a:extLst>
                </a:gridCol>
              </a:tblGrid>
              <a:tr h="370840">
                <a:tc>
                  <a:txBody>
                    <a:bodyPr/>
                    <a:lstStyle/>
                    <a:p>
                      <a:r>
                        <a:rPr lang="en-IL" dirty="0"/>
                        <a:t>0</a:t>
                      </a:r>
                    </a:p>
                  </a:txBody>
                  <a:tcPr/>
                </a:tc>
                <a:tc>
                  <a:txBody>
                    <a:bodyPr/>
                    <a:lstStyle/>
                    <a:p>
                      <a:r>
                        <a:rPr lang="en-IL" dirty="0"/>
                        <a:t>0</a:t>
                      </a:r>
                    </a:p>
                  </a:txBody>
                  <a:tcPr/>
                </a:tc>
                <a:tc>
                  <a:txBody>
                    <a:bodyPr/>
                    <a:lstStyle/>
                    <a:p>
                      <a:r>
                        <a:rPr lang="en-IL" dirty="0"/>
                        <a:t>0</a:t>
                      </a:r>
                    </a:p>
                  </a:txBody>
                  <a:tcPr/>
                </a:tc>
                <a:tc>
                  <a:txBody>
                    <a:bodyPr/>
                    <a:lstStyle/>
                    <a:p>
                      <a:r>
                        <a:rPr lang="en-IL" dirty="0"/>
                        <a:t>n</a:t>
                      </a:r>
                    </a:p>
                  </a:txBody>
                  <a:tcPr/>
                </a:tc>
                <a:extLst>
                  <a:ext uri="{0D108BD9-81ED-4DB2-BD59-A6C34878D82A}">
                    <a16:rowId xmlns:a16="http://schemas.microsoft.com/office/drawing/2014/main" val="3037854294"/>
                  </a:ext>
                </a:extLst>
              </a:tr>
            </a:tbl>
          </a:graphicData>
        </a:graphic>
      </p:graphicFrame>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611F188C-A460-4DB5-839C-056F7D67D636}"/>
                  </a:ext>
                </a:extLst>
              </p:cNvPr>
              <p:cNvSpPr txBox="1">
                <a:spLocks/>
              </p:cNvSpPr>
              <p:nvPr/>
            </p:nvSpPr>
            <p:spPr>
              <a:xfrm>
                <a:off x="1865244" y="5791090"/>
                <a:ext cx="5615609" cy="806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IL" b="0" i="1" dirty="0" smtClean="0">
                        <a:latin typeface="Cambria Math" panose="02040503050406030204" pitchFamily="18" charset="0"/>
                      </a:rPr>
                      <m:t>𝑆𝑢𝑚</m:t>
                    </m:r>
                  </m:oMath>
                </a14:m>
                <a:r>
                  <a:rPr lang="en-IL" dirty="0"/>
                  <a:t> –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𝑎</m:t>
                        </m:r>
                      </m:e>
                      <m:sub>
                        <m:r>
                          <a:rPr lang="en-IL" i="1" dirty="0" smtClean="0">
                            <a:latin typeface="Cambria Math" panose="02040503050406030204" pitchFamily="18" charset="0"/>
                          </a:rPr>
                          <m:t>𝑘</m:t>
                        </m:r>
                      </m:sub>
                    </m:sSub>
                  </m:oMath>
                </a14:m>
                <a:endParaRPr lang="en-IL" dirty="0"/>
              </a:p>
              <a:p>
                <a:endParaRPr lang="en-IL" dirty="0"/>
              </a:p>
            </p:txBody>
          </p:sp>
        </mc:Choice>
        <mc:Fallback xmlns="">
          <p:sp>
            <p:nvSpPr>
              <p:cNvPr id="13" name="Title 1">
                <a:extLst>
                  <a:ext uri="{FF2B5EF4-FFF2-40B4-BE49-F238E27FC236}">
                    <a16:creationId xmlns:a16="http://schemas.microsoft.com/office/drawing/2014/main" id="{611F188C-A460-4DB5-839C-056F7D67D636}"/>
                  </a:ext>
                </a:extLst>
              </p:cNvPr>
              <p:cNvSpPr txBox="1">
                <a:spLocks noRot="1" noChangeAspect="1" noMove="1" noResize="1" noEditPoints="1" noAdjustHandles="1" noChangeArrowheads="1" noChangeShapeType="1" noTextEdit="1"/>
              </p:cNvSpPr>
              <p:nvPr/>
            </p:nvSpPr>
            <p:spPr>
              <a:xfrm>
                <a:off x="1865244" y="5791090"/>
                <a:ext cx="5615609" cy="806402"/>
              </a:xfrm>
              <a:prstGeom prst="rect">
                <a:avLst/>
              </a:prstGeom>
              <a:blipFill>
                <a:blip r:embed="rId4"/>
                <a:stretch>
                  <a:fillRect t="-54545"/>
                </a:stretch>
              </a:blipFill>
            </p:spPr>
            <p:txBody>
              <a:bodyPr/>
              <a:lstStyle/>
              <a:p>
                <a:r>
                  <a:rPr lang="en-IL">
                    <a:noFill/>
                  </a:rPr>
                  <a:t> </a:t>
                </a:r>
              </a:p>
            </p:txBody>
          </p:sp>
        </mc:Fallback>
      </mc:AlternateContent>
    </p:spTree>
    <p:extLst>
      <p:ext uri="{BB962C8B-B14F-4D97-AF65-F5344CB8AC3E}">
        <p14:creationId xmlns:p14="http://schemas.microsoft.com/office/powerpoint/2010/main" val="56594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2EB6-54D7-456F-83F8-B53956C91AB3}"/>
              </a:ext>
            </a:extLst>
          </p:cNvPr>
          <p:cNvSpPr>
            <a:spLocks noGrp="1"/>
          </p:cNvSpPr>
          <p:nvPr>
            <p:ph type="title"/>
          </p:nvPr>
        </p:nvSpPr>
        <p:spPr/>
        <p:txBody>
          <a:bodyPr/>
          <a:lstStyle/>
          <a:p>
            <a:r>
              <a:rPr lang="en-IL" dirty="0"/>
              <a:t>The error bound to privacy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CF613B-5BB5-4675-A31A-DAB1EABCF831}"/>
                  </a:ext>
                </a:extLst>
              </p:cNvPr>
              <p:cNvSpPr>
                <a:spLocks noGrp="1"/>
              </p:cNvSpPr>
              <p:nvPr>
                <p:ph idx="1"/>
              </p:nvPr>
            </p:nvSpPr>
            <p:spPr/>
            <p:txBody>
              <a:bodyPr>
                <a:normAutofit fontScale="92500"/>
              </a:bodyPr>
              <a:lstStyle/>
              <a:p>
                <a:pPr marL="0" indent="0">
                  <a:buNone/>
                </a:pPr>
                <a:r>
                  <a:rPr lang="en-US" dirty="0"/>
                  <a:t>Note that this bound is tight to within a constant factor, by the simple composition theorem, and that it separates</a:t>
                </a:r>
                <a:r>
                  <a:rPr lang="en-IL" dirty="0"/>
                  <a:t>:</a:t>
                </a:r>
              </a:p>
              <a:p>
                <a:r>
                  <a:rPr lang="en-IL" dirty="0"/>
                  <a:t>Laplace noise with parameter </a:t>
                </a:r>
                <a14:m>
                  <m:oMath xmlns:m="http://schemas.openxmlformats.org/officeDocument/2006/math">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𝑘</m:t>
                            </m:r>
                          </m:num>
                          <m:den>
                            <m:r>
                              <a:rPr lang="en-US" i="1" dirty="0">
                                <a:latin typeface="Cambria Math" panose="02040503050406030204" pitchFamily="18" charset="0"/>
                              </a:rPr>
                              <m:t>𝜀</m:t>
                            </m:r>
                          </m:den>
                        </m:f>
                      </m:e>
                    </m:d>
                    <m:r>
                      <a:rPr lang="en-IL" b="0" i="1" dirty="0" smtClean="0">
                        <a:latin typeface="Cambria Math" panose="02040503050406030204" pitchFamily="18" charset="0"/>
                      </a:rPr>
                      <m:t> </m:t>
                    </m:r>
                  </m:oMath>
                </a14:m>
                <a:r>
                  <a:rPr lang="en-IL" dirty="0"/>
                  <a:t>needed for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𝜀</m:t>
                    </m:r>
                    <m:r>
                      <a:rPr lang="en-US" i="1" dirty="0">
                        <a:latin typeface="Cambria Math" panose="02040503050406030204" pitchFamily="18" charset="0"/>
                      </a:rPr>
                      <m:t>, 0)</m:t>
                    </m:r>
                  </m:oMath>
                </a14:m>
                <a:r>
                  <a:rPr lang="en-US" dirty="0"/>
                  <a:t>-differential privacy</a:t>
                </a:r>
                <a:r>
                  <a:rPr lang="en-IL" dirty="0"/>
                  <a:t> Thus, its tight bound for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𝜀</m:t>
                    </m:r>
                    <m:r>
                      <a:rPr lang="en-US" i="1" dirty="0">
                        <a:latin typeface="Cambria Math" panose="02040503050406030204" pitchFamily="18" charset="0"/>
                      </a:rPr>
                      <m:t>, 0)</m:t>
                    </m:r>
                  </m:oMath>
                </a14:m>
                <a:r>
                  <a:rPr lang="en-US" dirty="0"/>
                  <a:t>-differential privacy</a:t>
                </a:r>
                <a:r>
                  <a:rPr lang="en-IL" dirty="0"/>
                  <a:t> </a:t>
                </a:r>
              </a:p>
              <a:p>
                <a:r>
                  <a:rPr lang="en-IL" dirty="0"/>
                  <a:t>Laplace noise with parameter  </a:t>
                </a:r>
                <a14:m>
                  <m:oMath xmlns:m="http://schemas.openxmlformats.org/officeDocument/2006/math">
                    <m:d>
                      <m:dPr>
                        <m:ctrlPr>
                          <a:rPr lang="en-IL" b="0"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 </m:t>
                            </m:r>
                            <m:rad>
                              <m:radPr>
                                <m:degHide m:val="on"/>
                                <m:ctrlPr>
                                  <a:rPr lang="en-US" i="1" dirty="0" smtClean="0">
                                    <a:latin typeface="Cambria Math" panose="02040503050406030204" pitchFamily="18" charset="0"/>
                                  </a:rPr>
                                </m:ctrlPr>
                              </m:radPr>
                              <m:deg/>
                              <m:e>
                                <m:r>
                                  <a:rPr lang="en-US" i="1" dirty="0">
                                    <a:latin typeface="Cambria Math" panose="02040503050406030204" pitchFamily="18" charset="0"/>
                                  </a:rPr>
                                  <m:t>𝑘</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ln</m:t>
                                    </m:r>
                                  </m:fName>
                                  <m:e>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𝛿</m:t>
                                            </m:r>
                                          </m:den>
                                        </m:f>
                                      </m:e>
                                    </m:d>
                                  </m:e>
                                </m:func>
                              </m:e>
                            </m:rad>
                          </m:num>
                          <m:den>
                            <m:r>
                              <a:rPr lang="en-IL" b="0" i="1" dirty="0" smtClean="0">
                                <a:latin typeface="Cambria Math" panose="02040503050406030204" pitchFamily="18" charset="0"/>
                              </a:rPr>
                              <m:t>2</m:t>
                            </m:r>
                            <m:r>
                              <a:rPr lang="en-US" i="1" dirty="0" smtClean="0">
                                <a:latin typeface="Cambria Math" panose="02040503050406030204" pitchFamily="18" charset="0"/>
                              </a:rPr>
                              <m:t>𝜀</m:t>
                            </m:r>
                          </m:den>
                        </m:f>
                      </m:e>
                    </m:d>
                    <m:r>
                      <a:rPr lang="en-IL" b="0" i="1" dirty="0" smtClean="0">
                        <a:latin typeface="Cambria Math" panose="02040503050406030204" pitchFamily="18" charset="0"/>
                      </a:rPr>
                      <m:t> </m:t>
                    </m:r>
                  </m:oMath>
                </a14:m>
                <a:r>
                  <a:rPr lang="en-IL" dirty="0"/>
                  <a:t> with </a:t>
                </a:r>
                <a14:m>
                  <m:oMath xmlns:m="http://schemas.openxmlformats.org/officeDocument/2006/math">
                    <m:r>
                      <a:rPr lang="el-GR" i="1" dirty="0" smtClean="0">
                        <a:latin typeface="Cambria Math" panose="02040503050406030204" pitchFamily="18" charset="0"/>
                      </a:rPr>
                      <m:t>𝛿</m:t>
                    </m:r>
                    <m:r>
                      <a:rPr lang="el-GR" i="1" dirty="0" smtClean="0">
                        <a:latin typeface="Cambria Math" panose="02040503050406030204" pitchFamily="18" charset="0"/>
                      </a:rPr>
                      <m:t> = </m:t>
                    </m:r>
                    <m:sSup>
                      <m:sSupPr>
                        <m:ctrlPr>
                          <a:rPr lang="en-IL" b="0" i="1" dirty="0" smtClean="0">
                            <a:latin typeface="Cambria Math" panose="02040503050406030204" pitchFamily="18" charset="0"/>
                          </a:rPr>
                        </m:ctrlPr>
                      </m:sSupPr>
                      <m:e>
                        <m:r>
                          <a:rPr lang="el-GR" i="1" dirty="0" smtClean="0">
                            <a:latin typeface="Cambria Math" panose="02040503050406030204" pitchFamily="18" charset="0"/>
                          </a:rPr>
                          <m:t>2</m:t>
                        </m:r>
                      </m:e>
                      <m:sup>
                        <m:r>
                          <a:rPr lang="el-GR" i="1" dirty="0" smtClean="0">
                            <a:latin typeface="Cambria Math" panose="02040503050406030204" pitchFamily="18" charset="0"/>
                          </a:rPr>
                          <m:t>− </m:t>
                        </m:r>
                        <m:sSup>
                          <m:sSupPr>
                            <m:ctrlPr>
                              <a:rPr lang="en-IL" b="0" i="1" dirty="0" smtClean="0">
                                <a:latin typeface="Cambria Math" panose="02040503050406030204" pitchFamily="18" charset="0"/>
                              </a:rPr>
                            </m:ctrlPr>
                          </m:sSupPr>
                          <m:e>
                            <m:r>
                              <m:rPr>
                                <m:sty m:val="p"/>
                              </m:rPr>
                              <a:rPr lang="en-IL" i="0" dirty="0">
                                <a:latin typeface="Cambria Math" panose="02040503050406030204" pitchFamily="18" charset="0"/>
                              </a:rPr>
                              <m:t>log</m:t>
                            </m:r>
                          </m:e>
                          <m:sup>
                            <m:r>
                              <a:rPr lang="en-IL" i="1" dirty="0">
                                <a:latin typeface="Cambria Math" panose="02040503050406030204" pitchFamily="18" charset="0"/>
                              </a:rPr>
                              <m:t>2</m:t>
                            </m:r>
                          </m:sup>
                        </m:sSup>
                        <m:r>
                          <a:rPr lang="en-IL" i="1" dirty="0">
                            <a:latin typeface="Cambria Math" panose="02040503050406030204" pitchFamily="18" charset="0"/>
                          </a:rPr>
                          <m:t>𝑛</m:t>
                        </m:r>
                      </m:sup>
                    </m:sSup>
                  </m:oMath>
                </a14:m>
                <a:endParaRPr lang="en-IL" b="0" i="1" dirty="0">
                  <a:latin typeface="Cambria Math" panose="02040503050406030204" pitchFamily="18" charset="0"/>
                </a:endParaRPr>
              </a:p>
              <a:p>
                <a:pPr marL="0" indent="0">
                  <a:buNone/>
                </a:pPr>
                <a14:m>
                  <m:oMath xmlns:m="http://schemas.openxmlformats.org/officeDocument/2006/math">
                    <m:r>
                      <a:rPr lang="en-IL" i="1" dirty="0" smtClean="0">
                        <a:latin typeface="Cambria Math" panose="02040503050406030204" pitchFamily="18" charset="0"/>
                      </a:rPr>
                      <m:t> </m:t>
                    </m:r>
                  </m:oMath>
                </a14:m>
                <a:r>
                  <a:rPr lang="en-IL" dirty="0"/>
                  <a:t> needed for </a:t>
                </a:r>
                <a:r>
                  <a:rPr lang="en-US" dirty="0"/>
                  <a:t>(ε, δ)-differential privacy</a:t>
                </a:r>
                <a:r>
                  <a:rPr lang="en-IL" dirty="0"/>
                  <a:t> so the upper bound is lower than    </a:t>
                </a:r>
              </a:p>
              <a:p>
                <a:pPr marL="0" indent="0">
                  <a:buNone/>
                </a:pPr>
                <a:r>
                  <a:rPr lang="en-IL" dirty="0"/>
                  <a:t>  the lower bound of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𝜀</m:t>
                    </m:r>
                    <m:r>
                      <a:rPr lang="en-US" i="1" dirty="0">
                        <a:latin typeface="Cambria Math" panose="02040503050406030204" pitchFamily="18" charset="0"/>
                      </a:rPr>
                      <m:t>, 0)</m:t>
                    </m:r>
                  </m:oMath>
                </a14:m>
                <a:r>
                  <a:rPr lang="en-US" dirty="0"/>
                  <a:t>-differential privacy</a:t>
                </a:r>
                <a:r>
                  <a:rPr lang="en-IL" dirty="0"/>
                  <a:t> </a:t>
                </a:r>
              </a:p>
            </p:txBody>
          </p:sp>
        </mc:Choice>
        <mc:Fallback xmlns="">
          <p:sp>
            <p:nvSpPr>
              <p:cNvPr id="3" name="Content Placeholder 2">
                <a:extLst>
                  <a:ext uri="{FF2B5EF4-FFF2-40B4-BE49-F238E27FC236}">
                    <a16:creationId xmlns:a16="http://schemas.microsoft.com/office/drawing/2014/main" id="{F5CF613B-5BB5-4675-A31A-DAB1EABCF831}"/>
                  </a:ext>
                </a:extLst>
              </p:cNvPr>
              <p:cNvSpPr>
                <a:spLocks noGrp="1" noRot="1" noChangeAspect="1" noMove="1" noResize="1" noEditPoints="1" noAdjustHandles="1" noChangeArrowheads="1" noChangeShapeType="1" noTextEdit="1"/>
              </p:cNvSpPr>
              <p:nvPr>
                <p:ph idx="1"/>
              </p:nvPr>
            </p:nvSpPr>
            <p:spPr>
              <a:blipFill>
                <a:blip r:embed="rId3"/>
                <a:stretch>
                  <a:fillRect l="-1043" t="-2101"/>
                </a:stretch>
              </a:blipFill>
            </p:spPr>
            <p:txBody>
              <a:bodyPr/>
              <a:lstStyle/>
              <a:p>
                <a:r>
                  <a:rPr lang="en-IL">
                    <a:noFill/>
                  </a:rPr>
                  <a:t> </a:t>
                </a:r>
              </a:p>
            </p:txBody>
          </p:sp>
        </mc:Fallback>
      </mc:AlternateContent>
    </p:spTree>
    <p:extLst>
      <p:ext uri="{BB962C8B-B14F-4D97-AF65-F5344CB8AC3E}">
        <p14:creationId xmlns:p14="http://schemas.microsoft.com/office/powerpoint/2010/main" val="1101688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AEB1-E127-49AF-808C-AB6518A7B5DA}"/>
              </a:ext>
            </a:extLst>
          </p:cNvPr>
          <p:cNvSpPr>
            <a:spLocks noGrp="1"/>
          </p:cNvSpPr>
          <p:nvPr>
            <p:ph type="title"/>
          </p:nvPr>
        </p:nvSpPr>
        <p:spPr/>
        <p:txBody>
          <a:bodyPr/>
          <a:lstStyle/>
          <a:p>
            <a:r>
              <a:rPr lang="en-IL" dirty="0"/>
              <a:t>Counting Queries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773510-AD14-4738-9DE8-45D7E12185C3}"/>
                  </a:ext>
                </a:extLst>
              </p:cNvPr>
              <p:cNvSpPr>
                <a:spLocks noGrp="1"/>
              </p:cNvSpPr>
              <p:nvPr>
                <p:ph idx="1"/>
              </p:nvPr>
            </p:nvSpPr>
            <p:spPr/>
            <p:txBody>
              <a:bodyPr/>
              <a:lstStyle/>
              <a:p>
                <a:r>
                  <a:rPr lang="en-US" dirty="0"/>
                  <a:t>A basic type of query that we will examine extensively is a counting query, which is specified by a predicate on rows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0, 1</m:t>
                        </m:r>
                      </m:e>
                    </m:d>
                  </m:oMath>
                </a14:m>
                <a:endParaRPr lang="en-IL" dirty="0"/>
              </a:p>
              <a:p>
                <a:r>
                  <a:rPr lang="en-IL" dirty="0"/>
                  <a:t>E</a:t>
                </a:r>
                <a:r>
                  <a:rPr lang="en-US" dirty="0" err="1"/>
                  <a:t>xtended</a:t>
                </a:r>
                <a:r>
                  <a:rPr lang="en-US" dirty="0"/>
                  <a:t> to datasets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i="1" dirty="0" smtClean="0">
                            <a:latin typeface="Cambria Math" panose="02040503050406030204" pitchFamily="18" charset="0"/>
                          </a:rPr>
                          <m:t>𝑛</m:t>
                        </m:r>
                      </m:sup>
                    </m:sSup>
                  </m:oMath>
                </a14:m>
                <a:r>
                  <a:rPr lang="en-US" dirty="0"/>
                  <a:t> by counting the fraction of people in the dataset satisfying the predicate:</a:t>
                </a:r>
                <a:endParaRPr lang="en-IL" dirty="0"/>
              </a:p>
              <a:p>
                <a14:m>
                  <m:oMath xmlns:m="http://schemas.openxmlformats.org/officeDocument/2006/math">
                    <m:r>
                      <a:rPr lang="pt-BR" i="1" dirty="0" smtClean="0">
                        <a:latin typeface="Cambria Math" panose="02040503050406030204" pitchFamily="18" charset="0"/>
                      </a:rPr>
                      <m:t>𝑞</m:t>
                    </m:r>
                    <m:r>
                      <a:rPr lang="pt-BR" i="1" dirty="0" smtClean="0">
                        <a:latin typeface="Cambria Math" panose="02040503050406030204" pitchFamily="18" charset="0"/>
                      </a:rPr>
                      <m:t>(</m:t>
                    </m:r>
                    <m:r>
                      <a:rPr lang="pt-BR" i="1" dirty="0" smtClean="0">
                        <a:latin typeface="Cambria Math" panose="02040503050406030204" pitchFamily="18" charset="0"/>
                      </a:rPr>
                      <m:t>𝑥</m:t>
                    </m:r>
                    <m:r>
                      <a:rPr lang="pt-BR" i="1" dirty="0" smtClean="0">
                        <a:latin typeface="Cambria Math" panose="02040503050406030204" pitchFamily="18" charset="0"/>
                      </a:rPr>
                      <m:t>) = </m:t>
                    </m:r>
                    <m:f>
                      <m:fPr>
                        <m:ctrlPr>
                          <a:rPr lang="en-IL" i="1" dirty="0" smtClean="0">
                            <a:latin typeface="Cambria Math" panose="02040503050406030204" pitchFamily="18" charset="0"/>
                          </a:rPr>
                        </m:ctrlPr>
                      </m:fPr>
                      <m:num>
                        <m:r>
                          <a:rPr lang="pt-BR" i="1" dirty="0" smtClean="0">
                            <a:latin typeface="Cambria Math" panose="02040503050406030204" pitchFamily="18" charset="0"/>
                          </a:rPr>
                          <m:t>1</m:t>
                        </m:r>
                      </m:num>
                      <m:den>
                        <m:r>
                          <a:rPr lang="pt-BR" i="1" dirty="0" smtClean="0">
                            <a:latin typeface="Cambria Math" panose="02040503050406030204" pitchFamily="18" charset="0"/>
                          </a:rPr>
                          <m:t>𝑛</m:t>
                        </m:r>
                      </m:den>
                    </m:f>
                  </m:oMath>
                </a14:m>
                <a:r>
                  <a:rPr lang="pt-BR" dirty="0"/>
                  <a:t> </a:t>
                </a:r>
                <a14:m>
                  <m:oMath xmlns:m="http://schemas.openxmlformats.org/officeDocument/2006/math">
                    <m:nary>
                      <m:naryPr>
                        <m:chr m:val="∑"/>
                        <m:ctrlPr>
                          <a:rPr lang="pt-BR" i="1" smtClean="0">
                            <a:latin typeface="Cambria Math" panose="02040503050406030204" pitchFamily="18" charset="0"/>
                          </a:rPr>
                        </m:ctrlPr>
                      </m:naryPr>
                      <m:sub>
                        <m:r>
                          <m:rPr>
                            <m:brk m:alnAt="23"/>
                          </m:rPr>
                          <a:rPr lang="en-IL" b="0" i="1" smtClean="0">
                            <a:latin typeface="Cambria Math" panose="02040503050406030204" pitchFamily="18" charset="0"/>
                          </a:rPr>
                          <m:t>𝑖</m:t>
                        </m:r>
                        <m:r>
                          <a:rPr lang="en-IL" b="0" i="1" smtClean="0">
                            <a:latin typeface="Cambria Math" panose="02040503050406030204" pitchFamily="18" charset="0"/>
                          </a:rPr>
                          <m:t>=</m:t>
                        </m:r>
                        <m:r>
                          <m:rPr>
                            <m:brk m:alnAt="23"/>
                          </m:rPr>
                          <a:rPr lang="en-IL" b="0" i="1" smtClean="0">
                            <a:latin typeface="Cambria Math" panose="02040503050406030204" pitchFamily="18" charset="0"/>
                          </a:rPr>
                          <m:t>1</m:t>
                        </m:r>
                      </m:sub>
                      <m:sup>
                        <m:r>
                          <a:rPr lang="en-IL" b="0" i="1" smtClean="0">
                            <a:latin typeface="Cambria Math" panose="02040503050406030204" pitchFamily="18" charset="0"/>
                          </a:rPr>
                          <m:t>𝑛</m:t>
                        </m:r>
                      </m:sup>
                      <m:e>
                        <m:r>
                          <a:rPr lang="en-IL" b="0" i="1" smtClean="0">
                            <a:latin typeface="Cambria Math" panose="02040503050406030204" pitchFamily="18" charset="0"/>
                          </a:rPr>
                          <m:t>𝑞</m:t>
                        </m:r>
                        <m:r>
                          <a:rPr lang="en-IL" b="0" i="1" smtClean="0">
                            <a:latin typeface="Cambria Math" panose="02040503050406030204" pitchFamily="18" charset="0"/>
                          </a:rPr>
                          <m:t>(</m:t>
                        </m:r>
                        <m:sSub>
                          <m:sSubPr>
                            <m:ctrlPr>
                              <a:rPr lang="en-IL" i="1" dirty="0">
                                <a:latin typeface="Cambria Math" panose="02040503050406030204" pitchFamily="18" charset="0"/>
                              </a:rPr>
                            </m:ctrlPr>
                          </m:sSubPr>
                          <m:e>
                            <m:r>
                              <a:rPr lang="en-IL" i="1" dirty="0">
                                <a:latin typeface="Cambria Math" panose="02040503050406030204" pitchFamily="18" charset="0"/>
                              </a:rPr>
                              <m:t>𝑥</m:t>
                            </m:r>
                          </m:e>
                          <m:sub>
                            <m:r>
                              <a:rPr lang="en-IL" i="1" dirty="0" err="1">
                                <a:latin typeface="Cambria Math" panose="02040503050406030204" pitchFamily="18" charset="0"/>
                              </a:rPr>
                              <m:t>𝑖</m:t>
                            </m:r>
                          </m:sub>
                        </m:sSub>
                        <m:r>
                          <m:rPr>
                            <m:nor/>
                          </m:rPr>
                          <a:rPr lang="en-IL" dirty="0"/>
                          <m:t> </m:t>
                        </m:r>
                        <m:r>
                          <a:rPr lang="en-IL" b="0" i="1" smtClean="0">
                            <a:latin typeface="Cambria Math" panose="02040503050406030204" pitchFamily="18" charset="0"/>
                          </a:rPr>
                          <m:t>)</m:t>
                        </m:r>
                      </m:e>
                    </m:nary>
                  </m:oMath>
                </a14:m>
                <a:endParaRPr lang="en-IL" dirty="0"/>
              </a:p>
              <a:p>
                <a:endParaRPr lang="en-IL" dirty="0"/>
              </a:p>
              <a:p>
                <a:endParaRPr lang="en-IL" dirty="0"/>
              </a:p>
            </p:txBody>
          </p:sp>
        </mc:Choice>
        <mc:Fallback>
          <p:sp>
            <p:nvSpPr>
              <p:cNvPr id="3" name="Content Placeholder 2">
                <a:extLst>
                  <a:ext uri="{FF2B5EF4-FFF2-40B4-BE49-F238E27FC236}">
                    <a16:creationId xmlns:a16="http://schemas.microsoft.com/office/drawing/2014/main" id="{31773510-AD14-4738-9DE8-45D7E12185C3}"/>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938015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D700-C420-4CFE-B9AE-9869E6F6229E}"/>
              </a:ext>
            </a:extLst>
          </p:cNvPr>
          <p:cNvSpPr>
            <a:spLocks noGrp="1"/>
          </p:cNvSpPr>
          <p:nvPr>
            <p:ph type="title"/>
          </p:nvPr>
        </p:nvSpPr>
        <p:spPr/>
        <p:txBody>
          <a:bodyPr/>
          <a:lstStyle/>
          <a:p>
            <a:r>
              <a:rPr lang="en-IL" dirty="0"/>
              <a:t>Families of counting queries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FDC5F0-CFD3-4365-98A7-B518CE0D258D}"/>
                  </a:ext>
                </a:extLst>
              </p:cNvPr>
              <p:cNvSpPr>
                <a:spLocks noGrp="1"/>
              </p:cNvSpPr>
              <p:nvPr>
                <p:ph idx="1"/>
              </p:nvPr>
            </p:nvSpPr>
            <p:spPr/>
            <p:txBody>
              <a:bodyPr/>
              <a:lstStyle/>
              <a:p>
                <a:r>
                  <a:rPr lang="en-IL" dirty="0"/>
                  <a:t>Point Functions (Histograms): </a:t>
                </a:r>
                <a14:m>
                  <m:oMath xmlns:m="http://schemas.openxmlformats.org/officeDocument/2006/math">
                    <m:sSub>
                      <m:sSubPr>
                        <m:ctrlPr>
                          <a:rPr lang="en-IL" b="0" i="1" dirty="0" smtClean="0">
                            <a:latin typeface="Cambria Math" panose="02040503050406030204" pitchFamily="18" charset="0"/>
                          </a:rPr>
                        </m:ctrlPr>
                      </m:sSubPr>
                      <m:e>
                        <m:r>
                          <a:rPr lang="en-IL" i="1" dirty="0" err="1">
                            <a:latin typeface="Cambria Math" panose="02040503050406030204" pitchFamily="18" charset="0"/>
                          </a:rPr>
                          <m:t>𝑞</m:t>
                        </m:r>
                      </m:e>
                      <m:sub>
                        <m:r>
                          <a:rPr lang="en-IL" i="1" dirty="0" err="1">
                            <a:latin typeface="Cambria Math" panose="02040503050406030204" pitchFamily="18" charset="0"/>
                          </a:rPr>
                          <m:t>𝑦</m:t>
                        </m:r>
                      </m:sub>
                    </m:sSub>
                    <m:r>
                      <a:rPr lang="en-IL" i="1" dirty="0">
                        <a:latin typeface="Cambria Math" panose="02040503050406030204" pitchFamily="18" charset="0"/>
                      </a:rPr>
                      <m:t>: </m:t>
                    </m:r>
                    <m:r>
                      <a:rPr lang="en-IL" i="1" dirty="0">
                        <a:latin typeface="Cambria Math" panose="02040503050406030204" pitchFamily="18" charset="0"/>
                      </a:rPr>
                      <m:t>𝑋</m:t>
                    </m:r>
                    <m:r>
                      <a:rPr lang="en-IL" i="1" dirty="0">
                        <a:latin typeface="Cambria Math" panose="02040503050406030204" pitchFamily="18" charset="0"/>
                      </a:rPr>
                      <m:t> → </m:t>
                    </m:r>
                    <m:d>
                      <m:dPr>
                        <m:begChr m:val="{"/>
                        <m:endChr m:val="}"/>
                        <m:ctrlPr>
                          <a:rPr lang="en-IL" i="1" dirty="0">
                            <a:latin typeface="Cambria Math" panose="02040503050406030204" pitchFamily="18" charset="0"/>
                          </a:rPr>
                        </m:ctrlPr>
                      </m:dPr>
                      <m:e>
                        <m:r>
                          <a:rPr lang="en-IL" i="1" dirty="0">
                            <a:latin typeface="Cambria Math" panose="02040503050406030204" pitchFamily="18" charset="0"/>
                          </a:rPr>
                          <m:t>0</m:t>
                        </m:r>
                        <m:r>
                          <a:rPr lang="en-IL" i="1" dirty="0">
                            <a:latin typeface="Cambria Math" panose="02040503050406030204" pitchFamily="18" charset="0"/>
                          </a:rPr>
                          <m:t>, </m:t>
                        </m:r>
                        <m:r>
                          <a:rPr lang="en-IL" i="1" dirty="0">
                            <a:latin typeface="Cambria Math" panose="02040503050406030204" pitchFamily="18" charset="0"/>
                          </a:rPr>
                          <m:t>1</m:t>
                        </m:r>
                      </m:e>
                    </m:d>
                  </m:oMath>
                </a14:m>
                <a:r>
                  <a:rPr lang="en-IL" dirty="0"/>
                  <a:t> for each </a:t>
                </a:r>
                <a14:m>
                  <m:oMath xmlns:m="http://schemas.openxmlformats.org/officeDocument/2006/math">
                    <m:r>
                      <a:rPr lang="en-IL" i="1" dirty="0" smtClean="0">
                        <a:latin typeface="Cambria Math" panose="02040503050406030204" pitchFamily="18" charset="0"/>
                      </a:rPr>
                      <m:t>𝑦</m:t>
                    </m:r>
                    <m:r>
                      <a:rPr lang="en-IL" i="1" dirty="0" smtClean="0">
                        <a:latin typeface="Cambria Math" panose="02040503050406030204" pitchFamily="18" charset="0"/>
                      </a:rPr>
                      <m:t> ∈ </m:t>
                    </m:r>
                    <m:r>
                      <a:rPr lang="en-IL" i="1" dirty="0" smtClean="0">
                        <a:latin typeface="Cambria Math" panose="02040503050406030204" pitchFamily="18" charset="0"/>
                      </a:rPr>
                      <m:t>𝑋</m:t>
                    </m:r>
                  </m:oMath>
                </a14:m>
                <a:r>
                  <a:rPr lang="en-IL" dirty="0"/>
                  <a:t>           </a:t>
                </a:r>
                <a14:m>
                  <m:oMath xmlns:m="http://schemas.openxmlformats.org/officeDocument/2006/math">
                    <m:sSup>
                      <m:sSupPr>
                        <m:ctrlPr>
                          <a:rPr lang="en-IL" b="0" i="1" dirty="0" smtClean="0">
                            <a:latin typeface="Cambria Math" panose="02040503050406030204" pitchFamily="18" charset="0"/>
                          </a:rPr>
                        </m:ctrlPr>
                      </m:sSupPr>
                      <m:e>
                        <m:r>
                          <a:rPr lang="fr-FR" i="1" dirty="0" smtClean="0">
                            <a:latin typeface="Cambria Math" panose="02040503050406030204" pitchFamily="18" charset="0"/>
                          </a:rPr>
                          <m:t>𝑄</m:t>
                        </m:r>
                      </m:e>
                      <m:sup>
                        <m:r>
                          <a:rPr lang="fr-FR" i="1" dirty="0">
                            <a:latin typeface="Cambria Math" panose="02040503050406030204" pitchFamily="18" charset="0"/>
                          </a:rPr>
                          <m:t>𝑝𝑡</m:t>
                        </m:r>
                      </m:sup>
                    </m:sSup>
                    <m:r>
                      <a:rPr lang="fr-FR" i="1" dirty="0">
                        <a:latin typeface="Cambria Math" panose="02040503050406030204" pitchFamily="18" charset="0"/>
                      </a:rPr>
                      <m:t>= </m:t>
                    </m:r>
                    <m:sSup>
                      <m:sSupPr>
                        <m:ctrlPr>
                          <a:rPr lang="en-IL" b="0" i="1" dirty="0" smtClean="0">
                            <a:latin typeface="Cambria Math" panose="02040503050406030204" pitchFamily="18" charset="0"/>
                          </a:rPr>
                        </m:ctrlPr>
                      </m:sSupPr>
                      <m:e>
                        <m:r>
                          <a:rPr lang="fr-FR" i="1" dirty="0">
                            <a:latin typeface="Cambria Math" panose="02040503050406030204" pitchFamily="18" charset="0"/>
                          </a:rPr>
                          <m:t>𝑄</m:t>
                        </m:r>
                      </m:e>
                      <m:sup>
                        <m:r>
                          <a:rPr lang="fr-FR" i="1" dirty="0">
                            <a:latin typeface="Cambria Math" panose="02040503050406030204" pitchFamily="18" charset="0"/>
                          </a:rPr>
                          <m:t>𝑝</m:t>
                        </m:r>
                        <m:r>
                          <a:rPr lang="en-IL" b="0" i="1" dirty="0" smtClean="0">
                            <a:latin typeface="Cambria Math" panose="02040503050406030204" pitchFamily="18" charset="0"/>
                          </a:rPr>
                          <m:t>𝑡</m:t>
                        </m:r>
                      </m:sup>
                    </m:sSup>
                    <m:r>
                      <a:rPr lang="en-IL" b="0" i="1" dirty="0" smtClean="0">
                        <a:latin typeface="Cambria Math" panose="02040503050406030204" pitchFamily="18" charset="0"/>
                      </a:rPr>
                      <m:t>(</m:t>
                    </m:r>
                    <m:r>
                      <a:rPr lang="en-IL" b="0" i="1" dirty="0" smtClean="0">
                        <a:latin typeface="Cambria Math" panose="02040503050406030204" pitchFamily="18" charset="0"/>
                      </a:rPr>
                      <m:t>𝑋</m:t>
                    </m:r>
                    <m:r>
                      <a:rPr lang="en-IL" b="0" i="1" dirty="0" smtClean="0">
                        <a:latin typeface="Cambria Math" panose="02040503050406030204" pitchFamily="18" charset="0"/>
                      </a:rPr>
                      <m:t>)</m:t>
                    </m:r>
                  </m:oMath>
                </a14:m>
                <a:endParaRPr lang="en-IL" dirty="0"/>
              </a:p>
              <a:p>
                <a:r>
                  <a:rPr lang="en-IL" dirty="0"/>
                  <a:t>Threshold Functions (CDFs): </a:t>
                </a:r>
                <a14:m>
                  <m:oMath xmlns:m="http://schemas.openxmlformats.org/officeDocument/2006/math">
                    <m:r>
                      <a:rPr lang="en-US" i="1" dirty="0" smtClean="0">
                        <a:latin typeface="Cambria Math" panose="02040503050406030204" pitchFamily="18" charset="0"/>
                      </a:rPr>
                      <m:t>𝑞</m:t>
                    </m:r>
                    <m:r>
                      <a:rPr lang="en-IL" b="0" i="1" dirty="0" smtClean="0">
                        <a:latin typeface="Cambria Math" panose="02040503050406030204" pitchFamily="18" charset="0"/>
                      </a:rPr>
                      <m:t>_</m:t>
                    </m:r>
                    <m:r>
                      <a:rPr lang="en-US" i="1" dirty="0" smtClean="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𝑡</m:t>
                    </m:r>
                    <m:r>
                      <a:rPr lang="en-US" i="1" dirty="0">
                        <a:latin typeface="Cambria Math" panose="02040503050406030204" pitchFamily="18" charset="0"/>
                      </a:rPr>
                      <m:t>h</m:t>
                    </m:r>
                    <m:r>
                      <a:rPr lang="en-US" i="1" dirty="0">
                        <a:latin typeface="Cambria Math" panose="02040503050406030204" pitchFamily="18" charset="0"/>
                      </a:rPr>
                      <m:t>𝑎𝑡</m:t>
                    </m:r>
                    <m:r>
                      <a:rPr lang="en-US" i="1" dirty="0">
                        <a:latin typeface="Cambria Math" panose="02040503050406030204" pitchFamily="18" charset="0"/>
                      </a:rPr>
                      <m:t> </m:t>
                    </m:r>
                    <m:r>
                      <a:rPr lang="en-US" i="1" dirty="0">
                        <a:latin typeface="Cambria Math" panose="02040503050406030204" pitchFamily="18" charset="0"/>
                      </a:rPr>
                      <m:t>𝑜𝑢𝑡𝑝𝑢𝑡𝑠</m:t>
                    </m:r>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 </m:t>
                    </m:r>
                    <m:r>
                      <a:rPr lang="en-US" i="1" dirty="0" err="1">
                        <a:latin typeface="Cambria Math" panose="02040503050406030204" pitchFamily="18" charset="0"/>
                      </a:rPr>
                      <m:t>𝑖𝑓𝑓</m:t>
                    </m:r>
                    <m:r>
                      <a:rPr lang="en-US" i="1" dirty="0">
                        <a:latin typeface="Cambria Math" panose="02040503050406030204" pitchFamily="18" charset="0"/>
                      </a:rPr>
                      <m:t> </m:t>
                    </m:r>
                    <m:r>
                      <a:rPr lang="en-US" i="1" dirty="0">
                        <a:latin typeface="Cambria Math" panose="02040503050406030204" pitchFamily="18" charset="0"/>
                      </a:rPr>
                      <m:t>𝑧</m:t>
                    </m:r>
                    <m:r>
                      <a:rPr lang="en-US" i="1" dirty="0">
                        <a:latin typeface="Cambria Math" panose="02040503050406030204" pitchFamily="18" charset="0"/>
                      </a:rPr>
                      <m:t> ≤ </m:t>
                    </m:r>
                    <m:r>
                      <a:rPr lang="en-US" i="1" dirty="0">
                        <a:latin typeface="Cambria Math" panose="02040503050406030204" pitchFamily="18" charset="0"/>
                      </a:rPr>
                      <m:t>𝑦</m:t>
                    </m:r>
                  </m:oMath>
                </a14:m>
                <a:r>
                  <a:rPr lang="en-IL" dirty="0"/>
                  <a:t> foreach </a:t>
                </a:r>
                <a14:m>
                  <m:oMath xmlns:m="http://schemas.openxmlformats.org/officeDocument/2006/math">
                    <m:r>
                      <a:rPr lang="en-IL" i="1" dirty="0" smtClean="0">
                        <a:latin typeface="Cambria Math" panose="02040503050406030204" pitchFamily="18" charset="0"/>
                      </a:rPr>
                      <m:t>𝑦</m:t>
                    </m:r>
                    <m:r>
                      <a:rPr lang="en-IL" i="1" dirty="0">
                        <a:latin typeface="Cambria Math" panose="02040503050406030204" pitchFamily="18" charset="0"/>
                      </a:rPr>
                      <m:t>∈</m:t>
                    </m:r>
                    <m:r>
                      <a:rPr lang="en-IL" i="1" dirty="0">
                        <a:latin typeface="Cambria Math" panose="02040503050406030204" pitchFamily="18" charset="0"/>
                      </a:rPr>
                      <m:t>𝑋</m:t>
                    </m:r>
                    <m:r>
                      <m:rPr>
                        <m:nor/>
                      </m:rPr>
                      <a:rPr lang="en-IL" b="0" i="0" dirty="0" smtClean="0">
                        <a:latin typeface="Cambria Math" panose="02040503050406030204" pitchFamily="18" charset="0"/>
                      </a:rPr>
                      <m:t> </m:t>
                    </m:r>
                    <m:sSup>
                      <m:sSupPr>
                        <m:ctrlPr>
                          <a:rPr lang="en-IL" i="1" dirty="0">
                            <a:latin typeface="Cambria Math" panose="02040503050406030204" pitchFamily="18" charset="0"/>
                          </a:rPr>
                        </m:ctrlPr>
                      </m:sSupPr>
                      <m:e>
                        <m:r>
                          <a:rPr lang="fr-FR" i="1" dirty="0">
                            <a:latin typeface="Cambria Math" panose="02040503050406030204" pitchFamily="18" charset="0"/>
                          </a:rPr>
                          <m:t>𝑄</m:t>
                        </m:r>
                      </m:e>
                      <m:sup>
                        <m:r>
                          <a:rPr lang="fr-FR" i="1" dirty="0">
                            <a:latin typeface="Cambria Math" panose="02040503050406030204" pitchFamily="18" charset="0"/>
                          </a:rPr>
                          <m:t>𝑡</m:t>
                        </m:r>
                        <m:r>
                          <a:rPr lang="en-IL" b="0" i="1" dirty="0" smtClean="0">
                            <a:latin typeface="Cambria Math" panose="02040503050406030204" pitchFamily="18" charset="0"/>
                          </a:rPr>
                          <m:t>h</m:t>
                        </m:r>
                        <m:r>
                          <a:rPr lang="en-IL" b="0" i="1" dirty="0" smtClean="0">
                            <a:latin typeface="Cambria Math" panose="02040503050406030204" pitchFamily="18" charset="0"/>
                          </a:rPr>
                          <m:t>𝑟</m:t>
                        </m:r>
                      </m:sup>
                    </m:sSup>
                    <m:r>
                      <a:rPr lang="fr-FR" i="1" dirty="0">
                        <a:latin typeface="Cambria Math" panose="02040503050406030204" pitchFamily="18" charset="0"/>
                      </a:rPr>
                      <m:t>= </m:t>
                    </m:r>
                    <m:sSup>
                      <m:sSupPr>
                        <m:ctrlPr>
                          <a:rPr lang="en-IL" i="1" dirty="0">
                            <a:latin typeface="Cambria Math" panose="02040503050406030204" pitchFamily="18" charset="0"/>
                          </a:rPr>
                        </m:ctrlPr>
                      </m:sSupPr>
                      <m:e>
                        <m:r>
                          <a:rPr lang="fr-FR" i="1" dirty="0">
                            <a:latin typeface="Cambria Math" panose="02040503050406030204" pitchFamily="18" charset="0"/>
                          </a:rPr>
                          <m:t>𝑄</m:t>
                        </m:r>
                      </m:e>
                      <m:sup>
                        <m:r>
                          <a:rPr lang="en-IL" b="0" i="1" dirty="0" smtClean="0">
                            <a:latin typeface="Cambria Math" panose="02040503050406030204" pitchFamily="18" charset="0"/>
                          </a:rPr>
                          <m:t>𝑡</m:t>
                        </m:r>
                        <m:r>
                          <a:rPr lang="en-IL" b="0" i="1" dirty="0" smtClean="0">
                            <a:latin typeface="Cambria Math" panose="02040503050406030204" pitchFamily="18" charset="0"/>
                          </a:rPr>
                          <m:t>h</m:t>
                        </m:r>
                        <m:r>
                          <a:rPr lang="en-IL" b="0" i="1" dirty="0" smtClean="0">
                            <a:latin typeface="Cambria Math" panose="02040503050406030204" pitchFamily="18" charset="0"/>
                          </a:rPr>
                          <m:t>𝑟</m:t>
                        </m:r>
                      </m:sup>
                    </m:sSup>
                    <m:r>
                      <a:rPr lang="en-IL" b="0" i="1" dirty="0" smtClean="0">
                        <a:latin typeface="Cambria Math" panose="02040503050406030204" pitchFamily="18" charset="0"/>
                      </a:rPr>
                      <m:t>(</m:t>
                    </m:r>
                    <m:r>
                      <a:rPr lang="en-IL" b="0" i="1" dirty="0" smtClean="0">
                        <a:latin typeface="Cambria Math" panose="02040503050406030204" pitchFamily="18" charset="0"/>
                      </a:rPr>
                      <m:t>𝑋</m:t>
                    </m:r>
                    <m:r>
                      <a:rPr lang="en-IL" b="0" i="1" dirty="0" smtClean="0">
                        <a:latin typeface="Cambria Math" panose="02040503050406030204" pitchFamily="18" charset="0"/>
                      </a:rPr>
                      <m:t>)</m:t>
                    </m:r>
                  </m:oMath>
                </a14:m>
                <a:endParaRPr lang="en-IL" b="0" i="0" dirty="0">
                  <a:latin typeface="Cambria Math" panose="02040503050406030204" pitchFamily="18" charset="0"/>
                </a:endParaRPr>
              </a:p>
              <a:p>
                <a:r>
                  <a:rPr lang="en-IL" dirty="0"/>
                  <a:t>Attribute Means (1-way Marginals): Here </a:t>
                </a:r>
                <a14:m>
                  <m:oMath xmlns:m="http://schemas.openxmlformats.org/officeDocument/2006/math">
                    <m:r>
                      <a:rPr lang="en-IL" i="1" dirty="0" smtClean="0">
                        <a:latin typeface="Cambria Math" panose="02040503050406030204" pitchFamily="18" charset="0"/>
                      </a:rPr>
                      <m:t>𝑋</m:t>
                    </m:r>
                    <m:r>
                      <a:rPr lang="en-IL" i="1" dirty="0" smtClean="0">
                        <a:latin typeface="Cambria Math" panose="02040503050406030204" pitchFamily="18" charset="0"/>
                      </a:rPr>
                      <m:t> = </m:t>
                    </m:r>
                    <m:sSup>
                      <m:sSupPr>
                        <m:ctrlPr>
                          <a:rPr lang="en-IL" i="1" dirty="0" smtClean="0">
                            <a:latin typeface="Cambria Math" panose="02040503050406030204" pitchFamily="18" charset="0"/>
                          </a:rPr>
                        </m:ctrlPr>
                      </m:sSupPr>
                      <m:e>
                        <m:d>
                          <m:dPr>
                            <m:begChr m:val="{"/>
                            <m:endChr m:val="}"/>
                            <m:ctrlPr>
                              <a:rPr lang="en-IL" i="1" dirty="0" smtClean="0">
                                <a:latin typeface="Cambria Math" panose="02040503050406030204" pitchFamily="18" charset="0"/>
                              </a:rPr>
                            </m:ctrlPr>
                          </m:dPr>
                          <m:e>
                            <m:r>
                              <a:rPr lang="en-IL" i="1" dirty="0" smtClean="0">
                                <a:latin typeface="Cambria Math" panose="02040503050406030204" pitchFamily="18" charset="0"/>
                              </a:rPr>
                              <m:t>0</m:t>
                            </m:r>
                            <m:r>
                              <a:rPr lang="en-IL" i="1" dirty="0" smtClean="0">
                                <a:latin typeface="Cambria Math" panose="02040503050406030204" pitchFamily="18" charset="0"/>
                              </a:rPr>
                              <m:t>, </m:t>
                            </m:r>
                            <m:r>
                              <a:rPr lang="en-IL" i="1" dirty="0" smtClean="0">
                                <a:latin typeface="Cambria Math" panose="02040503050406030204" pitchFamily="18" charset="0"/>
                              </a:rPr>
                              <m:t>1</m:t>
                            </m:r>
                          </m:e>
                        </m:d>
                      </m:e>
                      <m:sup>
                        <m:r>
                          <a:rPr lang="en-IL" i="1" dirty="0" smtClean="0">
                            <a:latin typeface="Cambria Math" panose="02040503050406030204" pitchFamily="18" charset="0"/>
                          </a:rPr>
                          <m:t>𝑑</m:t>
                        </m:r>
                      </m:sup>
                    </m:sSup>
                  </m:oMath>
                </a14:m>
                <a:r>
                  <a:rPr lang="en-IL" dirty="0"/>
                  <a:t> , </a:t>
                </a:r>
                <a14:m>
                  <m:oMath xmlns:m="http://schemas.openxmlformats.org/officeDocument/2006/math">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𝑞</m:t>
                        </m:r>
                      </m:e>
                      <m:sub>
                        <m:r>
                          <a:rPr lang="en-IL" i="1" dirty="0" smtClean="0">
                            <a:latin typeface="Cambria Math" panose="02040503050406030204" pitchFamily="18" charset="0"/>
                          </a:rPr>
                          <m:t>𝑗</m:t>
                        </m:r>
                      </m:sub>
                    </m:sSub>
                    <m:r>
                      <a:rPr lang="en-IL" i="1" dirty="0">
                        <a:latin typeface="Cambria Math" panose="02040503050406030204" pitchFamily="18" charset="0"/>
                      </a:rPr>
                      <m:t>: </m:t>
                    </m:r>
                    <m:sSup>
                      <m:sSupPr>
                        <m:ctrlPr>
                          <a:rPr lang="en-IL" b="0" i="1" dirty="0" smtClean="0">
                            <a:latin typeface="Cambria Math" panose="02040503050406030204" pitchFamily="18" charset="0"/>
                          </a:rPr>
                        </m:ctrlPr>
                      </m:sSupPr>
                      <m:e>
                        <m:d>
                          <m:dPr>
                            <m:begChr m:val="{"/>
                            <m:endChr m:val="}"/>
                            <m:ctrlPr>
                              <a:rPr lang="en-IL" i="1" dirty="0">
                                <a:latin typeface="Cambria Math" panose="02040503050406030204" pitchFamily="18" charset="0"/>
                              </a:rPr>
                            </m:ctrlPr>
                          </m:dPr>
                          <m:e>
                            <m:r>
                              <a:rPr lang="en-IL" i="1" dirty="0">
                                <a:latin typeface="Cambria Math" panose="02040503050406030204" pitchFamily="18" charset="0"/>
                              </a:rPr>
                              <m:t>0</m:t>
                            </m:r>
                            <m:r>
                              <a:rPr lang="en-IL" i="1" dirty="0">
                                <a:latin typeface="Cambria Math" panose="02040503050406030204" pitchFamily="18" charset="0"/>
                              </a:rPr>
                              <m:t>, </m:t>
                            </m:r>
                            <m:r>
                              <a:rPr lang="en-IL" i="1" dirty="0">
                                <a:latin typeface="Cambria Math" panose="02040503050406030204" pitchFamily="18" charset="0"/>
                              </a:rPr>
                              <m:t>1</m:t>
                            </m:r>
                          </m:e>
                        </m:d>
                      </m:e>
                      <m:sup>
                        <m:r>
                          <a:rPr lang="en-IL" i="1" dirty="0">
                            <a:latin typeface="Cambria Math" panose="02040503050406030204" pitchFamily="18" charset="0"/>
                          </a:rPr>
                          <m:t>𝑑</m:t>
                        </m:r>
                      </m:sup>
                    </m:sSup>
                    <m:r>
                      <a:rPr lang="en-IL" i="1" dirty="0">
                        <a:latin typeface="Cambria Math" panose="02040503050406030204" pitchFamily="18" charset="0"/>
                      </a:rPr>
                      <m:t>→ </m:t>
                    </m:r>
                    <m:d>
                      <m:dPr>
                        <m:begChr m:val="{"/>
                        <m:endChr m:val="}"/>
                        <m:ctrlPr>
                          <a:rPr lang="en-IL" i="1" dirty="0">
                            <a:latin typeface="Cambria Math" panose="02040503050406030204" pitchFamily="18" charset="0"/>
                          </a:rPr>
                        </m:ctrlPr>
                      </m:dPr>
                      <m:e>
                        <m:r>
                          <a:rPr lang="en-IL" i="1" dirty="0">
                            <a:latin typeface="Cambria Math" panose="02040503050406030204" pitchFamily="18" charset="0"/>
                          </a:rPr>
                          <m:t>0</m:t>
                        </m:r>
                        <m:r>
                          <a:rPr lang="en-IL" i="1" dirty="0">
                            <a:latin typeface="Cambria Math" panose="02040503050406030204" pitchFamily="18" charset="0"/>
                          </a:rPr>
                          <m:t>, </m:t>
                        </m:r>
                        <m:r>
                          <a:rPr lang="en-IL" i="1" dirty="0">
                            <a:latin typeface="Cambria Math" panose="02040503050406030204" pitchFamily="18" charset="0"/>
                          </a:rPr>
                          <m:t>1</m:t>
                        </m:r>
                      </m:e>
                    </m:d>
                  </m:oMath>
                </a14:m>
                <a:r>
                  <a:rPr lang="en-IL" dirty="0"/>
                  <a:t> , </a:t>
                </a:r>
                <a14:m>
                  <m:oMath xmlns:m="http://schemas.openxmlformats.org/officeDocument/2006/math">
                    <m:sSub>
                      <m:sSubPr>
                        <m:ctrlPr>
                          <a:rPr lang="en-IL" i="1" dirty="0" smtClean="0">
                            <a:latin typeface="Cambria Math" panose="02040503050406030204" pitchFamily="18" charset="0"/>
                          </a:rPr>
                        </m:ctrlPr>
                      </m:sSubPr>
                      <m:e>
                        <m:r>
                          <a:rPr lang="pl-PL" i="1" dirty="0" smtClean="0">
                            <a:latin typeface="Cambria Math" panose="02040503050406030204" pitchFamily="18" charset="0"/>
                          </a:rPr>
                          <m:t>𝑞</m:t>
                        </m:r>
                      </m:e>
                      <m:sub>
                        <m:r>
                          <a:rPr lang="pl-PL" i="1" dirty="0" smtClean="0">
                            <a:latin typeface="Cambria Math" panose="02040503050406030204" pitchFamily="18" charset="0"/>
                          </a:rPr>
                          <m:t>𝑗</m:t>
                        </m:r>
                      </m:sub>
                    </m:sSub>
                    <m:d>
                      <m:dPr>
                        <m:ctrlPr>
                          <a:rPr lang="pl-PL" i="1" dirty="0" smtClean="0">
                            <a:latin typeface="Cambria Math" panose="02040503050406030204" pitchFamily="18" charset="0"/>
                          </a:rPr>
                        </m:ctrlPr>
                      </m:dPr>
                      <m:e>
                        <m:r>
                          <a:rPr lang="pl-PL" i="1" dirty="0">
                            <a:latin typeface="Cambria Math" panose="02040503050406030204" pitchFamily="18" charset="0"/>
                          </a:rPr>
                          <m:t>𝑤</m:t>
                        </m:r>
                      </m:e>
                    </m:d>
                    <m:r>
                      <a:rPr lang="pl-PL" i="1" dirty="0">
                        <a:latin typeface="Cambria Math" panose="02040503050406030204" pitchFamily="18" charset="0"/>
                      </a:rPr>
                      <m:t>= </m:t>
                    </m:r>
                    <m:sSub>
                      <m:sSubPr>
                        <m:ctrlPr>
                          <a:rPr lang="en-IL" i="1" dirty="0" smtClean="0">
                            <a:latin typeface="Cambria Math" panose="02040503050406030204" pitchFamily="18" charset="0"/>
                          </a:rPr>
                        </m:ctrlPr>
                      </m:sSubPr>
                      <m:e>
                        <m:r>
                          <a:rPr lang="pl-PL" i="1" dirty="0" smtClean="0">
                            <a:latin typeface="Cambria Math" panose="02040503050406030204" pitchFamily="18" charset="0"/>
                          </a:rPr>
                          <m:t>𝑤</m:t>
                        </m:r>
                      </m:e>
                      <m:sub>
                        <m:r>
                          <a:rPr lang="pl-PL" i="1" dirty="0" smtClean="0">
                            <a:latin typeface="Cambria Math" panose="02040503050406030204" pitchFamily="18" charset="0"/>
                          </a:rPr>
                          <m:t>𝑗</m:t>
                        </m:r>
                      </m:sub>
                    </m:sSub>
                    <m:r>
                      <a:rPr lang="pl-PL" i="1" dirty="0">
                        <a:latin typeface="Cambria Math" panose="02040503050406030204" pitchFamily="18" charset="0"/>
                      </a:rPr>
                      <m:t>𝑓𝑜𝑟</m:t>
                    </m:r>
                    <m:r>
                      <a:rPr lang="pl-PL" i="1" dirty="0">
                        <a:latin typeface="Cambria Math" panose="02040503050406030204" pitchFamily="18" charset="0"/>
                      </a:rPr>
                      <m:t> </m:t>
                    </m:r>
                    <m:r>
                      <a:rPr lang="pl-PL" i="1" dirty="0">
                        <a:latin typeface="Cambria Math" panose="02040503050406030204" pitchFamily="18" charset="0"/>
                      </a:rPr>
                      <m:t>𝑗</m:t>
                    </m:r>
                    <m:r>
                      <a:rPr lang="pl-PL" i="1" dirty="0">
                        <a:latin typeface="Cambria Math" panose="02040503050406030204" pitchFamily="18" charset="0"/>
                      </a:rPr>
                      <m:t> = </m:t>
                    </m:r>
                    <m:r>
                      <a:rPr lang="pl-PL" i="1" dirty="0">
                        <a:latin typeface="Cambria Math" panose="02040503050406030204" pitchFamily="18" charset="0"/>
                      </a:rPr>
                      <m:t>1</m:t>
                    </m:r>
                    <m:r>
                      <a:rPr lang="pl-PL" i="1" dirty="0">
                        <a:latin typeface="Cambria Math" panose="02040503050406030204" pitchFamily="18" charset="0"/>
                      </a:rPr>
                      <m:t>, . . . , </m:t>
                    </m:r>
                    <m:r>
                      <a:rPr lang="pl-PL" i="1" dirty="0">
                        <a:latin typeface="Cambria Math" panose="02040503050406030204" pitchFamily="18" charset="0"/>
                      </a:rPr>
                      <m:t>𝑑</m:t>
                    </m:r>
                  </m:oMath>
                </a14:m>
                <a:r>
                  <a:rPr lang="en-IL" dirty="0"/>
                  <a:t> </a:t>
                </a:r>
                <a14:m>
                  <m:oMath xmlns:m="http://schemas.openxmlformats.org/officeDocument/2006/math">
                    <m:sSup>
                      <m:sSupPr>
                        <m:ctrlPr>
                          <a:rPr lang="en-IL" i="1" dirty="0">
                            <a:latin typeface="Cambria Math" panose="02040503050406030204" pitchFamily="18" charset="0"/>
                          </a:rPr>
                        </m:ctrlPr>
                      </m:sSupPr>
                      <m:e>
                        <m:r>
                          <a:rPr lang="fr-FR" i="1" dirty="0">
                            <a:latin typeface="Cambria Math" panose="02040503050406030204" pitchFamily="18" charset="0"/>
                          </a:rPr>
                          <m:t>𝑄</m:t>
                        </m:r>
                      </m:e>
                      <m:sup>
                        <m:r>
                          <a:rPr lang="en-IL" b="0" i="1" dirty="0" smtClean="0">
                            <a:latin typeface="Cambria Math" panose="02040503050406030204" pitchFamily="18" charset="0"/>
                          </a:rPr>
                          <m:t>𝑚𝑒𝑎𝑛𝑠</m:t>
                        </m:r>
                      </m:sup>
                    </m:sSup>
                    <m:r>
                      <a:rPr lang="fr-FR" i="1" dirty="0">
                        <a:latin typeface="Cambria Math" panose="02040503050406030204" pitchFamily="18" charset="0"/>
                      </a:rPr>
                      <m:t>= </m:t>
                    </m:r>
                    <m:sSup>
                      <m:sSupPr>
                        <m:ctrlPr>
                          <a:rPr lang="en-IL" i="1" dirty="0">
                            <a:latin typeface="Cambria Math" panose="02040503050406030204" pitchFamily="18" charset="0"/>
                          </a:rPr>
                        </m:ctrlPr>
                      </m:sSupPr>
                      <m:e>
                        <m:r>
                          <a:rPr lang="fr-FR" i="1" dirty="0">
                            <a:latin typeface="Cambria Math" panose="02040503050406030204" pitchFamily="18" charset="0"/>
                          </a:rPr>
                          <m:t>𝑄</m:t>
                        </m:r>
                      </m:e>
                      <m:sup>
                        <m:r>
                          <a:rPr lang="en-IL" b="0" i="1" dirty="0" smtClean="0">
                            <a:latin typeface="Cambria Math" panose="02040503050406030204" pitchFamily="18" charset="0"/>
                          </a:rPr>
                          <m:t>𝑚𝑒𝑎𝑛𝑠</m:t>
                        </m:r>
                      </m:sup>
                    </m:sSup>
                    <m:r>
                      <a:rPr lang="en-IL" i="1" dirty="0">
                        <a:latin typeface="Cambria Math" panose="02040503050406030204" pitchFamily="18" charset="0"/>
                      </a:rPr>
                      <m:t>(</m:t>
                    </m:r>
                    <m:r>
                      <a:rPr lang="en-IL" b="0" i="1" dirty="0" smtClean="0">
                        <a:latin typeface="Cambria Math" panose="02040503050406030204" pitchFamily="18" charset="0"/>
                      </a:rPr>
                      <m:t>𝑑</m:t>
                    </m:r>
                    <m:r>
                      <a:rPr lang="en-IL" i="1" dirty="0">
                        <a:latin typeface="Cambria Math" panose="02040503050406030204" pitchFamily="18" charset="0"/>
                      </a:rPr>
                      <m:t>)</m:t>
                    </m:r>
                  </m:oMath>
                </a14:m>
                <a:endParaRPr lang="en-IL" dirty="0"/>
              </a:p>
              <a:p>
                <a:pPr marL="0" indent="0">
                  <a:buNone/>
                </a:pPr>
                <a:endParaRPr lang="he-IL" dirty="0"/>
              </a:p>
              <a:p>
                <a:endParaRPr lang="en-IL" dirty="0"/>
              </a:p>
            </p:txBody>
          </p:sp>
        </mc:Choice>
        <mc:Fallback>
          <p:sp>
            <p:nvSpPr>
              <p:cNvPr id="3" name="Content Placeholder 2">
                <a:extLst>
                  <a:ext uri="{FF2B5EF4-FFF2-40B4-BE49-F238E27FC236}">
                    <a16:creationId xmlns:a16="http://schemas.microsoft.com/office/drawing/2014/main" id="{8DFDC5F0-CFD3-4365-98A7-B518CE0D258D}"/>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IL">
                    <a:noFill/>
                  </a:rPr>
                  <a:t> </a:t>
                </a:r>
              </a:p>
            </p:txBody>
          </p:sp>
        </mc:Fallback>
      </mc:AlternateContent>
    </p:spTree>
    <p:extLst>
      <p:ext uri="{BB962C8B-B14F-4D97-AF65-F5344CB8AC3E}">
        <p14:creationId xmlns:p14="http://schemas.microsoft.com/office/powerpoint/2010/main" val="16167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4AF4-9532-4AD0-B009-B5B362776129}"/>
              </a:ext>
            </a:extLst>
          </p:cNvPr>
          <p:cNvSpPr>
            <a:spLocks noGrp="1"/>
          </p:cNvSpPr>
          <p:nvPr>
            <p:ph type="title"/>
          </p:nvPr>
        </p:nvSpPr>
        <p:spPr/>
        <p:txBody>
          <a:bodyPr/>
          <a:lstStyle/>
          <a:p>
            <a:r>
              <a:rPr lang="en-IL" dirty="0"/>
              <a:t>Theorem 5.14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7360EB-A16B-4DF6-9343-5B908705382C}"/>
                  </a:ext>
                </a:extLst>
              </p:cNvPr>
              <p:cNvSpPr>
                <a:spLocks noGrp="1"/>
              </p:cNvSpPr>
              <p:nvPr>
                <p:ph idx="1"/>
              </p:nvPr>
            </p:nvSpPr>
            <p:spPr/>
            <p:txBody>
              <a:bodyPr>
                <a:normAutofit lnSpcReduction="10000"/>
              </a:bodyPr>
              <a:lstStyle/>
              <a:p>
                <a:pPr marL="0" indent="0">
                  <a:buNone/>
                </a:pPr>
                <a:r>
                  <a:rPr lang="en-US" dirty="0"/>
                  <a:t>Let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 {0, 1}} </m:t>
                    </m:r>
                  </m:oMath>
                </a14:m>
                <a:r>
                  <a:rPr lang="en-US" dirty="0"/>
                  <a:t>be any class of counting queries that distinguish all the elements of X. </a:t>
                </a:r>
                <a:endParaRPr lang="en-IL" dirty="0"/>
              </a:p>
              <a:p>
                <a:pPr marL="0" indent="0">
                  <a:buNone/>
                </a:pPr>
                <a:r>
                  <a:rPr lang="en-US" dirty="0"/>
                  <a:t>That is, for all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m:t>
                    </m:r>
                    <m:r>
                      <a:rPr lang="en-IL">
                        <a:latin typeface="Cambria Math" panose="02040503050406030204" pitchFamily="18" charset="0"/>
                      </a:rPr>
                      <m:t>≠</m:t>
                    </m:r>
                    <m:r>
                      <a:rPr lang="en-IL" i="1">
                        <a:latin typeface="Cambria Math" panose="02040503050406030204" pitchFamily="18" charset="0"/>
                      </a:rPr>
                      <m:t> </m:t>
                    </m:r>
                    <m:r>
                      <a:rPr lang="en-US" i="1" dirty="0" smtClean="0">
                        <a:latin typeface="Cambria Math" panose="02040503050406030204" pitchFamily="18" charset="0"/>
                      </a:rPr>
                      <m:t>𝑤</m:t>
                    </m:r>
                    <m:r>
                      <a:rPr lang="en-IL" i="1" dirty="0" smtClean="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𝑋</m:t>
                    </m:r>
                  </m:oMath>
                </a14:m>
                <a:r>
                  <a:rPr lang="en-US" dirty="0"/>
                  <a:t>, there is a query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𝑄</m:t>
                    </m:r>
                  </m:oMath>
                </a14:m>
                <a:r>
                  <a:rPr lang="en-US" dirty="0"/>
                  <a:t> such that</a:t>
                </a:r>
                <a:endParaRPr lang="en-IL" dirty="0"/>
              </a:p>
              <a:p>
                <a:pPr marL="0" indent="0">
                  <a:buNone/>
                </a:pPr>
                <a14:m>
                  <m:oMath xmlns:m="http://schemas.openxmlformats.org/officeDocument/2006/math">
                    <m:r>
                      <a:rPr lang="en-US" i="1" dirty="0" smtClean="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𝑤</m:t>
                    </m:r>
                    <m:r>
                      <a:rPr lang="en-US" i="1" dirty="0">
                        <a:latin typeface="Cambria Math" panose="02040503050406030204" pitchFamily="18" charset="0"/>
                      </a:rPr>
                      <m:t>) </m:t>
                    </m:r>
                    <m:r>
                      <a:rPr lang="en-IL">
                        <a:latin typeface="Cambria Math" panose="02040503050406030204" pitchFamily="18" charset="0"/>
                      </a:rPr>
                      <m:t>≠</m:t>
                    </m:r>
                    <m:r>
                      <a:rPr lang="en-IL" i="1">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IL" i="1" dirty="0" smtClean="0">
                        <a:latin typeface="Cambria Math" panose="02040503050406030204" pitchFamily="18" charset="0"/>
                      </a:rPr>
                      <m:t>’</m:t>
                    </m:r>
                    <m:r>
                      <a:rPr lang="en-US" i="1" dirty="0" smtClean="0">
                        <a:latin typeface="Cambria Math" panose="02040503050406030204" pitchFamily="18" charset="0"/>
                      </a:rPr>
                      <m:t>)</m:t>
                    </m:r>
                  </m:oMath>
                </a14:m>
                <a:r>
                  <a:rPr lang="en-US" dirty="0"/>
                  <a:t>. Suppose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i="1" dirty="0" smtClean="0">
                            <a:latin typeface="Cambria Math" panose="02040503050406030204" pitchFamily="18" charset="0"/>
                          </a:rPr>
                          <m:t>𝑛</m:t>
                        </m:r>
                      </m:sup>
                    </m:sSup>
                    <m:r>
                      <a:rPr lang="en-US" i="1" dirty="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𝑄</m:t>
                        </m:r>
                      </m:sup>
                    </m:sSup>
                    <m:r>
                      <a:rPr lang="en-IL" b="0" i="0" dirty="0" smtClean="0">
                        <a:latin typeface="Cambria Math" panose="02040503050406030204" pitchFamily="18" charset="0"/>
                      </a:rPr>
                      <m:t> </m:t>
                    </m:r>
                  </m:oMath>
                </a14:m>
                <a:r>
                  <a:rPr lang="en-US" dirty="0"/>
                  <a:t>is an (ε, δ)-differentially private mechanism that with high probability answers every query in Q with error at most </a:t>
                </a:r>
                <a14:m>
                  <m:oMath xmlns:m="http://schemas.openxmlformats.org/officeDocument/2006/math">
                    <m:r>
                      <a:rPr lang="en-US" i="1" dirty="0" smtClean="0">
                        <a:latin typeface="Cambria Math" panose="02040503050406030204" pitchFamily="18" charset="0"/>
                      </a:rPr>
                      <m:t>𝛼</m:t>
                    </m:r>
                  </m:oMath>
                </a14:m>
                <a:r>
                  <a:rPr lang="en-US" dirty="0"/>
                  <a:t>.</a:t>
                </a:r>
                <a:endParaRPr lang="en-IL" dirty="0"/>
              </a:p>
              <a:p>
                <a:pPr marL="0" indent="0">
                  <a:buNone/>
                </a:pPr>
                <a:endParaRPr lang="en-IL" dirty="0"/>
              </a:p>
              <a:p>
                <a:pPr marL="0" indent="0">
                  <a:buNone/>
                </a:pPr>
                <a14:m>
                  <m:oMathPara xmlns:m="http://schemas.openxmlformats.org/officeDocument/2006/math">
                    <m:oMathParaPr>
                      <m:jc m:val="centerGroup"/>
                    </m:oMathParaPr>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 ≥</m:t>
                      </m:r>
                      <m:func>
                        <m:funcPr>
                          <m:ctrlPr>
                            <a:rPr lang="en-IL" i="1" dirty="0" smtClean="0">
                              <a:latin typeface="Cambria Math" panose="02040503050406030204" pitchFamily="18" charset="0"/>
                            </a:rPr>
                          </m:ctrlPr>
                        </m:funcPr>
                        <m:fName>
                          <m:r>
                            <m:rPr>
                              <m:sty m:val="p"/>
                            </m:rPr>
                            <a:rPr lang="en-IL" i="0" dirty="0">
                              <a:latin typeface="Cambria Math" panose="02040503050406030204" pitchFamily="18" charset="0"/>
                            </a:rPr>
                            <m:t>min</m:t>
                          </m:r>
                        </m:fName>
                        <m:e>
                          <m:d>
                            <m:dPr>
                              <m:begChr m:val="{"/>
                              <m:endChr m:val="}"/>
                              <m:ctrlPr>
                                <a:rPr lang="en-IL" b="0" i="1" dirty="0" smtClean="0">
                                  <a:latin typeface="Cambria Math" panose="02040503050406030204" pitchFamily="18" charset="0"/>
                                </a:rPr>
                              </m:ctrlPr>
                            </m:dPr>
                            <m:e>
                              <m:r>
                                <a:rPr lang="el-GR" i="1" dirty="0">
                                  <a:latin typeface="Cambria Math" panose="02040503050406030204" pitchFamily="18" charset="0"/>
                                </a:rPr>
                                <m:t>Ω </m:t>
                              </m:r>
                              <m:d>
                                <m:dPr>
                                  <m:ctrlPr>
                                    <a:rPr lang="en-IL" b="0" i="1" dirty="0" smtClean="0">
                                      <a:latin typeface="Cambria Math" panose="02040503050406030204" pitchFamily="18" charset="0"/>
                                    </a:rPr>
                                  </m:ctrlPr>
                                </m:dPr>
                                <m:e>
                                  <m:f>
                                    <m:fPr>
                                      <m:ctrlPr>
                                        <a:rPr lang="en-IL" b="0" i="1" dirty="0" smtClean="0">
                                          <a:latin typeface="Cambria Math" panose="02040503050406030204" pitchFamily="18" charset="0"/>
                                        </a:rPr>
                                      </m:ctrlPr>
                                    </m:fPr>
                                    <m:num>
                                      <m:func>
                                        <m:funcPr>
                                          <m:ctrlPr>
                                            <a:rPr lang="en-IL" i="1" dirty="0">
                                              <a:latin typeface="Cambria Math" panose="02040503050406030204" pitchFamily="18" charset="0"/>
                                            </a:rPr>
                                          </m:ctrlPr>
                                        </m:funcPr>
                                        <m:fName>
                                          <m:r>
                                            <m:rPr>
                                              <m:sty m:val="p"/>
                                            </m:rPr>
                                            <a:rPr lang="en-IL" i="0" dirty="0">
                                              <a:latin typeface="Cambria Math" panose="02040503050406030204" pitchFamily="18" charset="0"/>
                                            </a:rPr>
                                            <m:t>log</m:t>
                                          </m:r>
                                        </m:fName>
                                        <m:e>
                                          <m:d>
                                            <m:dPr>
                                              <m:begChr m:val="|"/>
                                              <m:endChr m:val="|"/>
                                              <m:ctrlPr>
                                                <a:rPr lang="en-IL" i="1" dirty="0">
                                                  <a:latin typeface="Cambria Math" panose="02040503050406030204" pitchFamily="18" charset="0"/>
                                                </a:rPr>
                                              </m:ctrlPr>
                                            </m:dPr>
                                            <m:e>
                                              <m:r>
                                                <a:rPr lang="en-IL" i="1" dirty="0">
                                                  <a:latin typeface="Cambria Math" panose="02040503050406030204" pitchFamily="18" charset="0"/>
                                                </a:rPr>
                                                <m:t>𝑋</m:t>
                                              </m:r>
                                            </m:e>
                                          </m:d>
                                        </m:e>
                                      </m:func>
                                    </m:num>
                                    <m:den>
                                      <m:r>
                                        <a:rPr lang="el-GR" i="1" dirty="0">
                                          <a:latin typeface="Cambria Math" panose="02040503050406030204" pitchFamily="18" charset="0"/>
                                        </a:rPr>
                                        <m:t>𝜀</m:t>
                                      </m:r>
                                      <m:r>
                                        <a:rPr lang="en-IL" i="1" dirty="0">
                                          <a:latin typeface="Cambria Math" panose="02040503050406030204" pitchFamily="18" charset="0"/>
                                        </a:rPr>
                                        <m:t>𝑛</m:t>
                                      </m:r>
                                    </m:den>
                                  </m:f>
                                </m:e>
                              </m:d>
                              <m:r>
                                <a:rPr lang="en-IL" i="1" dirty="0">
                                  <a:latin typeface="Cambria Math" panose="02040503050406030204" pitchFamily="18" charset="0"/>
                                </a:rPr>
                                <m:t>, </m:t>
                              </m:r>
                              <m:r>
                                <a:rPr lang="el-GR" i="1" dirty="0">
                                  <a:latin typeface="Cambria Math" panose="02040503050406030204" pitchFamily="18" charset="0"/>
                                </a:rPr>
                                <m:t>Ω </m:t>
                              </m:r>
                              <m:d>
                                <m:dPr>
                                  <m:ctrlPr>
                                    <a:rPr lang="en-IL" b="0" i="1" dirty="0" smtClean="0">
                                      <a:latin typeface="Cambria Math" panose="02040503050406030204" pitchFamily="18" charset="0"/>
                                    </a:rPr>
                                  </m:ctrlPr>
                                </m:dPr>
                                <m:e>
                                  <m:f>
                                    <m:fPr>
                                      <m:ctrlPr>
                                        <a:rPr lang="en-IL" b="0" i="1" dirty="0" smtClean="0">
                                          <a:latin typeface="Cambria Math" panose="02040503050406030204" pitchFamily="18" charset="0"/>
                                        </a:rPr>
                                      </m:ctrlPr>
                                    </m:fPr>
                                    <m:num>
                                      <m:func>
                                        <m:funcPr>
                                          <m:ctrlPr>
                                            <a:rPr lang="en-IL" i="1" dirty="0" smtClean="0">
                                              <a:latin typeface="Cambria Math" panose="02040503050406030204" pitchFamily="18" charset="0"/>
                                            </a:rPr>
                                          </m:ctrlPr>
                                        </m:funcPr>
                                        <m:fName>
                                          <m:r>
                                            <m:rPr>
                                              <m:sty m:val="p"/>
                                            </m:rPr>
                                            <a:rPr lang="en-IL" i="0" dirty="0">
                                              <a:latin typeface="Cambria Math" panose="02040503050406030204" pitchFamily="18" charset="0"/>
                                            </a:rPr>
                                            <m:t>log</m:t>
                                          </m:r>
                                        </m:fName>
                                        <m:e>
                                          <m:d>
                                            <m:dPr>
                                              <m:ctrlPr>
                                                <a:rPr lang="en-IL" i="1" dirty="0">
                                                  <a:latin typeface="Cambria Math" panose="02040503050406030204" pitchFamily="18" charset="0"/>
                                                </a:rPr>
                                              </m:ctrlPr>
                                            </m:dPr>
                                            <m:e>
                                              <m:f>
                                                <m:fPr>
                                                  <m:ctrlPr>
                                                    <a:rPr lang="en-IL" i="1" dirty="0">
                                                      <a:latin typeface="Cambria Math" panose="02040503050406030204" pitchFamily="18" charset="0"/>
                                                    </a:rPr>
                                                  </m:ctrlPr>
                                                </m:fPr>
                                                <m:num>
                                                  <m:r>
                                                    <a:rPr lang="en-IL" i="1" dirty="0">
                                                      <a:latin typeface="Cambria Math" panose="02040503050406030204" pitchFamily="18" charset="0"/>
                                                    </a:rPr>
                                                    <m:t>1</m:t>
                                                  </m:r>
                                                </m:num>
                                                <m:den>
                                                  <m:r>
                                                    <a:rPr lang="el-GR" i="1" dirty="0">
                                                      <a:latin typeface="Cambria Math" panose="02040503050406030204" pitchFamily="18" charset="0"/>
                                                    </a:rPr>
                                                    <m:t>𝛿</m:t>
                                                  </m:r>
                                                </m:den>
                                              </m:f>
                                            </m:e>
                                          </m:d>
                                        </m:e>
                                      </m:func>
                                    </m:num>
                                    <m:den>
                                      <m:r>
                                        <a:rPr lang="el-GR" i="1" dirty="0">
                                          <a:latin typeface="Cambria Math" panose="02040503050406030204" pitchFamily="18" charset="0"/>
                                        </a:rPr>
                                        <m:t>𝜀</m:t>
                                      </m:r>
                                      <m:r>
                                        <a:rPr lang="en-IL" i="1" dirty="0">
                                          <a:latin typeface="Cambria Math" panose="02040503050406030204" pitchFamily="18" charset="0"/>
                                        </a:rPr>
                                        <m:t>𝑛</m:t>
                                      </m:r>
                                    </m:den>
                                  </m:f>
                                </m:e>
                              </m:d>
                              <m:r>
                                <a:rPr lang="en-IL" b="0" i="1" dirty="0" smtClean="0">
                                  <a:latin typeface="Cambria Math" panose="02040503050406030204" pitchFamily="18" charset="0"/>
                                </a:rPr>
                                <m:t>,</m:t>
                              </m:r>
                              <m:f>
                                <m:fPr>
                                  <m:ctrlPr>
                                    <a:rPr lang="en-IL" b="0" i="1" dirty="0" smtClean="0">
                                      <a:latin typeface="Cambria Math" panose="02040503050406030204" pitchFamily="18" charset="0"/>
                                    </a:rPr>
                                  </m:ctrlPr>
                                </m:fPr>
                                <m:num>
                                  <m:r>
                                    <a:rPr lang="en-IL" i="1" dirty="0">
                                      <a:latin typeface="Cambria Math" panose="02040503050406030204" pitchFamily="18" charset="0"/>
                                    </a:rPr>
                                    <m:t>1</m:t>
                                  </m:r>
                                </m:num>
                                <m:den>
                                  <m:r>
                                    <a:rPr lang="en-IL" i="1" dirty="0">
                                      <a:latin typeface="Cambria Math" panose="02040503050406030204" pitchFamily="18" charset="0"/>
                                    </a:rPr>
                                    <m:t>2</m:t>
                                  </m:r>
                                </m:den>
                              </m:f>
                            </m:e>
                          </m:d>
                        </m:e>
                      </m:func>
                    </m:oMath>
                  </m:oMathPara>
                </a14:m>
                <a:endParaRPr lang="en-IL" b="0" dirty="0"/>
              </a:p>
              <a:p>
                <a:pPr marL="0" indent="0">
                  <a:buNone/>
                </a:pPr>
                <a:endParaRPr lang="en-IL" dirty="0"/>
              </a:p>
            </p:txBody>
          </p:sp>
        </mc:Choice>
        <mc:Fallback xmlns="">
          <p:sp>
            <p:nvSpPr>
              <p:cNvPr id="3" name="Content Placeholder 2">
                <a:extLst>
                  <a:ext uri="{FF2B5EF4-FFF2-40B4-BE49-F238E27FC236}">
                    <a16:creationId xmlns:a16="http://schemas.microsoft.com/office/drawing/2014/main" id="{BE7360EB-A16B-4DF6-9343-5B908705382C}"/>
                  </a:ext>
                </a:extLst>
              </p:cNvPr>
              <p:cNvSpPr>
                <a:spLocks noGrp="1" noRot="1" noChangeAspect="1" noMove="1" noResize="1" noEditPoints="1" noAdjustHandles="1" noChangeArrowheads="1" noChangeShapeType="1" noTextEdit="1"/>
              </p:cNvSpPr>
              <p:nvPr>
                <p:ph idx="1"/>
              </p:nvPr>
            </p:nvSpPr>
            <p:spPr>
              <a:blipFill>
                <a:blip r:embed="rId3"/>
                <a:stretch>
                  <a:fillRect l="-1217" t="-3081" r="-754"/>
                </a:stretch>
              </a:blipFill>
            </p:spPr>
            <p:txBody>
              <a:bodyPr/>
              <a:lstStyle/>
              <a:p>
                <a:r>
                  <a:rPr lang="en-IL">
                    <a:noFill/>
                  </a:rPr>
                  <a:t> </a:t>
                </a:r>
              </a:p>
            </p:txBody>
          </p:sp>
        </mc:Fallback>
      </mc:AlternateContent>
    </p:spTree>
    <p:extLst>
      <p:ext uri="{BB962C8B-B14F-4D97-AF65-F5344CB8AC3E}">
        <p14:creationId xmlns:p14="http://schemas.microsoft.com/office/powerpoint/2010/main" val="387813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82DA-CC54-4769-BAE3-0FF772070126}"/>
              </a:ext>
            </a:extLst>
          </p:cNvPr>
          <p:cNvSpPr>
            <a:spLocks noGrp="1"/>
          </p:cNvSpPr>
          <p:nvPr>
            <p:ph type="title"/>
          </p:nvPr>
        </p:nvSpPr>
        <p:spPr/>
        <p:txBody>
          <a:bodyPr/>
          <a:lstStyle/>
          <a:p>
            <a:r>
              <a:rPr lang="en-IL"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1E344E-AC13-47C6-B8B9-23D9C91FDA10}"/>
                  </a:ext>
                </a:extLst>
              </p:cNvPr>
              <p:cNvSpPr>
                <a:spLocks noGrp="1"/>
              </p:cNvSpPr>
              <p:nvPr>
                <p:ph idx="1"/>
              </p:nvPr>
            </p:nvSpPr>
            <p:spPr/>
            <p:txBody>
              <a:bodyPr/>
              <a:lstStyle/>
              <a:p>
                <a:r>
                  <a:rPr lang="en-IL" dirty="0"/>
                  <a:t>T</a:t>
                </a:r>
                <a:r>
                  <a:rPr lang="en-US" dirty="0" err="1"/>
                  <a:t>rivial</a:t>
                </a:r>
                <a:r>
                  <a:rPr lang="en-US" dirty="0"/>
                  <a:t> (0, 0)-differentially private algorithm that answers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oMath>
                </a14:m>
                <a:r>
                  <a:rPr lang="en-US" dirty="0"/>
                  <a:t> for all queries</a:t>
                </a:r>
                <a:r>
                  <a:rPr lang="en-IL" dirty="0"/>
                  <a:t>. </a:t>
                </a:r>
              </a:p>
              <a:p>
                <a:endParaRPr lang="en-IL" dirty="0"/>
              </a:p>
            </p:txBody>
          </p:sp>
        </mc:Choice>
        <mc:Fallback xmlns="">
          <p:sp>
            <p:nvSpPr>
              <p:cNvPr id="3" name="Content Placeholder 2">
                <a:extLst>
                  <a:ext uri="{FF2B5EF4-FFF2-40B4-BE49-F238E27FC236}">
                    <a16:creationId xmlns:a16="http://schemas.microsoft.com/office/drawing/2014/main" id="{9E1E344E-AC13-47C6-B8B9-23D9C91FDA10}"/>
                  </a:ext>
                </a:extLst>
              </p:cNvPr>
              <p:cNvSpPr>
                <a:spLocks noGrp="1" noRot="1" noChangeAspect="1" noMove="1" noResize="1" noEditPoints="1" noAdjustHandles="1" noChangeArrowheads="1" noChangeShapeType="1" noTextEdit="1"/>
              </p:cNvSpPr>
              <p:nvPr>
                <p:ph idx="1"/>
              </p:nvPr>
            </p:nvSpPr>
            <p:spPr>
              <a:blipFill>
                <a:blip r:embed="rId3"/>
                <a:stretch>
                  <a:fillRect l="-1043" t="-280"/>
                </a:stretch>
              </a:blipFill>
            </p:spPr>
            <p:txBody>
              <a:bodyPr/>
              <a:lstStyle/>
              <a:p>
                <a:r>
                  <a:rPr lang="en-IL">
                    <a:noFill/>
                  </a:rPr>
                  <a:t> </a:t>
                </a:r>
              </a:p>
            </p:txBody>
          </p:sp>
        </mc:Fallback>
      </mc:AlternateContent>
    </p:spTree>
    <p:extLst>
      <p:ext uri="{BB962C8B-B14F-4D97-AF65-F5344CB8AC3E}">
        <p14:creationId xmlns:p14="http://schemas.microsoft.com/office/powerpoint/2010/main" val="2761024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70F6B-EC5D-4B66-9804-561F267EFC5B}"/>
              </a:ext>
            </a:extLst>
          </p:cNvPr>
          <p:cNvSpPr>
            <a:spLocks noGrp="1"/>
          </p:cNvSpPr>
          <p:nvPr>
            <p:ph type="title"/>
          </p:nvPr>
        </p:nvSpPr>
        <p:spPr>
          <a:xfrm>
            <a:off x="838200" y="365125"/>
            <a:ext cx="10515600" cy="1325563"/>
          </a:xfrm>
        </p:spPr>
        <p:txBody>
          <a:bodyPr/>
          <a:lstStyle/>
          <a:p>
            <a:endParaRPr lang="en-IL" dirty="0"/>
          </a:p>
        </p:txBody>
      </p:sp>
      <p:sp>
        <p:nvSpPr>
          <p:cNvPr id="5" name="Rounded Rectangular Callout 11">
            <a:extLst>
              <a:ext uri="{FF2B5EF4-FFF2-40B4-BE49-F238E27FC236}">
                <a16:creationId xmlns:a16="http://schemas.microsoft.com/office/drawing/2014/main" id="{AF01852B-4779-4C38-A8C7-BDEDC555021C}"/>
              </a:ext>
            </a:extLst>
          </p:cNvPr>
          <p:cNvSpPr/>
          <p:nvPr/>
        </p:nvSpPr>
        <p:spPr>
          <a:xfrm>
            <a:off x="490996" y="626165"/>
            <a:ext cx="11187706" cy="5605669"/>
          </a:xfrm>
          <a:prstGeom prst="wedgeRoundRectCallout">
            <a:avLst>
              <a:gd name="adj1" fmla="val -23658"/>
              <a:gd name="adj2" fmla="val 50027"/>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L" sz="2800" dirty="0">
              <a:solidFill>
                <a:schemeClr val="tx1"/>
              </a:solidFill>
            </a:endParaRPr>
          </a:p>
          <a:p>
            <a:endParaRPr lang="en-US" sz="2800" dirty="0">
              <a:solidFill>
                <a:schemeClr val="tx1"/>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CAB357C-48B5-4238-8711-278E0FF5C395}"/>
                  </a:ext>
                </a:extLst>
              </p:cNvPr>
              <p:cNvSpPr txBox="1"/>
              <p:nvPr/>
            </p:nvSpPr>
            <p:spPr>
              <a:xfrm>
                <a:off x="2725498" y="1762541"/>
                <a:ext cx="79342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a:latin typeface="Cambria Math" panose="02040503050406030204" pitchFamily="18" charset="0"/>
                            </a:rPr>
                          </m:ctrlPr>
                        </m:sSubPr>
                        <m:e>
                          <m:r>
                            <a:rPr lang="en-IL" sz="4000" i="1" dirty="0">
                              <a:latin typeface="Cambria Math" panose="02040503050406030204" pitchFamily="18" charset="0"/>
                            </a:rPr>
                            <m:t>𝑥</m:t>
                          </m:r>
                        </m:e>
                        <m:sub>
                          <m:r>
                            <a:rPr lang="en-IL" sz="4000" i="1" dirty="0">
                              <a:latin typeface="Cambria Math" panose="02040503050406030204" pitchFamily="18" charset="0"/>
                            </a:rPr>
                            <m:t>1</m:t>
                          </m:r>
                        </m:sub>
                      </m:sSub>
                    </m:oMath>
                  </m:oMathPara>
                </a14:m>
                <a:endParaRPr lang="en-IL" sz="4000" dirty="0"/>
              </a:p>
            </p:txBody>
          </p:sp>
        </mc:Choice>
        <mc:Fallback>
          <p:sp>
            <p:nvSpPr>
              <p:cNvPr id="6" name="TextBox 5">
                <a:extLst>
                  <a:ext uri="{FF2B5EF4-FFF2-40B4-BE49-F238E27FC236}">
                    <a16:creationId xmlns:a16="http://schemas.microsoft.com/office/drawing/2014/main" id="{7CAB357C-48B5-4238-8711-278E0FF5C395}"/>
                  </a:ext>
                </a:extLst>
              </p:cNvPr>
              <p:cNvSpPr txBox="1">
                <a:spLocks noRot="1" noChangeAspect="1" noMove="1" noResize="1" noEditPoints="1" noAdjustHandles="1" noChangeArrowheads="1" noChangeShapeType="1" noTextEdit="1"/>
              </p:cNvSpPr>
              <p:nvPr/>
            </p:nvSpPr>
            <p:spPr>
              <a:xfrm>
                <a:off x="2725498" y="1762541"/>
                <a:ext cx="793422" cy="707886"/>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EE9D352-A66C-4AF3-98C5-911A2CF66A00}"/>
                  </a:ext>
                </a:extLst>
              </p:cNvPr>
              <p:cNvSpPr txBox="1"/>
              <p:nvPr/>
            </p:nvSpPr>
            <p:spPr>
              <a:xfrm>
                <a:off x="1139687" y="2975113"/>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2</m:t>
                          </m:r>
                        </m:sub>
                      </m:sSub>
                    </m:oMath>
                  </m:oMathPara>
                </a14:m>
                <a:endParaRPr lang="en-IL" sz="4000" dirty="0"/>
              </a:p>
            </p:txBody>
          </p:sp>
        </mc:Choice>
        <mc:Fallback>
          <p:sp>
            <p:nvSpPr>
              <p:cNvPr id="7" name="TextBox 6">
                <a:extLst>
                  <a:ext uri="{FF2B5EF4-FFF2-40B4-BE49-F238E27FC236}">
                    <a16:creationId xmlns:a16="http://schemas.microsoft.com/office/drawing/2014/main" id="{DEE9D352-A66C-4AF3-98C5-911A2CF66A00}"/>
                  </a:ext>
                </a:extLst>
              </p:cNvPr>
              <p:cNvSpPr txBox="1">
                <a:spLocks noRot="1" noChangeAspect="1" noMove="1" noResize="1" noEditPoints="1" noAdjustHandles="1" noChangeArrowheads="1" noChangeShapeType="1" noTextEdit="1"/>
              </p:cNvSpPr>
              <p:nvPr/>
            </p:nvSpPr>
            <p:spPr>
              <a:xfrm>
                <a:off x="1139687" y="2975113"/>
                <a:ext cx="805285" cy="707886"/>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4975112-2936-46B9-84C7-3667444CFA32}"/>
                  </a:ext>
                </a:extLst>
              </p:cNvPr>
              <p:cNvSpPr txBox="1"/>
              <p:nvPr/>
            </p:nvSpPr>
            <p:spPr>
              <a:xfrm>
                <a:off x="2641216" y="4253948"/>
                <a:ext cx="80528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a:latin typeface="Cambria Math" panose="02040503050406030204" pitchFamily="18" charset="0"/>
                            </a:rPr>
                            <m:t>𝑥</m:t>
                          </m:r>
                        </m:e>
                        <m:sub>
                          <m:r>
                            <a:rPr lang="en-IL" sz="4000" b="0" i="1" dirty="0" smtClean="0">
                              <a:latin typeface="Cambria Math" panose="02040503050406030204" pitchFamily="18" charset="0"/>
                            </a:rPr>
                            <m:t>3</m:t>
                          </m:r>
                        </m:sub>
                      </m:sSub>
                    </m:oMath>
                  </m:oMathPara>
                </a14:m>
                <a:endParaRPr lang="en-IL" sz="4000" dirty="0"/>
              </a:p>
            </p:txBody>
          </p:sp>
        </mc:Choice>
        <mc:Fallback>
          <p:sp>
            <p:nvSpPr>
              <p:cNvPr id="8" name="TextBox 7">
                <a:extLst>
                  <a:ext uri="{FF2B5EF4-FFF2-40B4-BE49-F238E27FC236}">
                    <a16:creationId xmlns:a16="http://schemas.microsoft.com/office/drawing/2014/main" id="{34975112-2936-46B9-84C7-3667444CFA32}"/>
                  </a:ext>
                </a:extLst>
              </p:cNvPr>
              <p:cNvSpPr txBox="1">
                <a:spLocks noRot="1" noChangeAspect="1" noMove="1" noResize="1" noEditPoints="1" noAdjustHandles="1" noChangeArrowheads="1" noChangeShapeType="1" noTextEdit="1"/>
              </p:cNvSpPr>
              <p:nvPr/>
            </p:nvSpPr>
            <p:spPr>
              <a:xfrm>
                <a:off x="2641216" y="4253948"/>
                <a:ext cx="805285" cy="707886"/>
              </a:xfrm>
              <a:prstGeom prst="rect">
                <a:avLst/>
              </a:prstGeom>
              <a:blipFill>
                <a:blip r:embed="rId5"/>
                <a:stretch>
                  <a:fillRect/>
                </a:stretch>
              </a:blipFill>
            </p:spPr>
            <p:txBody>
              <a:bodyPr/>
              <a:lstStyle/>
              <a:p>
                <a:r>
                  <a:rPr lang="en-IL">
                    <a:noFill/>
                  </a:rPr>
                  <a:t> </a:t>
                </a:r>
              </a:p>
            </p:txBody>
          </p:sp>
        </mc:Fallback>
      </mc:AlternateContent>
      <p:cxnSp>
        <p:nvCxnSpPr>
          <p:cNvPr id="9" name="Straight Connector 8">
            <a:extLst>
              <a:ext uri="{FF2B5EF4-FFF2-40B4-BE49-F238E27FC236}">
                <a16:creationId xmlns:a16="http://schemas.microsoft.com/office/drawing/2014/main" id="{A3B1C9C3-FED4-40E7-9F63-F47EAF8FFAE3}"/>
              </a:ext>
            </a:extLst>
          </p:cNvPr>
          <p:cNvCxnSpPr/>
          <p:nvPr/>
        </p:nvCxnSpPr>
        <p:spPr>
          <a:xfrm flipV="1">
            <a:off x="1696278" y="2252870"/>
            <a:ext cx="1029220" cy="848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9179A6-0FC1-4A23-97BA-1D06BCDD7102}"/>
              </a:ext>
            </a:extLst>
          </p:cNvPr>
          <p:cNvCxnSpPr>
            <a:stCxn id="6" idx="2"/>
          </p:cNvCxnSpPr>
          <p:nvPr/>
        </p:nvCxnSpPr>
        <p:spPr>
          <a:xfrm flipH="1">
            <a:off x="3043858" y="2470427"/>
            <a:ext cx="78351" cy="191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6860A9-C3C4-458E-876E-7A093A099457}"/>
              </a:ext>
            </a:extLst>
          </p:cNvPr>
          <p:cNvCxnSpPr>
            <a:stCxn id="7" idx="2"/>
            <a:endCxn id="8" idx="1"/>
          </p:cNvCxnSpPr>
          <p:nvPr/>
        </p:nvCxnSpPr>
        <p:spPr>
          <a:xfrm>
            <a:off x="1542330" y="3682999"/>
            <a:ext cx="1098886" cy="92489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C6B8D2-3BF2-4820-A37B-FC024D494F04}"/>
                  </a:ext>
                </a:extLst>
              </p:cNvPr>
              <p:cNvSpPr txBox="1"/>
              <p:nvPr/>
            </p:nvSpPr>
            <p:spPr>
              <a:xfrm>
                <a:off x="8150087" y="1898927"/>
                <a:ext cx="83997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b="0" i="1" dirty="0" smtClean="0">
                              <a:latin typeface="Cambria Math" panose="02040503050406030204" pitchFamily="18" charset="0"/>
                            </a:rPr>
                            <m:t>𝐵</m:t>
                          </m:r>
                        </m:e>
                        <m:sub>
                          <m:r>
                            <a:rPr lang="en-IL" sz="4000" i="1" dirty="0">
                              <a:latin typeface="Cambria Math" panose="02040503050406030204" pitchFamily="18" charset="0"/>
                            </a:rPr>
                            <m:t>1</m:t>
                          </m:r>
                        </m:sub>
                      </m:sSub>
                    </m:oMath>
                  </m:oMathPara>
                </a14:m>
                <a:endParaRPr lang="en-IL" sz="4000" dirty="0"/>
              </a:p>
            </p:txBody>
          </p:sp>
        </mc:Choice>
        <mc:Fallback>
          <p:sp>
            <p:nvSpPr>
              <p:cNvPr id="12" name="TextBox 11">
                <a:extLst>
                  <a:ext uri="{FF2B5EF4-FFF2-40B4-BE49-F238E27FC236}">
                    <a16:creationId xmlns:a16="http://schemas.microsoft.com/office/drawing/2014/main" id="{F8C6B8D2-3BF2-4820-A37B-FC024D494F04}"/>
                  </a:ext>
                </a:extLst>
              </p:cNvPr>
              <p:cNvSpPr txBox="1">
                <a:spLocks noRot="1" noChangeAspect="1" noMove="1" noResize="1" noEditPoints="1" noAdjustHandles="1" noChangeArrowheads="1" noChangeShapeType="1" noTextEdit="1"/>
              </p:cNvSpPr>
              <p:nvPr/>
            </p:nvSpPr>
            <p:spPr>
              <a:xfrm>
                <a:off x="8150087" y="1898927"/>
                <a:ext cx="839974" cy="70788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3" name="Oval 12">
                <a:extLst>
                  <a:ext uri="{FF2B5EF4-FFF2-40B4-BE49-F238E27FC236}">
                    <a16:creationId xmlns:a16="http://schemas.microsoft.com/office/drawing/2014/main" id="{32A78D06-E353-43F3-A2AE-DD322C72E456}"/>
                  </a:ext>
                </a:extLst>
              </p:cNvPr>
              <p:cNvSpPr/>
              <p:nvPr/>
            </p:nvSpPr>
            <p:spPr>
              <a:xfrm>
                <a:off x="7371677" y="1269356"/>
                <a:ext cx="2150931" cy="216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smtClean="0">
                              <a:latin typeface="Cambria Math" panose="02040503050406030204" pitchFamily="18" charset="0"/>
                            </a:rPr>
                          </m:ctrlPr>
                        </m:sSubPr>
                        <m:e>
                          <m:r>
                            <a:rPr lang="en-IL" sz="4000" i="1" dirty="0" smtClean="0">
                              <a:latin typeface="Cambria Math" panose="02040503050406030204" pitchFamily="18" charset="0"/>
                            </a:rPr>
                            <m:t>𝐺</m:t>
                          </m:r>
                        </m:e>
                        <m:sub>
                          <m:r>
                            <a:rPr lang="en-IL" sz="4000" i="1" dirty="0" smtClean="0">
                              <a:latin typeface="Cambria Math" panose="02040503050406030204" pitchFamily="18" charset="0"/>
                            </a:rPr>
                            <m:t>𝑥</m:t>
                          </m:r>
                        </m:sub>
                      </m:sSub>
                    </m:oMath>
                  </m:oMathPara>
                </a14:m>
                <a:endParaRPr lang="en-IL" sz="4000" dirty="0"/>
              </a:p>
            </p:txBody>
          </p:sp>
        </mc:Choice>
        <mc:Fallback>
          <p:sp>
            <p:nvSpPr>
              <p:cNvPr id="13" name="Oval 12">
                <a:extLst>
                  <a:ext uri="{FF2B5EF4-FFF2-40B4-BE49-F238E27FC236}">
                    <a16:creationId xmlns:a16="http://schemas.microsoft.com/office/drawing/2014/main" id="{32A78D06-E353-43F3-A2AE-DD322C72E456}"/>
                  </a:ext>
                </a:extLst>
              </p:cNvPr>
              <p:cNvSpPr>
                <a:spLocks noRot="1" noChangeAspect="1" noMove="1" noResize="1" noEditPoints="1" noAdjustHandles="1" noChangeArrowheads="1" noChangeShapeType="1" noTextEdit="1"/>
              </p:cNvSpPr>
              <p:nvPr/>
            </p:nvSpPr>
            <p:spPr>
              <a:xfrm>
                <a:off x="7371677" y="1269356"/>
                <a:ext cx="2150931" cy="2166948"/>
              </a:xfrm>
              <a:prstGeom prst="ellipse">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4" name="Oval 13">
                <a:extLst>
                  <a:ext uri="{FF2B5EF4-FFF2-40B4-BE49-F238E27FC236}">
                    <a16:creationId xmlns:a16="http://schemas.microsoft.com/office/drawing/2014/main" id="{365035A4-A336-47A9-BFF0-7D512D06A351}"/>
                  </a:ext>
                </a:extLst>
              </p:cNvPr>
              <p:cNvSpPr/>
              <p:nvPr/>
            </p:nvSpPr>
            <p:spPr>
              <a:xfrm>
                <a:off x="7516080" y="3599399"/>
                <a:ext cx="2056254" cy="1974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a:latin typeface="Cambria Math" panose="02040503050406030204" pitchFamily="18" charset="0"/>
                            </a:rPr>
                          </m:ctrlPr>
                        </m:sSubPr>
                        <m:e>
                          <m:r>
                            <a:rPr lang="en-IL" sz="4000" i="1" dirty="0">
                              <a:latin typeface="Cambria Math" panose="02040503050406030204" pitchFamily="18" charset="0"/>
                            </a:rPr>
                            <m:t>𝐺</m:t>
                          </m:r>
                        </m:e>
                        <m:sub>
                          <m:r>
                            <a:rPr lang="en-IL" sz="4000" i="1" dirty="0">
                              <a:latin typeface="Cambria Math" panose="02040503050406030204" pitchFamily="18" charset="0"/>
                            </a:rPr>
                            <m:t>𝑥</m:t>
                          </m:r>
                        </m:sub>
                      </m:sSub>
                    </m:oMath>
                  </m:oMathPara>
                </a14:m>
                <a:endParaRPr lang="en-IL" sz="4000" dirty="0"/>
              </a:p>
            </p:txBody>
          </p:sp>
        </mc:Choice>
        <mc:Fallback>
          <p:sp>
            <p:nvSpPr>
              <p:cNvPr id="14" name="Oval 13">
                <a:extLst>
                  <a:ext uri="{FF2B5EF4-FFF2-40B4-BE49-F238E27FC236}">
                    <a16:creationId xmlns:a16="http://schemas.microsoft.com/office/drawing/2014/main" id="{365035A4-A336-47A9-BFF0-7D512D06A351}"/>
                  </a:ext>
                </a:extLst>
              </p:cNvPr>
              <p:cNvSpPr>
                <a:spLocks noRot="1" noChangeAspect="1" noMove="1" noResize="1" noEditPoints="1" noAdjustHandles="1" noChangeArrowheads="1" noChangeShapeType="1" noTextEdit="1"/>
              </p:cNvSpPr>
              <p:nvPr/>
            </p:nvSpPr>
            <p:spPr>
              <a:xfrm>
                <a:off x="7516080" y="3599399"/>
                <a:ext cx="2056254" cy="1974575"/>
              </a:xfrm>
              <a:prstGeom prst="ellipse">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5" name="Oval 14">
                <a:extLst>
                  <a:ext uri="{FF2B5EF4-FFF2-40B4-BE49-F238E27FC236}">
                    <a16:creationId xmlns:a16="http://schemas.microsoft.com/office/drawing/2014/main" id="{4622A02A-1355-4CC4-85D1-4FB625715DE1}"/>
                  </a:ext>
                </a:extLst>
              </p:cNvPr>
              <p:cNvSpPr/>
              <p:nvPr/>
            </p:nvSpPr>
            <p:spPr>
              <a:xfrm>
                <a:off x="9501955" y="2554357"/>
                <a:ext cx="2103615" cy="2070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L" sz="4000" i="1" dirty="0">
                              <a:latin typeface="Cambria Math" panose="02040503050406030204" pitchFamily="18" charset="0"/>
                            </a:rPr>
                          </m:ctrlPr>
                        </m:sSubPr>
                        <m:e>
                          <m:r>
                            <a:rPr lang="en-IL" sz="4000" i="1" dirty="0">
                              <a:latin typeface="Cambria Math" panose="02040503050406030204" pitchFamily="18" charset="0"/>
                            </a:rPr>
                            <m:t>𝐺</m:t>
                          </m:r>
                        </m:e>
                        <m:sub>
                          <m:r>
                            <a:rPr lang="en-IL" sz="4000" i="1" dirty="0">
                              <a:latin typeface="Cambria Math" panose="02040503050406030204" pitchFamily="18" charset="0"/>
                            </a:rPr>
                            <m:t>𝑥</m:t>
                          </m:r>
                        </m:sub>
                      </m:sSub>
                    </m:oMath>
                  </m:oMathPara>
                </a14:m>
                <a:endParaRPr lang="en-IL" sz="4000" dirty="0"/>
              </a:p>
            </p:txBody>
          </p:sp>
        </mc:Choice>
        <mc:Fallback>
          <p:sp>
            <p:nvSpPr>
              <p:cNvPr id="15" name="Oval 14">
                <a:extLst>
                  <a:ext uri="{FF2B5EF4-FFF2-40B4-BE49-F238E27FC236}">
                    <a16:creationId xmlns:a16="http://schemas.microsoft.com/office/drawing/2014/main" id="{4622A02A-1355-4CC4-85D1-4FB625715DE1}"/>
                  </a:ext>
                </a:extLst>
              </p:cNvPr>
              <p:cNvSpPr>
                <a:spLocks noRot="1" noChangeAspect="1" noMove="1" noResize="1" noEditPoints="1" noAdjustHandles="1" noChangeArrowheads="1" noChangeShapeType="1" noTextEdit="1"/>
              </p:cNvSpPr>
              <p:nvPr/>
            </p:nvSpPr>
            <p:spPr>
              <a:xfrm>
                <a:off x="9501955" y="2554357"/>
                <a:ext cx="2103615" cy="2070375"/>
              </a:xfrm>
              <a:prstGeom prst="ellipse">
                <a:avLst/>
              </a:prstGeom>
              <a:blipFill>
                <a:blip r:embed="rId9"/>
                <a:stretch>
                  <a:fillRect/>
                </a:stretch>
              </a:blipFill>
            </p:spPr>
            <p:txBody>
              <a:bodyPr/>
              <a:lstStyle/>
              <a:p>
                <a:r>
                  <a:rPr lang="en-IL">
                    <a:noFill/>
                  </a:rPr>
                  <a:t> </a:t>
                </a:r>
              </a:p>
            </p:txBody>
          </p:sp>
        </mc:Fallback>
      </mc:AlternateContent>
      <p:cxnSp>
        <p:nvCxnSpPr>
          <p:cNvPr id="16" name="Straight Arrow Connector 15">
            <a:extLst>
              <a:ext uri="{FF2B5EF4-FFF2-40B4-BE49-F238E27FC236}">
                <a16:creationId xmlns:a16="http://schemas.microsoft.com/office/drawing/2014/main" id="{0BF7A584-74F4-48D2-A536-9A1B70F6635D}"/>
              </a:ext>
            </a:extLst>
          </p:cNvPr>
          <p:cNvCxnSpPr/>
          <p:nvPr/>
        </p:nvCxnSpPr>
        <p:spPr>
          <a:xfrm>
            <a:off x="3518920" y="2116484"/>
            <a:ext cx="3935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0C8E1D3-A010-40B0-9751-054EA1103673}"/>
              </a:ext>
            </a:extLst>
          </p:cNvPr>
          <p:cNvCxnSpPr/>
          <p:nvPr/>
        </p:nvCxnSpPr>
        <p:spPr>
          <a:xfrm>
            <a:off x="1944972" y="3329056"/>
            <a:ext cx="7521530" cy="99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20B1357-8177-4340-94BF-2DC8BDE5DA60}"/>
              </a:ext>
            </a:extLst>
          </p:cNvPr>
          <p:cNvCxnSpPr/>
          <p:nvPr/>
        </p:nvCxnSpPr>
        <p:spPr>
          <a:xfrm flipV="1">
            <a:off x="3446501" y="4624732"/>
            <a:ext cx="4008315" cy="175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278BBAA-5F85-4E2B-8BF4-468910EA1791}"/>
                  </a:ext>
                </a:extLst>
              </p:cNvPr>
              <p:cNvSpPr txBox="1"/>
              <p:nvPr/>
            </p:nvSpPr>
            <p:spPr>
              <a:xfrm>
                <a:off x="1031568" y="1291535"/>
                <a:ext cx="1423530" cy="83099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he-IL" sz="2400" i="1" dirty="0" smtClean="0">
                              <a:latin typeface="Cambria Math" panose="02040503050406030204" pitchFamily="18" charset="0"/>
                            </a:rPr>
                          </m:ctrlPr>
                        </m:dPr>
                        <m:e>
                          <m:r>
                            <a:rPr lang="en-US" sz="2400" i="1" dirty="0" smtClean="0">
                              <a:latin typeface="Cambria Math" panose="02040503050406030204" pitchFamily="18" charset="0"/>
                            </a:rPr>
                            <m:t>𝑋</m:t>
                          </m:r>
                        </m:e>
                      </m:d>
                    </m:oMath>
                  </m:oMathPara>
                </a14:m>
                <a:endParaRPr lang="en-IL" sz="2400" dirty="0"/>
              </a:p>
              <a:p>
                <a14:m>
                  <m:oMathPara xmlns:m="http://schemas.openxmlformats.org/officeDocument/2006/math">
                    <m:oMathParaPr>
                      <m:jc m:val="centerGroup"/>
                    </m:oMathParaPr>
                    <m:oMath xmlns:m="http://schemas.openxmlformats.org/officeDocument/2006/math">
                      <m:sSub>
                        <m:sSubPr>
                          <m:ctrlPr>
                            <a:rPr lang="en-IL" sz="2400" i="1" dirty="0" smtClean="0">
                              <a:latin typeface="Cambria Math" panose="02040503050406030204" pitchFamily="18" charset="0"/>
                            </a:rPr>
                          </m:ctrlPr>
                        </m:sSubPr>
                        <m:e>
                          <m:r>
                            <a:rPr lang="en-IL" sz="2400" i="1" dirty="0" smtClean="0">
                              <a:latin typeface="Cambria Math" panose="02040503050406030204" pitchFamily="18" charset="0"/>
                            </a:rPr>
                            <m:t>𝑥</m:t>
                          </m:r>
                        </m:e>
                        <m:sub>
                          <m:r>
                            <a:rPr lang="en-IL" sz="2400" i="1" dirty="0" smtClean="0">
                              <a:latin typeface="Cambria Math" panose="02040503050406030204" pitchFamily="18" charset="0"/>
                            </a:rPr>
                            <m:t>𝑤</m:t>
                          </m:r>
                        </m:sub>
                      </m:sSub>
                      <m:r>
                        <a:rPr lang="da-DK" sz="2400" i="1" dirty="0">
                          <a:latin typeface="Cambria Math" panose="02040503050406030204" pitchFamily="18" charset="0"/>
                        </a:rPr>
                        <m:t>∈</m:t>
                      </m:r>
                      <m:r>
                        <a:rPr lang="en-IL" sz="2400" i="1" dirty="0" smtClean="0">
                          <a:latin typeface="Cambria Math" panose="02040503050406030204" pitchFamily="18" charset="0"/>
                        </a:rPr>
                        <m:t> </m:t>
                      </m:r>
                      <m:sSup>
                        <m:sSupPr>
                          <m:ctrlPr>
                            <a:rPr lang="en-IL" sz="2400" i="1" dirty="0" err="1" smtClean="0">
                              <a:latin typeface="Cambria Math" panose="02040503050406030204" pitchFamily="18" charset="0"/>
                            </a:rPr>
                          </m:ctrlPr>
                        </m:sSupPr>
                        <m:e>
                          <m:r>
                            <a:rPr lang="en-IL" sz="2400" i="1" dirty="0" err="1" smtClean="0">
                              <a:latin typeface="Cambria Math" panose="02040503050406030204" pitchFamily="18" charset="0"/>
                            </a:rPr>
                            <m:t>𝑋</m:t>
                          </m:r>
                        </m:e>
                        <m:sup>
                          <m:r>
                            <a:rPr lang="en-IL" sz="2400" i="1" dirty="0" err="1" smtClean="0">
                              <a:latin typeface="Cambria Math" panose="02040503050406030204" pitchFamily="18" charset="0"/>
                            </a:rPr>
                            <m:t>𝑛</m:t>
                          </m:r>
                        </m:sup>
                      </m:sSup>
                    </m:oMath>
                  </m:oMathPara>
                </a14:m>
                <a:endParaRPr lang="en-IL" sz="2400" dirty="0"/>
              </a:p>
            </p:txBody>
          </p:sp>
        </mc:Choice>
        <mc:Fallback>
          <p:sp>
            <p:nvSpPr>
              <p:cNvPr id="19" name="TextBox 18">
                <a:extLst>
                  <a:ext uri="{FF2B5EF4-FFF2-40B4-BE49-F238E27FC236}">
                    <a16:creationId xmlns:a16="http://schemas.microsoft.com/office/drawing/2014/main" id="{B278BBAA-5F85-4E2B-8BF4-468910EA1791}"/>
                  </a:ext>
                </a:extLst>
              </p:cNvPr>
              <p:cNvSpPr txBox="1">
                <a:spLocks noRot="1" noChangeAspect="1" noMove="1" noResize="1" noEditPoints="1" noAdjustHandles="1" noChangeArrowheads="1" noChangeShapeType="1" noTextEdit="1"/>
              </p:cNvSpPr>
              <p:nvPr/>
            </p:nvSpPr>
            <p:spPr>
              <a:xfrm>
                <a:off x="1031568" y="1291535"/>
                <a:ext cx="1423530" cy="830997"/>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9592E48-4373-4D6D-9E32-073A740FB2C1}"/>
                  </a:ext>
                </a:extLst>
              </p:cNvPr>
              <p:cNvSpPr txBox="1"/>
              <p:nvPr/>
            </p:nvSpPr>
            <p:spPr>
              <a:xfrm>
                <a:off x="1672749" y="2334591"/>
                <a:ext cx="683072" cy="6463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L" sz="3600" i="1" dirty="0" smtClean="0">
                          <a:latin typeface="Cambria Math" panose="02040503050406030204" pitchFamily="18" charset="0"/>
                        </a:rPr>
                        <m:t>𝑚</m:t>
                      </m:r>
                    </m:oMath>
                  </m:oMathPara>
                </a14:m>
                <a:endParaRPr lang="en-IL" sz="3600" dirty="0"/>
              </a:p>
            </p:txBody>
          </p:sp>
        </mc:Choice>
        <mc:Fallback>
          <p:sp>
            <p:nvSpPr>
              <p:cNvPr id="20" name="TextBox 19">
                <a:extLst>
                  <a:ext uri="{FF2B5EF4-FFF2-40B4-BE49-F238E27FC236}">
                    <a16:creationId xmlns:a16="http://schemas.microsoft.com/office/drawing/2014/main" id="{A9592E48-4373-4D6D-9E32-073A740FB2C1}"/>
                  </a:ext>
                </a:extLst>
              </p:cNvPr>
              <p:cNvSpPr txBox="1">
                <a:spLocks noRot="1" noChangeAspect="1" noMove="1" noResize="1" noEditPoints="1" noAdjustHandles="1" noChangeArrowheads="1" noChangeShapeType="1" noTextEdit="1"/>
              </p:cNvSpPr>
              <p:nvPr/>
            </p:nvSpPr>
            <p:spPr>
              <a:xfrm>
                <a:off x="1672749" y="2334591"/>
                <a:ext cx="683072" cy="646331"/>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CE69F43-CC57-4D9C-9E0C-E14EE546AFBD}"/>
                  </a:ext>
                </a:extLst>
              </p:cNvPr>
              <p:cNvSpPr txBox="1"/>
              <p:nvPr/>
            </p:nvSpPr>
            <p:spPr>
              <a:xfrm>
                <a:off x="1721994" y="3984055"/>
                <a:ext cx="683072" cy="6463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L" sz="3600" i="1" dirty="0">
                          <a:latin typeface="Cambria Math" panose="02040503050406030204" pitchFamily="18" charset="0"/>
                        </a:rPr>
                        <m:t>𝑚</m:t>
                      </m:r>
                    </m:oMath>
                  </m:oMathPara>
                </a14:m>
                <a:endParaRPr lang="en-IL" sz="3600" dirty="0"/>
              </a:p>
            </p:txBody>
          </p:sp>
        </mc:Choice>
        <mc:Fallback>
          <p:sp>
            <p:nvSpPr>
              <p:cNvPr id="21" name="TextBox 20">
                <a:extLst>
                  <a:ext uri="{FF2B5EF4-FFF2-40B4-BE49-F238E27FC236}">
                    <a16:creationId xmlns:a16="http://schemas.microsoft.com/office/drawing/2014/main" id="{0CE69F43-CC57-4D9C-9E0C-E14EE546AFBD}"/>
                  </a:ext>
                </a:extLst>
              </p:cNvPr>
              <p:cNvSpPr txBox="1">
                <a:spLocks noRot="1" noChangeAspect="1" noMove="1" noResize="1" noEditPoints="1" noAdjustHandles="1" noChangeArrowheads="1" noChangeShapeType="1" noTextEdit="1"/>
              </p:cNvSpPr>
              <p:nvPr/>
            </p:nvSpPr>
            <p:spPr>
              <a:xfrm>
                <a:off x="1721994" y="3984055"/>
                <a:ext cx="683072" cy="646331"/>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BEC9D396-3F7B-4631-B662-E156CF2980D1}"/>
                  </a:ext>
                </a:extLst>
              </p:cNvPr>
              <p:cNvSpPr txBox="1"/>
              <p:nvPr/>
            </p:nvSpPr>
            <p:spPr>
              <a:xfrm>
                <a:off x="2725498" y="3375710"/>
                <a:ext cx="683072" cy="6463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L" sz="3600" i="1" dirty="0">
                          <a:latin typeface="Cambria Math" panose="02040503050406030204" pitchFamily="18" charset="0"/>
                        </a:rPr>
                        <m:t>𝑚</m:t>
                      </m:r>
                    </m:oMath>
                  </m:oMathPara>
                </a14:m>
                <a:endParaRPr lang="en-IL" sz="3600" dirty="0"/>
              </a:p>
            </p:txBody>
          </p:sp>
        </mc:Choice>
        <mc:Fallback>
          <p:sp>
            <p:nvSpPr>
              <p:cNvPr id="22" name="TextBox 21">
                <a:extLst>
                  <a:ext uri="{FF2B5EF4-FFF2-40B4-BE49-F238E27FC236}">
                    <a16:creationId xmlns:a16="http://schemas.microsoft.com/office/drawing/2014/main" id="{BEC9D396-3F7B-4631-B662-E156CF2980D1}"/>
                  </a:ext>
                </a:extLst>
              </p:cNvPr>
              <p:cNvSpPr txBox="1">
                <a:spLocks noRot="1" noChangeAspect="1" noMove="1" noResize="1" noEditPoints="1" noAdjustHandles="1" noChangeArrowheads="1" noChangeShapeType="1" noTextEdit="1"/>
              </p:cNvSpPr>
              <p:nvPr/>
            </p:nvSpPr>
            <p:spPr>
              <a:xfrm>
                <a:off x="2725498" y="3375710"/>
                <a:ext cx="683072" cy="646331"/>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DCA74365-ECC6-4B9C-BEE7-00CB7148A437}"/>
                  </a:ext>
                </a:extLst>
              </p:cNvPr>
              <p:cNvSpPr txBox="1"/>
              <p:nvPr/>
            </p:nvSpPr>
            <p:spPr>
              <a:xfrm>
                <a:off x="3347915" y="2032339"/>
                <a:ext cx="3891771" cy="15067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da-DK" sz="3200" i="1" dirty="0" smtClean="0">
                              <a:latin typeface="Cambria Math" panose="02040503050406030204" pitchFamily="18" charset="0"/>
                            </a:rPr>
                          </m:ctrlPr>
                        </m:funcPr>
                        <m:fName>
                          <m:r>
                            <m:rPr>
                              <m:sty m:val="p"/>
                            </m:rPr>
                            <a:rPr lang="da-DK" sz="3200" i="0" dirty="0" smtClean="0">
                              <a:latin typeface="Cambria Math" panose="02040503050406030204" pitchFamily="18" charset="0"/>
                            </a:rPr>
                            <m:t>Pr</m:t>
                          </m:r>
                        </m:fName>
                        <m:e>
                          <m:d>
                            <m:dPr>
                              <m:begChr m:val="["/>
                              <m:endChr m:val="]"/>
                              <m:ctrlPr>
                                <a:rPr lang="da-DK" sz="3200" i="1" dirty="0" smtClean="0">
                                  <a:latin typeface="Cambria Math" panose="02040503050406030204" pitchFamily="18" charset="0"/>
                                </a:rPr>
                              </m:ctrlPr>
                            </m:dPr>
                            <m:e>
                              <m:r>
                                <a:rPr lang="da-DK" sz="3200" i="1" dirty="0">
                                  <a:latin typeface="Cambria Math" panose="02040503050406030204" pitchFamily="18" charset="0"/>
                                </a:rPr>
                                <m:t>𝑀</m:t>
                              </m:r>
                              <m:d>
                                <m:dPr>
                                  <m:ctrlPr>
                                    <a:rPr lang="da-DK" sz="3200" i="1" dirty="0">
                                      <a:latin typeface="Cambria Math" panose="02040503050406030204" pitchFamily="18" charset="0"/>
                                    </a:rPr>
                                  </m:ctrlPr>
                                </m:dPr>
                                <m:e>
                                  <m:r>
                                    <a:rPr lang="en-IL" sz="3200" b="0" i="1" dirty="0" smtClean="0">
                                      <a:latin typeface="Cambria Math" panose="02040503050406030204" pitchFamily="18" charset="0"/>
                                    </a:rPr>
                                    <m:t>𝑥</m:t>
                                  </m:r>
                                </m:e>
                              </m:d>
                              <m:r>
                                <a:rPr lang="da-DK" sz="3200" i="1" dirty="0">
                                  <a:latin typeface="Cambria Math" panose="02040503050406030204" pitchFamily="18" charset="0"/>
                                </a:rPr>
                                <m:t>∈</m:t>
                              </m:r>
                              <m:sSub>
                                <m:sSubPr>
                                  <m:ctrlPr>
                                    <a:rPr lang="en-IL" sz="3200" i="1" dirty="0">
                                      <a:latin typeface="Cambria Math" panose="02040503050406030204" pitchFamily="18" charset="0"/>
                                    </a:rPr>
                                  </m:ctrlPr>
                                </m:sSubPr>
                                <m:e>
                                  <m:r>
                                    <a:rPr lang="en-IL" sz="3200" b="0" i="1" dirty="0" smtClean="0">
                                      <a:latin typeface="Cambria Math" panose="02040503050406030204" pitchFamily="18" charset="0"/>
                                    </a:rPr>
                                    <m:t>𝐺</m:t>
                                  </m:r>
                                </m:e>
                                <m:sub>
                                  <m:r>
                                    <a:rPr lang="en-IL" sz="3200" b="0" i="1" dirty="0" smtClean="0">
                                      <a:latin typeface="Cambria Math" panose="02040503050406030204" pitchFamily="18" charset="0"/>
                                    </a:rPr>
                                    <m:t>𝑥</m:t>
                                  </m:r>
                                </m:sub>
                              </m:sSub>
                            </m:e>
                          </m:d>
                        </m:e>
                      </m:func>
                      <m:r>
                        <a:rPr lang="en-IL" sz="3200" i="1" dirty="0" smtClean="0">
                          <a:latin typeface="Cambria Math" panose="02040503050406030204" pitchFamily="18" charset="0"/>
                        </a:rPr>
                        <m:t>≥</m:t>
                      </m:r>
                      <m:f>
                        <m:fPr>
                          <m:ctrlPr>
                            <a:rPr lang="en-IL" sz="3200" i="1" dirty="0" smtClean="0">
                              <a:latin typeface="Cambria Math" panose="02040503050406030204" pitchFamily="18" charset="0"/>
                            </a:rPr>
                          </m:ctrlPr>
                        </m:fPr>
                        <m:num>
                          <m:r>
                            <a:rPr lang="en-IL" sz="3200" i="1" dirty="0" smtClean="0">
                              <a:latin typeface="Cambria Math" panose="02040503050406030204" pitchFamily="18" charset="0"/>
                            </a:rPr>
                            <m:t>1</m:t>
                          </m:r>
                        </m:num>
                        <m:den>
                          <m:r>
                            <a:rPr lang="en-IL" sz="3200" i="1" dirty="0" smtClean="0">
                              <a:latin typeface="Cambria Math" panose="02040503050406030204" pitchFamily="18" charset="0"/>
                            </a:rPr>
                            <m:t>2</m:t>
                          </m:r>
                        </m:den>
                      </m:f>
                    </m:oMath>
                  </m:oMathPara>
                </a14:m>
                <a:endParaRPr lang="en-IL" sz="3200" dirty="0"/>
              </a:p>
              <a:p>
                <a:endParaRPr lang="en-IL" sz="3200" dirty="0"/>
              </a:p>
            </p:txBody>
          </p:sp>
        </mc:Choice>
        <mc:Fallback>
          <p:sp>
            <p:nvSpPr>
              <p:cNvPr id="24" name="TextBox 23">
                <a:extLst>
                  <a:ext uri="{FF2B5EF4-FFF2-40B4-BE49-F238E27FC236}">
                    <a16:creationId xmlns:a16="http://schemas.microsoft.com/office/drawing/2014/main" id="{DCA74365-ECC6-4B9C-BEE7-00CB7148A437}"/>
                  </a:ext>
                </a:extLst>
              </p:cNvPr>
              <p:cNvSpPr txBox="1">
                <a:spLocks noRot="1" noChangeAspect="1" noMove="1" noResize="1" noEditPoints="1" noAdjustHandles="1" noChangeArrowheads="1" noChangeShapeType="1" noTextEdit="1"/>
              </p:cNvSpPr>
              <p:nvPr/>
            </p:nvSpPr>
            <p:spPr>
              <a:xfrm>
                <a:off x="3347915" y="2032339"/>
                <a:ext cx="3891771" cy="1506759"/>
              </a:xfrm>
              <a:prstGeom prst="rect">
                <a:avLst/>
              </a:prstGeom>
              <a:blipFill>
                <a:blip r:embed="rId14"/>
                <a:stretch>
                  <a:fillRect/>
                </a:stretch>
              </a:blipFill>
            </p:spPr>
            <p:txBody>
              <a:bodyPr/>
              <a:lstStyle/>
              <a:p>
                <a:r>
                  <a:rPr lang="en-IL">
                    <a:noFill/>
                  </a:rPr>
                  <a:t> </a:t>
                </a:r>
              </a:p>
            </p:txBody>
          </p:sp>
        </mc:Fallback>
      </mc:AlternateContent>
      <p:sp>
        <p:nvSpPr>
          <p:cNvPr id="25" name="TextBox 24">
            <a:extLst>
              <a:ext uri="{FF2B5EF4-FFF2-40B4-BE49-F238E27FC236}">
                <a16:creationId xmlns:a16="http://schemas.microsoft.com/office/drawing/2014/main" id="{18ECE994-D44B-4F16-980E-BF7EBCA7F3DB}"/>
              </a:ext>
            </a:extLst>
          </p:cNvPr>
          <p:cNvSpPr txBox="1"/>
          <p:nvPr/>
        </p:nvSpPr>
        <p:spPr>
          <a:xfrm>
            <a:off x="446041" y="499477"/>
            <a:ext cx="2184188" cy="584775"/>
          </a:xfrm>
          <a:prstGeom prst="rect">
            <a:avLst/>
          </a:prstGeom>
          <a:noFill/>
        </p:spPr>
        <p:txBody>
          <a:bodyPr wrap="none" rtlCol="0">
            <a:spAutoFit/>
          </a:bodyPr>
          <a:lstStyle/>
          <a:p>
            <a:r>
              <a:rPr lang="en-IL" sz="3200" b="1" dirty="0"/>
              <a:t>Datasets - C</a:t>
            </a:r>
          </a:p>
        </p:txBody>
      </p:sp>
      <p:cxnSp>
        <p:nvCxnSpPr>
          <p:cNvPr id="28" name="Straight Connector 27">
            <a:extLst>
              <a:ext uri="{FF2B5EF4-FFF2-40B4-BE49-F238E27FC236}">
                <a16:creationId xmlns:a16="http://schemas.microsoft.com/office/drawing/2014/main" id="{BDDCEDCB-19E2-41C4-8191-B4AB56D92E92}"/>
              </a:ext>
            </a:extLst>
          </p:cNvPr>
          <p:cNvCxnSpPr>
            <a:stCxn id="15" idx="0"/>
          </p:cNvCxnSpPr>
          <p:nvPr/>
        </p:nvCxnSpPr>
        <p:spPr>
          <a:xfrm flipH="1">
            <a:off x="10553762" y="2554357"/>
            <a:ext cx="1" cy="11445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648A3B22-B661-4AAE-BCE5-6C03F0B02D86}"/>
                  </a:ext>
                </a:extLst>
              </p:cNvPr>
              <p:cNvSpPr txBox="1"/>
              <p:nvPr/>
            </p:nvSpPr>
            <p:spPr>
              <a:xfrm>
                <a:off x="7751580" y="3281692"/>
                <a:ext cx="1088053" cy="1938992"/>
              </a:xfrm>
              <a:prstGeom prst="rect">
                <a:avLst/>
              </a:prstGeom>
              <a:noFill/>
            </p:spPr>
            <p:txBody>
              <a:bodyPr wrap="square" rtlCol="0">
                <a:spAutoFit/>
              </a:bodyPr>
              <a:lstStyle/>
              <a:p>
                <a:pPr/>
                <a:r>
                  <a:rPr lang="en-IL" sz="4000" dirty="0">
                    <a:solidFill>
                      <a:srgbClr val="FF0000"/>
                    </a:solidFill>
                  </a:rPr>
                  <a:t>&gt;2</a:t>
                </a:r>
                <a14:m>
                  <m:oMath xmlns:m="http://schemas.openxmlformats.org/officeDocument/2006/math">
                    <m:r>
                      <a:rPr lang="el-GR" sz="4000" i="1" dirty="0" smtClean="0">
                        <a:solidFill>
                          <a:srgbClr val="FF0000"/>
                        </a:solidFill>
                        <a:latin typeface="Cambria Math" panose="02040503050406030204" pitchFamily="18" charset="0"/>
                      </a:rPr>
                      <m:t>𝛼</m:t>
                    </m:r>
                  </m:oMath>
                </a14:m>
                <a:endParaRPr lang="en-IL" sz="4000" b="0" dirty="0">
                  <a:solidFill>
                    <a:srgbClr val="FF0000"/>
                  </a:solidFill>
                </a:endParaRPr>
              </a:p>
              <a:p>
                <a:endParaRPr lang="en-IL" sz="4000" dirty="0">
                  <a:solidFill>
                    <a:srgbClr val="FF0000"/>
                  </a:solidFill>
                </a:endParaRPr>
              </a:p>
              <a:p>
                <a:endParaRPr lang="en-IL" sz="4000" dirty="0">
                  <a:solidFill>
                    <a:srgbClr val="FF0000"/>
                  </a:solidFill>
                </a:endParaRPr>
              </a:p>
            </p:txBody>
          </p:sp>
        </mc:Choice>
        <mc:Fallback>
          <p:sp>
            <p:nvSpPr>
              <p:cNvPr id="29" name="TextBox 28">
                <a:extLst>
                  <a:ext uri="{FF2B5EF4-FFF2-40B4-BE49-F238E27FC236}">
                    <a16:creationId xmlns:a16="http://schemas.microsoft.com/office/drawing/2014/main" id="{648A3B22-B661-4AAE-BCE5-6C03F0B02D86}"/>
                  </a:ext>
                </a:extLst>
              </p:cNvPr>
              <p:cNvSpPr txBox="1">
                <a:spLocks noRot="1" noChangeAspect="1" noMove="1" noResize="1" noEditPoints="1" noAdjustHandles="1" noChangeArrowheads="1" noChangeShapeType="1" noTextEdit="1"/>
              </p:cNvSpPr>
              <p:nvPr/>
            </p:nvSpPr>
            <p:spPr>
              <a:xfrm>
                <a:off x="7751580" y="3281692"/>
                <a:ext cx="1088053" cy="1938992"/>
              </a:xfrm>
              <a:prstGeom prst="rect">
                <a:avLst/>
              </a:prstGeom>
              <a:blipFill>
                <a:blip r:embed="rId15"/>
                <a:stretch>
                  <a:fillRect l="-20225" t="-5660"/>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24612285-9E0A-4F05-BCB1-5AFCDE1C98E9}"/>
                  </a:ext>
                </a:extLst>
              </p:cNvPr>
              <p:cNvSpPr txBox="1"/>
              <p:nvPr/>
            </p:nvSpPr>
            <p:spPr>
              <a:xfrm>
                <a:off x="10300517" y="5179794"/>
                <a:ext cx="1043042" cy="3940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b="1" i="1" dirty="0" smtClean="0">
                          <a:solidFill>
                            <a:srgbClr val="FF0000"/>
                          </a:solidFill>
                          <a:latin typeface="Cambria Math" panose="02040503050406030204" pitchFamily="18" charset="0"/>
                        </a:rPr>
                        <m:t>𝒒</m:t>
                      </m:r>
                      <m:sSub>
                        <m:sSubPr>
                          <m:ctrlPr>
                            <a:rPr lang="en-IL" b="1" i="1" dirty="0" smtClean="0">
                              <a:solidFill>
                                <a:srgbClr val="FF0000"/>
                              </a:solidFill>
                              <a:latin typeface="Cambria Math" panose="02040503050406030204" pitchFamily="18" charset="0"/>
                            </a:rPr>
                          </m:ctrlPr>
                        </m:sSubPr>
                        <m:e>
                          <m:d>
                            <m:dPr>
                              <m:ctrlPr>
                                <a:rPr lang="en-IL" b="1" i="1" dirty="0" smtClean="0">
                                  <a:solidFill>
                                    <a:srgbClr val="FF0000"/>
                                  </a:solidFill>
                                  <a:latin typeface="Cambria Math" panose="02040503050406030204" pitchFamily="18" charset="0"/>
                                </a:rPr>
                              </m:ctrlPr>
                            </m:dPr>
                            <m:e>
                              <m:r>
                                <a:rPr lang="en-IL" b="1" i="1" dirty="0" smtClean="0">
                                  <a:solidFill>
                                    <a:srgbClr val="FF0000"/>
                                  </a:solidFill>
                                  <a:latin typeface="Cambria Math" panose="02040503050406030204" pitchFamily="18" charset="0"/>
                                </a:rPr>
                                <m:t>𝒙</m:t>
                              </m:r>
                            </m:e>
                          </m:d>
                        </m:e>
                        <m:sub>
                          <m:r>
                            <m:rPr>
                              <m:sty m:val="p"/>
                            </m:rPr>
                            <a:rPr lang="en-IL">
                              <a:solidFill>
                                <a:srgbClr val="FF0000"/>
                              </a:solidFill>
                              <a:latin typeface="Cambria Math" panose="02040503050406030204" pitchFamily="18" charset="0"/>
                            </a:rPr>
                            <m:t>q</m:t>
                          </m:r>
                          <m:r>
                            <a:rPr lang="en-IL">
                              <a:solidFill>
                                <a:srgbClr val="FF0000"/>
                              </a:solidFill>
                              <a:latin typeface="Cambria Math" panose="02040503050406030204" pitchFamily="18" charset="0"/>
                            </a:rPr>
                            <m:t>∈</m:t>
                          </m:r>
                          <m:r>
                            <m:rPr>
                              <m:sty m:val="p"/>
                            </m:rPr>
                            <a:rPr lang="en-IL">
                              <a:solidFill>
                                <a:srgbClr val="FF0000"/>
                              </a:solidFill>
                              <a:latin typeface="Cambria Math" panose="02040503050406030204" pitchFamily="18" charset="0"/>
                            </a:rPr>
                            <m:t>Q</m:t>
                          </m:r>
                        </m:sub>
                      </m:sSub>
                    </m:oMath>
                  </m:oMathPara>
                </a14:m>
                <a:endParaRPr lang="en-IL" b="0" dirty="0">
                  <a:solidFill>
                    <a:srgbClr val="FF0000"/>
                  </a:solidFill>
                </a:endParaRPr>
              </a:p>
            </p:txBody>
          </p:sp>
        </mc:Choice>
        <mc:Fallback>
          <p:sp>
            <p:nvSpPr>
              <p:cNvPr id="30" name="TextBox 29">
                <a:extLst>
                  <a:ext uri="{FF2B5EF4-FFF2-40B4-BE49-F238E27FC236}">
                    <a16:creationId xmlns:a16="http://schemas.microsoft.com/office/drawing/2014/main" id="{24612285-9E0A-4F05-BCB1-5AFCDE1C98E9}"/>
                  </a:ext>
                </a:extLst>
              </p:cNvPr>
              <p:cNvSpPr txBox="1">
                <a:spLocks noRot="1" noChangeAspect="1" noMove="1" noResize="1" noEditPoints="1" noAdjustHandles="1" noChangeArrowheads="1" noChangeShapeType="1" noTextEdit="1"/>
              </p:cNvSpPr>
              <p:nvPr/>
            </p:nvSpPr>
            <p:spPr>
              <a:xfrm>
                <a:off x="10300517" y="5179794"/>
                <a:ext cx="1043042" cy="394019"/>
              </a:xfrm>
              <a:prstGeom prst="rect">
                <a:avLst/>
              </a:prstGeom>
              <a:blipFill>
                <a:blip r:embed="rId16"/>
                <a:stretch>
                  <a:fillRect b="-7813"/>
                </a:stretch>
              </a:blipFill>
            </p:spPr>
            <p:txBody>
              <a:bodyPr/>
              <a:lstStyle/>
              <a:p>
                <a:r>
                  <a:rPr lang="en-IL">
                    <a:noFill/>
                  </a:rPr>
                  <a:t> </a:t>
                </a:r>
              </a:p>
            </p:txBody>
          </p:sp>
        </mc:Fallback>
      </mc:AlternateContent>
      <p:cxnSp>
        <p:nvCxnSpPr>
          <p:cNvPr id="31" name="Straight Arrow Connector 30">
            <a:extLst>
              <a:ext uri="{FF2B5EF4-FFF2-40B4-BE49-F238E27FC236}">
                <a16:creationId xmlns:a16="http://schemas.microsoft.com/office/drawing/2014/main" id="{31E69EAC-74B4-44B5-B965-E9A340BD6920}"/>
              </a:ext>
            </a:extLst>
          </p:cNvPr>
          <p:cNvCxnSpPr>
            <a:cxnSpLocks/>
            <a:endCxn id="30" idx="0"/>
          </p:cNvCxnSpPr>
          <p:nvPr/>
        </p:nvCxnSpPr>
        <p:spPr>
          <a:xfrm>
            <a:off x="10643506" y="3668421"/>
            <a:ext cx="178532" cy="1511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6774A61-262E-4F31-8558-1CD00AA6299C}"/>
                  </a:ext>
                </a:extLst>
              </p:cNvPr>
              <p:cNvSpPr txBox="1"/>
              <p:nvPr/>
            </p:nvSpPr>
            <p:spPr>
              <a:xfrm>
                <a:off x="10471588" y="1208685"/>
                <a:ext cx="861197"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L" sz="3600" i="1" dirty="0" smtClean="0">
                              <a:latin typeface="Cambria Math" panose="02040503050406030204" pitchFamily="18" charset="0"/>
                            </a:rPr>
                          </m:ctrlPr>
                        </m:sSupPr>
                        <m:e>
                          <m:r>
                            <a:rPr lang="en-IL" sz="3600" i="1" dirty="0" smtClean="0">
                              <a:latin typeface="Cambria Math" panose="02040503050406030204" pitchFamily="18" charset="0"/>
                            </a:rPr>
                            <m:t>𝑅</m:t>
                          </m:r>
                        </m:e>
                        <m:sup>
                          <m:r>
                            <a:rPr lang="en-IL" sz="3600" b="0" i="1" dirty="0" smtClean="0">
                              <a:latin typeface="Cambria Math" panose="02040503050406030204" pitchFamily="18" charset="0"/>
                            </a:rPr>
                            <m:t>𝑄</m:t>
                          </m:r>
                        </m:sup>
                      </m:sSup>
                    </m:oMath>
                  </m:oMathPara>
                </a14:m>
                <a:endParaRPr lang="en-IL" sz="3600" dirty="0"/>
              </a:p>
            </p:txBody>
          </p:sp>
        </mc:Choice>
        <mc:Fallback>
          <p:sp>
            <p:nvSpPr>
              <p:cNvPr id="32" name="TextBox 31">
                <a:extLst>
                  <a:ext uri="{FF2B5EF4-FFF2-40B4-BE49-F238E27FC236}">
                    <a16:creationId xmlns:a16="http://schemas.microsoft.com/office/drawing/2014/main" id="{76774A61-262E-4F31-8558-1CD00AA6299C}"/>
                  </a:ext>
                </a:extLst>
              </p:cNvPr>
              <p:cNvSpPr txBox="1">
                <a:spLocks noRot="1" noChangeAspect="1" noMove="1" noResize="1" noEditPoints="1" noAdjustHandles="1" noChangeArrowheads="1" noChangeShapeType="1" noTextEdit="1"/>
              </p:cNvSpPr>
              <p:nvPr/>
            </p:nvSpPr>
            <p:spPr>
              <a:xfrm>
                <a:off x="10471588" y="1208685"/>
                <a:ext cx="861197" cy="648191"/>
              </a:xfrm>
              <a:prstGeom prst="rect">
                <a:avLst/>
              </a:prstGeom>
              <a:blipFill>
                <a:blip r:embed="rId17"/>
                <a:stretch>
                  <a:fillRect/>
                </a:stretch>
              </a:blipFill>
            </p:spPr>
            <p:txBody>
              <a:bodyPr/>
              <a:lstStyle/>
              <a:p>
                <a:r>
                  <a:rPr lang="en-IL">
                    <a:noFill/>
                  </a:rPr>
                  <a:t> </a:t>
                </a:r>
              </a:p>
            </p:txBody>
          </p:sp>
        </mc:Fallback>
      </mc:AlternateContent>
      <p:cxnSp>
        <p:nvCxnSpPr>
          <p:cNvPr id="33" name="Straight Connector 32">
            <a:extLst>
              <a:ext uri="{FF2B5EF4-FFF2-40B4-BE49-F238E27FC236}">
                <a16:creationId xmlns:a16="http://schemas.microsoft.com/office/drawing/2014/main" id="{2BEF355E-A46D-49E1-83BE-8EABE405620F}"/>
              </a:ext>
            </a:extLst>
          </p:cNvPr>
          <p:cNvCxnSpPr/>
          <p:nvPr/>
        </p:nvCxnSpPr>
        <p:spPr>
          <a:xfrm>
            <a:off x="8673082" y="2334591"/>
            <a:ext cx="0" cy="2235270"/>
          </a:xfrm>
          <a:prstGeom prst="line">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8DEA80FA-0C92-4D1A-ACA5-89085859CE3B}"/>
                  </a:ext>
                </a:extLst>
              </p:cNvPr>
              <p:cNvSpPr txBox="1"/>
              <p:nvPr/>
            </p:nvSpPr>
            <p:spPr>
              <a:xfrm>
                <a:off x="10112736" y="2664540"/>
                <a:ext cx="674228" cy="1938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4000" i="1" dirty="0" smtClean="0">
                          <a:solidFill>
                            <a:srgbClr val="FF0000"/>
                          </a:solidFill>
                          <a:latin typeface="Cambria Math" panose="02040503050406030204" pitchFamily="18" charset="0"/>
                        </a:rPr>
                        <m:t>𝛼</m:t>
                      </m:r>
                    </m:oMath>
                  </m:oMathPara>
                </a14:m>
                <a:endParaRPr lang="en-IL" sz="4000" b="0" dirty="0">
                  <a:solidFill>
                    <a:srgbClr val="FF0000"/>
                  </a:solidFill>
                </a:endParaRPr>
              </a:p>
              <a:p>
                <a:endParaRPr lang="en-IL" sz="4000" dirty="0">
                  <a:solidFill>
                    <a:srgbClr val="FF0000"/>
                  </a:solidFill>
                </a:endParaRPr>
              </a:p>
              <a:p>
                <a:endParaRPr lang="en-IL" sz="4000" dirty="0">
                  <a:solidFill>
                    <a:srgbClr val="FF0000"/>
                  </a:solidFill>
                </a:endParaRPr>
              </a:p>
            </p:txBody>
          </p:sp>
        </mc:Choice>
        <mc:Fallback>
          <p:sp>
            <p:nvSpPr>
              <p:cNvPr id="34" name="TextBox 33">
                <a:extLst>
                  <a:ext uri="{FF2B5EF4-FFF2-40B4-BE49-F238E27FC236}">
                    <a16:creationId xmlns:a16="http://schemas.microsoft.com/office/drawing/2014/main" id="{8DEA80FA-0C92-4D1A-ACA5-89085859CE3B}"/>
                  </a:ext>
                </a:extLst>
              </p:cNvPr>
              <p:cNvSpPr txBox="1">
                <a:spLocks noRot="1" noChangeAspect="1" noMove="1" noResize="1" noEditPoints="1" noAdjustHandles="1" noChangeArrowheads="1" noChangeShapeType="1" noTextEdit="1"/>
              </p:cNvSpPr>
              <p:nvPr/>
            </p:nvSpPr>
            <p:spPr>
              <a:xfrm>
                <a:off x="10112736" y="2664540"/>
                <a:ext cx="674228" cy="1938992"/>
              </a:xfrm>
              <a:prstGeom prst="rect">
                <a:avLst/>
              </a:prstGeom>
              <a:blipFill>
                <a:blip r:embed="rId18"/>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814871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9419-4677-4B6F-8EAA-50D530713D23}"/>
              </a:ext>
            </a:extLst>
          </p:cNvPr>
          <p:cNvSpPr>
            <a:spLocks noGrp="1"/>
          </p:cNvSpPr>
          <p:nvPr>
            <p:ph type="title"/>
          </p:nvPr>
        </p:nvSpPr>
        <p:spPr/>
        <p:txBody>
          <a:bodyPr/>
          <a:lstStyle/>
          <a:p>
            <a:r>
              <a:rPr lang="en-IL" dirty="0"/>
              <a:t>Proof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F5215C7-519C-4A8C-9174-2552AA7A360B}"/>
                  </a:ext>
                </a:extLst>
              </p:cNvPr>
              <p:cNvSpPr>
                <a:spLocks noGrp="1"/>
              </p:cNvSpPr>
              <p:nvPr>
                <p:ph idx="1"/>
              </p:nvPr>
            </p:nvSpPr>
            <p:spPr/>
            <p:txBody>
              <a:bodyPr/>
              <a:lstStyle/>
              <a:p>
                <a:r>
                  <a:rPr lang="en-US" dirty="0"/>
                  <a:t>We will now construct a set C of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datasets for which the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𝑥</m:t>
                        </m:r>
                      </m:sub>
                    </m:sSub>
                  </m:oMath>
                </a14:m>
                <a:r>
                  <a:rPr lang="en-US" dirty="0"/>
                  <a:t>’s are disjoint.</a:t>
                </a:r>
                <a:endParaRPr lang="en-IL" dirty="0"/>
              </a:p>
              <a:p>
                <a:r>
                  <a:rPr lang="en-US" dirty="0"/>
                  <a:t>Specifically, for each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 </m:t>
                    </m:r>
                    <m:r>
                      <a:rPr lang="en-US" i="1" dirty="0" smtClean="0">
                        <a:latin typeface="Cambria Math" panose="02040503050406030204" pitchFamily="18" charset="0"/>
                      </a:rPr>
                      <m:t>𝑋</m:t>
                    </m:r>
                  </m:oMath>
                </a14:m>
                <a:r>
                  <a:rPr lang="en-US" dirty="0"/>
                  <a:t>, let </a:t>
                </a:r>
                <a14:m>
                  <m:oMath xmlns:m="http://schemas.openxmlformats.org/officeDocument/2006/math">
                    <m:r>
                      <a:rPr lang="en-US" i="1" dirty="0" smtClean="0">
                        <a:latin typeface="Cambria Math" panose="02040503050406030204" pitchFamily="18" charset="0"/>
                      </a:rPr>
                      <m:t>𝑥</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𝑤</m:t>
                        </m:r>
                      </m:e>
                    </m:d>
                    <m:r>
                      <a:rPr lang="en-US" i="1" dirty="0" smtClean="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𝑋</m:t>
                        </m:r>
                      </m:e>
                      <m:sup>
                        <m:r>
                          <a:rPr lang="en-US" i="1" dirty="0" smtClean="0">
                            <a:latin typeface="Cambria Math" panose="02040503050406030204" pitchFamily="18" charset="0"/>
                          </a:rPr>
                          <m:t>𝑛</m:t>
                        </m:r>
                      </m:sup>
                    </m:sSup>
                  </m:oMath>
                </a14:m>
                <a:r>
                  <a:rPr lang="en-US" dirty="0"/>
                  <a:t> be the dataset whose first m =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𝛼</m:t>
                    </m:r>
                    <m:r>
                      <a:rPr lang="en-US" i="1" dirty="0" smtClean="0">
                        <a:latin typeface="Cambria Math" panose="02040503050406030204" pitchFamily="18" charset="0"/>
                      </a:rPr>
                      <m:t>𝑛</m:t>
                    </m:r>
                    <m:r>
                      <a:rPr lang="en-US" i="1" dirty="0" smtClean="0">
                        <a:latin typeface="Cambria Math" panose="02040503050406030204" pitchFamily="18" charset="0"/>
                      </a:rPr>
                      <m:t> + 1</m:t>
                    </m:r>
                  </m:oMath>
                </a14:m>
                <a:r>
                  <a:rPr lang="en-US" dirty="0"/>
                  <a:t> rows are all equal to </a:t>
                </a:r>
                <a14:m>
                  <m:oMath xmlns:m="http://schemas.openxmlformats.org/officeDocument/2006/math">
                    <m:r>
                      <a:rPr lang="en-US" i="1" dirty="0" smtClean="0">
                        <a:latin typeface="Cambria Math" panose="02040503050406030204" pitchFamily="18" charset="0"/>
                      </a:rPr>
                      <m:t>𝑤</m:t>
                    </m:r>
                  </m:oMath>
                </a14:m>
                <a:r>
                  <a:rPr lang="en-US" dirty="0"/>
                  <a:t>, and whose remaining n − m rows are all equal to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0</m:t>
                        </m:r>
                      </m:sub>
                    </m:sSub>
                  </m:oMath>
                </a14:m>
                <a:r>
                  <a:rPr lang="en-US" dirty="0"/>
                  <a:t>for a fixed element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0</m:t>
                        </m:r>
                      </m:sub>
                    </m:sSub>
                    <m:r>
                      <a:rPr lang="en-US" i="1" dirty="0">
                        <a:latin typeface="Cambria Math" panose="02040503050406030204" pitchFamily="18" charset="0"/>
                      </a:rPr>
                      <m:t>∈ </m:t>
                    </m:r>
                    <m:r>
                      <a:rPr lang="en-US" i="1" dirty="0" smtClean="0">
                        <a:latin typeface="Cambria Math" panose="02040503050406030204" pitchFamily="18" charset="0"/>
                      </a:rPr>
                      <m:t>𝑋</m:t>
                    </m:r>
                  </m:oMath>
                </a14:m>
                <a:endParaRPr lang="en-IL" dirty="0"/>
              </a:p>
              <a:p>
                <a:r>
                  <a:rPr lang="pl-PL" dirty="0"/>
                  <a:t>C = </a:t>
                </a:r>
                <a14:m>
                  <m:oMath xmlns:m="http://schemas.openxmlformats.org/officeDocument/2006/math">
                    <m:r>
                      <a:rPr lang="pl-PL" i="1" dirty="0" smtClean="0">
                        <a:latin typeface="Cambria Math" panose="02040503050406030204" pitchFamily="18" charset="0"/>
                      </a:rPr>
                      <m:t>{</m:t>
                    </m:r>
                    <m:r>
                      <a:rPr lang="pl-PL" i="1" dirty="0" smtClean="0">
                        <a:latin typeface="Cambria Math" panose="02040503050406030204" pitchFamily="18" charset="0"/>
                      </a:rPr>
                      <m:t>𝑥</m:t>
                    </m:r>
                    <m:r>
                      <a:rPr lang="pl-PL" i="1" dirty="0" smtClean="0">
                        <a:latin typeface="Cambria Math" panose="02040503050406030204" pitchFamily="18" charset="0"/>
                      </a:rPr>
                      <m:t>(</m:t>
                    </m:r>
                    <m:r>
                      <a:rPr lang="pl-PL" i="1" dirty="0" smtClean="0">
                        <a:latin typeface="Cambria Math" panose="02040503050406030204" pitchFamily="18" charset="0"/>
                      </a:rPr>
                      <m:t>𝑤</m:t>
                    </m:r>
                    <m:r>
                      <a:rPr lang="pl-PL" i="1" dirty="0" smtClean="0">
                        <a:latin typeface="Cambria Math" panose="02040503050406030204" pitchFamily="18" charset="0"/>
                      </a:rPr>
                      <m:t>) : </m:t>
                    </m:r>
                    <m:r>
                      <a:rPr lang="pl-PL" i="1" dirty="0" smtClean="0">
                        <a:latin typeface="Cambria Math" panose="02040503050406030204" pitchFamily="18" charset="0"/>
                      </a:rPr>
                      <m:t>𝑤</m:t>
                    </m:r>
                    <m:r>
                      <a:rPr lang="pl-PL" i="1" dirty="0" smtClean="0">
                        <a:latin typeface="Cambria Math" panose="02040503050406030204" pitchFamily="18" charset="0"/>
                      </a:rPr>
                      <m:t> ∈ </m:t>
                    </m:r>
                    <m:r>
                      <a:rPr lang="pl-PL" i="1" dirty="0" smtClean="0">
                        <a:latin typeface="Cambria Math" panose="02040503050406030204" pitchFamily="18" charset="0"/>
                      </a:rPr>
                      <m:t>𝑋</m:t>
                    </m:r>
                    <m:r>
                      <a:rPr lang="pl-PL" i="1" dirty="0" smtClean="0">
                        <a:latin typeface="Cambria Math" panose="02040503050406030204" pitchFamily="18" charset="0"/>
                      </a:rPr>
                      <m:t>}</m:t>
                    </m:r>
                  </m:oMath>
                </a14:m>
                <a:endParaRPr lang="en-IL" dirty="0"/>
              </a:p>
              <a:p>
                <a:endParaRPr lang="en-IL" dirty="0"/>
              </a:p>
            </p:txBody>
          </p:sp>
        </mc:Choice>
        <mc:Fallback>
          <p:sp>
            <p:nvSpPr>
              <p:cNvPr id="3" name="Content Placeholder 2">
                <a:extLst>
                  <a:ext uri="{FF2B5EF4-FFF2-40B4-BE49-F238E27FC236}">
                    <a16:creationId xmlns:a16="http://schemas.microsoft.com/office/drawing/2014/main" id="{1F5215C7-519C-4A8C-9174-2552AA7A360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298648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A504643-5AAA-4DEB-BB6E-B018652F34A1}"/>
                  </a:ext>
                </a:extLst>
              </p:cNvPr>
              <p:cNvSpPr>
                <a:spLocks noGrp="1"/>
              </p:cNvSpPr>
              <p:nvPr>
                <p:ph type="title"/>
              </p:nvPr>
            </p:nvSpPr>
            <p:spPr/>
            <p:txBody>
              <a:bodyPr>
                <a:normAutofit/>
              </a:bodyPr>
              <a:lstStyle/>
              <a:p>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𝑥</m:t>
                        </m:r>
                        <m:d>
                          <m:dPr>
                            <m:ctrlPr>
                              <a:rPr lang="en-US" i="1" dirty="0" smtClean="0">
                                <a:latin typeface="Cambria Math" panose="02040503050406030204" pitchFamily="18" charset="0"/>
                              </a:rPr>
                            </m:ctrlPr>
                          </m:dPr>
                          <m:e>
                            <m:r>
                              <a:rPr lang="en-US" i="1" dirty="0">
                                <a:latin typeface="Cambria Math" panose="02040503050406030204" pitchFamily="18" charset="0"/>
                              </a:rPr>
                              <m:t>𝑤</m:t>
                            </m:r>
                          </m:e>
                        </m:d>
                      </m:sub>
                    </m:sSub>
                  </m:oMath>
                </a14:m>
                <a:r>
                  <a:rPr lang="en-US" dirty="0"/>
                  <a:t> and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𝑥</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𝑤</m:t>
                            </m:r>
                            <m:r>
                              <a:rPr lang="en-IL" i="1" dirty="0" smtClean="0">
                                <a:latin typeface="Cambria Math" panose="02040503050406030204" pitchFamily="18" charset="0"/>
                              </a:rPr>
                              <m:t>’</m:t>
                            </m:r>
                          </m:e>
                        </m:d>
                      </m:sub>
                    </m:sSub>
                    <m:r>
                      <a:rPr lang="en-IL" b="0" i="1" dirty="0" smtClean="0">
                        <a:latin typeface="Cambria Math" panose="02040503050406030204" pitchFamily="18" charset="0"/>
                      </a:rPr>
                      <m:t> </m:t>
                    </m:r>
                  </m:oMath>
                </a14:m>
                <a:r>
                  <a:rPr lang="en-US" dirty="0"/>
                  <a:t>are disjoint</a:t>
                </a:r>
                <a:r>
                  <a:rPr lang="en-IL" dirty="0"/>
                  <a:t> for </a:t>
                </a:r>
                <a14:m>
                  <m:oMath xmlns:m="http://schemas.openxmlformats.org/officeDocument/2006/math">
                    <m:r>
                      <a:rPr lang="en-IL" i="1" dirty="0" smtClean="0">
                        <a:latin typeface="Cambria Math" panose="02040503050406030204" pitchFamily="18" charset="0"/>
                      </a:rPr>
                      <m:t>𝑤</m:t>
                    </m:r>
                    <m:r>
                      <a:rPr lang="en-IL" i="1" dirty="0" smtClean="0">
                        <a:latin typeface="Cambria Math" panose="02040503050406030204" pitchFamily="18" charset="0"/>
                      </a:rPr>
                      <m:t> </m:t>
                    </m:r>
                    <m:r>
                      <a:rPr lang="en-IL">
                        <a:latin typeface="Cambria Math" panose="02040503050406030204" pitchFamily="18" charset="0"/>
                      </a:rPr>
                      <m:t>≠</m:t>
                    </m:r>
                    <m:r>
                      <a:rPr lang="en-IL" i="1" dirty="0" smtClean="0">
                        <a:latin typeface="Cambria Math" panose="02040503050406030204" pitchFamily="18" charset="0"/>
                      </a:rPr>
                      <m:t> </m:t>
                    </m:r>
                    <m:r>
                      <a:rPr lang="en-IL" i="1" dirty="0" smtClean="0">
                        <a:latin typeface="Cambria Math" panose="02040503050406030204" pitchFamily="18" charset="0"/>
                      </a:rPr>
                      <m:t>𝑤</m:t>
                    </m:r>
                    <m:r>
                      <a:rPr lang="en-IL" i="1" dirty="0" smtClean="0">
                        <a:latin typeface="Cambria Math" panose="02040503050406030204" pitchFamily="18" charset="0"/>
                      </a:rPr>
                      <m:t>’</m:t>
                    </m:r>
                  </m:oMath>
                </a14:m>
                <a:endParaRPr lang="en-IL" dirty="0"/>
              </a:p>
            </p:txBody>
          </p:sp>
        </mc:Choice>
        <mc:Fallback>
          <p:sp>
            <p:nvSpPr>
              <p:cNvPr id="2" name="Title 1">
                <a:extLst>
                  <a:ext uri="{FF2B5EF4-FFF2-40B4-BE49-F238E27FC236}">
                    <a16:creationId xmlns:a16="http://schemas.microsoft.com/office/drawing/2014/main" id="{BA504643-5AAA-4DEB-BB6E-B018652F34A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3727C20-6287-4EAC-80C6-E8E6845859D6}"/>
                  </a:ext>
                </a:extLst>
              </p:cNvPr>
              <p:cNvSpPr>
                <a:spLocks noGrp="1"/>
              </p:cNvSpPr>
              <p:nvPr>
                <p:ph idx="1"/>
              </p:nvPr>
            </p:nvSpPr>
            <p:spPr/>
            <p:txBody>
              <a:bodyPr/>
              <a:lstStyle/>
              <a:p>
                <a14:m>
                  <m:oMath xmlns:m="http://schemas.openxmlformats.org/officeDocument/2006/math">
                    <m:r>
                      <a:rPr lang="en-IL" i="1" dirty="0" smtClean="0">
                        <a:latin typeface="Cambria Math" panose="02040503050406030204" pitchFamily="18" charset="0"/>
                      </a:rPr>
                      <m:t>𝑤</m:t>
                    </m:r>
                    <m:r>
                      <a:rPr lang="en-IL" i="1" dirty="0" smtClean="0">
                        <a:latin typeface="Cambria Math" panose="02040503050406030204" pitchFamily="18" charset="0"/>
                      </a:rPr>
                      <m:t> </m:t>
                    </m:r>
                    <m:r>
                      <a:rPr lang="en-IL">
                        <a:latin typeface="Cambria Math" panose="02040503050406030204" pitchFamily="18" charset="0"/>
                      </a:rPr>
                      <m:t>≠</m:t>
                    </m:r>
                    <m:r>
                      <a:rPr lang="en-IL" i="1" dirty="0" smtClean="0">
                        <a:latin typeface="Cambria Math" panose="02040503050406030204" pitchFamily="18" charset="0"/>
                      </a:rPr>
                      <m:t> </m:t>
                    </m:r>
                    <m:r>
                      <a:rPr lang="en-IL" i="1" dirty="0" smtClean="0">
                        <a:latin typeface="Cambria Math" panose="02040503050406030204" pitchFamily="18" charset="0"/>
                      </a:rPr>
                      <m:t>𝑤</m:t>
                    </m:r>
                    <m:r>
                      <a:rPr lang="en-IL" i="1" dirty="0" smtClean="0">
                        <a:latin typeface="Cambria Math" panose="02040503050406030204" pitchFamily="18" charset="0"/>
                      </a:rPr>
                      <m:t>’</m:t>
                    </m:r>
                  </m:oMath>
                </a14:m>
                <a:r>
                  <a:rPr lang="en-IL" dirty="0"/>
                  <a:t> - &gt; </a:t>
                </a:r>
                <a:r>
                  <a:rPr lang="en-US" dirty="0"/>
                  <a:t>let </a:t>
                </a:r>
                <a14:m>
                  <m:oMath xmlns:m="http://schemas.openxmlformats.org/officeDocument/2006/math">
                    <m:r>
                      <a:rPr lang="en-US" i="1" dirty="0" smtClean="0">
                        <a:latin typeface="Cambria Math" panose="02040503050406030204" pitchFamily="18" charset="0"/>
                      </a:rPr>
                      <m:t>𝑞</m:t>
                    </m:r>
                  </m:oMath>
                </a14:m>
                <a:r>
                  <a:rPr lang="en-US" dirty="0"/>
                  <a:t> be a query such that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m:t>
                    </m:r>
                    <m:r>
                      <a:rPr lang="en-IL">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IL" i="1" dirty="0" smtClean="0">
                        <a:latin typeface="Cambria Math" panose="02040503050406030204" pitchFamily="18" charset="0"/>
                      </a:rPr>
                      <m:t>’)</m:t>
                    </m:r>
                  </m:oMath>
                </a14:m>
                <a:r>
                  <a:rPr lang="en-US" dirty="0"/>
                  <a:t> </a:t>
                </a:r>
                <a:endParaRPr lang="en-IL" dirty="0"/>
              </a:p>
              <a:p>
                <a14:m>
                  <m:oMath xmlns:m="http://schemas.openxmlformats.org/officeDocument/2006/math">
                    <m:r>
                      <a:rPr lang="pl-PL" i="1" dirty="0" smtClean="0">
                        <a:latin typeface="Cambria Math" panose="02040503050406030204" pitchFamily="18" charset="0"/>
                      </a:rPr>
                      <m:t>|</m:t>
                    </m:r>
                    <m:r>
                      <a:rPr lang="pl-PL" i="1" dirty="0" smtClean="0">
                        <a:latin typeface="Cambria Math" panose="02040503050406030204" pitchFamily="18" charset="0"/>
                      </a:rPr>
                      <m:t>𝑞</m:t>
                    </m:r>
                    <m:r>
                      <a:rPr lang="pl-PL" i="1" dirty="0" smtClean="0">
                        <a:latin typeface="Cambria Math" panose="02040503050406030204" pitchFamily="18" charset="0"/>
                      </a:rPr>
                      <m:t>(</m:t>
                    </m:r>
                    <m:r>
                      <a:rPr lang="pl-PL" i="1" dirty="0" smtClean="0">
                        <a:latin typeface="Cambria Math" panose="02040503050406030204" pitchFamily="18" charset="0"/>
                      </a:rPr>
                      <m:t>𝑥</m:t>
                    </m:r>
                    <m:r>
                      <a:rPr lang="pl-PL" i="1" dirty="0" smtClean="0">
                        <a:latin typeface="Cambria Math" panose="02040503050406030204" pitchFamily="18" charset="0"/>
                      </a:rPr>
                      <m:t>(</m:t>
                    </m:r>
                    <m:r>
                      <a:rPr lang="pl-PL" i="1" dirty="0" smtClean="0">
                        <a:latin typeface="Cambria Math" panose="02040503050406030204" pitchFamily="18" charset="0"/>
                      </a:rPr>
                      <m:t>𝑤</m:t>
                    </m:r>
                    <m:r>
                      <a:rPr lang="pl-PL" i="1" dirty="0" smtClean="0">
                        <a:latin typeface="Cambria Math" panose="02040503050406030204" pitchFamily="18" charset="0"/>
                      </a:rPr>
                      <m:t>)) − </m:t>
                    </m:r>
                    <m:r>
                      <a:rPr lang="pl-PL" i="1" dirty="0" smtClean="0">
                        <a:latin typeface="Cambria Math" panose="02040503050406030204" pitchFamily="18" charset="0"/>
                      </a:rPr>
                      <m:t>𝑞</m:t>
                    </m:r>
                    <m:r>
                      <a:rPr lang="pl-PL" i="1" dirty="0" smtClean="0">
                        <a:latin typeface="Cambria Math" panose="02040503050406030204" pitchFamily="18" charset="0"/>
                      </a:rPr>
                      <m:t>(</m:t>
                    </m:r>
                    <m:r>
                      <a:rPr lang="pl-PL" i="1" dirty="0" smtClean="0">
                        <a:latin typeface="Cambria Math" panose="02040503050406030204" pitchFamily="18" charset="0"/>
                      </a:rPr>
                      <m:t>𝑥</m:t>
                    </m:r>
                    <m:r>
                      <a:rPr lang="pl-PL" i="1" dirty="0" smtClean="0">
                        <a:latin typeface="Cambria Math" panose="02040503050406030204" pitchFamily="18" charset="0"/>
                      </a:rPr>
                      <m:t>(</m:t>
                    </m:r>
                    <m:r>
                      <a:rPr lang="pl-PL" i="1" dirty="0" smtClean="0">
                        <a:latin typeface="Cambria Math" panose="02040503050406030204" pitchFamily="18" charset="0"/>
                      </a:rPr>
                      <m:t>𝑤</m:t>
                    </m:r>
                    <m:r>
                      <a:rPr lang="en-IL" i="1" dirty="0" smtClean="0">
                        <a:latin typeface="Cambria Math" panose="02040503050406030204" pitchFamily="18" charset="0"/>
                      </a:rPr>
                      <m:t>’</m:t>
                    </m:r>
                    <m:r>
                      <a:rPr lang="pl-PL" i="1" dirty="0" smtClean="0">
                        <a:latin typeface="Cambria Math" panose="02040503050406030204" pitchFamily="18" charset="0"/>
                      </a:rPr>
                      <m:t>))|</m:t>
                    </m:r>
                  </m:oMath>
                </a14:m>
                <a:r>
                  <a:rPr lang="pl-PL" dirty="0"/>
                  <a:t> = </a:t>
                </a:r>
                <a14:m>
                  <m:oMath xmlns:m="http://schemas.openxmlformats.org/officeDocument/2006/math">
                    <m:f>
                      <m:fPr>
                        <m:ctrlPr>
                          <a:rPr lang="pl-PL" i="1" dirty="0" smtClean="0">
                            <a:latin typeface="Cambria Math" panose="02040503050406030204" pitchFamily="18" charset="0"/>
                          </a:rPr>
                        </m:ctrlPr>
                      </m:fPr>
                      <m:num>
                        <m:r>
                          <a:rPr lang="pl-PL" i="1" dirty="0" smtClean="0">
                            <a:latin typeface="Cambria Math" panose="02040503050406030204" pitchFamily="18" charset="0"/>
                          </a:rPr>
                          <m:t>𝑚</m:t>
                        </m:r>
                      </m:num>
                      <m:den>
                        <m:r>
                          <a:rPr lang="pl-PL" i="1" dirty="0" smtClean="0">
                            <a:latin typeface="Cambria Math" panose="02040503050406030204" pitchFamily="18" charset="0"/>
                          </a:rPr>
                          <m:t>𝑛</m:t>
                        </m:r>
                      </m:den>
                    </m:f>
                    <m:r>
                      <a:rPr lang="pl-PL" i="1" dirty="0" smtClean="0">
                        <a:latin typeface="Cambria Math" panose="02040503050406030204" pitchFamily="18" charset="0"/>
                      </a:rPr>
                      <m:t>&gt; 2</m:t>
                    </m:r>
                    <m:r>
                      <a:rPr lang="pl-PL" i="1" dirty="0" smtClean="0">
                        <a:latin typeface="Cambria Math" panose="02040503050406030204" pitchFamily="18" charset="0"/>
                      </a:rPr>
                      <m:t>𝛼</m:t>
                    </m:r>
                  </m:oMath>
                </a14:m>
                <a:endParaRPr lang="en-IL" dirty="0"/>
              </a:p>
              <a:p>
                <a:r>
                  <a:rPr lang="en-US" dirty="0"/>
                  <a:t>The datasets in C are all at distance at most </a:t>
                </a:r>
                <a14:m>
                  <m:oMath xmlns:m="http://schemas.openxmlformats.org/officeDocument/2006/math">
                    <m:r>
                      <a:rPr lang="en-US" i="1" dirty="0" smtClean="0">
                        <a:latin typeface="Cambria Math" panose="02040503050406030204" pitchFamily="18" charset="0"/>
                      </a:rPr>
                      <m:t>𝑚</m:t>
                    </m:r>
                  </m:oMath>
                </a14:m>
                <a:r>
                  <a:rPr lang="en-US" dirty="0"/>
                  <a:t> from the dataset </a:t>
                </a:r>
                <a14:m>
                  <m:oMath xmlns:m="http://schemas.openxmlformats.org/officeDocument/2006/math">
                    <m:r>
                      <a:rPr lang="en-US" i="1" dirty="0" smtClean="0">
                        <a:latin typeface="Cambria Math" panose="02040503050406030204" pitchFamily="18" charset="0"/>
                      </a:rPr>
                      <m:t>𝑥</m:t>
                    </m:r>
                    <m:d>
                      <m:dPr>
                        <m:ctrlPr>
                          <a:rPr lang="en-US" i="1" dirty="0" smtClean="0">
                            <a:latin typeface="Cambria Math" panose="02040503050406030204" pitchFamily="18" charset="0"/>
                          </a:rPr>
                        </m:ctrlPr>
                      </m:dPr>
                      <m:e>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𝑤</m:t>
                            </m:r>
                          </m:e>
                          <m:sub>
                            <m:r>
                              <a:rPr lang="en-IL" i="1" dirty="0" smtClean="0">
                                <a:latin typeface="Cambria Math" panose="02040503050406030204" pitchFamily="18" charset="0"/>
                              </a:rPr>
                              <m:t>0</m:t>
                            </m:r>
                          </m:sub>
                        </m:sSub>
                      </m:e>
                    </m:d>
                  </m:oMath>
                </a14:m>
                <a:endParaRPr lang="en-IL" dirty="0"/>
              </a:p>
              <a:p>
                <a:r>
                  <a:rPr lang="en-US" dirty="0"/>
                  <a:t>by Theorem 5.13, we deduce that </a:t>
                </a:r>
                <a:r>
                  <a:rPr lang="en-IL" dirty="0"/>
                  <a:t>:</a:t>
                </a:r>
              </a:p>
              <a:p>
                <a:pPr lvl="1"/>
                <a14:m>
                  <m:oMath xmlns:m="http://schemas.openxmlformats.org/officeDocument/2006/math">
                    <m:f>
                      <m:fPr>
                        <m:ctrlPr>
                          <a:rPr lang="en-IL" i="1" dirty="0" smtClean="0">
                            <a:latin typeface="Cambria Math" panose="02040503050406030204" pitchFamily="18" charset="0"/>
                          </a:rPr>
                        </m:ctrlPr>
                      </m:fPr>
                      <m:num>
                        <m:r>
                          <a:rPr lang="en-IL" i="1" dirty="0" smtClean="0">
                            <a:latin typeface="Cambria Math" panose="02040503050406030204" pitchFamily="18" charset="0"/>
                          </a:rPr>
                          <m:t>1</m:t>
                        </m:r>
                      </m:num>
                      <m:den>
                        <m:d>
                          <m:dPr>
                            <m:begChr m:val="|"/>
                            <m:endChr m:val="|"/>
                            <m:ctrlPr>
                              <a:rPr lang="en-IL" i="1" dirty="0" smtClean="0">
                                <a:latin typeface="Cambria Math" panose="02040503050406030204" pitchFamily="18" charset="0"/>
                              </a:rPr>
                            </m:ctrlPr>
                          </m:dPr>
                          <m:e>
                            <m:r>
                              <a:rPr lang="en-IL" i="1" dirty="0" smtClean="0">
                                <a:latin typeface="Cambria Math" panose="02040503050406030204" pitchFamily="18" charset="0"/>
                              </a:rPr>
                              <m:t>𝑋</m:t>
                            </m:r>
                          </m:e>
                        </m:d>
                      </m:den>
                    </m:f>
                    <m:r>
                      <a:rPr lang="en-IL" i="1" dirty="0" smtClean="0">
                        <a:latin typeface="Cambria Math" panose="02040503050406030204" pitchFamily="18" charset="0"/>
                      </a:rPr>
                      <m:t>≥</m:t>
                    </m:r>
                    <m:f>
                      <m:fPr>
                        <m:ctrlPr>
                          <a:rPr lang="en-IL" b="0" i="1" dirty="0" smtClean="0">
                            <a:latin typeface="Cambria Math" panose="02040503050406030204" pitchFamily="18" charset="0"/>
                          </a:rPr>
                        </m:ctrlPr>
                      </m:fPr>
                      <m:num>
                        <m:sSup>
                          <m:sSupPr>
                            <m:ctrlPr>
                              <a:rPr lang="en-IL" b="0" i="1" dirty="0" smtClean="0">
                                <a:latin typeface="Cambria Math" panose="02040503050406030204" pitchFamily="18" charset="0"/>
                              </a:rPr>
                            </m:ctrlPr>
                          </m:sSupPr>
                          <m:e>
                            <m:r>
                              <a:rPr lang="en-IL" i="1" dirty="0" smtClean="0">
                                <a:latin typeface="Cambria Math" panose="02040503050406030204" pitchFamily="18" charset="0"/>
                              </a:rPr>
                              <m:t>𝑒</m:t>
                            </m:r>
                          </m:e>
                          <m:sup>
                            <m:r>
                              <a:rPr lang="en-IL" b="0" i="1" dirty="0" smtClean="0">
                                <a:latin typeface="Cambria Math" panose="02040503050406030204" pitchFamily="18" charset="0"/>
                              </a:rPr>
                              <m:t>−</m:t>
                            </m:r>
                            <m:r>
                              <a:rPr lang="el-GR" i="1" dirty="0">
                                <a:latin typeface="Cambria Math" panose="02040503050406030204" pitchFamily="18" charset="0"/>
                              </a:rPr>
                              <m:t>𝜀</m:t>
                            </m:r>
                            <m:r>
                              <a:rPr lang="en-IL" i="1" dirty="0">
                                <a:latin typeface="Cambria Math" panose="02040503050406030204" pitchFamily="18" charset="0"/>
                              </a:rPr>
                              <m:t>𝑚</m:t>
                            </m:r>
                          </m:sup>
                        </m:sSup>
                      </m:num>
                      <m:den>
                        <m:r>
                          <a:rPr lang="en-IL" b="0" i="1" dirty="0" smtClean="0">
                            <a:latin typeface="Cambria Math" panose="02040503050406030204" pitchFamily="18" charset="0"/>
                          </a:rPr>
                          <m:t>4</m:t>
                        </m:r>
                      </m:den>
                    </m:f>
                  </m:oMath>
                </a14:m>
                <a:endParaRPr lang="en-IL" dirty="0"/>
              </a:p>
              <a:p>
                <a:pPr lvl="1"/>
                <a:r>
                  <a:rPr lang="en-US" dirty="0"/>
                  <a:t>m =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rPr>
                      <m:t>𝛼</m:t>
                    </m:r>
                    <m:r>
                      <a:rPr lang="en-US" i="1" dirty="0">
                        <a:latin typeface="Cambria Math" panose="02040503050406030204" pitchFamily="18" charset="0"/>
                      </a:rPr>
                      <m:t>𝑛</m:t>
                    </m:r>
                    <m:r>
                      <a:rPr lang="en-US" i="1" dirty="0">
                        <a:latin typeface="Cambria Math" panose="02040503050406030204" pitchFamily="18" charset="0"/>
                      </a:rPr>
                      <m:t> + 1</m:t>
                    </m:r>
                  </m:oMath>
                </a14:m>
                <a:endParaRPr lang="en-IL" dirty="0"/>
              </a:p>
              <a:p>
                <a:pPr lvl="1"/>
                <a14:m>
                  <m:oMath xmlns:m="http://schemas.openxmlformats.org/officeDocument/2006/math">
                    <m:r>
                      <a:rPr lang="el-GR" i="1" dirty="0" smtClean="0">
                        <a:latin typeface="Cambria Math" panose="02040503050406030204" pitchFamily="18" charset="0"/>
                      </a:rPr>
                      <m:t>𝛼</m:t>
                    </m:r>
                    <m:r>
                      <a:rPr lang="el-GR" i="1" dirty="0" smtClean="0">
                        <a:latin typeface="Cambria Math" panose="02040503050406030204" pitchFamily="18" charset="0"/>
                      </a:rPr>
                      <m:t> ≥ Ω(</m:t>
                    </m:r>
                    <m:r>
                      <m:rPr>
                        <m:sty m:val="p"/>
                      </m:rPr>
                      <a:rPr lang="en-IL" i="1" dirty="0">
                        <a:latin typeface="Cambria Math" panose="02040503050406030204" pitchFamily="18" charset="0"/>
                      </a:rPr>
                      <m:t>log</m:t>
                    </m:r>
                    <m:r>
                      <a:rPr lang="en-IL" i="1" dirty="0">
                        <a:latin typeface="Cambria Math" panose="02040503050406030204" pitchFamily="18" charset="0"/>
                      </a:rPr>
                      <m:t>⁡|</m:t>
                    </m:r>
                    <m:r>
                      <a:rPr lang="en-IL" i="1" dirty="0">
                        <a:latin typeface="Cambria Math" panose="02040503050406030204" pitchFamily="18" charset="0"/>
                      </a:rPr>
                      <m:t>𝑋</m:t>
                    </m:r>
                    <m:r>
                      <a:rPr lang="en-IL" i="1" dirty="0">
                        <a:latin typeface="Cambria Math" panose="02040503050406030204" pitchFamily="18" charset="0"/>
                      </a:rPr>
                      <m:t>|/</m:t>
                    </m:r>
                    <m:r>
                      <a:rPr lang="el-GR" i="1" dirty="0">
                        <a:latin typeface="Cambria Math" panose="02040503050406030204" pitchFamily="18" charset="0"/>
                      </a:rPr>
                      <m:t>𝜀</m:t>
                    </m:r>
                    <m:r>
                      <a:rPr lang="en-IL" i="1" dirty="0">
                        <a:latin typeface="Cambria Math" panose="02040503050406030204" pitchFamily="18" charset="0"/>
                      </a:rPr>
                      <m:t>𝑛</m:t>
                    </m:r>
                    <m:r>
                      <a:rPr lang="en-IL" i="1" dirty="0">
                        <a:latin typeface="Cambria Math" panose="02040503050406030204" pitchFamily="18" charset="0"/>
                      </a:rPr>
                      <m:t>).</m:t>
                    </m:r>
                  </m:oMath>
                </a14:m>
                <a:endParaRPr lang="en-IL" dirty="0"/>
              </a:p>
              <a:p>
                <a:endParaRPr lang="en-IL" dirty="0"/>
              </a:p>
            </p:txBody>
          </p:sp>
        </mc:Choice>
        <mc:Fallback>
          <p:sp>
            <p:nvSpPr>
              <p:cNvPr id="3" name="Content Placeholder 2">
                <a:extLst>
                  <a:ext uri="{FF2B5EF4-FFF2-40B4-BE49-F238E27FC236}">
                    <a16:creationId xmlns:a16="http://schemas.microsoft.com/office/drawing/2014/main" id="{13727C20-6287-4EAC-80C6-E8E6845859D6}"/>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18403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095D-D05F-4223-B9B1-35E9A5BD833E}"/>
              </a:ext>
            </a:extLst>
          </p:cNvPr>
          <p:cNvSpPr>
            <a:spLocks noGrp="1"/>
          </p:cNvSpPr>
          <p:nvPr>
            <p:ph type="title"/>
          </p:nvPr>
        </p:nvSpPr>
        <p:spPr/>
        <p:txBody>
          <a:bodyPr/>
          <a:lstStyle/>
          <a:p>
            <a:r>
              <a:rPr lang="en-IL" dirty="0"/>
              <a:t>Reconstruction attacks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8E644E-0636-40BB-9AD8-333915C8E44D}"/>
                  </a:ext>
                </a:extLst>
              </p:cNvPr>
              <p:cNvSpPr>
                <a:spLocks noGrp="1"/>
              </p:cNvSpPr>
              <p:nvPr>
                <p:ph idx="1"/>
              </p:nvPr>
            </p:nvSpPr>
            <p:spPr/>
            <p:txBody>
              <a:bodyPr>
                <a:normAutofit/>
              </a:bodyPr>
              <a:lstStyle/>
              <a:p>
                <a14:m>
                  <m:oMath xmlns:m="http://schemas.openxmlformats.org/officeDocument/2006/math">
                    <m:r>
                      <a:rPr lang="en-IL" i="1" dirty="0" smtClean="0">
                        <a:latin typeface="Cambria Math" panose="02040503050406030204" pitchFamily="18" charset="0"/>
                      </a:rPr>
                      <m:t>𝑑</m:t>
                    </m:r>
                    <m:r>
                      <a:rPr lang="en-IL" i="1" dirty="0" smtClean="0">
                        <a:latin typeface="Cambria Math" panose="02040503050406030204" pitchFamily="18" charset="0"/>
                      </a:rPr>
                      <m:t> = </m:t>
                    </m:r>
                  </m:oMath>
                </a14:m>
                <a:r>
                  <a:rPr lang="en-IL" i="0" dirty="0">
                    <a:latin typeface="+mj-lt"/>
                  </a:rPr>
                  <a:t>(</a:t>
                </a:r>
                <a14:m>
                  <m:oMath xmlns:m="http://schemas.openxmlformats.org/officeDocument/2006/math">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i="1" dirty="0" smtClean="0">
                            <a:latin typeface="Cambria Math" panose="02040503050406030204" pitchFamily="18" charset="0"/>
                          </a:rPr>
                          <m:t>1</m:t>
                        </m:r>
                      </m:sub>
                    </m:sSub>
                  </m:oMath>
                </a14:m>
                <a:r>
                  <a:rPr lang="en-IL" i="0" dirty="0">
                    <a:latin typeface="+mj-lt"/>
                  </a:rPr>
                  <a:t>, . . . , </a:t>
                </a:r>
                <a14:m>
                  <m:oMath xmlns:m="http://schemas.openxmlformats.org/officeDocument/2006/math">
                    <m:sSub>
                      <m:sSubPr>
                        <m:ctrlPr>
                          <a:rPr lang="en-IL" i="1" dirty="0">
                            <a:latin typeface="Cambria Math" panose="02040503050406030204" pitchFamily="18" charset="0"/>
                          </a:rPr>
                        </m:ctrlPr>
                      </m:sSubPr>
                      <m:e>
                        <m:r>
                          <a:rPr lang="en-IL" i="1" dirty="0">
                            <a:latin typeface="Cambria Math" panose="02040503050406030204" pitchFamily="18" charset="0"/>
                          </a:rPr>
                          <m:t>𝑑</m:t>
                        </m:r>
                      </m:e>
                      <m:sub>
                        <m:r>
                          <a:rPr lang="en-IL" b="0" i="1" dirty="0" smtClean="0">
                            <a:latin typeface="Cambria Math" panose="02040503050406030204" pitchFamily="18" charset="0"/>
                          </a:rPr>
                          <m:t>𝑛</m:t>
                        </m:r>
                      </m:sub>
                    </m:sSub>
                  </m:oMath>
                </a14:m>
                <a:r>
                  <a:rPr lang="en-IL" i="0" dirty="0">
                    <a:latin typeface="+mj-lt"/>
                  </a:rPr>
                  <a:t>). </a:t>
                </a:r>
                <a14:m>
                  <m:oMath xmlns:m="http://schemas.openxmlformats.org/officeDocument/2006/math">
                    <m:r>
                      <a:rPr lang="en-IL" i="1" dirty="0">
                        <a:latin typeface="Cambria Math" panose="02040503050406030204" pitchFamily="18" charset="0"/>
                      </a:rPr>
                      <m:t> </m:t>
                    </m:r>
                    <m:sSub>
                      <m:sSubPr>
                        <m:ctrlPr>
                          <a:rPr lang="en-IL" i="1" dirty="0" err="1">
                            <a:latin typeface="Cambria Math" panose="02040503050406030204" pitchFamily="18" charset="0"/>
                          </a:rPr>
                        </m:ctrlPr>
                      </m:sSubPr>
                      <m:e>
                        <m:r>
                          <a:rPr lang="en-IL" i="1" dirty="0" err="1">
                            <a:latin typeface="Cambria Math" panose="02040503050406030204" pitchFamily="18" charset="0"/>
                          </a:rPr>
                          <m:t>𝑑</m:t>
                        </m:r>
                      </m:e>
                      <m:sub>
                        <m:r>
                          <a:rPr lang="en-IL" i="1" dirty="0" err="1">
                            <a:latin typeface="Cambria Math" panose="02040503050406030204" pitchFamily="18" charset="0"/>
                          </a:rPr>
                          <m:t>𝑖</m:t>
                        </m:r>
                      </m:sub>
                    </m:sSub>
                    <m:r>
                      <m:rPr>
                        <m:nor/>
                      </m:rPr>
                      <a:rPr lang="en-US" dirty="0"/>
                      <m:t>∈</m:t>
                    </m:r>
                    <m:r>
                      <a:rPr lang="en-IL" i="1" dirty="0">
                        <a:latin typeface="Cambria Math" panose="02040503050406030204" pitchFamily="18" charset="0"/>
                      </a:rPr>
                      <m:t>{0,1}</m:t>
                    </m:r>
                  </m:oMath>
                </a14:m>
                <a:endParaRPr lang="en-IL" dirty="0"/>
              </a:p>
              <a:p>
                <a:r>
                  <a:rPr lang="en-IL" dirty="0"/>
                  <a:t>I</a:t>
                </a:r>
                <a:r>
                  <a:rPr lang="en-US" dirty="0" err="1"/>
                  <a:t>ssuing</a:t>
                </a:r>
                <a:r>
                  <a:rPr lang="en-US" dirty="0"/>
                  <a:t> a string of queries</a:t>
                </a:r>
                <a:endParaRPr lang="en-IL" dirty="0"/>
              </a:p>
              <a:p>
                <a:pPr lvl="1"/>
                <a:r>
                  <a:rPr lang="en-IL" dirty="0"/>
                  <a:t>each described by </a:t>
                </a:r>
                <a:r>
                  <a:rPr lang="en-IL" dirty="0">
                    <a:solidFill>
                      <a:schemeClr val="tx1"/>
                    </a:solidFill>
                  </a:rPr>
                  <a:t>susbset rows S</a:t>
                </a:r>
              </a:p>
              <a:p>
                <a:pPr lvl="1"/>
                <a:r>
                  <a:rPr lang="en-IL" dirty="0">
                    <a:solidFill>
                      <a:schemeClr val="tx1"/>
                    </a:solidFill>
                  </a:rPr>
                  <a:t>S</a:t>
                </a:r>
                <a14:m>
                  <m:oMath xmlns:m="http://schemas.openxmlformats.org/officeDocument/2006/math">
                    <m:r>
                      <a:rPr lang="en-US" i="1" dirty="0">
                        <a:solidFill>
                          <a:schemeClr val="tx1"/>
                        </a:solidFill>
                        <a:latin typeface="Cambria Math" panose="02040503050406030204" pitchFamily="18" charset="0"/>
                      </a:rPr>
                      <m:t> = </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0,1,1,0,0,1</m:t>
                        </m:r>
                      </m:e>
                    </m:d>
                  </m:oMath>
                </a14:m>
                <a:endParaRPr lang="en-IL" dirty="0">
                  <a:solidFill>
                    <a:schemeClr val="tx1"/>
                  </a:solidFill>
                </a:endParaRPr>
              </a:p>
              <a:p>
                <a:pPr lvl="1"/>
                <a:r>
                  <a:rPr lang="en-IL" dirty="0">
                    <a:solidFill>
                      <a:schemeClr val="tx1"/>
                    </a:solidFill>
                  </a:rPr>
                  <a:t>S</a:t>
                </a:r>
                <a14:m>
                  <m:oMath xmlns:m="http://schemas.openxmlformats.org/officeDocument/2006/math">
                    <m:r>
                      <a:rPr lang="en-US" i="1">
                        <a:solidFill>
                          <a:schemeClr val="tx1"/>
                        </a:solidFill>
                        <a:latin typeface="Cambria Math" panose="02040503050406030204" pitchFamily="18" charset="0"/>
                      </a:rPr>
                      <m:t>⋅</m:t>
                    </m:r>
                    <m:r>
                      <a:rPr lang="en-IL" b="0" i="1" smtClean="0">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 </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0,1,1,0,0,1</m:t>
                        </m:r>
                      </m:e>
                    </m:d>
                    <m:r>
                      <a:rPr lang="en-US" i="1" dirty="0">
                        <a:solidFill>
                          <a:schemeClr val="tx1"/>
                        </a:solidFill>
                        <a:latin typeface="Cambria Math" panose="02040503050406030204" pitchFamily="18" charset="0"/>
                      </a:rPr>
                      <m:t>⋅</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1,0,1,1,0,1</m:t>
                        </m:r>
                      </m:e>
                    </m:d>
                    <m:r>
                      <a:rPr lang="en-US" i="1" dirty="0">
                        <a:solidFill>
                          <a:schemeClr val="tx1"/>
                        </a:solidFill>
                        <a:latin typeface="Cambria Math" panose="02040503050406030204" pitchFamily="18" charset="0"/>
                      </a:rPr>
                      <m:t>=2</m:t>
                    </m:r>
                  </m:oMath>
                </a14:m>
                <a:r>
                  <a:rPr lang="en-US" dirty="0">
                    <a:solidFill>
                      <a:schemeClr val="tx1"/>
                    </a:solidFill>
                  </a:rPr>
                  <a:t> </a:t>
                </a:r>
                <a:endParaRPr lang="en-IL" dirty="0">
                  <a:solidFill>
                    <a:schemeClr val="tx1"/>
                  </a:solidFill>
                </a:endParaRPr>
              </a:p>
              <a:p>
                <a:r>
                  <a:rPr lang="pt-BR" dirty="0"/>
                  <a:t>A(S) = </a:t>
                </a:r>
                <a14:m>
                  <m:oMath xmlns:m="http://schemas.openxmlformats.org/officeDocument/2006/math">
                    <m:nary>
                      <m:naryPr>
                        <m:chr m:val="∑"/>
                        <m:supHide m:val="on"/>
                        <m:ctrlPr>
                          <a:rPr lang="pt-BR" i="1" dirty="0" smtClean="0">
                            <a:latin typeface="Cambria Math" panose="02040503050406030204" pitchFamily="18" charset="0"/>
                          </a:rPr>
                        </m:ctrlPr>
                      </m:naryPr>
                      <m:sub>
                        <m:r>
                          <a:rPr lang="en-IL" i="1" dirty="0" err="1" smtClean="0">
                            <a:latin typeface="Cambria Math" panose="02040503050406030204" pitchFamily="18" charset="0"/>
                          </a:rPr>
                          <m:t>𝑖</m:t>
                        </m:r>
                        <m:r>
                          <a:rPr lang="en-IL" b="0" i="1" dirty="0" smtClean="0">
                            <a:latin typeface="Cambria Math" panose="02040503050406030204" pitchFamily="18" charset="0"/>
                          </a:rPr>
                          <m:t>=1</m:t>
                        </m:r>
                      </m:sub>
                      <m:sup/>
                      <m:e>
                        <m:sSub>
                          <m:sSubPr>
                            <m:ctrlPr>
                              <a:rPr lang="en-IL" i="1" dirty="0">
                                <a:latin typeface="Cambria Math" panose="02040503050406030204" pitchFamily="18" charset="0"/>
                              </a:rPr>
                            </m:ctrlPr>
                          </m:sSubPr>
                          <m:e>
                            <m:r>
                              <a:rPr lang="pt-BR" i="1" dirty="0">
                                <a:latin typeface="Cambria Math" panose="02040503050406030204" pitchFamily="18" charset="0"/>
                              </a:rPr>
                              <m:t>𝑑</m:t>
                            </m:r>
                          </m:e>
                          <m:sub>
                            <m:r>
                              <a:rPr lang="pt-BR" i="1" dirty="0">
                                <a:latin typeface="Cambria Math" panose="02040503050406030204" pitchFamily="18" charset="0"/>
                              </a:rPr>
                              <m:t>𝑖</m:t>
                            </m:r>
                          </m:sub>
                        </m:sSub>
                        <m:sSub>
                          <m:sSubPr>
                            <m:ctrlPr>
                              <a:rPr lang="en-IL" i="1" dirty="0">
                                <a:latin typeface="Cambria Math" panose="02040503050406030204" pitchFamily="18" charset="0"/>
                              </a:rPr>
                            </m:ctrlPr>
                          </m:sSubPr>
                          <m:e>
                            <m:r>
                              <a:rPr lang="pt-BR" i="1" dirty="0">
                                <a:latin typeface="Cambria Math" panose="02040503050406030204" pitchFamily="18" charset="0"/>
                              </a:rPr>
                              <m:t>𝑆</m:t>
                            </m:r>
                          </m:e>
                          <m:sub>
                            <m:r>
                              <a:rPr lang="pt-BR" i="1" dirty="0">
                                <a:latin typeface="Cambria Math" panose="02040503050406030204" pitchFamily="18" charset="0"/>
                              </a:rPr>
                              <m:t>𝑖</m:t>
                            </m:r>
                          </m:sub>
                        </m:sSub>
                        <m:r>
                          <m:rPr>
                            <m:nor/>
                          </m:rPr>
                          <a:rPr lang="en-IL" dirty="0"/>
                          <m:t> </m:t>
                        </m:r>
                      </m:e>
                    </m:nary>
                  </m:oMath>
                </a14:m>
                <a:r>
                  <a:rPr lang="en-IL" dirty="0"/>
                  <a:t>- true value</a:t>
                </a:r>
              </a:p>
              <a:p>
                <a:r>
                  <a:rPr lang="en-IL" dirty="0"/>
                  <a:t>r(S) – response to query S</a:t>
                </a:r>
              </a:p>
              <a:p>
                <a:r>
                  <a:rPr lang="en-IL" dirty="0"/>
                  <a:t>Error - </a:t>
                </a:r>
                <a:r>
                  <a:rPr lang="pt-BR" dirty="0"/>
                  <a:t>E(S, r(S)) = |A(S) − r(S)|</a:t>
                </a:r>
                <a:endParaRPr lang="en-IL" dirty="0"/>
              </a:p>
              <a:p>
                <a:r>
                  <a:rPr lang="en-US" dirty="0"/>
                  <a:t>How much noise is needed in order to preserve privacy?</a:t>
                </a:r>
                <a:endParaRPr lang="en-IL" dirty="0"/>
              </a:p>
            </p:txBody>
          </p:sp>
        </mc:Choice>
        <mc:Fallback>
          <p:sp>
            <p:nvSpPr>
              <p:cNvPr id="3" name="Content Placeholder 2">
                <a:extLst>
                  <a:ext uri="{FF2B5EF4-FFF2-40B4-BE49-F238E27FC236}">
                    <a16:creationId xmlns:a16="http://schemas.microsoft.com/office/drawing/2014/main" id="{E98E644E-0636-40BB-9AD8-333915C8E44D}"/>
                  </a:ext>
                </a:extLst>
              </p:cNvPr>
              <p:cNvSpPr>
                <a:spLocks noGrp="1" noRot="1" noChangeAspect="1" noMove="1" noResize="1" noEditPoints="1" noAdjustHandles="1" noChangeArrowheads="1" noChangeShapeType="1" noTextEdit="1"/>
              </p:cNvSpPr>
              <p:nvPr>
                <p:ph idx="1"/>
              </p:nvPr>
            </p:nvSpPr>
            <p:spPr>
              <a:blipFill>
                <a:blip r:embed="rId3"/>
                <a:stretch>
                  <a:fillRect l="-1043" t="-2241" b="-700"/>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74F5A909-7092-48FB-B32F-B266C8DC0A24}"/>
                  </a:ext>
                </a:extLst>
              </p:cNvPr>
              <p:cNvGraphicFramePr>
                <a:graphicFrameLocks noGrp="1"/>
              </p:cNvGraphicFramePr>
              <p:nvPr>
                <p:extLst>
                  <p:ext uri="{D42A27DB-BD31-4B8C-83A1-F6EECF244321}">
                    <p14:modId xmlns:p14="http://schemas.microsoft.com/office/powerpoint/2010/main" val="3993161677"/>
                  </p:ext>
                </p:extLst>
              </p:nvPr>
            </p:nvGraphicFramePr>
            <p:xfrm>
              <a:off x="8051179" y="681037"/>
              <a:ext cx="3424664" cy="2560320"/>
            </p:xfrm>
            <a:graphic>
              <a:graphicData uri="http://schemas.openxmlformats.org/drawingml/2006/table">
                <a:tbl>
                  <a:tblPr firstRow="1" bandRow="1">
                    <a:tableStyleId>{7DF18680-E054-41AD-8BC1-D1AEF772440D}</a:tableStyleId>
                  </a:tblPr>
                  <a:tblGrid>
                    <a:gridCol w="1712332">
                      <a:extLst>
                        <a:ext uri="{9D8B030D-6E8A-4147-A177-3AD203B41FA5}">
                          <a16:colId xmlns:a16="http://schemas.microsoft.com/office/drawing/2014/main" val="1545870620"/>
                        </a:ext>
                      </a:extLst>
                    </a:gridCol>
                    <a:gridCol w="1712332">
                      <a:extLst>
                        <a:ext uri="{9D8B030D-6E8A-4147-A177-3AD203B41FA5}">
                          <a16:colId xmlns:a16="http://schemas.microsoft.com/office/drawing/2014/main" val="3336278011"/>
                        </a:ext>
                      </a:extLst>
                    </a:gridCol>
                  </a:tblGrid>
                  <a:tr h="365322">
                    <a:tc>
                      <a:txBody>
                        <a:bodyPr/>
                        <a:lstStyle/>
                        <a:p>
                          <a:r>
                            <a:rPr lang="en-IL" dirty="0"/>
                            <a:t>user</a:t>
                          </a:r>
                        </a:p>
                      </a:txBody>
                      <a:tcPr/>
                    </a:tc>
                    <a:tc>
                      <a:txBody>
                        <a:bodyPr/>
                        <a:lstStyle/>
                        <a:p>
                          <a:r>
                            <a:rPr lang="en-IL" dirty="0"/>
                            <a:t>d</a:t>
                          </a:r>
                        </a:p>
                      </a:txBody>
                      <a:tcPr/>
                    </a:tc>
                    <a:extLst>
                      <a:ext uri="{0D108BD9-81ED-4DB2-BD59-A6C34878D82A}">
                        <a16:rowId xmlns:a16="http://schemas.microsoft.com/office/drawing/2014/main" val="241620398"/>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i="1" dirty="0" smtClean="0">
                                        <a:latin typeface="Cambria Math" panose="02040503050406030204" pitchFamily="18" charset="0"/>
                                      </a:rPr>
                                      <m:t>1</m:t>
                                    </m:r>
                                  </m:sub>
                                </m:sSub>
                              </m:oMath>
                            </m:oMathPara>
                          </a14:m>
                          <a:endParaRPr lang="en-IL" dirty="0"/>
                        </a:p>
                      </a:txBody>
                      <a:tcPr/>
                    </a:tc>
                    <a:tc>
                      <a:txBody>
                        <a:bodyPr/>
                        <a:lstStyle/>
                        <a:p>
                          <a:r>
                            <a:rPr lang="en-IL" dirty="0"/>
                            <a:t>1</a:t>
                          </a:r>
                        </a:p>
                      </a:txBody>
                      <a:tcPr/>
                    </a:tc>
                    <a:extLst>
                      <a:ext uri="{0D108BD9-81ED-4DB2-BD59-A6C34878D82A}">
                        <a16:rowId xmlns:a16="http://schemas.microsoft.com/office/drawing/2014/main" val="1354666895"/>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b="0" i="1" dirty="0" smtClean="0">
                                        <a:latin typeface="Cambria Math" panose="02040503050406030204" pitchFamily="18" charset="0"/>
                                      </a:rPr>
                                      <m:t>2</m:t>
                                    </m:r>
                                  </m:sub>
                                </m:sSub>
                              </m:oMath>
                            </m:oMathPara>
                          </a14:m>
                          <a:endParaRPr lang="en-IL" dirty="0"/>
                        </a:p>
                      </a:txBody>
                      <a:tcPr/>
                    </a:tc>
                    <a:tc>
                      <a:txBody>
                        <a:bodyPr/>
                        <a:lstStyle/>
                        <a:p>
                          <a:r>
                            <a:rPr lang="en-IL" dirty="0"/>
                            <a:t>0</a:t>
                          </a:r>
                        </a:p>
                      </a:txBody>
                      <a:tcPr/>
                    </a:tc>
                    <a:extLst>
                      <a:ext uri="{0D108BD9-81ED-4DB2-BD59-A6C34878D82A}">
                        <a16:rowId xmlns:a16="http://schemas.microsoft.com/office/drawing/2014/main" val="3965941892"/>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b="0" i="1" dirty="0" smtClean="0">
                                        <a:latin typeface="Cambria Math" panose="02040503050406030204" pitchFamily="18" charset="0"/>
                                      </a:rPr>
                                      <m:t>3</m:t>
                                    </m:r>
                                  </m:sub>
                                </m:sSub>
                              </m:oMath>
                            </m:oMathPara>
                          </a14:m>
                          <a:endParaRPr lang="en-IL" dirty="0"/>
                        </a:p>
                      </a:txBody>
                      <a:tcPr/>
                    </a:tc>
                    <a:tc>
                      <a:txBody>
                        <a:bodyPr/>
                        <a:lstStyle/>
                        <a:p>
                          <a:r>
                            <a:rPr lang="en-IL" dirty="0"/>
                            <a:t>1</a:t>
                          </a:r>
                        </a:p>
                      </a:txBody>
                      <a:tcPr/>
                    </a:tc>
                    <a:extLst>
                      <a:ext uri="{0D108BD9-81ED-4DB2-BD59-A6C34878D82A}">
                        <a16:rowId xmlns:a16="http://schemas.microsoft.com/office/drawing/2014/main" val="3648941166"/>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b="0" i="1" dirty="0" smtClean="0">
                                        <a:latin typeface="Cambria Math" panose="02040503050406030204" pitchFamily="18" charset="0"/>
                                      </a:rPr>
                                      <m:t>4</m:t>
                                    </m:r>
                                  </m:sub>
                                </m:sSub>
                              </m:oMath>
                            </m:oMathPara>
                          </a14:m>
                          <a:endParaRPr lang="en-IL" dirty="0"/>
                        </a:p>
                      </a:txBody>
                      <a:tcPr/>
                    </a:tc>
                    <a:tc>
                      <a:txBody>
                        <a:bodyPr/>
                        <a:lstStyle/>
                        <a:p>
                          <a:r>
                            <a:rPr lang="en-IL" dirty="0"/>
                            <a:t>1</a:t>
                          </a:r>
                        </a:p>
                      </a:txBody>
                      <a:tcPr/>
                    </a:tc>
                    <a:extLst>
                      <a:ext uri="{0D108BD9-81ED-4DB2-BD59-A6C34878D82A}">
                        <a16:rowId xmlns:a16="http://schemas.microsoft.com/office/drawing/2014/main" val="3457899272"/>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b="0" i="1" dirty="0" smtClean="0">
                                        <a:latin typeface="Cambria Math" panose="02040503050406030204" pitchFamily="18" charset="0"/>
                                      </a:rPr>
                                      <m:t>5</m:t>
                                    </m:r>
                                  </m:sub>
                                </m:sSub>
                              </m:oMath>
                            </m:oMathPara>
                          </a14:m>
                          <a:endParaRPr lang="en-IL" dirty="0"/>
                        </a:p>
                      </a:txBody>
                      <a:tcPr/>
                    </a:tc>
                    <a:tc>
                      <a:txBody>
                        <a:bodyPr/>
                        <a:lstStyle/>
                        <a:p>
                          <a:r>
                            <a:rPr lang="en-IL" dirty="0"/>
                            <a:t>0</a:t>
                          </a:r>
                        </a:p>
                      </a:txBody>
                      <a:tcPr/>
                    </a:tc>
                    <a:extLst>
                      <a:ext uri="{0D108BD9-81ED-4DB2-BD59-A6C34878D82A}">
                        <a16:rowId xmlns:a16="http://schemas.microsoft.com/office/drawing/2014/main" val="938470146"/>
                      </a:ext>
                    </a:extLst>
                  </a:tr>
                  <a:tr h="365322">
                    <a:tc>
                      <a:txBody>
                        <a:bodyPr/>
                        <a:lstStyle/>
                        <a:p>
                          <a14:m>
                            <m:oMathPara xmlns:m="http://schemas.openxmlformats.org/officeDocument/2006/math">
                              <m:oMathParaPr>
                                <m:jc m:val="centerGroup"/>
                              </m:oMathParaPr>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b="0" i="1" dirty="0" smtClean="0">
                                        <a:latin typeface="Cambria Math" panose="02040503050406030204" pitchFamily="18" charset="0"/>
                                      </a:rPr>
                                      <m:t>6</m:t>
                                    </m:r>
                                  </m:sub>
                                </m:sSub>
                              </m:oMath>
                            </m:oMathPara>
                          </a14:m>
                          <a:endParaRPr lang="en-IL" dirty="0"/>
                        </a:p>
                      </a:txBody>
                      <a:tcPr/>
                    </a:tc>
                    <a:tc>
                      <a:txBody>
                        <a:bodyPr/>
                        <a:lstStyle/>
                        <a:p>
                          <a:r>
                            <a:rPr lang="en-IL" dirty="0"/>
                            <a:t>1</a:t>
                          </a:r>
                        </a:p>
                      </a:txBody>
                      <a:tcPr/>
                    </a:tc>
                    <a:extLst>
                      <a:ext uri="{0D108BD9-81ED-4DB2-BD59-A6C34878D82A}">
                        <a16:rowId xmlns:a16="http://schemas.microsoft.com/office/drawing/2014/main" val="2319143150"/>
                      </a:ext>
                    </a:extLst>
                  </a:tr>
                </a:tbl>
              </a:graphicData>
            </a:graphic>
          </p:graphicFrame>
        </mc:Choice>
        <mc:Fallback>
          <p:graphicFrame>
            <p:nvGraphicFramePr>
              <p:cNvPr id="5" name="Table 5">
                <a:extLst>
                  <a:ext uri="{FF2B5EF4-FFF2-40B4-BE49-F238E27FC236}">
                    <a16:creationId xmlns:a16="http://schemas.microsoft.com/office/drawing/2014/main" id="{74F5A909-7092-48FB-B32F-B266C8DC0A24}"/>
                  </a:ext>
                </a:extLst>
              </p:cNvPr>
              <p:cNvGraphicFramePr>
                <a:graphicFrameLocks noGrp="1"/>
              </p:cNvGraphicFramePr>
              <p:nvPr>
                <p:extLst>
                  <p:ext uri="{D42A27DB-BD31-4B8C-83A1-F6EECF244321}">
                    <p14:modId xmlns:p14="http://schemas.microsoft.com/office/powerpoint/2010/main" val="3993161677"/>
                  </p:ext>
                </p:extLst>
              </p:nvPr>
            </p:nvGraphicFramePr>
            <p:xfrm>
              <a:off x="8051179" y="681037"/>
              <a:ext cx="3424664" cy="2560320"/>
            </p:xfrm>
            <a:graphic>
              <a:graphicData uri="http://schemas.openxmlformats.org/drawingml/2006/table">
                <a:tbl>
                  <a:tblPr firstRow="1" bandRow="1">
                    <a:tableStyleId>{7DF18680-E054-41AD-8BC1-D1AEF772440D}</a:tableStyleId>
                  </a:tblPr>
                  <a:tblGrid>
                    <a:gridCol w="1712332">
                      <a:extLst>
                        <a:ext uri="{9D8B030D-6E8A-4147-A177-3AD203B41FA5}">
                          <a16:colId xmlns:a16="http://schemas.microsoft.com/office/drawing/2014/main" val="1545870620"/>
                        </a:ext>
                      </a:extLst>
                    </a:gridCol>
                    <a:gridCol w="1712332">
                      <a:extLst>
                        <a:ext uri="{9D8B030D-6E8A-4147-A177-3AD203B41FA5}">
                          <a16:colId xmlns:a16="http://schemas.microsoft.com/office/drawing/2014/main" val="3336278011"/>
                        </a:ext>
                      </a:extLst>
                    </a:gridCol>
                  </a:tblGrid>
                  <a:tr h="365760">
                    <a:tc>
                      <a:txBody>
                        <a:bodyPr/>
                        <a:lstStyle/>
                        <a:p>
                          <a:r>
                            <a:rPr lang="en-IL" dirty="0"/>
                            <a:t>user</a:t>
                          </a:r>
                        </a:p>
                      </a:txBody>
                      <a:tcPr/>
                    </a:tc>
                    <a:tc>
                      <a:txBody>
                        <a:bodyPr/>
                        <a:lstStyle/>
                        <a:p>
                          <a:r>
                            <a:rPr lang="en-IL" dirty="0"/>
                            <a:t>d</a:t>
                          </a:r>
                        </a:p>
                      </a:txBody>
                      <a:tcPr/>
                    </a:tc>
                    <a:extLst>
                      <a:ext uri="{0D108BD9-81ED-4DB2-BD59-A6C34878D82A}">
                        <a16:rowId xmlns:a16="http://schemas.microsoft.com/office/drawing/2014/main" val="241620398"/>
                      </a:ext>
                    </a:extLst>
                  </a:tr>
                  <a:tr h="365760">
                    <a:tc>
                      <a:txBody>
                        <a:bodyPr/>
                        <a:lstStyle/>
                        <a:p>
                          <a:endParaRPr lang="en-IL"/>
                        </a:p>
                      </a:txBody>
                      <a:tcPr>
                        <a:blipFill>
                          <a:blip r:embed="rId4"/>
                          <a:stretch>
                            <a:fillRect l="-355" t="-108333" r="-101064" b="-528333"/>
                          </a:stretch>
                        </a:blipFill>
                      </a:tcPr>
                    </a:tc>
                    <a:tc>
                      <a:txBody>
                        <a:bodyPr/>
                        <a:lstStyle/>
                        <a:p>
                          <a:r>
                            <a:rPr lang="en-IL" dirty="0"/>
                            <a:t>1</a:t>
                          </a:r>
                        </a:p>
                      </a:txBody>
                      <a:tcPr/>
                    </a:tc>
                    <a:extLst>
                      <a:ext uri="{0D108BD9-81ED-4DB2-BD59-A6C34878D82A}">
                        <a16:rowId xmlns:a16="http://schemas.microsoft.com/office/drawing/2014/main" val="1354666895"/>
                      </a:ext>
                    </a:extLst>
                  </a:tr>
                  <a:tr h="365760">
                    <a:tc>
                      <a:txBody>
                        <a:bodyPr/>
                        <a:lstStyle/>
                        <a:p>
                          <a:endParaRPr lang="en-IL"/>
                        </a:p>
                      </a:txBody>
                      <a:tcPr>
                        <a:blipFill>
                          <a:blip r:embed="rId4"/>
                          <a:stretch>
                            <a:fillRect l="-355" t="-208333" r="-101064" b="-428333"/>
                          </a:stretch>
                        </a:blipFill>
                      </a:tcPr>
                    </a:tc>
                    <a:tc>
                      <a:txBody>
                        <a:bodyPr/>
                        <a:lstStyle/>
                        <a:p>
                          <a:r>
                            <a:rPr lang="en-IL" dirty="0"/>
                            <a:t>0</a:t>
                          </a:r>
                        </a:p>
                      </a:txBody>
                      <a:tcPr/>
                    </a:tc>
                    <a:extLst>
                      <a:ext uri="{0D108BD9-81ED-4DB2-BD59-A6C34878D82A}">
                        <a16:rowId xmlns:a16="http://schemas.microsoft.com/office/drawing/2014/main" val="3965941892"/>
                      </a:ext>
                    </a:extLst>
                  </a:tr>
                  <a:tr h="365760">
                    <a:tc>
                      <a:txBody>
                        <a:bodyPr/>
                        <a:lstStyle/>
                        <a:p>
                          <a:endParaRPr lang="en-IL"/>
                        </a:p>
                      </a:txBody>
                      <a:tcPr>
                        <a:blipFill>
                          <a:blip r:embed="rId4"/>
                          <a:stretch>
                            <a:fillRect l="-355" t="-303279" r="-101064" b="-321311"/>
                          </a:stretch>
                        </a:blipFill>
                      </a:tcPr>
                    </a:tc>
                    <a:tc>
                      <a:txBody>
                        <a:bodyPr/>
                        <a:lstStyle/>
                        <a:p>
                          <a:r>
                            <a:rPr lang="en-IL" dirty="0"/>
                            <a:t>1</a:t>
                          </a:r>
                        </a:p>
                      </a:txBody>
                      <a:tcPr/>
                    </a:tc>
                    <a:extLst>
                      <a:ext uri="{0D108BD9-81ED-4DB2-BD59-A6C34878D82A}">
                        <a16:rowId xmlns:a16="http://schemas.microsoft.com/office/drawing/2014/main" val="3648941166"/>
                      </a:ext>
                    </a:extLst>
                  </a:tr>
                  <a:tr h="365760">
                    <a:tc>
                      <a:txBody>
                        <a:bodyPr/>
                        <a:lstStyle/>
                        <a:p>
                          <a:endParaRPr lang="en-IL"/>
                        </a:p>
                      </a:txBody>
                      <a:tcPr>
                        <a:blipFill>
                          <a:blip r:embed="rId4"/>
                          <a:stretch>
                            <a:fillRect l="-355" t="-410000" r="-101064" b="-226667"/>
                          </a:stretch>
                        </a:blipFill>
                      </a:tcPr>
                    </a:tc>
                    <a:tc>
                      <a:txBody>
                        <a:bodyPr/>
                        <a:lstStyle/>
                        <a:p>
                          <a:r>
                            <a:rPr lang="en-IL" dirty="0"/>
                            <a:t>1</a:t>
                          </a:r>
                        </a:p>
                      </a:txBody>
                      <a:tcPr/>
                    </a:tc>
                    <a:extLst>
                      <a:ext uri="{0D108BD9-81ED-4DB2-BD59-A6C34878D82A}">
                        <a16:rowId xmlns:a16="http://schemas.microsoft.com/office/drawing/2014/main" val="3457899272"/>
                      </a:ext>
                    </a:extLst>
                  </a:tr>
                  <a:tr h="365760">
                    <a:tc>
                      <a:txBody>
                        <a:bodyPr/>
                        <a:lstStyle/>
                        <a:p>
                          <a:endParaRPr lang="en-IL"/>
                        </a:p>
                      </a:txBody>
                      <a:tcPr>
                        <a:blipFill>
                          <a:blip r:embed="rId4"/>
                          <a:stretch>
                            <a:fillRect l="-355" t="-510000" r="-101064" b="-126667"/>
                          </a:stretch>
                        </a:blipFill>
                      </a:tcPr>
                    </a:tc>
                    <a:tc>
                      <a:txBody>
                        <a:bodyPr/>
                        <a:lstStyle/>
                        <a:p>
                          <a:r>
                            <a:rPr lang="en-IL" dirty="0"/>
                            <a:t>0</a:t>
                          </a:r>
                        </a:p>
                      </a:txBody>
                      <a:tcPr/>
                    </a:tc>
                    <a:extLst>
                      <a:ext uri="{0D108BD9-81ED-4DB2-BD59-A6C34878D82A}">
                        <a16:rowId xmlns:a16="http://schemas.microsoft.com/office/drawing/2014/main" val="938470146"/>
                      </a:ext>
                    </a:extLst>
                  </a:tr>
                  <a:tr h="365760">
                    <a:tc>
                      <a:txBody>
                        <a:bodyPr/>
                        <a:lstStyle/>
                        <a:p>
                          <a:endParaRPr lang="en-IL"/>
                        </a:p>
                      </a:txBody>
                      <a:tcPr>
                        <a:blipFill>
                          <a:blip r:embed="rId4"/>
                          <a:stretch>
                            <a:fillRect l="-355" t="-610000" r="-101064" b="-26667"/>
                          </a:stretch>
                        </a:blipFill>
                      </a:tcPr>
                    </a:tc>
                    <a:tc>
                      <a:txBody>
                        <a:bodyPr/>
                        <a:lstStyle/>
                        <a:p>
                          <a:r>
                            <a:rPr lang="en-IL" dirty="0"/>
                            <a:t>1</a:t>
                          </a:r>
                        </a:p>
                      </a:txBody>
                      <a:tcPr/>
                    </a:tc>
                    <a:extLst>
                      <a:ext uri="{0D108BD9-81ED-4DB2-BD59-A6C34878D82A}">
                        <a16:rowId xmlns:a16="http://schemas.microsoft.com/office/drawing/2014/main" val="2319143150"/>
                      </a:ext>
                    </a:extLst>
                  </a:tr>
                </a:tbl>
              </a:graphicData>
            </a:graphic>
          </p:graphicFrame>
        </mc:Fallback>
      </mc:AlternateContent>
    </p:spTree>
    <p:extLst>
      <p:ext uri="{BB962C8B-B14F-4D97-AF65-F5344CB8AC3E}">
        <p14:creationId xmlns:p14="http://schemas.microsoft.com/office/powerpoint/2010/main" val="2961686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831B-05AF-4A97-9B38-8E1B85D62166}"/>
              </a:ext>
            </a:extLst>
          </p:cNvPr>
          <p:cNvSpPr>
            <a:spLocks noGrp="1"/>
          </p:cNvSpPr>
          <p:nvPr>
            <p:ph type="title"/>
          </p:nvPr>
        </p:nvSpPr>
        <p:spPr/>
        <p:txBody>
          <a:bodyPr/>
          <a:lstStyle/>
          <a:p>
            <a:r>
              <a:rPr lang="en-US" dirty="0"/>
              <a:t>Theorem 8.8.</a:t>
            </a:r>
            <a:endParaRPr lang="en-I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120C6D-8B33-4149-A0EC-6FC1E6269B86}"/>
                  </a:ext>
                </a:extLst>
              </p:cNvPr>
              <p:cNvSpPr>
                <a:spLocks noGrp="1"/>
              </p:cNvSpPr>
              <p:nvPr>
                <p:ph idx="1"/>
              </p:nvPr>
            </p:nvSpPr>
            <p:spPr/>
            <p:txBody>
              <a:bodyPr/>
              <a:lstStyle/>
              <a:p>
                <a:pPr marL="0" indent="0">
                  <a:buNone/>
                </a:pPr>
                <a:r>
                  <a:rPr lang="en-US" dirty="0"/>
                  <a:t>For any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r>
                      <a:rPr lang="en-US" i="1" dirty="0"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𝜀</m:t>
                    </m:r>
                    <m:r>
                      <a:rPr lang="en-US" i="1" dirty="0" smtClean="0">
                        <a:latin typeface="Cambria Math" panose="02040503050406030204" pitchFamily="18" charset="0"/>
                      </a:rPr>
                      <m:t> ∈ </m:t>
                    </m:r>
                    <m:d>
                      <m:dPr>
                        <m:endChr m:val="]"/>
                        <m:ctrlPr>
                          <a:rPr lang="en-US" i="1" dirty="0" smtClean="0">
                            <a:latin typeface="Cambria Math" panose="02040503050406030204" pitchFamily="18" charset="0"/>
                          </a:rPr>
                        </m:ctrlPr>
                      </m:dPr>
                      <m:e>
                        <m:r>
                          <a:rPr lang="en-US" i="1" dirty="0" smtClean="0">
                            <a:latin typeface="Cambria Math" panose="02040503050406030204" pitchFamily="18" charset="0"/>
                          </a:rPr>
                          <m:t>0,</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40</m:t>
                            </m:r>
                          </m:den>
                        </m:f>
                      </m:e>
                    </m:d>
                  </m:oMath>
                </a14:m>
                <a:r>
                  <a:rPr lang="en-US" dirty="0"/>
                  <a:t>, where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min</m:t>
                        </m:r>
                      </m:fName>
                      <m:e>
                        <m:d>
                          <m:dPr>
                            <m:begChr m:val="{"/>
                            <m:endChr m:val="}"/>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𝑘</m:t>
                                </m:r>
                              </m:num>
                              <m:den>
                                <m:r>
                                  <a:rPr lang="en-US" i="1" dirty="0" smtClean="0">
                                    <a:latin typeface="Cambria Math" panose="02040503050406030204" pitchFamily="18" charset="0"/>
                                  </a:rPr>
                                  <m:t>𝜀</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𝑑</m:t>
                                </m:r>
                              </m:num>
                              <m:den>
                                <m:r>
                                  <a:rPr lang="en-US" i="1" dirty="0" smtClean="0">
                                    <a:latin typeface="Cambria Math" panose="02040503050406030204" pitchFamily="18" charset="0"/>
                                  </a:rPr>
                                  <m:t>𝜀</m:t>
                                </m:r>
                              </m:den>
                            </m:f>
                          </m:e>
                        </m:d>
                      </m:e>
                    </m:func>
                  </m:oMath>
                </a14:m>
                <a:r>
                  <a:rPr lang="en-US" dirty="0"/>
                  <a:t>, there is a query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 :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𝑁</m:t>
                        </m:r>
                      </m:e>
                      <m:sup>
                        <m:r>
                          <a:rPr lang="en-US" i="1" dirty="0" smtClean="0">
                            <a:latin typeface="Cambria Math" panose="02040503050406030204" pitchFamily="18" charset="0"/>
                          </a:rPr>
                          <m:t>𝑑</m:t>
                        </m:r>
                      </m:sup>
                    </m:sSup>
                    <m:r>
                      <a:rPr lang="en-US" i="1" dirty="0">
                        <a:latin typeface="Cambria Math" panose="02040503050406030204" pitchFamily="18" charset="0"/>
                      </a:rPr>
                      <m:t>→ </m:t>
                    </m:r>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𝑘</m:t>
                        </m:r>
                      </m:sup>
                    </m:sSup>
                  </m:oMath>
                </a14:m>
                <a:r>
                  <a:rPr lang="en-US" dirty="0"/>
                  <a:t>with per-coordinate sensitivity at most 1 such that any (ε, 0)-differentially private mechanism adds noise of </a:t>
                </a:r>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i="1" dirty="0" smtClean="0">
                            <a:latin typeface="Cambria Math" panose="02040503050406030204" pitchFamily="18" charset="0"/>
                          </a:rPr>
                          <m:t>∞</m:t>
                        </m:r>
                      </m:sub>
                    </m:sSub>
                  </m:oMath>
                </a14:m>
                <a:r>
                  <a:rPr lang="en-US" dirty="0"/>
                  <a:t> norm </a:t>
                </a:r>
                <a14:m>
                  <m:oMath xmlns:m="http://schemas.openxmlformats.org/officeDocument/2006/math">
                    <m:r>
                      <a:rPr lang="en-US" i="1" dirty="0" smtClean="0">
                        <a:latin typeface="Cambria Math" panose="02040503050406030204" pitchFamily="18" charset="0"/>
                      </a:rPr>
                      <m:t>Ω</m:t>
                    </m:r>
                    <m:d>
                      <m:dPr>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min</m:t>
                            </m:r>
                          </m:fName>
                          <m:e>
                            <m:d>
                              <m:dPr>
                                <m:begChr m:val="{"/>
                                <m:endChr m:val="}"/>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𝑘</m:t>
                                    </m:r>
                                  </m:num>
                                  <m:den>
                                    <m:r>
                                      <a:rPr lang="en-US" i="1" dirty="0" smtClean="0">
                                        <a:latin typeface="Cambria Math" panose="02040503050406030204" pitchFamily="18" charset="0"/>
                                      </a:rPr>
                                      <m:t>𝜀</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𝑑</m:t>
                                    </m:r>
                                  </m:num>
                                  <m:den>
                                    <m:r>
                                      <a:rPr lang="en-US" i="1" dirty="0" smtClean="0">
                                        <a:latin typeface="Cambria Math" panose="02040503050406030204" pitchFamily="18" charset="0"/>
                                      </a:rPr>
                                      <m:t>𝜀</m:t>
                                    </m:r>
                                  </m:den>
                                </m:f>
                              </m:e>
                            </m:d>
                          </m:e>
                        </m:func>
                      </m:e>
                    </m:d>
                  </m:oMath>
                </a14:m>
                <a:r>
                  <a:rPr lang="en-US" dirty="0"/>
                  <a:t> with probability at least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oMath>
                </a14:m>
                <a:r>
                  <a:rPr lang="en-IL" dirty="0"/>
                  <a:t> </a:t>
                </a:r>
                <a:r>
                  <a:rPr lang="en-US" dirty="0"/>
                  <a:t>on some databases of weight at most n. </a:t>
                </a:r>
                <a:endParaRPr lang="en-IL" dirty="0"/>
              </a:p>
              <a:p>
                <a:pPr marL="0" indent="0">
                  <a:buNone/>
                </a:pPr>
                <a:r>
                  <a:rPr lang="en-US" dirty="0"/>
                  <a:t>Note that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 | </m:t>
                    </m:r>
                  </m:oMath>
                </a14:m>
                <a:r>
                  <a:rPr lang="en-US" dirty="0"/>
                  <a:t>need not be large here, in contrast to the requirement in Theorem 8.7.</a:t>
                </a:r>
                <a:endParaRPr lang="en-IL" dirty="0"/>
              </a:p>
            </p:txBody>
          </p:sp>
        </mc:Choice>
        <mc:Fallback xmlns="">
          <p:sp>
            <p:nvSpPr>
              <p:cNvPr id="3" name="Content Placeholder 2">
                <a:extLst>
                  <a:ext uri="{FF2B5EF4-FFF2-40B4-BE49-F238E27FC236}">
                    <a16:creationId xmlns:a16="http://schemas.microsoft.com/office/drawing/2014/main" id="{FA120C6D-8B33-4149-A0EC-6FC1E6269B86}"/>
                  </a:ext>
                </a:extLst>
              </p:cNvPr>
              <p:cNvSpPr>
                <a:spLocks noGrp="1" noRot="1" noChangeAspect="1" noMove="1" noResize="1" noEditPoints="1" noAdjustHandles="1" noChangeArrowheads="1" noChangeShapeType="1" noTextEdit="1"/>
              </p:cNvSpPr>
              <p:nvPr>
                <p:ph idx="1"/>
              </p:nvPr>
            </p:nvSpPr>
            <p:spPr>
              <a:blipFill>
                <a:blip r:embed="rId3"/>
                <a:stretch>
                  <a:fillRect l="-1217" r="-1101"/>
                </a:stretch>
              </a:blipFill>
            </p:spPr>
            <p:txBody>
              <a:bodyPr/>
              <a:lstStyle/>
              <a:p>
                <a:r>
                  <a:rPr lang="en-IL">
                    <a:noFill/>
                  </a:rPr>
                  <a:t> </a:t>
                </a:r>
              </a:p>
            </p:txBody>
          </p:sp>
        </mc:Fallback>
      </mc:AlternateContent>
    </p:spTree>
    <p:extLst>
      <p:ext uri="{BB962C8B-B14F-4D97-AF65-F5344CB8AC3E}">
        <p14:creationId xmlns:p14="http://schemas.microsoft.com/office/powerpoint/2010/main" val="137921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E44E1D-A5FC-4A76-B591-0AE6D3B36769}"/>
              </a:ext>
            </a:extLst>
          </p:cNvPr>
          <p:cNvSpPr>
            <a:spLocks noGrp="1"/>
          </p:cNvSpPr>
          <p:nvPr/>
        </p:nvSpPr>
        <p:spPr>
          <a:xfrm>
            <a:off x="915879" y="1041400"/>
            <a:ext cx="1036024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L" sz="4800" dirty="0"/>
              <a:t>Thank you for your time :)</a:t>
            </a:r>
            <a:endParaRPr lang="he-IL" sz="4800" dirty="0"/>
          </a:p>
        </p:txBody>
      </p:sp>
    </p:spTree>
    <p:extLst>
      <p:ext uri="{BB962C8B-B14F-4D97-AF65-F5344CB8AC3E}">
        <p14:creationId xmlns:p14="http://schemas.microsoft.com/office/powerpoint/2010/main" val="182057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D413-0CB3-4174-8465-C826F7650855}"/>
              </a:ext>
            </a:extLst>
          </p:cNvPr>
          <p:cNvSpPr>
            <a:spLocks noGrp="1"/>
          </p:cNvSpPr>
          <p:nvPr>
            <p:ph type="title"/>
          </p:nvPr>
        </p:nvSpPr>
        <p:spPr/>
        <p:txBody>
          <a:bodyPr/>
          <a:lstStyle/>
          <a:p>
            <a:r>
              <a:rPr lang="en-US" dirty="0"/>
              <a:t>Theorem 8.1.</a:t>
            </a:r>
            <a:endParaRPr lang="en-I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DCFC5E-CAF9-4975-B582-1525D2A537F0}"/>
                  </a:ext>
                </a:extLst>
              </p:cNvPr>
              <p:cNvSpPr>
                <a:spLocks noGrp="1"/>
              </p:cNvSpPr>
              <p:nvPr>
                <p:ph idx="1"/>
              </p:nvPr>
            </p:nvSpPr>
            <p:spPr/>
            <p:txBody>
              <a:bodyPr/>
              <a:lstStyle/>
              <a:p>
                <a:r>
                  <a:rPr lang="en-US" dirty="0"/>
                  <a:t>Let M be a mechanism with distortion of magnitude bounded by E. Then there exists an adversary that can reconstruct the database to within 4E positions.</a:t>
                </a:r>
                <a:endParaRPr lang="en-IL" dirty="0"/>
              </a:p>
              <a:p>
                <a:endParaRPr lang="en-IL" dirty="0"/>
              </a:p>
              <a:p>
                <a:r>
                  <a:rPr lang="en-US" dirty="0"/>
                  <a:t>An easy consequence of the theorem is that a privacy mechanism adding noise with magnitude always bounded by, say,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𝑛</m:t>
                        </m:r>
                      </m:num>
                      <m:den>
                        <m:r>
                          <a:rPr lang="en-US" i="1" dirty="0" smtClean="0">
                            <a:latin typeface="Cambria Math" panose="02040503050406030204" pitchFamily="18" charset="0"/>
                          </a:rPr>
                          <m:t>401</m:t>
                        </m:r>
                      </m:den>
                    </m:f>
                  </m:oMath>
                </a14:m>
                <a:r>
                  <a:rPr lang="en-US" dirty="0"/>
                  <a:t>, permits an adversary to correctly reconstruct 99% of the entries.</a:t>
                </a:r>
                <a:endParaRPr lang="en-IL" dirty="0"/>
              </a:p>
            </p:txBody>
          </p:sp>
        </mc:Choice>
        <mc:Fallback xmlns="">
          <p:sp>
            <p:nvSpPr>
              <p:cNvPr id="3" name="Content Placeholder 2">
                <a:extLst>
                  <a:ext uri="{FF2B5EF4-FFF2-40B4-BE49-F238E27FC236}">
                    <a16:creationId xmlns:a16="http://schemas.microsoft.com/office/drawing/2014/main" id="{19DCFC5E-CAF9-4975-B582-1525D2A537F0}"/>
                  </a:ext>
                </a:extLst>
              </p:cNvPr>
              <p:cNvSpPr>
                <a:spLocks noGrp="1" noRot="1" noChangeAspect="1" noMove="1" noResize="1" noEditPoints="1" noAdjustHandles="1" noChangeArrowheads="1" noChangeShapeType="1" noTextEdit="1"/>
              </p:cNvSpPr>
              <p:nvPr>
                <p:ph idx="1"/>
              </p:nvPr>
            </p:nvSpPr>
            <p:spPr>
              <a:blipFill>
                <a:blip r:embed="rId3"/>
                <a:stretch>
                  <a:fillRect l="-1043" t="-2241" r="-638"/>
                </a:stretch>
              </a:blipFill>
            </p:spPr>
            <p:txBody>
              <a:bodyPr/>
              <a:lstStyle/>
              <a:p>
                <a:r>
                  <a:rPr lang="en-IL">
                    <a:noFill/>
                  </a:rPr>
                  <a:t> </a:t>
                </a:r>
              </a:p>
            </p:txBody>
          </p:sp>
        </mc:Fallback>
      </mc:AlternateContent>
    </p:spTree>
    <p:extLst>
      <p:ext uri="{BB962C8B-B14F-4D97-AF65-F5344CB8AC3E}">
        <p14:creationId xmlns:p14="http://schemas.microsoft.com/office/powerpoint/2010/main" val="2843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0900-C883-4080-BD3A-9799FFE9EE67}"/>
              </a:ext>
            </a:extLst>
          </p:cNvPr>
          <p:cNvSpPr>
            <a:spLocks noGrp="1"/>
          </p:cNvSpPr>
          <p:nvPr>
            <p:ph type="title"/>
          </p:nvPr>
        </p:nvSpPr>
        <p:spPr/>
        <p:txBody>
          <a:bodyPr/>
          <a:lstStyle/>
          <a:p>
            <a:r>
              <a:rPr lang="en-IL" dirty="0"/>
              <a:t>Proof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E866EA-0DAD-4721-80ED-924BFEC59832}"/>
                  </a:ext>
                </a:extLst>
              </p:cNvPr>
              <p:cNvSpPr>
                <a:spLocks noGrp="1"/>
              </p:cNvSpPr>
              <p:nvPr>
                <p:ph idx="1"/>
              </p:nvPr>
            </p:nvSpPr>
            <p:spPr/>
            <p:txBody>
              <a:bodyPr>
                <a:normAutofit/>
              </a:bodyPr>
              <a:lstStyle/>
              <a:p>
                <a:r>
                  <a:rPr lang="en-IL" dirty="0"/>
                  <a:t>Let </a:t>
                </a:r>
                <a:r>
                  <a:rPr lang="en-US" dirty="0"/>
                  <a:t>d be the true database</a:t>
                </a:r>
                <a:endParaRPr lang="en-IL" dirty="0"/>
              </a:p>
              <a:p>
                <a:r>
                  <a:rPr lang="en-US" dirty="0"/>
                  <a:t>Estimate the number of 1s in all possible sets: </a:t>
                </a:r>
                <a:endParaRPr lang="en-IL" dirty="0"/>
              </a:p>
              <a:p>
                <a:pPr lvl="1"/>
                <a:r>
                  <a:rPr lang="en-US" dirty="0"/>
                  <a:t>Query M on all subsets S ⊆ [n].</a:t>
                </a:r>
                <a:endParaRPr lang="en-IL" dirty="0"/>
              </a:p>
              <a:p>
                <a:r>
                  <a:rPr lang="en-IL" dirty="0"/>
                  <a:t>Rule out “distant” databases:</a:t>
                </a:r>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𝐹𝑜𝑟</m:t>
                      </m:r>
                      <m:r>
                        <a:rPr lang="en-US" i="1" dirty="0" smtClean="0">
                          <a:latin typeface="Cambria Math" panose="02040503050406030204" pitchFamily="18" charset="0"/>
                        </a:rPr>
                        <m:t> </m:t>
                      </m:r>
                      <m:r>
                        <a:rPr lang="en-US" i="1" dirty="0" smtClean="0">
                          <a:latin typeface="Cambria Math" panose="02040503050406030204" pitchFamily="18" charset="0"/>
                        </a:rPr>
                        <m:t>𝑒𝑣𝑒𝑟𝑦</m:t>
                      </m:r>
                      <m:r>
                        <a:rPr lang="en-US" i="1" dirty="0" smtClean="0">
                          <a:latin typeface="Cambria Math" panose="02040503050406030204" pitchFamily="18" charset="0"/>
                        </a:rPr>
                        <m:t> </m:t>
                      </m:r>
                      <m:r>
                        <a:rPr lang="en-US" i="1" dirty="0" smtClean="0">
                          <a:latin typeface="Cambria Math" panose="02040503050406030204" pitchFamily="18" charset="0"/>
                        </a:rPr>
                        <m:t>𝑐𝑎𝑛𝑑𝑖𝑑𝑎𝑡𝑒</m:t>
                      </m:r>
                      <m:r>
                        <a:rPr lang="en-US" i="1" dirty="0" smtClean="0">
                          <a:latin typeface="Cambria Math" panose="02040503050406030204" pitchFamily="18" charset="0"/>
                        </a:rPr>
                        <m:t> </m:t>
                      </m:r>
                      <m:r>
                        <a:rPr lang="en-US" i="1" dirty="0" smtClean="0">
                          <a:latin typeface="Cambria Math" panose="02040503050406030204" pitchFamily="18" charset="0"/>
                        </a:rPr>
                        <m:t>𝑑𝑎𝑡𝑎𝑏𝑎𝑠𝑒</m:t>
                      </m:r>
                      <m:r>
                        <a:rPr lang="en-US" i="1" dirty="0" smtClean="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 ∈ </m:t>
                      </m:r>
                      <m:sSup>
                        <m:sSupPr>
                          <m:ctrlPr>
                            <a:rPr lang="en-IL" b="0"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0, 1</m:t>
                              </m:r>
                            </m:e>
                          </m:d>
                        </m:e>
                        <m:sup>
                          <m:r>
                            <a:rPr lang="en-US" i="1" dirty="0" smtClean="0">
                              <a:latin typeface="Cambria Math" panose="02040503050406030204" pitchFamily="18" charset="0"/>
                            </a:rPr>
                            <m:t>𝑛</m:t>
                          </m:r>
                        </m:sup>
                      </m:sSup>
                      <m:r>
                        <a:rPr lang="en-US" i="1" dirty="0" smtClean="0">
                          <a:latin typeface="Cambria Math" panose="02040503050406030204" pitchFamily="18" charset="0"/>
                        </a:rPr>
                        <m:t> , </m:t>
                      </m:r>
                      <m:r>
                        <a:rPr lang="en-US" i="1" dirty="0" smtClean="0">
                          <a:latin typeface="Cambria Math" panose="02040503050406030204" pitchFamily="18" charset="0"/>
                        </a:rPr>
                        <m:t>𝑖𝑓</m:t>
                      </m:r>
                      <m:r>
                        <a:rPr lang="en-US" i="1" dirty="0" smtClean="0">
                          <a:latin typeface="Cambria Math" panose="02040503050406030204" pitchFamily="18" charset="0"/>
                        </a:rPr>
                        <m:t> ∃</m:t>
                      </m:r>
                      <m:r>
                        <a:rPr lang="en-US" i="1" dirty="0" smtClean="0">
                          <a:latin typeface="Cambria Math" panose="02040503050406030204" pitchFamily="18" charset="0"/>
                        </a:rPr>
                        <m:t>𝑆</m:t>
                      </m:r>
                      <m:r>
                        <a:rPr lang="en-US" i="1" dirty="0" smtClean="0">
                          <a:latin typeface="Cambria Math" panose="02040503050406030204" pitchFamily="18" charset="0"/>
                        </a:rPr>
                        <m:t> ⊆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i="1" dirty="0" smtClean="0">
                          <a:latin typeface="Cambria Math" panose="02040503050406030204" pitchFamily="18" charset="0"/>
                        </a:rPr>
                        <m:t>𝑠𝑢𝑐h</m:t>
                      </m:r>
                      <m:r>
                        <a:rPr lang="en-US" i="1" dirty="0" smtClean="0">
                          <a:latin typeface="Cambria Math" panose="02040503050406030204" pitchFamily="18" charset="0"/>
                        </a:rPr>
                        <m:t> </m:t>
                      </m:r>
                      <m:r>
                        <a:rPr lang="en-US" i="1" dirty="0" smtClean="0">
                          <a:latin typeface="Cambria Math" panose="02040503050406030204" pitchFamily="18" charset="0"/>
                        </a:rPr>
                        <m:t>𝑡h𝑎𝑡</m:t>
                      </m:r>
                    </m:oMath>
                  </m:oMathPara>
                </a14:m>
                <a:endParaRPr lang="en-IL"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 </m:t>
                      </m:r>
                      <m:nary>
                        <m:naryPr>
                          <m:chr m:val="∑"/>
                          <m:subHide m:val="on"/>
                          <m:supHide m:val="on"/>
                          <m:ctrlPr>
                            <a:rPr lang="en-US" i="1" dirty="0" smtClean="0">
                              <a:latin typeface="Cambria Math" panose="02040503050406030204" pitchFamily="18" charset="0"/>
                            </a:rPr>
                          </m:ctrlPr>
                        </m:naryPr>
                        <m:sub/>
                        <m:sup/>
                        <m:e>
                          <m:eqArr>
                            <m:eqArrPr>
                              <m:ctrlPr>
                                <a:rPr lang="en-IL" b="0" i="1" dirty="0" smtClean="0">
                                  <a:latin typeface="Cambria Math" panose="02040503050406030204" pitchFamily="18" charset="0"/>
                                </a:rPr>
                              </m:ctrlPr>
                            </m:eqArrPr>
                            <m:e/>
                            <m:e>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𝑆</m:t>
                              </m:r>
                            </m:e>
                          </m:eqArr>
                        </m:e>
                      </m:nary>
                      <m:sSub>
                        <m:sSubPr>
                          <m:ctrlPr>
                            <a:rPr lang="en-IL" b="0" i="1" dirty="0" smtClean="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𝑖</m:t>
                          </m:r>
                        </m:sub>
                      </m:sSub>
                      <m:r>
                        <a:rPr lang="en-US" i="1" dirty="0">
                          <a:latin typeface="Cambria Math" panose="02040503050406030204" pitchFamily="18" charset="0"/>
                        </a:rPr>
                        <m:t> −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&gt; </m:t>
                      </m:r>
                      <m:r>
                        <a:rPr lang="en-US" i="1" dirty="0">
                          <a:latin typeface="Cambria Math" panose="02040503050406030204" pitchFamily="18" charset="0"/>
                        </a:rPr>
                        <m:t>𝐸</m:t>
                      </m:r>
                      <m:r>
                        <a:rPr lang="en-US" i="1" dirty="0">
                          <a:latin typeface="Cambria Math" panose="02040503050406030204" pitchFamily="18" charset="0"/>
                        </a:rPr>
                        <m:t>, </m:t>
                      </m:r>
                      <m:r>
                        <a:rPr lang="en-US" i="1" dirty="0">
                          <a:latin typeface="Cambria Math" panose="02040503050406030204" pitchFamily="18" charset="0"/>
                        </a:rPr>
                        <m:t>𝑡h𝑒𝑛</m:t>
                      </m:r>
                      <m:r>
                        <a:rPr lang="en-US" i="1" dirty="0">
                          <a:latin typeface="Cambria Math" panose="02040503050406030204" pitchFamily="18" charset="0"/>
                        </a:rPr>
                        <m:t> </m:t>
                      </m:r>
                      <m:r>
                        <a:rPr lang="en-US" i="1" dirty="0">
                          <a:latin typeface="Cambria Math" panose="02040503050406030204" pitchFamily="18" charset="0"/>
                        </a:rPr>
                        <m:t>𝑟𝑢𝑙𝑒</m:t>
                      </m:r>
                      <m:r>
                        <a:rPr lang="en-US" i="1" dirty="0">
                          <a:latin typeface="Cambria Math" panose="02040503050406030204" pitchFamily="18" charset="0"/>
                        </a:rPr>
                        <m:t> </m:t>
                      </m:r>
                      <m:r>
                        <a:rPr lang="en-US" i="1" dirty="0">
                          <a:latin typeface="Cambria Math" panose="02040503050406030204" pitchFamily="18" charset="0"/>
                        </a:rPr>
                        <m:t>𝑜𝑢𝑡</m:t>
                      </m:r>
                      <m:r>
                        <a:rPr lang="en-US" i="1" dirty="0">
                          <a:latin typeface="Cambria Math" panose="02040503050406030204" pitchFamily="18" charset="0"/>
                        </a:rPr>
                        <m:t> </m:t>
                      </m:r>
                      <m:r>
                        <a:rPr lang="en-US" i="1" dirty="0">
                          <a:latin typeface="Cambria Math" panose="02040503050406030204" pitchFamily="18" charset="0"/>
                        </a:rPr>
                        <m:t>𝑐</m:t>
                      </m:r>
                      <m:r>
                        <a:rPr lang="en-US" i="1" dirty="0">
                          <a:latin typeface="Cambria Math" panose="02040503050406030204" pitchFamily="18" charset="0"/>
                        </a:rPr>
                        <m:t>. </m:t>
                      </m:r>
                    </m:oMath>
                  </m:oMathPara>
                </a14:m>
                <a:endParaRPr lang="en-IL" dirty="0"/>
              </a:p>
              <a:p>
                <a:r>
                  <a:rPr lang="en-US" dirty="0"/>
                  <a:t>We will argue that the number of positions in which </a:t>
                </a:r>
                <a14:m>
                  <m:oMath xmlns:m="http://schemas.openxmlformats.org/officeDocument/2006/math">
                    <m:r>
                      <a:rPr lang="en-US" i="1" dirty="0" smtClean="0">
                        <a:latin typeface="Cambria Math" panose="02040503050406030204" pitchFamily="18" charset="0"/>
                      </a:rPr>
                      <m:t>𝑐</m:t>
                    </m:r>
                  </m:oMath>
                </a14:m>
                <a:r>
                  <a:rPr lang="en-US" dirty="0"/>
                  <a:t> and </a:t>
                </a:r>
                <a14:m>
                  <m:oMath xmlns:m="http://schemas.openxmlformats.org/officeDocument/2006/math">
                    <m:r>
                      <a:rPr lang="en-US" i="1" dirty="0" smtClean="0">
                        <a:latin typeface="Cambria Math" panose="02040503050406030204" pitchFamily="18" charset="0"/>
                      </a:rPr>
                      <m:t>𝑑</m:t>
                    </m:r>
                  </m:oMath>
                </a14:m>
                <a:r>
                  <a:rPr lang="en-US" dirty="0"/>
                  <a:t> differ is at most </a:t>
                </a:r>
                <a14:m>
                  <m:oMath xmlns:m="http://schemas.openxmlformats.org/officeDocument/2006/math">
                    <m:r>
                      <a:rPr lang="en-US" i="1" dirty="0" smtClean="0">
                        <a:latin typeface="Cambria Math" panose="02040503050406030204" pitchFamily="18" charset="0"/>
                      </a:rPr>
                      <m:t>4 · </m:t>
                    </m:r>
                    <m:r>
                      <a:rPr lang="en-US" i="1" dirty="0" smtClean="0">
                        <a:latin typeface="Cambria Math" panose="02040503050406030204" pitchFamily="18" charset="0"/>
                      </a:rPr>
                      <m:t>𝐸</m:t>
                    </m:r>
                  </m:oMath>
                </a14:m>
                <a:endParaRPr lang="en-IL" dirty="0"/>
              </a:p>
              <a:p>
                <a:pPr lvl="1"/>
                <a:endParaRPr lang="en-IL" dirty="0"/>
              </a:p>
            </p:txBody>
          </p:sp>
        </mc:Choice>
        <mc:Fallback>
          <p:sp>
            <p:nvSpPr>
              <p:cNvPr id="3" name="Content Placeholder 2">
                <a:extLst>
                  <a:ext uri="{FF2B5EF4-FFF2-40B4-BE49-F238E27FC236}">
                    <a16:creationId xmlns:a16="http://schemas.microsoft.com/office/drawing/2014/main" id="{E1E866EA-0DAD-4721-80ED-924BFEC5983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p:spTree>
    <p:extLst>
      <p:ext uri="{BB962C8B-B14F-4D97-AF65-F5344CB8AC3E}">
        <p14:creationId xmlns:p14="http://schemas.microsoft.com/office/powerpoint/2010/main" val="209130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E273-4870-42A2-AFDD-18070019BC27}"/>
              </a:ext>
            </a:extLst>
          </p:cNvPr>
          <p:cNvSpPr>
            <a:spLocks noGrp="1"/>
          </p:cNvSpPr>
          <p:nvPr>
            <p:ph type="title"/>
          </p:nvPr>
        </p:nvSpPr>
        <p:spPr/>
        <p:txBody>
          <a:bodyPr/>
          <a:lstStyle/>
          <a:p>
            <a:r>
              <a:rPr lang="en-IL" dirty="0"/>
              <a:t>4E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DABBC2-ED0D-4FB5-BC3E-441FF49E155A}"/>
                  </a:ext>
                </a:extLst>
              </p:cNvPr>
              <p:cNvSpPr>
                <a:spLocks noGrp="1"/>
              </p:cNvSpPr>
              <p:nvPr>
                <p:ph idx="1"/>
              </p:nvPr>
            </p:nvSpPr>
            <p:spPr/>
            <p:txBody>
              <a:bodyPr>
                <a:normAutofit/>
              </a:bodyPr>
              <a:lstStyle/>
              <a:p>
                <a14:m>
                  <m:oMath xmlns:m="http://schemas.openxmlformats.org/officeDocument/2006/math">
                    <m:sSub>
                      <m:sSubPr>
                        <m:ctrlPr>
                          <a:rPr lang="en-IL" i="1" dirty="0" smtClean="0">
                            <a:latin typeface="Cambria Math" panose="02040503050406030204" pitchFamily="18" charset="0"/>
                          </a:rPr>
                        </m:ctrlPr>
                      </m:sSubPr>
                      <m:e>
                        <m:r>
                          <a:rPr lang="en-US" i="1" dirty="0" smtClean="0">
                            <a:latin typeface="Cambria Math" panose="02040503050406030204" pitchFamily="18" charset="0"/>
                          </a:rPr>
                          <m:t>𝐼</m:t>
                        </m:r>
                      </m:e>
                      <m:sub>
                        <m:r>
                          <a:rPr lang="en-IL" b="0" i="1" dirty="0" smtClean="0">
                            <a:latin typeface="Cambria Math" panose="02040503050406030204" pitchFamily="18" charset="0"/>
                          </a:rPr>
                          <m:t>0</m:t>
                        </m:r>
                      </m:sub>
                    </m:sSub>
                  </m:oMath>
                </a14:m>
                <a:r>
                  <a:rPr lang="en-US" dirty="0"/>
                  <a:t> be the indices in which </a:t>
                </a:r>
                <a14:m>
                  <m:oMath xmlns:m="http://schemas.openxmlformats.org/officeDocument/2006/math">
                    <m:sSub>
                      <m:sSubPr>
                        <m:ctrlPr>
                          <a:rPr lang="en-IL" b="0"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0</m:t>
                    </m:r>
                  </m:oMath>
                </a14:m>
                <a:endParaRPr lang="en-IL" dirty="0"/>
              </a:p>
              <a:p>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𝐼</m:t>
                        </m:r>
                      </m:e>
                      <m:sub>
                        <m:r>
                          <a:rPr lang="en-IL" i="1" dirty="0" smtClean="0">
                            <a:latin typeface="Cambria Math" panose="02040503050406030204" pitchFamily="18" charset="0"/>
                          </a:rPr>
                          <m:t>0</m:t>
                        </m:r>
                      </m:sub>
                    </m:sSub>
                    <m:r>
                      <a:rPr lang="en-IL" i="1" dirty="0" smtClean="0">
                        <a:latin typeface="Cambria Math" panose="02040503050406030204" pitchFamily="18" charset="0"/>
                      </a:rPr>
                      <m:t> = </m:t>
                    </m:r>
                    <m:d>
                      <m:dPr>
                        <m:begChr m:val="{"/>
                        <m:endChr m:val="|"/>
                        <m:ctrlPr>
                          <a:rPr lang="en-IL" i="1" dirty="0" smtClean="0">
                            <a:latin typeface="Cambria Math" panose="02040503050406030204" pitchFamily="18" charset="0"/>
                          </a:rPr>
                        </m:ctrlPr>
                      </m:dPr>
                      <m:e>
                        <m:r>
                          <a:rPr lang="en-IL" i="1" dirty="0" err="1">
                            <a:latin typeface="Cambria Math" panose="02040503050406030204" pitchFamily="18" charset="0"/>
                          </a:rPr>
                          <m:t>𝑖</m:t>
                        </m:r>
                        <m:r>
                          <a:rPr lang="en-IL" i="1" dirty="0">
                            <a:latin typeface="Cambria Math" panose="02040503050406030204" pitchFamily="18" charset="0"/>
                          </a:rPr>
                          <m:t> </m:t>
                        </m:r>
                      </m:e>
                    </m:d>
                    <m:sSub>
                      <m:sSubPr>
                        <m:ctrlPr>
                          <a:rPr lang="en-IL" b="0" i="1" dirty="0" smtClean="0">
                            <a:latin typeface="Cambria Math" panose="02040503050406030204" pitchFamily="18" charset="0"/>
                          </a:rPr>
                        </m:ctrlPr>
                      </m:sSubPr>
                      <m:e>
                        <m:r>
                          <a:rPr lang="en-IL" i="1" dirty="0">
                            <a:latin typeface="Cambria Math" panose="02040503050406030204" pitchFamily="18" charset="0"/>
                          </a:rPr>
                          <m:t>𝑑</m:t>
                        </m:r>
                      </m:e>
                      <m:sub>
                        <m:r>
                          <a:rPr lang="en-IL" i="1" dirty="0">
                            <a:latin typeface="Cambria Math" panose="02040503050406030204" pitchFamily="18" charset="0"/>
                          </a:rPr>
                          <m:t>𝑖</m:t>
                        </m:r>
                      </m:sub>
                    </m:sSub>
                    <m:r>
                      <a:rPr lang="en-IL" i="1" dirty="0">
                        <a:latin typeface="Cambria Math" panose="02040503050406030204" pitchFamily="18" charset="0"/>
                      </a:rPr>
                      <m:t> = </m:t>
                    </m:r>
                    <m:r>
                      <a:rPr lang="en-IL" i="1" dirty="0">
                        <a:latin typeface="Cambria Math" panose="02040503050406030204" pitchFamily="18" charset="0"/>
                      </a:rPr>
                      <m:t>0</m:t>
                    </m:r>
                    <m:r>
                      <a:rPr lang="en-IL" i="1" dirty="0">
                        <a:latin typeface="Cambria Math" panose="02040503050406030204" pitchFamily="18" charset="0"/>
                      </a:rPr>
                      <m:t>} ,</m:t>
                    </m:r>
                    <m:sSub>
                      <m:sSubPr>
                        <m:ctrlPr>
                          <a:rPr lang="en-IL" i="1" dirty="0">
                            <a:latin typeface="Cambria Math" panose="02040503050406030204" pitchFamily="18" charset="0"/>
                          </a:rPr>
                        </m:ctrlPr>
                      </m:sSubPr>
                      <m:e>
                        <m:r>
                          <a:rPr lang="en-IL" i="1" dirty="0">
                            <a:latin typeface="Cambria Math" panose="02040503050406030204" pitchFamily="18" charset="0"/>
                          </a:rPr>
                          <m:t>𝐼</m:t>
                        </m:r>
                      </m:e>
                      <m:sub>
                        <m:r>
                          <a:rPr lang="en-IL" b="0" i="1" dirty="0" smtClean="0">
                            <a:latin typeface="Cambria Math" panose="02040503050406030204" pitchFamily="18" charset="0"/>
                          </a:rPr>
                          <m:t>1</m:t>
                        </m:r>
                      </m:sub>
                    </m:sSub>
                    <m:r>
                      <a:rPr lang="it-IT" i="1" dirty="0">
                        <a:latin typeface="Cambria Math" panose="02040503050406030204" pitchFamily="18" charset="0"/>
                      </a:rPr>
                      <m:t>= {</m:t>
                    </m:r>
                    <m:r>
                      <a:rPr lang="it-IT" i="1" dirty="0">
                        <a:latin typeface="Cambria Math" panose="02040503050406030204" pitchFamily="18" charset="0"/>
                      </a:rPr>
                      <m:t>𝑖</m:t>
                    </m:r>
                    <m:r>
                      <a:rPr lang="it-IT" i="1" dirty="0">
                        <a:latin typeface="Cambria Math" panose="02040503050406030204" pitchFamily="18" charset="0"/>
                      </a:rPr>
                      <m:t> | </m:t>
                    </m:r>
                    <m:sSub>
                      <m:sSubPr>
                        <m:ctrlPr>
                          <a:rPr lang="en-IL" b="0" i="1" dirty="0" smtClean="0">
                            <a:latin typeface="Cambria Math" panose="02040503050406030204" pitchFamily="18" charset="0"/>
                          </a:rPr>
                        </m:ctrlPr>
                      </m:sSubPr>
                      <m:e>
                        <m:r>
                          <a:rPr lang="it-IT" i="1" dirty="0">
                            <a:latin typeface="Cambria Math" panose="02040503050406030204" pitchFamily="18" charset="0"/>
                          </a:rPr>
                          <m:t>𝑑</m:t>
                        </m:r>
                      </m:e>
                      <m:sub>
                        <m:r>
                          <a:rPr lang="it-IT" i="1" dirty="0">
                            <a:latin typeface="Cambria Math" panose="02040503050406030204" pitchFamily="18" charset="0"/>
                          </a:rPr>
                          <m:t>𝑖</m:t>
                        </m:r>
                      </m:sub>
                    </m:sSub>
                    <m:r>
                      <a:rPr lang="it-IT" i="1" dirty="0">
                        <a:latin typeface="Cambria Math" panose="02040503050406030204" pitchFamily="18" charset="0"/>
                      </a:rPr>
                      <m:t> = </m:t>
                    </m:r>
                    <m:r>
                      <a:rPr lang="it-IT" i="1" dirty="0">
                        <a:latin typeface="Cambria Math" panose="02040503050406030204" pitchFamily="18" charset="0"/>
                      </a:rPr>
                      <m:t>1</m:t>
                    </m:r>
                    <m:r>
                      <a:rPr lang="it-IT" i="1" dirty="0">
                        <a:latin typeface="Cambria Math" panose="02040503050406030204" pitchFamily="18" charset="0"/>
                      </a:rPr>
                      <m:t>}.</m:t>
                    </m:r>
                  </m:oMath>
                </a14:m>
                <a:endParaRPr lang="en-IL" dirty="0"/>
              </a:p>
              <a:p>
                <a:r>
                  <a:rPr lang="en-US" dirty="0"/>
                  <a:t>Since c was not ruled out</a:t>
                </a:r>
                <a:r>
                  <a:rPr lang="en-IL" dirty="0"/>
                  <a:t> -&gt; </a:t>
                </a:r>
                <a14:m>
                  <m:oMath xmlns:m="http://schemas.openxmlformats.org/officeDocument/2006/math">
                    <m:r>
                      <a:rPr lang="it-IT" i="1" dirty="0" smtClean="0">
                        <a:latin typeface="Cambria Math" panose="02040503050406030204" pitchFamily="18" charset="0"/>
                      </a:rPr>
                      <m:t>|</m:t>
                    </m:r>
                    <m:r>
                      <a:rPr lang="it-IT" i="1" dirty="0">
                        <a:latin typeface="Cambria Math" panose="02040503050406030204" pitchFamily="18" charset="0"/>
                      </a:rPr>
                      <m:t>𝑀</m:t>
                    </m:r>
                    <m:d>
                      <m:dPr>
                        <m:ctrlPr>
                          <a:rPr lang="it-IT" i="1" dirty="0">
                            <a:latin typeface="Cambria Math" panose="02040503050406030204" pitchFamily="18" charset="0"/>
                          </a:rPr>
                        </m:ctrlPr>
                      </m:dPr>
                      <m:e>
                        <m:sSub>
                          <m:sSubPr>
                            <m:ctrlPr>
                              <a:rPr lang="en-IL" i="1" dirty="0" smtClean="0">
                                <a:latin typeface="Cambria Math" panose="02040503050406030204" pitchFamily="18" charset="0"/>
                              </a:rPr>
                            </m:ctrlPr>
                          </m:sSubPr>
                          <m:e>
                            <m:r>
                              <a:rPr lang="it-IT" i="1" dirty="0" smtClean="0">
                                <a:latin typeface="Cambria Math" panose="02040503050406030204" pitchFamily="18" charset="0"/>
                              </a:rPr>
                              <m:t>𝐼</m:t>
                            </m:r>
                          </m:e>
                          <m:sub>
                            <m:r>
                              <a:rPr lang="en-IL" i="1" dirty="0" smtClean="0">
                                <a:latin typeface="Cambria Math" panose="02040503050406030204" pitchFamily="18" charset="0"/>
                              </a:rPr>
                              <m:t>0</m:t>
                            </m:r>
                          </m:sub>
                        </m:sSub>
                      </m:e>
                    </m:d>
                    <m:r>
                      <a:rPr lang="it-IT" i="1" dirty="0">
                        <a:latin typeface="Cambria Math" panose="02040503050406030204" pitchFamily="18" charset="0"/>
                      </a:rPr>
                      <m:t>− </m:t>
                    </m:r>
                    <m:sSub>
                      <m:sSubPr>
                        <m:ctrlPr>
                          <a:rPr lang="en-IL" i="1" dirty="0" smtClean="0">
                            <a:latin typeface="Cambria Math" panose="02040503050406030204" pitchFamily="18" charset="0"/>
                          </a:rPr>
                        </m:ctrlPr>
                      </m:sSubPr>
                      <m:e>
                        <m:nary>
                          <m:naryPr>
                            <m:chr m:val="∑"/>
                            <m:subHide m:val="on"/>
                            <m:supHide m:val="on"/>
                            <m:ctrlPr>
                              <a:rPr lang="it-IT" i="1" dirty="0">
                                <a:latin typeface="Cambria Math" panose="02040503050406030204" pitchFamily="18" charset="0"/>
                              </a:rPr>
                            </m:ctrlPr>
                          </m:naryPr>
                          <m:sub/>
                          <m:sup/>
                          <m:e/>
                        </m:nary>
                      </m:e>
                      <m:sub>
                        <m:r>
                          <a:rPr lang="it-IT" i="1" dirty="0">
                            <a:latin typeface="Cambria Math" panose="02040503050406030204" pitchFamily="18" charset="0"/>
                          </a:rPr>
                          <m:t>𝑖</m:t>
                        </m:r>
                        <m:r>
                          <a:rPr lang="it-IT" i="1" dirty="0">
                            <a:latin typeface="Cambria Math" panose="02040503050406030204" pitchFamily="18" charset="0"/>
                          </a:rPr>
                          <m:t>∈</m:t>
                        </m:r>
                        <m:sSub>
                          <m:sSubPr>
                            <m:ctrlPr>
                              <a:rPr lang="en-IL" i="1" dirty="0">
                                <a:latin typeface="Cambria Math" panose="02040503050406030204" pitchFamily="18" charset="0"/>
                              </a:rPr>
                            </m:ctrlPr>
                          </m:sSubPr>
                          <m:e>
                            <m:r>
                              <a:rPr lang="it-IT" i="1" dirty="0">
                                <a:latin typeface="Cambria Math" panose="02040503050406030204" pitchFamily="18" charset="0"/>
                              </a:rPr>
                              <m:t>𝐼</m:t>
                            </m:r>
                          </m:e>
                          <m:sub>
                            <m:r>
                              <a:rPr lang="it-IT" i="1" dirty="0">
                                <a:latin typeface="Cambria Math" panose="02040503050406030204" pitchFamily="18" charset="0"/>
                              </a:rPr>
                              <m:t>0</m:t>
                            </m:r>
                          </m:sub>
                        </m:sSub>
                      </m:sub>
                    </m:sSub>
                    <m:r>
                      <a:rPr lang="it-IT" i="1" dirty="0">
                        <a:latin typeface="Cambria Math" panose="02040503050406030204" pitchFamily="18" charset="0"/>
                      </a:rPr>
                      <m:t> </m:t>
                    </m:r>
                    <m:sSub>
                      <m:sSubPr>
                        <m:ctrlPr>
                          <a:rPr lang="en-IL" b="0" i="1" dirty="0" smtClean="0">
                            <a:latin typeface="Cambria Math" panose="02040503050406030204" pitchFamily="18" charset="0"/>
                          </a:rPr>
                        </m:ctrlPr>
                      </m:sSubPr>
                      <m:e>
                        <m:r>
                          <a:rPr lang="it-IT" i="1" dirty="0">
                            <a:latin typeface="Cambria Math" panose="02040503050406030204" pitchFamily="18" charset="0"/>
                          </a:rPr>
                          <m:t>𝑐</m:t>
                        </m:r>
                      </m:e>
                      <m:sub>
                        <m:r>
                          <a:rPr lang="it-IT" i="1" dirty="0">
                            <a:latin typeface="Cambria Math" panose="02040503050406030204" pitchFamily="18" charset="0"/>
                          </a:rPr>
                          <m:t>𝑖</m:t>
                        </m:r>
                      </m:sub>
                    </m:sSub>
                    <m:r>
                      <a:rPr lang="it-IT" i="1" dirty="0">
                        <a:latin typeface="Cambria Math" panose="02040503050406030204" pitchFamily="18" charset="0"/>
                      </a:rPr>
                      <m:t> | ≤ </m:t>
                    </m:r>
                    <m:r>
                      <a:rPr lang="it-IT" i="1" dirty="0">
                        <a:latin typeface="Cambria Math" panose="02040503050406030204" pitchFamily="18" charset="0"/>
                      </a:rPr>
                      <m:t>𝐸</m:t>
                    </m:r>
                  </m:oMath>
                </a14:m>
                <a:endParaRPr lang="en-IL" dirty="0"/>
              </a:p>
              <a:p>
                <a:r>
                  <a:rPr lang="en-IL" dirty="0"/>
                  <a:t>by assumption </a:t>
                </a:r>
                <a14:m>
                  <m:oMath xmlns:m="http://schemas.openxmlformats.org/officeDocument/2006/math">
                    <m:r>
                      <a:rPr lang="en-IL" i="1" dirty="0" smtClean="0">
                        <a:latin typeface="Cambria Math" panose="02040503050406030204" pitchFamily="18" charset="0"/>
                      </a:rPr>
                      <m:t>|</m:t>
                    </m:r>
                    <m:r>
                      <a:rPr lang="en-IL" i="1" dirty="0" smtClean="0">
                        <a:latin typeface="Cambria Math" panose="02040503050406030204" pitchFamily="18" charset="0"/>
                      </a:rPr>
                      <m:t>𝑀</m:t>
                    </m:r>
                    <m:d>
                      <m:dPr>
                        <m:ctrlPr>
                          <a:rPr lang="en-IL" i="1" dirty="0" smtClean="0">
                            <a:latin typeface="Cambria Math" panose="02040503050406030204" pitchFamily="18" charset="0"/>
                          </a:rPr>
                        </m:ctrlPr>
                      </m:dPr>
                      <m:e>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𝐼</m:t>
                            </m:r>
                          </m:e>
                          <m:sub>
                            <m:r>
                              <a:rPr lang="en-IL" i="1" dirty="0" smtClean="0">
                                <a:latin typeface="Cambria Math" panose="02040503050406030204" pitchFamily="18" charset="0"/>
                              </a:rPr>
                              <m:t>0</m:t>
                            </m:r>
                          </m:sub>
                        </m:sSub>
                      </m:e>
                    </m:d>
                    <m:r>
                      <a:rPr lang="en-IL" i="1" dirty="0" smtClean="0">
                        <a:latin typeface="Cambria Math" panose="02040503050406030204" pitchFamily="18" charset="0"/>
                      </a:rPr>
                      <m:t>− </m:t>
                    </m:r>
                    <m:nary>
                      <m:naryPr>
                        <m:chr m:val="∑"/>
                        <m:subHide m:val="on"/>
                        <m:supHide m:val="on"/>
                        <m:ctrlPr>
                          <a:rPr lang="en-IL" i="1" dirty="0" smtClean="0">
                            <a:latin typeface="Cambria Math" panose="02040503050406030204" pitchFamily="18" charset="0"/>
                          </a:rPr>
                        </m:ctrlPr>
                      </m:naryPr>
                      <m:sub/>
                      <m:sup/>
                      <m:e/>
                    </m:nary>
                    <m:r>
                      <a:rPr lang="en-IL" i="1" dirty="0" smtClean="0">
                        <a:latin typeface="Cambria Math" panose="02040503050406030204" pitchFamily="18" charset="0"/>
                      </a:rPr>
                      <m:t>𝑖</m:t>
                    </m:r>
                    <m:r>
                      <a:rPr lang="en-IL" i="1" dirty="0" smtClean="0">
                        <a:latin typeface="Cambria Math" panose="02040503050406030204" pitchFamily="18" charset="0"/>
                      </a:rPr>
                      <m:t>∈</m:t>
                    </m:r>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𝐼</m:t>
                        </m:r>
                      </m:e>
                      <m:sub>
                        <m:r>
                          <a:rPr lang="en-IL" i="1" dirty="0" smtClean="0">
                            <a:latin typeface="Cambria Math" panose="02040503050406030204" pitchFamily="18" charset="0"/>
                          </a:rPr>
                          <m:t>0</m:t>
                        </m:r>
                      </m:sub>
                    </m:sSub>
                    <m:sSub>
                      <m:sSubPr>
                        <m:ctrlPr>
                          <a:rPr lang="en-IL" b="0" i="1" dirty="0" smtClean="0">
                            <a:latin typeface="Cambria Math" panose="02040503050406030204" pitchFamily="18" charset="0"/>
                          </a:rPr>
                        </m:ctrlPr>
                      </m:sSubPr>
                      <m:e>
                        <m:r>
                          <a:rPr lang="en-IL" i="1" dirty="0" smtClean="0">
                            <a:latin typeface="Cambria Math" panose="02040503050406030204" pitchFamily="18" charset="0"/>
                          </a:rPr>
                          <m:t>𝑑</m:t>
                        </m:r>
                      </m:e>
                      <m:sub>
                        <m:r>
                          <a:rPr lang="en-IL" i="1" dirty="0" smtClean="0">
                            <a:latin typeface="Cambria Math" panose="02040503050406030204" pitchFamily="18" charset="0"/>
                          </a:rPr>
                          <m:t>𝑖</m:t>
                        </m:r>
                      </m:sub>
                    </m:sSub>
                    <m:r>
                      <a:rPr lang="en-IL" i="1" dirty="0" smtClean="0">
                        <a:latin typeface="Cambria Math" panose="02040503050406030204" pitchFamily="18" charset="0"/>
                      </a:rPr>
                      <m:t> | ≤ </m:t>
                    </m:r>
                    <m:r>
                      <a:rPr lang="en-IL" i="1" dirty="0" smtClean="0">
                        <a:latin typeface="Cambria Math" panose="02040503050406030204" pitchFamily="18" charset="0"/>
                      </a:rPr>
                      <m:t>𝐸</m:t>
                    </m:r>
                  </m:oMath>
                </a14:m>
                <a:endParaRPr lang="en-IL" dirty="0"/>
              </a:p>
              <a:p>
                <a:r>
                  <a:rPr lang="en-US" dirty="0"/>
                  <a:t>c and d differ in at most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𝐸</m:t>
                    </m:r>
                  </m:oMath>
                </a14:m>
                <a:endParaRPr lang="en-IL" dirty="0"/>
              </a:p>
              <a:p>
                <a:r>
                  <a:rPr lang="en-IL" dirty="0"/>
                  <a:t>The same for </a:t>
                </a:r>
                <a14:m>
                  <m:oMath xmlns:m="http://schemas.openxmlformats.org/officeDocument/2006/math">
                    <m:sSub>
                      <m:sSubPr>
                        <m:ctrlPr>
                          <a:rPr lang="en-IL" i="1" dirty="0" smtClean="0">
                            <a:latin typeface="Cambria Math" panose="02040503050406030204" pitchFamily="18" charset="0"/>
                          </a:rPr>
                        </m:ctrlPr>
                      </m:sSubPr>
                      <m:e>
                        <m:r>
                          <a:rPr lang="en-IL" i="1" dirty="0" smtClean="0">
                            <a:latin typeface="Cambria Math" panose="02040503050406030204" pitchFamily="18" charset="0"/>
                          </a:rPr>
                          <m:t>𝐼</m:t>
                        </m:r>
                      </m:e>
                      <m:sub>
                        <m:r>
                          <a:rPr lang="en-IL" i="1" dirty="0" smtClean="0">
                            <a:latin typeface="Cambria Math" panose="02040503050406030204" pitchFamily="18" charset="0"/>
                          </a:rPr>
                          <m:t>1</m:t>
                        </m:r>
                      </m:sub>
                    </m:sSub>
                    <m:r>
                      <a:rPr lang="en-IL" i="1" dirty="0" smtClean="0">
                        <a:latin typeface="Cambria Math" panose="02040503050406030204" pitchFamily="18" charset="0"/>
                      </a:rPr>
                      <m:t> </m:t>
                    </m:r>
                  </m:oMath>
                </a14:m>
                <a:r>
                  <a:rPr lang="en-IL" dirty="0"/>
                  <a:t>thus c and d differ at most 4E positions</a:t>
                </a:r>
              </a:p>
              <a:p>
                <a:r>
                  <a:rPr lang="en-US" dirty="0"/>
                  <a:t>we can avoid the above attack by restricting the adversary to fewer than </a:t>
                </a:r>
                <a14:m>
                  <m:oMath xmlns:m="http://schemas.openxmlformats.org/officeDocument/2006/math">
                    <m:sSup>
                      <m:sSupPr>
                        <m:ctrlPr>
                          <a:rPr lang="en-IL"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oMath>
                </a14:m>
                <a:r>
                  <a:rPr lang="en-US" dirty="0"/>
                  <a:t> queries</a:t>
                </a:r>
                <a:endParaRPr lang="en-IL" dirty="0"/>
              </a:p>
            </p:txBody>
          </p:sp>
        </mc:Choice>
        <mc:Fallback>
          <p:sp>
            <p:nvSpPr>
              <p:cNvPr id="3" name="Content Placeholder 2">
                <a:extLst>
                  <a:ext uri="{FF2B5EF4-FFF2-40B4-BE49-F238E27FC236}">
                    <a16:creationId xmlns:a16="http://schemas.microsoft.com/office/drawing/2014/main" id="{22DABBC2-ED0D-4FB5-BC3E-441FF49E155A}"/>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C1804E92-E81B-4BD8-B987-2804EA5D3F37}"/>
                  </a:ext>
                </a:extLst>
              </p:cNvPr>
              <p:cNvGraphicFramePr>
                <a:graphicFrameLocks noGrp="1"/>
              </p:cNvGraphicFramePr>
              <p:nvPr>
                <p:extLst>
                  <p:ext uri="{D42A27DB-BD31-4B8C-83A1-F6EECF244321}">
                    <p14:modId xmlns:p14="http://schemas.microsoft.com/office/powerpoint/2010/main" val="3353473774"/>
                  </p:ext>
                </p:extLst>
              </p:nvPr>
            </p:nvGraphicFramePr>
            <p:xfrm>
              <a:off x="7276887" y="138712"/>
              <a:ext cx="4648844" cy="2595880"/>
            </p:xfrm>
            <a:graphic>
              <a:graphicData uri="http://schemas.openxmlformats.org/drawingml/2006/table">
                <a:tbl>
                  <a:tblPr firstRow="1" bandRow="1">
                    <a:tableStyleId>{5C22544A-7EE6-4342-B048-85BDC9FD1C3A}</a:tableStyleId>
                  </a:tblPr>
                  <a:tblGrid>
                    <a:gridCol w="1162211">
                      <a:extLst>
                        <a:ext uri="{9D8B030D-6E8A-4147-A177-3AD203B41FA5}">
                          <a16:colId xmlns:a16="http://schemas.microsoft.com/office/drawing/2014/main" val="146081786"/>
                        </a:ext>
                      </a:extLst>
                    </a:gridCol>
                    <a:gridCol w="1162211">
                      <a:extLst>
                        <a:ext uri="{9D8B030D-6E8A-4147-A177-3AD203B41FA5}">
                          <a16:colId xmlns:a16="http://schemas.microsoft.com/office/drawing/2014/main" val="3042323718"/>
                        </a:ext>
                      </a:extLst>
                    </a:gridCol>
                    <a:gridCol w="1162211">
                      <a:extLst>
                        <a:ext uri="{9D8B030D-6E8A-4147-A177-3AD203B41FA5}">
                          <a16:colId xmlns:a16="http://schemas.microsoft.com/office/drawing/2014/main" val="3248715611"/>
                        </a:ext>
                      </a:extLst>
                    </a:gridCol>
                    <a:gridCol w="1162211">
                      <a:extLst>
                        <a:ext uri="{9D8B030D-6E8A-4147-A177-3AD203B41FA5}">
                          <a16:colId xmlns:a16="http://schemas.microsoft.com/office/drawing/2014/main" val="2454743550"/>
                        </a:ext>
                      </a:extLst>
                    </a:gridCol>
                  </a:tblGrid>
                  <a:tr h="370840">
                    <a:tc>
                      <a:txBody>
                        <a:bodyPr/>
                        <a:lstStyle/>
                        <a:p>
                          <a:r>
                            <a:rPr lang="en-US" dirty="0"/>
                            <a:t>user</a:t>
                          </a:r>
                        </a:p>
                      </a:txBody>
                      <a:tcPr/>
                    </a:tc>
                    <a:tc>
                      <a:txBody>
                        <a:bodyPr/>
                        <a:lstStyle/>
                        <a:p>
                          <a:r>
                            <a:rPr lang="en-IL" dirty="0"/>
                            <a:t>d</a:t>
                          </a:r>
                          <a:endParaRPr lang="en-US" dirty="0"/>
                        </a:p>
                      </a:txBody>
                      <a:tcPr/>
                    </a:tc>
                    <a:tc>
                      <a:txBody>
                        <a:bodyPr/>
                        <a:lstStyle/>
                        <a:p>
                          <a:pPr/>
                          <a14:m>
                            <m:oMathPara xmlns:m="http://schemas.openxmlformats.org/officeDocument/2006/math">
                              <m:oMathParaPr>
                                <m:jc m:val="left"/>
                              </m:oMathParaPr>
                              <m:oMath xmlns:m="http://schemas.openxmlformats.org/officeDocument/2006/math">
                                <m:sSub>
                                  <m:sSubPr>
                                    <m:ctrlPr>
                                      <a:rPr lang="en-US" i="1" dirty="0" smtClean="0">
                                        <a:latin typeface="Cambria Math" panose="02040503050406030204" pitchFamily="18" charset="0"/>
                                      </a:rPr>
                                    </m:ctrlPr>
                                  </m:sSubPr>
                                  <m:e>
                                    <m:r>
                                      <a:rPr lang="en-IL" b="1" i="1" dirty="0" smtClean="0">
                                        <a:latin typeface="Cambria Math" panose="02040503050406030204" pitchFamily="18" charset="0"/>
                                      </a:rPr>
                                      <m:t>𝑰</m:t>
                                    </m:r>
                                  </m:e>
                                  <m:sub>
                                    <m:r>
                                      <a:rPr lang="en-US" i="1" dirty="0" smtClean="0">
                                        <a:latin typeface="Cambria Math" panose="02040503050406030204" pitchFamily="18" charset="0"/>
                                      </a:rPr>
                                      <m:t>0</m:t>
                                    </m:r>
                                  </m:sub>
                                </m:sSub>
                              </m:oMath>
                            </m:oMathPara>
                          </a14:m>
                          <a:endParaRPr lang="en-US" dirty="0"/>
                        </a:p>
                      </a:txBody>
                      <a:tcPr/>
                    </a:tc>
                    <a:tc>
                      <a:txBody>
                        <a:bodyPr/>
                        <a:lstStyle/>
                        <a:p>
                          <a:pPr/>
                          <a14:m>
                            <m:oMathPara xmlns:m="http://schemas.openxmlformats.org/officeDocument/2006/math">
                              <m:oMathParaPr>
                                <m:jc m:val="left"/>
                              </m:oMathParaPr>
                              <m:oMath xmlns:m="http://schemas.openxmlformats.org/officeDocument/2006/math">
                                <m:sSub>
                                  <m:sSubPr>
                                    <m:ctrlPr>
                                      <a:rPr lang="en-US" i="1" dirty="0" smtClean="0">
                                        <a:latin typeface="Cambria Math" panose="02040503050406030204" pitchFamily="18" charset="0"/>
                                      </a:rPr>
                                    </m:ctrlPr>
                                  </m:sSubPr>
                                  <m:e>
                                    <m:r>
                                      <a:rPr lang="en-IL" b="1" i="1" dirty="0" smtClean="0">
                                        <a:latin typeface="Cambria Math" panose="02040503050406030204" pitchFamily="18" charset="0"/>
                                      </a:rPr>
                                      <m:t>𝑰</m:t>
                                    </m:r>
                                  </m:e>
                                  <m:sub>
                                    <m:r>
                                      <a:rPr lang="en-US" b="1" i="1" dirty="0" smtClean="0">
                                        <a:latin typeface="Cambria Math" panose="02040503050406030204" pitchFamily="18" charset="0"/>
                                      </a:rPr>
                                      <m:t>𝟏</m:t>
                                    </m:r>
                                  </m:sub>
                                </m:sSub>
                              </m:oMath>
                            </m:oMathPara>
                          </a14:m>
                          <a:endParaRPr lang="en-US" dirty="0"/>
                        </a:p>
                      </a:txBody>
                      <a:tcPr/>
                    </a:tc>
                    <a:extLst>
                      <a:ext uri="{0D108BD9-81ED-4DB2-BD59-A6C34878D82A}">
                        <a16:rowId xmlns:a16="http://schemas.microsoft.com/office/drawing/2014/main" val="8271442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155783893"/>
                      </a:ext>
                    </a:extLst>
                  </a:tr>
                  <a:tr h="370840">
                    <a:tc>
                      <a:txBody>
                        <a:bodyPr/>
                        <a:lstStyle/>
                        <a:p>
                          <a:r>
                            <a:rPr lang="en-US"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tc>
                    <a:extLst>
                      <a:ext uri="{0D108BD9-81ED-4DB2-BD59-A6C34878D82A}">
                        <a16:rowId xmlns:a16="http://schemas.microsoft.com/office/drawing/2014/main" val="3364052314"/>
                      </a:ext>
                    </a:extLst>
                  </a:tr>
                  <a:tr h="370840">
                    <a:tc>
                      <a:txBody>
                        <a:bodyPr/>
                        <a:lstStyle/>
                        <a:p>
                          <a:r>
                            <a:rPr lang="en-US" dirty="0"/>
                            <a:t>3</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3600642746"/>
                      </a:ext>
                    </a:extLst>
                  </a:tr>
                  <a:tr h="370840">
                    <a:tc>
                      <a:txBody>
                        <a:bodyPr/>
                        <a:lstStyle/>
                        <a:p>
                          <a:r>
                            <a:rPr lang="en-US" dirty="0"/>
                            <a:t>4</a:t>
                          </a:r>
                          <a:endParaRPr lang="en-US" dirty="0">
                            <a:solidFill>
                              <a:srgbClr val="C00000"/>
                            </a:solidFill>
                          </a:endParaRP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3055495234"/>
                      </a:ext>
                    </a:extLst>
                  </a:tr>
                  <a:tr h="370840">
                    <a:tc>
                      <a:txBody>
                        <a:bodyPr/>
                        <a:lstStyle/>
                        <a:p>
                          <a:r>
                            <a:rPr lang="en-US" dirty="0"/>
                            <a:t>5</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solidFill>
                                <a:schemeClr val="tx1"/>
                              </a:solidFill>
                            </a:rPr>
                            <a:t>0</a:t>
                          </a:r>
                        </a:p>
                      </a:txBody>
                      <a:tcPr/>
                    </a:tc>
                    <a:extLst>
                      <a:ext uri="{0D108BD9-81ED-4DB2-BD59-A6C34878D82A}">
                        <a16:rowId xmlns:a16="http://schemas.microsoft.com/office/drawing/2014/main" val="1319497783"/>
                      </a:ext>
                    </a:extLst>
                  </a:tr>
                  <a:tr h="370840">
                    <a:tc>
                      <a:txBody>
                        <a:bodyPr/>
                        <a:lstStyle/>
                        <a:p>
                          <a:r>
                            <a:rPr lang="en-US" dirty="0"/>
                            <a:t>6</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247772971"/>
                      </a:ext>
                    </a:extLst>
                  </a:tr>
                </a:tbl>
              </a:graphicData>
            </a:graphic>
          </p:graphicFrame>
        </mc:Choice>
        <mc:Fallback>
          <p:graphicFrame>
            <p:nvGraphicFramePr>
              <p:cNvPr id="4" name="Table 3">
                <a:extLst>
                  <a:ext uri="{FF2B5EF4-FFF2-40B4-BE49-F238E27FC236}">
                    <a16:creationId xmlns:a16="http://schemas.microsoft.com/office/drawing/2014/main" id="{C1804E92-E81B-4BD8-B987-2804EA5D3F37}"/>
                  </a:ext>
                </a:extLst>
              </p:cNvPr>
              <p:cNvGraphicFramePr>
                <a:graphicFrameLocks noGrp="1"/>
              </p:cNvGraphicFramePr>
              <p:nvPr>
                <p:extLst>
                  <p:ext uri="{D42A27DB-BD31-4B8C-83A1-F6EECF244321}">
                    <p14:modId xmlns:p14="http://schemas.microsoft.com/office/powerpoint/2010/main" val="3353473774"/>
                  </p:ext>
                </p:extLst>
              </p:nvPr>
            </p:nvGraphicFramePr>
            <p:xfrm>
              <a:off x="7276887" y="138712"/>
              <a:ext cx="4648844" cy="2595880"/>
            </p:xfrm>
            <a:graphic>
              <a:graphicData uri="http://schemas.openxmlformats.org/drawingml/2006/table">
                <a:tbl>
                  <a:tblPr firstRow="1" bandRow="1">
                    <a:tableStyleId>{5C22544A-7EE6-4342-B048-85BDC9FD1C3A}</a:tableStyleId>
                  </a:tblPr>
                  <a:tblGrid>
                    <a:gridCol w="1162211">
                      <a:extLst>
                        <a:ext uri="{9D8B030D-6E8A-4147-A177-3AD203B41FA5}">
                          <a16:colId xmlns:a16="http://schemas.microsoft.com/office/drawing/2014/main" val="146081786"/>
                        </a:ext>
                      </a:extLst>
                    </a:gridCol>
                    <a:gridCol w="1162211">
                      <a:extLst>
                        <a:ext uri="{9D8B030D-6E8A-4147-A177-3AD203B41FA5}">
                          <a16:colId xmlns:a16="http://schemas.microsoft.com/office/drawing/2014/main" val="3042323718"/>
                        </a:ext>
                      </a:extLst>
                    </a:gridCol>
                    <a:gridCol w="1162211">
                      <a:extLst>
                        <a:ext uri="{9D8B030D-6E8A-4147-A177-3AD203B41FA5}">
                          <a16:colId xmlns:a16="http://schemas.microsoft.com/office/drawing/2014/main" val="3248715611"/>
                        </a:ext>
                      </a:extLst>
                    </a:gridCol>
                    <a:gridCol w="1162211">
                      <a:extLst>
                        <a:ext uri="{9D8B030D-6E8A-4147-A177-3AD203B41FA5}">
                          <a16:colId xmlns:a16="http://schemas.microsoft.com/office/drawing/2014/main" val="2454743550"/>
                        </a:ext>
                      </a:extLst>
                    </a:gridCol>
                  </a:tblGrid>
                  <a:tr h="370840">
                    <a:tc>
                      <a:txBody>
                        <a:bodyPr/>
                        <a:lstStyle/>
                        <a:p>
                          <a:r>
                            <a:rPr lang="en-US" dirty="0"/>
                            <a:t>user</a:t>
                          </a:r>
                        </a:p>
                      </a:txBody>
                      <a:tcPr/>
                    </a:tc>
                    <a:tc>
                      <a:txBody>
                        <a:bodyPr/>
                        <a:lstStyle/>
                        <a:p>
                          <a:r>
                            <a:rPr lang="en-IL" dirty="0"/>
                            <a:t>d</a:t>
                          </a:r>
                          <a:endParaRPr lang="en-US" dirty="0"/>
                        </a:p>
                      </a:txBody>
                      <a:tcPr/>
                    </a:tc>
                    <a:tc>
                      <a:txBody>
                        <a:bodyPr/>
                        <a:lstStyle/>
                        <a:p>
                          <a:endParaRPr lang="en-IL"/>
                        </a:p>
                      </a:txBody>
                      <a:tcPr>
                        <a:blipFill>
                          <a:blip r:embed="rId4"/>
                          <a:stretch>
                            <a:fillRect l="-200524" t="-8197" r="-102094" b="-624590"/>
                          </a:stretch>
                        </a:blipFill>
                      </a:tcPr>
                    </a:tc>
                    <a:tc>
                      <a:txBody>
                        <a:bodyPr/>
                        <a:lstStyle/>
                        <a:p>
                          <a:endParaRPr lang="en-IL"/>
                        </a:p>
                      </a:txBody>
                      <a:tcPr>
                        <a:blipFill>
                          <a:blip r:embed="rId4"/>
                          <a:stretch>
                            <a:fillRect l="-300524" t="-8197" r="-2094" b="-624590"/>
                          </a:stretch>
                        </a:blipFill>
                      </a:tcPr>
                    </a:tc>
                    <a:extLst>
                      <a:ext uri="{0D108BD9-81ED-4DB2-BD59-A6C34878D82A}">
                        <a16:rowId xmlns:a16="http://schemas.microsoft.com/office/drawing/2014/main" val="8271442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155783893"/>
                      </a:ext>
                    </a:extLst>
                  </a:tr>
                  <a:tr h="370840">
                    <a:tc>
                      <a:txBody>
                        <a:bodyPr/>
                        <a:lstStyle/>
                        <a:p>
                          <a:r>
                            <a:rPr lang="en-US"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tc>
                    <a:extLst>
                      <a:ext uri="{0D108BD9-81ED-4DB2-BD59-A6C34878D82A}">
                        <a16:rowId xmlns:a16="http://schemas.microsoft.com/office/drawing/2014/main" val="3364052314"/>
                      </a:ext>
                    </a:extLst>
                  </a:tr>
                  <a:tr h="370840">
                    <a:tc>
                      <a:txBody>
                        <a:bodyPr/>
                        <a:lstStyle/>
                        <a:p>
                          <a:r>
                            <a:rPr lang="en-US" dirty="0"/>
                            <a:t>3</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3600642746"/>
                      </a:ext>
                    </a:extLst>
                  </a:tr>
                  <a:tr h="370840">
                    <a:tc>
                      <a:txBody>
                        <a:bodyPr/>
                        <a:lstStyle/>
                        <a:p>
                          <a:r>
                            <a:rPr lang="en-US" dirty="0"/>
                            <a:t>4</a:t>
                          </a:r>
                          <a:endParaRPr lang="en-US" dirty="0">
                            <a:solidFill>
                              <a:srgbClr val="C00000"/>
                            </a:solidFill>
                          </a:endParaRP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3055495234"/>
                      </a:ext>
                    </a:extLst>
                  </a:tr>
                  <a:tr h="370840">
                    <a:tc>
                      <a:txBody>
                        <a:bodyPr/>
                        <a:lstStyle/>
                        <a:p>
                          <a:r>
                            <a:rPr lang="en-US" dirty="0"/>
                            <a:t>5</a:t>
                          </a:r>
                        </a:p>
                      </a:txBody>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solidFill>
                                <a:schemeClr val="tx1"/>
                              </a:solidFill>
                            </a:rPr>
                            <a:t>0</a:t>
                          </a:r>
                        </a:p>
                      </a:txBody>
                      <a:tcPr/>
                    </a:tc>
                    <a:extLst>
                      <a:ext uri="{0D108BD9-81ED-4DB2-BD59-A6C34878D82A}">
                        <a16:rowId xmlns:a16="http://schemas.microsoft.com/office/drawing/2014/main" val="1319497783"/>
                      </a:ext>
                    </a:extLst>
                  </a:tr>
                  <a:tr h="370840">
                    <a:tc>
                      <a:txBody>
                        <a:bodyPr/>
                        <a:lstStyle/>
                        <a:p>
                          <a:r>
                            <a:rPr lang="en-US" dirty="0"/>
                            <a:t>6</a:t>
                          </a:r>
                        </a:p>
                      </a:txBody>
                      <a:tcPr/>
                    </a:tc>
                    <a:tc>
                      <a:txBody>
                        <a:bodyPr/>
                        <a:lstStyle/>
                        <a:p>
                          <a:r>
                            <a:rPr lang="en-US" dirty="0"/>
                            <a:t>1</a:t>
                          </a:r>
                        </a:p>
                      </a:txBody>
                      <a:tcPr/>
                    </a:tc>
                    <a:tc>
                      <a:txBody>
                        <a:bodyPr/>
                        <a:lstStyle/>
                        <a:p>
                          <a:r>
                            <a:rPr lang="en-US" dirty="0"/>
                            <a:t>0</a:t>
                          </a:r>
                        </a:p>
                      </a:txBody>
                      <a:tcPr/>
                    </a:tc>
                    <a:tc>
                      <a:txBody>
                        <a:bodyPr/>
                        <a:lstStyle/>
                        <a:p>
                          <a:r>
                            <a:rPr lang="en-US" dirty="0">
                              <a:solidFill>
                                <a:srgbClr val="FF0000"/>
                              </a:solidFill>
                            </a:rPr>
                            <a:t>1</a:t>
                          </a:r>
                        </a:p>
                      </a:txBody>
                      <a:tcPr/>
                    </a:tc>
                    <a:extLst>
                      <a:ext uri="{0D108BD9-81ED-4DB2-BD59-A6C34878D82A}">
                        <a16:rowId xmlns:a16="http://schemas.microsoft.com/office/drawing/2014/main" val="247772971"/>
                      </a:ext>
                    </a:extLst>
                  </a:tr>
                </a:tbl>
              </a:graphicData>
            </a:graphic>
          </p:graphicFrame>
        </mc:Fallback>
      </mc:AlternateContent>
    </p:spTree>
    <p:extLst>
      <p:ext uri="{BB962C8B-B14F-4D97-AF65-F5344CB8AC3E}">
        <p14:creationId xmlns:p14="http://schemas.microsoft.com/office/powerpoint/2010/main" val="390157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5C79DA-594A-4A63-B7C2-25E5098E826E}"/>
              </a:ext>
            </a:extLst>
          </p:cNvPr>
          <p:cNvSpPr>
            <a:spLocks noGrp="1"/>
          </p:cNvSpPr>
          <p:nvPr>
            <p:ph type="title"/>
          </p:nvPr>
        </p:nvSpPr>
        <p:spPr>
          <a:xfrm>
            <a:off x="838200" y="2766218"/>
            <a:ext cx="10515600" cy="1325563"/>
          </a:xfrm>
        </p:spPr>
        <p:txBody>
          <a:bodyPr/>
          <a:lstStyle/>
          <a:p>
            <a:pPr algn="ctr"/>
            <a:r>
              <a:rPr lang="en-US" dirty="0"/>
              <a:t>What if we consider more realistic bounds on the number of queries?</a:t>
            </a:r>
            <a:endParaRPr lang="en-IL" dirty="0"/>
          </a:p>
        </p:txBody>
      </p:sp>
    </p:spTree>
    <p:extLst>
      <p:ext uri="{BB962C8B-B14F-4D97-AF65-F5344CB8AC3E}">
        <p14:creationId xmlns:p14="http://schemas.microsoft.com/office/powerpoint/2010/main" val="12037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5F6D2D-9DEB-47F1-8C6C-D719D887F2CC}"/>
                  </a:ext>
                </a:extLst>
              </p:cNvPr>
              <p:cNvSpPr>
                <a:spLocks noGrp="1"/>
              </p:cNvSpPr>
              <p:nvPr>
                <p:ph type="title"/>
              </p:nvPr>
            </p:nvSpPr>
            <p:spPr>
              <a:xfrm>
                <a:off x="838200" y="2869786"/>
                <a:ext cx="10515600" cy="1325563"/>
              </a:xfrm>
            </p:spPr>
            <p:txBody>
              <a:bodyPr>
                <a:normAutofit/>
              </a:bodyPr>
              <a:lstStyle/>
              <a:p>
                <a:pPr algn="ctr"/>
                <a:r>
                  <a:rPr lang="en-IL" dirty="0"/>
                  <a:t>Lets </a:t>
                </a:r>
                <a:r>
                  <a:rPr lang="en-US" dirty="0"/>
                  <a:t>investigates the feasibility of small error</a:t>
                </a:r>
                <a:r>
                  <a:rPr lang="en-IL" dirty="0"/>
                  <a:t> </a:t>
                </a:r>
                <a14:m>
                  <m:oMath xmlns:m="http://schemas.openxmlformats.org/officeDocument/2006/math">
                    <m:rad>
                      <m:radPr>
                        <m:degHide m:val="on"/>
                        <m:ctrlPr>
                          <a:rPr lang="en-IL" i="1" dirty="0">
                            <a:latin typeface="Cambria Math" panose="02040503050406030204" pitchFamily="18" charset="0"/>
                          </a:rPr>
                        </m:ctrlPr>
                      </m:radPr>
                      <m:deg/>
                      <m:e>
                        <m:r>
                          <a:rPr lang="en-IL" i="1" dirty="0">
                            <a:latin typeface="Cambria Math" panose="02040503050406030204" pitchFamily="18" charset="0"/>
                          </a:rPr>
                          <m:t>𝑛</m:t>
                        </m:r>
                      </m:e>
                    </m:rad>
                    <m:r>
                      <a:rPr lang="en-IL" i="1" dirty="0">
                        <a:latin typeface="Cambria Math" panose="02040503050406030204" pitchFamily="18" charset="0"/>
                      </a:rPr>
                      <m:t> </m:t>
                    </m:r>
                  </m:oMath>
                </a14:m>
                <a:r>
                  <a:rPr lang="en-US" dirty="0"/>
                  <a:t>when the number of queries is linear in </a:t>
                </a:r>
                <a14:m>
                  <m:oMath xmlns:m="http://schemas.openxmlformats.org/officeDocument/2006/math">
                    <m:r>
                      <a:rPr lang="en-US" i="1" dirty="0" smtClean="0">
                        <a:latin typeface="Cambria Math" panose="02040503050406030204" pitchFamily="18" charset="0"/>
                      </a:rPr>
                      <m:t>𝑛</m:t>
                    </m:r>
                  </m:oMath>
                </a14:m>
                <a:endParaRPr lang="en-IL" dirty="0"/>
              </a:p>
            </p:txBody>
          </p:sp>
        </mc:Choice>
        <mc:Fallback xmlns="">
          <p:sp>
            <p:nvSpPr>
              <p:cNvPr id="2" name="Title 1">
                <a:extLst>
                  <a:ext uri="{FF2B5EF4-FFF2-40B4-BE49-F238E27FC236}">
                    <a16:creationId xmlns:a16="http://schemas.microsoft.com/office/drawing/2014/main" id="{DB5F6D2D-9DEB-47F1-8C6C-D719D887F2CC}"/>
                  </a:ext>
                </a:extLst>
              </p:cNvPr>
              <p:cNvSpPr>
                <a:spLocks noGrp="1" noRot="1" noChangeAspect="1" noMove="1" noResize="1" noEditPoints="1" noAdjustHandles="1" noChangeArrowheads="1" noChangeShapeType="1" noTextEdit="1"/>
              </p:cNvSpPr>
              <p:nvPr>
                <p:ph type="title"/>
              </p:nvPr>
            </p:nvSpPr>
            <p:spPr>
              <a:xfrm>
                <a:off x="838200" y="2869786"/>
                <a:ext cx="10515600" cy="1325563"/>
              </a:xfrm>
              <a:blipFill>
                <a:blip r:embed="rId3"/>
                <a:stretch>
                  <a:fillRect l="-464" t="-13825" r="-406" b="-21659"/>
                </a:stretch>
              </a:blipFill>
            </p:spPr>
            <p:txBody>
              <a:bodyPr/>
              <a:lstStyle/>
              <a:p>
                <a:r>
                  <a:rPr lang="en-IL">
                    <a:noFill/>
                  </a:rPr>
                  <a:t> </a:t>
                </a:r>
              </a:p>
            </p:txBody>
          </p:sp>
        </mc:Fallback>
      </mc:AlternateContent>
    </p:spTree>
    <p:extLst>
      <p:ext uri="{BB962C8B-B14F-4D97-AF65-F5344CB8AC3E}">
        <p14:creationId xmlns:p14="http://schemas.microsoft.com/office/powerpoint/2010/main" val="44753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17902</TotalTime>
  <Words>2973</Words>
  <Application>Microsoft Office PowerPoint</Application>
  <PresentationFormat>Widescreen</PresentationFormat>
  <Paragraphs>456</Paragraphs>
  <Slides>41</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Cambria Math</vt:lpstr>
      <vt:lpstr>Office Theme</vt:lpstr>
      <vt:lpstr>Lower Bounds for Differential Privacy </vt:lpstr>
      <vt:lpstr>How inaccurate must responses be in order not to completely destroy any reasonable notion of privacy? </vt:lpstr>
      <vt:lpstr>Definition 8.1.</vt:lpstr>
      <vt:lpstr>Reconstruction attacks</vt:lpstr>
      <vt:lpstr>Theorem 8.1.</vt:lpstr>
      <vt:lpstr>Proof</vt:lpstr>
      <vt:lpstr>4E</vt:lpstr>
      <vt:lpstr>What if we consider more realistic bounds on the number of queries?</vt:lpstr>
      <vt:lpstr>Lets investigates the feasibility of small error √n  when the number of queries is linear in n</vt:lpstr>
      <vt:lpstr>Why √n  threshold as threshold on noise?</vt:lpstr>
      <vt:lpstr>PowerPoint Presentation</vt:lpstr>
      <vt:lpstr>PowerPoint Presentation</vt:lpstr>
      <vt:lpstr>Theorem 8.2.</vt:lpstr>
      <vt:lpstr>Lemma 8.3.</vt:lpstr>
      <vt:lpstr>Back to Theorem 8.2</vt:lpstr>
      <vt:lpstr>Proof</vt:lpstr>
      <vt:lpstr>Better Defense</vt:lpstr>
      <vt:lpstr>Internet Scale</vt:lpstr>
      <vt:lpstr>Lower bounds for differential privacy</vt:lpstr>
      <vt:lpstr>Lower bounds for differential privacy</vt:lpstr>
      <vt:lpstr>Lemma 8.4.</vt:lpstr>
      <vt:lpstr>PowerPoint Presentation</vt:lpstr>
      <vt:lpstr>Corollary 8.5.</vt:lpstr>
      <vt:lpstr>PowerPoint Presentation</vt:lpstr>
      <vt:lpstr>Claim 8.6</vt:lpstr>
      <vt:lpstr>Theorem 8.7</vt:lpstr>
      <vt:lpstr>Proof</vt:lpstr>
      <vt:lpstr>Proof</vt:lpstr>
      <vt:lpstr>Real word problem</vt:lpstr>
      <vt:lpstr>PowerPoint Presentation</vt:lpstr>
      <vt:lpstr>X_w </vt:lpstr>
      <vt:lpstr>The error bound to privacy </vt:lpstr>
      <vt:lpstr>Counting Queries</vt:lpstr>
      <vt:lpstr>Families of counting queries</vt:lpstr>
      <vt:lpstr>Theorem 5.14</vt:lpstr>
      <vt:lpstr>Proof</vt:lpstr>
      <vt:lpstr>PowerPoint Presentation</vt:lpstr>
      <vt:lpstr>Proof</vt:lpstr>
      <vt:lpstr>G_x(w)  and G_x(w’)   are disjoint for w ≠ w’</vt:lpstr>
      <vt:lpstr>Theorem 8.8.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 Holistic Optimization for Accelerating Iterative Machine Learning</dc:title>
  <dc:creator>gefenk</dc:creator>
  <cp:lastModifiedBy>gefenk</cp:lastModifiedBy>
  <cp:revision>136</cp:revision>
  <dcterms:created xsi:type="dcterms:W3CDTF">2019-11-23T21:07:54Z</dcterms:created>
  <dcterms:modified xsi:type="dcterms:W3CDTF">2019-12-26T08:07:57Z</dcterms:modified>
</cp:coreProperties>
</file>