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311" r:id="rId4"/>
    <p:sldId id="312" r:id="rId5"/>
    <p:sldId id="398" r:id="rId6"/>
    <p:sldId id="399" r:id="rId7"/>
    <p:sldId id="400" r:id="rId8"/>
    <p:sldId id="362" r:id="rId9"/>
    <p:sldId id="364" r:id="rId10"/>
    <p:sldId id="363" r:id="rId11"/>
    <p:sldId id="365" r:id="rId12"/>
    <p:sldId id="366" r:id="rId13"/>
    <p:sldId id="367" r:id="rId14"/>
    <p:sldId id="368" r:id="rId15"/>
    <p:sldId id="401" r:id="rId16"/>
    <p:sldId id="348" r:id="rId17"/>
    <p:sldId id="388" r:id="rId18"/>
    <p:sldId id="392" r:id="rId19"/>
    <p:sldId id="351" r:id="rId20"/>
    <p:sldId id="402" r:id="rId21"/>
    <p:sldId id="352" r:id="rId22"/>
    <p:sldId id="353" r:id="rId23"/>
    <p:sldId id="403" r:id="rId24"/>
    <p:sldId id="397" r:id="rId25"/>
    <p:sldId id="354" r:id="rId26"/>
    <p:sldId id="355" r:id="rId27"/>
    <p:sldId id="356" r:id="rId28"/>
    <p:sldId id="394" r:id="rId29"/>
    <p:sldId id="395" r:id="rId30"/>
    <p:sldId id="396" r:id="rId31"/>
    <p:sldId id="349" r:id="rId32"/>
    <p:sldId id="350" r:id="rId33"/>
    <p:sldId id="390" r:id="rId34"/>
    <p:sldId id="389" r:id="rId35"/>
    <p:sldId id="391" r:id="rId36"/>
    <p:sldId id="357" r:id="rId37"/>
    <p:sldId id="359" r:id="rId38"/>
    <p:sldId id="358" r:id="rId39"/>
    <p:sldId id="360" r:id="rId40"/>
    <p:sldId id="384" r:id="rId41"/>
    <p:sldId id="385" r:id="rId42"/>
    <p:sldId id="386" r:id="rId43"/>
    <p:sldId id="387" r:id="rId44"/>
    <p:sldId id="361" r:id="rId45"/>
    <p:sldId id="369" r:id="rId46"/>
    <p:sldId id="370" r:id="rId47"/>
    <p:sldId id="371" r:id="rId48"/>
    <p:sldId id="372" r:id="rId49"/>
    <p:sldId id="374" r:id="rId50"/>
    <p:sldId id="375" r:id="rId51"/>
    <p:sldId id="376" r:id="rId52"/>
    <p:sldId id="378" r:id="rId53"/>
    <p:sldId id="380" r:id="rId54"/>
    <p:sldId id="381" r:id="rId55"/>
    <p:sldId id="382" r:id="rId56"/>
    <p:sldId id="383" r:id="rId57"/>
    <p:sldId id="347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o Choen" initials="IC" lastIdx="2" clrIdx="0">
    <p:extLst>
      <p:ext uri="{19B8F6BF-5375-455C-9EA6-DF929625EA0E}">
        <p15:presenceInfo xmlns:p15="http://schemas.microsoft.com/office/powerpoint/2012/main" userId="Ido Cho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3CC"/>
    <a:srgbClr val="FF0000"/>
    <a:srgbClr val="000080"/>
    <a:srgbClr val="000000"/>
    <a:srgbClr val="0000FF"/>
    <a:srgbClr val="800000"/>
    <a:srgbClr val="5C5C5C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83859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6T09:59:03.877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4512 3580,'-9'-1,"0"0,0-1,0 0,0 0,1-1,-1 0,-5-2,-42-12,-33 0,55 9,-1 2,0 1,1 1,-12 1,28 2,1 0,0-2,-8-1,-47-5,-9-1,60 6,-1 1,1 1,-4 1,-847 1,856 1,0 1,1 0,-15 3,-42 6,-105-13,88-1,-70 8,96 4,43-6,1 0,-1-1,-7 0,-420-3,431 2,1 0,-1 1,-13 4,-44 4,10-9,35-2,0 1,0 2,0 0,-18 5,9-1,1-3,-1 0,0-2,0-2,-4-1,-45 0,51 1,0-2,-1-1,2-1,-1-2,1-1,0-2,0 0,2-3,-19-8,16 3,1-1,0-1,-15-13,33 21,1 0,1-1,0-1,1 0,1 0,0-1,-8-16,-79-148,33 41,27 51,25 50,-3 2,-8-13,2 3,2-1,2-1,3-1,-7-34,22 79,-11-48,3-1,0-11,0 14,-2-18,0-7,7 54,1 1,1-1,0-2,2-2,-1-7,1 1,2 0,1 0,7-26,-7 46,11-40,-2 0,-2 0,-3-1,-1-21,-3 39,2-1,1 1,1 1,5-8,-7 20,2 0,0 0,2 0,0 1,1 0,7-8,66-88,-63 90,83-88,-40 38,17-20,4 4,29-21,-88 92,2 0,0 1,1 2,1 0,0 2,1 1,4 0,17-8,68-26,108-38,-191 72,59-23,2 4,85-17,-73 25,2 5,10 3,-19-1,-66 10,1 2,1 2,133-18,-108 14,-33 3,-1 2,19 0,-22 2,0-1,17-5,-17 3,1 1,16 1,935 2,-953 1,-1 2,23 3,-22-1,0-2,21 0,14-4,-29 0,1 1,-1 2,0 0,26 7,-32-6,0 0,1-1,-1-1,12-1,-11 0,-1 0,1 2,-1 0,12 4,-15-3,1 0,-1-1,6-1,-5 0,0 1,0 1,4 1,-4 0,1-1,-1-1,24-1,-23-1,0 1,0 1,21 4,-6 0,1-2,-1-2,1-1,0-2,1-1,52 0,-70 2,0 0,1 2,-1 0,20 6,-18-4,0-1,0 0,11-2,57 7,191 51,-93-20,-130-26,-26-6,0 0,-1 3,0 0,0 2,23 13,44 22,-55-26,-1 1,9 9,-20-10,-1 2,-1 1,-2 1,-1 1,15 19,-27-25,-1 0,-1 0,-1 2,-1 0,-1 0,-1 1,-1 0,5 23,29 148,-19-91,5 0,37 77,-18-60,-18-49,-4 1,-3 1,0 17,-15-53,-5-21,0-1,-1 1,-1 0,-1 0,19 139,-9-81,-7-54,0-1,-2 0,-1 3,10 108,-5-76,-2 34,-8-51,-1-1,-2 1,-2-1,-2-1,-1 0,-4 6,-24 74,22-65,-3 0,-2-1,-3-1,-1-1,-15 16,31-46,-1-1,-1 0,0-1,-1 0,-1-1,-1-1,0 0,0-1,-2 0,1-1,-2-1,1-1,-2 0,1-1,-7 1,-28 8,-1-1,-1-3,-1-2,-28 2,26-4,39-6,-1 0,-1-1,-4 0,-16-2,14-1,0 1,0 2,1 0,-21 6,12-3,-1-1,0-2,0-1,0-2,-4-1,-44 0,-702 2,771 1,1 0,-1 1,-13 4,-44 4,-376-9,218-2,213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6T10:03:13.161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6T10:03:13.660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1,'0'0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6T09:59:09.413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149 7736,'0'-30,"1"-1,-2-1,0 1,-2 0,-4-17,-11-123,8 106,2 0,2-5,4 42,-6-34,4 41,2 1,0-1,1-5,1-26,1 22,-2 0,0 0,-1 1,-5-24,3 30,1 0,2 1,0-6,0 4,-1 1,-1 0,-1-4,-14-123,13 109,1-1,2 1,2-1,3-33,-1-20,-1-24,1 23,-6-54,-4 73,3 46,2 0,1-23,2-333,1 371,1 0,-1 1,5-15,3-43,-9 9,0 36,0-1,2 1,0 0,4-19,13-81,-16 106,0-1,-1 0,-1-6,0 5,0 1,2 0,0-4,1 4,-1-1,-2 0,0 0,0 1,1-1,0 1,2-5,15-100,-1-36,3-8,14-129,-12 130,13-86,-20 154,-10 70,0-2,0-31,-1 8,2 0,3-8,5-31,3-11,17-63,-16 63,-2 1,-8 51,9-28,-6 31,4-33,18-129,-16 127,3 1,4 1,5-7,14-47,-30 94,2 0,1 1,2 2,2 0,1 1,24-33,-30 51,11-17,28-33,-41 56,-2 0,0-1,5-12,15-23,-16 30,0 1,2 1,0 1,1 0,0 2,2 1,0 0,0 2,2 1,-1 1,22-8,56-23,11-11,-65 32,1 3,15-4,-31 16,1 1,0 1,0 3,16 0,132 4,-75 3,-81-4,11 1,0 2,2 1,-25-1,0 1,0 0,-1 1,1 0,-1 1,1 1,8 6,22 14,-28-19,0 1,-1 1,0 0,-1 1,1 1,-1 0,-1 1,0 0,0 1,7 13,56 106,57 140,-81-150,-4 3,18 80,-47-140,-2 1,-3 1,0 14,7 54,2 32,-3-18,-10-92,-4-35,-2 0,0 0,0 5,-1 26,3 0,4 14,-5-26,-1 1,-1 3,-1-9,1-1,1 0,4 10,0 9,-3 0,-1 0,-2 0,-2 9,0 45,4 3,-1-20,-5 50,-4-67,-2 24,-7 69,14-118,-2 1,-7 32,-5 43,-1 25,2-15,-8 9,-6 47,-20 101,48-281,-84 419,-3 43,53-259,0 10,27-177,-30 133,-33 102,0-3,39-150,15-56,-20 57,27-100,-3 12,-2-1,-9 15,18-42,-1-1,0 0,0 0,-1-1,0-1,-1 0,0 0,-8 5,-8 4,-1-1,-1-2,0-1,0-2,-17 5,21-8,-1-2,0 0,0-2,0-2,-1 0,1-2,-16-1,-27-2,16 1,-25-4,52-1,0-2,-14-5,19 4,-1 2,1 1,-1 0,-5 2,-44-9,52 7,-1 1,-17 0,10 1,1-1,-1-1,0-2,16 4,-100-16,40 8,-3-1,-35-11,-53-21,110 28,-1 2,0 3,0 3,-1 3,-3 2,3 4,33 1,-1-2,1-1,-1-1,1-1,0-2,-13-3,22 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6T10:04:18.646"/>
    </inkml:context>
    <inkml:brush xml:id="br0">
      <inkml:brushProperty name="width" value="0.05" units="cm"/>
      <inkml:brushProperty name="height" value="0.05" units="cm"/>
      <inkml:brushProperty name="color" value="#AB008B"/>
      <inkml:brushProperty name="ignorePressure" value="1"/>
    </inkml:brush>
  </inkml:definitions>
  <inkml:trace contextRef="#ctx0" brushRef="#br0">314 208,'115'1,"-21"1,53-6,-2-15,-84 11,-25 3,0 2,19 0,-39 3,-1-2,1 0,12-3,42-4,-30 5,-1 0,0-3,14-4,-16 3,17-3,14-3,39-2,-50 8,-37 4,1 1,0 1,7 0,-2 1,1-1,13-4,-13 2,0 2,13-1,-20 2,1-1,-1 0,1-2,0 0,-1 1,1 1,2 1,374 2,-378-2,0-1,0 0,6-3,-5 2,0 0,0 1,3 1,30 0,9 0,32 4,-32 6,-43-6,1 0,-1-1,7 0,40-3,-35 0,1 1,0 1,-1 1,1 2,3 1,-14-1,0-1,1-1,10-1,-9 0,-1 1,1 1,0 0,5 2,-1 1,0 1,0 1,-1 1,0 1,-1 1,0 1,-1 1,15 11,-31-17,0 1,0 0,-1 1,-1-1,0 1,0 0,2 6,11 16,6 5,-3 1,16 34,-31-54,0 0,-1 1,-1-1,-1 1,-1 0,-1 0,0 16,-3 2147,2-2167,0 0,2-1,3 13,5 37,-12 217,0-265,0 0,-2 0,0-1,-1 1,0-1,-1 0,-1 0,-1 0,-4 7,-8 9,0-1,-2-1,-18 17,27-32,-1-1,-1 0,0-1,-1-1,0 0,-1 0,0-2,0 1,-18 5,-25 6,-1-1,-22 2,7-2,18-4,-1-3,-1-2,-38 1,56-8,-64 8,51-5,0-2,-1-2,-53-5,3 1,78 2,-16 0,-1-1,0-1,-27-7,-12 1,-9-3,11 2,-4 0,-40-10,-138-26,159 26,57 11,-26-9,31 7,0 1,-3 1,-164-33,170 35,0-2,1-2,0-1,-4-3,12 1,0-1,-27-16,41 21,5 4,0 0,-1 1,1 0,-1 0,-1 1,0 0,0-1,0 0,0-1,-3-2,-15-12,2 0,0-2,2-1,0-1,2-1,-12-16,3 0,3 0,1-2,3 0,-2-10,-23-34,32 55,1-1,2-1,-7-23,11 14,1 1,3-2,2 1,2-11,-5-1,6 36,1 1,1-1,0-5,3-630,-2 636,-1 0,-1 0,-2-6,1 5,1 1,1-1,1-3,1-483,2 485,0 1,0-1,3-2,5-51,-6 38,1 1,1 0,6-13,2-12,-6 19,2 0,2 1,2 0,1 1,11-15,11 5,-28 37,-1 0,0 0,6-12,63-95,-71 106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6T09:59:31.306"/>
    </inkml:context>
    <inkml:brush xml:id="br0">
      <inkml:brushProperty name="width" value="0.05" units="cm"/>
      <inkml:brushProperty name="height" value="0.05" units="cm"/>
      <inkml:brushProperty name="color" value="#AB008B"/>
      <inkml:brushProperty name="ignorePressur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6T09:59:31.674"/>
    </inkml:context>
    <inkml:brush xml:id="br0">
      <inkml:brushProperty name="width" value="0.05" units="cm"/>
      <inkml:brushProperty name="height" value="0.05" units="cm"/>
      <inkml:brushProperty name="color" value="#AB008B"/>
      <inkml:brushProperty name="ignorePressure" value="1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6T09:57:20.04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1410 3850,'-6'-1,"0"0,0-1,1 1,-1-1,0 0,1-1,0 0,-1 0,-4-4,-48-38,47 35,-282-247,222 197,-35-40,67 60,-127-141,95 96,3-4,-37-66,5-28,59 106,17 27,-17-50,9 22,-21-54,1-10,47 120,1 0,1-1,0 1,1-1,1 0,1 0,1 0,2-13,-1-37,-1 49,1-1,1 1,1 0,0 1,6-16,10-29,8-16,3 8,4 2,2 1,36-53,-52 90,143-264,-123 228,1 3,38-47,-11 42,-6 9,-53 54,0 0,1 1,1 1,-1 0,1 1,1 1,7-4,94-38,-99 44,64-22,1 5,74-9,-85 24,1 4,49 6,-7-1,337-2,-431 2,0 0,0 1,5 2,-4 0,-1-2,1 0,3-2,564-2,-568 0,0-1,-1-1,7-2,-5 0,-1 2,1 0,3 2,719 1,-718-1,-1-1,22-7,-22 4,1 1,19 1,602 4,-625-3,1 0,-1-1,3-2,53-7,-45 9,-1-2,0-1,7-4,-24 6,172-28,-151 25,0 3,-1 1,1 2,22 3,-20 0,0-2,0-2,0-2,2-2,2-1,1 3,0 2,0 2,3 2,28-1,-40 3,0 0,0 3,-1 1,0 1,0 3,12 6,28 10,-42-14,0 0,-1 2,-1 1,0 2,9 10,2 0,159 136,-116-96,-20-13,32 39,45 68,-126-146,-1-1,0 1,-2 1,1 0,-2 1,0 0,-1 0,3 14,20 55,38 84,61 146,-91-229,-4 1,17 69,-37-108,-2 0,-2 1,-1 0,-3 1,-1 0,-3 53,-1-72,-2-1,-1 1,-1 0,-1-1,-2 0,-1 0,-6 17,-36 132,7-20,-20 75,21-72,19-82,-27 66,39-122,0-2,-1 0,-1-1,-1 0,-1-2,-1 0,-10 11,7-11,0-1,-2-1,1-1,-2-2,0 0,-1-2,-22 11,-80 36,-238 110,244-126,-114 24,206-65,0-1,-12-1,-44 7,30-2,1-4,-1-1,-42-7,-3 2,-272 2,352-1,0-1,0-1,-6-3,6 2,-1 0,0 2,-3 0,5 2,-5 0,-1-1,0-1,0-1,-13-4,12 1,1 2,0 2,-9 0,-54-8,-187-41,118 22,64 8,58 12,0 2,-5 1,-30-7,44 8,1 1,-19-1,-33-6,55 7,0 0,-20 0,20 3,0-2,0 0,-3-3,-31-5,-180-35,38 0,61 22,83 14,32 5,0 2,0 0,-4 1,-1 1,1-2,-15-4,14 2,1 1,-16 1,11 1,0-1,-25-7,45 8,-38-4,-1 2,1 3,-28 4,-16 0,37-5,-1-2,-31-9,55 10,0 0,0 3,-5 1,-68-2,46-10,40 7,0 0,0 2,-6 0,-4 1,1-2,-1-2,-11-4,25 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6T09:57:29.395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984 3112,'-6'-1,"0"0,0 0,0 0,0-1,0 0,0 0,0 0,1-1,-1 0,1 0,0 0,0 0,0-1,0 0,-64-58,64 58,-333-323,286 275,3-2,3-1,2-2,-19-37,17 14,-32-80,60 119,-4-13,3-1,-7-42,16 60,4 2,1 0,3 0,1-1,1 1,3-4,0-46,-1 50,1 1,2 0,2 0,2 0,1 1,1 0,3 1,0 0,3 1,1 1,1 0,9-8,13-19,-27 37,0 0,2 1,16-16,-12 14,-2 0,0-2,2-4,-2 2,1 1,17-16,46-29,-21 19,55-30,-97 65,1 2,1 0,0 0,1 2,16-6,9-6,123-49,-18 17,9 4,-86 28,26-12,-50 17,1 3,40-7,-38 9,20-4,1 4,70-4,76-11,-117 13,36-7,-83 13,26-1,18-1,-71 7,0 0,19 2,-21 2,-1-1,1-1,-1-1,11-3,5 0,1 2,-1 1,0 2,1 2,1 2,57-1,-27-1,0 3,31 7,-40-3,-16-3,-1 2,18 6,35 9,-21-4,6 4,94 24,-130-34,-5-2,0 2,26 10,-59-17,0 1,0 0,-1 0,0 1,0 0,-1 1,0 0,-1 1,0 0,7 8,107 145,-2-7,-98-123,-1 1,-2 1,-2 1,-1 0,-2 1,-2 1,6 29,4 19,7 36,-22-77,-3-16,-2-1,-1 1,-1 9,-3 581,-1-593,-1 0,-2 0,-8 24,8-29,-17 56,10-38,1 1,3 0,1 0,1 18,4-34,-1 1,-6 18,-1 12,3-13,-2 0,-3-1,-1 0,-7 12,-6 5,-41 103,49-112,-2-2,-6 7,17-35,-2-1,0-1,-1 0,-1 0,-1-1,0 0,-3 0,-76 87,87-97,-1 0,0 0,0-1,0 1,0-2,-1 1,0-1,0 0,-6 2,-78 13,39-9,12-3,-1-2,1-2,-1-1,-38-4,-15 1,-2558 2,2634-1,0-1,0-1,-17-4,-10-1,0 0,1 0,-41-15,68 18,1-1,0-1,1 0,0-1,0 0,1-2,0 1,-11-10,8 5,-1 1,0 0,-1 1,-17-6,17 8,0 0,1-2,0 0,1 0,-5-6,1-3,13 11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6T09:57:47.21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1446 39,'-20'2,"0"0,1 2,0 0,0 1,0 1,0 0,-3 3,-54 17,-12 1,-81 35,151-54,1 1,1 1,0 0,0 1,1 0,0 2,-9 9,-19 24,-26 36,9-10,-68 87,114-136,1 0,1 1,1 1,1-1,2 2,0-1,-2 23,6-30,-52 244,47-218,-3 0,-1-1,-3 1,-18 59,12-19,5 0,-1 32,15-96,-2-1,0 0,-2 0,0-1,-2 3,-1 2,1 1,-4 18,-5 30,-11 57,17-70,-11 29,7-30,-3 30,-1 9,11-64,3 0,0 0,3 1,0 6,4 501,2-508,2 1,1-1,1 0,2 0,1-1,13 25,-21-52,1-1,-1 0,1 1,0-1,1 0,-1 0,1 0,0-1,-1 1,2-1,-1 0,0 0,1 0,-1-1,1 0,0 1,0-1,1 0,17 5,0-1,0-1,16 1,5 2,-3 1,-1 2,0 2,33 15,22 14,7 4,-43-22,-13-4,41 12,-44-22,1-1,5-1,95 10,-125-15,0 0,1-2,-1 0,0-1,1 0,-1-2,1 0,-1-1,9-3,-1-2,1 0,-1-2,-1-1,0-1,0-1,0-2,66-29,-70 35,0-1,0-1,-1-1,14-11,1-2,-25 18,-1 0,0 0,0-1,-1-1,0 0,0 0,4-7,101-165,-48 71,-48 82,-1-1,-1 0,-2-1,-1-1,-1-4,1-2,-3-1,-1 1,-2-2,-1 1,-2-1,-2 0,-1 18,1 0,1-1,2-5,-1 5,0-1,-1-21,-5-78,0 46,6-64,8 73,-8 47,-1 0,0-1,-1-9,-3-511,0 524,-1 1,0 0,-5-16,-5-44,-2-21,4 37,4 24,-2 1,-2 0,-4-7,-16-60,11 33,-4 1,-3 0,-31-56,34 72,14 30,0 1,-2 0,0 0,-5-4,-3-4,2-1,0-1,1-4,1 2,-2 1,-14-20,25 44,-2 1,1 0,-1 0,0 1,0 0,-1 0,1 1,-1 0,-5-2,0 0,1 0,0-1,-11-9,-3-9,0 0,2-2,0 0,-2-8,23 32,0-1,0 1,-1 1,0-1,1 1,-1-1,0 1,-1 1,1-1,-1 1,-2-1,-10-4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6T10:02:35.058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4761 3382,'-5'1,"-1"0,1 1,-1-1,1 1,0 0,0 1,0-1,0 1,0 0,0 0,1 0,0 0,0 1,0 0,0 0,-2 2,-36 28,-13-5,-2-3,-1-3,-34 10,83-30,-50 18,-1-3,-1-2,-44 5,-76 5,120-17,36-4,1-2,-1-1,-3 0,5-1,1 1,-1 1,-2 1,3 0,-1 0,0-2,-3-1,-394-2,397 0,0-1,1-1,-11-3,-28-4,-79-11,78 11,39 6,0 1,0 0,-9 2,-4-1,1-1,-8-3,9 2,-1 0,-15 2,-720 3,747-3,0 0,1-1,-11-3,-28-4,-56-10,95 15,0 0,0-2,1 0,-20-9,-40-14,4 4,-44-22,77 30,-352-129,344 123,-35-20,-31-15,98 50,0 0,1-1,1-1,-16-11,27 16,0 0,0-1,0 1,1-1,0-1,0 1,1-1,0 0,1 0,0 0,-3-8,-7-30,2-1,0-12,-7-29,8 5,9 60,0 0,-6-17,2 1,1 0,2 0,2-1,2 1,1-2,1-52,-3-350,1 423,2-1,0 1,2-6,8-56,-10 50,1 0,3 0,5-16,8-39,18-69,-7 35,-28 104,22-104,-4-12,-11 77,2-16,-8 42,2-1,0 1,3-1,1 2,1-1,5-7,-10 24,1 1,0-1,0 1,1 1,1-1,0 2,1-1,0 1,1 0,0 1,1 0,13-8,0 2,0 0,2 2,0 1,2 0,26-11,-6 2,2 2,31-8,-81 27,65-18,0 4,6 1,67-9,-21 2,-67 11,-27 5,0 0,-1 1,17 1,-16 1,-1-2,23-3,-22 2,0 0,22 1,-17 2,-1-2,19-4,-18 3,0 1,18 0,-23 1,0 0,20-5,-20 3,0 1,23 0,-24 2,-1-1,1-1,1-2,-1 1,0 1,0 1,2 0,-22 2,41 0,-1-1,1-3,10-2,6-1,1 2,0 3,59 5,-3-1,-12-3,-22-1,55 6,-76 6,16 1,-50-9,-1 1,17 4,19 3,-32-5,1 2,-1 0,23 10,8 2,-15-6,-1 2,-1 2,-1 1,0 3,25 16,-42-21,0 0,-2 2,0 1,-1 1,-1 1,-2 0,0 1,13 20,67 95,-55-78,-3 2,30 57,-50-74,-2 1,9 30,-29-69,25 90,-17-50,-4-23,-1 1,-1-1,-1 9,0-6,0 0,6 17,-3-17,-2 1,1 16,-7 110,0-47,8 57,6-88,-5-43,-2 0,-1 19,-4 793,-2-816,0 0,-2-1,-9 27,11-44,-35 143,30-109,0-6,2 0,2 0,1 9,4-29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6T10:02:40.62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681 7362,'-1'-5,"0"0,-1 0,0 1,0-1,0 0,0 1,-1 0,1-1,-2 0,-10-18,-34-91,-18-69,49 128,-9-29,1-10,-41-138,41 125,11 53,2 0,-1-30,2 13,6 47,2 1,0 0,1-7,1 10,-1-1,-1 1,-2-4,1 4,1-1,1-1,0-1,1-22,-2-1,-8-39,6 49,2 0,3-33,0 35,-1 0,-2 1,-4-19,3 21,1 1,1-1,2-14,0 17,-1-1,-1 1,-1 0,-3-8,1 9,1 0,0-18,-6-39,6 50,1-1,1 0,4-33,-1 22,-4-34,-7 16,6 45,1-1,0 0,2-6,-1-5,-1 0,-1 0,-2 0,4 21,-2-27,1 0,1 0,3-6,0 8,-2-1,-2 1,-4-20,-2-40,8 69,-2 0,0 0,-2-2,-18-120,2-2,-1-12,17 130,2 0,2 0,1-8,0 12,0-1,-3 1,0-1,-3-7,2 13,1 1,1-1,1 1,2-14,-1 13,0-1,-2 1,0 0,-3-6,-3-26,2-1,2 0,3 0,5-36,-2-20,-2-485,1 581,1 1,0-1,4-13,6-44,1-40,-4 56,-2 22,2 1,1 0,2 1,1 0,1 1,20-30,-6 6,11-30,48-114,-67 157,-4 4,3 0,1 2,15-21,198-246,-163 216,-49 63,1 1,1 0,1 2,2 0,0 2,1 1,1 1,0 1,1 2,1 0,1 2,0 2,1 0,0 2,0 2,14-1,-22 3,8-1,0 1,0 1,22 2,-14 2,0 2,3 2,-28-2,-1 1,1 0,-1 1,0 1,0 0,-1 1,5 3,21 13,-1 1,-1 2,-1 1,-2 2,-1 2,-1 1,6 9,25 39,-3 2,-4 2,3 14,20 30,95 158,-133-215,-3-1,15 44,-28-57,32 81,26 105,-62-177,-4-3,5 38,-12-48,12 97,0 22,44 214,-41-215,-12-68,-4 1,-4 34,-6 429,-1-524,-2 0,-4 15,-1 4,-11 39,12-64,1 0,1 4,-6 45,-4 0,-6 7,8-34,-46 207,16-31,23-85,-1-21,0 22,0-22,0-1,2-25,2 22,9-59,3 0,4-39,-1-1,-4 17,3-16,1 0,0 0,3 0,0 6,1-7,-2 0,-1 0,0 0,-5 16,-16 87,16-97,-2 1,-1-1,-2-1,-1 0,-1-1,-2 0,-3 2,-11 11,-3-2,-1-1,-2-2,-35 28,-9 10,46-42,-2-1,-1-2,-2-1,-35 19,56-37,-1-2,0 0,0-1,-1-1,0-1,-1-1,1 0,-1-2,0 0,-13-1,6 0,0 1,-13 3,13-1,0-2,-16 0,22-4,-1-1,1-1,-10-3,9 2,-1 0,1 2,-3 0,4 1,0-1,-20-5,20 3,-1 1,-20-1,16 3,0-2,-16-3,16 1,0 2,-18 0,18 1,1-1,-1-1,1-1,-17-6,-19-4,-36-4,82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6T10:02:59.626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2547 3484,'-2'-24,"0"-1,-2 0,-1-1,1 1,0-1,0-22,4 47,0-26,-1 1,-1-1,-1 1,-4-10,-17-141,11 108,9 45,-1-1,-1 1,-6-16,-8-20,16 45,-1-1,0 1,-1 1,-1-1,0 1,-1 0,0 0,-2 0,-10-12,2-1,1-1,-2-5,-28-48,6 20,2 1,-3 1,-2 1,-3 3,-26-22,56 64,0 2,0 0,-1 1,-1 0,1 1,-2 1,1 1,-3 1,-50-14,-1 4,-29-1,51 8,26 4,0 1,-1 2,-10-1,14 2,-1-1,1-1,-4-2,4 1,-1 1,0 0,-2 2,-26-1,1-2,0-3,0-1,-16-7,-53-6,82 16,1-1,-1-2,1-2,1-1,-1-2,-32-14,41 18,2-1,0-2,0 0,1-1,1-1,0-1,1-1,-17-16,-11-20,-18-28,42 50,18 23,1-1,0 0,1 0,0-1,0 0,1 0,0 0,0-1,1 1,0-3,-14-50,7 29,2-1,1 0,1-7,3-50,5 66,-2 0,-1-1,-1 1,-3-11,-1-4,2-1,2 0,2 0,2 0,2-4,0-52,-5 41,0 34,1 0,2-1,0 1,1 0,3-6,-2 21,0-1,0 1,1-1,1 1,-1 0,1 1,0-1,1 1,-1 0,1 0,1 1,-1-1,1 1,0 1,6-4,18-9,0 0,1 3,4-1,-1 2,1 1,0 2,1 1,0 2,24-1,57-14,-22 2,-69 13,1 1,-1 1,1 2,22-1,1186 5,-1214-2,-1-1,0-1,8-2,-7 1,0 0,0 2,4 1,31 1,-26 1,0-1,0-2,0-1,0-1,1-1,6-1,1 1,0 2,0 2,0 1,13 3,42 0,-22-2,0 3,40 8,33 11,130 26,-239-42,0 1,-1 2,0 1,-1 2,0 1,-1 1,-1 2,10 7,36 24,-41-28,-2 2,-1 2,30 26,64 49,-93-65,-2 1,-1 1,-1 2,6 14,-14-17,-2 1,17 40,-30-58,-2 0,0 1,-2 0,0 0,-1 0,-1 0,0 13,-3 566,0-581,-1 0,-1 0,-3 12,-6 46,0 10,8-63,0 0,2 1,0 2,0 1,-1-1,-5 23,-2 8,-12 41,15-70,1-1,1 1,-1 18,-18 110,15-89,3-29,1-1,2 25,1-30,0 0,-6 17,3-17,2 0,0 18,2-19,-2 0,-5 19,3-18,1 0,1 19,3-22,-2 1,-1-1,-2-1,0 1,-2 0,-1-1,-10 20,15-40,-1 0,0-1,0 1,-1-1,1 0,-2 0,1 0,0-1,-1 0,-1 1,-68 42,56-37,1 0,1 1,-15 13,18-13,1-1,-2 0,1 0,-2-2,1 0,-1 0,-1-1,0-1,0-1,0 0,-1-2,0 1,0-2,0 0,0-1,0-1,-1-1,-2 0,-78 1,26 0,-36-5,88 0,-1-2,1 0,0-1,0-1,1 0,0-2,0 0,-7-7,-21-8,-201-117,219 124,0 2,-2 1,0 1,-15-4,22 13,1 1,-1 2,0 0,0 1,0 1,-23 4,-27-2,30-2,25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F3246-04C7-49D8-BD41-3EE63BF4842B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08276-07CB-441E-BF9D-2C8455888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16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08276-07CB-441E-BF9D-2C8455888C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12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08276-07CB-441E-BF9D-2C8455888C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53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node has at most </a:t>
            </a:r>
            <a:r>
              <a:rPr lang="en-US" dirty="0" err="1"/>
              <a:t>d_G</a:t>
            </a:r>
            <a:r>
              <a:rPr lang="en-US" dirty="0"/>
              <a:t>(v) packets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08276-07CB-441E-BF9D-2C8455888C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24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node has at most </a:t>
            </a:r>
            <a:r>
              <a:rPr lang="en-US" dirty="0" err="1"/>
              <a:t>d_G</a:t>
            </a:r>
            <a:r>
              <a:rPr lang="en-US" dirty="0"/>
              <a:t>(v) packets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08276-07CB-441E-BF9D-2C8455888C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08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node has at most </a:t>
            </a:r>
            <a:r>
              <a:rPr lang="en-US" dirty="0" err="1"/>
              <a:t>d_G</a:t>
            </a:r>
            <a:r>
              <a:rPr lang="en-US" dirty="0"/>
              <a:t>(v) packets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08276-07CB-441E-BF9D-2C8455888C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13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node has at most </a:t>
            </a:r>
            <a:r>
              <a:rPr lang="en-US" dirty="0" err="1"/>
              <a:t>d_G</a:t>
            </a:r>
            <a:r>
              <a:rPr lang="en-US" dirty="0"/>
              <a:t>(v) packets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08276-07CB-441E-BF9D-2C8455888C3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9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node has at most </a:t>
            </a:r>
            <a:r>
              <a:rPr lang="en-US" dirty="0" err="1"/>
              <a:t>d_G</a:t>
            </a:r>
            <a:r>
              <a:rPr lang="en-US" dirty="0"/>
              <a:t>(v) packets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08276-07CB-441E-BF9D-2C8455888C3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49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08276-07CB-441E-BF9D-2C8455888C3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13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D4D41-4E33-4006-A04E-A55596424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CBCA62-0844-4C22-BC41-808078222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D8375-7681-4634-B841-586262EEF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85C8B-EF78-4E35-B6EA-5483A0FC118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C3D0F-ABC1-41D7-8294-FFCAA2A03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436EF-D5CA-490F-9AE6-53D5132D1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D0C6-5786-4F45-9A3F-99B5740FC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38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96C40-56E6-411F-9CE5-D1C5A294E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77B0F5-8208-46E5-8B49-73FCCDCEA3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9E96F-C13D-444F-8307-0E64D150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85C8B-EF78-4E35-B6EA-5483A0FC118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A0DAD-5D29-4B80-858D-D4FA7E7AE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409FA-9471-4E57-9F0A-BCE7FAAB9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D0C6-5786-4F45-9A3F-99B5740FC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77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2D4FD9-C914-4ACE-B4FC-D62F16B97F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FDC252-DC73-4A3D-995A-97A383FAC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AABCD-6D5E-4FC5-ADB1-B4967E5D8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85C8B-EF78-4E35-B6EA-5483A0FC118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59234-9369-41F2-80ED-6FF485235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8875B-A010-45FF-AB61-E6932D49B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D0C6-5786-4F45-9A3F-99B5740FC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8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182C7-4B04-498E-BA72-BF5AE1A23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6C989-F07E-4ADB-9008-EEA2E3DF7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BE7C7-8CAC-4D1A-8E24-09DF627EC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85C8B-EF78-4E35-B6EA-5483A0FC118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F9E59-A13B-4969-80E6-900A6CF66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AF6EB-C92A-4F1F-AA17-17844D157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D0C6-5786-4F45-9A3F-99B5740FC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04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78626-9AA7-424B-BF9E-E7D25310E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D45884-6676-4E8C-8A12-3407B697D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9C341-0C99-422E-8825-270BEC5EB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85C8B-EF78-4E35-B6EA-5483A0FC118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BF86F-A7D0-4FDF-B51D-3AA6CE128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BE1C1-35D7-4869-83AE-350E328D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D0C6-5786-4F45-9A3F-99B5740FC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28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55604-80DE-479A-94ED-74B371FD0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53AD9-A77D-46FF-8820-DF99FC5014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54B0F7-4979-4B30-8D78-E6F06ED3F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45E5E-E24B-43E3-9C68-73E003CE0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85C8B-EF78-4E35-B6EA-5483A0FC118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97AC7D-E092-46A3-A1CF-875E3FC9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A7DD3-7963-49E2-B5D2-EF8ED951D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D0C6-5786-4F45-9A3F-99B5740FC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3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24D3A-B083-4863-B458-B31167BAA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4DC399-62EE-48CC-B7B9-4874BEBD0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059F2-DB50-4DAA-9418-8D938F735B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95CB68-9A03-4B15-AF64-1278325D35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6EB9C7-BE68-4A44-ACD8-3EA0C64F8A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6895C4-FEFB-43FB-AAF3-8B8D61EE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85C8B-EF78-4E35-B6EA-5483A0FC118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9CD9CC-A041-4DF1-A4EE-4FE6D7243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F90EC4-5532-4A54-B9DC-4ED2E872E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D0C6-5786-4F45-9A3F-99B5740FC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26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62F1A-5973-4E80-9BCC-86366498A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BD950D-065B-423D-B6BD-01B6BA0C9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85C8B-EF78-4E35-B6EA-5483A0FC118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03352C-A5B3-4BFB-B9F0-DF738F379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FE3309-1C40-4B4D-A748-ABE8BFF05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D0C6-5786-4F45-9A3F-99B5740FC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01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75ECD4-994A-4C6C-86EB-EBFC72BC1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85C8B-EF78-4E35-B6EA-5483A0FC118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A7E841-88A2-41C0-BFC7-E3522C868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90808-3361-4155-BB06-3D4349E4C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D0C6-5786-4F45-9A3F-99B5740FC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25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3DE90-CEFE-4B75-B562-C560F74FF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7EA23-417E-4B84-A685-72C6467EE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160E83-F6DF-41E6-8D13-E33B9C0E8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BE47B7-B127-4576-B1A4-850A595E1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85C8B-EF78-4E35-B6EA-5483A0FC118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20A8F-8DEC-44D4-9C61-E728FBCCE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070C7-148E-4CE9-ACF8-A4BDD3842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D0C6-5786-4F45-9A3F-99B5740FC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84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2C904-996F-4ED8-85E6-7FF9E5C53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4373A1-54C5-407B-B312-712CA73E1E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2A6132-7B07-4C46-ABC5-C924A2A81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C45AF0-9D45-4C29-9EF3-BCA935021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85C8B-EF78-4E35-B6EA-5483A0FC118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D91E9-98AE-4CCA-B73A-3087C85D2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95FC76-9207-4B62-B620-FA56C4DEE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D0C6-5786-4F45-9A3F-99B5740FC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1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8DBB38-1F3E-4B62-8357-FC4D71F2A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ACFEC-6D1E-4529-8A46-4636B2593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386A9-AC3C-4F79-ACA0-FAC61C8A50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85C8B-EF78-4E35-B6EA-5483A0FC118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1895D-CBFC-4E7A-8773-013BA1E7A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761E8-80F2-460B-AFDF-1323AE921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3D0C6-5786-4F45-9A3F-99B5740FC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38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customXml" Target="../ink/ink7.xml"/><Relationship Id="rId18" Type="http://schemas.openxmlformats.org/officeDocument/2006/relationships/image" Target="../media/image18.png"/><Relationship Id="rId3" Type="http://schemas.openxmlformats.org/officeDocument/2006/relationships/image" Target="../media/image11.png"/><Relationship Id="rId21" Type="http://schemas.openxmlformats.org/officeDocument/2006/relationships/customXml" Target="../ink/ink11.xml"/><Relationship Id="rId7" Type="http://schemas.openxmlformats.org/officeDocument/2006/relationships/customXml" Target="../ink/ink4.xml"/><Relationship Id="rId12" Type="http://schemas.openxmlformats.org/officeDocument/2006/relationships/image" Target="../media/image15.png"/><Relationship Id="rId17" Type="http://schemas.openxmlformats.org/officeDocument/2006/relationships/customXml" Target="../ink/ink9.xml"/><Relationship Id="rId25" Type="http://schemas.openxmlformats.org/officeDocument/2006/relationships/image" Target="../media/image21.png"/><Relationship Id="rId2" Type="http://schemas.openxmlformats.org/officeDocument/2006/relationships/customXml" Target="../ink/ink1.xml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customXml" Target="../ink/ink6.xml"/><Relationship Id="rId24" Type="http://schemas.openxmlformats.org/officeDocument/2006/relationships/customXml" Target="../ink/ink13.xml"/><Relationship Id="rId5" Type="http://schemas.openxmlformats.org/officeDocument/2006/relationships/image" Target="../media/image12.png"/><Relationship Id="rId15" Type="http://schemas.openxmlformats.org/officeDocument/2006/relationships/customXml" Target="../ink/ink8.xml"/><Relationship Id="rId23" Type="http://schemas.openxmlformats.org/officeDocument/2006/relationships/image" Target="../media/image20.png"/><Relationship Id="rId10" Type="http://schemas.openxmlformats.org/officeDocument/2006/relationships/image" Target="../media/image14.png"/><Relationship Id="rId19" Type="http://schemas.openxmlformats.org/officeDocument/2006/relationships/customXml" Target="../ink/ink10.xml"/><Relationship Id="rId4" Type="http://schemas.openxmlformats.org/officeDocument/2006/relationships/customXml" Target="../ink/ink2.xml"/><Relationship Id="rId9" Type="http://schemas.openxmlformats.org/officeDocument/2006/relationships/customXml" Target="../ink/ink5.xml"/><Relationship Id="rId14" Type="http://schemas.openxmlformats.org/officeDocument/2006/relationships/image" Target="../media/image16.png"/><Relationship Id="rId22" Type="http://schemas.openxmlformats.org/officeDocument/2006/relationships/customXml" Target="../ink/ink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4227C-197F-41EB-A022-F2B29E34CB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Subset Convolution</a:t>
            </a:r>
            <a:br>
              <a:rPr lang="en-GB" dirty="0"/>
            </a:br>
            <a:r>
              <a:rPr lang="en-GB" sz="3200" dirty="0"/>
              <a:t>Seminar on exact exponential algorithms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5AFCA4-6C27-4D96-BD7D-1DB40B1E6C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Ido </a:t>
            </a:r>
            <a:r>
              <a:rPr lang="en-US" dirty="0" err="1"/>
              <a:t>Bayda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338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7CDCC-0408-4360-A826-BD0894BE6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Partition Problems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72919-FEF8-4F4D-AC8B-F307937C08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GB" u="sng" dirty="0"/>
                  <a:t>Theorem:</a:t>
                </a:r>
                <a:r>
                  <a:rPr lang="en-GB" dirty="0"/>
                  <a:t> Let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dirty="0"/>
                  <a:t> be a set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elements and let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dirty="0"/>
                  <a:t> be a family of subsets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dirty="0"/>
                  <a:t>. For any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/>
                  <a:t>, the number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-partitions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dirty="0"/>
                  <a:t> into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dirty="0"/>
                  <a:t> is computable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GB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u="sng" dirty="0"/>
                  <a:t>Proof: </a:t>
                </a:r>
              </a:p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→{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dirty="0"/>
                  <a:t> be an indicator function, i.e. for any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/>
                  <a:t> if and only 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dirty="0"/>
                  <a:t>. Then the number of k-partitions is</a:t>
                </a:r>
              </a:p>
              <a:p>
                <a:pPr marL="0" indent="0">
                  <a:buNone/>
                </a:pP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e>
                              <m:nary>
                                <m:naryPr>
                                  <m:chr m:val="⋃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nary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eqArr>
                        </m:sub>
                        <m:sup/>
                        <m:e>
                          <m:nary>
                            <m:naryPr>
                              <m:chr m:val="∏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72919-FEF8-4F4D-AC8B-F307937C08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217" t="-2872" r="-1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504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7CDCC-0408-4360-A826-BD0894BE6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Partition Problems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72919-FEF8-4F4D-AC8B-F307937C08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9150" y="1825625"/>
                <a:ext cx="10515600" cy="466725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GB" sz="2400" u="sng" dirty="0"/>
                  <a:t>Theorem:</a:t>
                </a:r>
                <a:r>
                  <a:rPr lang="en-GB" sz="2400" dirty="0"/>
                  <a:t> Let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sz="2400" dirty="0"/>
                  <a:t> be a set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/>
                  <a:t> elements and let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sz="2400" dirty="0"/>
                  <a:t> be a family of subsets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sz="2400" dirty="0"/>
                  <a:t>. For any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sz="2400" dirty="0"/>
                  <a:t>, the number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400" dirty="0"/>
                  <a:t>-partitions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sz="2400" dirty="0"/>
                  <a:t> into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sz="2400" dirty="0"/>
                  <a:t> is computable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GB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GB" sz="240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u="sng" dirty="0"/>
                  <a:t>Proof: </a:t>
                </a:r>
              </a:p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GB" i="1" dirty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be a function defined as follows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∗…∗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b="1" dirty="0"/>
              </a:p>
              <a:p>
                <a:r>
                  <a:rPr lang="en-US" dirty="0"/>
                  <a:t>By the definition of convolution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e>
                              <m:nary>
                                <m:naryPr>
                                  <m:chr m:val="⋃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nary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eqArr>
                        </m:sub>
                        <m:sup/>
                        <m:e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72919-FEF8-4F4D-AC8B-F307937C08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9150" y="1825625"/>
                <a:ext cx="10515600" cy="4667250"/>
              </a:xfrm>
              <a:blipFill>
                <a:blip r:embed="rId2"/>
                <a:stretch>
                  <a:fillRect l="-1043" t="-2089" r="-11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A5E0D047-1C32-493E-B402-475E970DDAEA}"/>
              </a:ext>
            </a:extLst>
          </p:cNvPr>
          <p:cNvGrpSpPr/>
          <p:nvPr/>
        </p:nvGrpSpPr>
        <p:grpSpPr>
          <a:xfrm>
            <a:off x="5551714" y="3951516"/>
            <a:ext cx="2018212" cy="845048"/>
            <a:chOff x="5551714" y="3951516"/>
            <a:chExt cx="2018212" cy="845048"/>
          </a:xfrm>
        </p:grpSpPr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6E585C67-3673-49E3-8D55-D4C2B83F5C0D}"/>
                </a:ext>
              </a:extLst>
            </p:cNvPr>
            <p:cNvSpPr/>
            <p:nvPr/>
          </p:nvSpPr>
          <p:spPr>
            <a:xfrm rot="5400000">
              <a:off x="6492239" y="3010991"/>
              <a:ext cx="137161" cy="2018212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4FCB852-C116-4DCC-9236-3116F1E4A30B}"/>
                    </a:ext>
                  </a:extLst>
                </p:cNvPr>
                <p:cNvSpPr txBox="1"/>
                <p:nvPr/>
              </p:nvSpPr>
              <p:spPr>
                <a:xfrm>
                  <a:off x="5886456" y="4088678"/>
                  <a:ext cx="131445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𝑡𝑖𝑚𝑒𝑠</m:t>
                        </m:r>
                      </m:oMath>
                    </m:oMathPara>
                  </a14:m>
                  <a:endParaRPr lang="en-US" sz="2000" dirty="0"/>
                </a:p>
                <a:p>
                  <a:endParaRPr lang="en-GB" sz="20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4FCB852-C116-4DCC-9236-3116F1E4A3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6456" y="4088678"/>
                  <a:ext cx="1314450" cy="70788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E9A5584-9052-4DAA-A149-183A45855505}"/>
                  </a:ext>
                </a:extLst>
              </p:cNvPr>
              <p:cNvSpPr txBox="1"/>
              <p:nvPr/>
            </p:nvSpPr>
            <p:spPr>
              <a:xfrm>
                <a:off x="8486783" y="3937651"/>
                <a:ext cx="3929059" cy="1234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⊆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m:rPr>
                                  <m:lit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</m:e>
                          </m:eqArr>
                        </m:sub>
                        <m:sup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E9A5584-9052-4DAA-A149-183A45855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783" y="3937651"/>
                <a:ext cx="3929059" cy="12349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820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7CDCC-0408-4360-A826-BD0894BE6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Partition</a:t>
            </a:r>
            <a:r>
              <a:rPr lang="en-GB" dirty="0"/>
              <a:t> </a:t>
            </a:r>
            <a:r>
              <a:rPr lang="en-GB" b="1" dirty="0"/>
              <a:t>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72919-FEF8-4F4D-AC8B-F307937C08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915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400" u="sng" dirty="0"/>
                  <a:t>Theorem:</a:t>
                </a:r>
                <a:r>
                  <a:rPr lang="en-GB" sz="2400" dirty="0"/>
                  <a:t> Let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sz="2400" dirty="0"/>
                  <a:t> be a set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/>
                  <a:t> elements and let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sz="2400" dirty="0"/>
                  <a:t> be a family of subsets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sz="2400" dirty="0"/>
                  <a:t>. For any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sz="2400" dirty="0"/>
                  <a:t>, the number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400" dirty="0"/>
                  <a:t>-partitions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sz="2400" dirty="0"/>
                  <a:t> into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sz="2400" dirty="0"/>
                  <a:t> is computable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GB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GB" sz="240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u="sng" dirty="0"/>
                  <a:t>Proof: </a:t>
                </a:r>
              </a:p>
              <a:p>
                <a:r>
                  <a:rPr lang="en-US" dirty="0"/>
                  <a:t>The number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-partitioning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is equal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can compute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subset convolutions</a:t>
                </a:r>
              </a:p>
              <a:p>
                <a:r>
                  <a:rPr lang="en-US" dirty="0"/>
                  <a:t>Each step uses fast subset convolutions and can be performed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72919-FEF8-4F4D-AC8B-F307937C08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9150" y="1825625"/>
                <a:ext cx="10515600" cy="4667250"/>
              </a:xfrm>
              <a:blipFill>
                <a:blip r:embed="rId2"/>
                <a:stretch>
                  <a:fillRect l="-1159" t="-1828" r="-12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802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7CDCC-0408-4360-A826-BD0894BE6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Domatic</a:t>
            </a:r>
            <a:r>
              <a:rPr lang="en-GB" dirty="0"/>
              <a:t> </a:t>
            </a:r>
            <a:r>
              <a:rPr lang="en-GB" b="1" dirty="0"/>
              <a:t>Number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72919-FEF8-4F4D-AC8B-F307937C08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915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 be a graph</a:t>
                </a:r>
              </a:p>
              <a:p>
                <a:r>
                  <a:rPr lang="en-GB" dirty="0"/>
                  <a:t>A </a:t>
                </a:r>
                <a:r>
                  <a:rPr lang="en-GB" dirty="0" err="1"/>
                  <a:t>Domatic</a:t>
                </a:r>
                <a:r>
                  <a:rPr lang="en-GB" dirty="0"/>
                  <a:t> number is partition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dirty="0"/>
                  <a:t> into disjoints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/>
                  <a:t> such that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is a dominating set for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Example:</a:t>
                </a:r>
                <a:r>
                  <a:rPr lang="he-IL" dirty="0"/>
                  <a:t> </a:t>
                </a:r>
                <a:r>
                  <a:rPr lang="en-US" dirty="0"/>
                  <a:t> k=3</a:t>
                </a:r>
                <a:endParaRPr lang="en-GB" dirty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72919-FEF8-4F4D-AC8B-F307937C08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9150" y="1825625"/>
                <a:ext cx="10515600" cy="4667250"/>
              </a:xfrm>
              <a:blipFill>
                <a:blip r:embed="rId2"/>
                <a:stretch>
                  <a:fillRect l="-1159" t="-20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68ECEE79-2EFA-4C18-A010-C37536EA9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156" y="3429000"/>
            <a:ext cx="3586161" cy="358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1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7CDCC-0408-4360-A826-BD0894BE6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Domatic</a:t>
            </a:r>
            <a:r>
              <a:rPr lang="en-GB" dirty="0"/>
              <a:t> </a:t>
            </a:r>
            <a:r>
              <a:rPr lang="en-GB" b="1" dirty="0"/>
              <a:t>Number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72919-FEF8-4F4D-AC8B-F307937C08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915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u="sng" dirty="0"/>
                  <a:t>Theorem:</a:t>
                </a:r>
                <a:r>
                  <a:rPr lang="en-GB" dirty="0"/>
                  <a:t> We can count the number of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-</a:t>
                </a:r>
                <a:r>
                  <a:rPr lang="en-GB" dirty="0" err="1"/>
                  <a:t>domatic</a:t>
                </a:r>
                <a:r>
                  <a:rPr lang="en-GB" dirty="0"/>
                  <a:t> partitions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u="sng" dirty="0"/>
                  <a:t>Proof: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a dominating set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e>
                              <m:nary>
                                <m:naryPr>
                                  <m:chr m:val="⋃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nary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eqArr>
                        </m:sub>
                        <m:sup/>
                        <m:e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same as before we can count the convolution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72919-FEF8-4F4D-AC8B-F307937C08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9150" y="1825625"/>
                <a:ext cx="10515600" cy="4667250"/>
              </a:xfrm>
              <a:blipFill>
                <a:blip r:embed="rId3"/>
                <a:stretch>
                  <a:fillRect l="-1159" t="-20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8224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41A66-3737-470D-B170-562C1C997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Zeta and Möbius transform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4A526-8F8B-46E2-BCD6-338541FE26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937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4CFD1-3AFF-4DB7-AA34-E73E2E345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Zeta Transform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6F7FE-6BD6-4D14-9262-22A48FBCAD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For a universe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dirty="0"/>
                  <a:t>, we consider functions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p>
                  </m:oMath>
                </a14:m>
                <a:r>
                  <a:rPr lang="en-GB" dirty="0"/>
                  <a:t> (the family of all subsets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dirty="0"/>
                  <a:t>)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GB" dirty="0"/>
                  <a:t>. For such a function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GB" dirty="0"/>
                  <a:t>, the zeta transform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is a function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GB" i="1" dirty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/>
                  <a:t>defined by</a:t>
                </a: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⊆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6F7FE-6BD6-4D14-9262-22A48FBCAD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4355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4CFD1-3AFF-4DB7-AA34-E73E2E345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Möbius Transform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6F7FE-6BD6-4D14-9262-22A48FBCAD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Given the Zeta transform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GB" dirty="0"/>
                  <a:t>, the original function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may</a:t>
                </a:r>
                <a:br>
                  <a:rPr lang="en-GB" dirty="0"/>
                </a:br>
                <a:r>
                  <a:rPr lang="en-GB" dirty="0"/>
                  <a:t>be recovered via the Möbius inversion formula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⊆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\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6F7FE-6BD6-4D14-9262-22A48FBCAD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16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3902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4CFD1-3AFF-4DB7-AA34-E73E2E345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Zeta and Möbius Transform</a:t>
            </a:r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F2E6589-74F7-4408-BE6D-28F8B6A5F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05392"/>
            <a:ext cx="10515600" cy="33502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0DFF732-F936-4414-9278-EE0C65691EEC}"/>
                  </a:ext>
                </a:extLst>
              </p:cNvPr>
              <p:cNvSpPr/>
              <p:nvPr/>
            </p:nvSpPr>
            <p:spPr>
              <a:xfrm>
                <a:off x="1535185" y="1825208"/>
                <a:ext cx="896783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Function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given by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({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})=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({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})=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({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})=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dirty="0"/>
                  <a:t> otherwise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0DFF732-F936-4414-9278-EE0C65691E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185" y="1825208"/>
                <a:ext cx="8967831" cy="369332"/>
              </a:xfrm>
              <a:prstGeom prst="rect">
                <a:avLst/>
              </a:prstGeom>
              <a:blipFill>
                <a:blip r:embed="rId3"/>
                <a:stretch>
                  <a:fillRect l="-612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FA79921-D43F-4D35-8FEF-2CE8F66B37ED}"/>
                  </a:ext>
                </a:extLst>
              </p:cNvPr>
              <p:cNvSpPr txBox="1"/>
              <p:nvPr/>
            </p:nvSpPr>
            <p:spPr>
              <a:xfrm>
                <a:off x="2189527" y="2824578"/>
                <a:ext cx="9899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FA79921-D43F-4D35-8FEF-2CE8F66B3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527" y="2824578"/>
                <a:ext cx="989901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9CC09A9-7088-40C6-8428-35769F81A72B}"/>
                  </a:ext>
                </a:extLst>
              </p:cNvPr>
              <p:cNvSpPr txBox="1"/>
              <p:nvPr/>
            </p:nvSpPr>
            <p:spPr>
              <a:xfrm>
                <a:off x="7482980" y="2756083"/>
                <a:ext cx="989901" cy="384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9CC09A9-7088-40C6-8428-35769F81A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2980" y="2756083"/>
                <a:ext cx="989901" cy="384914"/>
              </a:xfrm>
              <a:prstGeom prst="rect">
                <a:avLst/>
              </a:prstGeom>
              <a:blipFill>
                <a:blip r:embed="rId5"/>
                <a:stretch>
                  <a:fillRect t="-7937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4316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1C27C-4AC8-429C-8E7D-FB3430EA8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Möbius Transform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CF5EA7-2227-4296-985D-2A740D84E7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/>
                  <a:t>Lemma: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⊆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\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sup>
                        </m:sSup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u="sng" dirty="0"/>
                  <a:t>Proof:</a:t>
                </a:r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⊆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\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⊆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\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sup>
                          </m:sSup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⊆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GB" u="sng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⊆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⊆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⊆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e>
                                    <m:sup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\</m:t>
                                          </m:r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nary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CF5EA7-2227-4296-985D-2A740D84E7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5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284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D6D0E-085C-4643-859C-0853AC678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4D4A7-C25F-4240-8CE1-2369007176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Subset Convolution</a:t>
            </a:r>
          </a:p>
          <a:p>
            <a:pPr lvl="1"/>
            <a:r>
              <a:rPr lang="en-GB" dirty="0"/>
              <a:t>Zeta Transform</a:t>
            </a:r>
            <a:endParaRPr lang="en-US" dirty="0"/>
          </a:p>
          <a:p>
            <a:pPr lvl="1"/>
            <a:r>
              <a:rPr lang="en-US" dirty="0"/>
              <a:t>Möbius Transform</a:t>
            </a:r>
          </a:p>
          <a:p>
            <a:pPr lvl="1"/>
            <a:r>
              <a:rPr lang="en-US" dirty="0"/>
              <a:t>Fast Subset Convolution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9B7DBE33-0103-4BB0-8861-ECE75722EC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Applications and Variants</a:t>
            </a:r>
          </a:p>
          <a:p>
            <a:pPr lvl="1"/>
            <a:r>
              <a:rPr lang="en-US" dirty="0"/>
              <a:t>k-partitions</a:t>
            </a:r>
          </a:p>
          <a:p>
            <a:pPr lvl="1"/>
            <a:r>
              <a:rPr lang="en-US" dirty="0" err="1"/>
              <a:t>Domatic</a:t>
            </a:r>
            <a:r>
              <a:rPr lang="en-US" dirty="0"/>
              <a:t> Number</a:t>
            </a:r>
          </a:p>
          <a:p>
            <a:pPr lvl="1"/>
            <a:r>
              <a:rPr lang="en-US" dirty="0"/>
              <a:t>Counting Spanning Forests</a:t>
            </a:r>
          </a:p>
          <a:p>
            <a:pPr lvl="1"/>
            <a:r>
              <a:rPr lang="en-US" dirty="0"/>
              <a:t>The Steiner Tree Problem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46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1C27C-4AC8-429C-8E7D-FB3430EA8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Möbius Transform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CF5EA7-2227-4296-985D-2A740D84E7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/>
                  <a:t>Lemma: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⊆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\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sup>
                        </m:sSup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u="sng" dirty="0"/>
                  <a:t>Proof:</a:t>
                </a:r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⊆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⊆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⊆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e>
                                    <m:sup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\</m:t>
                                          </m:r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nary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br>
                  <a:rPr lang="en-US" sz="2400" dirty="0"/>
                </a:br>
                <a:endParaRPr lang="en-GB" sz="2400" dirty="0"/>
              </a:p>
              <a:p>
                <a:endParaRPr lang="en-GB" dirty="0"/>
              </a:p>
              <a:p>
                <a:r>
                  <a:rPr lang="en-GB" dirty="0"/>
                  <a:t>Every nonempty set has equal number of even and odd-sized subsets, therefore 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\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 &gt;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dirty="0"/>
                  <a:t>, then the inner summand is equal to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⊆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⊆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⊆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e>
                                    <m:sup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\</m:t>
                                          </m:r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nary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CF5EA7-2227-4296-985D-2A740D84E7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541" r="-15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0A77A348-0D6E-41D5-BC27-C56F38DCF84B}"/>
              </a:ext>
            </a:extLst>
          </p:cNvPr>
          <p:cNvGrpSpPr/>
          <p:nvPr/>
        </p:nvGrpSpPr>
        <p:grpSpPr>
          <a:xfrm>
            <a:off x="4693617" y="3791569"/>
            <a:ext cx="2588027" cy="506494"/>
            <a:chOff x="5433629" y="3951516"/>
            <a:chExt cx="2252460" cy="506494"/>
          </a:xfrm>
        </p:grpSpPr>
        <p:sp>
          <p:nvSpPr>
            <p:cNvPr id="5" name="Right Brace 4">
              <a:extLst>
                <a:ext uri="{FF2B5EF4-FFF2-40B4-BE49-F238E27FC236}">
                  <a16:creationId xmlns:a16="http://schemas.microsoft.com/office/drawing/2014/main" id="{9E6E5E42-22C2-4E83-BA11-AA1C911641FB}"/>
                </a:ext>
              </a:extLst>
            </p:cNvPr>
            <p:cNvSpPr/>
            <p:nvPr/>
          </p:nvSpPr>
          <p:spPr>
            <a:xfrm rot="5400000">
              <a:off x="6456752" y="3010991"/>
              <a:ext cx="137161" cy="2018212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63AA2E1-4EDB-4AD5-880E-DD829EE70D6A}"/>
                    </a:ext>
                  </a:extLst>
                </p:cNvPr>
                <p:cNvSpPr txBox="1"/>
                <p:nvPr/>
              </p:nvSpPr>
              <p:spPr>
                <a:xfrm>
                  <a:off x="5433629" y="4088678"/>
                  <a:ext cx="225246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{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\</m:t>
                          </m:r>
                          <m:r>
                            <a:rPr lang="en-GB" i="1" dirty="0" err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GB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 &gt; 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GB" dirty="0"/>
                    <a:t>}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63AA2E1-4EDB-4AD5-880E-DD829EE70D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3629" y="4088678"/>
                  <a:ext cx="2252460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5556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1C27C-4AC8-429C-8E7D-FB3430EA8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Zeta Transform - Fast Zeta Transform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CF5EA7-2227-4296-985D-2A740D84E7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The fast Zeta transform is the following algorithm for computing the Zeta transform in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ring operations (addition, subtraction, multiplication)</a:t>
                </a:r>
              </a:p>
              <a:p>
                <a:r>
                  <a:rPr lang="en-GB" dirty="0"/>
                  <a:t>We may assume that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begChr m:val="{"/>
                        <m:endChr m:val="}"/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, . . . , </m:t>
                        </m:r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GB" dirty="0"/>
                  <a:t>To compute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GB" dirty="0"/>
                  <a:t> given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, let initially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CF5EA7-2227-4296-985D-2A740D84E7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524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6F7B4-061C-4534-A6F1-1D403C359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Zeta Transform – Dynamic Programming Algorithm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9C356B-44AA-415C-A4E6-FE48445B23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algorithm builds a table of entries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GB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dirty="0"/>
                  <a:t> and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dirty="0"/>
                  <a:t> 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\</m:t>
                          </m:r>
                          <m:r>
                            <m:rPr>
                              <m:lit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}⊆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⊆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9C356B-44AA-415C-A4E6-FE48445B23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6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598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6F7B4-061C-4534-A6F1-1D403C359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Zeta Transform – Dynamic Programming Algorithm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9C356B-44AA-415C-A4E6-FE48445B23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for all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/>
                  <a:t>, and then iterate for all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. . . 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/>
                  <a:t> as follows: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                            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\</m:t>
                              </m:r>
                              <m:r>
                                <m:rPr>
                                  <m:lit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})+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), 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It is straightforward to verify by induction 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dirty="0"/>
                  <a:t> that this recurrence gives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 = 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for all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/>
                  <a:t> in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dirty="0"/>
                  <a:t>ring operations.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9C356B-44AA-415C-A4E6-FE48445B23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933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4CFD1-3AFF-4DB7-AA34-E73E2E345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Zeta and Möbius Inversion Transform</a:t>
            </a:r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F2E6589-74F7-4408-BE6D-28F8B6A5F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05392"/>
            <a:ext cx="10515600" cy="33502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0DFF732-F936-4414-9278-EE0C65691EEC}"/>
                  </a:ext>
                </a:extLst>
              </p:cNvPr>
              <p:cNvSpPr/>
              <p:nvPr/>
            </p:nvSpPr>
            <p:spPr>
              <a:xfrm>
                <a:off x="1535185" y="1825208"/>
                <a:ext cx="896783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Function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given by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({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})=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({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})=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({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})=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dirty="0"/>
                  <a:t> otherwise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0DFF732-F936-4414-9278-EE0C65691E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185" y="1825208"/>
                <a:ext cx="8967831" cy="369332"/>
              </a:xfrm>
              <a:prstGeom prst="rect">
                <a:avLst/>
              </a:prstGeom>
              <a:blipFill>
                <a:blip r:embed="rId3"/>
                <a:stretch>
                  <a:fillRect l="-612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FA79921-D43F-4D35-8FEF-2CE8F66B37ED}"/>
                  </a:ext>
                </a:extLst>
              </p:cNvPr>
              <p:cNvSpPr txBox="1"/>
              <p:nvPr/>
            </p:nvSpPr>
            <p:spPr>
              <a:xfrm>
                <a:off x="2189527" y="2824578"/>
                <a:ext cx="9899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FA79921-D43F-4D35-8FEF-2CE8F66B3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527" y="2824578"/>
                <a:ext cx="989901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9CC09A9-7088-40C6-8428-35769F81A72B}"/>
                  </a:ext>
                </a:extLst>
              </p:cNvPr>
              <p:cNvSpPr txBox="1"/>
              <p:nvPr/>
            </p:nvSpPr>
            <p:spPr>
              <a:xfrm>
                <a:off x="7482980" y="2756083"/>
                <a:ext cx="989901" cy="384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9CC09A9-7088-40C6-8428-35769F81A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2980" y="2756083"/>
                <a:ext cx="989901" cy="384914"/>
              </a:xfrm>
              <a:prstGeom prst="rect">
                <a:avLst/>
              </a:prstGeom>
              <a:blipFill>
                <a:blip r:embed="rId5"/>
                <a:stretch>
                  <a:fillRect t="-7937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2080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6F7B4-061C-4534-A6F1-1D403C359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Möbius inversion Transform - Dynamic Programming Algorithm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9C356B-44AA-415C-A4E6-FE48445B23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GB" dirty="0"/>
                  <a:t>The inversion operation can be implemented in a similar fashion.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) = </m:t>
                      </m:r>
                      <m:acc>
                        <m:accPr>
                          <m:chr m:val="̂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GB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r>
                  <a:rPr lang="en-US" dirty="0"/>
                  <a:t>Similarly The algorithm builds a table of entries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GB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dirty="0"/>
                  <a:t> and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dirty="0"/>
                  <a:t> 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\</m:t>
                          </m:r>
                          <m:r>
                            <m:rPr>
                              <m:lit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}⊆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⊆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\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</m:d>
                            </m:sup>
                          </m:s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for all S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/>
                  <a:t>, and then iterate for all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. . . 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/>
                  <a:t> as follows: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                               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−&amp;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\</m:t>
                              </m:r>
                              <m:r>
                                <m:rPr>
                                  <m:lit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})+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), 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9C356B-44AA-415C-A4E6-FE48445B23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943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6F7B4-061C-4534-A6F1-1D403C359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Ranked Zeta Transform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9C356B-44AA-415C-A4E6-FE48445B23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The ranked zeta transform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GB" dirty="0"/>
                  <a:t> of a function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GB" dirty="0"/>
                  <a:t> is defined for all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dirty="0"/>
                  <a:t> and all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dirty="0"/>
                  <a:t> as follows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 dirty="0" err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i="1" dirty="0" err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GB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⊆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e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| = </m:t>
                              </m:r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eqArr>
                        </m:sub>
                        <m:sup/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Now we can write the classical Möbius transform using the ranked version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sup>
                        <m:e>
                          <m:acc>
                            <m:accPr>
                              <m:chr m:val="̂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9C356B-44AA-415C-A4E6-FE48445B23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681" r="-2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07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6F7B4-061C-4534-A6F1-1D403C359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Ranked Möbius Inversion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9C356B-44AA-415C-A4E6-FE48445B23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For the ranked transform, inversion is achieved by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r>
                  <a:rPr lang="en-GB" dirty="0"/>
                  <a:t>And in a different form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\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This form will be useful for fast evaluation of the subset convolution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9C356B-44AA-415C-A4E6-FE48445B23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10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41A66-3737-470D-B170-562C1C997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Subset Convolution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4A526-8F8B-46E2-BCD6-338541FE26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662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F29362-B443-4553-85BC-81FCBA4F6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Subset Convolution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B3CD9B7-6C3A-4468-9B7F-6094FCD63B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Define the convolution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dirty="0"/>
                  <a:t> for all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/>
                  <a:t> by</a:t>
                </a:r>
                <a:endParaRPr lang="he-I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\</m:t>
                          </m:r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or, equivalently, in a more symmetric form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m:rPr>
                                  <m:lit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</m:e>
                          </m:eqAr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It follows that the convolution operation is associative (and commutative if R is commutative).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B3CD9B7-6C3A-4468-9B7F-6094FCD63B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b="-14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56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41A66-3737-470D-B170-562C1C997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Subset Convolution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4A526-8F8B-46E2-BCD6-338541FE26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0876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F29362-B443-4553-85BC-81FCBA4F6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Subset Convolution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B3CD9B7-6C3A-4468-9B7F-6094FCD63B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55129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\</m:t>
                          </m:r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B3CD9B7-6C3A-4468-9B7F-6094FCD63B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55129"/>
                <a:ext cx="10515600" cy="435133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0A2DFA8B-DAD8-44B3-98E1-B7BEDC999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614" y="2420524"/>
            <a:ext cx="12192000" cy="38873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32E926-85F4-47D5-9FBA-6D6881324FB8}"/>
                  </a:ext>
                </a:extLst>
              </p:cNvPr>
              <p:cNvSpPr txBox="1"/>
              <p:nvPr/>
            </p:nvSpPr>
            <p:spPr>
              <a:xfrm>
                <a:off x="2105637" y="2739305"/>
                <a:ext cx="9899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32E926-85F4-47D5-9FBA-6D6881324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637" y="2739305"/>
                <a:ext cx="989901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ADDBDD-2788-4FB4-AC68-671C49862DD3}"/>
                  </a:ext>
                </a:extLst>
              </p:cNvPr>
              <p:cNvSpPr txBox="1"/>
              <p:nvPr/>
            </p:nvSpPr>
            <p:spPr>
              <a:xfrm>
                <a:off x="8263156" y="2739305"/>
                <a:ext cx="9899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ADDBDD-2788-4FB4-AC68-671C49862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3156" y="2739305"/>
                <a:ext cx="989901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781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733F6-8E41-471E-82AF-1B06BE7E6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Fast Subset Convolution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F95E9D-7F30-45F3-A135-C851406495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For two ranked Zeta transforms,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GB" dirty="0"/>
                  <a:t>, define the convolution</a:t>
                </a:r>
                <a:br>
                  <a:rPr lang="en-GB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GB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⊛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GB" dirty="0"/>
                  <a:t>for all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. . . 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/>
                  <a:t> by</a:t>
                </a:r>
              </a:p>
              <a:p>
                <a:pPr marL="0" indent="0" algn="ctr">
                  <a:buNone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⊛</m:t>
                        </m:r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acc>
                          <m:accPr>
                            <m:chr m:val="̂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acc>
                          <m:accPr>
                            <m:chr m:val="̂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F95E9D-7F30-45F3-A135-C851406495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16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650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E03CD-E235-4F1D-837F-6D5850E21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Fast Subset Convolution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B73697-5032-4B16-8E5D-F93651ABA3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u="sng" dirty="0"/>
                  <a:t>Theorem:</a:t>
                </a:r>
                <a:r>
                  <a:rPr lang="en-GB" dirty="0"/>
                  <a:t> Let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𝕫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and let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GB" dirty="0"/>
                  <a:t> be their ranked zeta transforms. Then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\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⊛</m:t>
                          </m:r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u="sng" dirty="0"/>
                  <a:t>Proof: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\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⊛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By applying the ranked Möbius inversion transform and the convolution definition , we get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B73697-5032-4B16-8E5D-F93651ABA3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6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294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E03CD-E235-4F1D-837F-6D5850E21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Fast Subset Convolution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B73697-5032-4B16-8E5D-F93651ABA3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GB" sz="2400" u="sng" dirty="0"/>
                  <a:t>Theorem:</a:t>
                </a:r>
                <a:r>
                  <a:rPr lang="en-GB" sz="2400" dirty="0"/>
                  <a:t> Let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40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𝕫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and let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GB" sz="2400" dirty="0"/>
                  <a:t> be their ranked zeta transforms. Then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\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⊛</m:t>
                          </m:r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u="sng" dirty="0"/>
                  <a:t>Proof: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\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nary>
                        <m:naryPr>
                          <m:chr m:val="∑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sup>
                        <m:e>
                          <m:acc>
                            <m:accPr>
                              <m:chr m:val="̂"/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acc>
                            <m:accPr>
                              <m:chr m:val="̂"/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(|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|−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\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nary>
                        <m:naryPr>
                          <m:chr m:val="∑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⊆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</m:d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d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d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eqArr>
                            </m:sub>
                            <m:sup/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d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B73697-5032-4B16-8E5D-F93651ABA3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 b="-294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30437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E03CD-E235-4F1D-837F-6D5850E21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Fast Subset Convolution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B73697-5032-4B16-8E5D-F93651ABA3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\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nary>
                        <m:naryPr>
                          <m:chr m:val="∑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⊆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</m:d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d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d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eqArr>
                            </m:sub>
                            <m:sup/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d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Every ordered pair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of subsets of S satisfying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|+|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|=|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dirty="0"/>
                  <a:t>, the term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occurs in the sum with sign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GB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GB" i="1" dirty="0" smtClean="0">
                                <a:latin typeface="Cambria Math" panose="02040503050406030204" pitchFamily="18" charset="0"/>
                              </a:rPr>
                              <m:t>\</m:t>
                            </m:r>
                            <m:r>
                              <m:rPr>
                                <m:sty m:val="p"/>
                              </m:rPr>
                              <a:rPr lang="en-GB" i="1" dirty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d>
                      </m:sup>
                    </m:sSup>
                  </m:oMath>
                </a14:m>
                <a:r>
                  <a:rPr lang="en-GB" dirty="0"/>
                  <a:t> exactly once for every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satisfying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GB" dirty="0"/>
              </a:p>
              <a:p>
                <a:r>
                  <a:rPr lang="en-GB" dirty="0"/>
                  <a:t>No other terms occur in the sum</a:t>
                </a:r>
              </a:p>
              <a:p>
                <a:r>
                  <a:rPr lang="en-GB" dirty="0"/>
                  <a:t>The coefficient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B73697-5032-4B16-8E5D-F93651ABA3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828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E03CD-E235-4F1D-837F-6D5850E21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Fast Subset Convolution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B73697-5032-4B16-8E5D-F93651ABA3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dirty="0"/>
                  <a:t>The coefficient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∪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𝑒𝑟𝑤𝑖𝑠𝑒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Because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GB" i="1" dirty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GB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GB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GB" dirty="0"/>
                  <a:t> Imply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GB" dirty="0"/>
              </a:p>
              <a:p>
                <a:r>
                  <a:rPr lang="en-GB" dirty="0"/>
                  <a:t>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GB" dirty="0"/>
                  <a:t> it follows that</a:t>
                </a:r>
                <a:br>
                  <a:rPr lang="en-GB" dirty="0"/>
                </a:b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\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nary>
                        <m:naryPr>
                          <m:chr m:val="∑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⊆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</m:d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d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d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eqArr>
                            </m:sub>
                            <m:sup/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m:rPr>
                                  <m:lit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</m:e>
                          </m:eqAr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B73697-5032-4B16-8E5D-F93651ABA3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813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7CDCC-0408-4360-A826-BD0894BE6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Fast Subset Convolution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72919-FEF8-4F4D-AC8B-F307937C08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\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⊛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Given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dirty="0"/>
                  <a:t>, we can now evaluate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dirty="0"/>
                  <a:t> in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ring operations</a:t>
                </a:r>
              </a:p>
              <a:p>
                <a:r>
                  <a:rPr lang="en-GB" dirty="0"/>
                  <a:t>First computing the fast ranked Möbius transform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GB" dirty="0"/>
              </a:p>
              <a:p>
                <a:r>
                  <a:rPr lang="en-GB" dirty="0"/>
                  <a:t>Then taking the convolution of the transforms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GB" dirty="0"/>
                  <a:t>, and inverting the result using fast ranked Möbius inversion.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72919-FEF8-4F4D-AC8B-F307937C08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r="-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708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7CDCC-0408-4360-A826-BD0894BE6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Fast Subset Convolution – Model of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72919-FEF8-4F4D-AC8B-F307937C08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Up to this point we have worked with an abstract ring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, and have considered only the number of ring operations required to carry out the computations</a:t>
                </a:r>
              </a:p>
              <a:p>
                <a:r>
                  <a:rPr lang="en-GB" dirty="0"/>
                  <a:t>The model of computation is the random-access machine</a:t>
                </a:r>
              </a:p>
              <a:p>
                <a:r>
                  <a:rPr lang="en-GB" dirty="0"/>
                  <a:t>with the restriction that arithmetic operations are considered unit-time only for constant-size integers. </a:t>
                </a:r>
              </a:p>
              <a:p>
                <a:r>
                  <a:rPr lang="en-GB" dirty="0"/>
                  <a:t>Two b-bit integers can be added, subtracted, and compared in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time, and multiplied in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i="1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i="1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⁡</m:t>
                    </m:r>
                    <m:r>
                      <m:rPr>
                        <m:sty m:val="p"/>
                      </m:rPr>
                      <a:rPr lang="en-GB" i="1" dirty="0" err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 = </m:t>
                    </m:r>
                    <m:acc>
                      <m:accPr>
                        <m:chr m:val="̃"/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u="sn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72919-FEF8-4F4D-AC8B-F307937C08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762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7CDCC-0408-4360-A826-BD0894BE6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Fast Subset Convolution - integer sum–product ring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72919-FEF8-4F4D-AC8B-F307937C08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5820" y="1825625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GB" u="sng" dirty="0"/>
                  <a:t>Theorem:</a:t>
                </a:r>
                <a:r>
                  <a:rPr lang="en-GB" dirty="0"/>
                  <a:t> The subset convolution over the integer sum–product ring can be computed in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i="1" dirty="0" err="1">
                        <a:latin typeface="Cambria Math" panose="02040503050406030204" pitchFamily="18" charset="0"/>
                      </a:rPr>
                      <m:t>𝑙𝑜𝑔𝑀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time, provided that the range of the input functions is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, . . . ,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0" indent="0">
                  <a:buNone/>
                </a:pPr>
                <a:r>
                  <a:rPr lang="en-GB" u="sng" dirty="0"/>
                  <a:t>Proof:</a:t>
                </a:r>
                <a:r>
                  <a:rPr lang="en-GB" dirty="0"/>
                  <a:t> </a:t>
                </a:r>
              </a:p>
              <a:p>
                <a:r>
                  <a:rPr lang="en-GB" dirty="0"/>
                  <a:t>We know that the subset convolution can be computed in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dirty="0"/>
                  <a:t>ring operations. </a:t>
                </a:r>
              </a:p>
              <a:p>
                <a:r>
                  <a:rPr lang="en-GB" dirty="0"/>
                  <a:t>Any intermediate results, for which ring operations are performed, are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 err="1" smtClean="0">
                        <a:latin typeface="Cambria Math" panose="02040503050406030204" pitchFamily="18" charset="0"/>
                      </a:rPr>
                      <m:t>𝑙𝑜𝑔𝑀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-bit integers.</a:t>
                </a:r>
              </a:p>
              <a:p>
                <a:r>
                  <a:rPr lang="en-GB" dirty="0"/>
                  <a:t>The ranked Möbius transform of an input function can be computed with integers between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𝑀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𝑀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72919-FEF8-4F4D-AC8B-F307937C08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5820" y="1825625"/>
                <a:ext cx="10515600" cy="4351338"/>
              </a:xfrm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812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7CDCC-0408-4360-A826-BD0894BE6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Fast Subset Convolution - integer sum–product ring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72919-FEF8-4F4D-AC8B-F307937C08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400" u="sng" dirty="0"/>
                  <a:t>Theorem:</a:t>
                </a:r>
                <a:r>
                  <a:rPr lang="en-GB" sz="2400" dirty="0"/>
                  <a:t> The subset convolution over the integer sum–product ring can be computed in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lang="en-GB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sz="2400" i="1" dirty="0" err="1">
                        <a:latin typeface="Cambria Math" panose="02040503050406030204" pitchFamily="18" charset="0"/>
                      </a:rPr>
                      <m:t>𝑙𝑜𝑔𝑀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 time, provided that the range of the input functions is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, . . . ,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pPr marL="0" indent="0">
                  <a:buNone/>
                </a:pPr>
                <a:r>
                  <a:rPr lang="en-GB" u="sng" dirty="0"/>
                  <a:t>Proof:</a:t>
                </a:r>
                <a:r>
                  <a:rPr lang="en-GB" dirty="0"/>
                  <a:t> </a:t>
                </a:r>
              </a:p>
              <a:p>
                <a:r>
                  <a:rPr lang="en-GB" dirty="0"/>
                  <a:t>Note that the convolution of ranked transforms can be computed with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𝑙𝑜𝑔𝑀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-bit integers. </a:t>
                </a:r>
              </a:p>
              <a:p>
                <a:r>
                  <a:rPr lang="en-GB" dirty="0"/>
                  <a:t>Finally, the ranked Möbius inversion is computed by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𝑙𝑜𝑔𝑀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-bit integers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dirty="0"/>
                  <a:t>times.</a:t>
                </a:r>
                <a:endParaRPr lang="en-GB" u="sn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72919-FEF8-4F4D-AC8B-F307937C08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6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F29362-B443-4553-85BC-81FCBA4F6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Subset Convolution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B3CD9B7-6C3A-4468-9B7F-6094FCD63B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Define the convolution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dirty="0"/>
                  <a:t> for all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by</a:t>
                </a:r>
                <a:endParaRPr lang="he-I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\</m:t>
                          </m:r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or, equivalently, in a more symmetric form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m:rPr>
                                  <m:lit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</m:e>
                          </m:eqAr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It follows that the convolution operation is associative (and commutative if R is commutative).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B3CD9B7-6C3A-4468-9B7F-6094FCD63B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b="-14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502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7CDCC-0408-4360-A826-BD0894BE6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Fast Subset Convolution - Integer Max–Sum and Min–Sum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72919-FEF8-4F4D-AC8B-F307937C08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u="sng" dirty="0"/>
                  <a:t>Theorem:</a:t>
                </a:r>
                <a:r>
                  <a:rPr lang="en-GB" dirty="0"/>
                  <a:t> The subset convolution over the integer max–sum (min–sum) semiring can be computed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time, provided that the range of the input functions is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, . . . ,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r>
                  <a:rPr lang="en-GB" dirty="0"/>
                  <a:t>For example: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\</m:t>
                              </m:r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\</m:t>
                              </m:r>
                              <m:r>
                                <m:rPr>
                                  <m:sty m:val="p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u="sn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72919-FEF8-4F4D-AC8B-F307937C08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1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991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7CDCC-0408-4360-A826-BD0894BE6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Fast Subset Convolution - Integer Max–Sum and Min–Sum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72919-FEF8-4F4D-AC8B-F307937C08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u="sng" dirty="0"/>
                  <a:t>Theorem:</a:t>
                </a:r>
                <a:r>
                  <a:rPr lang="en-GB" dirty="0"/>
                  <a:t> The subset convolution over the integer max–sum (min–sum) semiring can be computed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time, provided that the range of the input functions is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, . . . ,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u="sng" dirty="0"/>
                  <a:t>Proof:</a:t>
                </a:r>
                <a:r>
                  <a:rPr lang="en-GB" dirty="0"/>
                  <a:t> </a:t>
                </a:r>
              </a:p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dirty="0"/>
                  <a:t> be the two input functions </a:t>
                </a:r>
              </a:p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GB" dirty="0"/>
              </a:p>
              <a:p>
                <a:r>
                  <a:rPr lang="en-GB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GB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u="sn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72919-FEF8-4F4D-AC8B-F307937C08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1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34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7CDCC-0408-4360-A826-BD0894BE6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Fast Subset Convolution - Integer Max–Sum and Min–Sum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72919-FEF8-4F4D-AC8B-F307937C08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000" u="sng" dirty="0"/>
                  <a:t>Theorem:</a:t>
                </a:r>
                <a:r>
                  <a:rPr lang="en-GB" sz="2000" dirty="0"/>
                  <a:t> The subset convolution over the integer max–sum (min–sum) semiring can be computed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sz="2000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/>
                  <a:t> time, provided that the range of the input functions is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sz="20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sz="2000" i="1" dirty="0"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GB" sz="2000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sz="2000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GB" sz="20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000" i="1" dirty="0">
                        <a:latin typeface="Cambria Math" panose="02040503050406030204" pitchFamily="18" charset="0"/>
                      </a:rPr>
                      <m:t>, . . . ,</m:t>
                    </m:r>
                    <m:r>
                      <a:rPr lang="en-GB" sz="2000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sz="2000" dirty="0"/>
              </a:p>
              <a:p>
                <a:pPr marL="0" indent="0">
                  <a:buNone/>
                </a:pPr>
                <a:r>
                  <a:rPr lang="en-GB" u="sng" dirty="0"/>
                  <a:t>Proof:</a:t>
                </a:r>
                <a:r>
                  <a:rPr lang="en-GB" dirty="0"/>
                  <a:t> </a:t>
                </a:r>
              </a:p>
              <a:p>
                <a:r>
                  <a:rPr lang="en-GB" dirty="0"/>
                  <a:t>We can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GB" dirty="0"/>
                  <a:t>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We get</a:t>
                </a:r>
              </a:p>
              <a:p>
                <a:pPr marL="0" indent="0" algn="ctr">
                  <a:buNone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GB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en-GB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 dirty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GB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\</m:t>
                            </m:r>
                            <m:r>
                              <m:rPr>
                                <m:sty m:val="p"/>
                              </m:r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</m:d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\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</m:d>
                          </m:sup>
                        </m:sSup>
                      </m:e>
                    </m:nary>
                  </m:oMath>
                </a14:m>
                <a:endParaRPr lang="en-US" b="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72919-FEF8-4F4D-AC8B-F307937C08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4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775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7CDCC-0408-4360-A826-BD0894BE6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Fast Subset Convolution - Integer Max–Sum and Min–Sum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72919-FEF8-4F4D-AC8B-F307937C08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000" u="sng" dirty="0"/>
                  <a:t>Theorem:</a:t>
                </a:r>
                <a:r>
                  <a:rPr lang="en-GB" sz="2000" dirty="0"/>
                  <a:t> The subset convolution over the integer max–sum (min–sum) semiring can be computed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sz="2000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/>
                  <a:t> time, provided that the range of the input functions is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sz="20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sz="2000" i="1" dirty="0"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GB" sz="2000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sz="2000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GB" sz="20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000" i="1" dirty="0">
                        <a:latin typeface="Cambria Math" panose="02040503050406030204" pitchFamily="18" charset="0"/>
                      </a:rPr>
                      <m:t>, . . . ,</m:t>
                    </m:r>
                    <m:r>
                      <a:rPr lang="en-GB" sz="2000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sz="2000" dirty="0"/>
              </a:p>
              <a:p>
                <a:pPr marL="0" indent="0">
                  <a:buNone/>
                </a:pPr>
                <a:r>
                  <a:rPr lang="en-GB" u="sng" dirty="0"/>
                  <a:t>Proof:</a:t>
                </a:r>
                <a:r>
                  <a:rPr lang="en-GB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GB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GB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GB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GB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⊆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\</m:t>
                              </m:r>
                              <m:r>
                                <m:rPr>
                                  <m:sty m:val="p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</m:d>
                        </m:e>
                      </m:nary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⊆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\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</m:oMath>
                  </m:oMathPara>
                </a14:m>
                <a:endParaRPr lang="en-US" b="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r>
                  <a:rPr lang="en-US" dirty="0"/>
                  <a:t>Each </a:t>
                </a:r>
                <a:r>
                  <a:rPr lang="en-GB" dirty="0"/>
                  <a:t>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uniquely determined and equals the number of subsets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dirty="0"/>
                  <a:t>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/>
                  <a:t> for which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\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GB" dirty="0"/>
              </a:p>
              <a:p>
                <a:r>
                  <a:rPr lang="en-GB" dirty="0"/>
                  <a:t>For each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/>
                  <a:t>, we can find the largest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for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)&gt;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dirty="0"/>
                  <a:t>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72919-FEF8-4F4D-AC8B-F307937C08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401" r="-1739" b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43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41A66-3737-470D-B170-562C1C997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Applications and Variants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4A526-8F8B-46E2-BCD6-338541FE26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4420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7CDCC-0408-4360-A826-BD0894BE6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Counting Spanning Forests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72919-FEF8-4F4D-AC8B-F307937C08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/>
                  <a:t>Definition:</a:t>
                </a:r>
                <a:r>
                  <a:rPr lang="en-US" dirty="0"/>
                  <a:t> A spanning forest of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dirty="0"/>
                  <a:t> is an acyclic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dirty="0"/>
                  <a:t> spanning all vertices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Example for spanning forest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dirty="0"/>
                  <a:t>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72919-FEF8-4F4D-AC8B-F307937C08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3FAA6C2E-7C1C-4952-8701-4E2761F3A2AE}"/>
              </a:ext>
            </a:extLst>
          </p:cNvPr>
          <p:cNvGrpSpPr/>
          <p:nvPr/>
        </p:nvGrpSpPr>
        <p:grpSpPr>
          <a:xfrm>
            <a:off x="-161030" y="3733259"/>
            <a:ext cx="7759315" cy="1428162"/>
            <a:chOff x="-161030" y="3733259"/>
            <a:chExt cx="7759315" cy="142816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815952F-BD00-4539-86F5-AF7BF7CEEF1C}"/>
                </a:ext>
              </a:extLst>
            </p:cNvPr>
            <p:cNvGrpSpPr/>
            <p:nvPr/>
          </p:nvGrpSpPr>
          <p:grpSpPr>
            <a:xfrm>
              <a:off x="1224732" y="3733259"/>
              <a:ext cx="6373553" cy="1428162"/>
              <a:chOff x="1224732" y="3733259"/>
              <a:chExt cx="6373553" cy="1428162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0C29B6D7-A13A-4502-BEFE-40D9DD9A2E85}"/>
                  </a:ext>
                </a:extLst>
              </p:cNvPr>
              <p:cNvGrpSpPr/>
              <p:nvPr/>
            </p:nvGrpSpPr>
            <p:grpSpPr>
              <a:xfrm rot="10800000">
                <a:off x="1224732" y="3733259"/>
                <a:ext cx="1842171" cy="1428162"/>
                <a:chOff x="1224732" y="3733259"/>
                <a:chExt cx="1842171" cy="1428162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54980F2F-D1FB-4751-B1AE-CD298DA78BDB}"/>
                    </a:ext>
                  </a:extLst>
                </p:cNvPr>
                <p:cNvSpPr/>
                <p:nvPr/>
              </p:nvSpPr>
              <p:spPr>
                <a:xfrm>
                  <a:off x="1858098" y="4553487"/>
                  <a:ext cx="610951" cy="607934"/>
                </a:xfrm>
                <a:prstGeom prst="ellipse">
                  <a:avLst/>
                </a:prstGeom>
                <a:noFill/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3D9BA07B-92DE-459C-9208-5098CAE63DE0}"/>
                    </a:ext>
                  </a:extLst>
                </p:cNvPr>
                <p:cNvSpPr/>
                <p:nvPr/>
              </p:nvSpPr>
              <p:spPr>
                <a:xfrm>
                  <a:off x="2451293" y="3733259"/>
                  <a:ext cx="615610" cy="612570"/>
                </a:xfrm>
                <a:prstGeom prst="ellipse">
                  <a:avLst/>
                </a:prstGeom>
                <a:noFill/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A02D44AA-4D15-4BF7-9A1C-9B24D9F17DFE}"/>
                    </a:ext>
                  </a:extLst>
                </p:cNvPr>
                <p:cNvCxnSpPr>
                  <a:cxnSpLocks/>
                  <a:stCxn id="9" idx="6"/>
                  <a:endCxn id="6" idx="2"/>
                </p:cNvCxnSpPr>
                <p:nvPr/>
              </p:nvCxnSpPr>
              <p:spPr>
                <a:xfrm>
                  <a:off x="1840342" y="4039544"/>
                  <a:ext cx="61095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EAA98DD1-7890-40F7-8E84-D5328842D136}"/>
                    </a:ext>
                  </a:extLst>
                </p:cNvPr>
                <p:cNvSpPr/>
                <p:nvPr/>
              </p:nvSpPr>
              <p:spPr>
                <a:xfrm>
                  <a:off x="1224732" y="3733259"/>
                  <a:ext cx="615610" cy="612570"/>
                </a:xfrm>
                <a:prstGeom prst="ellipse">
                  <a:avLst/>
                </a:prstGeom>
                <a:noFill/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1A1FF3B6-D194-4C9B-9E14-996FE81C0E21}"/>
                    </a:ext>
                  </a:extLst>
                </p:cNvPr>
                <p:cNvCxnSpPr>
                  <a:cxnSpLocks/>
                  <a:stCxn id="4" idx="7"/>
                  <a:endCxn id="6" idx="4"/>
                </p:cNvCxnSpPr>
                <p:nvPr/>
              </p:nvCxnSpPr>
              <p:spPr>
                <a:xfrm flipV="1">
                  <a:off x="2379577" y="4345829"/>
                  <a:ext cx="379521" cy="2966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B68A9725-0AD9-4FCB-8BB3-6713FF8A4D48}"/>
                  </a:ext>
                </a:extLst>
              </p:cNvPr>
              <p:cNvGrpSpPr/>
              <p:nvPr/>
            </p:nvGrpSpPr>
            <p:grpSpPr>
              <a:xfrm>
                <a:off x="5756114" y="3733259"/>
                <a:ext cx="1842171" cy="1428162"/>
                <a:chOff x="5756114" y="3733259"/>
                <a:chExt cx="1842171" cy="1428162"/>
              </a:xfrm>
            </p:grpSpPr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7A7C78C1-9E7D-4D89-A380-63AC46502CA1}"/>
                    </a:ext>
                  </a:extLst>
                </p:cNvPr>
                <p:cNvSpPr/>
                <p:nvPr/>
              </p:nvSpPr>
              <p:spPr>
                <a:xfrm rot="10800000">
                  <a:off x="6353968" y="3733259"/>
                  <a:ext cx="610951" cy="607934"/>
                </a:xfrm>
                <a:prstGeom prst="ellipse">
                  <a:avLst/>
                </a:prstGeom>
                <a:noFill/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D9D37B71-4231-4684-808D-1535D5025684}"/>
                    </a:ext>
                  </a:extLst>
                </p:cNvPr>
                <p:cNvSpPr/>
                <p:nvPr/>
              </p:nvSpPr>
              <p:spPr>
                <a:xfrm rot="10800000">
                  <a:off x="5756114" y="4548851"/>
                  <a:ext cx="615610" cy="612570"/>
                </a:xfrm>
                <a:prstGeom prst="ellipse">
                  <a:avLst/>
                </a:prstGeom>
                <a:noFill/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D4055448-B8DB-4CFA-8704-69E64A0F151D}"/>
                    </a:ext>
                  </a:extLst>
                </p:cNvPr>
                <p:cNvSpPr/>
                <p:nvPr/>
              </p:nvSpPr>
              <p:spPr>
                <a:xfrm rot="10800000">
                  <a:off x="6982675" y="4548851"/>
                  <a:ext cx="615610" cy="612570"/>
                </a:xfrm>
                <a:prstGeom prst="ellipse">
                  <a:avLst/>
                </a:prstGeom>
                <a:noFill/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9E3C8654-404D-4CA2-97CB-A065DB082EF5}"/>
                    </a:ext>
                  </a:extLst>
                </p:cNvPr>
                <p:cNvCxnSpPr>
                  <a:cxnSpLocks/>
                  <a:stCxn id="38" idx="4"/>
                  <a:endCxn id="35" idx="1"/>
                </p:cNvCxnSpPr>
                <p:nvPr/>
              </p:nvCxnSpPr>
              <p:spPr>
                <a:xfrm rot="10800000">
                  <a:off x="6875447" y="4252163"/>
                  <a:ext cx="415033" cy="2966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AE545CDD-7F81-4D64-9C61-97116DFE8139}"/>
                    </a:ext>
                  </a:extLst>
                </p:cNvPr>
                <p:cNvCxnSpPr>
                  <a:cxnSpLocks/>
                  <a:stCxn id="35" idx="7"/>
                  <a:endCxn id="36" idx="4"/>
                </p:cNvCxnSpPr>
                <p:nvPr/>
              </p:nvCxnSpPr>
              <p:spPr>
                <a:xfrm rot="10800000" flipV="1">
                  <a:off x="6063919" y="4252163"/>
                  <a:ext cx="379521" cy="2966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62D8C296-5A18-4ED2-9AD8-93AC8A05BEC2}"/>
                  </a:ext>
                </a:extLst>
              </p:cNvPr>
              <p:cNvGrpSpPr/>
              <p:nvPr/>
            </p:nvGrpSpPr>
            <p:grpSpPr>
              <a:xfrm>
                <a:off x="3570626" y="3733259"/>
                <a:ext cx="1842171" cy="1428162"/>
                <a:chOff x="3570626" y="3733259"/>
                <a:chExt cx="1842171" cy="1428162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C0A33941-F83F-4CCB-B4B6-46DDB82C946E}"/>
                    </a:ext>
                  </a:extLst>
                </p:cNvPr>
                <p:cNvSpPr/>
                <p:nvPr/>
              </p:nvSpPr>
              <p:spPr>
                <a:xfrm rot="10800000">
                  <a:off x="4168480" y="3733259"/>
                  <a:ext cx="610951" cy="607934"/>
                </a:xfrm>
                <a:prstGeom prst="ellipse">
                  <a:avLst/>
                </a:prstGeom>
                <a:noFill/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66C8E30-0F7F-4BCC-B0B2-E2D68D4ABBE0}"/>
                    </a:ext>
                  </a:extLst>
                </p:cNvPr>
                <p:cNvSpPr/>
                <p:nvPr/>
              </p:nvSpPr>
              <p:spPr>
                <a:xfrm rot="10800000">
                  <a:off x="3570626" y="4548851"/>
                  <a:ext cx="615610" cy="612570"/>
                </a:xfrm>
                <a:prstGeom prst="ellipse">
                  <a:avLst/>
                </a:prstGeom>
                <a:noFill/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31B9380D-8281-47DC-8A7D-2C49D69DAD4C}"/>
                    </a:ext>
                  </a:extLst>
                </p:cNvPr>
                <p:cNvCxnSpPr>
                  <a:cxnSpLocks/>
                  <a:stCxn id="44" idx="6"/>
                  <a:endCxn id="42" idx="2"/>
                </p:cNvCxnSpPr>
                <p:nvPr/>
              </p:nvCxnSpPr>
              <p:spPr>
                <a:xfrm rot="10800000">
                  <a:off x="4186236" y="4855136"/>
                  <a:ext cx="61095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793376C7-942A-46F9-8254-F639F51CD732}"/>
                    </a:ext>
                  </a:extLst>
                </p:cNvPr>
                <p:cNvSpPr/>
                <p:nvPr/>
              </p:nvSpPr>
              <p:spPr>
                <a:xfrm rot="10800000">
                  <a:off x="4797187" y="4548851"/>
                  <a:ext cx="615610" cy="612570"/>
                </a:xfrm>
                <a:prstGeom prst="ellipse">
                  <a:avLst/>
                </a:prstGeom>
                <a:noFill/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A2C7CE1B-1831-4E79-A281-AFD9538F2570}"/>
                    </a:ext>
                  </a:extLst>
                </p:cNvPr>
                <p:cNvCxnSpPr>
                  <a:cxnSpLocks/>
                  <a:stCxn id="44" idx="4"/>
                  <a:endCxn id="41" idx="1"/>
                </p:cNvCxnSpPr>
                <p:nvPr/>
              </p:nvCxnSpPr>
              <p:spPr>
                <a:xfrm rot="10800000">
                  <a:off x="4689959" y="4252163"/>
                  <a:ext cx="415033" cy="2966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ACA1B9A6-324C-49F1-AA47-B4EDD0ACDC14}"/>
                    </a:ext>
                  </a:extLst>
                </p:cNvPr>
                <p:cNvSpPr txBox="1"/>
                <p:nvPr/>
              </p:nvSpPr>
              <p:spPr>
                <a:xfrm>
                  <a:off x="-161030" y="4112051"/>
                  <a:ext cx="18544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ACA1B9A6-324C-49F1-AA47-B4EDD0ACDC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61030" y="4112051"/>
                  <a:ext cx="1854419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EFF6388-A6DC-4F50-A6B8-34E5AE3125A5}"/>
              </a:ext>
            </a:extLst>
          </p:cNvPr>
          <p:cNvGrpSpPr/>
          <p:nvPr/>
        </p:nvGrpSpPr>
        <p:grpSpPr>
          <a:xfrm>
            <a:off x="-161030" y="5304941"/>
            <a:ext cx="7746015" cy="1428162"/>
            <a:chOff x="-161030" y="5304941"/>
            <a:chExt cx="7746015" cy="1428162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A096F4E0-36A7-4F50-9D2E-A81FB8E3EF3C}"/>
                </a:ext>
              </a:extLst>
            </p:cNvPr>
            <p:cNvGrpSpPr/>
            <p:nvPr/>
          </p:nvGrpSpPr>
          <p:grpSpPr>
            <a:xfrm>
              <a:off x="5742814" y="5304941"/>
              <a:ext cx="1842171" cy="1428162"/>
              <a:chOff x="6786088" y="5304941"/>
              <a:chExt cx="1842171" cy="1428162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B07A8D8B-CC61-496B-8EE5-E46592F2A7B6}"/>
                  </a:ext>
                </a:extLst>
              </p:cNvPr>
              <p:cNvSpPr/>
              <p:nvPr/>
            </p:nvSpPr>
            <p:spPr>
              <a:xfrm rot="10800000">
                <a:off x="7383942" y="5304941"/>
                <a:ext cx="610951" cy="607934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1EA3D693-73E0-41F6-A286-4447B433071B}"/>
                  </a:ext>
                </a:extLst>
              </p:cNvPr>
              <p:cNvSpPr/>
              <p:nvPr/>
            </p:nvSpPr>
            <p:spPr>
              <a:xfrm rot="10800000">
                <a:off x="6786088" y="6120533"/>
                <a:ext cx="615610" cy="612570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514AE06C-2813-4274-9F6C-2EDE237D9285}"/>
                  </a:ext>
                </a:extLst>
              </p:cNvPr>
              <p:cNvCxnSpPr>
                <a:cxnSpLocks/>
                <a:stCxn id="50" idx="6"/>
                <a:endCxn id="48" idx="2"/>
              </p:cNvCxnSpPr>
              <p:nvPr/>
            </p:nvCxnSpPr>
            <p:spPr>
              <a:xfrm rot="10800000">
                <a:off x="7401698" y="6426818"/>
                <a:ext cx="61095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6DEFE58A-853D-4CA8-8FBB-6E4D5221CE0B}"/>
                  </a:ext>
                </a:extLst>
              </p:cNvPr>
              <p:cNvSpPr/>
              <p:nvPr/>
            </p:nvSpPr>
            <p:spPr>
              <a:xfrm rot="10800000">
                <a:off x="8012649" y="6120533"/>
                <a:ext cx="615610" cy="612570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D2E2DC04-B388-4179-8BB6-2E4E530456F0}"/>
                </a:ext>
              </a:extLst>
            </p:cNvPr>
            <p:cNvGrpSpPr/>
            <p:nvPr/>
          </p:nvGrpSpPr>
          <p:grpSpPr>
            <a:xfrm>
              <a:off x="3445439" y="5304941"/>
              <a:ext cx="1842171" cy="1428162"/>
              <a:chOff x="4488713" y="5304941"/>
              <a:chExt cx="1842171" cy="1428162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1438435C-D23C-4CF8-8889-107C3EA617A6}"/>
                  </a:ext>
                </a:extLst>
              </p:cNvPr>
              <p:cNvSpPr/>
              <p:nvPr/>
            </p:nvSpPr>
            <p:spPr>
              <a:xfrm rot="10800000">
                <a:off x="5086567" y="5304941"/>
                <a:ext cx="610951" cy="607934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0BAEA0CB-AF78-4731-AACA-A4C55BAFF32E}"/>
                  </a:ext>
                </a:extLst>
              </p:cNvPr>
              <p:cNvSpPr/>
              <p:nvPr/>
            </p:nvSpPr>
            <p:spPr>
              <a:xfrm rot="10800000">
                <a:off x="4488713" y="6120533"/>
                <a:ext cx="615610" cy="612570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CB31DD05-2D7C-4730-AEA7-810CCA2F7C25}"/>
                  </a:ext>
                </a:extLst>
              </p:cNvPr>
              <p:cNvSpPr/>
              <p:nvPr/>
            </p:nvSpPr>
            <p:spPr>
              <a:xfrm rot="10800000">
                <a:off x="5715274" y="6120533"/>
                <a:ext cx="615610" cy="612570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F3233A00-29A9-491F-AC5B-8EFB960B0F53}"/>
                  </a:ext>
                </a:extLst>
              </p:cNvPr>
              <p:cNvCxnSpPr>
                <a:cxnSpLocks/>
                <a:stCxn id="53" idx="7"/>
                <a:endCxn id="54" idx="4"/>
              </p:cNvCxnSpPr>
              <p:nvPr/>
            </p:nvCxnSpPr>
            <p:spPr>
              <a:xfrm rot="10800000" flipV="1">
                <a:off x="4796518" y="5823845"/>
                <a:ext cx="379521" cy="2966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32F8A6FA-8A82-40C0-AE21-37ECEAA42045}"/>
                </a:ext>
              </a:extLst>
            </p:cNvPr>
            <p:cNvGrpSpPr/>
            <p:nvPr/>
          </p:nvGrpSpPr>
          <p:grpSpPr>
            <a:xfrm>
              <a:off x="1264536" y="5304941"/>
              <a:ext cx="1842171" cy="1428162"/>
              <a:chOff x="2307810" y="5304941"/>
              <a:chExt cx="1842171" cy="1428162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07A83CA9-4A6F-411C-A4AA-69DD45A24A8F}"/>
                  </a:ext>
                </a:extLst>
              </p:cNvPr>
              <p:cNvSpPr/>
              <p:nvPr/>
            </p:nvSpPr>
            <p:spPr>
              <a:xfrm rot="10800000">
                <a:off x="2905664" y="5304941"/>
                <a:ext cx="610951" cy="607934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C1FC86B1-3176-4BA4-AC14-29AE3750FCE5}"/>
                  </a:ext>
                </a:extLst>
              </p:cNvPr>
              <p:cNvSpPr/>
              <p:nvPr/>
            </p:nvSpPr>
            <p:spPr>
              <a:xfrm rot="10800000">
                <a:off x="2307810" y="6120533"/>
                <a:ext cx="615610" cy="612570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C812A8FA-B4C4-4CA7-BD79-ABA0A47071A3}"/>
                  </a:ext>
                </a:extLst>
              </p:cNvPr>
              <p:cNvSpPr/>
              <p:nvPr/>
            </p:nvSpPr>
            <p:spPr>
              <a:xfrm rot="10800000">
                <a:off x="3534371" y="6120533"/>
                <a:ext cx="615610" cy="612570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C6A4485-BBEC-4D2F-8C69-32F32BA8FE4C}"/>
                  </a:ext>
                </a:extLst>
              </p:cNvPr>
              <p:cNvCxnSpPr>
                <a:cxnSpLocks/>
                <a:stCxn id="62" idx="4"/>
                <a:endCxn id="59" idx="1"/>
              </p:cNvCxnSpPr>
              <p:nvPr/>
            </p:nvCxnSpPr>
            <p:spPr>
              <a:xfrm rot="10800000">
                <a:off x="3427143" y="5823845"/>
                <a:ext cx="415033" cy="2966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02D56903-CA88-4045-9E0C-28AF3F5A4CC2}"/>
                    </a:ext>
                  </a:extLst>
                </p:cNvPr>
                <p:cNvSpPr txBox="1"/>
                <p:nvPr/>
              </p:nvSpPr>
              <p:spPr>
                <a:xfrm>
                  <a:off x="-161030" y="5823845"/>
                  <a:ext cx="18544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02D56903-CA88-4045-9E0C-28AF3F5A4C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61030" y="5823845"/>
                  <a:ext cx="185441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F6E2DC4-39CE-435B-8BBA-37FBD4AE8E60}"/>
              </a:ext>
            </a:extLst>
          </p:cNvPr>
          <p:cNvGrpSpPr/>
          <p:nvPr/>
        </p:nvGrpSpPr>
        <p:grpSpPr>
          <a:xfrm>
            <a:off x="8058147" y="4447340"/>
            <a:ext cx="3295653" cy="1428162"/>
            <a:chOff x="8058147" y="4447340"/>
            <a:chExt cx="3295653" cy="1428162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95C8F884-DD9B-4DD2-8D95-6659F85F0F33}"/>
                </a:ext>
              </a:extLst>
            </p:cNvPr>
            <p:cNvGrpSpPr/>
            <p:nvPr/>
          </p:nvGrpSpPr>
          <p:grpSpPr>
            <a:xfrm>
              <a:off x="9511629" y="4447340"/>
              <a:ext cx="1842171" cy="1428162"/>
              <a:chOff x="7829715" y="3733259"/>
              <a:chExt cx="1842171" cy="142816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D7F8C08D-5B4B-44A1-ACB9-BC941DBA8680}"/>
                  </a:ext>
                </a:extLst>
              </p:cNvPr>
              <p:cNvSpPr/>
              <p:nvPr/>
            </p:nvSpPr>
            <p:spPr>
              <a:xfrm rot="10800000">
                <a:off x="8427569" y="3733259"/>
                <a:ext cx="610951" cy="607934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8B933DA-20FF-434A-AAD8-93F32F5EC179}"/>
                  </a:ext>
                </a:extLst>
              </p:cNvPr>
              <p:cNvSpPr/>
              <p:nvPr/>
            </p:nvSpPr>
            <p:spPr>
              <a:xfrm rot="10800000">
                <a:off x="7829715" y="4548851"/>
                <a:ext cx="615610" cy="612570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209D319A-FEA8-447C-8326-6D2F9F028980}"/>
                  </a:ext>
                </a:extLst>
              </p:cNvPr>
              <p:cNvSpPr/>
              <p:nvPr/>
            </p:nvSpPr>
            <p:spPr>
              <a:xfrm rot="10800000">
                <a:off x="9056276" y="4548851"/>
                <a:ext cx="615610" cy="612570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ABDAF49A-7B4A-4AF6-B934-DBE2A304DB94}"/>
                    </a:ext>
                  </a:extLst>
                </p:cNvPr>
                <p:cNvSpPr txBox="1"/>
                <p:nvPr/>
              </p:nvSpPr>
              <p:spPr>
                <a:xfrm>
                  <a:off x="8058147" y="5062052"/>
                  <a:ext cx="18544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ABDAF49A-7B4A-4AF6-B934-DBE2A304DB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8147" y="5062052"/>
                  <a:ext cx="185441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0108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7CDCC-0408-4360-A826-BD0894BE6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Counting Spanning Forests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72919-FEF8-4F4D-AC8B-F307937C0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number of spanning trees in a graph is computable in polynomial time – with the determinant of a maximal principal submatrix of the Laplacian of G, the result known as Kirchhoff’s Matrix Tree Theorem</a:t>
            </a:r>
          </a:p>
          <a:p>
            <a:r>
              <a:rPr lang="en-GB" dirty="0"/>
              <a:t>Counting spanning Forests is a #P-complete problem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478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7CDCC-0408-4360-A826-BD0894BE6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Counting Spanning Forests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72919-FEF8-4F4D-AC8B-F307937C08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For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dirty="0"/>
                  <a:t>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GB" dirty="0"/>
                  <a:t> be the number if trees in the subgraph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GB" dirty="0"/>
                  <a:t> induced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GB" dirty="0"/>
                  <a:t> is computable in a polynomial time</a:t>
                </a:r>
              </a:p>
              <a:p>
                <a:r>
                  <a:rPr lang="en-GB" dirty="0"/>
                  <a:t>The number of spanning forests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dirty="0"/>
                  <a:t> for k connected components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e>
                              <m:nary>
                                <m:naryPr>
                                  <m:chr m:val="⋃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nary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eqArr>
                        </m:sub>
                        <m:sup/>
                        <m:e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GB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GB" dirty="0"/>
                  <a:t> can be computed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as before</a:t>
                </a:r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72919-FEF8-4F4D-AC8B-F307937C08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12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349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7BBFC-E675-4467-907F-878855CC4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Steiner Tree Problem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F3E170-DFD7-4646-8DAC-059E8B2364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Given an undirected graph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, a weight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 &gt;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dirty="0"/>
                  <a:t> for each edge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, and a set of vertices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, </a:t>
                </a:r>
              </a:p>
              <a:p>
                <a:r>
                  <a:rPr lang="en-GB" dirty="0"/>
                  <a:t>The task is to find a subgraph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GB" dirty="0"/>
                  <a:t>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dirty="0"/>
                  <a:t> that connects the vertices in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/>
                  <a:t> and has the minimum total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GB" i="1" dirty="0" err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i="1" dirty="0" err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dirty="0"/>
                  <a:t> among all such subgraphs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GB" dirty="0"/>
              </a:p>
              <a:p>
                <a:r>
                  <a:rPr lang="en-GB" dirty="0"/>
                  <a:t>The given set of vertices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/>
                  <a:t> is called </a:t>
                </a:r>
                <a:r>
                  <a:rPr lang="en-GB" b="1" i="1" dirty="0"/>
                  <a:t>Terminal Vertices</a:t>
                </a:r>
                <a:r>
                  <a:rPr lang="en-GB" dirty="0"/>
                  <a:t> and other vertices that are used to construct Steiner tree are called </a:t>
                </a:r>
                <a:r>
                  <a:rPr lang="en-GB" b="1" i="1" dirty="0"/>
                  <a:t>Steiner vertices</a:t>
                </a:r>
                <a:br>
                  <a:rPr lang="en-GB" dirty="0"/>
                </a:br>
                <a:br>
                  <a:rPr lang="en-GB" b="1" dirty="0"/>
                </a:b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F3E170-DFD7-4646-8DAC-059E8B2364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9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294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7BBFC-E675-4467-907F-878855CC4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Steiner Tree Problem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3E170-DFD7-4646-8DAC-059E8B236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</a:t>
            </a:r>
            <a:endParaRPr lang="en-GB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C1897B4-82B2-4ADF-8CCD-50F3B0FA28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09"/>
          <a:stretch/>
        </p:blipFill>
        <p:spPr>
          <a:xfrm>
            <a:off x="3896139" y="4257963"/>
            <a:ext cx="3383158" cy="2234911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550C23-EE63-400E-940F-B22429DADD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" t="-594" r="-1365" b="56501"/>
          <a:stretch/>
        </p:blipFill>
        <p:spPr>
          <a:xfrm>
            <a:off x="4004315" y="2074580"/>
            <a:ext cx="3383158" cy="205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0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9BEFE8E-CB56-46E6-ACE3-5E60292D3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890" y="2576933"/>
            <a:ext cx="12192000" cy="388730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4F29362-B443-4553-85BC-81FCBA4F6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Subset Convolution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32E926-85F4-47D5-9FBA-6D6881324FB8}"/>
                  </a:ext>
                </a:extLst>
              </p:cNvPr>
              <p:cNvSpPr txBox="1"/>
              <p:nvPr/>
            </p:nvSpPr>
            <p:spPr>
              <a:xfrm>
                <a:off x="2105637" y="5784512"/>
                <a:ext cx="9899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32E926-85F4-47D5-9FBA-6D6881324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637" y="5784512"/>
                <a:ext cx="989901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ADDBDD-2788-4FB4-AC68-671C49862DD3}"/>
                  </a:ext>
                </a:extLst>
              </p:cNvPr>
              <p:cNvSpPr txBox="1"/>
              <p:nvPr/>
            </p:nvSpPr>
            <p:spPr>
              <a:xfrm>
                <a:off x="8263156" y="5893569"/>
                <a:ext cx="9899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ADDBDD-2788-4FB4-AC68-671C49862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3156" y="5893569"/>
                <a:ext cx="989901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4A48B07-E8D3-4AAD-9B17-663C662DE311}"/>
                  </a:ext>
                </a:extLst>
              </p:cNvPr>
              <p:cNvSpPr/>
              <p:nvPr/>
            </p:nvSpPr>
            <p:spPr>
              <a:xfrm>
                <a:off x="419448" y="1480363"/>
                <a:ext cx="4488111" cy="1741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:r>
                  <a:rPr lang="en-GB" dirty="0"/>
                  <a:t>Function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given by </a:t>
                </a:r>
                <a:br>
                  <a:rPr lang="en-GB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dirty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∅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e>
                      </m:d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,  </m:t>
                      </m:r>
                    </m:oMath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e>
                      </m:d>
                      <m:r>
                        <a:rPr lang="en-GB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br>
                  <a:rPr lang="en-US" i="1" dirty="0"/>
                </a:b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dirty="0"/>
                  <a:t> otherwise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4A48B07-E8D3-4AAD-9B17-663C662DE3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48" y="1480363"/>
                <a:ext cx="4488111" cy="1741631"/>
              </a:xfrm>
              <a:prstGeom prst="rect">
                <a:avLst/>
              </a:prstGeom>
              <a:blipFill>
                <a:blip r:embed="rId6"/>
                <a:stretch>
                  <a:fillRect l="-1223" t="-2098" b="-48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B34EFE0-EB02-45C7-A8BC-FA7DED8EA3B2}"/>
                  </a:ext>
                </a:extLst>
              </p:cNvPr>
              <p:cNvSpPr/>
              <p:nvPr/>
            </p:nvSpPr>
            <p:spPr>
              <a:xfrm>
                <a:off x="6610523" y="1480363"/>
                <a:ext cx="4488111" cy="14709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:r>
                  <a:rPr lang="en-GB" dirty="0"/>
                  <a:t>Function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given by </a:t>
                </a:r>
                <a:br>
                  <a:rPr lang="en-GB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,  </m:t>
                      </m:r>
                    </m:oMath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e>
                      </m:d>
                      <m:r>
                        <a:rPr lang="en-GB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br>
                  <a:rPr lang="en-US" i="1" dirty="0"/>
                </a:b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dirty="0"/>
                  <a:t> otherwise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B34EFE0-EB02-45C7-A8BC-FA7DED8EA3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523" y="1480363"/>
                <a:ext cx="4488111" cy="1470980"/>
              </a:xfrm>
              <a:prstGeom prst="rect">
                <a:avLst/>
              </a:prstGeom>
              <a:blipFill>
                <a:blip r:embed="rId7"/>
                <a:stretch>
                  <a:fillRect l="-1085" t="-2490" b="-5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00226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284D7-EF03-4516-8B80-038590FD3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Steiner Tree Problem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7C851B-4D27-45C8-B018-B8577B2AB2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First note that every leaf of a minimum Steiner tree must be a terminal </a:t>
                </a:r>
              </a:p>
              <a:p>
                <a:r>
                  <a:rPr lang="en-GB" dirty="0"/>
                  <a:t>Every interior node is either a terminal or a </a:t>
                </a:r>
                <a:r>
                  <a:rPr lang="en-GB" i="1" dirty="0"/>
                  <a:t>Steiner vertex</a:t>
                </a:r>
                <a:r>
                  <a:rPr lang="en-GB" dirty="0"/>
                  <a:t>. </a:t>
                </a:r>
              </a:p>
              <a:p>
                <a:r>
                  <a:rPr lang="en-GB" dirty="0"/>
                  <a:t>For a vertex subset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dirty="0"/>
                  <a:t>, denote by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GB" dirty="0"/>
                  <a:t> the total weight of a Steiner tree connecting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 in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7C851B-4D27-45C8-B018-B8577B2AB2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617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284D7-EF03-4516-8B80-038590FD3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Steiner Tree Problem - Dreyfus-Wagner Algorithm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7C851B-4D27-45C8-B018-B8577B2AB2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The Dreyfus-Wagner algorithm recursively computes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for all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r>
                  <a:rPr lang="en-GB" dirty="0"/>
                  <a:t>In the “generic case", the new terminal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is a leaf of the Steiner tree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and </a:t>
                </a:r>
                <a:r>
                  <a:rPr lang="en-GB" i="1" dirty="0"/>
                  <a:t>q </a:t>
                </a:r>
                <a:r>
                  <a:rPr lang="en-GB" dirty="0"/>
                  <a:t>is joined by a min cost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𝑝𝑞</m:t>
                        </m:r>
                      </m:sub>
                    </m:sSub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to an interior node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 has a degree of at least 3</a:t>
                </a:r>
              </a:p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\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dirty="0"/>
                  <a:t> be a nonempty proper subset, the node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splits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 dirty="0" smtClean="0">
                        <a:latin typeface="Cambria Math" panose="02040503050406030204" pitchFamily="18" charset="0"/>
                      </a:rPr>
                      <m:t>\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i="1" dirty="0" err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𝑝𝑞</m:t>
                        </m:r>
                      </m:sub>
                    </m:sSub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into two parts,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\</m:t>
                            </m:r>
                            <m:r>
                              <m:rPr>
                                <m:sty m:val="p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</m:d>
                      </m:e>
                    </m:d>
                  </m:oMath>
                </a14:m>
                <a:r>
                  <a:rPr lang="en-GB" dirty="0"/>
                  <a:t> for some nontrivial bipartition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7C851B-4D27-45C8-B018-B8577B2AB2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907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EBDB23EB-4541-4878-99DA-7E91139F67B9}"/>
              </a:ext>
            </a:extLst>
          </p:cNvPr>
          <p:cNvGrpSpPr/>
          <p:nvPr/>
        </p:nvGrpSpPr>
        <p:grpSpPr>
          <a:xfrm>
            <a:off x="2610525" y="3670040"/>
            <a:ext cx="3566519" cy="1914357"/>
            <a:chOff x="2827159" y="3271356"/>
            <a:chExt cx="3191063" cy="171282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2E7BCF3-0C45-4086-B7AB-187C9ABBFD11}"/>
                </a:ext>
              </a:extLst>
            </p:cNvPr>
            <p:cNvSpPr/>
            <p:nvPr/>
          </p:nvSpPr>
          <p:spPr>
            <a:xfrm rot="10800000">
              <a:off x="4117215" y="4371615"/>
              <a:ext cx="610951" cy="60793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D31F4C3-606D-4027-912D-405782B8320B}"/>
                </a:ext>
              </a:extLst>
            </p:cNvPr>
            <p:cNvSpPr/>
            <p:nvPr/>
          </p:nvSpPr>
          <p:spPr>
            <a:xfrm rot="10800000">
              <a:off x="2827159" y="4371613"/>
              <a:ext cx="615610" cy="612570"/>
            </a:xfrm>
            <a:prstGeom prst="ellipse">
              <a:avLst/>
            </a:prstGeom>
            <a:solidFill>
              <a:srgbClr val="F583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8770E07-2C70-4FEC-AB00-DC69095F225E}"/>
                </a:ext>
              </a:extLst>
            </p:cNvPr>
            <p:cNvSpPr/>
            <p:nvPr/>
          </p:nvSpPr>
          <p:spPr>
            <a:xfrm rot="10800000">
              <a:off x="5402612" y="4371614"/>
              <a:ext cx="615610" cy="612570"/>
            </a:xfrm>
            <a:prstGeom prst="ellipse">
              <a:avLst/>
            </a:prstGeom>
            <a:solidFill>
              <a:srgbClr val="F583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F48CE34-41C3-47EC-A344-C89A51E17C37}"/>
                </a:ext>
              </a:extLst>
            </p:cNvPr>
            <p:cNvCxnSpPr>
              <a:cxnSpLocks/>
              <a:stCxn id="22" idx="6"/>
              <a:endCxn id="20" idx="2"/>
            </p:cNvCxnSpPr>
            <p:nvPr/>
          </p:nvCxnSpPr>
          <p:spPr>
            <a:xfrm flipH="1" flipV="1">
              <a:off x="4728166" y="4675582"/>
              <a:ext cx="674446" cy="23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EDD245F-57D8-4B0C-AE26-9B28A46A9467}"/>
                </a:ext>
              </a:extLst>
            </p:cNvPr>
            <p:cNvCxnSpPr>
              <a:cxnSpLocks/>
              <a:stCxn id="20" idx="6"/>
              <a:endCxn id="21" idx="2"/>
            </p:cNvCxnSpPr>
            <p:nvPr/>
          </p:nvCxnSpPr>
          <p:spPr>
            <a:xfrm flipH="1">
              <a:off x="3442769" y="4675582"/>
              <a:ext cx="674446" cy="23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88486EB-BAA6-4A1E-9844-04482D22321B}"/>
                </a:ext>
              </a:extLst>
            </p:cNvPr>
            <p:cNvSpPr/>
            <p:nvPr/>
          </p:nvSpPr>
          <p:spPr>
            <a:xfrm rot="10800000">
              <a:off x="4114887" y="3271356"/>
              <a:ext cx="610951" cy="607934"/>
            </a:xfrm>
            <a:prstGeom prst="ellipse">
              <a:avLst/>
            </a:prstGeom>
            <a:solidFill>
              <a:srgbClr val="F583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1FEA3D2-55C2-464E-87D3-27537AE4B3F3}"/>
                </a:ext>
              </a:extLst>
            </p:cNvPr>
            <p:cNvCxnSpPr>
              <a:cxnSpLocks/>
              <a:stCxn id="20" idx="4"/>
              <a:endCxn id="34" idx="0"/>
            </p:cNvCxnSpPr>
            <p:nvPr/>
          </p:nvCxnSpPr>
          <p:spPr>
            <a:xfrm flipH="1" flipV="1">
              <a:off x="4420362" y="3879290"/>
              <a:ext cx="2328" cy="4923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3F7BBFC-E675-4467-907F-878855CC4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Steiner Tree Problem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3E170-DFD7-4646-8DAC-059E8B236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3C47CD-254E-4B1D-8D29-33BC2AF76ADB}"/>
                  </a:ext>
                </a:extLst>
              </p:cNvPr>
              <p:cNvSpPr txBox="1"/>
              <p:nvPr/>
            </p:nvSpPr>
            <p:spPr>
              <a:xfrm>
                <a:off x="4079098" y="3768205"/>
                <a:ext cx="6241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3C47CD-254E-4B1D-8D29-33BC2AF76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098" y="3768205"/>
                <a:ext cx="624167" cy="400110"/>
              </a:xfrm>
              <a:prstGeom prst="rect">
                <a:avLst/>
              </a:prstGeom>
              <a:blipFill>
                <a:blip r:embed="rId2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50835B-540B-4491-BB0F-78968632E3EA}"/>
                  </a:ext>
                </a:extLst>
              </p:cNvPr>
              <p:cNvSpPr txBox="1"/>
              <p:nvPr/>
            </p:nvSpPr>
            <p:spPr>
              <a:xfrm>
                <a:off x="4113855" y="4997090"/>
                <a:ext cx="6241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50835B-540B-4491-BB0F-78968632E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855" y="4997090"/>
                <a:ext cx="624167" cy="400110"/>
              </a:xfrm>
              <a:prstGeom prst="rect">
                <a:avLst/>
              </a:prstGeom>
              <a:blipFill>
                <a:blip r:embed="rId3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53FE1AC-2760-48CF-AB0D-82CC9504DAE9}"/>
                  </a:ext>
                </a:extLst>
              </p:cNvPr>
              <p:cNvSpPr/>
              <p:nvPr/>
            </p:nvSpPr>
            <p:spPr>
              <a:xfrm>
                <a:off x="5319749" y="4573724"/>
                <a:ext cx="138988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1" i="1" dirty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GB" b="1" i="1" dirty="0"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\</m:t>
                    </m:r>
                    <m:r>
                      <a:rPr lang="en-GB" b="1" i="1" dirty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b="1" i="1" dirty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GB" b="1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b="1" dirty="0"/>
                  <a:t>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53FE1AC-2760-48CF-AB0D-82CC9504DA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749" y="4573724"/>
                <a:ext cx="1389888" cy="369332"/>
              </a:xfrm>
              <a:prstGeom prst="rect">
                <a:avLst/>
              </a:prstGeom>
              <a:blipFill>
                <a:blip r:embed="rId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22B1E9D1-595B-4D2D-9AF8-8EE92993400B}"/>
              </a:ext>
            </a:extLst>
          </p:cNvPr>
          <p:cNvSpPr/>
          <p:nvPr/>
        </p:nvSpPr>
        <p:spPr>
          <a:xfrm>
            <a:off x="3400895" y="4597882"/>
            <a:ext cx="4462945" cy="115885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F3BE07-A9E6-4C60-8CB1-7AEFE43A72F6}"/>
                  </a:ext>
                </a:extLst>
              </p:cNvPr>
              <p:cNvSpPr/>
              <p:nvPr/>
            </p:nvSpPr>
            <p:spPr>
              <a:xfrm>
                <a:off x="5462037" y="5771393"/>
                <a:ext cx="14623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𝑾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F3BE07-A9E6-4C60-8CB1-7AEFE43A72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037" y="5771393"/>
                <a:ext cx="1462323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74122C7E-DAF3-4B2F-9D3B-C4355A367BB1}"/>
              </a:ext>
            </a:extLst>
          </p:cNvPr>
          <p:cNvSpPr/>
          <p:nvPr/>
        </p:nvSpPr>
        <p:spPr>
          <a:xfrm rot="16200000">
            <a:off x="2687342" y="3292833"/>
            <a:ext cx="1274174" cy="390565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B7DD623-10A2-4134-BB89-196FF3953867}"/>
                  </a:ext>
                </a:extLst>
              </p:cNvPr>
              <p:cNvSpPr/>
              <p:nvPr/>
            </p:nvSpPr>
            <p:spPr>
              <a:xfrm>
                <a:off x="2008292" y="5924127"/>
                <a:ext cx="1892506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𝑾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∪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\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B7DD623-10A2-4134-BB89-196FF39538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292" y="5924127"/>
                <a:ext cx="1892506" cy="404983"/>
              </a:xfrm>
              <a:prstGeom prst="rect">
                <a:avLst/>
              </a:prstGeom>
              <a:blipFill>
                <a:blip r:embed="rId10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0DE2A9A9-9E55-40A4-9583-FCFC90F913F4}"/>
              </a:ext>
            </a:extLst>
          </p:cNvPr>
          <p:cNvSpPr txBox="1"/>
          <p:nvPr/>
        </p:nvSpPr>
        <p:spPr>
          <a:xfrm>
            <a:off x="551470" y="3170963"/>
            <a:ext cx="3195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Pink vertices = terminals</a:t>
            </a:r>
          </a:p>
          <a:p>
            <a:r>
              <a:rPr lang="en-US" dirty="0"/>
              <a:t>Green vertices = Steiner vertices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937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 animBg="1"/>
      <p:bldP spid="1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284D7-EF03-4516-8B80-038590FD3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Steiner Tree Problem - Dreyfus-Wagner algorithm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7C851B-4D27-45C8-B018-B8577B2AB2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𝑝𝑞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\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The above recursion is also valid in the “non-generic cases“</a:t>
                </a:r>
              </a:p>
              <a:p>
                <a:pPr lvl="1"/>
                <a:r>
                  <a:rPr lang="en-GB" dirty="0"/>
                  <a:t>when the new terminal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is not a leaf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(choose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dirty="0"/>
                  <a:t>) or </a:t>
                </a:r>
              </a:p>
              <a:p>
                <a:pPr lvl="1"/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is joined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𝑝𝑞</m:t>
                        </m:r>
                      </m:sub>
                    </m:sSub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to a leaf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GB" dirty="0"/>
                  <a:t>,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has only degree 2 (then 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US" b="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∅</m:t>
                    </m:r>
                    <m:r>
                      <a:rPr lang="en-US" b="0" i="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in this case).</a:t>
                </a:r>
              </a:p>
              <a:p>
                <a:r>
                  <a:rPr lang="en-GB" dirty="0"/>
                  <a:t>The Steiner tree problem can be solved by computing the weight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via this recursion. A bottom-up evaluation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relying on dynamic programming takes the claimed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GB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 +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7C851B-4D27-45C8-B018-B8577B2AB2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r="-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756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BF37E-8C1D-451C-B14C-61E49932D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Expediting the Dreyfus–Wagner Recursion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B08A07-8E5E-4D36-B488-0355885B02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We cannot simply do fast subset convolution as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GB" dirty="0"/>
                  <a:t> is defined in terms of other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, for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r>
                  <a:rPr lang="en-GB" dirty="0"/>
                  <a:t>For each level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. . . 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/>
                  <a:t>, assume the value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has been computed and stored for all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and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\</m:t>
                    </m:r>
                    <m:r>
                      <m:rPr>
                        <m:sty m:val="p"/>
                      </m:rPr>
                      <a:rPr lang="en-GB" i="1" dirty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GB" dirty="0"/>
                  <a:t>. </a:t>
                </a: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B08A07-8E5E-4D36-B488-0355885B02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961" r="-17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514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BF37E-8C1D-451C-B14C-61E49932D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Expediting the Dreyfus–Wagner Recursion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B08A07-8E5E-4D36-B488-0355885B02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Define the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GB" dirty="0"/>
                  <a:t> for all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/>
                  <a:t>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∪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        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𝑒𝑟𝑤𝑖𝑠𝑒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US" b="0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GB" dirty="0"/>
                  <a:t> denote an integer sufficiently large, for example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GB" dirty="0"/>
              </a:p>
              <a:p>
                <a:r>
                  <a:rPr lang="en-GB" dirty="0"/>
                  <a:t>We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GB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 err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i="1" dirty="0" err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 err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i="1" dirty="0" err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GB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GB" dirty="0"/>
                  <a:t> holds for all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 err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B08A07-8E5E-4D36-B488-0355885B02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975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BF37E-8C1D-451C-B14C-61E49932D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Expediting the Dreyfus–Wagner Recursion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B08A07-8E5E-4D36-B488-0355885B02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GB" dirty="0"/>
                  <a:t> can be calculated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dirty="0"/>
                  <a:t> using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evaluations of the subset convolution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r>
                  <a:rPr lang="en-GB" dirty="0"/>
                  <a:t>Computing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for all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\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with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dirty="0"/>
                  <a:t> in </a:t>
                </a:r>
                <a:br>
                  <a:rPr lang="en-GB" dirty="0"/>
                </a:b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time</a:t>
                </a:r>
              </a:p>
              <a:p>
                <a:r>
                  <a:rPr lang="en-GB" dirty="0"/>
                  <a:t>Computing the above steps for all levels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, . . . ,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/>
                  <a:t> takes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𝑛𝑚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total time, including the time needed for computing all-pairs shortest paths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B08A07-8E5E-4D36-B488-0355885B02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368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B90460-5015-4645-BE15-F76C7303E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8618"/>
            <a:ext cx="10515600" cy="2852737"/>
          </a:xfrm>
        </p:spPr>
        <p:txBody>
          <a:bodyPr/>
          <a:lstStyle/>
          <a:p>
            <a:pPr algn="ctr"/>
            <a:r>
              <a:rPr lang="en-US" dirty="0"/>
              <a:t>THE END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A6CCE1-218F-48F2-AF52-543CF028F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248343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66189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96364AC-8A06-4D91-8977-E7D75C4EF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890" y="2576933"/>
            <a:ext cx="12192000" cy="388730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4F29362-B443-4553-85BC-81FCBA4F6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Subset Convolution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B3CD9B7-6C3A-4468-9B7F-6094FCD63B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55129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\</m:t>
                          </m:r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B3CD9B7-6C3A-4468-9B7F-6094FCD63B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55129"/>
                <a:ext cx="10515600" cy="4351338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32E926-85F4-47D5-9FBA-6D6881324FB8}"/>
                  </a:ext>
                </a:extLst>
              </p:cNvPr>
              <p:cNvSpPr txBox="1"/>
              <p:nvPr/>
            </p:nvSpPr>
            <p:spPr>
              <a:xfrm>
                <a:off x="2105637" y="2739305"/>
                <a:ext cx="9899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32E926-85F4-47D5-9FBA-6D6881324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637" y="2739305"/>
                <a:ext cx="989901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ADDBDD-2788-4FB4-AC68-671C49862DD3}"/>
                  </a:ext>
                </a:extLst>
              </p:cNvPr>
              <p:cNvSpPr txBox="1"/>
              <p:nvPr/>
            </p:nvSpPr>
            <p:spPr>
              <a:xfrm>
                <a:off x="8263156" y="2739305"/>
                <a:ext cx="9899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ADDBDD-2788-4FB4-AC68-671C49862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3156" y="2739305"/>
                <a:ext cx="989901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0458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41A66-3737-470D-B170-562C1C997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Applications and Variants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4A526-8F8B-46E2-BCD6-338541FE26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653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7CDCC-0408-4360-A826-BD0894BE6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Partition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72919-FEF8-4F4D-AC8B-F307937C08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dirty="0"/>
                  <a:t> be a set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elements and let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dirty="0"/>
                  <a:t> be a family of subsets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dirty="0"/>
                  <a:t>,</a:t>
                </a:r>
                <a:br>
                  <a:rPr lang="en-GB" dirty="0"/>
                </a:br>
                <a:r>
                  <a:rPr lang="en-GB" dirty="0"/>
                  <a:t>denote the input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r>
                  <a:rPr lang="en-GB" dirty="0"/>
                  <a:t>Pairwise disjoint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err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i="1" dirty="0" err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/>
                  <a:t> form a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-partition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dirty="0"/>
                  <a:t> into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dirty="0"/>
                  <a:t> if</a:t>
                </a:r>
                <a:br>
                  <a:rPr lang="en-GB" dirty="0"/>
                </a:b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err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i="1" dirty="0" err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dirty="0"/>
                  <a:t> </a:t>
                </a:r>
              </a:p>
              <a:p>
                <a:r>
                  <a:rPr lang="en-GB" dirty="0"/>
                  <a:t>We assume that for every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dirty="0"/>
                  <a:t>, there is a polynomial time algorithm checking whether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u="sng" dirty="0"/>
              </a:p>
              <a:p>
                <a:endParaRPr lang="en-GB" u="sn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72919-FEF8-4F4D-AC8B-F307937C08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8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437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7CDCC-0408-4360-A826-BD0894BE6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Partition Problems - Example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51A1784-387B-4A95-9B14-AB222B6D3511}"/>
                  </a:ext>
                </a:extLst>
              </p14:cNvPr>
              <p14:cNvContentPartPr/>
              <p14:nvPr/>
            </p14:nvContentPartPr>
            <p14:xfrm>
              <a:off x="4606130" y="3123868"/>
              <a:ext cx="2650347" cy="1288712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51A1784-387B-4A95-9B14-AB222B6D351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97490" y="3115229"/>
                <a:ext cx="2667987" cy="1306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3E215B9-04B2-4E02-B493-08851C1CA209}"/>
                  </a:ext>
                </a:extLst>
              </p14:cNvPr>
              <p14:cNvContentPartPr/>
              <p14:nvPr/>
            </p14:nvContentPartPr>
            <p14:xfrm>
              <a:off x="2113950" y="1903987"/>
              <a:ext cx="360" cy="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3E215B9-04B2-4E02-B493-08851C1CA20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04950" y="189498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F71F3C3-3D2D-4D8D-AB0B-D98A6B0D1851}"/>
                  </a:ext>
                </a:extLst>
              </p14:cNvPr>
              <p14:cNvContentPartPr/>
              <p14:nvPr/>
            </p14:nvContentPartPr>
            <p14:xfrm>
              <a:off x="2037990" y="1987867"/>
              <a:ext cx="36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F71F3C3-3D2D-4D8D-AB0B-D98A6B0D185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29350" y="1979227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42A64C5E-B66D-4771-B084-DD4D2CFACC32}"/>
              </a:ext>
            </a:extLst>
          </p:cNvPr>
          <p:cNvGrpSpPr/>
          <p:nvPr/>
        </p:nvGrpSpPr>
        <p:grpSpPr>
          <a:xfrm>
            <a:off x="8187654" y="2477674"/>
            <a:ext cx="2693386" cy="3446906"/>
            <a:chOff x="8187654" y="2477674"/>
            <a:chExt cx="2693386" cy="344690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B41A17D-380A-4B9B-B865-8052908A9A89}"/>
                </a:ext>
              </a:extLst>
            </p:cNvPr>
            <p:cNvSpPr/>
            <p:nvPr/>
          </p:nvSpPr>
          <p:spPr>
            <a:xfrm rot="10800000">
              <a:off x="8590395" y="3920833"/>
              <a:ext cx="371764" cy="369928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C2B804B-500E-4BBB-993C-6DCC74E3D32C}"/>
                </a:ext>
              </a:extLst>
            </p:cNvPr>
            <p:cNvSpPr/>
            <p:nvPr/>
          </p:nvSpPr>
          <p:spPr>
            <a:xfrm rot="10800000">
              <a:off x="9420905" y="3920833"/>
              <a:ext cx="371764" cy="369928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C8086E5-9DB0-4FEC-9BEC-5C9D24BF0B14}"/>
                </a:ext>
              </a:extLst>
            </p:cNvPr>
            <p:cNvSpPr/>
            <p:nvPr/>
          </p:nvSpPr>
          <p:spPr>
            <a:xfrm rot="10800000">
              <a:off x="10251415" y="3925239"/>
              <a:ext cx="371764" cy="369928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6F15A0C-20A6-47B3-A7EA-1F9FA57707A4}"/>
                </a:ext>
              </a:extLst>
            </p:cNvPr>
            <p:cNvSpPr/>
            <p:nvPr/>
          </p:nvSpPr>
          <p:spPr>
            <a:xfrm rot="10800000">
              <a:off x="8590395" y="4583773"/>
              <a:ext cx="371764" cy="369928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58E0B0A-E579-4F3E-9653-18F398A1BCC8}"/>
                </a:ext>
              </a:extLst>
            </p:cNvPr>
            <p:cNvSpPr/>
            <p:nvPr/>
          </p:nvSpPr>
          <p:spPr>
            <a:xfrm rot="10800000">
              <a:off x="9420905" y="4583773"/>
              <a:ext cx="371764" cy="369928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812025D-C21D-413D-9566-26817BDF2623}"/>
                </a:ext>
              </a:extLst>
            </p:cNvPr>
            <p:cNvSpPr/>
            <p:nvPr/>
          </p:nvSpPr>
          <p:spPr>
            <a:xfrm rot="10800000">
              <a:off x="10251415" y="4588179"/>
              <a:ext cx="371764" cy="369928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154484F-30C8-404A-9148-C04A6C883A33}"/>
                </a:ext>
              </a:extLst>
            </p:cNvPr>
            <p:cNvSpPr/>
            <p:nvPr/>
          </p:nvSpPr>
          <p:spPr>
            <a:xfrm rot="10800000">
              <a:off x="8590395" y="5246712"/>
              <a:ext cx="371764" cy="369928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40825C7-AAFF-4A2D-8724-6A994B995557}"/>
                </a:ext>
              </a:extLst>
            </p:cNvPr>
            <p:cNvSpPr/>
            <p:nvPr/>
          </p:nvSpPr>
          <p:spPr>
            <a:xfrm rot="10800000">
              <a:off x="9420905" y="5246712"/>
              <a:ext cx="371764" cy="369928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ABAA106-19C7-4072-8535-EC94B371DB9B}"/>
                </a:ext>
              </a:extLst>
            </p:cNvPr>
            <p:cNvSpPr/>
            <p:nvPr/>
          </p:nvSpPr>
          <p:spPr>
            <a:xfrm rot="10800000">
              <a:off x="10251415" y="5251118"/>
              <a:ext cx="371764" cy="369928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91BC2F4-8D32-4736-9841-02B4DBC2F58E}"/>
                </a:ext>
              </a:extLst>
            </p:cNvPr>
            <p:cNvSpPr/>
            <p:nvPr/>
          </p:nvSpPr>
          <p:spPr>
            <a:xfrm rot="10800000">
              <a:off x="8590395" y="3257892"/>
              <a:ext cx="371764" cy="369928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D753E79-EC9C-4906-8603-FAF80AB1EDAE}"/>
                </a:ext>
              </a:extLst>
            </p:cNvPr>
            <p:cNvSpPr/>
            <p:nvPr/>
          </p:nvSpPr>
          <p:spPr>
            <a:xfrm rot="10800000">
              <a:off x="9420905" y="3257892"/>
              <a:ext cx="371764" cy="369928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664B76E-C341-4147-A3AB-64500D3C3D2F}"/>
                </a:ext>
              </a:extLst>
            </p:cNvPr>
            <p:cNvSpPr/>
            <p:nvPr/>
          </p:nvSpPr>
          <p:spPr>
            <a:xfrm rot="10800000">
              <a:off x="10251415" y="3262298"/>
              <a:ext cx="371764" cy="369928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1C6727D-793A-4028-970C-4E86CC52AA51}"/>
                    </a:ext>
                  </a:extLst>
                </p14:cNvPr>
                <p14:cNvContentPartPr/>
                <p14:nvPr/>
              </p14:nvContentPartPr>
              <p14:xfrm>
                <a:off x="8288344" y="4377300"/>
                <a:ext cx="2592696" cy="1547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1C6727D-793A-4028-970C-4E86CC52AA5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279344" y="4368660"/>
                  <a:ext cx="2610336" cy="156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FA8A947-01E1-40ED-99A6-EBEDCA297F74}"/>
                    </a:ext>
                  </a:extLst>
                </p14:cNvPr>
                <p14:cNvContentPartPr/>
                <p14:nvPr/>
              </p14:nvContentPartPr>
              <p14:xfrm>
                <a:off x="8187654" y="3103812"/>
                <a:ext cx="1862865" cy="1218768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FA8A947-01E1-40ED-99A6-EBEDCA297F7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179015" y="3094813"/>
                  <a:ext cx="1880504" cy="12364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C8C5C51-EB8F-40AA-9294-8214B965CB77}"/>
                    </a:ext>
                  </a:extLst>
                </p14:cNvPr>
                <p14:cNvContentPartPr/>
                <p14:nvPr/>
              </p14:nvContentPartPr>
              <p14:xfrm>
                <a:off x="10074640" y="3028426"/>
                <a:ext cx="806400" cy="1384153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C8C5C51-EB8F-40AA-9294-8214B965CB7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065640" y="3019426"/>
                  <a:ext cx="824040" cy="1401792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FD3ADBD-0339-4D73-8FA9-BE3BC173CF47}"/>
                </a:ext>
              </a:extLst>
            </p:cNvPr>
            <p:cNvSpPr txBox="1"/>
            <p:nvPr/>
          </p:nvSpPr>
          <p:spPr>
            <a:xfrm>
              <a:off x="9013515" y="2477674"/>
              <a:ext cx="11865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 partition</a:t>
              </a:r>
              <a:endParaRPr lang="en-GB" dirty="0"/>
            </a:p>
          </p:txBody>
        </p:sp>
      </p:grpSp>
      <p:sp>
        <p:nvSpPr>
          <p:cNvPr id="63" name="Content Placeholder 62">
            <a:extLst>
              <a:ext uri="{FF2B5EF4-FFF2-40B4-BE49-F238E27FC236}">
                <a16:creationId xmlns:a16="http://schemas.microsoft.com/office/drawing/2014/main" id="{03E0A967-A247-4006-8BEF-542FD0F01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04814"/>
          </a:xfrm>
        </p:spPr>
        <p:txBody>
          <a:bodyPr/>
          <a:lstStyle/>
          <a:p>
            <a:r>
              <a:rPr lang="en-US" dirty="0"/>
              <a:t>Example:</a:t>
            </a:r>
            <a:endParaRPr lang="en-GB" dirty="0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08F0DB9-143E-4CC5-9832-EA1E616FA9A0}"/>
              </a:ext>
            </a:extLst>
          </p:cNvPr>
          <p:cNvGrpSpPr/>
          <p:nvPr/>
        </p:nvGrpSpPr>
        <p:grpSpPr>
          <a:xfrm>
            <a:off x="1414830" y="2494452"/>
            <a:ext cx="2788560" cy="3270174"/>
            <a:chOff x="1414830" y="2494452"/>
            <a:chExt cx="2788560" cy="3270174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CF7A6CB-BF32-4163-8B01-64C1400799D4}"/>
                </a:ext>
              </a:extLst>
            </p:cNvPr>
            <p:cNvSpPr/>
            <p:nvPr/>
          </p:nvSpPr>
          <p:spPr>
            <a:xfrm rot="10800000">
              <a:off x="1698011" y="3920833"/>
              <a:ext cx="371764" cy="369928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FBAFB8D8-5795-4A73-B5B8-3471D1FD21F1}"/>
                </a:ext>
              </a:extLst>
            </p:cNvPr>
            <p:cNvSpPr/>
            <p:nvPr/>
          </p:nvSpPr>
          <p:spPr>
            <a:xfrm rot="10800000">
              <a:off x="2528521" y="3920833"/>
              <a:ext cx="371764" cy="369928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DD30520D-8ECF-42B5-8BBB-BD271C4AFA42}"/>
                </a:ext>
              </a:extLst>
            </p:cNvPr>
            <p:cNvSpPr/>
            <p:nvPr/>
          </p:nvSpPr>
          <p:spPr>
            <a:xfrm rot="10800000">
              <a:off x="3359031" y="3925239"/>
              <a:ext cx="371764" cy="369928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C7023B1-203E-4122-96EE-96FD9938DB33}"/>
                </a:ext>
              </a:extLst>
            </p:cNvPr>
            <p:cNvSpPr/>
            <p:nvPr/>
          </p:nvSpPr>
          <p:spPr>
            <a:xfrm rot="10800000">
              <a:off x="1698011" y="4583773"/>
              <a:ext cx="371764" cy="369928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45A8DAD-6DC3-482F-BD8E-6B60317FBA4A}"/>
                </a:ext>
              </a:extLst>
            </p:cNvPr>
            <p:cNvSpPr/>
            <p:nvPr/>
          </p:nvSpPr>
          <p:spPr>
            <a:xfrm rot="10800000">
              <a:off x="2528521" y="4583773"/>
              <a:ext cx="371764" cy="369928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E4CD7AFC-59EA-4E8C-8D4A-790123E831DA}"/>
                </a:ext>
              </a:extLst>
            </p:cNvPr>
            <p:cNvSpPr/>
            <p:nvPr/>
          </p:nvSpPr>
          <p:spPr>
            <a:xfrm rot="10800000">
              <a:off x="3359031" y="4588179"/>
              <a:ext cx="371764" cy="369928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B96FEBF-37EB-4DE9-A9BB-EEED5DA59658}"/>
                </a:ext>
              </a:extLst>
            </p:cNvPr>
            <p:cNvSpPr/>
            <p:nvPr/>
          </p:nvSpPr>
          <p:spPr>
            <a:xfrm rot="10800000">
              <a:off x="1698011" y="5246712"/>
              <a:ext cx="371764" cy="369928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BF640FB-F0F8-4AF3-B72A-A408756272AD}"/>
                </a:ext>
              </a:extLst>
            </p:cNvPr>
            <p:cNvSpPr/>
            <p:nvPr/>
          </p:nvSpPr>
          <p:spPr>
            <a:xfrm rot="10800000">
              <a:off x="2528521" y="5246712"/>
              <a:ext cx="371764" cy="369928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D49ABDD-3B23-441F-B42F-6125C5712862}"/>
                </a:ext>
              </a:extLst>
            </p:cNvPr>
            <p:cNvSpPr/>
            <p:nvPr/>
          </p:nvSpPr>
          <p:spPr>
            <a:xfrm rot="10800000">
              <a:off x="3359031" y="5251118"/>
              <a:ext cx="371764" cy="369928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C1F8D6D2-5F80-40D3-B9BB-2A77910D4FA5}"/>
                </a:ext>
              </a:extLst>
            </p:cNvPr>
            <p:cNvSpPr/>
            <p:nvPr/>
          </p:nvSpPr>
          <p:spPr>
            <a:xfrm rot="10800000">
              <a:off x="1698011" y="3257892"/>
              <a:ext cx="371764" cy="369928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43FC9ED-EE2E-4CF6-BD7A-CB61A3AD2DDF}"/>
                </a:ext>
              </a:extLst>
            </p:cNvPr>
            <p:cNvSpPr/>
            <p:nvPr/>
          </p:nvSpPr>
          <p:spPr>
            <a:xfrm rot="10800000">
              <a:off x="2528521" y="3257892"/>
              <a:ext cx="371764" cy="369928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01714BB3-472C-4E20-856B-95F5C00354A9}"/>
                </a:ext>
              </a:extLst>
            </p:cNvPr>
            <p:cNvSpPr/>
            <p:nvPr/>
          </p:nvSpPr>
          <p:spPr>
            <a:xfrm rot="10800000">
              <a:off x="3359031" y="3262298"/>
              <a:ext cx="371764" cy="369928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77279DE-A95D-4270-8F6B-7D73628064E1}"/>
                </a:ext>
              </a:extLst>
            </p:cNvPr>
            <p:cNvSpPr txBox="1"/>
            <p:nvPr/>
          </p:nvSpPr>
          <p:spPr>
            <a:xfrm>
              <a:off x="2121131" y="2494452"/>
              <a:ext cx="1564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Not a partition</a:t>
              </a:r>
              <a:endParaRPr lang="en-GB" dirty="0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90F5162-6E84-46E8-968B-6BA66D254CC3}"/>
                    </a:ext>
                  </a:extLst>
                </p14:cNvPr>
                <p14:cNvContentPartPr/>
                <p14:nvPr/>
              </p14:nvContentPartPr>
              <p14:xfrm>
                <a:off x="1414830" y="3096005"/>
                <a:ext cx="1714320" cy="1339782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90F5162-6E84-46E8-968B-6BA66D254CC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406190" y="3087006"/>
                  <a:ext cx="1731960" cy="13574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B6FA8FD-C58F-45D8-8DA9-2FFCC31F255C}"/>
                    </a:ext>
                  </a:extLst>
                </p14:cNvPr>
                <p14:cNvContentPartPr/>
                <p14:nvPr/>
              </p14:nvContentPartPr>
              <p14:xfrm>
                <a:off x="3149828" y="3096005"/>
                <a:ext cx="1053562" cy="2650262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B6FA8FD-C58F-45D8-8DA9-2FFCC31F255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140826" y="3087365"/>
                  <a:ext cx="1071205" cy="26679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230269C-5CA4-4274-8E8F-52D5124588F4}"/>
                    </a:ext>
                  </a:extLst>
                </p14:cNvPr>
                <p14:cNvContentPartPr/>
                <p14:nvPr/>
              </p14:nvContentPartPr>
              <p14:xfrm>
                <a:off x="1440390" y="4460819"/>
                <a:ext cx="1622160" cy="1303807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230269C-5CA4-4274-8E8F-52D5124588F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431390" y="4451820"/>
                  <a:ext cx="1639800" cy="132144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3D7BF512-8399-4265-BF70-1DB83B917C3C}"/>
                  </a:ext>
                </a:extLst>
              </p14:cNvPr>
              <p14:cNvContentPartPr/>
              <p14:nvPr/>
            </p14:nvContentPartPr>
            <p14:xfrm>
              <a:off x="-100770" y="1375507"/>
              <a:ext cx="360" cy="3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3D7BF512-8399-4265-BF70-1DB83B917C3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-109770" y="136650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EC8743B8-687A-46DE-A923-64E8833E0C1B}"/>
                  </a:ext>
                </a:extLst>
              </p14:cNvPr>
              <p14:cNvContentPartPr/>
              <p14:nvPr/>
            </p14:nvContentPartPr>
            <p14:xfrm>
              <a:off x="1341750" y="2138707"/>
              <a:ext cx="360" cy="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EC8743B8-687A-46DE-A923-64E8833E0C1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33110" y="2130067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247861CB-6CF6-45DC-8C97-0D1D1694702F}"/>
              </a:ext>
            </a:extLst>
          </p:cNvPr>
          <p:cNvGrpSpPr/>
          <p:nvPr/>
        </p:nvGrpSpPr>
        <p:grpSpPr>
          <a:xfrm>
            <a:off x="4797750" y="2461525"/>
            <a:ext cx="2539292" cy="3351815"/>
            <a:chOff x="4797750" y="2461525"/>
            <a:chExt cx="2539292" cy="3351815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8D2858A-6918-4D95-9901-BF8D17EA1FC3}"/>
                </a:ext>
              </a:extLst>
            </p:cNvPr>
            <p:cNvSpPr/>
            <p:nvPr/>
          </p:nvSpPr>
          <p:spPr>
            <a:xfrm rot="10800000">
              <a:off x="4932334" y="3949633"/>
              <a:ext cx="371764" cy="369928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4B7ADFF-1D99-481E-AF90-35D26F5C9E99}"/>
                </a:ext>
              </a:extLst>
            </p:cNvPr>
            <p:cNvSpPr/>
            <p:nvPr/>
          </p:nvSpPr>
          <p:spPr>
            <a:xfrm rot="10800000">
              <a:off x="5762844" y="3949633"/>
              <a:ext cx="371764" cy="369928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501AE6C-EB4F-49A6-A623-62EEA80A3B73}"/>
                </a:ext>
              </a:extLst>
            </p:cNvPr>
            <p:cNvSpPr/>
            <p:nvPr/>
          </p:nvSpPr>
          <p:spPr>
            <a:xfrm rot="10800000">
              <a:off x="6593354" y="3954039"/>
              <a:ext cx="371764" cy="369928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437B5F7-1234-4310-A3E9-EE51AB0EEAE5}"/>
                </a:ext>
              </a:extLst>
            </p:cNvPr>
            <p:cNvSpPr/>
            <p:nvPr/>
          </p:nvSpPr>
          <p:spPr>
            <a:xfrm rot="10800000">
              <a:off x="4932334" y="4612573"/>
              <a:ext cx="371764" cy="369928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C16AEE5-CFFC-48F6-97EC-BAB4F70D8B1D}"/>
                </a:ext>
              </a:extLst>
            </p:cNvPr>
            <p:cNvSpPr/>
            <p:nvPr/>
          </p:nvSpPr>
          <p:spPr>
            <a:xfrm rot="10800000">
              <a:off x="5762844" y="4612573"/>
              <a:ext cx="371764" cy="369928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1D109C9-0032-4952-994B-1D2FA0258A31}"/>
                </a:ext>
              </a:extLst>
            </p:cNvPr>
            <p:cNvSpPr/>
            <p:nvPr/>
          </p:nvSpPr>
          <p:spPr>
            <a:xfrm rot="10800000">
              <a:off x="6593354" y="4616979"/>
              <a:ext cx="371764" cy="369928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69CC815-0958-4DEC-8055-EA6DD4E5CE56}"/>
                </a:ext>
              </a:extLst>
            </p:cNvPr>
            <p:cNvSpPr/>
            <p:nvPr/>
          </p:nvSpPr>
          <p:spPr>
            <a:xfrm rot="10800000">
              <a:off x="4932334" y="5275512"/>
              <a:ext cx="371764" cy="369928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20BC75D-3A87-441E-8123-E49A4532F18D}"/>
                </a:ext>
              </a:extLst>
            </p:cNvPr>
            <p:cNvSpPr/>
            <p:nvPr/>
          </p:nvSpPr>
          <p:spPr>
            <a:xfrm rot="10800000">
              <a:off x="5762844" y="5275512"/>
              <a:ext cx="371764" cy="369928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32916B2-BF42-4C10-964C-0252187E4095}"/>
                </a:ext>
              </a:extLst>
            </p:cNvPr>
            <p:cNvSpPr/>
            <p:nvPr/>
          </p:nvSpPr>
          <p:spPr>
            <a:xfrm rot="10800000">
              <a:off x="6593354" y="5279918"/>
              <a:ext cx="371764" cy="369928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548E3CE-C15F-4303-894D-5ECDA75254C6}"/>
                </a:ext>
              </a:extLst>
            </p:cNvPr>
            <p:cNvSpPr/>
            <p:nvPr/>
          </p:nvSpPr>
          <p:spPr>
            <a:xfrm rot="10800000">
              <a:off x="4932334" y="3286692"/>
              <a:ext cx="371764" cy="369928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2309311-E886-490D-A558-2848A1CD647C}"/>
                </a:ext>
              </a:extLst>
            </p:cNvPr>
            <p:cNvSpPr/>
            <p:nvPr/>
          </p:nvSpPr>
          <p:spPr>
            <a:xfrm rot="10800000">
              <a:off x="5762844" y="3286692"/>
              <a:ext cx="371764" cy="369928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1484FCE-3C0D-44BC-BE0F-FD1C50C62D48}"/>
                </a:ext>
              </a:extLst>
            </p:cNvPr>
            <p:cNvSpPr/>
            <p:nvPr/>
          </p:nvSpPr>
          <p:spPr>
            <a:xfrm rot="10800000">
              <a:off x="6593354" y="3291098"/>
              <a:ext cx="371764" cy="369928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2497F63-14C7-4B32-8F08-7A5BE29928B6}"/>
                    </a:ext>
                  </a:extLst>
                </p14:cNvPr>
                <p14:cNvContentPartPr/>
                <p14:nvPr/>
              </p14:nvContentPartPr>
              <p14:xfrm>
                <a:off x="6255400" y="3028426"/>
                <a:ext cx="1081642" cy="2784914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2497F63-14C7-4B32-8F08-7A5BE29928B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246761" y="3019786"/>
                  <a:ext cx="1099279" cy="2802554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4C19150-095A-4F95-9759-DB6586BA4844}"/>
                </a:ext>
              </a:extLst>
            </p:cNvPr>
            <p:cNvSpPr txBox="1"/>
            <p:nvPr/>
          </p:nvSpPr>
          <p:spPr>
            <a:xfrm>
              <a:off x="5378988" y="2461525"/>
              <a:ext cx="1564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Not a partition</a:t>
              </a:r>
              <a:endParaRPr lang="en-GB" dirty="0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B50C83F-0443-4626-9BF6-0765E0FE6A45}"/>
                    </a:ext>
                  </a:extLst>
                </p14:cNvPr>
                <p14:cNvContentPartPr/>
                <p14:nvPr/>
              </p14:nvContentPartPr>
              <p14:xfrm>
                <a:off x="4797750" y="4482385"/>
                <a:ext cx="1418760" cy="1330955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B50C83F-0443-4626-9BF6-0765E0FE6A4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89110" y="4473385"/>
                  <a:ext cx="1436400" cy="1348595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9057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9580</TotalTime>
  <Words>3284</Words>
  <Application>Microsoft Office PowerPoint</Application>
  <PresentationFormat>Widescreen</PresentationFormat>
  <Paragraphs>294</Paragraphs>
  <Slides>57</Slides>
  <Notes>8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Calibri</vt:lpstr>
      <vt:lpstr>Calibri Light</vt:lpstr>
      <vt:lpstr>Cambria Math</vt:lpstr>
      <vt:lpstr>Office Theme</vt:lpstr>
      <vt:lpstr>Subset Convolution Seminar on exact exponential algorithms</vt:lpstr>
      <vt:lpstr>Today’s Lecture</vt:lpstr>
      <vt:lpstr>Subset Convolution</vt:lpstr>
      <vt:lpstr>Subset Convolution</vt:lpstr>
      <vt:lpstr>Subset Convolution</vt:lpstr>
      <vt:lpstr>Subset Convolution</vt:lpstr>
      <vt:lpstr>Applications and Variants</vt:lpstr>
      <vt:lpstr>Partition Problems</vt:lpstr>
      <vt:lpstr>Partition Problems - Example</vt:lpstr>
      <vt:lpstr>Partition Problems</vt:lpstr>
      <vt:lpstr>Partition Problems</vt:lpstr>
      <vt:lpstr>Partition Problems</vt:lpstr>
      <vt:lpstr>Domatic Number</vt:lpstr>
      <vt:lpstr>Domatic Number</vt:lpstr>
      <vt:lpstr>Zeta and Möbius transform </vt:lpstr>
      <vt:lpstr>Zeta Transform</vt:lpstr>
      <vt:lpstr>Möbius Transform</vt:lpstr>
      <vt:lpstr>Zeta and Möbius Transform</vt:lpstr>
      <vt:lpstr>Möbius Transform</vt:lpstr>
      <vt:lpstr>Möbius Transform</vt:lpstr>
      <vt:lpstr>Zeta Transform - Fast Zeta Transform</vt:lpstr>
      <vt:lpstr>Zeta Transform – Dynamic Programming Algorithm</vt:lpstr>
      <vt:lpstr>Zeta Transform – Dynamic Programming Algorithm</vt:lpstr>
      <vt:lpstr>Zeta and Möbius Inversion Transform</vt:lpstr>
      <vt:lpstr>Möbius inversion Transform - Dynamic Programming Algorithm</vt:lpstr>
      <vt:lpstr>Ranked Zeta Transform</vt:lpstr>
      <vt:lpstr>Ranked Möbius Inversion</vt:lpstr>
      <vt:lpstr>Subset Convolution</vt:lpstr>
      <vt:lpstr>Subset Convolution</vt:lpstr>
      <vt:lpstr>Subset Convolution</vt:lpstr>
      <vt:lpstr>Fast Subset Convolution</vt:lpstr>
      <vt:lpstr>Fast Subset Convolution</vt:lpstr>
      <vt:lpstr>Fast Subset Convolution</vt:lpstr>
      <vt:lpstr>Fast Subset Convolution</vt:lpstr>
      <vt:lpstr>Fast Subset Convolution</vt:lpstr>
      <vt:lpstr>Fast Subset Convolution</vt:lpstr>
      <vt:lpstr>Fast Subset Convolution – Model of Computation</vt:lpstr>
      <vt:lpstr>Fast Subset Convolution - integer sum–product ring </vt:lpstr>
      <vt:lpstr>Fast Subset Convolution - integer sum–product ring </vt:lpstr>
      <vt:lpstr>Fast Subset Convolution - Integer Max–Sum and Min–Sum</vt:lpstr>
      <vt:lpstr>Fast Subset Convolution - Integer Max–Sum and Min–Sum</vt:lpstr>
      <vt:lpstr>Fast Subset Convolution - Integer Max–Sum and Min–Sum</vt:lpstr>
      <vt:lpstr>Fast Subset Convolution - Integer Max–Sum and Min–Sum</vt:lpstr>
      <vt:lpstr>Applications and Variants</vt:lpstr>
      <vt:lpstr>Counting Spanning Forests</vt:lpstr>
      <vt:lpstr>Counting Spanning Forests</vt:lpstr>
      <vt:lpstr>Counting Spanning Forests</vt:lpstr>
      <vt:lpstr>The Steiner Tree Problem</vt:lpstr>
      <vt:lpstr>The Steiner Tree Problem</vt:lpstr>
      <vt:lpstr>The Steiner Tree Problem</vt:lpstr>
      <vt:lpstr>The Steiner Tree Problem - Dreyfus-Wagner Algorithm </vt:lpstr>
      <vt:lpstr>The Steiner Tree Problem</vt:lpstr>
      <vt:lpstr>The Steiner Tree Problem - Dreyfus-Wagner algorithm </vt:lpstr>
      <vt:lpstr>Expediting the Dreyfus–Wagner Recursion</vt:lpstr>
      <vt:lpstr>Expediting the Dreyfus–Wagner Recursion</vt:lpstr>
      <vt:lpstr>Expediting the Dreyfus–Wagner Recursion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Approximating the Diameter in CONGEST</dc:title>
  <dc:creator>Shachaf</dc:creator>
  <cp:lastModifiedBy>Ido Choen</cp:lastModifiedBy>
  <cp:revision>577</cp:revision>
  <dcterms:created xsi:type="dcterms:W3CDTF">2019-10-31T15:53:08Z</dcterms:created>
  <dcterms:modified xsi:type="dcterms:W3CDTF">2020-05-07T08:47:44Z</dcterms:modified>
</cp:coreProperties>
</file>