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3" r:id="rId11"/>
    <p:sldId id="288" r:id="rId12"/>
    <p:sldId id="289" r:id="rId13"/>
    <p:sldId id="291" r:id="rId14"/>
    <p:sldId id="292" r:id="rId15"/>
    <p:sldId id="293" r:id="rId16"/>
    <p:sldId id="265" r:id="rId17"/>
    <p:sldId id="266" r:id="rId18"/>
    <p:sldId id="267" r:id="rId19"/>
    <p:sldId id="278" r:id="rId20"/>
    <p:sldId id="279" r:id="rId21"/>
    <p:sldId id="294" r:id="rId22"/>
    <p:sldId id="280" r:id="rId23"/>
    <p:sldId id="281" r:id="rId24"/>
    <p:sldId id="269" r:id="rId25"/>
    <p:sldId id="270" r:id="rId26"/>
    <p:sldId id="268" r:id="rId27"/>
    <p:sldId id="271" r:id="rId28"/>
    <p:sldId id="285" r:id="rId29"/>
    <p:sldId id="286" r:id="rId30"/>
    <p:sldId id="273" r:id="rId31"/>
    <p:sldId id="275" r:id="rId32"/>
    <p:sldId id="287" r:id="rId33"/>
    <p:sldId id="276" r:id="rId34"/>
    <p:sldId id="277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F4529-DEC8-4191-8953-4033EF8CBF88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F6FF7-0E80-4288-ACAA-4026BFCA3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66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he-IL" dirty="0"/>
              <a:t>מתחילים</a:t>
            </a:r>
            <a:r>
              <a:rPr lang="he-IL" baseline="0" dirty="0"/>
              <a:t> עם דוגמא: אנחנו רוצים למצוא את אחוז האנשים בארה"ב בגילאים 35-45 עם משכורת 50,000-70,000$. מדובר במלבן שמקביל לצירים. יש לנו  מסד נתונים ואנחנו יכולים לעבור עליו ולבדוק מה האחוז שעונה על השאלה הזו. נרצה לדעת כמה גדול צריך להיות מסד הנתונים שלנו, כך שבסבירות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70A36-103A-4053-A0AF-4FA2902ADE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87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he-IL" dirty="0"/>
              <a:t>דוגמא</a:t>
            </a:r>
            <a:r>
              <a:rPr lang="he-IL" baseline="0" dirty="0"/>
              <a:t> על הלוח: הסט שלנו הוא 4 נקודות שניתנות לחלוקה ע"י מלבנים. לא עבור כל 4 נקודות הדבר אפשרי, עבור 5 בהכרח לא. ולכן המימד הוא 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70A36-103A-4053-A0AF-4FA2902ADE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37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70A36-103A-4053-A0AF-4FA2902ADE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97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70A36-103A-4053-A0AF-4FA2902ADE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47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7B97E-8A6E-46FF-9C06-2EB1F02028E2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791C-4328-44EC-BE5E-CF939E4722A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603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7B97E-8A6E-46FF-9C06-2EB1F02028E2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791C-4328-44EC-BE5E-CF939E472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7B97E-8A6E-46FF-9C06-2EB1F02028E2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791C-4328-44EC-BE5E-CF939E472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4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7B97E-8A6E-46FF-9C06-2EB1F02028E2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791C-4328-44EC-BE5E-CF939E472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0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7B97E-8A6E-46FF-9C06-2EB1F02028E2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791C-4328-44EC-BE5E-CF939E4722A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88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7B97E-8A6E-46FF-9C06-2EB1F02028E2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791C-4328-44EC-BE5E-CF939E472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29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7B97E-8A6E-46FF-9C06-2EB1F02028E2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791C-4328-44EC-BE5E-CF939E472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60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7B97E-8A6E-46FF-9C06-2EB1F02028E2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791C-4328-44EC-BE5E-CF939E472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4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7B97E-8A6E-46FF-9C06-2EB1F02028E2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791C-4328-44EC-BE5E-CF939E472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11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027B97E-8A6E-46FF-9C06-2EB1F02028E2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10791C-4328-44EC-BE5E-CF939E472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7B97E-8A6E-46FF-9C06-2EB1F02028E2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791C-4328-44EC-BE5E-CF939E472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1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027B97E-8A6E-46FF-9C06-2EB1F02028E2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F10791C-4328-44EC-BE5E-CF939E4722A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61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VC-Dimensions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Vapnik–</a:t>
            </a:r>
            <a:r>
              <a:rPr lang="en-US" b="1" dirty="0" err="1"/>
              <a:t>Chervonenkis</a:t>
            </a:r>
            <a:r>
              <a:rPr lang="en-US" dirty="0"/>
              <a:t> Dimension</a:t>
            </a:r>
          </a:p>
        </p:txBody>
      </p:sp>
    </p:spTree>
    <p:extLst>
      <p:ext uri="{BB962C8B-B14F-4D97-AF65-F5344CB8AC3E}">
        <p14:creationId xmlns:p14="http://schemas.microsoft.com/office/powerpoint/2010/main" val="4100523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flipV="1">
            <a:off x="2615610" y="1733106"/>
            <a:ext cx="0" cy="2966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615610" y="4699590"/>
            <a:ext cx="499730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487479" y="2583712"/>
            <a:ext cx="233916" cy="22328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125432" y="3891517"/>
            <a:ext cx="233916" cy="22328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582093" y="3418368"/>
            <a:ext cx="233916" cy="22328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6425" y="2472070"/>
            <a:ext cx="233916" cy="22328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80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flipV="1">
            <a:off x="2615610" y="1733106"/>
            <a:ext cx="0" cy="2966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615610" y="4699590"/>
            <a:ext cx="499730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487479" y="2583712"/>
            <a:ext cx="233916" cy="22328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125432" y="3891517"/>
            <a:ext cx="233916" cy="22328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582093" y="3418368"/>
            <a:ext cx="233916" cy="22328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6425" y="2472070"/>
            <a:ext cx="233916" cy="22328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71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flipV="1">
            <a:off x="2615610" y="1733106"/>
            <a:ext cx="0" cy="2966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615610" y="4699590"/>
            <a:ext cx="499730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487479" y="2583712"/>
            <a:ext cx="233916" cy="22328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125432" y="3891517"/>
            <a:ext cx="233916" cy="223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582093" y="3418368"/>
            <a:ext cx="233916" cy="22328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6425" y="2472070"/>
            <a:ext cx="233916" cy="223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05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flipV="1">
            <a:off x="2615610" y="1733106"/>
            <a:ext cx="0" cy="2966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615610" y="4699590"/>
            <a:ext cx="499730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487479" y="2583712"/>
            <a:ext cx="233916" cy="22328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125432" y="3891517"/>
            <a:ext cx="233916" cy="223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582093" y="3418368"/>
            <a:ext cx="233916" cy="22328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6425" y="2472070"/>
            <a:ext cx="233916" cy="223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 rot="1500584">
            <a:off x="4013444" y="2401690"/>
            <a:ext cx="990285" cy="1798802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2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flipV="1">
            <a:off x="2615610" y="1733106"/>
            <a:ext cx="0" cy="2966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615610" y="4699590"/>
            <a:ext cx="499730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487479" y="2583712"/>
            <a:ext cx="233916" cy="22328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125432" y="3891517"/>
            <a:ext cx="233916" cy="223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582093" y="3418368"/>
            <a:ext cx="233916" cy="22328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6425" y="2472070"/>
            <a:ext cx="233916" cy="223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 rot="1266980">
            <a:off x="3290899" y="2750557"/>
            <a:ext cx="2697802" cy="7704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63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flipV="1">
            <a:off x="2615610" y="1733106"/>
            <a:ext cx="0" cy="2966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615610" y="4699590"/>
            <a:ext cx="499730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487479" y="2583712"/>
            <a:ext cx="233916" cy="22328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125432" y="3891517"/>
            <a:ext cx="233916" cy="223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582093" y="3418368"/>
            <a:ext cx="233916" cy="22328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6425" y="2472070"/>
            <a:ext cx="233916" cy="223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 rot="1500584">
            <a:off x="4013444" y="2401690"/>
            <a:ext cx="990285" cy="1798802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 rot="1266980">
            <a:off x="3290899" y="2750557"/>
            <a:ext cx="2697802" cy="7704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78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r>
              <a:rPr lang="en-US" sz="3600" dirty="0"/>
              <a:t>Growth function sample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82725"/>
                <a:ext cx="10515600" cy="198729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/>
                  <a:t>For any class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and distribution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, if a training sample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is drawn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of size: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then with probability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,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with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𝑒𝑟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/>
                  <a:t> has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𝑒𝑟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, or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𝑒𝑟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 has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𝑒𝑟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82725"/>
                <a:ext cx="10515600" cy="1987296"/>
              </a:xfrm>
              <a:blipFill>
                <a:blip r:embed="rId2"/>
                <a:stretch>
                  <a:fillRect l="-1797" t="-4294" b="-3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742507" y="3619357"/>
            <a:ext cx="10515600" cy="714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pc="-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we use VD-dimension</a:t>
            </a:r>
            <a:r>
              <a:rPr lang="en-US" sz="2800" dirty="0"/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742507" y="4191000"/>
                <a:ext cx="10515600" cy="21464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⁡+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𝑙𝑜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rPr>
                  <a:t>And later we will see: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func>
                            <m:funcPr>
                              <m:ctrlP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num>
                                    <m:den>
                                      <m:r>
                                        <a:rPr lang="en-US" sz="240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2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0" indent="0" algn="ctr">
                  <a:buNone/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𝑉𝐶𝑑𝑖𝑚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0" indent="0" algn="ctr">
                  <a:buNone/>
                </a:pPr>
                <a:endParaRPr lang="he-IL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507" y="4191000"/>
                <a:ext cx="10515600" cy="2146495"/>
              </a:xfrm>
              <a:prstGeom prst="rect">
                <a:avLst/>
              </a:prstGeom>
              <a:blipFill>
                <a:blip r:embed="rId3"/>
                <a:stretch>
                  <a:fillRect b="-1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364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Sauer’s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If Vcdim(H)=d,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𝑒𝑛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554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400" b="0" dirty="0"/>
                  <a:t>Instead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sz="2400" dirty="0"/>
                  <a:t>, </a:t>
                </a:r>
              </a:p>
              <a:p>
                <a:pPr marL="0" indent="0">
                  <a:buNone/>
                </a:pPr>
                <a:r>
                  <a:rPr lang="en-US" sz="2400" dirty="0"/>
                  <a:t>it is sufficient to prove a stronger claim:</a:t>
                </a:r>
              </a:p>
              <a:p>
                <a:pPr marL="0" indent="0">
                  <a:buNone/>
                </a:pPr>
                <a:r>
                  <a:rPr lang="en-US" sz="2400" dirty="0"/>
                  <a:t>Given any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: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</m:d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≤|{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𝑎𝑡𝑡𝑒𝑟𝑠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}|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18" t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6463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0" dirty="0"/>
                  <a:t>Assume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𝑉𝐶𝑑𝑖𝑚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400" b="0" dirty="0"/>
              </a:p>
              <a:p>
                <a:pPr marL="0" indent="0">
                  <a:buNone/>
                </a:pPr>
                <a:endParaRPr lang="en-US" sz="2400" b="0" dirty="0"/>
              </a:p>
              <a:p>
                <a:pPr marL="0" indent="0">
                  <a:buNone/>
                </a:pPr>
                <a:r>
                  <a:rPr lang="en-US" sz="2400" b="0" dirty="0"/>
                  <a:t>The proof is by Induction on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b="0" dirty="0"/>
                  <a:t>:</a:t>
                </a:r>
              </a:p>
              <a:p>
                <a:pPr marL="0" indent="0">
                  <a:buNone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b="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)} ↔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𝑎𝑡𝑡𝑒𝑟𝑠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},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𝑎𝑡𝑡𝑒𝑟𝑠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dirty="0"/>
                  <a:t>The empty set is always shattered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in the first example, and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in the second example.</a:t>
                </a:r>
              </a:p>
              <a:p>
                <a:pPr marL="0" indent="0">
                  <a:buNone/>
                </a:pPr>
                <a:r>
                  <a:rPr lang="en-US" dirty="0"/>
                  <a:t>Assume inequation holds for sets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e-IL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he-IL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 prove for sets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18" t="-2121" r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9867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507" y="1787262"/>
            <a:ext cx="10515600" cy="2990215"/>
          </a:xfrm>
        </p:spPr>
        <p:txBody>
          <a:bodyPr>
            <a:normAutofit/>
          </a:bodyPr>
          <a:lstStyle/>
          <a:p>
            <a:r>
              <a:rPr lang="en-US" sz="2400" dirty="0"/>
              <a:t>Consider a database consisting of the salary and age for a random sample of the adult population in the United States.</a:t>
            </a:r>
          </a:p>
          <a:p>
            <a:r>
              <a:rPr lang="en-US" sz="2400" dirty="0"/>
              <a:t>We are interested in using the database to answer the question:</a:t>
            </a:r>
          </a:p>
          <a:p>
            <a:r>
              <a:rPr lang="en-US" sz="2400" dirty="0"/>
              <a:t>What fraction of the adult population in the US has:</a:t>
            </a:r>
          </a:p>
          <a:p>
            <a:r>
              <a:rPr lang="en-US" sz="2400" dirty="0"/>
              <a:t>- age between 35 and 45</a:t>
            </a:r>
          </a:p>
          <a:p>
            <a:r>
              <a:rPr lang="en-US" sz="2400" dirty="0"/>
              <a:t>- salary between 50,000$ and 70,000$ ?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8862379" y="3704581"/>
            <a:ext cx="0" cy="21457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8862379" y="5850373"/>
            <a:ext cx="28437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9606091" y="4301989"/>
            <a:ext cx="1438656" cy="9997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471979" y="5972293"/>
            <a:ext cx="42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31387" y="5972293"/>
            <a:ext cx="42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40716" y="5117067"/>
            <a:ext cx="98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50,000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40716" y="4117323"/>
            <a:ext cx="98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70,000</a:t>
            </a:r>
          </a:p>
        </p:txBody>
      </p:sp>
      <p:cxnSp>
        <p:nvCxnSpPr>
          <p:cNvPr id="11" name="Straight Connector 10"/>
          <p:cNvCxnSpPr>
            <a:stCxn id="10" idx="3"/>
          </p:cNvCxnSpPr>
          <p:nvPr/>
        </p:nvCxnSpPr>
        <p:spPr>
          <a:xfrm>
            <a:off x="8728268" y="4301989"/>
            <a:ext cx="3169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703883" y="5301733"/>
            <a:ext cx="3169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9520747" y="5886950"/>
            <a:ext cx="3169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0886251" y="5911334"/>
            <a:ext cx="3169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312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and define:</a:t>
                </a:r>
              </a:p>
              <a:p>
                <a:pPr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𝒐𝒓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]}</m:t>
                    </m:r>
                  </m:oMath>
                </a14:m>
                <a:endParaRPr lang="en-US" dirty="0"/>
              </a:p>
              <a:p>
                <a:pPr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𝒂𝒏𝒅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]}</m:t>
                    </m:r>
                  </m:oMath>
                </a14:m>
                <a:endParaRPr lang="en-US" dirty="0"/>
              </a:p>
              <a:p>
                <a:pPr>
                  <a:buFontTx/>
                  <a:buChar char="-"/>
                </a:pPr>
                <a:endParaRPr lang="en-US" dirty="0"/>
              </a:p>
              <a:p>
                <a:pPr>
                  <a:buFontTx/>
                  <a:buChar char="-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he-IL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5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6440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and define:</a:t>
                </a:r>
              </a:p>
              <a:p>
                <a:pPr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𝒐𝒓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]}</m:t>
                    </m:r>
                  </m:oMath>
                </a14:m>
                <a:endParaRPr lang="en-US" dirty="0"/>
              </a:p>
              <a:p>
                <a:pPr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𝒂𝒏𝒅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]}</m:t>
                    </m:r>
                  </m:oMath>
                </a14:m>
                <a:endParaRPr lang="en-US" dirty="0"/>
              </a:p>
              <a:p>
                <a:pPr>
                  <a:buFontTx/>
                  <a:buChar char="-"/>
                </a:pPr>
                <a:endParaRPr lang="en-US" dirty="0"/>
              </a:p>
              <a:p>
                <a:pPr>
                  <a:buFontTx/>
                  <a:buChar char="-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endParaRPr lang="he-IL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5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4636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Define: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 Notice: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b="0" dirty="0"/>
                  <a:t>Using induction assumption: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⊆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𝑎𝑡𝑡𝑒𝑟𝑠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𝑎𝑛𝑑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𝑎𝑡𝑡𝑒𝑟𝑠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Define: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:∃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),…,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contains pairs of hypotheses that agree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differ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It can be seen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𝑎𝑡𝑡𝑒𝑟𝑠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↔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𝑎𝑡𝑡𝑒𝑟𝑠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𝑠𝑒𝑡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5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8686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0" dirty="0"/>
                  <a:t>Notice: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Using induction assumption: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⊆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𝑎𝑡𝑡𝑒𝑟𝑠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⊆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𝑎𝑡𝑡𝑒𝑟𝑠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∪{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e>
                          </m:d>
                        </m:e>
                      </m:d>
                      <m:r>
                        <a:rPr lang="he-I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𝑎𝑛𝑑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𝑎𝑡𝑡𝑒𝑟𝑠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𝑎𝑛𝑑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𝑎𝑡𝑡𝑒𝑟𝑠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Finally: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|=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𝑎𝑡𝑡𝑒𝑟𝑠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𝑎𝑡𝑡𝑒𝑟𝑠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𝑎𝑡𝑡𝑒𝑟𝑠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5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4425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13432"/>
                <a:ext cx="10515600" cy="485559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be a concept class over some domain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dirty="0"/>
                  <a:t> and let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be sets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elements drawn from some distribution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– The event that there exists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𝑒𝑟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but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𝑒𝑟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– The event that there exists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𝑒𝑟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but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𝑒𝑟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𝜖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13432"/>
                <a:ext cx="10515600" cy="4855591"/>
              </a:xfrm>
              <a:blipFill>
                <a:blip r:embed="rId2"/>
                <a:stretch>
                  <a:fillRect l="-1507" t="-1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3030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058400" cy="1450757"/>
          </a:xfrm>
        </p:spPr>
        <p:txBody>
          <a:bodyPr/>
          <a:lstStyle/>
          <a:p>
            <a:r>
              <a:rPr lang="en-US" dirty="0"/>
              <a:t>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7325"/>
                <a:ext cx="10515600" cy="485559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Clearly,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Let’s find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𝑒𝑟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𝑒𝑟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Draw set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𝑒𝑟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𝑒𝑟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dirty="0"/>
                  <a:t>	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7325"/>
                <a:ext cx="10515600" cy="4855591"/>
              </a:xfrm>
              <a:blipFill>
                <a:blip r:embed="rId2"/>
                <a:stretch>
                  <a:fillRect l="-638" t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3930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6632"/>
            <a:ext cx="10515600" cy="854075"/>
          </a:xfrm>
        </p:spPr>
        <p:txBody>
          <a:bodyPr>
            <a:normAutofit/>
          </a:bodyPr>
          <a:lstStyle/>
          <a:p>
            <a:r>
              <a:rPr lang="en-US" sz="3600" dirty="0"/>
              <a:t>Growth function sample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91070"/>
                <a:ext cx="10515600" cy="198729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For any class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and distribution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, if a training sample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is drawn from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of size: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4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[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d>
                        <m:r>
                          <a:rPr lang="en-US" sz="240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then with probability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, every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with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𝑒𝑟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/>
                  <a:t> has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𝑒𝑟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, or every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𝑒𝑟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 has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𝑒𝑟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91070"/>
                <a:ext cx="10515600" cy="1987296"/>
              </a:xfrm>
              <a:blipFill>
                <a:blip r:embed="rId2"/>
                <a:stretch>
                  <a:fillRect l="-1797" t="-4294" b="-3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0417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Consider the set S of size n from distribution D:</a:t>
                </a:r>
              </a:p>
              <a:p>
                <a:r>
                  <a:rPr lang="en-US" dirty="0"/>
                  <a:t>A denotes the event that 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𝑒𝑟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𝑒𝑟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 will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B denotes the event that there exists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𝑒𝑟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but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𝑒𝑟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By the previous lemma, it’s enough to prove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553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will draw a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points and partition in into two sets: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Randomly put the point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dirty="0"/>
                  <a:t> into pairs: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…,(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each index </a:t>
                </a:r>
                <a:r>
                  <a:rPr lang="en-US" dirty="0" err="1"/>
                  <a:t>i</a:t>
                </a:r>
                <a:r>
                  <a:rPr lang="en-US" dirty="0"/>
                  <a:t>, flip a fair coin. If heads, 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 over the new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identical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in case it was drawn directly</a:t>
                </a:r>
              </a:p>
              <a:p>
                <a:pPr marL="201168" lvl="1" indent="0">
                  <a:buNone/>
                </a:pPr>
                <a:endParaRPr lang="en-US" dirty="0"/>
              </a:p>
              <a:p>
                <a:pPr marL="201168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5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5363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Fix some classifier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and consider the probability over these n fair coin flips that: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makes zero mistakes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make more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mistakes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For any index </a:t>
                </a:r>
                <a:r>
                  <a:rPr lang="en-US" dirty="0" err="1"/>
                  <a:t>i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makes a mistake on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𝑃𝑟𝑜𝑏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 are fewer mistakes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indices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makes a mistake on either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𝑃𝑟𝑜𝑏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indices </a:t>
                </a:r>
                <a:r>
                  <a:rPr lang="en-US" dirty="0" err="1"/>
                  <a:t>i</a:t>
                </a:r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makes a mistake on exactly 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The chance that all those mistakes land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201168" lvl="1" indent="0">
                  <a:buNone/>
                </a:pPr>
                <a:endParaRPr lang="en-US" dirty="0"/>
              </a:p>
              <a:p>
                <a:pPr marL="201168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6879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016" y="301625"/>
            <a:ext cx="10515600" cy="12589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How large does our database need to be?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509016" y="1721992"/>
                <a:ext cx="10515600" cy="46300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None/>
                </a:pP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Theorem: </a:t>
                </a:r>
              </a:p>
              <a:p>
                <a:pPr marL="0" indent="0"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None/>
                </a:pP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Growth function sample bound (from last week)</a:t>
                </a:r>
              </a:p>
              <a:p>
                <a:pPr marL="0" indent="0"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None/>
                </a:pP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0" indent="0"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None/>
                </a:pP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For any class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and distribution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if a training sample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is drawn from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of size:</a:t>
                </a:r>
              </a:p>
              <a:p>
                <a:pPr marL="0" indent="0"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func>
                      <m:func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</a:p>
              <a:p>
                <a:pPr marL="0" indent="0"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None/>
                </a:pP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then with probability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every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with 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𝑒𝑟</m:t>
                    </m:r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has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𝑒𝑟</m:t>
                    </m:r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or every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𝑒𝑟</m:t>
                    </m:r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has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𝑒𝑟</m:t>
                    </m:r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16" y="1721992"/>
                <a:ext cx="10515600" cy="4630039"/>
              </a:xfrm>
              <a:prstGeom prst="rect">
                <a:avLst/>
              </a:prstGeom>
              <a:blipFill>
                <a:blip r:embed="rId2"/>
                <a:stretch>
                  <a:fillRect l="-1217" t="-2105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34588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939283"/>
            <a:ext cx="10515600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Growth function uniform convergence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838200" y="2016642"/>
                <a:ext cx="10515600" cy="19872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For any class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and distribution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if a training sample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is drawn from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of size: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sz="240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then with probability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every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satisfies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𝑒𝑟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sz="24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𝑒𝑟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d>
                    <m:r>
                      <a:rPr lang="en-US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16642"/>
                <a:ext cx="10515600" cy="1987296"/>
              </a:xfrm>
              <a:prstGeom prst="rect">
                <a:avLst/>
              </a:prstGeom>
              <a:blipFill>
                <a:blip r:embed="rId2"/>
                <a:stretch>
                  <a:fillRect l="-928" t="-4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04722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When we combine Sauer’s lemma with the theorems..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10058400" cy="4757085"/>
              </a:xfrm>
            </p:spPr>
            <p:txBody>
              <a:bodyPr>
                <a:normAutofit/>
              </a:bodyPr>
              <a:lstStyle/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               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[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d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[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e>
                        </m:d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∙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∙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pPr algn="ctr"/>
                <a:endParaRPr lang="en-US" dirty="0"/>
              </a:p>
              <a:p>
                <a:r>
                  <a:rPr lang="en-US" dirty="0"/>
                  <a:t>And the inequation is solved with: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num>
                                    <m:den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𝑉𝐶𝑑𝑖𝑚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10058400" cy="4757085"/>
              </a:xfrm>
              <a:blipFill>
                <a:blip r:embed="rId2"/>
                <a:stretch>
                  <a:fillRect l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89284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VC-dimensions of Combination of Concepts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𝑐𝑜𝑚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denotes the indicator for whether or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Given concept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, a Boolean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and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𝐶𝑂𝑀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𝑐𝑜𝑚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45891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Corollary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𝑉𝐶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then for any combination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VCdim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𝐶𝑂𝑀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𝑘𝑑𝑙𝑜𝑔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36681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68680" y="1915115"/>
                <a:ext cx="10515600" cy="524827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𝑉𝐶𝑑𝑖𝑚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𝐶𝑂𝑀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𝑉𝐶𝑑𝑖𝑚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By definition, there must exists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points shattered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𝐶𝑂𝑀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know by Sauer’s lemma that there are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ways of partitioning the points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using sets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Since each set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𝐶𝑂𝑀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dirty="0"/>
                  <a:t> is determined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sets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and there are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𝑑𝑘</m:t>
                        </m:r>
                      </m:sup>
                    </m:sSup>
                  </m:oMath>
                </a14:m>
                <a:r>
                  <a:rPr lang="en-US" dirty="0"/>
                  <a:t> different k-tuples of such sets, there are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𝑘𝑑</m:t>
                        </m:r>
                      </m:sup>
                    </m:sSup>
                  </m:oMath>
                </a14:m>
                <a:r>
                  <a:rPr lang="en-US" dirty="0"/>
                  <a:t> ways of partitioning the points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using sets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𝐶𝑂𝑀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shattered,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𝑘𝑑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𝑘𝑑𝑙𝑜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8680" y="1915115"/>
                <a:ext cx="10515600" cy="5248276"/>
              </a:xfrm>
              <a:blipFill>
                <a:blip r:embed="rId2"/>
                <a:stretch>
                  <a:fillRect l="-638" r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2165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02691" y="526951"/>
                <a:ext cx="10515600" cy="12801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None/>
                </a:pPr>
                <a:r>
                  <a:rPr 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There are N adults in the US,</a:t>
                </a:r>
              </a:p>
              <a:p>
                <a:pPr marL="0" indent="0"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None/>
                </a:pPr>
                <a:r>
                  <a:rPr 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So there are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32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rectangles, so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z="3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32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91" y="526951"/>
                <a:ext cx="10515600" cy="1280160"/>
              </a:xfrm>
              <a:prstGeom prst="rect">
                <a:avLst/>
              </a:prstGeom>
              <a:blipFill>
                <a:blip r:embed="rId2"/>
                <a:stretch>
                  <a:fillRect l="-1449" t="-10000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02691" y="2366383"/>
                <a:ext cx="10515600" cy="39493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None/>
                </a:pPr>
                <a:r>
                  <a:rPr 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We receive:</a:t>
                </a:r>
              </a:p>
              <a:p>
                <a:pPr marL="0" indent="0"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  <m:r>
                        <a:rPr lang="en-US" sz="3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func>
                        <m:funcPr>
                          <m:ctrlPr>
                            <a:rPr lang="en-US" sz="3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US" sz="320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3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3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0" indent="0"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None/>
                </a:pPr>
                <a:endPara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0" indent="0"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None/>
                </a:pPr>
                <a:r>
                  <a:rPr 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Which means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he-IL" sz="3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0" indent="0"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None/>
                </a:pPr>
                <a:r>
                  <a:rPr 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By using VC dimension, we will be able to achieve:</a:t>
                </a:r>
              </a:p>
              <a:p>
                <a:pPr marL="0" indent="0"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3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3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𝑉𝐶𝑑𝑖𝑚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3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2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num>
                                    <m:den>
                                      <m:r>
                                        <a:rPr lang="en-US" sz="320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sz="32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3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2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320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3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0" indent="0"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None/>
                </a:pPr>
                <a:endPara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0" indent="0"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None/>
                </a:pPr>
                <a:endPara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91" y="2366383"/>
                <a:ext cx="10515600" cy="3949356"/>
              </a:xfrm>
              <a:prstGeom prst="rect">
                <a:avLst/>
              </a:prstGeom>
              <a:blipFill>
                <a:blip r:embed="rId3"/>
                <a:stretch>
                  <a:fillRect l="-1333" t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2387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set S of examples and a concept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, we say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shattered </a:t>
                </a:r>
                <a:r>
                  <a:rPr lang="en-US" dirty="0"/>
                  <a:t>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if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there exists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that labels all examples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as positive and all examples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dirty="0"/>
                  <a:t> as negative</a:t>
                </a:r>
              </a:p>
              <a:p>
                <a:endParaRPr lang="en-US" dirty="0"/>
              </a:p>
              <a:p>
                <a:r>
                  <a:rPr lang="en-US" dirty="0"/>
                  <a:t>The VC-dimension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is the size of the largest set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shattered by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  <a:p>
                <a:r>
                  <a:rPr lang="en-US" altLang="en-US" dirty="0"/>
                  <a:t>The VC dimension is the maximal number </a:t>
                </a:r>
                <a14:m>
                  <m:oMath xmlns:m="http://schemas.openxmlformats.org/officeDocument/2006/math">
                    <m:r>
                      <a:rPr lang="en-US" altLang="en-US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en-US" dirty="0"/>
                  <a:t> such that there exists a set of </a:t>
                </a:r>
                <a14:m>
                  <m:oMath xmlns:m="http://schemas.openxmlformats.org/officeDocument/2006/math">
                    <m:r>
                      <a:rPr lang="en-US" altLang="en-US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en-US" dirty="0"/>
                  <a:t> points that is shattered by </a:t>
                </a:r>
                <a14:m>
                  <m:oMath xmlns:m="http://schemas.openxmlformats.org/officeDocument/2006/math">
                    <m:r>
                      <a:rPr lang="en-US" altLang="en-US" dirty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altLang="en-US" dirty="0"/>
              </a:p>
              <a:p>
                <a:pPr marL="0" indent="0">
                  <a:buNone/>
                </a:pPr>
                <a:endParaRPr lang="en-US" b="0" dirty="0"/>
              </a:p>
              <a:p>
                <a:r>
                  <a:rPr lang="en-US" dirty="0"/>
                  <a:t>Example: Intervals of the real axis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3292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Function</a:t>
            </a:r>
            <a:r>
              <a:rPr lang="he-IL" dirty="0"/>
              <a:t> </a:t>
            </a:r>
            <a:r>
              <a:rPr lang="en-US" dirty="0"/>
              <a:t>/ Shatter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examples and a concept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5352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Intervals of the real axis: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𝑉𝑐𝑑𝑖𝑚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Rectangle with axis-parallel edges: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𝑉𝑐𝑑𝑖𝑚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Union of 2 intervals of the real axis (Divide an orders set of numbers into two different intervals)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𝑉𝑐𝑑𝑖𝑚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Convex polygons: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𝑉𝑐𝑑𝑖𝑚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 r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4292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Half spaces in d dimensions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𝑉𝐶𝑑𝑖𝑚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𝑉𝐶𝑑𝑖𝑚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S: d unit coordinate vectors + origin</a:t>
                </a:r>
              </a:p>
              <a:p>
                <a:pPr lvl="1"/>
                <a:r>
                  <a:rPr lang="en-US" dirty="0"/>
                  <a:t>A subset of S (Assume includes the origin)</a:t>
                </a:r>
              </a:p>
              <a:p>
                <a:pPr lvl="1"/>
                <a:r>
                  <a:rPr lang="en-US" dirty="0"/>
                  <a:t>Vector w has 1-s in the coordinates corresponding to vectors not in A</a:t>
                </a:r>
              </a:p>
              <a:p>
                <a:pPr lvl="1"/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he-IL" dirty="0"/>
                  <a:t> </a:t>
                </a:r>
                <a:r>
                  <a:rPr lang="en-US" dirty="0"/>
                  <a:t>and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5" t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5588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Half spaces in d dimensions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𝑉𝐶𝑑𝑖𝑚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𝑉𝐶𝑑𝑖𝑚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Theorem(Radon): Any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can be partitioned into two disjoint subsets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such that</a:t>
                </a:r>
              </a:p>
              <a:p>
                <a:pPr marL="0" indent="0">
                  <a:buNone/>
                </a:pPr>
                <a:r>
                  <a:rPr lang="en-US" dirty="0"/>
                  <a:t> 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𝑐𝑜𝑛𝑣𝑒𝑥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)∩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𝑐𝑜𝑛𝑣𝑒𝑥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672901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3487</TotalTime>
  <Words>2773</Words>
  <Application>Microsoft Office PowerPoint</Application>
  <PresentationFormat>Widescreen</PresentationFormat>
  <Paragraphs>199</Paragraphs>
  <Slides>34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Courier New</vt:lpstr>
      <vt:lpstr>Times New Roman</vt:lpstr>
      <vt:lpstr>Retrospect</vt:lpstr>
      <vt:lpstr>VC-Dimensions</vt:lpstr>
      <vt:lpstr>Example</vt:lpstr>
      <vt:lpstr>PowerPoint Presentation</vt:lpstr>
      <vt:lpstr>PowerPoint Presentation</vt:lpstr>
      <vt:lpstr>Definitions</vt:lpstr>
      <vt:lpstr>Growth Function / Shatter Function</vt:lpstr>
      <vt:lpstr>Examples</vt:lpstr>
      <vt:lpstr>Half spaces in d dimensions</vt:lpstr>
      <vt:lpstr>Half spaces in d dimensions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Growth function sample bound</vt:lpstr>
      <vt:lpstr>Sauer’s Lemma</vt:lpstr>
      <vt:lpstr>proof</vt:lpstr>
      <vt:lpstr>proof</vt:lpstr>
      <vt:lpstr>proof</vt:lpstr>
      <vt:lpstr>proof</vt:lpstr>
      <vt:lpstr>proof</vt:lpstr>
      <vt:lpstr>proof</vt:lpstr>
      <vt:lpstr>Lemma</vt:lpstr>
      <vt:lpstr>Proof</vt:lpstr>
      <vt:lpstr>Growth function sample bound</vt:lpstr>
      <vt:lpstr>Proof</vt:lpstr>
      <vt:lpstr>Proof</vt:lpstr>
      <vt:lpstr>Proof</vt:lpstr>
      <vt:lpstr>PowerPoint Presentation</vt:lpstr>
      <vt:lpstr>When we combine Sauer’s lemma with the theorems..</vt:lpstr>
      <vt:lpstr>VC-dimensions of Combination of Concepts  </vt:lpstr>
      <vt:lpstr>Corollary</vt:lpstr>
      <vt:lpstr>Proof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</dc:creator>
  <cp:lastModifiedBy>Dana</cp:lastModifiedBy>
  <cp:revision>53</cp:revision>
  <dcterms:created xsi:type="dcterms:W3CDTF">2017-05-06T16:56:57Z</dcterms:created>
  <dcterms:modified xsi:type="dcterms:W3CDTF">2017-05-11T15:48:50Z</dcterms:modified>
</cp:coreProperties>
</file>