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6"/>
  </p:notesMasterIdLst>
  <p:sldIdLst>
    <p:sldId id="256" r:id="rId2"/>
    <p:sldId id="301" r:id="rId3"/>
    <p:sldId id="257" r:id="rId4"/>
    <p:sldId id="261" r:id="rId5"/>
    <p:sldId id="291" r:id="rId6"/>
    <p:sldId id="310" r:id="rId7"/>
    <p:sldId id="260" r:id="rId8"/>
    <p:sldId id="262" r:id="rId9"/>
    <p:sldId id="263" r:id="rId10"/>
    <p:sldId id="264" r:id="rId11"/>
    <p:sldId id="266" r:id="rId12"/>
    <p:sldId id="267" r:id="rId13"/>
    <p:sldId id="274" r:id="rId14"/>
    <p:sldId id="269" r:id="rId15"/>
    <p:sldId id="270" r:id="rId16"/>
    <p:sldId id="299" r:id="rId17"/>
    <p:sldId id="303" r:id="rId18"/>
    <p:sldId id="271" r:id="rId19"/>
    <p:sldId id="272" r:id="rId20"/>
    <p:sldId id="309" r:id="rId21"/>
    <p:sldId id="285" r:id="rId22"/>
    <p:sldId id="315" r:id="rId23"/>
    <p:sldId id="273" r:id="rId24"/>
    <p:sldId id="286" r:id="rId25"/>
    <p:sldId id="293" r:id="rId26"/>
    <p:sldId id="304" r:id="rId27"/>
    <p:sldId id="278" r:id="rId28"/>
    <p:sldId id="312" r:id="rId29"/>
    <p:sldId id="296" r:id="rId30"/>
    <p:sldId id="297" r:id="rId31"/>
    <p:sldId id="298" r:id="rId32"/>
    <p:sldId id="313" r:id="rId33"/>
    <p:sldId id="314" r:id="rId34"/>
    <p:sldId id="305" r:id="rId35"/>
    <p:sldId id="306" r:id="rId36"/>
    <p:sldId id="307" r:id="rId37"/>
    <p:sldId id="308" r:id="rId38"/>
    <p:sldId id="311" r:id="rId39"/>
    <p:sldId id="283" r:id="rId40"/>
    <p:sldId id="284" r:id="rId41"/>
    <p:sldId id="287" r:id="rId42"/>
    <p:sldId id="288" r:id="rId43"/>
    <p:sldId id="289" r:id="rId44"/>
    <p:sldId id="290" r:id="rId45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C1C1C"/>
    <a:srgbClr val="422C16"/>
    <a:srgbClr val="0C788E"/>
    <a:srgbClr val="025198"/>
    <a:srgbClr val="000099"/>
    <a:srgbClr val="3366FF"/>
    <a:srgbClr val="990000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575" autoAdjust="0"/>
    <p:restoredTop sz="94881" autoAdjust="0"/>
  </p:normalViewPr>
  <p:slideViewPr>
    <p:cSldViewPr>
      <p:cViewPr varScale="1">
        <p:scale>
          <a:sx n="104" d="100"/>
          <a:sy n="104" d="100"/>
        </p:scale>
        <p:origin x="918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microsoft.com/office/2015/10/relationships/revisionInfo" Target="revisionInfo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60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image" Target="../media/image19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image" Target="../media/image37.wmf"/><Relationship Id="rId1" Type="http://schemas.openxmlformats.org/officeDocument/2006/relationships/image" Target="../media/image36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41.wmf"/><Relationship Id="rId1" Type="http://schemas.openxmlformats.org/officeDocument/2006/relationships/image" Target="../media/image40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48.wmf"/><Relationship Id="rId1" Type="http://schemas.openxmlformats.org/officeDocument/2006/relationships/image" Target="../media/image47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5DDCAA33-AFCC-4766-9F30-5E5B5BA46C2E}" type="datetimeFigureOut">
              <a:rPr lang="he-IL" smtClean="0"/>
              <a:t>י"ח/כסלו/תשע"ח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FC061C80-2CCD-40CE-9537-38FC6B58CD7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1334579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061C80-2CCD-40CE-9537-38FC6B58CD74}" type="slidenum">
              <a:rPr lang="he-IL" smtClean="0"/>
              <a:t>15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8836775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e-IL"/>
              <a:t>לחץ כדי לערוך סגנון כותרת משנה של תבנית בסיס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025B40-E6BA-4154-B9CC-D9BBED380EDA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AFEB41-9E3D-43A3-8132-B2069692C018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4A6900-0881-4D29-B2C1-19166B8DB272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2F524C-0A2F-4523-8C61-F8588FDAA020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A19BE4-EDBF-4F27-A3B3-1616F5747EAA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24C8E7-A773-4A4B-821D-26D7A0B56343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EA9625-0A9B-48E4-A926-09B2EAC24EF8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65ACFC-A61D-416B-B347-7F62A645AF58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8F5EBB-84CD-4576-A482-DAAC90E4A3AB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0D264C-7FF7-4975-9349-B160C031C605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e-IL" noProof="0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DC9DA2-ADBD-474E-9037-27D848BB5C3F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cambiar el estilo de título	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8268F533-AE81-4A65-B873-A10CBB2FC1E4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19.wmf"/><Relationship Id="rId4" Type="http://schemas.openxmlformats.org/officeDocument/2006/relationships/oleObject" Target="../embeddings/oleObject3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31.w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32.wmf"/><Relationship Id="rId4" Type="http://schemas.openxmlformats.org/officeDocument/2006/relationships/oleObject" Target="../embeddings/oleObject6.bin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3" Type="http://schemas.openxmlformats.org/officeDocument/2006/relationships/oleObject" Target="../embeddings/oleObject7.bin"/><Relationship Id="rId7" Type="http://schemas.openxmlformats.org/officeDocument/2006/relationships/image" Target="../media/image4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37.w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36.wmf"/><Relationship Id="rId9" Type="http://schemas.openxmlformats.org/officeDocument/2006/relationships/image" Target="../media/image38.wmf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7" Type="http://schemas.openxmlformats.org/officeDocument/2006/relationships/image" Target="../media/image4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1.bin"/><Relationship Id="rId5" Type="http://schemas.openxmlformats.org/officeDocument/2006/relationships/image" Target="../media/image40.wmf"/><Relationship Id="rId4" Type="http://schemas.openxmlformats.org/officeDocument/2006/relationships/oleObject" Target="../embeddings/oleObject10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7" Type="http://schemas.openxmlformats.org/officeDocument/2006/relationships/image" Target="../media/image4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w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wmf"/><Relationship Id="rId13" Type="http://schemas.openxmlformats.org/officeDocument/2006/relationships/image" Target="../media/image43.png"/><Relationship Id="rId3" Type="http://schemas.openxmlformats.org/officeDocument/2006/relationships/image" Target="../media/image49.png"/><Relationship Id="rId7" Type="http://schemas.openxmlformats.org/officeDocument/2006/relationships/oleObject" Target="../embeddings/oleObject14.bin"/><Relationship Id="rId12" Type="http://schemas.openxmlformats.org/officeDocument/2006/relationships/image" Target="../media/image6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50.png"/><Relationship Id="rId11" Type="http://schemas.openxmlformats.org/officeDocument/2006/relationships/image" Target="../media/image53.png"/><Relationship Id="rId5" Type="http://schemas.openxmlformats.org/officeDocument/2006/relationships/image" Target="../media/image47.wmf"/><Relationship Id="rId10" Type="http://schemas.openxmlformats.org/officeDocument/2006/relationships/image" Target="../media/image52.png"/><Relationship Id="rId4" Type="http://schemas.openxmlformats.org/officeDocument/2006/relationships/oleObject" Target="../embeddings/oleObject13.bin"/><Relationship Id="rId9" Type="http://schemas.openxmlformats.org/officeDocument/2006/relationships/image" Target="../media/image5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7" Type="http://schemas.openxmlformats.org/officeDocument/2006/relationships/image" Target="../media/image4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54.wmf"/><Relationship Id="rId5" Type="http://schemas.openxmlformats.org/officeDocument/2006/relationships/oleObject" Target="../embeddings/oleObject15.bin"/><Relationship Id="rId4" Type="http://schemas.openxmlformats.org/officeDocument/2006/relationships/image" Target="../media/image5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wmf"/><Relationship Id="rId3" Type="http://schemas.openxmlformats.org/officeDocument/2006/relationships/image" Target="../media/image62.png"/><Relationship Id="rId7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61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3" Type="http://schemas.openxmlformats.org/officeDocument/2006/relationships/image" Target="../media/image65.png"/><Relationship Id="rId7" Type="http://schemas.openxmlformats.org/officeDocument/2006/relationships/image" Target="../media/image71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png"/><Relationship Id="rId5" Type="http://schemas.openxmlformats.org/officeDocument/2006/relationships/image" Target="../media/image68.png"/><Relationship Id="rId4" Type="http://schemas.openxmlformats.org/officeDocument/2006/relationships/image" Target="../media/image66.png"/><Relationship Id="rId9" Type="http://schemas.openxmlformats.org/officeDocument/2006/relationships/image" Target="../media/image7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7" Type="http://schemas.openxmlformats.org/officeDocument/2006/relationships/image" Target="../media/image8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7.png"/><Relationship Id="rId5" Type="http://schemas.openxmlformats.org/officeDocument/2006/relationships/image" Target="../media/image76.png"/><Relationship Id="rId4" Type="http://schemas.openxmlformats.org/officeDocument/2006/relationships/image" Target="../media/image75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78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8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7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7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3.png"/><Relationship Id="rId7" Type="http://schemas.openxmlformats.org/officeDocument/2006/relationships/image" Target="../media/image1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0.wmf"/><Relationship Id="rId4" Type="http://schemas.openxmlformats.org/officeDocument/2006/relationships/oleObject" Target="../embeddings/oleObject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10"/>
          <p:cNvSpPr>
            <a:spLocks noGrp="1" noChangeArrowheads="1"/>
          </p:cNvSpPr>
          <p:nvPr>
            <p:ph type="ctrTitle"/>
          </p:nvPr>
        </p:nvSpPr>
        <p:spPr>
          <a:xfrm>
            <a:off x="827088" y="836613"/>
            <a:ext cx="7200900" cy="2663825"/>
          </a:xfrm>
          <a:noFill/>
        </p:spPr>
        <p:txBody>
          <a:bodyPr/>
          <a:lstStyle/>
          <a:p>
            <a:pPr eaLnBrk="1" hangingPunct="1"/>
            <a:r>
              <a:rPr lang="en-US" sz="3600" dirty="0"/>
              <a:t>Analysis of Thompson Sampling for the Multi-armed Bandit Problem</a:t>
            </a:r>
            <a:endParaRPr lang="es-ES" sz="3600" b="1" dirty="0">
              <a:solidFill>
                <a:schemeClr val="tx1"/>
              </a:solidFill>
            </a:endParaRPr>
          </a:p>
        </p:txBody>
      </p:sp>
      <p:sp>
        <p:nvSpPr>
          <p:cNvPr id="8195" name="כותרת משנה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/>
              <a:t>Yoav chai</a:t>
            </a:r>
            <a:endParaRPr lang="he-IL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981075"/>
          </a:xfrm>
        </p:spPr>
        <p:txBody>
          <a:bodyPr/>
          <a:lstStyle/>
          <a:p>
            <a:pPr eaLnBrk="1" hangingPunct="1"/>
            <a:r>
              <a:rPr lang="en-US" sz="4800">
                <a:solidFill>
                  <a:schemeClr val="tx1"/>
                </a:solidFill>
              </a:rPr>
              <a:t>Bernoulli bandit problem</a:t>
            </a:r>
            <a:endParaRPr lang="he-IL" sz="3600">
              <a:solidFill>
                <a:schemeClr val="tx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649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1998663"/>
                <a:ext cx="8229600" cy="4525962"/>
              </a:xfrm>
            </p:spPr>
            <p:txBody>
              <a:bodyPr/>
              <a:lstStyle/>
              <a:p>
                <a:pPr eaLnBrk="1" hangingPunct="1">
                  <a:defRPr/>
                </a:pPr>
                <a:r>
                  <a:rPr lang="en-US" sz="2400" dirty="0"/>
                  <a:t>For simplicity, lets first start with Thompson Sampling algorithm for the Bernoulli bandit problem.</a:t>
                </a:r>
              </a:p>
              <a:p>
                <a:pPr eaLnBrk="1" hangingPunct="1">
                  <a:defRPr/>
                </a:pPr>
                <a:endParaRPr lang="en-US" sz="2400" dirty="0"/>
              </a:p>
              <a:p>
                <a:pPr eaLnBrk="1" hangingPunct="1">
                  <a:defRPr/>
                </a:pPr>
                <a:r>
                  <a:rPr lang="en-US" sz="2400" dirty="0"/>
                  <a:t>The rewards are either 0 or 1, and for arm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400" dirty="0"/>
                  <a:t> the probability of success (reward =1)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µ</m:t>
                        </m:r>
                      </m:e>
                      <m:sub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/>
                  <a:t>.</a:t>
                </a:r>
              </a:p>
              <a:p>
                <a:pPr eaLnBrk="1" hangingPunct="1">
                  <a:defRPr/>
                </a:pPr>
                <a:endParaRPr lang="en-US" sz="2400" dirty="0"/>
              </a:p>
              <a:p>
                <a:pPr eaLnBrk="1" hangingPunct="1">
                  <a:defRPr/>
                </a:pPr>
                <a:r>
                  <a:rPr lang="en-US" sz="2400" dirty="0"/>
                  <a:t>if the prior distribution is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𝛼</m:t>
                        </m:r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</m:d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𝐵𝑒𝑡𝑎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 )</m:t>
                    </m:r>
                  </m:oMath>
                </a14:m>
                <a:r>
                  <a:rPr lang="en-US" sz="2400" dirty="0"/>
                  <a:t>, </a:t>
                </a:r>
              </a:p>
              <a:p>
                <a:pPr eaLnBrk="1" hangingPunct="1">
                  <a:buFontTx/>
                  <a:buNone/>
                  <a:defRPr/>
                </a:pPr>
                <a:r>
                  <a:rPr lang="en-US" sz="2400" dirty="0"/>
                  <a:t>	=&gt; the posterior distribution is</a:t>
                </a:r>
              </a:p>
              <a:p>
                <a:pPr lvl="1" eaLnBrk="1" hangingPunct="1">
                  <a:defRPr/>
                </a:pPr>
                <a:r>
                  <a:rPr lang="en-US" sz="2000" dirty="0">
                    <a:ea typeface="+mn-ea"/>
                  </a:rPr>
                  <a:t>for success  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  <a:ea typeface="+mn-ea"/>
                      </a:rPr>
                      <m:t>𝐵𝑒𝑡𝑎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  <a:ea typeface="+mn-ea"/>
                      </a:rPr>
                      <m:t>(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US" sz="2000" i="1" dirty="0">
                        <a:latin typeface="Cambria Math" panose="02040503050406030204" pitchFamily="18" charset="0"/>
                        <a:ea typeface="+mn-ea"/>
                      </a:rPr>
                      <m:t>).</m:t>
                    </m:r>
                  </m:oMath>
                </a14:m>
                <a:endParaRPr lang="en-US" sz="2000" dirty="0">
                  <a:ea typeface="+mn-ea"/>
                </a:endParaRPr>
              </a:p>
              <a:p>
                <a:pPr lvl="1" eaLnBrk="1" hangingPunct="1">
                  <a:defRPr/>
                </a:pPr>
                <a:r>
                  <a:rPr lang="en-US" sz="2000" dirty="0">
                    <a:ea typeface="+mn-ea"/>
                  </a:rPr>
                  <a:t>for failure     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  <a:ea typeface="+mn-ea"/>
                      </a:rPr>
                      <m:t>𝐵𝑒𝑡𝑎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  <a:ea typeface="+mn-ea"/>
                      </a:rPr>
                      <m:t>(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US" sz="2000" i="1" dirty="0">
                        <a:latin typeface="Cambria Math" panose="02040503050406030204" pitchFamily="18" charset="0"/>
                        <a:ea typeface="+mn-ea"/>
                      </a:rPr>
                      <m:t>+</m:t>
                    </m:r>
                    <m:r>
                      <a:rPr lang="en-US" sz="2000" i="1" dirty="0">
                        <a:latin typeface="Cambria Math" panose="02040503050406030204" pitchFamily="18" charset="0"/>
                        <a:ea typeface="+mn-ea"/>
                      </a:rPr>
                      <m:t>1</m:t>
                    </m:r>
                    <m:r>
                      <a:rPr lang="en-US" sz="2000" i="1" dirty="0">
                        <a:latin typeface="Cambria Math" panose="02040503050406030204" pitchFamily="18" charset="0"/>
                        <a:ea typeface="+mn-ea"/>
                      </a:rPr>
                      <m:t>)</m:t>
                    </m:r>
                  </m:oMath>
                </a14:m>
                <a:r>
                  <a:rPr lang="en-US" sz="2000" dirty="0">
                    <a:ea typeface="+mn-ea"/>
                  </a:rPr>
                  <a:t>.</a:t>
                </a:r>
              </a:p>
            </p:txBody>
          </p:sp>
        </mc:Choice>
        <mc:Fallback>
          <p:sp>
            <p:nvSpPr>
              <p:cNvPr id="10649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1998663"/>
                <a:ext cx="8229600" cy="4525962"/>
              </a:xfrm>
              <a:blipFill>
                <a:blip r:embed="rId2"/>
                <a:stretch>
                  <a:fillRect l="-963" t="-943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981075"/>
          </a:xfrm>
        </p:spPr>
        <p:txBody>
          <a:bodyPr/>
          <a:lstStyle/>
          <a:p>
            <a:pPr eaLnBrk="1" hangingPunct="1"/>
            <a:r>
              <a:rPr lang="en-US"/>
              <a:t>Thompson Sampling Algorithm for Bernoulli bandits</a:t>
            </a:r>
            <a:endParaRPr lang="he-IL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38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250825" y="4159250"/>
                <a:ext cx="8229600" cy="2149475"/>
              </a:xfrm>
            </p:spPr>
            <p:txBody>
              <a:bodyPr/>
              <a:lstStyle/>
              <a:p>
                <a:pPr eaLnBrk="1" hangingPunct="1"/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𝐵𝑒𝑡𝑎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sz="2400" dirty="0"/>
                  <a:t>is the uniform distribution on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2400" dirty="0"/>
                  <a:t>. </a:t>
                </a:r>
              </a:p>
              <a:p>
                <a:pPr eaLnBrk="1" hangingPunct="1"/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- num of successes until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2400" dirty="0"/>
                  <a:t> (reward = 1) </a:t>
                </a:r>
              </a:p>
              <a:p>
                <a:pPr eaLnBrk="1" hangingPunct="1"/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- num of failures until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2400" dirty="0"/>
                  <a:t> (reward = 0) </a:t>
                </a:r>
              </a:p>
              <a:p>
                <a:pPr eaLnBrk="1" hangingPunct="1"/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) = </m:t>
                    </m:r>
                    <m:sSub>
                      <m:sSub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) + </m:t>
                    </m:r>
                    <m:sSub>
                      <m:sSub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err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sz="2400" dirty="0"/>
                  <a:t>plays of arm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1638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250825" y="4159250"/>
                <a:ext cx="8229600" cy="2149475"/>
              </a:xfrm>
              <a:blipFill>
                <a:blip r:embed="rId2"/>
                <a:stretch>
                  <a:fillRect l="-1111" t="-1983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388" name="Picture 2"/>
          <p:cNvPicPr>
            <a:picLocks noChangeAspect="1" noChangeArrowheads="1"/>
          </p:cNvPicPr>
          <p:nvPr/>
        </p:nvPicPr>
        <p:blipFill>
          <a:blip r:embed="rId3" cstate="print"/>
          <a:srcRect r="1567"/>
          <a:stretch>
            <a:fillRect/>
          </a:stretch>
        </p:blipFill>
        <p:spPr bwMode="auto">
          <a:xfrm>
            <a:off x="34925" y="2060575"/>
            <a:ext cx="9047163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981075"/>
          </a:xfrm>
        </p:spPr>
        <p:txBody>
          <a:bodyPr/>
          <a:lstStyle/>
          <a:p>
            <a:pPr eaLnBrk="1" hangingPunct="1"/>
            <a:r>
              <a:rPr lang="en-US"/>
              <a:t>Bernoulli TS algorithm back to  general stochastic bandits</a:t>
            </a:r>
            <a:endParaRPr lang="he-IL">
              <a:solidFill>
                <a:schemeClr val="tx1"/>
              </a:solidFill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457200" y="1855788"/>
            <a:ext cx="8229600" cy="258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r>
              <a:rPr lang="en-US" sz="3200" dirty="0"/>
              <a:t> </a:t>
            </a:r>
            <a:endParaRPr lang="he-IL" sz="3200" kern="0" dirty="0">
              <a:latin typeface="+mn-lt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3"/>
              <p:cNvSpPr txBox="1">
                <a:spLocks noChangeArrowheads="1"/>
              </p:cNvSpPr>
              <p:nvPr/>
            </p:nvSpPr>
            <p:spPr bwMode="auto">
              <a:xfrm>
                <a:off x="0" y="1989139"/>
                <a:ext cx="8892480" cy="17999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marL="342900" indent="-342900">
                  <a:spcBef>
                    <a:spcPct val="20000"/>
                  </a:spcBef>
                  <a:buFont typeface="Arial" pitchFamily="34" charset="0"/>
                  <a:buChar char="•"/>
                  <a:defRPr/>
                </a:pPr>
                <a:r>
                  <a:rPr lang="en-US" sz="2400" dirty="0">
                    <a:latin typeface="+mn-lt"/>
                    <a:cs typeface="+mn-cs"/>
                  </a:rPr>
                  <a:t>Rewards for arm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cs typeface="+mn-cs"/>
                      </a:rPr>
                      <m:t>𝑖</m:t>
                    </m:r>
                  </m:oMath>
                </a14:m>
                <a:r>
                  <a:rPr lang="en-US" sz="2400" dirty="0">
                    <a:latin typeface="+mn-lt"/>
                    <a:cs typeface="+mn-cs"/>
                  </a:rPr>
                  <a:t> are generated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acc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∈[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2400" dirty="0">
                    <a:latin typeface="+mn-lt"/>
                    <a:cs typeface="+mn-cs"/>
                  </a:rPr>
                  <a:t> with mean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dirty="0" smtClean="0"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lang="en-US" sz="2400" i="1" dirty="0" smtClean="0">
                            <a:latin typeface="Cambria Math" panose="02040503050406030204" pitchFamily="18" charset="0"/>
                            <a:cs typeface="+mn-cs"/>
                          </a:rPr>
                          <m:t>µ</m:t>
                        </m:r>
                      </m:e>
                      <m:sub>
                        <m:r>
                          <a:rPr lang="en-US" sz="2400" b="0" i="1" dirty="0" smtClean="0">
                            <a:latin typeface="Cambria Math" panose="02040503050406030204" pitchFamily="18" charset="0"/>
                            <a:cs typeface="+mn-cs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>
                    <a:latin typeface="+mn-lt"/>
                    <a:cs typeface="+mn-cs"/>
                  </a:rPr>
                  <a:t>.</a:t>
                </a:r>
              </a:p>
              <a:p>
                <a:pPr marL="342900" indent="-342900">
                  <a:spcBef>
                    <a:spcPct val="20000"/>
                  </a:spcBef>
                  <a:buFont typeface="Arial" pitchFamily="34" charset="0"/>
                  <a:buChar char="•"/>
                  <a:defRPr/>
                </a:pPr>
                <a:r>
                  <a:rPr lang="en-US" sz="2400" dirty="0">
                    <a:latin typeface="+mn-lt"/>
                    <a:cs typeface="+mn-cs"/>
                  </a:rPr>
                  <a:t>We modify TS - after observing reward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acc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2400" dirty="0">
                    <a:latin typeface="+mn-lt"/>
                    <a:cs typeface="+mn-cs"/>
                  </a:rPr>
                  <a:t> we</a:t>
                </a:r>
                <a:r>
                  <a:rPr lang="en-US" sz="2400" dirty="0"/>
                  <a:t> performs a Bernoulli trial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24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with success probability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2400" dirty="0"/>
                  <a:t>.</a:t>
                </a:r>
              </a:p>
              <a:p>
                <a:pPr>
                  <a:spcBef>
                    <a:spcPct val="20000"/>
                  </a:spcBef>
                  <a:defRPr/>
                </a:pPr>
                <a:endParaRPr lang="en-US" sz="2400" dirty="0"/>
              </a:p>
              <a:p>
                <a:pPr>
                  <a:spcBef>
                    <a:spcPct val="20000"/>
                  </a:spcBef>
                  <a:defRPr/>
                </a:pPr>
                <a:r>
                  <a:rPr lang="en-US" sz="2400" dirty="0"/>
                  <a:t>The algorithm:</a:t>
                </a:r>
              </a:p>
              <a:p>
                <a:pPr marL="342900" indent="-342900">
                  <a:spcBef>
                    <a:spcPct val="20000"/>
                  </a:spcBef>
                  <a:buFont typeface="Arial" pitchFamily="34" charset="0"/>
                  <a:buChar char="•"/>
                  <a:defRPr/>
                </a:pPr>
                <a:endParaRPr lang="en-US" sz="2400" dirty="0"/>
              </a:p>
              <a:p>
                <a:pPr marL="342900" indent="-342900">
                  <a:spcBef>
                    <a:spcPct val="20000"/>
                  </a:spcBef>
                  <a:buFont typeface="Arial" pitchFamily="34" charset="0"/>
                  <a:buChar char="•"/>
                  <a:defRPr/>
                </a:pPr>
                <a:endParaRPr lang="en-US" sz="2400" dirty="0"/>
              </a:p>
            </p:txBody>
          </p:sp>
        </mc:Choice>
        <mc:Fallback xmlns="">
          <p:sp>
            <p:nvSpPr>
              <p:cNvPr id="6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1989139"/>
                <a:ext cx="8892480" cy="1799902"/>
              </a:xfrm>
              <a:prstGeom prst="rect">
                <a:avLst/>
              </a:prstGeom>
              <a:blipFill>
                <a:blip r:embed="rId2"/>
                <a:stretch>
                  <a:fillRect l="-1028" t="-2365" b="-26689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0" y="4437063"/>
            <a:ext cx="822960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2800" dirty="0">
              <a:latin typeface="+mn-lt"/>
              <a:cs typeface="+mn-cs"/>
            </a:endParaRPr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9A4AE84B-2E5A-422D-B0F9-12C14FF6FD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8167" y="4149080"/>
            <a:ext cx="9144000" cy="230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981075"/>
          </a:xfrm>
        </p:spPr>
        <p:txBody>
          <a:bodyPr/>
          <a:lstStyle/>
          <a:p>
            <a:pPr eaLnBrk="1" hangingPunct="1"/>
            <a:r>
              <a:rPr lang="en-US"/>
              <a:t>Thompson Sampling Algorithm for general stochastic bandits</a:t>
            </a:r>
            <a:endParaRPr lang="he-IL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45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6562" y="3522079"/>
                <a:ext cx="8711902" cy="3230562"/>
              </a:xfrm>
            </p:spPr>
            <p:txBody>
              <a:bodyPr/>
              <a:lstStyle/>
              <a:p>
                <a:pPr eaLnBrk="1" hangingPunct="1"/>
                <a:r>
                  <a:rPr lang="en-US" sz="2400" dirty="0"/>
                  <a:t>The expected reward are the same for TS , modify TS and Bernoulli TS. </a:t>
                </a:r>
              </a:p>
              <a:p>
                <a:pPr eaLnBrk="1" hangingPunct="1"/>
                <a:r>
                  <a:rPr lang="en-US" sz="2400" dirty="0"/>
                  <a:t>This allows us to replace, for the purpose of analysis, the problem with general stochastic bandits with Bernoulli bandits with the same means.</a:t>
                </a:r>
              </a:p>
              <a:p>
                <a:pPr eaLnBrk="1" hangingPunct="1"/>
                <a:endParaRPr lang="en-US" sz="2400" dirty="0"/>
              </a:p>
              <a:p>
                <a:pPr marL="0" indent="0" eaLnBrk="1" hangingPunct="1">
                  <a:buNone/>
                </a:pPr>
                <a:r>
                  <a:rPr lang="en-US" sz="2400" b="0" dirty="0"/>
                  <a:t>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𝐸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d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𝑇𝑆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𝐸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d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𝐵𝑒𝑟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𝑇𝑆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(…)</m:t>
                    </m:r>
                  </m:oMath>
                </a14:m>
                <a:endParaRPr lang="he-IL" sz="2400" dirty="0"/>
              </a:p>
            </p:txBody>
          </p:sp>
        </mc:Choice>
        <mc:Fallback xmlns="">
          <p:sp>
            <p:nvSpPr>
              <p:cNvPr id="194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6562" y="3522079"/>
                <a:ext cx="8711902" cy="3230562"/>
              </a:xfrm>
              <a:blipFill>
                <a:blip r:embed="rId3"/>
                <a:stretch>
                  <a:fillRect l="-980" t="-1321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Object 16">
            <a:extLst>
              <a:ext uri="{FF2B5EF4-FFF2-40B4-BE49-F238E27FC236}">
                <a16:creationId xmlns:a16="http://schemas.microsoft.com/office/drawing/2014/main" id="{D9F7712B-3482-44D1-9EA8-687A0777198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5839069"/>
              </p:ext>
            </p:extLst>
          </p:nvPr>
        </p:nvGraphicFramePr>
        <p:xfrm>
          <a:off x="3779912" y="2559763"/>
          <a:ext cx="3881438" cy="1027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678" name="Equation" r:id="rId4" imgW="2311200" imgH="583920" progId="Equation.DSMT4">
                  <p:embed/>
                </p:oleObj>
              </mc:Choice>
              <mc:Fallback>
                <p:oleObj name="Equation" r:id="rId4" imgW="2311200" imgH="583920" progId="Equation.DSMT4">
                  <p:embed/>
                  <p:pic>
                    <p:nvPicPr>
                      <p:cNvPr id="17418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9912" y="2559763"/>
                        <a:ext cx="3881438" cy="10271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16">
            <a:extLst>
              <a:ext uri="{FF2B5EF4-FFF2-40B4-BE49-F238E27FC236}">
                <a16:creationId xmlns:a16="http://schemas.microsoft.com/office/drawing/2014/main" id="{EB57E558-3599-4C0B-9EDB-E39C62BF8F4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8704280"/>
              </p:ext>
            </p:extLst>
          </p:nvPr>
        </p:nvGraphicFramePr>
        <p:xfrm>
          <a:off x="827584" y="2649456"/>
          <a:ext cx="1428750" cy="847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679" name="Equation" r:id="rId6" imgW="850680" imgH="482400" progId="Equation.DSMT4">
                  <p:embed/>
                </p:oleObj>
              </mc:Choice>
              <mc:Fallback>
                <p:oleObj name="Equation" r:id="rId6" imgW="850680" imgH="482400" progId="Equation.DSMT4">
                  <p:embed/>
                  <p:pic>
                    <p:nvPicPr>
                      <p:cNvPr id="17419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584" y="2649456"/>
                        <a:ext cx="1428750" cy="847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3">
            <a:extLst>
              <a:ext uri="{FF2B5EF4-FFF2-40B4-BE49-F238E27FC236}">
                <a16:creationId xmlns:a16="http://schemas.microsoft.com/office/drawing/2014/main" id="{F437A61D-1D6D-473A-BB5F-B5945981FF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96" y="2060848"/>
            <a:ext cx="8711902" cy="446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eaLnBrk="1" hangingPunct="1"/>
            <a:r>
              <a:rPr lang="en-US" sz="2400" kern="0" dirty="0"/>
              <a:t>Lets first find the expected reward for </a:t>
            </a:r>
            <a:r>
              <a:rPr lang="en-US" sz="2400" dirty="0"/>
              <a:t>modify TS </a:t>
            </a:r>
            <a:r>
              <a:rPr lang="en-US" sz="2400" kern="0" dirty="0"/>
              <a:t>:</a:t>
            </a:r>
            <a:endParaRPr lang="he-IL" sz="2400" kern="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קבוצה 1">
            <a:extLst>
              <a:ext uri="{FF2B5EF4-FFF2-40B4-BE49-F238E27FC236}">
                <a16:creationId xmlns:a16="http://schemas.microsoft.com/office/drawing/2014/main" id="{E0CC230C-572C-4295-A099-60D3557D215D}"/>
              </a:ext>
            </a:extLst>
          </p:cNvPr>
          <p:cNvGrpSpPr/>
          <p:nvPr/>
        </p:nvGrpSpPr>
        <p:grpSpPr>
          <a:xfrm>
            <a:off x="2669681" y="5229200"/>
            <a:ext cx="3558503" cy="685800"/>
            <a:chOff x="1187624" y="5805264"/>
            <a:chExt cx="3558503" cy="685800"/>
          </a:xfrm>
        </p:grpSpPr>
        <p:pic>
          <p:nvPicPr>
            <p:cNvPr id="5" name="Picture 13">
              <a:extLst>
                <a:ext uri="{FF2B5EF4-FFF2-40B4-BE49-F238E27FC236}">
                  <a16:creationId xmlns:a16="http://schemas.microsoft.com/office/drawing/2014/main" id="{DF2D644B-77F0-4450-933B-C25C2D6F726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/>
            <a:srcRect r="81673"/>
            <a:stretch/>
          </p:blipFill>
          <p:spPr bwMode="auto">
            <a:xfrm>
              <a:off x="1187624" y="5805264"/>
              <a:ext cx="1152128" cy="685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13">
              <a:extLst>
                <a:ext uri="{FF2B5EF4-FFF2-40B4-BE49-F238E27FC236}">
                  <a16:creationId xmlns:a16="http://schemas.microsoft.com/office/drawing/2014/main" id="{10B4B70B-E9E9-4FD7-AB64-FA584873A32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/>
            <a:srcRect l="63585"/>
            <a:stretch/>
          </p:blipFill>
          <p:spPr bwMode="auto">
            <a:xfrm>
              <a:off x="2456877" y="5805264"/>
              <a:ext cx="2289250" cy="685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981075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tx1"/>
                </a:solidFill>
              </a:rPr>
              <a:t>Assumptions and target</a:t>
            </a:r>
            <a:endParaRPr lang="he-IL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0483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1988840"/>
                <a:ext cx="8229600" cy="4525962"/>
              </a:xfrm>
            </p:spPr>
            <p:txBody>
              <a:bodyPr/>
              <a:lstStyle/>
              <a:p>
                <a:pPr eaLnBrk="1" hangingPunct="1"/>
                <a:r>
                  <a:rPr lang="en-US" sz="2400" dirty="0"/>
                  <a:t>From now on, without loss of generality, we will assume that the first arm is the best arm. </a:t>
                </a:r>
              </a:p>
              <a:p>
                <a:pPr marL="0" indent="0" eaLnBrk="1" hangingPunct="1">
                  <a:buNone/>
                </a:pPr>
                <a:endParaRPr lang="en-US" sz="2400" dirty="0"/>
              </a:p>
              <a:p>
                <a:pPr eaLnBrk="1" hangingPunct="1"/>
                <a:r>
                  <a:rPr lang="en-US" sz="2400" dirty="0"/>
                  <a:t>unique optimal arm – adding more arms with the same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µ</m:t>
                    </m:r>
                  </m:oMath>
                </a14:m>
                <a:r>
                  <a:rPr lang="en-US" sz="2400" dirty="0"/>
                  <a:t>* can only decrease the expected regret.</a:t>
                </a:r>
              </a:p>
              <a:p>
                <a:pPr eaLnBrk="1" hangingPunct="1"/>
                <a:endParaRPr lang="en-US" sz="2400" dirty="0"/>
              </a:p>
              <a:p>
                <a:pPr eaLnBrk="1" hangingPunct="1"/>
                <a:r>
                  <a:rPr lang="en-US" sz="2400" dirty="0">
                    <a:solidFill>
                      <a:schemeClr val="tx1"/>
                    </a:solidFill>
                  </a:rPr>
                  <a:t>Our target is to get bound for the expected regret, as we saw, we want to bound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  <m:r>
                      <a:rPr lang="en-US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400" b="0" dirty="0">
                  <a:solidFill>
                    <a:schemeClr val="tx1"/>
                  </a:solidFill>
                </a:endParaRPr>
              </a:p>
              <a:p>
                <a:pPr eaLnBrk="1" hangingPunct="1"/>
                <a:endParaRPr lang="en-US" sz="2400" dirty="0">
                  <a:solidFill>
                    <a:schemeClr val="tx1"/>
                  </a:solidFill>
                </a:endParaRPr>
              </a:p>
              <a:p>
                <a:pPr eaLnBrk="1" hangingPunct="1"/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</m:d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 panose="02040503050406030204" pitchFamily="18" charset="0"/>
                              </a:rPr>
                              <m:t>ln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</m:d>
                          </m:e>
                        </m:func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𝑆𝑜𝑚𝑒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𝑐𝑜𝑛𝑡𝑠𝑡𝑎𝑛𝑡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𝑏𝑎𝑠𝑒𝑑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𝑜𝑛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 </m:t>
                        </m:r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∆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), (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𝑜𝑝𝑡𝑖𝑚𝑎𝑙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/>
              </a:p>
              <a:p>
                <a:pPr eaLnBrk="1" hangingPunct="1"/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2048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1988840"/>
                <a:ext cx="8229600" cy="4525962"/>
              </a:xfrm>
              <a:blipFill>
                <a:blip r:embed="rId3"/>
                <a:stretch>
                  <a:fillRect l="-963" t="-942" r="-519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48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2803167"/>
            <a:ext cx="3816350" cy="409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981075"/>
          </a:xfrm>
        </p:spPr>
        <p:txBody>
          <a:bodyPr/>
          <a:lstStyle/>
          <a:p>
            <a:pPr eaLnBrk="1" hangingPunct="1"/>
            <a:r>
              <a:rPr lang="en-US" dirty="0"/>
              <a:t>Main technical difficulties – two arms</a:t>
            </a:r>
            <a:endParaRPr lang="he-IL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50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07503" y="2060848"/>
                <a:ext cx="8251405" cy="4525962"/>
              </a:xfrm>
            </p:spPr>
            <p:txBody>
              <a:bodyPr/>
              <a:lstStyle/>
              <a:p>
                <a:pPr eaLnBrk="1" hangingPunct="1">
                  <a:buNone/>
                </a:pPr>
                <a:r>
                  <a:rPr lang="en-US" sz="2400" dirty="0"/>
                  <a:t>For simplicity we will first analyze the result for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sz="2400" dirty="0"/>
                  <a:t>.</a:t>
                </a:r>
              </a:p>
              <a:p>
                <a:pPr eaLnBrk="1" hangingPunct="1">
                  <a:buNone/>
                </a:pPr>
                <a:r>
                  <a:rPr lang="en-US" sz="2400" dirty="0"/>
                  <a:t>We can see the following observations:  </a:t>
                </a:r>
              </a:p>
            </p:txBody>
          </p:sp>
        </mc:Choice>
        <mc:Fallback xmlns="">
          <p:sp>
            <p:nvSpPr>
              <p:cNvPr id="2150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07503" y="2060848"/>
                <a:ext cx="8251405" cy="4525962"/>
              </a:xfrm>
              <a:blipFill>
                <a:blip r:embed="rId3"/>
                <a:stretch>
                  <a:fillRect l="-1183" t="-942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3">
                <a:extLst>
                  <a:ext uri="{FF2B5EF4-FFF2-40B4-BE49-F238E27FC236}">
                    <a16:creationId xmlns:a16="http://schemas.microsoft.com/office/drawing/2014/main" id="{853287E3-29AA-4E1D-9653-D12CBDDCA51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2187" y="2951708"/>
                <a:ext cx="5465917" cy="17014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9pPr>
              </a:lstStyle>
              <a:p>
                <a:pPr eaLnBrk="1" hangingPunct="1"/>
                <a:r>
                  <a:rPr lang="en-US" sz="2400" kern="0" dirty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2400" kern="0" dirty="0"/>
                  <a:t>,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kern="0" dirty="0"/>
                  <a:t>is big. The probability to play the second arm is ~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kern="0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kern="0" dirty="0">
                            <a:latin typeface="Cambria Math" panose="02040503050406030204" pitchFamily="18" charset="0"/>
                          </a:rPr>
                          <m:t>µ</m:t>
                        </m:r>
                      </m:e>
                      <m:sub>
                        <m:r>
                          <a:rPr lang="en-US" sz="2400" i="1" kern="0" dirty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i="1" kern="0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kern="0" dirty="0"/>
                  <a:t>(constant). </a:t>
                </a:r>
              </a:p>
            </p:txBody>
          </p:sp>
        </mc:Choice>
        <mc:Fallback xmlns="">
          <p:sp>
            <p:nvSpPr>
              <p:cNvPr id="7" name="Rectangle 3">
                <a:extLst>
                  <a:ext uri="{FF2B5EF4-FFF2-40B4-BE49-F238E27FC236}">
                    <a16:creationId xmlns:a16="http://schemas.microsoft.com/office/drawing/2014/main" id="{853287E3-29AA-4E1D-9653-D12CBDDCA5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2187" y="2951708"/>
                <a:ext cx="5465917" cy="1701428"/>
              </a:xfrm>
              <a:prstGeom prst="rect">
                <a:avLst/>
              </a:prstGeom>
              <a:blipFill>
                <a:blip r:embed="rId4"/>
                <a:stretch>
                  <a:fillRect l="-1561" t="-2509" r="-1784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3">
                <a:extLst>
                  <a:ext uri="{FF2B5EF4-FFF2-40B4-BE49-F238E27FC236}">
                    <a16:creationId xmlns:a16="http://schemas.microsoft.com/office/drawing/2014/main" id="{E0A87075-5934-48E0-AD02-94DB7718F15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6206" y="4270459"/>
                <a:ext cx="4205599" cy="17014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9pPr>
              </a:lstStyle>
              <a:p>
                <a:pPr eaLnBrk="1" hangingPunct="1"/>
                <a:r>
                  <a:rPr lang="en-US" sz="2400" kern="0" dirty="0"/>
                  <a:t>If both arms have been played large number of times,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sSub>
                      <m:sSubPr>
                        <m:ctrlPr>
                          <a:rPr lang="en-US" sz="2400" b="0" i="1" kern="0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kern="0" dirty="0">
                            <a:latin typeface="Cambria Math" panose="02040503050406030204" pitchFamily="18" charset="0"/>
                          </a:rPr>
                          <m:t>µ</m:t>
                        </m:r>
                      </m:e>
                      <m:sub>
                        <m:r>
                          <a:rPr lang="en-US" sz="2400" b="0" i="1" kern="0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kern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1" kern="0" dirty="0" smtClean="0">
                        <a:latin typeface="Cambria Math" panose="02040503050406030204" pitchFamily="18" charset="0"/>
                      </a:rPr>
                      <m:t>𝑎𝑛𝑑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sSub>
                      <m:sSubPr>
                        <m:ctrlPr>
                          <a:rPr lang="en-US" sz="2400" i="1" kern="0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kern="0" dirty="0">
                            <a:latin typeface="Cambria Math" panose="02040503050406030204" pitchFamily="18" charset="0"/>
                          </a:rPr>
                          <m:t>µ</m:t>
                        </m:r>
                      </m:e>
                      <m:sub>
                        <m:r>
                          <a:rPr lang="en-US" sz="2400" b="0" i="1" kern="0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sz="2400" kern="0" dirty="0"/>
              </a:p>
            </p:txBody>
          </p:sp>
        </mc:Choice>
        <mc:Fallback xmlns="">
          <p:sp>
            <p:nvSpPr>
              <p:cNvPr id="9" name="Rectangle 3">
                <a:extLst>
                  <a:ext uri="{FF2B5EF4-FFF2-40B4-BE49-F238E27FC236}">
                    <a16:creationId xmlns:a16="http://schemas.microsoft.com/office/drawing/2014/main" id="{E0A87075-5934-48E0-AD02-94DB7718F1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6206" y="4270459"/>
                <a:ext cx="4205599" cy="1701428"/>
              </a:xfrm>
              <a:prstGeom prst="rect">
                <a:avLst/>
              </a:prstGeom>
              <a:blipFill>
                <a:blip r:embed="rId5"/>
                <a:stretch>
                  <a:fillRect l="-1884" t="-2509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12" descr="C:\Users\USER\PycharmProjects\seminar_algo\yoav13.png">
            <a:extLst>
              <a:ext uri="{FF2B5EF4-FFF2-40B4-BE49-F238E27FC236}">
                <a16:creationId xmlns:a16="http://schemas.microsoft.com/office/drawing/2014/main" id="{5B2FFEFF-6D1A-4C63-B704-F48E24AA44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95143" y="4474902"/>
            <a:ext cx="3037098" cy="2278236"/>
          </a:xfrm>
          <a:prstGeom prst="rect">
            <a:avLst/>
          </a:prstGeom>
          <a:noFill/>
        </p:spPr>
      </p:pic>
      <p:pic>
        <p:nvPicPr>
          <p:cNvPr id="3" name="תמונה 2">
            <a:extLst>
              <a:ext uri="{FF2B5EF4-FFF2-40B4-BE49-F238E27FC236}">
                <a16:creationId xmlns:a16="http://schemas.microsoft.com/office/drawing/2014/main" id="{661CE73E-359F-453D-8A52-A35E6D4F12B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6627" y="2420888"/>
            <a:ext cx="3419871" cy="2564904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61" name="Picture 9" descr="C:\Users\USER\PycharmProjects\seminar_algo\yoav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6051" y="3372791"/>
            <a:ext cx="3891383" cy="2919065"/>
          </a:xfrm>
          <a:prstGeom prst="rect">
            <a:avLst/>
          </a:prstGeom>
          <a:noFill/>
        </p:spPr>
      </p:pic>
      <p:pic>
        <p:nvPicPr>
          <p:cNvPr id="49164" name="Picture 12" descr="C:\Users\USER\PycharmProjects\seminar_algo\yoav1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3357461"/>
            <a:ext cx="4055807" cy="3042407"/>
          </a:xfrm>
          <a:prstGeom prst="rect">
            <a:avLst/>
          </a:prstGeom>
          <a:noFill/>
        </p:spPr>
      </p:pic>
      <p:sp>
        <p:nvSpPr>
          <p:cNvPr id="7" name="Rectangle 2">
            <a:extLst>
              <a:ext uri="{FF2B5EF4-FFF2-40B4-BE49-F238E27FC236}">
                <a16:creationId xmlns:a16="http://schemas.microsoft.com/office/drawing/2014/main" id="{ADEEC0CA-70F2-4CE6-A0EC-57A49CC280D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981075"/>
          </a:xfrm>
        </p:spPr>
        <p:txBody>
          <a:bodyPr/>
          <a:lstStyle/>
          <a:p>
            <a:pPr eaLnBrk="1" hangingPunct="1"/>
            <a:r>
              <a:rPr lang="en-US" dirty="0"/>
              <a:t>Main technical difficulties – two arms</a:t>
            </a:r>
            <a:endParaRPr lang="he-IL" dirty="0">
              <a:solidFill>
                <a:schemeClr val="tx1"/>
              </a:solidFill>
            </a:endParaRP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A0671DB5-B047-453A-92B8-79B560F225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6513" y="1894153"/>
            <a:ext cx="9217025" cy="1670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eaLnBrk="1" hangingPunct="1"/>
            <a:endParaRPr lang="en-US" sz="2400" kern="0" dirty="0"/>
          </a:p>
          <a:p>
            <a:pPr eaLnBrk="1" hangingPunct="1"/>
            <a:r>
              <a:rPr lang="en-US" sz="2400" kern="0" dirty="0"/>
              <a:t>As a result, in order to bound the probability of playing the second arm need to consider the number of previous plays of the first arm.</a:t>
            </a:r>
            <a:endParaRPr lang="he-IL" sz="2400" kern="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981075"/>
          </a:xfrm>
        </p:spPr>
        <p:txBody>
          <a:bodyPr/>
          <a:lstStyle/>
          <a:p>
            <a:pPr eaLnBrk="1" hangingPunct="1"/>
            <a:r>
              <a:rPr lang="en-US" dirty="0"/>
              <a:t>Regret bound for the two-armed bandit problem - notations</a:t>
            </a:r>
            <a:endParaRPr lang="he-IL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5603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2016125"/>
                <a:ext cx="8229600" cy="4005263"/>
              </a:xfrm>
            </p:spPr>
            <p:txBody>
              <a:bodyPr/>
              <a:lstStyle/>
              <a:p>
                <a:pPr eaLnBrk="1" hangingPunct="1"/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2400" dirty="0"/>
                  <a:t> - time step at which the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sz="2400" dirty="0"/>
                  <a:t> play of the first arm happens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 = 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2400" dirty="0"/>
                  <a:t>).</a:t>
                </a:r>
              </a:p>
              <a:p>
                <a:pPr eaLnBrk="1" hangingPunct="1"/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  <m:sub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400" dirty="0"/>
                  <a:t> - number of plays of the first arm until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sz="2400" dirty="0"/>
                  <a:t> plays of the second arm.</a:t>
                </a:r>
              </a:p>
              <a:p>
                <a:pPr eaLnBrk="1" hangingPunct="1"/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– </m:t>
                    </m:r>
                    <m:sSub>
                      <m:sSub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err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2400" i="1" dirty="0">
                        <a:latin typeface="Cambria Math" panose="02040503050406030204" pitchFamily="18" charset="0"/>
                      </a:rPr>
                      <m:t> − 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measure the number of time steps between the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sz="2400" dirty="0"/>
                  <a:t> and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 + 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sz="2400" dirty="0"/>
                  <a:t>plays of the first arm.</a:t>
                </a:r>
              </a:p>
              <a:p>
                <a:pPr eaLnBrk="1" hangingPunct="1"/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- the number of successes in the first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sz="2400" dirty="0"/>
                  <a:t> plays of the first arm.</a:t>
                </a:r>
              </a:p>
              <a:p>
                <a:pPr eaLnBrk="1" hangingPunct="1"/>
                <a:r>
                  <a:rPr lang="en-US" sz="2400" dirty="0"/>
                  <a:t>Thus ,</a:t>
                </a:r>
              </a:p>
              <a:p>
                <a:pPr marL="0" indent="0" eaLnBrk="1" hangingPunct="1">
                  <a:buNone/>
                </a:pPr>
                <a:r>
                  <a:rPr lang="en-US" sz="2800" dirty="0"/>
                  <a:t>		How will you choose L?</a:t>
                </a:r>
                <a:endParaRPr lang="he-IL" sz="2800" dirty="0"/>
              </a:p>
            </p:txBody>
          </p:sp>
        </mc:Choice>
        <mc:Fallback>
          <p:sp>
            <p:nvSpPr>
              <p:cNvPr id="2560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2016125"/>
                <a:ext cx="8229600" cy="4005263"/>
              </a:xfrm>
              <a:blipFill>
                <a:blip r:embed="rId2"/>
                <a:stretch>
                  <a:fillRect l="-1111" t="-1218" r="-370" b="-10350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5604" name="Picture 2"/>
          <p:cNvPicPr>
            <a:picLocks noChangeAspect="1" noChangeArrowheads="1"/>
          </p:cNvPicPr>
          <p:nvPr/>
        </p:nvPicPr>
        <p:blipFill>
          <a:blip r:embed="rId3" cstate="print"/>
          <a:srcRect t="11111" b="22221"/>
          <a:stretch>
            <a:fillRect/>
          </a:stretch>
        </p:blipFill>
        <p:spPr bwMode="auto">
          <a:xfrm>
            <a:off x="1907704" y="5301208"/>
            <a:ext cx="3641725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071233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981075"/>
          </a:xfrm>
        </p:spPr>
        <p:txBody>
          <a:bodyPr/>
          <a:lstStyle/>
          <a:p>
            <a:pPr eaLnBrk="1" hangingPunct="1"/>
            <a:r>
              <a:rPr lang="en-US"/>
              <a:t>Proof outline for two arms setting</a:t>
            </a:r>
            <a:endParaRPr lang="he-IL">
              <a:solidFill>
                <a:schemeClr val="tx1"/>
              </a:solidFill>
            </a:endParaRP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0188" y="1927225"/>
            <a:ext cx="8229600" cy="1141413"/>
          </a:xfrm>
        </p:spPr>
        <p:txBody>
          <a:bodyPr/>
          <a:lstStyle/>
          <a:p>
            <a:pPr eaLnBrk="1" hangingPunct="1"/>
            <a:r>
              <a:rPr lang="en-US" sz="2400"/>
              <a:t>Firstly, we will bound the regret during the first L plays of the second arm.</a:t>
            </a:r>
          </a:p>
          <a:p>
            <a:pPr eaLnBrk="1" hangingPunct="1"/>
            <a:endParaRPr lang="he-IL" sz="2400"/>
          </a:p>
        </p:txBody>
      </p:sp>
      <p:graphicFrame>
        <p:nvGraphicFramePr>
          <p:cNvPr id="2050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3930270"/>
              </p:ext>
            </p:extLst>
          </p:nvPr>
        </p:nvGraphicFramePr>
        <p:xfrm>
          <a:off x="452438" y="2924175"/>
          <a:ext cx="4641850" cy="1406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25" name="Equation" r:id="rId3" imgW="3936960" imgH="1143000" progId="Equation.DSMT4">
                  <p:embed/>
                </p:oleObj>
              </mc:Choice>
              <mc:Fallback>
                <p:oleObj name="Equation" r:id="rId3" imgW="3936960" imgH="11430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2438" y="2924175"/>
                        <a:ext cx="4641850" cy="1406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250825" y="4941888"/>
            <a:ext cx="8229600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sz="2400" dirty="0">
                <a:latin typeface="+mn-lt"/>
                <a:cs typeface="+mn-cs"/>
              </a:rPr>
              <a:t>Only the plays of the second arm produce an expected regret, because regret is 0 when the first arm is played.</a:t>
            </a:r>
            <a:endParaRPr lang="he-IL" sz="2400" dirty="0">
              <a:latin typeface="+mn-lt"/>
              <a:cs typeface="+mn-cs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he-IL" sz="2400" dirty="0">
              <a:latin typeface="+mn-lt"/>
              <a:cs typeface="+mn-cs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981075"/>
          </a:xfrm>
        </p:spPr>
        <p:txBody>
          <a:bodyPr/>
          <a:lstStyle/>
          <a:p>
            <a:pPr eaLnBrk="1" hangingPunct="1"/>
            <a:r>
              <a:rPr lang="en-US"/>
              <a:t>Proof outline for two arms setting</a:t>
            </a:r>
            <a:endParaRPr lang="he-IL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531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2071688"/>
                <a:ext cx="8229600" cy="4525962"/>
              </a:xfrm>
            </p:spPr>
            <p:txBody>
              <a:bodyPr/>
              <a:lstStyle/>
              <a:p>
                <a:pPr eaLnBrk="1" hangingPunct="1"/>
                <a:r>
                  <a:rPr lang="en-US" sz="2400" dirty="0"/>
                  <a:t>The first arm would be played at time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2400" dirty="0"/>
                  <a:t>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sz="2400" i="1" dirty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2400" i="1" dirty="0">
                        <a:latin typeface="Cambria Math" panose="02040503050406030204" pitchFamily="18" charset="0"/>
                      </a:rPr>
                      <m:t>&gt;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400" dirty="0"/>
              </a:p>
              <a:p>
                <a:pPr eaLnBrk="1" hangingPunct="1"/>
                <a:r>
                  <a:rPr lang="en-US" sz="2400" dirty="0"/>
                  <a:t>After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2400" i="1" dirty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sz="2400" dirty="0"/>
                  <a:t> times, with high probability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sSub>
                      <m:sSub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µ</m:t>
                        </m:r>
                      </m:e>
                      <m:sub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400" dirty="0"/>
                  <a:t>, thus the first arm would be played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sz="2400" i="1" dirty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2400" i="1" dirty="0">
                        <a:latin typeface="Cambria Math" panose="02040503050406030204" pitchFamily="18" charset="0"/>
                      </a:rPr>
                      <m:t>&gt;</m:t>
                    </m:r>
                    <m:sSub>
                      <m:sSub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µ</m:t>
                        </m:r>
                      </m:e>
                      <m:sub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400" dirty="0"/>
                  <a:t> (roughly).</a:t>
                </a:r>
              </a:p>
              <a:p>
                <a:pPr eaLnBrk="1" hangingPunct="1"/>
                <a:endParaRPr lang="en-US" sz="2400" dirty="0"/>
              </a:p>
              <a:p>
                <a:pPr eaLnBrk="1" hangingPunct="1"/>
                <a:r>
                  <a:rPr lang="en-US" sz="2400" dirty="0"/>
                  <a:t>Lets assume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µ</m:t>
                        </m:r>
                      </m:e>
                      <m:sub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400" dirty="0"/>
                  <a:t>, how do you think can we model:</a:t>
                </a:r>
              </a:p>
              <a:p>
                <a:pPr marL="0" indent="0" eaLnBrk="1" hangingPunct="1">
                  <a:buNone/>
                </a:pPr>
                <a:r>
                  <a:rPr lang="en-US" sz="2400" dirty="0"/>
                  <a:t>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2400" dirty="0"/>
                  <a:t>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i="1" dirty="0">
                        <a:latin typeface="Cambria Math" panose="02040503050406030204" pitchFamily="18" charset="0"/>
                      </a:rPr>
                      <m:t>– </m:t>
                    </m:r>
                    <m:sSub>
                      <m:sSub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err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2400" i="1" dirty="0">
                        <a:latin typeface="Cambria Math" panose="02040503050406030204" pitchFamily="18" charset="0"/>
                      </a:rPr>
                      <m:t> − 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 ??</a:t>
                </a:r>
              </a:p>
            </p:txBody>
          </p:sp>
        </mc:Choice>
        <mc:Fallback xmlns="">
          <p:sp>
            <p:nvSpPr>
              <p:cNvPr id="2253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2071688"/>
                <a:ext cx="8229600" cy="4525962"/>
              </a:xfrm>
              <a:blipFill>
                <a:blip r:embed="rId2"/>
                <a:stretch>
                  <a:fillRect l="-963" t="-943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981075"/>
          </a:xfrm>
        </p:spPr>
        <p:txBody>
          <a:bodyPr/>
          <a:lstStyle/>
          <a:p>
            <a:pPr eaLnBrk="1" hangingPunct="1"/>
            <a:r>
              <a:rPr lang="en" dirty="0"/>
              <a:t>What’s for today</a:t>
            </a:r>
            <a:endParaRPr lang="he-IL" dirty="0">
              <a:solidFill>
                <a:schemeClr val="tx1"/>
              </a:solidFill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143125"/>
            <a:ext cx="8229600" cy="4094163"/>
          </a:xfrm>
        </p:spPr>
        <p:txBody>
          <a:bodyPr/>
          <a:lstStyle/>
          <a:p>
            <a:pPr eaLnBrk="1" hangingPunct="1"/>
            <a:r>
              <a:rPr lang="en-US" sz="2400" dirty="0"/>
              <a:t>Thomason sampling algorithm</a:t>
            </a:r>
          </a:p>
          <a:p>
            <a:pPr eaLnBrk="1" hangingPunct="1"/>
            <a:r>
              <a:rPr lang="en-US" sz="2400" dirty="0"/>
              <a:t>B</a:t>
            </a:r>
            <a:r>
              <a:rPr lang="en" sz="2400" dirty="0"/>
              <a:t>rief </a:t>
            </a:r>
            <a:r>
              <a:rPr lang="en-US" sz="2400" dirty="0"/>
              <a:t>for stochastic multi-armed bandit problem</a:t>
            </a:r>
          </a:p>
          <a:p>
            <a:pPr eaLnBrk="1" hangingPunct="1"/>
            <a:r>
              <a:rPr lang="en-US" sz="2400" dirty="0"/>
              <a:t>Main focus on regret bound for stochastic two-armed bandit problem</a:t>
            </a:r>
          </a:p>
          <a:p>
            <a:pPr eaLnBrk="1" hangingPunct="1"/>
            <a:r>
              <a:rPr lang="en-US" sz="2400" dirty="0"/>
              <a:t>Cover in high level the challenges for N arm</a:t>
            </a:r>
          </a:p>
          <a:p>
            <a:pPr eaLnBrk="1" hangingPunct="1"/>
            <a:endParaRPr lang="en-US" sz="2400" dirty="0"/>
          </a:p>
          <a:p>
            <a:pPr eaLnBrk="1" hangingPunct="1"/>
            <a:endParaRPr lang="en-US" sz="2400" dirty="0"/>
          </a:p>
          <a:p>
            <a:pPr eaLnBrk="1" hangingPunct="1"/>
            <a:endParaRPr lang="en-US" sz="2400" dirty="0"/>
          </a:p>
          <a:p>
            <a:pPr eaLnBrk="1" hangingPunct="1"/>
            <a:endParaRPr lang="he-IL" sz="2400" dirty="0"/>
          </a:p>
        </p:txBody>
      </p:sp>
    </p:spTree>
    <p:extLst>
      <p:ext uri="{BB962C8B-B14F-4D97-AF65-F5344CB8AC3E}">
        <p14:creationId xmlns:p14="http://schemas.microsoft.com/office/powerpoint/2010/main" val="6275147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981075"/>
          </a:xfrm>
        </p:spPr>
        <p:txBody>
          <a:bodyPr/>
          <a:lstStyle/>
          <a:p>
            <a:pPr eaLnBrk="1" hangingPunct="1"/>
            <a:r>
              <a:rPr lang="en-US"/>
              <a:t>Proof outline for two arms setting</a:t>
            </a:r>
            <a:endParaRPr lang="he-IL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531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2071688"/>
                <a:ext cx="8229600" cy="4525962"/>
              </a:xfrm>
            </p:spPr>
            <p:txBody>
              <a:bodyPr/>
              <a:lstStyle/>
              <a:p>
                <a:pPr eaLnBrk="1" hangingPunct="1"/>
                <a:r>
                  <a:rPr lang="en-US" sz="2400" dirty="0"/>
                  <a:t>The first arm would be played at time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2400" dirty="0"/>
                  <a:t>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sz="2400" i="1" dirty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2400" i="1" dirty="0">
                        <a:latin typeface="Cambria Math" panose="02040503050406030204" pitchFamily="18" charset="0"/>
                      </a:rPr>
                      <m:t>&gt;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400" dirty="0"/>
              </a:p>
              <a:p>
                <a:pPr eaLnBrk="1" hangingPunct="1"/>
                <a:r>
                  <a:rPr lang="en-US" sz="2400" dirty="0"/>
                  <a:t>After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2400" i="1" dirty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sz="2400" dirty="0"/>
                  <a:t> times, with high probability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sSub>
                      <m:sSub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µ</m:t>
                        </m:r>
                      </m:e>
                      <m:sub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400" dirty="0"/>
                  <a:t>, thus the first arm would be played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sz="2400" i="1" dirty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2400" i="1" dirty="0">
                        <a:latin typeface="Cambria Math" panose="02040503050406030204" pitchFamily="18" charset="0"/>
                      </a:rPr>
                      <m:t>&gt;</m:t>
                    </m:r>
                    <m:sSub>
                      <m:sSub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µ</m:t>
                        </m:r>
                      </m:e>
                      <m:sub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400" dirty="0"/>
                  <a:t> (roughly).</a:t>
                </a:r>
              </a:p>
              <a:p>
                <a:pPr eaLnBrk="1" hangingPunct="1"/>
                <a:endParaRPr lang="en-US" sz="2400" dirty="0"/>
              </a:p>
              <a:p>
                <a:pPr eaLnBrk="1" hangingPunct="1"/>
                <a:r>
                  <a:rPr lang="en-US" sz="2400" dirty="0"/>
                  <a:t>Under the assumption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µ</m:t>
                        </m:r>
                      </m:e>
                      <m:sub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400" dirty="0"/>
                  <a:t>), we can model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24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as a geometric random variable with parameter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dirty="0">
                            <a:latin typeface="Cambria Math" panose="02040503050406030204" pitchFamily="18" charset="0"/>
                          </a:rPr>
                          <m:t>Pr</m:t>
                        </m:r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⁡(</m:t>
                        </m:r>
                        <m:r>
                          <a:rPr lang="el-GR" sz="2400" i="1" dirty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2400" i="1" dirty="0">
                        <a:latin typeface="Cambria Math" panose="02040503050406030204" pitchFamily="18" charset="0"/>
                      </a:rPr>
                      <m:t>&gt;</m:t>
                    </m:r>
                    <m:sSub>
                      <m:sSub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µ</m:t>
                        </m:r>
                      </m:e>
                      <m:sub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.</a:t>
                </a:r>
              </a:p>
              <a:p>
                <a:pPr eaLnBrk="1" hangingPunct="1"/>
                <a:endParaRPr lang="en-US" sz="2400" dirty="0"/>
              </a:p>
              <a:p>
                <a:pPr eaLnBrk="1" hangingPunct="1"/>
                <a:r>
                  <a:rPr lang="en-US" sz="2400" dirty="0"/>
                  <a:t>Denote this random variable as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2400" i="1" dirty="0">
                        <a:latin typeface="Cambria Math" panose="02040503050406030204" pitchFamily="18" charset="0"/>
                      </a:rPr>
                      <m:t>~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 dirty="0" err="1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2400" i="1" dirty="0" err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i="1" dirty="0" err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400" i="1" dirty="0" err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µ</m:t>
                        </m:r>
                      </m:e>
                      <m:sub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</a:t>
                </a:r>
              </a:p>
              <a:p>
                <a:pPr eaLnBrk="1" hangingPunct="1"/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sz="2400" i="1" dirty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𝐵𝑒𝑡𝑎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 − 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he-IL" sz="2400" dirty="0"/>
              </a:p>
              <a:p>
                <a:pPr eaLnBrk="1" hangingPunct="1"/>
                <a:endParaRPr lang="en-US" sz="2400" dirty="0"/>
              </a:p>
              <a:p>
                <a:pPr eaLnBrk="1" hangingPunct="1"/>
                <a:endParaRPr lang="en-US" sz="2400" dirty="0"/>
              </a:p>
            </p:txBody>
          </p:sp>
        </mc:Choice>
        <mc:Fallback xmlns="">
          <p:sp>
            <p:nvSpPr>
              <p:cNvPr id="2253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2071688"/>
                <a:ext cx="8229600" cy="4525962"/>
              </a:xfrm>
              <a:blipFill>
                <a:blip r:embed="rId2"/>
                <a:stretch>
                  <a:fillRect l="-1111" t="-943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18957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981075"/>
          </a:xfrm>
        </p:spPr>
        <p:txBody>
          <a:bodyPr/>
          <a:lstStyle/>
          <a:p>
            <a:pPr eaLnBrk="1" hangingPunct="1"/>
            <a:r>
              <a:rPr lang="en-US" b="1"/>
              <a:t>Geometric distribution refresh</a:t>
            </a:r>
            <a:endParaRPr lang="he-IL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76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1989138"/>
                <a:ext cx="8229600" cy="4525962"/>
              </a:xfrm>
            </p:spPr>
            <p:txBody>
              <a:bodyPr/>
              <a:lstStyle/>
              <a:p>
                <a:pPr eaLnBrk="1" hangingPunct="1"/>
                <a:r>
                  <a:rPr lang="en-US" sz="2400" dirty="0"/>
                  <a:t>The probability distribution of the number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2400" dirty="0"/>
                  <a:t> of Bernoulli trials needed to get one success (with probability for success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2400" dirty="0"/>
                  <a:t>)</a:t>
                </a:r>
              </a:p>
              <a:p>
                <a:pPr eaLnBrk="1" hangingPunct="1"/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 =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- the number of failures until we get one success</a:t>
                </a:r>
              </a:p>
              <a:p>
                <a:pPr eaLnBrk="1" hangingPunct="1"/>
                <a:endParaRPr lang="he-IL" sz="2400" dirty="0"/>
              </a:p>
            </p:txBody>
          </p:sp>
        </mc:Choice>
        <mc:Fallback xmlns="">
          <p:sp>
            <p:nvSpPr>
              <p:cNvPr id="3076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1989138"/>
                <a:ext cx="8229600" cy="4525962"/>
              </a:xfrm>
              <a:blipFill>
                <a:blip r:embed="rId3"/>
                <a:stretch>
                  <a:fillRect l="-1111" t="-942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07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9733770"/>
              </p:ext>
            </p:extLst>
          </p:nvPr>
        </p:nvGraphicFramePr>
        <p:xfrm>
          <a:off x="827584" y="4072979"/>
          <a:ext cx="2686050" cy="2092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50" name="Equation" r:id="rId4" imgW="1498320" imgH="1117440" progId="Equation.DSMT4">
                  <p:embed/>
                </p:oleObj>
              </mc:Choice>
              <mc:Fallback>
                <p:oleObj name="Equation" r:id="rId4" imgW="1498320" imgH="111744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584" y="4072979"/>
                        <a:ext cx="2686050" cy="2092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981075"/>
          </a:xfrm>
        </p:spPr>
        <p:txBody>
          <a:bodyPr/>
          <a:lstStyle/>
          <a:p>
            <a:pPr eaLnBrk="1" hangingPunct="1"/>
            <a:r>
              <a:rPr lang="en-US" dirty="0"/>
              <a:t>Proof outline for two arms setting</a:t>
            </a:r>
            <a:endParaRPr lang="he-IL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2531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2071688"/>
                <a:ext cx="8229600" cy="4525962"/>
              </a:xfrm>
            </p:spPr>
            <p:txBody>
              <a:bodyPr/>
              <a:lstStyle/>
              <a:p>
                <a:pPr eaLnBrk="1" hangingPunct="1"/>
                <a:endParaRPr lang="en-US" sz="2400" dirty="0"/>
              </a:p>
              <a:p>
                <a:pPr eaLnBrk="1" hangingPunct="1"/>
                <a:r>
                  <a:rPr lang="en-US" sz="2400" dirty="0"/>
                  <a:t>How do you think can we bound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2400" dirty="0"/>
                  <a:t>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i="1" dirty="0">
                        <a:latin typeface="Cambria Math" panose="02040503050406030204" pitchFamily="18" charset="0"/>
                      </a:rPr>
                      <m:t>– </m:t>
                    </m:r>
                    <m:sSub>
                      <m:sSub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err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2400" i="1" dirty="0">
                        <a:latin typeface="Cambria Math" panose="02040503050406030204" pitchFamily="18" charset="0"/>
                      </a:rPr>
                      <m:t> − 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 without the assumption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µ</m:t>
                        </m:r>
                      </m:e>
                      <m:sub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400" dirty="0"/>
                  <a:t>???</a:t>
                </a:r>
              </a:p>
              <a:p>
                <a:pPr eaLnBrk="1" hangingPunct="1"/>
                <a:r>
                  <a:rPr lang="en-US" sz="2400" dirty="0"/>
                  <a:t>Reminder: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2400" i="1" dirty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sz="2400" dirty="0"/>
                  <a:t> </a:t>
                </a:r>
              </a:p>
            </p:txBody>
          </p:sp>
        </mc:Choice>
        <mc:Fallback>
          <p:sp>
            <p:nvSpPr>
              <p:cNvPr id="2253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2071688"/>
                <a:ext cx="8229600" cy="4525962"/>
              </a:xfrm>
              <a:blipFill>
                <a:blip r:embed="rId2"/>
                <a:stretch>
                  <a:fillRect l="-963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996859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6626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230188" y="1916113"/>
                <a:ext cx="8229600" cy="4033837"/>
              </a:xfrm>
            </p:spPr>
            <p:txBody>
              <a:bodyPr/>
              <a:lstStyle/>
              <a:p>
                <a:pPr eaLnBrk="1" hangingPunct="1"/>
                <a:r>
                  <a:rPr lang="en-US" sz="2400" dirty="0"/>
                  <a:t>To understand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err="1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2400" i="1" dirty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sz="2400" dirty="0"/>
                  <a:t>, we will perform the following experiment until it succeeds: </a:t>
                </a:r>
              </a:p>
              <a:p>
                <a:pPr lvl="1" eaLnBrk="1" hangingPunct="1"/>
                <a:r>
                  <a:rPr lang="en-US" sz="2000" dirty="0"/>
                  <a:t>check if a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𝐵𝑒𝑡𝑎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 − 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sz="2000" dirty="0"/>
                  <a:t>distributed random variable exceeds a threshold y.</a:t>
                </a:r>
              </a:p>
              <a:p>
                <a:pPr lvl="1" eaLnBrk="1" hangingPunct="1"/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i="1" dirty="0" err="1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2000" i="1" dirty="0" err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i="1" dirty="0" err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000" i="1" dirty="0" err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i="1" dirty="0" err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/>
                  <a:t> - the number of trials before succeeds.</a:t>
                </a:r>
              </a:p>
              <a:p>
                <a:pPr lvl="1" eaLnBrk="1" hangingPunct="1"/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i="1" dirty="0" err="1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2000" i="1" dirty="0" err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i="1" dirty="0" err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000" i="1" dirty="0" err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i="1" dirty="0" err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/>
                  <a:t> - is a geometric random variable with parameter (success) 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−</m:t>
                    </m:r>
                    <m:sSubSup>
                      <m:sSub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𝑏𝑒𝑡𝑎</m:t>
                        </m:r>
                      </m:sup>
                    </m:sSubSup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000" dirty="0"/>
              </a:p>
              <a:p>
                <a:pPr eaLnBrk="1" hangingPunct="1">
                  <a:buFontTx/>
                  <a:buNone/>
                </a:pPr>
                <a:endParaRPr lang="en-US" sz="2400" dirty="0"/>
              </a:p>
              <a:p>
                <a:pPr eaLnBrk="1" hangingPunct="1">
                  <a:buFontTx/>
                  <a:buNone/>
                </a:pPr>
                <a:r>
                  <a:rPr lang="en-US" sz="2400" dirty="0"/>
                  <a:t>**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sz="2400" dirty="0"/>
                  <a:t> is the CDF of the beta distribution</a:t>
                </a:r>
              </a:p>
              <a:p>
                <a:pPr eaLnBrk="1" hangingPunct="1">
                  <a:buFontTx/>
                  <a:buNone/>
                </a:pPr>
                <a:r>
                  <a:rPr lang="en-US" sz="2400" dirty="0"/>
                  <a:t>**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400" dirty="0"/>
                  <a:t> will be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µ</m:t>
                        </m:r>
                      </m:e>
                      <m:sub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∆/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</m:oMath>
                </a14:m>
                <a:endParaRPr lang="en-US" sz="2400" dirty="0"/>
              </a:p>
            </p:txBody>
          </p:sp>
        </mc:Choice>
        <mc:Fallback>
          <p:sp>
            <p:nvSpPr>
              <p:cNvPr id="26626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230188" y="1916113"/>
                <a:ext cx="8229600" cy="4033837"/>
              </a:xfrm>
              <a:blipFill>
                <a:blip r:embed="rId2"/>
                <a:stretch>
                  <a:fillRect l="-1185" t="-1208" b="-1057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62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981075"/>
          </a:xfrm>
        </p:spPr>
        <p:txBody>
          <a:bodyPr/>
          <a:lstStyle/>
          <a:p>
            <a:pPr eaLnBrk="1" hangingPunct="1"/>
            <a:r>
              <a:rPr lang="en-US" dirty="0"/>
              <a:t>Proof outline for two arms setting</a:t>
            </a:r>
            <a:endParaRPr lang="he-IL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981075"/>
          </a:xfrm>
        </p:spPr>
        <p:txBody>
          <a:bodyPr/>
          <a:lstStyle/>
          <a:p>
            <a:pPr eaLnBrk="1" hangingPunct="1"/>
            <a:r>
              <a:rPr lang="en-US"/>
              <a:t>Lemma 4</a:t>
            </a:r>
            <a:endParaRPr lang="he-IL">
              <a:solidFill>
                <a:schemeClr val="tx1"/>
              </a:solidFill>
            </a:endParaRPr>
          </a:p>
        </p:txBody>
      </p:sp>
      <p:sp>
        <p:nvSpPr>
          <p:cNvPr id="41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4829720"/>
            <a:ext cx="8229600" cy="471488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400" dirty="0"/>
              <a:t>Thus:</a:t>
            </a:r>
          </a:p>
        </p:txBody>
      </p:sp>
      <p:graphicFrame>
        <p:nvGraphicFramePr>
          <p:cNvPr id="409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342257"/>
              </p:ext>
            </p:extLst>
          </p:nvPr>
        </p:nvGraphicFramePr>
        <p:xfrm>
          <a:off x="565150" y="5373216"/>
          <a:ext cx="5519738" cy="803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29" name="Equation" r:id="rId3" imgW="4736880" imgH="660240" progId="Equation.DSMT4">
                  <p:embed/>
                </p:oleObj>
              </mc:Choice>
              <mc:Fallback>
                <p:oleObj name="Equation" r:id="rId3" imgW="4736880" imgH="66024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5150" y="5373216"/>
                        <a:ext cx="5519738" cy="803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9" name="Object 3"/>
          <p:cNvGraphicFramePr>
            <a:graphicFrameLocks noChangeAspect="1"/>
          </p:cNvGraphicFramePr>
          <p:nvPr/>
        </p:nvGraphicFramePr>
        <p:xfrm>
          <a:off x="395288" y="2133600"/>
          <a:ext cx="869950" cy="452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30" name="Equation" r:id="rId5" imgW="507960" imgH="253800" progId="Equation.DSMT4">
                  <p:embed/>
                </p:oleObj>
              </mc:Choice>
              <mc:Fallback>
                <p:oleObj name="Equation" r:id="rId5" imgW="507960" imgH="2538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2133600"/>
                        <a:ext cx="869950" cy="4524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3"/>
              <p:cNvSpPr txBox="1">
                <a:spLocks noChangeArrowheads="1"/>
              </p:cNvSpPr>
              <p:nvPr/>
            </p:nvSpPr>
            <p:spPr bwMode="auto">
              <a:xfrm>
                <a:off x="323850" y="2133600"/>
                <a:ext cx="8229600" cy="15113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r>
                  <a:rPr lang="en-US" sz="2400" kern="0" dirty="0">
                    <a:latin typeface="+mn-lt"/>
                    <a:cs typeface="+mn-cs"/>
                  </a:rPr>
                  <a:t>            -  The CDF </a:t>
                </a:r>
                <a:r>
                  <a:rPr lang="en-US" sz="2400" dirty="0"/>
                  <a:t>of the binomial distribution with parameters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.</a:t>
                </a:r>
              </a:p>
              <a:p>
                <a:pPr>
                  <a:defRPr/>
                </a:pPr>
                <a:endParaRPr lang="en-US" sz="2400" dirty="0"/>
              </a:p>
              <a:p>
                <a:pPr>
                  <a:buFont typeface="Arial" pitchFamily="34" charset="0"/>
                  <a:buChar char="•"/>
                  <a:defRPr/>
                </a:pPr>
                <a:r>
                  <a:rPr lang="en-US" sz="2400" dirty="0"/>
                  <a:t> Fact 1 - for all positive </a:t>
                </a:r>
                <a:r>
                  <a:rPr lang="en-US" sz="2400" b="1" dirty="0"/>
                  <a:t>integers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exists that (without proof):</a:t>
                </a:r>
              </a:p>
            </p:txBody>
          </p:sp>
        </mc:Choice>
        <mc:Fallback xmlns="">
          <p:sp>
            <p:nvSpPr>
              <p:cNvPr id="6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3850" y="2133600"/>
                <a:ext cx="8229600" cy="1511300"/>
              </a:xfrm>
              <a:prstGeom prst="rect">
                <a:avLst/>
              </a:prstGeom>
              <a:blipFill>
                <a:blip r:embed="rId7"/>
                <a:stretch>
                  <a:fillRect l="-1111" t="-2823" b="-36694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10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3595581"/>
              </p:ext>
            </p:extLst>
          </p:nvPr>
        </p:nvGraphicFramePr>
        <p:xfrm>
          <a:off x="539750" y="4181648"/>
          <a:ext cx="3168650" cy="471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31" name="Equation" r:id="rId8" imgW="2476440" imgH="368280" progId="Equation.DSMT4">
                  <p:embed/>
                </p:oleObj>
              </mc:Choice>
              <mc:Fallback>
                <p:oleObj name="Equation" r:id="rId8" imgW="2476440" imgH="36828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" y="4181648"/>
                        <a:ext cx="3168650" cy="471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981075"/>
          </a:xfrm>
        </p:spPr>
        <p:txBody>
          <a:bodyPr/>
          <a:lstStyle/>
          <a:p>
            <a:pPr eaLnBrk="1" hangingPunct="1"/>
            <a:r>
              <a:rPr lang="en-US" dirty="0"/>
              <a:t>Fact 1</a:t>
            </a:r>
            <a:endParaRPr lang="he-IL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2AEA19AE-2B53-47C5-915B-C278BA787E9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0" y="1916832"/>
                <a:ext cx="8976902" cy="41044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r>
                  <a:rPr lang="en-US" sz="2400" kern="0" dirty="0">
                    <a:latin typeface="+mn-lt"/>
                    <a:cs typeface="+mn-cs"/>
                  </a:rPr>
                  <a:t>Lets generate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kern="0" smtClean="0"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lang="en-US" sz="2400" b="0" i="1" kern="0" smtClean="0">
                            <a:latin typeface="Cambria Math" panose="02040503050406030204" pitchFamily="18" charset="0"/>
                            <a:cs typeface="+mn-cs"/>
                          </a:rPr>
                          <m:t>𝑋</m:t>
                        </m:r>
                      </m:e>
                      <m:sub>
                        <m:r>
                          <a:rPr lang="en-US" sz="2400" b="0" i="1" kern="0" smtClean="0">
                            <a:latin typeface="Cambria Math" panose="02040503050406030204" pitchFamily="18" charset="0"/>
                            <a:cs typeface="+mn-cs"/>
                          </a:rPr>
                          <m:t>1</m:t>
                        </m:r>
                      </m:sub>
                    </m:sSub>
                    <m:r>
                      <a:rPr lang="en-US" sz="2400" b="0" i="1" kern="0" smtClean="0">
                        <a:latin typeface="Cambria Math" panose="02040503050406030204" pitchFamily="18" charset="0"/>
                        <a:cs typeface="+mn-cs"/>
                      </a:rPr>
                      <m:t>,…,</m:t>
                    </m:r>
                    <m:sSub>
                      <m:sSubPr>
                        <m:ctrlPr>
                          <a:rPr lang="en-US" sz="2400" b="0" i="1" kern="0" smtClean="0"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lang="en-US" sz="2400" b="0" i="1" kern="0" smtClean="0">
                            <a:latin typeface="Cambria Math" panose="02040503050406030204" pitchFamily="18" charset="0"/>
                            <a:cs typeface="+mn-cs"/>
                          </a:rPr>
                          <m:t>𝑋</m:t>
                        </m:r>
                      </m:e>
                      <m:sub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𝛼</m:t>
                        </m:r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𝛽</m:t>
                        </m:r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 −</m:t>
                        </m:r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kern="0" dirty="0">
                    <a:latin typeface="+mn-lt"/>
                    <a:cs typeface="+mn-cs"/>
                  </a:rPr>
                  <a:t> variables from uniform distribution [0,1]. Let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 ker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i="1" ker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400" i="1" ker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24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↑</m:t>
                        </m:r>
                      </m:sup>
                    </m:sSubSup>
                    <m:r>
                      <a:rPr lang="en-US" sz="2400" b="0" i="1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sz="2400" i="1" kern="0">
                        <a:latin typeface="Cambria Math" panose="02040503050406030204" pitchFamily="18" charset="0"/>
                      </a:rPr>
                      <m:t>…</m:t>
                    </m:r>
                    <m:r>
                      <a:rPr lang="en-US" sz="2400" b="0" i="1" kern="0" smtClean="0">
                        <a:latin typeface="Cambria Math" panose="02040503050406030204" pitchFamily="18" charset="0"/>
                      </a:rPr>
                      <m:t>,</m:t>
                    </m:r>
                    <m:sSubSup>
                      <m:sSubSupPr>
                        <m:ctrlPr>
                          <a:rPr lang="en-US" sz="2400" i="1" ker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i="1" ker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𝛼</m:t>
                        </m:r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𝛽</m:t>
                        </m:r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 −</m:t>
                        </m:r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24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↑</m:t>
                        </m:r>
                      </m:sup>
                    </m:sSubSup>
                  </m:oMath>
                </a14:m>
                <a:r>
                  <a:rPr lang="en-US" sz="2400" kern="0" dirty="0">
                    <a:latin typeface="+mn-lt"/>
                    <a:cs typeface="+mn-cs"/>
                  </a:rPr>
                  <a:t> be the sorted increasing order.</a:t>
                </a:r>
              </a:p>
              <a:p>
                <a:pPr>
                  <a:defRPr/>
                </a:pPr>
                <a:r>
                  <a:rPr lang="en-US" sz="2400" kern="0" dirty="0">
                    <a:latin typeface="+mn-lt"/>
                    <a:cs typeface="+mn-cs"/>
                  </a:rPr>
                  <a:t>Lets find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 ker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sz="2400" b="0" i="0" kern="0" smtClean="0">
                            <a:latin typeface="Cambria Math" panose="02040503050406030204" pitchFamily="18" charset="0"/>
                          </a:rPr>
                          <m:t>Pr</m:t>
                        </m:r>
                        <m:r>
                          <a:rPr lang="en-US" sz="2400" b="0" i="1" kern="0" smtClean="0">
                            <a:latin typeface="Cambria Math" panose="02040503050406030204" pitchFamily="18" charset="0"/>
                          </a:rPr>
                          <m:t>⁡(</m:t>
                        </m:r>
                        <m:r>
                          <a:rPr lang="en-US" sz="2400" i="1" ker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𝛼</m:t>
                        </m:r>
                      </m:sub>
                      <m:sup>
                        <m:r>
                          <a:rPr lang="en-US" sz="24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↑</m:t>
                        </m:r>
                      </m:sup>
                    </m:sSubSup>
                    <m:r>
                      <a:rPr lang="en-US" sz="2400" b="0" i="1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2400" b="0" i="1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𝑦</m:t>
                    </m:r>
                    <m:r>
                      <a:rPr lang="en-US" sz="2400" b="0" i="1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kern="0" dirty="0">
                    <a:latin typeface="+mn-lt"/>
                    <a:cs typeface="+mn-cs"/>
                  </a:rPr>
                  <a:t> :</a:t>
                </a:r>
              </a:p>
              <a:p>
                <a:pPr>
                  <a:defRPr/>
                </a:pPr>
                <a:endParaRPr lang="en-US" sz="2400" kern="0" dirty="0">
                  <a:latin typeface="+mn-lt"/>
                  <a:cs typeface="+mn-cs"/>
                </a:endParaRPr>
              </a:p>
              <a:p>
                <a:pPr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kern="0">
                          <a:latin typeface="Cambria Math" panose="02040503050406030204" pitchFamily="18" charset="0"/>
                        </a:rPr>
                        <m:t>Pr</m:t>
                      </m:r>
                      <m:r>
                        <a:rPr lang="en-US" sz="2400" i="1" kern="0">
                          <a:latin typeface="Cambria Math" panose="02040503050406030204" pitchFamily="18" charset="0"/>
                        </a:rPr>
                        <m:t>⁡(</m:t>
                      </m:r>
                      <m:sSub>
                        <m:sSubPr>
                          <m:ctrlPr>
                            <a:rPr lang="en-US" sz="2400" i="1" ker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ker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2400" i="1" ker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400" i="1" ker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sz="2400" i="1" ker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𝑦</m:t>
                      </m:r>
                      <m:r>
                        <a:rPr lang="en-US" sz="2400" i="1" ker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)=</m:t>
                      </m:r>
                      <m:r>
                        <a:rPr lang="en-US" sz="2400" i="1" ker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sz="2400" kern="0" dirty="0"/>
              </a:p>
              <a:p>
                <a:pPr>
                  <a:defRPr/>
                </a:pPr>
                <a:endParaRPr lang="en-US" sz="2400" kern="0" dirty="0"/>
              </a:p>
              <a:p>
                <a:pPr>
                  <a:defRPr/>
                </a:pPr>
                <a:r>
                  <a:rPr lang="en-US" sz="2400" kern="0" dirty="0">
                    <a:solidFill>
                      <a:schemeClr val="tx1"/>
                    </a:solidFill>
                  </a:rPr>
                  <a:t>On the one hand, lets consider this scenario:</a:t>
                </a:r>
              </a:p>
              <a:p>
                <a:pPr>
                  <a:defRPr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 ker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i="1" ker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400" i="1" ker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2400" i="1" ker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↑</m:t>
                        </m:r>
                      </m:sup>
                    </m:sSubSup>
                    <m:r>
                      <a:rPr lang="en-US" sz="2400" i="1" ker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sz="2400" i="1" ker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…,</m:t>
                    </m:r>
                  </m:oMath>
                </a14:m>
                <a:r>
                  <a:rPr lang="en-US" sz="2400" kern="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 ker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i="1" ker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4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  <m:r>
                          <a:rPr lang="en-US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i="1" ker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2400" i="1" ker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↑</m:t>
                        </m:r>
                      </m:sup>
                    </m:sSubSup>
                    <m:r>
                      <a:rPr lang="en-US" sz="2400" i="1" kern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2400" i="1" kern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[</m:t>
                    </m:r>
                    <m:r>
                      <a:rPr lang="en-US" sz="2400" i="1" kern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2400" i="1" kern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kern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2400" i="1" kern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2400" kern="0" dirty="0">
                    <a:solidFill>
                      <a:schemeClr val="tx1"/>
                    </a:solidFill>
                  </a:rPr>
                  <a:t> 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 ker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i="1" ker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4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</m:sub>
                      <m:sup>
                        <m:r>
                          <a:rPr lang="en-US" sz="2400" i="1" ker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↑</m:t>
                        </m:r>
                      </m:sup>
                    </m:sSubSup>
                    <m:r>
                      <a:rPr lang="en-US" sz="2400" i="1" ker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2400" i="1" kern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𝑑𝑧</m:t>
                    </m:r>
                  </m:oMath>
                </a14:m>
                <a:r>
                  <a:rPr lang="en-US" sz="2400" kern="0" dirty="0">
                    <a:solidFill>
                      <a:schemeClr val="tx1"/>
                    </a:solidFill>
                  </a:rPr>
                  <a:t>, and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 ker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i="1" ker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4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  <m:r>
                          <a:rPr lang="en-US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 i="1" ker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2400" i="1" ker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↑</m:t>
                        </m:r>
                      </m:sup>
                    </m:sSubSup>
                    <m:r>
                      <a:rPr lang="en-US" sz="2400" i="1" ker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sz="2400" i="1" ker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…,</m:t>
                    </m:r>
                    <m:sSubSup>
                      <m:sSubSupPr>
                        <m:ctrlPr>
                          <a:rPr lang="en-US" sz="2400" i="1" ker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i="1" ker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4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  <m:r>
                          <a:rPr lang="en-US" sz="24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𝛽</m:t>
                        </m:r>
                        <m:r>
                          <a:rPr lang="en-US" sz="24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−</m:t>
                        </m:r>
                        <m:r>
                          <a:rPr lang="en-US" sz="24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2400" i="1" ker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↑</m:t>
                        </m:r>
                      </m:sup>
                    </m:sSubSup>
                    <m:r>
                      <a:rPr lang="en-US" sz="2400" i="1" ker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US" sz="2400" b="0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𝑧</m:t>
                        </m:r>
                        <m:r>
                          <a:rPr lang="en-US" sz="2400" b="0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endParaRPr lang="en-US" sz="2400" b="0" kern="0" dirty="0">
                  <a:solidFill>
                    <a:schemeClr val="tx1"/>
                  </a:solidFill>
                  <a:ea typeface="Cambria Math" panose="02040503050406030204" pitchFamily="18" charset="0"/>
                </a:endParaRPr>
              </a:p>
              <a:p>
                <a:pPr>
                  <a:defRPr/>
                </a:pPr>
                <a:endParaRPr lang="en-US" sz="2400" kern="0" dirty="0">
                  <a:solidFill>
                    <a:schemeClr val="tx1"/>
                  </a:solidFill>
                </a:endParaRPr>
              </a:p>
              <a:p>
                <a:pPr>
                  <a:defRPr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sz="2400" ker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Pr</m:t>
                        </m:r>
                        <m:r>
                          <a:rPr lang="en-US" sz="2400" i="1" ker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⁡(</m:t>
                        </m:r>
                        <m:r>
                          <a:rPr lang="en-US" sz="2400" i="1" ker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4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</m:sub>
                      <m:sup>
                        <m:r>
                          <a:rPr lang="en-US" sz="2400" i="1" ker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↑</m:t>
                        </m:r>
                      </m:sup>
                    </m:sSubSup>
                    <m:r>
                      <a:rPr lang="en-US" sz="2400" i="1" ker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2400" i="1" ker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𝑦</m:t>
                    </m:r>
                    <m:r>
                      <a:rPr lang="en-US" sz="2400" i="1" ker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4"/>
                          </m:r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sup>
                      <m:e>
                        <m:box>
                          <m:box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r>
                              <m:rPr>
                                <m:brk m:alnAt="63"/>
                              </m:r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f>
                              <m:fPr>
                                <m:ctrlP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d>
                                  <m:dPr>
                                    <m:ctrlPr>
                                      <a:rPr lang="en-US" sz="2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𝛼</m:t>
                                    </m:r>
                                    <m:r>
                                      <a:rPr lang="en-US" sz="2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US" sz="2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𝛽</m:t>
                                    </m:r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</m:d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!</m:t>
                                </m:r>
                              </m:num>
                              <m:den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𝛼</m:t>
                                </m:r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!</m:t>
                                </m:r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𝛽</m:t>
                                </m:r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!</m:t>
                                </m:r>
                              </m:den>
                            </m:f>
                          </m:e>
                        </m:box>
                        <m:sSup>
                          <m:sSup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𝑧</m:t>
                            </m:r>
                          </m:e>
                          <m:sup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p>
                        </m:sSup>
                        <m:sSup>
                          <m:sSup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𝑧</m:t>
                            </m:r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𝛽</m:t>
                            </m:r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p>
                        </m:sSup>
                        <m:d>
                          <m:d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𝛽</m:t>
                            </m:r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𝑑𝑧</m:t>
                        </m:r>
                      </m:e>
                    </m:nary>
                  </m:oMath>
                </a14:m>
                <a:r>
                  <a:rPr lang="en-US" sz="2400" kern="0" dirty="0">
                    <a:solidFill>
                      <a:schemeClr val="tx1"/>
                    </a:solidFill>
                  </a:rPr>
                  <a:t>=</a:t>
                </a:r>
                <a:r>
                  <a:rPr lang="en-US" sz="2400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sub>
                      <m:sup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𝑏𝑒𝑡𝑎</m:t>
                        </m:r>
                      </m:sup>
                    </m:sSubSup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𝑦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kern="0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2AEA19AE-2B53-47C5-915B-C278BA787E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1916832"/>
                <a:ext cx="8976902" cy="4104455"/>
              </a:xfrm>
              <a:prstGeom prst="rect">
                <a:avLst/>
              </a:prstGeom>
              <a:blipFill>
                <a:blip r:embed="rId2"/>
                <a:stretch>
                  <a:fillRect l="-1018" t="-1187" b="-1484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981075"/>
          </a:xfrm>
        </p:spPr>
        <p:txBody>
          <a:bodyPr/>
          <a:lstStyle/>
          <a:p>
            <a:pPr eaLnBrk="1" hangingPunct="1"/>
            <a:r>
              <a:rPr lang="en-US" dirty="0"/>
              <a:t>Fact 1</a:t>
            </a:r>
            <a:endParaRPr lang="he-IL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2AEA19AE-2B53-47C5-915B-C278BA787E9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0" y="2060849"/>
                <a:ext cx="8976902" cy="35283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eaLnBrk="1" hangingPunct="1"/>
                <a:r>
                  <a:rPr lang="en-US" sz="2400" kern="0" dirty="0">
                    <a:latin typeface="+mn-lt"/>
                    <a:cs typeface="+mn-cs"/>
                  </a:rPr>
                  <a:t>On the other Hand:</a:t>
                </a:r>
              </a:p>
              <a:p>
                <a:r>
                  <a:rPr lang="en-US" sz="2400" kern="0" dirty="0">
                    <a:latin typeface="+mn-lt"/>
                    <a:cs typeface="+mn-cs"/>
                  </a:rPr>
                  <a:t>the probability that for at most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2400" kern="0" dirty="0">
                    <a:latin typeface="+mn-lt"/>
                    <a:cs typeface="+mn-cs"/>
                  </a:rPr>
                  <a:t> of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ker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ker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400" i="1" ker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kern="0" dirty="0">
                    <a:latin typeface="+mn-lt"/>
                    <a:cs typeface="+mn-cs"/>
                  </a:rPr>
                  <a:t>’s get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ker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ker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400" i="1" ker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i="1" ker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2400" i="1" ker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400" kern="0" dirty="0">
                    <a:latin typeface="+mn-lt"/>
                    <a:cs typeface="+mn-cs"/>
                  </a:rPr>
                  <a:t>:</a:t>
                </a:r>
              </a:p>
              <a:p>
                <a:endParaRPr lang="en-US" sz="2400" kern="0" dirty="0">
                  <a:latin typeface="+mn-lt"/>
                  <a:cs typeface="+mn-cs"/>
                </a:endParaRPr>
              </a:p>
              <a:p>
                <a:pPr>
                  <a:defRPr/>
                </a:pP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p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𝛽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=</m:t>
                        </m:r>
                      </m:e>
                    </m:nary>
                  </m:oMath>
                </a14:m>
                <a:r>
                  <a:rPr lang="en-US" sz="24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sub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sup>
                    </m:sSubSup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endParaRPr lang="en-US" sz="2400" dirty="0">
                  <a:ea typeface="Cambria Math" panose="02040503050406030204" pitchFamily="18" charset="0"/>
                </a:endParaRPr>
              </a:p>
              <a:p>
                <a:pPr>
                  <a:defRPr/>
                </a:pPr>
                <a:endParaRPr lang="en-US" sz="2400" dirty="0"/>
              </a:p>
              <a:p>
                <a:pPr>
                  <a:defRPr/>
                </a:pPr>
                <a:r>
                  <a:rPr lang="en-US" sz="2400" kern="0" dirty="0"/>
                  <a:t>probability for at least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2400" kern="0" dirty="0"/>
                  <a:t> of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ker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ker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400" i="1" ker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kern="0" dirty="0"/>
                  <a:t>’s gets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ker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ker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400" i="1" ker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i="1" ker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2400" i="1" ker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400" kern="0" dirty="0"/>
                  <a:t>:</a:t>
                </a:r>
              </a:p>
              <a:p>
                <a:pPr>
                  <a:defRPr/>
                </a:pPr>
                <a:endParaRPr lang="en-US" sz="2400" i="1" kern="0" dirty="0">
                  <a:latin typeface="Cambria Math" panose="02040503050406030204" pitchFamily="18" charset="0"/>
                </a:endParaRPr>
              </a:p>
              <a:p>
                <a:pPr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i="1" ker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sz="2400" kern="0">
                              <a:latin typeface="Cambria Math" panose="02040503050406030204" pitchFamily="18" charset="0"/>
                            </a:rPr>
                            <m:t>Pr</m:t>
                          </m:r>
                          <m:r>
                            <a:rPr lang="en-US" sz="2400" i="1" kern="0">
                              <a:latin typeface="Cambria Math" panose="02040503050406030204" pitchFamily="18" charset="0"/>
                            </a:rPr>
                            <m:t>⁡(</m:t>
                          </m:r>
                          <m:r>
                            <a:rPr lang="en-US" sz="2400" i="1" ker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𝛼</m:t>
                          </m:r>
                        </m:sub>
                        <m:sup>
                          <m:r>
                            <a:rPr lang="en-US" sz="2400" i="1" ker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↑</m:t>
                          </m:r>
                        </m:sup>
                      </m:sSubSup>
                      <m:r>
                        <a:rPr lang="en-US" sz="2400" i="1" ker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sz="2400" i="1" ker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𝑦</m:t>
                      </m:r>
                      <m:r>
                        <a:rPr lang="en-US" sz="2400" i="1" ker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)=</m:t>
                      </m:r>
                      <m:r>
                        <a:rPr lang="en-US" sz="2400" b="0" i="1" kern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  <m:r>
                        <a:rPr lang="en-US" sz="2400" b="0" i="1" kern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bSup>
                        <m:sSubSup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sub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sup>
                      </m:sSubSup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e>
                      </m:d>
                    </m:oMath>
                  </m:oMathPara>
                </a14:m>
                <a:endParaRPr lang="en-US" sz="2400" kern="0" dirty="0"/>
              </a:p>
              <a:p>
                <a:pPr>
                  <a:defRPr/>
                </a:pPr>
                <a:endParaRPr lang="en-US" sz="2400" kern="0" dirty="0"/>
              </a:p>
              <a:p>
                <a:pPr>
                  <a:defRPr/>
                </a:pPr>
                <a:r>
                  <a:rPr lang="en-US" sz="2400" kern="0" dirty="0"/>
                  <a:t>So we get:</a:t>
                </a:r>
              </a:p>
              <a:p>
                <a:pPr>
                  <a:defRPr/>
                </a:pPr>
                <a:r>
                  <a:rPr lang="en-US" sz="2400" kern="0" dirty="0"/>
                  <a:t> </a:t>
                </a:r>
                <a14:m>
                  <m:oMath xmlns:m="http://schemas.openxmlformats.org/officeDocument/2006/math">
                    <m:r>
                      <a:rPr lang="en-US" sz="2400" i="1" ker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en-US" sz="2400" i="1" ker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sSubSup>
                      <m:sSubSup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sub>
                      <m:sup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sup>
                    </m:sSubSup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sub>
                      <m:sup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𝑏𝑒𝑡𝑎</m:t>
                        </m:r>
                      </m:sup>
                    </m:sSubSup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𝑦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kern="0" dirty="0"/>
                  <a:t>  </a:t>
                </a: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2AEA19AE-2B53-47C5-915B-C278BA787E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2060849"/>
                <a:ext cx="8976902" cy="3528392"/>
              </a:xfrm>
              <a:prstGeom prst="rect">
                <a:avLst/>
              </a:prstGeom>
              <a:blipFill>
                <a:blip r:embed="rId2"/>
                <a:stretch>
                  <a:fillRect l="-1018" t="-1209" b="-21762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52272350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7650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23528" y="1928018"/>
                <a:ext cx="8820472" cy="3805238"/>
              </a:xfrm>
            </p:spPr>
            <p:txBody>
              <a:bodyPr/>
              <a:lstStyle/>
              <a:p>
                <a:pPr marL="0" indent="0" eaLnBrk="1" hangingPunct="1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dirty="0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2000" dirty="0"/>
                  <a:t> is the number of steps before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sz="2000" i="1" dirty="0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) &gt;</m:t>
                    </m:r>
                    <m:sSub>
                      <m:sSubPr>
                        <m:ctrlPr>
                          <a:rPr lang="en-US" sz="20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sz="2000" i="1" dirty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sz="2000" b="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sz="2000" dirty="0"/>
                  <a:t> for the first time (between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brk m:alnAt="23"/>
                          </m:r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m:rPr>
                            <m:brk m:alnAt="23"/>
                          </m:r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20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000" dirty="0"/>
                  <a:t>). We want to bound it using:</a:t>
                </a:r>
              </a:p>
              <a:p>
                <a:pPr eaLnBrk="1" hangingPunct="1"/>
                <a:r>
                  <a:rPr lang="en-US" sz="2000" dirty="0"/>
                  <a:t>The first time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sz="2000" i="1" dirty="0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sz="20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&gt;</m:t>
                    </m:r>
                    <m:sSub>
                      <m:sSubPr>
                        <m:ctrlPr>
                          <a:rPr lang="en-US" sz="20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dirty="0" smtClean="0">
                            <a:latin typeface="Cambria Math" panose="02040503050406030204" pitchFamily="18" charset="0"/>
                          </a:rPr>
                          <m:t>µ</m:t>
                        </m:r>
                      </m:e>
                      <m:sub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l-GR" sz="2000" i="0" dirty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/>
                  <a:t>is distributed ~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𝑠</m:t>
                    </m:r>
                    <m:d>
                      <m:dPr>
                        <m:ctrlPr>
                          <a:rPr lang="en-US" sz="20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 dirty="0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20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dirty="0" smtClean="0">
                            <a:latin typeface="Cambria Math" panose="02040503050406030204" pitchFamily="18" charset="0"/>
                          </a:rPr>
                          <m:t>µ</m:t>
                        </m:r>
                      </m:e>
                      <m:sub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l-GR" sz="2000" i="0" dirty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 )</m:t>
                    </m:r>
                  </m:oMath>
                </a14:m>
                <a:r>
                  <a:rPr lang="en-US" sz="2000" dirty="0"/>
                  <a:t>. </a:t>
                </a:r>
              </a:p>
              <a:p>
                <a:pPr eaLnBrk="1" hangingPunct="1"/>
                <a:r>
                  <a:rPr lang="en-US" sz="2000" dirty="0"/>
                  <a:t>However,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dirty="0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2000" dirty="0"/>
                  <a:t> can be larger than this number if at some time step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20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𝐴</m:t>
                            </m:r>
                          </m:e>
                        </m:acc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: </m:t>
                        </m:r>
                        <m:r>
                          <a:rPr lang="el-GR" sz="2000" i="1" dirty="0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sz="20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&gt; </m:t>
                    </m:r>
                    <m:sSub>
                      <m:sSubPr>
                        <m:ctrlPr>
                          <a:rPr lang="en-US" sz="20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dirty="0" smtClean="0">
                            <a:latin typeface="Cambria Math" panose="02040503050406030204" pitchFamily="18" charset="0"/>
                          </a:rPr>
                          <m:t>µ</m:t>
                        </m:r>
                      </m:e>
                      <m:sub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l-GR" sz="2000" i="0" dirty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sz="2000" dirty="0"/>
                  <a:t>. In this case we can bound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2000" dirty="0"/>
                  <a:t> by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sz="2000" dirty="0"/>
                  <a:t>.</a:t>
                </a:r>
              </a:p>
              <a:p>
                <a:pPr marL="0" indent="0" eaLnBrk="1" hangingPunct="1">
                  <a:buNone/>
                </a:pPr>
                <a:endParaRPr lang="en-US" sz="2000" dirty="0"/>
              </a:p>
              <a:p>
                <a:pPr marL="0" indent="0" eaLnBrk="1" hangingPunct="1">
                  <a:buNone/>
                </a:pP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≤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E</m:t>
                    </m:r>
                    <m:d>
                      <m:dPr>
                        <m:begChr m:val="["/>
                        <m:endChr m:val="]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min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  <m:d>
                              <m:d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  <m:d>
                                  <m:d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e>
                                </m:d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sz="2000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 dirty="0">
                                        <a:latin typeface="Cambria Math" panose="02040503050406030204" pitchFamily="18" charset="0"/>
                                      </a:rPr>
                                      <m:t>µ</m:t>
                                    </m:r>
                                  </m:e>
                                  <m:sub>
                                    <m:r>
                                      <a:rPr lang="en-US" sz="2000" i="1" dirty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sz="2000" i="1" dirty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en-US" sz="2000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m:rPr>
                                        <m:sty m:val="p"/>
                                      </m:rPr>
                                      <a:rPr lang="el-GR" sz="2000" dirty="0">
                                        <a:latin typeface="Cambria Math" panose="02040503050406030204" pitchFamily="18" charset="0"/>
                                      </a:rPr>
                                      <m:t>Δ</m:t>
                                    </m:r>
                                  </m:num>
                                  <m:den>
                                    <m:r>
                                      <a:rPr lang="en-US" sz="2000" i="1" dirty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</m:d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</m:d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nary>
                      <m:naryPr>
                        <m:chr m:val="∑"/>
                        <m:ctrlPr>
                          <a:rPr lang="en-US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brk m:alnAt="23"/>
                              </m:rP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m:rPr>
                                <m:brk m:alnAt="23"/>
                              </m:rP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m:rPr>
                            <m:brk m:alnAt="23"/>
                          </m:rP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m:rPr>
                            <m:brk m:alnAt="23"/>
                          </m:rP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  <m:sup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p>
                      <m:e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Pr</m:t>
                        </m:r>
                        <m:r>
                          <a:rPr lang="en-US" sz="2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sz="20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l-GR" sz="2000" i="1" dirty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sz="2000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d>
                          <m:dPr>
                            <m:ctrlPr>
                              <a:rPr lang="en-US" sz="20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 dirty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&gt; </m:t>
                        </m:r>
                        <m:sSub>
                          <m:sSubPr>
                            <m:ctrlPr>
                              <a:rPr lang="en-US" sz="20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 dirty="0">
                                <a:latin typeface="Cambria Math" panose="02040503050406030204" pitchFamily="18" charset="0"/>
                              </a:rPr>
                              <m:t>µ</m:t>
                            </m:r>
                          </m:e>
                          <m:sub>
                            <m:r>
                              <a:rPr lang="en-US" sz="2000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lang="el-GR" sz="2000" dirty="0"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r>
                  <a:rPr lang="en-US" sz="2000" dirty="0"/>
                  <a:t> </a:t>
                </a:r>
              </a:p>
              <a:p>
                <a:pPr marL="0" indent="0" eaLnBrk="1" hangingPunct="1">
                  <a:buNone/>
                </a:pPr>
                <a:endParaRPr lang="en-US" sz="2000" dirty="0"/>
              </a:p>
              <a:p>
                <a:pPr marL="0" indent="0" eaLnBrk="1" hangingPunct="1">
                  <a:buNone/>
                </a:pPr>
                <a:r>
                  <a:rPr lang="en-US" sz="2000" dirty="0"/>
                  <a:t>Since we are interested only in 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20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sSub>
                      <m:sSubPr>
                        <m:ctrlPr>
                          <a:rPr lang="en-US" sz="20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  <m:sub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000" i="1" dirty="0">
                        <a:latin typeface="Cambria Math" panose="02040503050406030204" pitchFamily="18" charset="0"/>
                      </a:rPr>
                      <m:t> , </m:t>
                    </m:r>
                  </m:oMath>
                </a14:m>
                <a:r>
                  <a:rPr lang="en-US" sz="2000" dirty="0"/>
                  <a:t>for Summing all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/>
                  <a:t>:</a:t>
                </a:r>
              </a:p>
              <a:p>
                <a:pPr marL="0" indent="0" eaLnBrk="1" hangingPunct="1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800" i="1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brk m:alnAt="23"/>
                                    </m:r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e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sub>
                            <m:sup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e>
                                <m:sub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nary>
                        </m:e>
                      </m:d>
                      <m:r>
                        <a:rPr lang="en-US" sz="1800" i="1">
                          <a:latin typeface="Cambria Math" panose="02040503050406030204" pitchFamily="18" charset="0"/>
                        </a:rPr>
                        <m:t>≤</m:t>
                      </m:r>
                      <m:nary>
                        <m:naryPr>
                          <m:chr m:val="∑"/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800" i="1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  <m:e>
                          <m:r>
                            <m:rPr>
                              <m:sty m:val="p"/>
                            </m:rPr>
                            <a:rPr lang="en-US" sz="1800">
                              <a:latin typeface="Cambria Math" panose="02040503050406030204" pitchFamily="18" charset="0"/>
                            </a:rPr>
                            <m:t>E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sz="1800"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  <m:d>
                                    <m:dPr>
                                      <m:ctrlP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  <m:d>
                                        <m:dPr>
                                          <m:ctrlPr>
                                            <a:rPr lang="en-US"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1800" i="1">
                                              <a:latin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</m:e>
                                      </m:d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sSub>
                                        <m:sSubPr>
                                          <m:ctrlPr>
                                            <a:rPr lang="en-US" sz="1800" i="1" dirty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800" i="1" dirty="0">
                                              <a:latin typeface="Cambria Math" panose="02040503050406030204" pitchFamily="18" charset="0"/>
                                            </a:rPr>
                                            <m:t>µ</m:t>
                                          </m:r>
                                        </m:e>
                                        <m:sub>
                                          <m:r>
                                            <a:rPr lang="en-US" sz="1800" i="1" dirty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  <m:r>
                                        <a:rPr lang="en-US" sz="1800" i="1" dirty="0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f>
                                        <m:fPr>
                                          <m:ctrlPr>
                                            <a:rPr lang="en-US" sz="1800" i="1" dirty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m:rPr>
                                              <m:sty m:val="p"/>
                                            </m:rPr>
                                            <a:rPr lang="el-GR" sz="1800" dirty="0">
                                              <a:latin typeface="Cambria Math" panose="02040503050406030204" pitchFamily="18" charset="0"/>
                                            </a:rPr>
                                            <m:t>Δ</m:t>
                                          </m:r>
                                        </m:num>
                                        <m:den>
                                          <m:r>
                                            <a:rPr lang="en-US" sz="1800" i="1" dirty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den>
                                      </m:f>
                                    </m:e>
                                  </m:d>
                                  <m:r>
                                    <a:rPr lang="en-US" sz="1800" i="1" dirty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1800" i="1" dirty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</m:d>
                            </m:e>
                          </m:d>
                          <m:r>
                            <a:rPr lang="en-US" sz="1800" i="1" dirty="0">
                              <a:latin typeface="Cambria Math" panose="02040503050406030204" pitchFamily="18" charset="0"/>
                            </a:rPr>
                            <m:t>+</m:t>
                          </m:r>
                        </m:e>
                      </m:nary>
                      <m:r>
                        <a:rPr lang="en-US" sz="1800" i="1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nary>
                        <m:naryPr>
                          <m:chr m:val="∑"/>
                          <m:ctrlP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m:rPr>
                              <m:brk m:alnAt="23"/>
                            </m:rP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sup>
                        <m:e>
                          <m:r>
                            <m:rPr>
                              <m:sty m:val="p"/>
                            </m:rPr>
                            <a:rPr lang="en-US" sz="18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Pr</m:t>
                          </m:r>
                          <m:r>
                            <a:rPr lang="en-US" sz="18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18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l-GR" sz="1800" i="1" dirty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sz="1800" i="1" dirty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1800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i="1" dirty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en-US" sz="1800" i="1" dirty="0">
                              <a:latin typeface="Cambria Math" panose="02040503050406030204" pitchFamily="18" charset="0"/>
                            </a:rPr>
                            <m:t>&gt; </m:t>
                          </m:r>
                          <m:sSub>
                            <m:sSubPr>
                              <m:ctrlPr>
                                <a:rPr lang="en-US" sz="18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 dirty="0">
                                  <a:latin typeface="Cambria Math" panose="02040503050406030204" pitchFamily="18" charset="0"/>
                                </a:rPr>
                                <m:t>µ</m:t>
                              </m:r>
                            </m:e>
                            <m:sub>
                              <m:r>
                                <a:rPr lang="en-US" sz="1800" i="1" dirty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1800" i="1" dirty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1800" i="1" dirty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 lang="el-GR" sz="1800" dirty="0"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</m:num>
                            <m:den>
                              <m:r>
                                <a:rPr lang="en-US" sz="1800" i="1" dirty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1800" i="1" dirty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18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 dirty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1800" i="1" dirty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1800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i="1" dirty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en-US" sz="1800" i="1" dirty="0">
                              <a:latin typeface="Cambria Math" panose="02040503050406030204" pitchFamily="18" charset="0"/>
                            </a:rPr>
                            <m:t>≥</m:t>
                          </m:r>
                          <m:r>
                            <a:rPr lang="en-US" sz="1800" i="1" dirty="0">
                              <a:latin typeface="Cambria Math" panose="02040503050406030204" pitchFamily="18" charset="0"/>
                            </a:rPr>
                            <m:t>𝐿</m:t>
                          </m:r>
                          <m:r>
                            <a:rPr lang="en-US" sz="1800" i="1" dirty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7650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23528" y="1928018"/>
                <a:ext cx="8820472" cy="3805238"/>
              </a:xfrm>
              <a:blipFill>
                <a:blip r:embed="rId2"/>
                <a:stretch>
                  <a:fillRect l="-691" t="-801" b="-15064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652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981075"/>
          </a:xfrm>
        </p:spPr>
        <p:txBody>
          <a:bodyPr/>
          <a:lstStyle/>
          <a:p>
            <a:pPr eaLnBrk="1" hangingPunct="1"/>
            <a:r>
              <a:rPr lang="en-US"/>
              <a:t>Regret bound for the two-armed bandit problem</a:t>
            </a:r>
            <a:endParaRPr lang="he-IL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3"/>
              <p:cNvSpPr txBox="1">
                <a:spLocks noChangeArrowheads="1"/>
              </p:cNvSpPr>
              <p:nvPr/>
            </p:nvSpPr>
            <p:spPr bwMode="auto">
              <a:xfrm>
                <a:off x="179512" y="2060848"/>
                <a:ext cx="8229600" cy="1080120"/>
              </a:xfrm>
              <a:prstGeom prst="rect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marL="342900" indent="-342900">
                  <a:spcBef>
                    <a:spcPct val="20000"/>
                  </a:spcBef>
                  <a:buFontTx/>
                  <a:buChar char="•"/>
                  <a:defRPr/>
                </a:pPr>
                <a:r>
                  <a:rPr lang="en-US" sz="2400" kern="0" dirty="0">
                    <a:latin typeface="+mn-lt"/>
                    <a:cs typeface="+mn-cs"/>
                  </a:rPr>
                  <a:t>We want to bound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nary>
                      <m:naryPr>
                        <m:chr m:val="∑"/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m:rPr>
                            <m:brk m:alnAt="23"/>
                          </m:r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sup>
                      <m:e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Pr</m:t>
                        </m:r>
                        <m:r>
                          <a:rPr lang="en-US" sz="2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sz="20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l-GR" sz="2000" i="1" dirty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sz="2000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d>
                          <m:dPr>
                            <m:ctrlPr>
                              <a:rPr lang="en-US" sz="20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 dirty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&gt; </m:t>
                        </m:r>
                        <m:sSub>
                          <m:sSubPr>
                            <m:ctrlPr>
                              <a:rPr lang="en-US" sz="20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 dirty="0">
                                <a:latin typeface="Cambria Math" panose="02040503050406030204" pitchFamily="18" charset="0"/>
                              </a:rPr>
                              <m:t>µ</m:t>
                            </m:r>
                          </m:e>
                          <m:sub>
                            <m:r>
                              <a:rPr lang="en-US" sz="2000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sz="2000" i="1" dirty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el-GR" sz="2000" dirty="0">
                                <a:latin typeface="Cambria Math" panose="02040503050406030204" pitchFamily="18" charset="0"/>
                              </a:rPr>
                              <m:t>Δ</m:t>
                            </m:r>
                          </m:num>
                          <m:den>
                            <m:r>
                              <a:rPr lang="en-US" sz="2000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0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 dirty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sz="2000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d>
                          <m:dPr>
                            <m:ctrlPr>
                              <a:rPr lang="en-US" sz="20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 dirty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≥</m:t>
                        </m:r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𝐿</m:t>
                        </m:r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r>
                  <a:rPr lang="en-US" sz="2400" kern="0" dirty="0">
                    <a:latin typeface="+mn-lt"/>
                    <a:cs typeface="+mn-cs"/>
                  </a:rPr>
                  <a:t>, we denote the event below 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kern="0" dirty="0" smtClean="0"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lang="en-US" sz="2400" i="1" kern="0" dirty="0" smtClean="0">
                            <a:latin typeface="Cambria Math" panose="02040503050406030204" pitchFamily="18" charset="0"/>
                            <a:cs typeface="+mn-cs"/>
                          </a:rPr>
                          <m:t>𝐸</m:t>
                        </m:r>
                      </m:e>
                      <m:sub>
                        <m:r>
                          <a:rPr lang="en-US" sz="2400" b="0" i="1" kern="0" dirty="0" smtClean="0">
                            <a:latin typeface="Cambria Math" panose="02040503050406030204" pitchFamily="18" charset="0"/>
                            <a:cs typeface="+mn-cs"/>
                          </a:rPr>
                          <m:t>2</m:t>
                        </m:r>
                      </m:sub>
                    </m:sSub>
                    <m:r>
                      <a:rPr lang="en-US" sz="2400" i="1" kern="0" dirty="0" smtClean="0">
                        <a:latin typeface="Cambria Math" panose="02040503050406030204" pitchFamily="18" charset="0"/>
                        <a:cs typeface="+mn-cs"/>
                      </a:rPr>
                      <m:t>(</m:t>
                    </m:r>
                    <m:r>
                      <a:rPr lang="en-US" sz="2400" i="1" kern="0" dirty="0" smtClean="0">
                        <a:latin typeface="Cambria Math" panose="02040503050406030204" pitchFamily="18" charset="0"/>
                        <a:cs typeface="+mn-cs"/>
                      </a:rPr>
                      <m:t>𝑡</m:t>
                    </m:r>
                    <m:r>
                      <a:rPr lang="en-US" sz="2400" i="1" kern="0" dirty="0" smtClean="0">
                        <a:latin typeface="Cambria Math" panose="02040503050406030204" pitchFamily="18" charset="0"/>
                        <a:cs typeface="+mn-cs"/>
                      </a:rPr>
                      <m:t>)</m:t>
                    </m:r>
                  </m:oMath>
                </a14:m>
                <a:endParaRPr lang="en-US" sz="2400" kern="0" dirty="0">
                  <a:latin typeface="+mn-lt"/>
                  <a:cs typeface="+mn-cs"/>
                </a:endParaRPr>
              </a:p>
              <a:p>
                <a:pPr>
                  <a:spcBef>
                    <a:spcPct val="20000"/>
                  </a:spcBef>
                  <a:defRPr/>
                </a:pPr>
                <a:r>
                  <a:rPr lang="en-US" sz="2400" kern="0" dirty="0">
                    <a:latin typeface="+mn-lt"/>
                    <a:cs typeface="+mn-cs"/>
                  </a:rPr>
                  <a:t>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sz="2400" i="1" dirty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2400" i="1" dirty="0">
                        <a:latin typeface="Cambria Math" panose="02040503050406030204" pitchFamily="18" charset="0"/>
                      </a:rPr>
                      <m:t>&gt; </m:t>
                    </m:r>
                    <m:sSub>
                      <m:sSub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µ</m:t>
                        </m:r>
                      </m:e>
                      <m:sub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i="1" dirty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l-GR" sz="2400" dirty="0">
                            <a:latin typeface="Cambria Math" panose="02040503050406030204" pitchFamily="18" charset="0"/>
                          </a:rPr>
                          <m:t>Δ</m:t>
                        </m:r>
                      </m:num>
                      <m:den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400" i="1" dirty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2400" i="1" dirty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sz="2400" kern="0" dirty="0">
                    <a:latin typeface="+mn-lt"/>
                    <a:cs typeface="+mn-cs"/>
                  </a:rPr>
                  <a:t> </a:t>
                </a:r>
              </a:p>
              <a:p>
                <a:pPr>
                  <a:spcBef>
                    <a:spcPct val="20000"/>
                  </a:spcBef>
                  <a:defRPr/>
                </a:pPr>
                <a:endParaRPr lang="en-US" sz="2400" kern="0" dirty="0">
                  <a:latin typeface="+mn-lt"/>
                  <a:cs typeface="+mn-cs"/>
                </a:endParaRPr>
              </a:p>
              <a:p>
                <a:pPr marL="342900" indent="-342900">
                  <a:spcBef>
                    <a:spcPct val="20000"/>
                  </a:spcBef>
                  <a:buFontTx/>
                  <a:buChar char="•"/>
                  <a:defRPr/>
                </a:pPr>
                <a:endParaRPr lang="en-US" sz="2400" kern="0" dirty="0">
                  <a:latin typeface="+mn-lt"/>
                  <a:cs typeface="+mn-cs"/>
                </a:endParaRPr>
              </a:p>
            </p:txBody>
          </p:sp>
        </mc:Choice>
        <mc:Fallback xmlns="">
          <p:sp>
            <p:nvSpPr>
              <p:cNvPr id="5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9512" y="2060848"/>
                <a:ext cx="8229600" cy="1080120"/>
              </a:xfrm>
              <a:prstGeom prst="rect">
                <a:avLst/>
              </a:prstGeom>
              <a:blipFill>
                <a:blip r:embed="rId3"/>
                <a:stretch>
                  <a:fillRect l="-888" t="-2235" b="-36872"/>
                </a:stretch>
              </a:blipFill>
              <a:ln w="9525">
                <a:solidFill>
                  <a:schemeClr val="accent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2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981075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tx1"/>
                </a:solidFill>
              </a:rPr>
              <a:t>Lemma 5</a:t>
            </a:r>
            <a:endParaRPr lang="he-IL" dirty="0">
              <a:solidFill>
                <a:schemeClr val="tx1"/>
              </a:solidFill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2EDC028D-4593-413B-A3FF-81AA18E31A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512" y="3717031"/>
            <a:ext cx="8229600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eaLnBrk="1" hangingPunct="1"/>
            <a:r>
              <a:rPr lang="en-US" sz="2400" kern="0" dirty="0"/>
              <a:t>From lemma 5 we get:</a:t>
            </a:r>
          </a:p>
          <a:p>
            <a:pPr eaLnBrk="1" hangingPunct="1"/>
            <a:endParaRPr lang="he-IL" sz="2400" kern="0" dirty="0"/>
          </a:p>
        </p:txBody>
      </p:sp>
      <p:graphicFrame>
        <p:nvGraphicFramePr>
          <p:cNvPr id="10" name="Object 3">
            <a:extLst>
              <a:ext uri="{FF2B5EF4-FFF2-40B4-BE49-F238E27FC236}">
                <a16:creationId xmlns:a16="http://schemas.microsoft.com/office/drawing/2014/main" id="{673D15B2-EBFD-485E-BC9E-93C56205535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8294519"/>
              </p:ext>
            </p:extLst>
          </p:nvPr>
        </p:nvGraphicFramePr>
        <p:xfrm>
          <a:off x="683568" y="4209157"/>
          <a:ext cx="1728192" cy="6008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416" name="Equation" r:id="rId4" imgW="1180800" imgH="393480" progId="Equation.DSMT4">
                  <p:embed/>
                </p:oleObj>
              </mc:Choice>
              <mc:Fallback>
                <p:oleObj name="Equation" r:id="rId4" imgW="1180800" imgH="393480" progId="Equation.DSMT4">
                  <p:embed/>
                  <p:pic>
                    <p:nvPicPr>
                      <p:cNvPr id="6146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3568" y="4209157"/>
                        <a:ext cx="1728192" cy="60089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4">
            <a:extLst>
              <a:ext uri="{FF2B5EF4-FFF2-40B4-BE49-F238E27FC236}">
                <a16:creationId xmlns:a16="http://schemas.microsoft.com/office/drawing/2014/main" id="{B2E8796F-B034-433A-8558-E26032BF5BB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1986186"/>
              </p:ext>
            </p:extLst>
          </p:nvPr>
        </p:nvGraphicFramePr>
        <p:xfrm>
          <a:off x="776287" y="5660703"/>
          <a:ext cx="6006961" cy="6482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417" name="Equation" r:id="rId6" imgW="4178160" imgH="431640" progId="Equation.DSMT4">
                  <p:embed/>
                </p:oleObj>
              </mc:Choice>
              <mc:Fallback>
                <p:oleObj name="Equation" r:id="rId6" imgW="4178160" imgH="431640" progId="Equation.DSMT4">
                  <p:embed/>
                  <p:pic>
                    <p:nvPicPr>
                      <p:cNvPr id="6147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6287" y="5660703"/>
                        <a:ext cx="6006961" cy="64824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3">
            <a:extLst>
              <a:ext uri="{FF2B5EF4-FFF2-40B4-BE49-F238E27FC236}">
                <a16:creationId xmlns:a16="http://schemas.microsoft.com/office/drawing/2014/main" id="{9FD6D7CF-32C9-419B-B9E1-1B27B98E8C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834" y="5012431"/>
            <a:ext cx="8229600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sz="2400" kern="0" dirty="0">
                <a:latin typeface="+mn-lt"/>
                <a:cs typeface="+mn-cs"/>
              </a:rPr>
              <a:t>And we get the following bound: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he-IL" sz="2400" kern="0" dirty="0"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184274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981075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tx1"/>
                </a:solidFill>
              </a:rPr>
              <a:t>Lemma 5 - proof</a:t>
            </a:r>
            <a:endParaRPr lang="he-IL" dirty="0">
              <a:solidFill>
                <a:schemeClr val="tx1"/>
              </a:solidFill>
            </a:endParaRPr>
          </a:p>
        </p:txBody>
      </p:sp>
      <p:sp>
        <p:nvSpPr>
          <p:cNvPr id="614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2060848"/>
            <a:ext cx="8229600" cy="719138"/>
          </a:xfrm>
        </p:spPr>
        <p:txBody>
          <a:bodyPr/>
          <a:lstStyle/>
          <a:p>
            <a:pPr eaLnBrk="1" hangingPunct="1"/>
            <a:r>
              <a:rPr lang="en-US" sz="2400" dirty="0"/>
              <a:t>Lets define the event</a:t>
            </a:r>
          </a:p>
          <a:p>
            <a:pPr eaLnBrk="1" hangingPunct="1"/>
            <a:endParaRPr lang="he-IL" sz="2400" dirty="0"/>
          </a:p>
        </p:txBody>
      </p:sp>
      <p:graphicFrame>
        <p:nvGraphicFramePr>
          <p:cNvPr id="6147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9861040"/>
              </p:ext>
            </p:extLst>
          </p:nvPr>
        </p:nvGraphicFramePr>
        <p:xfrm>
          <a:off x="539552" y="5373216"/>
          <a:ext cx="4968552" cy="9473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458" name="Equation" r:id="rId3" imgW="3619440" imgH="660240" progId="Equation.DSMT4">
                  <p:embed/>
                </p:oleObj>
              </mc:Choice>
              <mc:Fallback>
                <p:oleObj name="Equation" r:id="rId3" imgW="3619440" imgH="66024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552" y="5373216"/>
                        <a:ext cx="4968552" cy="947324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018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3568" y="2492896"/>
            <a:ext cx="2952328" cy="738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539552" y="3140968"/>
            <a:ext cx="8229600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>
              <a:spcBef>
                <a:spcPct val="20000"/>
              </a:spcBef>
              <a:buFontTx/>
              <a:buChar char="•"/>
            </a:pPr>
            <a:r>
              <a:rPr lang="en-US" sz="2400" dirty="0"/>
              <a:t>We will upper bound the probability below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he-IL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539552" y="4798094"/>
            <a:ext cx="8229600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>
              <a:spcBef>
                <a:spcPct val="20000"/>
              </a:spcBef>
              <a:buFontTx/>
              <a:buChar char="•"/>
            </a:pPr>
            <a:r>
              <a:rPr lang="en-US" sz="2400" dirty="0"/>
              <a:t>This happen because: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he-IL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4" name="קבוצה 3">
            <a:extLst>
              <a:ext uri="{FF2B5EF4-FFF2-40B4-BE49-F238E27FC236}">
                <a16:creationId xmlns:a16="http://schemas.microsoft.com/office/drawing/2014/main" id="{EFF5DC9A-CF99-421F-B027-9EE97ADCFBF0}"/>
              </a:ext>
            </a:extLst>
          </p:cNvPr>
          <p:cNvGrpSpPr/>
          <p:nvPr/>
        </p:nvGrpSpPr>
        <p:grpSpPr>
          <a:xfrm>
            <a:off x="471339" y="3645024"/>
            <a:ext cx="7211541" cy="1227759"/>
            <a:chOff x="471339" y="3717032"/>
            <a:chExt cx="7211541" cy="1227759"/>
          </a:xfrm>
        </p:grpSpPr>
        <p:pic>
          <p:nvPicPr>
            <p:cNvPr id="50181" name="Picture 5"/>
            <p:cNvPicPr>
              <a:picLocks noChangeAspect="1" noChangeArrowheads="1"/>
            </p:cNvPicPr>
            <p:nvPr/>
          </p:nvPicPr>
          <p:blipFill rotWithShape="1">
            <a:blip r:embed="rId6" cstate="print"/>
            <a:srcRect l="15810"/>
            <a:stretch/>
          </p:blipFill>
          <p:spPr bwMode="auto">
            <a:xfrm>
              <a:off x="1547664" y="3717032"/>
              <a:ext cx="6135216" cy="12277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" name="תמונה 2">
              <a:extLst>
                <a:ext uri="{FF2B5EF4-FFF2-40B4-BE49-F238E27FC236}">
                  <a16:creationId xmlns:a16="http://schemas.microsoft.com/office/drawing/2014/main" id="{9152BA6E-3D13-48DD-AE12-C6AB3D59081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71339" y="3849035"/>
              <a:ext cx="1076325" cy="390525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981075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tx1"/>
                </a:solidFill>
              </a:rPr>
              <a:t>Motivation for the paper</a:t>
            </a:r>
            <a:endParaRPr lang="he-IL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21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2143125"/>
                <a:ext cx="8229600" cy="4094163"/>
              </a:xfrm>
            </p:spPr>
            <p:txBody>
              <a:bodyPr/>
              <a:lstStyle/>
              <a:p>
                <a:pPr eaLnBrk="1" hangingPunct="1"/>
                <a:r>
                  <a:rPr lang="en-US" sz="2400" dirty="0"/>
                  <a:t>Thompson (1933) proposed a natural randomized Bayesian algorithm to minimize regret.</a:t>
                </a:r>
              </a:p>
              <a:p>
                <a:pPr eaLnBrk="1" hangingPunct="1"/>
                <a:r>
                  <a:rPr lang="en-US" sz="2400" dirty="0"/>
                  <a:t>Existing theoretical analyses provide weak bound of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𝑜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on expected regret.</a:t>
                </a:r>
              </a:p>
              <a:p>
                <a:pPr eaLnBrk="1" hangingPunct="1"/>
                <a:r>
                  <a:rPr lang="en-US" sz="2400" dirty="0"/>
                  <a:t>Thompson Sampling algorithm has experimentally been shown to be close to optimal.</a:t>
                </a:r>
              </a:p>
              <a:p>
                <a:pPr eaLnBrk="1" hangingPunct="1"/>
                <a:r>
                  <a:rPr lang="en-US" sz="2400" dirty="0"/>
                  <a:t>In the paper, for the first time, was showed that TS algorithm achieves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𝐿𝑜𝑔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expected regret.</a:t>
                </a:r>
              </a:p>
              <a:p>
                <a:pPr eaLnBrk="1" hangingPunct="1"/>
                <a:endParaRPr lang="en-US" sz="2400" dirty="0"/>
              </a:p>
              <a:p>
                <a:pPr eaLnBrk="1" hangingPunct="1"/>
                <a:endParaRPr lang="he-IL" sz="2400" dirty="0"/>
              </a:p>
            </p:txBody>
          </p:sp>
        </mc:Choice>
        <mc:Fallback xmlns="">
          <p:sp>
            <p:nvSpPr>
              <p:cNvPr id="921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2143125"/>
                <a:ext cx="8229600" cy="4094163"/>
              </a:xfrm>
              <a:blipFill>
                <a:blip r:embed="rId2"/>
                <a:stretch>
                  <a:fillRect l="-963" t="-1043" r="-519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981075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tx1"/>
                </a:solidFill>
              </a:rPr>
              <a:t>Lemma 5 - proof</a:t>
            </a:r>
            <a:endParaRPr lang="he-IL" dirty="0">
              <a:solidFill>
                <a:schemeClr val="tx1"/>
              </a:solidFill>
            </a:endParaRPr>
          </a:p>
        </p:txBody>
      </p:sp>
      <p:sp>
        <p:nvSpPr>
          <p:cNvPr id="614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0832" y="2060848"/>
            <a:ext cx="8229600" cy="719138"/>
          </a:xfrm>
        </p:spPr>
        <p:txBody>
          <a:bodyPr/>
          <a:lstStyle/>
          <a:p>
            <a:pPr>
              <a:buNone/>
            </a:pPr>
            <a:r>
              <a:rPr lang="en-US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Let define:</a:t>
            </a:r>
            <a:endParaRPr lang="he-IL" sz="2400" dirty="0"/>
          </a:p>
        </p:txBody>
      </p:sp>
      <p:pic>
        <p:nvPicPr>
          <p:cNvPr id="5120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4565031"/>
            <a:ext cx="6408712" cy="1600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120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9471848"/>
              </p:ext>
            </p:extLst>
          </p:nvPr>
        </p:nvGraphicFramePr>
        <p:xfrm>
          <a:off x="660400" y="2597150"/>
          <a:ext cx="422275" cy="319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64" name="Equation" r:id="rId4" imgW="317160" imgH="228600" progId="Equation.DSMT4">
                  <p:embed/>
                </p:oleObj>
              </mc:Choice>
              <mc:Fallback>
                <p:oleObj name="Equation" r:id="rId4" imgW="317160" imgH="22860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0400" y="2597150"/>
                        <a:ext cx="422275" cy="3190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13" name="Rectangle 3"/>
              <p:cNvSpPr txBox="1">
                <a:spLocks noChangeArrowheads="1"/>
              </p:cNvSpPr>
              <p:nvPr/>
            </p:nvSpPr>
            <p:spPr bwMode="auto">
              <a:xfrm>
                <a:off x="1115616" y="2493838"/>
                <a:ext cx="7740352" cy="7191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342900" indent="-342900" eaLnBrk="0" hangingPunct="0">
                  <a:spcBef>
                    <a:spcPct val="20000"/>
                  </a:spcBef>
                </a:pP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- number of successes over the first </a:t>
                </a:r>
                <a14:m>
                  <m:oMath xmlns:m="http://schemas.openxmlformats.org/officeDocument/2006/math">
                    <m:r>
                      <a:rPr kumimoji="0" lang="en-US" sz="24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𝑀</m:t>
                    </m:r>
                  </m:oMath>
                </a14:m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 plays</a:t>
                </a:r>
                <a:r>
                  <a:rPr kumimoji="0" lang="en-US" sz="2400" b="0" i="0" u="none" strike="noStrike" kern="0" cap="none" spc="0" normalizeH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 </a:t>
                </a: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of the second arm divided</a:t>
                </a:r>
                <a:r>
                  <a:rPr kumimoji="0" lang="en-US" sz="2400" b="0" i="0" u="none" strike="noStrike" kern="0" cap="none" spc="0" normalizeH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 by M.</a:t>
                </a:r>
                <a:endParaRPr kumimoji="0" lang="he-IL" sz="2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13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15616" y="2493838"/>
                <a:ext cx="7740352" cy="719138"/>
              </a:xfrm>
              <a:prstGeom prst="rect">
                <a:avLst/>
              </a:prstGeom>
              <a:blipFill>
                <a:blip r:embed="rId6"/>
                <a:stretch>
                  <a:fillRect l="-1181" t="-5932" b="-34746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1205" name="Object 4"/>
          <p:cNvGraphicFramePr>
            <a:graphicFrameLocks noChangeAspect="1"/>
          </p:cNvGraphicFramePr>
          <p:nvPr/>
        </p:nvGraphicFramePr>
        <p:xfrm>
          <a:off x="683568" y="3348027"/>
          <a:ext cx="373062" cy="33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65" name="Equation" r:id="rId7" imgW="279360" imgH="241200" progId="Equation.DSMT4">
                  <p:embed/>
                </p:oleObj>
              </mc:Choice>
              <mc:Fallback>
                <p:oleObj name="Equation" r:id="rId7" imgW="279360" imgH="24120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3568" y="3348027"/>
                        <a:ext cx="373062" cy="336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3"/>
              <p:cNvSpPr txBox="1">
                <a:spLocks noChangeArrowheads="1"/>
              </p:cNvSpPr>
              <p:nvPr/>
            </p:nvSpPr>
            <p:spPr bwMode="auto">
              <a:xfrm>
                <a:off x="1115616" y="3230906"/>
                <a:ext cx="7740352" cy="7191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342900" indent="-342900" eaLnBrk="0" hangingPunct="0">
                  <a:spcBef>
                    <a:spcPct val="20000"/>
                  </a:spcBef>
                </a:pP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- </a:t>
                </a:r>
                <a:r>
                  <a:rPr lang="en-US" sz="2400" dirty="0"/>
                  <a:t>output of the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1400" i="1" dirty="0" err="1">
                        <a:latin typeface="Cambria Math" panose="02040503050406030204" pitchFamily="18" charset="0"/>
                      </a:rPr>
                      <m:t>𝑡h</m:t>
                    </m:r>
                  </m:oMath>
                </a14:m>
                <a:r>
                  <a:rPr lang="en-US" sz="2400" dirty="0"/>
                  <a:t> play of the second arm</a:t>
                </a:r>
                <a:endParaRPr kumimoji="0" lang="he-IL" sz="2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4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15616" y="3230906"/>
                <a:ext cx="7740352" cy="719138"/>
              </a:xfrm>
              <a:prstGeom prst="rect">
                <a:avLst/>
              </a:prstGeom>
              <a:blipFill>
                <a:blip r:embed="rId9"/>
                <a:stretch>
                  <a:fillRect l="-1181" t="-5932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1206" name="Picture 6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115616" y="3645024"/>
            <a:ext cx="2088232" cy="756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3"/>
          <p:cNvSpPr txBox="1">
            <a:spLocks noChangeArrowheads="1"/>
          </p:cNvSpPr>
          <p:nvPr/>
        </p:nvSpPr>
        <p:spPr bwMode="auto">
          <a:xfrm>
            <a:off x="251520" y="3717032"/>
            <a:ext cx="1224136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eaLnBrk="0" hangingPunct="0">
              <a:spcBef>
                <a:spcPct val="20000"/>
              </a:spcBef>
            </a:pPr>
            <a:r>
              <a:rPr lang="en-US" sz="2400" dirty="0"/>
              <a:t>Then, </a:t>
            </a:r>
            <a:endParaRPr kumimoji="0" lang="he-IL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1207" name="Picture 7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419873" y="3702785"/>
            <a:ext cx="1512167" cy="590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3"/>
              <p:cNvSpPr txBox="1">
                <a:spLocks noChangeArrowheads="1"/>
              </p:cNvSpPr>
              <p:nvPr/>
            </p:nvSpPr>
            <p:spPr bwMode="auto">
              <a:xfrm>
                <a:off x="251520" y="4221088"/>
                <a:ext cx="2952328" cy="5040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342900" indent="-342900" eaLnBrk="0" hangingPunct="0">
                  <a:spcBef>
                    <a:spcPct val="20000"/>
                  </a:spcBef>
                </a:pPr>
                <a:r>
                  <a:rPr lang="en-US" sz="2400" dirty="0"/>
                  <a:t>Now, for all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2400" dirty="0"/>
                  <a:t> exists:</a:t>
                </a:r>
                <a:endParaRPr kumimoji="0" lang="he-IL" sz="2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8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1520" y="4221088"/>
                <a:ext cx="2952328" cy="504056"/>
              </a:xfrm>
              <a:prstGeom prst="rect">
                <a:avLst/>
              </a:prstGeom>
              <a:blipFill>
                <a:blip r:embed="rId12"/>
                <a:stretch>
                  <a:fillRect l="-3093" t="-8434" b="-19277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076056" y="3699030"/>
            <a:ext cx="2376264" cy="594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Rectangle 3"/>
          <p:cNvSpPr txBox="1">
            <a:spLocks noChangeArrowheads="1"/>
          </p:cNvSpPr>
          <p:nvPr/>
        </p:nvSpPr>
        <p:spPr bwMode="auto">
          <a:xfrm>
            <a:off x="323528" y="6111226"/>
            <a:ext cx="7560840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eaLnBrk="0" hangingPunct="0">
              <a:spcBef>
                <a:spcPct val="20000"/>
              </a:spcBef>
            </a:pPr>
            <a:r>
              <a:rPr lang="en-US" dirty="0"/>
              <a:t>**The second last inequality is by applying Chernoff bounds</a:t>
            </a:r>
            <a:endParaRPr kumimoji="0" lang="he-IL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981075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tx1"/>
                </a:solidFill>
              </a:rPr>
              <a:t>Lemma 5 - proof</a:t>
            </a:r>
            <a:endParaRPr lang="he-IL" dirty="0">
              <a:solidFill>
                <a:schemeClr val="tx1"/>
              </a:solidFill>
            </a:endParaRPr>
          </a:p>
        </p:txBody>
      </p:sp>
      <p:sp>
        <p:nvSpPr>
          <p:cNvPr id="614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0832" y="2060848"/>
            <a:ext cx="8229600" cy="719138"/>
          </a:xfrm>
        </p:spPr>
        <p:txBody>
          <a:bodyPr/>
          <a:lstStyle/>
          <a:p>
            <a:pPr>
              <a:buNone/>
            </a:pPr>
            <a:r>
              <a:rPr lang="en-US" sz="2400" dirty="0"/>
              <a:t>In a similar way we can bound</a:t>
            </a:r>
            <a:r>
              <a:rPr lang="en-US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</a:t>
            </a:r>
            <a:endParaRPr lang="he-IL" sz="2400" dirty="0"/>
          </a:p>
        </p:txBody>
      </p:sp>
      <p:grpSp>
        <p:nvGrpSpPr>
          <p:cNvPr id="17" name="קבוצה 16"/>
          <p:cNvGrpSpPr/>
          <p:nvPr/>
        </p:nvGrpSpPr>
        <p:grpSpPr>
          <a:xfrm>
            <a:off x="179512" y="2849116"/>
            <a:ext cx="7049963" cy="723900"/>
            <a:chOff x="179512" y="2627947"/>
            <a:chExt cx="7049963" cy="723900"/>
          </a:xfrm>
        </p:grpSpPr>
        <p:pic>
          <p:nvPicPr>
            <p:cNvPr id="52228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79512" y="2636912"/>
              <a:ext cx="4486275" cy="581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2229" name="Picture 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572000" y="2627947"/>
              <a:ext cx="2657475" cy="723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0" name="Rectangle 3"/>
          <p:cNvSpPr txBox="1">
            <a:spLocks noChangeArrowheads="1"/>
          </p:cNvSpPr>
          <p:nvPr/>
        </p:nvSpPr>
        <p:spPr bwMode="auto">
          <a:xfrm>
            <a:off x="302840" y="3973339"/>
            <a:ext cx="8229600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Which can lead us to the result of Lemma 5:</a:t>
            </a:r>
            <a:endParaRPr kumimoji="0" lang="he-IL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21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2983374"/>
              </p:ext>
            </p:extLst>
          </p:nvPr>
        </p:nvGraphicFramePr>
        <p:xfrm>
          <a:off x="251519" y="4693419"/>
          <a:ext cx="8235159" cy="13278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507" name="Equation" r:id="rId5" imgW="5778360" imgH="888840" progId="Equation.DSMT4">
                  <p:embed/>
                </p:oleObj>
              </mc:Choice>
              <mc:Fallback>
                <p:oleObj name="Equation" r:id="rId5" imgW="5778360" imgH="88884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519" y="4693419"/>
                        <a:ext cx="8235159" cy="1327869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4">
            <a:extLst>
              <a:ext uri="{FF2B5EF4-FFF2-40B4-BE49-F238E27FC236}">
                <a16:creationId xmlns:a16="http://schemas.microsoft.com/office/drawing/2014/main" id="{45FEE901-920F-42E8-A9DD-9A46BF68D8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54628" y="2006454"/>
            <a:ext cx="2521828" cy="630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981075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tx1"/>
                </a:solidFill>
              </a:rPr>
              <a:t>Lemma 6</a:t>
            </a:r>
            <a:endParaRPr lang="he-IL">
              <a:solidFill>
                <a:schemeClr val="tx1"/>
              </a:solidFill>
            </a:endParaRPr>
          </a:p>
        </p:txBody>
      </p:sp>
      <p:pic>
        <p:nvPicPr>
          <p:cNvPr id="28675" name="Picture 2"/>
          <p:cNvPicPr>
            <a:picLocks noChangeAspect="1" noChangeArrowheads="1"/>
          </p:cNvPicPr>
          <p:nvPr/>
        </p:nvPicPr>
        <p:blipFill>
          <a:blip r:embed="rId2" cstate="print"/>
          <a:srcRect l="1575" r="2751" b="1591"/>
          <a:stretch>
            <a:fillRect/>
          </a:stretch>
        </p:blipFill>
        <p:spPr bwMode="auto">
          <a:xfrm>
            <a:off x="0" y="4005064"/>
            <a:ext cx="9001125" cy="256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30832" y="2060848"/>
            <a:ext cx="8229600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eaLnBrk="0" hangingPunct="0">
              <a:spcBef>
                <a:spcPct val="20000"/>
              </a:spcBef>
            </a:pPr>
            <a:endParaRPr kumimoji="0" lang="he-IL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Rectangle 3"/>
              <p:cNvSpPr txBox="1">
                <a:spLocks noChangeArrowheads="1"/>
              </p:cNvSpPr>
              <p:nvPr/>
            </p:nvSpPr>
            <p:spPr bwMode="auto">
              <a:xfrm>
                <a:off x="0" y="2060848"/>
                <a:ext cx="8913168" cy="20219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342900" indent="-342900">
                  <a:spcBef>
                    <a:spcPct val="20000"/>
                  </a:spcBef>
                  <a:buFontTx/>
                  <a:buChar char="•"/>
                </a:pPr>
                <a:r>
                  <a:rPr lang="en-US" sz="2000" kern="0" dirty="0"/>
                  <a:t>For </a:t>
                </a:r>
                <a14:m>
                  <m:oMath xmlns:m="http://schemas.openxmlformats.org/officeDocument/2006/math">
                    <m:r>
                      <a:rPr lang="en-US" sz="2000" i="1" kern="0" dirty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2000" i="1" kern="0" dirty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sz="2000" i="1" kern="0" dirty="0">
                        <a:latin typeface="Cambria Math" panose="02040503050406030204" pitchFamily="18" charset="0"/>
                      </a:rPr>
                      <m:t>4</m:t>
                    </m:r>
                    <m:r>
                      <m:rPr>
                        <m:sty m:val="p"/>
                      </m:rPr>
                      <a:rPr lang="en-US" sz="2000" kern="0" dirty="0">
                        <a:latin typeface="Cambria Math" panose="02040503050406030204" pitchFamily="18" charset="0"/>
                      </a:rPr>
                      <m:t>ln</m:t>
                    </m:r>
                    <m:r>
                      <a:rPr lang="en-US" sz="2000" i="1" kern="0" dirty="0">
                        <a:latin typeface="Cambria Math" panose="02040503050406030204" pitchFamily="18" charset="0"/>
                      </a:rPr>
                      <m:t>⁡(</m:t>
                    </m:r>
                    <m:r>
                      <a:rPr lang="en-US" sz="2000" i="1" kern="0" dirty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000" i="1" kern="0" dirty="0">
                        <a:latin typeface="Cambria Math" panose="02040503050406030204" pitchFamily="18" charset="0"/>
                      </a:rPr>
                      <m:t>)/</m:t>
                    </m:r>
                    <m:sSup>
                      <m:sSupPr>
                        <m:ctrlPr>
                          <a:rPr lang="en-US" sz="20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</m:e>
                      <m:sup>
                        <m:sSup>
                          <m:sSupPr>
                            <m:ctrlPr>
                              <a:rPr lang="en-US" sz="2000" i="1" ker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 ker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′</m:t>
                            </m:r>
                          </m:e>
                          <m:sup>
                            <m:r>
                              <a:rPr lang="en-US" sz="2000" i="1" ker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sup>
                    </m:sSup>
                    <m:r>
                      <a:rPr lang="en-US" sz="2000" i="1" ker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kern="0" dirty="0"/>
                  <a:t>we split the bound into 2 cases:</a:t>
                </a:r>
              </a:p>
              <a:p>
                <a:pPr marL="800100" lvl="1" indent="-342900">
                  <a:spcBef>
                    <a:spcPct val="20000"/>
                  </a:spcBef>
                  <a:buFont typeface="Courier New" panose="02070309020205020404" pitchFamily="49" charset="0"/>
                  <a:buChar char="o"/>
                </a:pPr>
                <a:r>
                  <a:rPr lang="en-US" sz="2000" kern="0" dirty="0"/>
                  <a:t>For </a:t>
                </a:r>
                <a14:m>
                  <m:oMath xmlns:m="http://schemas.openxmlformats.org/officeDocument/2006/math">
                    <m:r>
                      <a:rPr lang="en-US" sz="2000" i="1" kern="0" dirty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000" i="1" kern="0" dirty="0">
                        <a:latin typeface="Cambria Math" panose="02040503050406030204" pitchFamily="18" charset="0"/>
                      </a:rPr>
                      <m:t>≥</m:t>
                    </m:r>
                    <m:d>
                      <m:dPr>
                        <m:ctrlPr>
                          <a:rPr lang="en-US" sz="2000" i="1" ker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 ker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2000" i="1" kern="0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sz="2000" i="1" ker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2000" i="1" ker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i="1" ker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∆</m:t>
                                </m:r>
                              </m:e>
                              <m:sup>
                                <m:r>
                                  <a:rPr lang="en-US" sz="2000" i="1" ker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2000" i="1" ker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sz="2000" i="1" ker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2000" i="1" ker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000" i="1" ker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 dirty="0">
                                <a:latin typeface="Cambria Math" panose="02040503050406030204" pitchFamily="18" charset="0"/>
                              </a:rPr>
                              <m:t>µ</m:t>
                            </m:r>
                          </m:e>
                          <m:sub>
                            <m:r>
                              <a:rPr lang="en-US" sz="2000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2000" i="1" kern="0" dirty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el-GR" sz="2000" dirty="0">
                                <a:latin typeface="Cambria Math" panose="02040503050406030204" pitchFamily="18" charset="0"/>
                              </a:rPr>
                              <m:t>Δ</m:t>
                            </m:r>
                          </m:num>
                          <m:den>
                            <m:r>
                              <a:rPr lang="en-US" sz="2000" i="1" dirty="0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e>
                    </m:d>
                    <m:r>
                      <a:rPr lang="en-US" sz="2000" i="1" ker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2000" i="1" ker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kern="0" dirty="0"/>
                  <a:t>, using Chernoff to bound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kern="0" smtClean="0">
                        <a:latin typeface="Cambria Math" panose="02040503050406030204" pitchFamily="18" charset="0"/>
                      </a:rPr>
                      <m:t>E</m:t>
                    </m:r>
                    <m:r>
                      <a:rPr lang="en-US" sz="2000" b="0" i="0" kern="0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000" b="0" i="1" kern="0" smtClean="0">
                        <a:latin typeface="Cambria Math" panose="02040503050406030204" pitchFamily="18" charset="0"/>
                      </a:rPr>
                      <m:t>𝑋</m:t>
                    </m:r>
                    <m:d>
                      <m:dPr>
                        <m:ctrlPr>
                          <a:rPr lang="en-US" sz="2000" b="0" i="1" kern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kern="0" smtClean="0">
                            <a:latin typeface="Cambria Math" panose="02040503050406030204" pitchFamily="18" charset="0"/>
                          </a:rPr>
                          <m:t>,,,</m:t>
                        </m:r>
                      </m:e>
                    </m:d>
                    <m:r>
                      <a:rPr lang="en-US" sz="2000" b="0" i="1" kern="0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2000" b="0" i="1" kern="0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000" b="0" i="1" kern="0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2000" kern="0" dirty="0"/>
                  <a:t>. </a:t>
                </a:r>
              </a:p>
              <a:p>
                <a:pPr marL="800100" lvl="1" indent="-342900">
                  <a:spcBef>
                    <a:spcPct val="20000"/>
                  </a:spcBef>
                  <a:buFont typeface="Courier New" panose="02070309020205020404" pitchFamily="49" charset="0"/>
                  <a:buChar char="o"/>
                </a:pPr>
                <a:r>
                  <a:rPr lang="en-US" sz="2000" kern="0" dirty="0"/>
                  <a:t>We bound </a:t>
                </a:r>
                <a14:m>
                  <m:oMath xmlns:m="http://schemas.openxmlformats.org/officeDocument/2006/math">
                    <m:r>
                      <a:rPr lang="en-US" sz="2000" i="1" kern="0">
                        <a:latin typeface="Cambria Math" panose="02040503050406030204" pitchFamily="18" charset="0"/>
                      </a:rPr>
                      <m:t>𝑃𝑟</m:t>
                    </m:r>
                    <m:d>
                      <m:dPr>
                        <m:begChr m:val="["/>
                        <m:endChr m:val="]"/>
                        <m:ctrlPr>
                          <a:rPr lang="en-US" sz="2000" i="1" ker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 kern="0" dirty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2000" b="0" i="1" kern="0" dirty="0" smtClean="0">
                            <a:latin typeface="Cambria Math" panose="02040503050406030204" pitchFamily="18" charset="0"/>
                          </a:rPr>
                          <m:t>&lt;</m:t>
                        </m:r>
                        <m:d>
                          <m:dPr>
                            <m:ctrlPr>
                              <a:rPr lang="en-US" sz="2000" i="1" ker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000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 dirty="0">
                                    <a:latin typeface="Cambria Math" panose="02040503050406030204" pitchFamily="18" charset="0"/>
                                  </a:rPr>
                                  <m:t>µ</m:t>
                                </m:r>
                              </m:e>
                              <m:sub>
                                <m:r>
                                  <a:rPr lang="en-US" sz="2000" i="1" dirty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000" i="1" dirty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sz="2000" i="1" kern="0" dirty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m:rPr>
                                    <m:sty m:val="p"/>
                                  </m:rPr>
                                  <a:rPr lang="el-GR" sz="2000" dirty="0">
                                    <a:latin typeface="Cambria Math" panose="02040503050406030204" pitchFamily="18" charset="0"/>
                                  </a:rPr>
                                  <m:t>Δ</m:t>
                                </m:r>
                              </m:num>
                              <m:den>
                                <m:r>
                                  <a:rPr lang="en-US" sz="2000" i="1" dirty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den>
                            </m:f>
                          </m:e>
                        </m:d>
                        <m:r>
                          <a:rPr lang="en-US" sz="2000" i="1" ker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</m:oMath>
                </a14:m>
                <a:r>
                  <a:rPr lang="en-US" sz="2000" kern="0" dirty="0"/>
                  <a:t> using Chernoff , In this case we will use the bound T.</a:t>
                </a:r>
                <a:r>
                  <a:rPr kumimoji="0" lang="en-US" sz="2000" b="0" i="0" u="none" strike="noStrike" kern="0" cap="none" spc="0" normalizeH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cs typeface="+mn-cs"/>
                  </a:rPr>
                  <a:t> </a:t>
                </a:r>
                <a:endParaRPr kumimoji="0" lang="he-IL" sz="20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+mn-cs"/>
                </a:endParaRPr>
              </a:p>
            </p:txBody>
          </p:sp>
        </mc:Choice>
        <mc:Fallback>
          <p:sp>
            <p:nvSpPr>
              <p:cNvPr id="7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2060848"/>
                <a:ext cx="8913168" cy="2021904"/>
              </a:xfrm>
              <a:prstGeom prst="rect">
                <a:avLst/>
              </a:prstGeom>
              <a:blipFill>
                <a:blip r:embed="rId3"/>
                <a:stretch>
                  <a:fillRect l="-616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883288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981075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tx1"/>
                </a:solidFill>
              </a:rPr>
              <a:t>Lemma 6</a:t>
            </a:r>
            <a:endParaRPr lang="he-IL">
              <a:solidFill>
                <a:schemeClr val="tx1"/>
              </a:solidFill>
            </a:endParaRPr>
          </a:p>
        </p:txBody>
      </p:sp>
      <p:pic>
        <p:nvPicPr>
          <p:cNvPr id="28675" name="Picture 2"/>
          <p:cNvPicPr>
            <a:picLocks noChangeAspect="1" noChangeArrowheads="1"/>
          </p:cNvPicPr>
          <p:nvPr/>
        </p:nvPicPr>
        <p:blipFill>
          <a:blip r:embed="rId2" cstate="print"/>
          <a:srcRect l="1575" r="2751" b="1591"/>
          <a:stretch>
            <a:fillRect/>
          </a:stretch>
        </p:blipFill>
        <p:spPr bwMode="auto">
          <a:xfrm>
            <a:off x="0" y="4005064"/>
            <a:ext cx="9001125" cy="256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30832" y="2060848"/>
            <a:ext cx="8229600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eaLnBrk="0" hangingPunct="0">
              <a:spcBef>
                <a:spcPct val="20000"/>
              </a:spcBef>
            </a:pPr>
            <a:endParaRPr kumimoji="0" lang="he-IL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Rectangle 3"/>
              <p:cNvSpPr txBox="1">
                <a:spLocks noChangeArrowheads="1"/>
              </p:cNvSpPr>
              <p:nvPr/>
            </p:nvSpPr>
            <p:spPr bwMode="auto">
              <a:xfrm>
                <a:off x="0" y="2127176"/>
                <a:ext cx="8913168" cy="20219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342900" indent="-342900">
                  <a:spcBef>
                    <a:spcPct val="20000"/>
                  </a:spcBef>
                  <a:buFontTx/>
                  <a:buChar char="•"/>
                </a:pPr>
                <a:r>
                  <a:rPr lang="en-US" sz="2000" dirty="0">
                    <a:solidFill>
                      <a:schemeClr val="tx1"/>
                    </a:solidFill>
                  </a:rPr>
                  <a:t>For </a:t>
                </a:r>
                <a14:m>
                  <m:oMath xmlns:m="http://schemas.openxmlformats.org/officeDocument/2006/math">
                    <m:r>
                      <a:rPr lang="en-US" sz="2000" i="1" kern="0" dirty="0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2000" b="0" i="1" kern="0" dirty="0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2000" i="1" kern="0" dirty="0">
                        <a:latin typeface="Cambria Math" panose="02040503050406030204" pitchFamily="18" charset="0"/>
                      </a:rPr>
                      <m:t>4</m:t>
                    </m:r>
                    <m:r>
                      <m:rPr>
                        <m:sty m:val="p"/>
                      </m:rPr>
                      <a:rPr lang="en-US" sz="2000" kern="0" dirty="0">
                        <a:latin typeface="Cambria Math" panose="02040503050406030204" pitchFamily="18" charset="0"/>
                      </a:rPr>
                      <m:t>ln</m:t>
                    </m:r>
                    <m:r>
                      <a:rPr lang="en-US" sz="2000" i="1" kern="0" dirty="0">
                        <a:latin typeface="Cambria Math" panose="02040503050406030204" pitchFamily="18" charset="0"/>
                      </a:rPr>
                      <m:t>⁡(</m:t>
                    </m:r>
                    <m:r>
                      <a:rPr lang="en-US" sz="2000" i="1" kern="0" dirty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000" i="1" kern="0" dirty="0">
                        <a:latin typeface="Cambria Math" panose="02040503050406030204" pitchFamily="18" charset="0"/>
                      </a:rPr>
                      <m:t>)/</m:t>
                    </m:r>
                    <m:sSup>
                      <m:sSupPr>
                        <m:ctrlPr>
                          <a:rPr lang="en-US" sz="20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</m:e>
                      <m:sup>
                        <m:sSup>
                          <m:sSupPr>
                            <m:ctrlPr>
                              <a:rPr lang="en-US" sz="2000" i="1" ker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 ker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′</m:t>
                            </m:r>
                          </m:e>
                          <m:sup>
                            <m:r>
                              <a:rPr lang="en-US" sz="2000" i="1" ker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sup>
                    </m:sSup>
                    <m:r>
                      <a:rPr lang="en-US" sz="2000" i="1" ker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,</a:t>
                </a:r>
                <a:r>
                  <a:rPr lang="en-US" sz="2000" kern="0" dirty="0">
                    <a:solidFill>
                      <a:schemeClr val="tx1"/>
                    </a:solidFill>
                  </a:rPr>
                  <a:t> prove by the definition of expectation:</a:t>
                </a:r>
              </a:p>
              <a:p>
                <a:pPr marL="800100" lvl="1" indent="-342900">
                  <a:spcBef>
                    <a:spcPct val="20000"/>
                  </a:spcBef>
                  <a:buFont typeface="Courier New" panose="02070309020205020404" pitchFamily="49" charset="0"/>
                  <a:buChar char="o"/>
                </a:pPr>
                <a:r>
                  <a:rPr lang="en-US" sz="2000" kern="0" dirty="0"/>
                  <a:t>For large </a:t>
                </a:r>
                <a14:m>
                  <m:oMath xmlns:m="http://schemas.openxmlformats.org/officeDocument/2006/math">
                    <m:r>
                      <a:rPr lang="en-US" sz="2000" kern="0" dirty="0"/>
                      <m:t>𝑆</m:t>
                    </m:r>
                    <m:r>
                      <a:rPr lang="en-US" sz="2000" kern="0" dirty="0"/>
                      <m:t>&gt;</m:t>
                    </m:r>
                    <m:r>
                      <a:rPr lang="en-US" sz="2000" kern="0" dirty="0"/>
                      <m:t>𝑦</m:t>
                    </m:r>
                    <m:d>
                      <m:dPr>
                        <m:ctrlPr>
                          <a:rPr lang="en-US" sz="2000" kern="0" dirty="0"/>
                        </m:ctrlPr>
                      </m:dPr>
                      <m:e>
                        <m:r>
                          <a:rPr lang="en-US" sz="2000" kern="0" dirty="0"/>
                          <m:t>𝑗</m:t>
                        </m:r>
                        <m:r>
                          <a:rPr lang="en-US" sz="2000" kern="0" dirty="0"/>
                          <m:t>+</m:t>
                        </m:r>
                        <m:r>
                          <a:rPr lang="en-US" sz="2000" kern="0" dirty="0"/>
                          <m:t>1</m:t>
                        </m:r>
                      </m:e>
                    </m:d>
                    <m:r>
                      <a:rPr lang="en-US" sz="2000" kern="0" dirty="0"/>
                      <m:t>=(</m:t>
                    </m:r>
                    <m:sSub>
                      <m:sSubPr>
                        <m:ctrlPr>
                          <a:rPr lang="en-US" sz="2000" kern="0" dirty="0"/>
                        </m:ctrlPr>
                      </m:sSubPr>
                      <m:e>
                        <m:r>
                          <a:rPr lang="en-US" sz="2000" kern="0" dirty="0"/>
                          <m:t>µ</m:t>
                        </m:r>
                      </m:e>
                      <m:sub>
                        <m:r>
                          <a:rPr lang="en-US" sz="2000" kern="0" dirty="0"/>
                          <m:t>2</m:t>
                        </m:r>
                      </m:sub>
                    </m:sSub>
                    <m:r>
                      <a:rPr lang="en-US" sz="2000" kern="0" dirty="0"/>
                      <m:t>+</m:t>
                    </m:r>
                    <m:f>
                      <m:fPr>
                        <m:ctrlPr>
                          <a:rPr lang="en-US" sz="2000" kern="0" dirty="0"/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l-GR" sz="2000" kern="0" dirty="0"/>
                          <m:t>Δ</m:t>
                        </m:r>
                      </m:num>
                      <m:den>
                        <m:r>
                          <a:rPr lang="en-US" sz="2000" kern="0" dirty="0"/>
                          <m:t>2</m:t>
                        </m:r>
                      </m:den>
                    </m:f>
                    <m:r>
                      <a:rPr lang="en-US" sz="2000" kern="0" dirty="0"/>
                      <m:t>)</m:t>
                    </m:r>
                    <m:d>
                      <m:dPr>
                        <m:ctrlPr>
                          <a:rPr lang="en-US" sz="2000" kern="0" dirty="0"/>
                        </m:ctrlPr>
                      </m:dPr>
                      <m:e>
                        <m:r>
                          <a:rPr lang="en-US" sz="2000" kern="0" dirty="0"/>
                          <m:t>𝑗</m:t>
                        </m:r>
                        <m:r>
                          <a:rPr lang="en-US" sz="2000" kern="0" dirty="0"/>
                          <m:t>+</m:t>
                        </m:r>
                        <m:r>
                          <a:rPr lang="en-US" sz="2000" kern="0" dirty="0"/>
                          <m:t>1</m:t>
                        </m:r>
                      </m:e>
                    </m:d>
                  </m:oMath>
                </a14:m>
                <a:r>
                  <a:rPr lang="en-US" sz="2000" kern="0" dirty="0"/>
                  <a:t>, the expected failures for geometry variable is small (</a:t>
                </a:r>
                <a14:m>
                  <m:oMath xmlns:m="http://schemas.openxmlformats.org/officeDocument/2006/math">
                    <m:r>
                      <a:rPr lang="en-US" sz="2000" kern="0" dirty="0"/>
                      <m:t>≤</m:t>
                    </m:r>
                    <m:r>
                      <a:rPr lang="en-US" sz="2000" kern="0" dirty="0"/>
                      <m:t>1</m:t>
                    </m:r>
                  </m:oMath>
                </a14:m>
                <a:r>
                  <a:rPr lang="en-US" sz="2000" kern="0" dirty="0"/>
                  <a:t>).</a:t>
                </a:r>
              </a:p>
              <a:p>
                <a:pPr marL="800100" lvl="1" indent="-342900">
                  <a:spcBef>
                    <a:spcPct val="20000"/>
                  </a:spcBef>
                  <a:buFont typeface="Courier New" panose="02070309020205020404" pitchFamily="49" charset="0"/>
                  <a:buChar char="o"/>
                </a:pPr>
                <a:r>
                  <a:rPr lang="en-US" sz="2000" kern="0" dirty="0">
                    <a:solidFill>
                      <a:schemeClr val="tx1"/>
                    </a:solidFill>
                  </a:rPr>
                  <a:t>For </a:t>
                </a:r>
                <a14:m>
                  <m:oMath xmlns:m="http://schemas.openxmlformats.org/officeDocument/2006/math">
                    <m:r>
                      <a:rPr lang="en-US" sz="2000" i="1" kern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000" b="0" i="1" kern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2000" b="0" i="1" kern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𝑦𝑗</m:t>
                    </m:r>
                    <m:r>
                      <a:rPr lang="en-US" sz="2000" i="1" kern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1" kern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2000" i="1" kern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0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µ</m:t>
                        </m:r>
                      </m:e>
                      <m:sub>
                        <m:r>
                          <a:rPr lang="en-US" sz="20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0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000" i="1" kern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l-GR" sz="20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Δ</m:t>
                        </m:r>
                      </m:num>
                      <m:den>
                        <m:r>
                          <a:rPr lang="en-US" sz="20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000" i="1" kern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2000" b="0" i="1" kern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2000" kern="0" dirty="0">
                    <a:solidFill>
                      <a:schemeClr val="tx1"/>
                    </a:solidFill>
                  </a:rPr>
                  <a:t> the probability is very small, so we get sma</a:t>
                </a:r>
                <a:r>
                  <a:rPr lang="en-US" sz="2000" kern="0" dirty="0"/>
                  <a:t>ll bound</a:t>
                </a:r>
                <a:r>
                  <a:rPr lang="en-US" sz="2000" kern="0" dirty="0">
                    <a:solidFill>
                      <a:schemeClr val="tx1"/>
                    </a:solidFill>
                  </a:rPr>
                  <a:t>.</a:t>
                </a:r>
              </a:p>
              <a:p>
                <a:pPr marL="342900" indent="-342900">
                  <a:spcBef>
                    <a:spcPct val="20000"/>
                  </a:spcBef>
                  <a:buFontTx/>
                  <a:buChar char="•"/>
                </a:pPr>
                <a:endPara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+mn-cs"/>
                </a:endParaRPr>
              </a:p>
              <a:p>
                <a:pPr marL="342900" marR="0" lvl="0" indent="-34290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  <a:defRPr/>
                </a:pPr>
                <a:endParaRPr kumimoji="0" lang="he-IL" sz="20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+mn-cs"/>
                </a:endParaRPr>
              </a:p>
            </p:txBody>
          </p:sp>
        </mc:Choice>
        <mc:Fallback>
          <p:sp>
            <p:nvSpPr>
              <p:cNvPr id="7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2127176"/>
                <a:ext cx="8913168" cy="2021904"/>
              </a:xfrm>
              <a:prstGeom prst="rect">
                <a:avLst/>
              </a:prstGeom>
              <a:blipFill>
                <a:blip r:embed="rId3"/>
                <a:stretch>
                  <a:fillRect l="-616" b="-9639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4418165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981075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tx1"/>
                </a:solidFill>
              </a:rPr>
              <a:t>Lemma 6</a:t>
            </a:r>
            <a:endParaRPr lang="he-IL">
              <a:solidFill>
                <a:schemeClr val="tx1"/>
              </a:solidFill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30832" y="2060848"/>
            <a:ext cx="8229600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eaLnBrk="0" hangingPunct="0">
              <a:spcBef>
                <a:spcPct val="20000"/>
              </a:spcBef>
            </a:pPr>
            <a:endParaRPr kumimoji="0" lang="he-IL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3"/>
              <p:cNvSpPr txBox="1">
                <a:spLocks noChangeArrowheads="1"/>
              </p:cNvSpPr>
              <p:nvPr/>
            </p:nvSpPr>
            <p:spPr bwMode="auto">
              <a:xfrm>
                <a:off x="0" y="1934865"/>
                <a:ext cx="8913168" cy="63003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342900" indent="-342900">
                  <a:spcBef>
                    <a:spcPct val="20000"/>
                  </a:spcBef>
                  <a:buFontTx/>
                  <a:buChar char="•"/>
                </a:pPr>
                <a:r>
                  <a:rPr lang="en-US" sz="2400" kern="0" dirty="0"/>
                  <a:t>For </a:t>
                </a:r>
                <a14:m>
                  <m:oMath xmlns:m="http://schemas.openxmlformats.org/officeDocument/2006/math">
                    <m:r>
                      <a:rPr lang="en-US" sz="2400" i="1" kern="0" dirty="0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2400" b="0" i="1" kern="0" dirty="0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sz="2400" b="0" i="1" kern="0" dirty="0" smtClean="0">
                        <a:latin typeface="Cambria Math" panose="02040503050406030204" pitchFamily="18" charset="0"/>
                      </a:rPr>
                      <m:t>4</m:t>
                    </m:r>
                    <m:r>
                      <m:rPr>
                        <m:sty m:val="p"/>
                      </m:rPr>
                      <a:rPr lang="en-US" sz="2400" b="0" i="0" kern="0" dirty="0" smtClean="0">
                        <a:latin typeface="Cambria Math" panose="02040503050406030204" pitchFamily="18" charset="0"/>
                      </a:rPr>
                      <m:t>ln</m:t>
                    </m:r>
                    <m:r>
                      <a:rPr lang="en-US" sz="2400" b="0" i="1" kern="0" dirty="0" smtClean="0">
                        <a:latin typeface="Cambria Math" panose="02040503050406030204" pitchFamily="18" charset="0"/>
                      </a:rPr>
                      <m:t>⁡(</m:t>
                    </m:r>
                    <m:r>
                      <a:rPr lang="en-US" sz="2400" b="0" i="1" kern="0" dirty="0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400" b="0" i="1" kern="0" dirty="0" smtClean="0">
                        <a:latin typeface="Cambria Math" panose="02040503050406030204" pitchFamily="18" charset="0"/>
                      </a:rPr>
                      <m:t>)/</m:t>
                    </m:r>
                    <m:sSup>
                      <m:sSupPr>
                        <m:ctrlPr>
                          <a:rPr lang="en-US" sz="24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</m:e>
                      <m:sup>
                        <m:sSup>
                          <m:sSupPr>
                            <m:ctrlPr>
                              <a:rPr lang="en-US" sz="2400" b="0" i="1" kern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 ker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′</m:t>
                            </m:r>
                          </m:e>
                          <m:sup>
                            <m:r>
                              <a:rPr lang="en-US" sz="2400" b="0" i="1" kern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sup>
                    </m:sSup>
                  </m:oMath>
                </a14:m>
                <a:r>
                  <a:rPr lang="en-US" sz="2400" kern="0" dirty="0"/>
                  <a:t> for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kern="0" smtClean="0">
                        <a:latin typeface="Cambria Math" panose="02040503050406030204" pitchFamily="18" charset="0"/>
                      </a:rPr>
                      <m:t>s</m:t>
                    </m:r>
                    <m:r>
                      <a:rPr lang="en-US" sz="2400" b="0" i="0" kern="0" smtClean="0">
                        <a:latin typeface="Cambria Math" panose="02040503050406030204" pitchFamily="18" charset="0"/>
                      </a:rPr>
                      <m:t>≥</m:t>
                    </m:r>
                    <m:d>
                      <m:dPr>
                        <m:ctrlPr>
                          <a:rPr lang="en-US" sz="2400" b="0" i="1" kern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kern="0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2400" b="0" i="1" kern="0" smtClean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2400" b="0" i="1" kern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 ker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∆</m:t>
                            </m:r>
                          </m:e>
                          <m:sup>
                            <m:r>
                              <a:rPr lang="en-US" sz="2400" b="0" i="1" kern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2400" b="0" i="1" kern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/</m:t>
                        </m:r>
                        <m:r>
                          <a:rPr lang="en-US" sz="2400" b="0" i="1" kern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 sz="2400" b="0" i="1" kern="0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sz="2400" kern="0" dirty="0"/>
                  <a:t> using Chernoff</a:t>
                </a:r>
              </a:p>
              <a:p>
                <a:pPr marL="342900" indent="-342900">
                  <a:spcBef>
                    <a:spcPct val="20000"/>
                  </a:spcBef>
                  <a:buFontTx/>
                  <a:buChar char="•"/>
                </a:pPr>
                <a:endParaRPr lang="en-US" sz="2400" kern="0" dirty="0"/>
              </a:p>
              <a:p>
                <a:pPr marL="342900" indent="-342900">
                  <a:spcBef>
                    <a:spcPct val="20000"/>
                  </a:spcBef>
                  <a:buFontTx/>
                  <a:buChar char="•"/>
                </a:pPr>
                <a:endParaRPr lang="en-US" sz="2400" kern="0" dirty="0"/>
              </a:p>
              <a:p>
                <a:pPr marL="342900" indent="-342900">
                  <a:spcBef>
                    <a:spcPct val="20000"/>
                  </a:spcBef>
                  <a:buFontTx/>
                  <a:buChar char="•"/>
                </a:pPr>
                <a:r>
                  <a:rPr lang="en-US" sz="2400" kern="0" dirty="0"/>
                  <a:t>We already showed that From  </a:t>
                </a:r>
              </a:p>
              <a:p>
                <a:pPr>
                  <a:spcBef>
                    <a:spcPct val="20000"/>
                  </a:spcBef>
                </a:pPr>
                <a:r>
                  <a:rPr lang="en-US" sz="2400" kern="0" dirty="0"/>
                  <a:t>    Thus: </a:t>
                </a:r>
              </a:p>
              <a:p>
                <a:pPr marL="342900" indent="-342900">
                  <a:spcBef>
                    <a:spcPct val="20000"/>
                  </a:spcBef>
                  <a:buFontTx/>
                  <a:buChar char="•"/>
                </a:pPr>
                <a:r>
                  <a:rPr lang="en-US" sz="2400" kern="0" dirty="0"/>
                  <a:t>We can bound the probability below using Chernoff :</a:t>
                </a:r>
              </a:p>
              <a:p>
                <a:pPr>
                  <a:spcBef>
                    <a:spcPct val="20000"/>
                  </a:spcBef>
                </a:pPr>
                <a:r>
                  <a:rPr lang="en-US" sz="2400" b="0" kern="0" dirty="0"/>
                  <a:t>    </a:t>
                </a:r>
                <a14:m>
                  <m:oMath xmlns:m="http://schemas.openxmlformats.org/officeDocument/2006/math">
                    <m:r>
                      <a:rPr lang="en-US" sz="2400" b="0" i="1" kern="0" smtClean="0">
                        <a:latin typeface="Cambria Math" panose="02040503050406030204" pitchFamily="18" charset="0"/>
                      </a:rPr>
                      <m:t>𝑃𝑟</m:t>
                    </m:r>
                    <m:d>
                      <m:dPr>
                        <m:begChr m:val="["/>
                        <m:endChr m:val="]"/>
                        <m:ctrlPr>
                          <a:rPr lang="en-US" sz="2400" b="0" i="1" kern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 kern="0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sz="2400" i="1" kern="0">
                            <a:latin typeface="Cambria Math" panose="02040503050406030204" pitchFamily="18" charset="0"/>
                          </a:rPr>
                          <m:t>&lt;</m:t>
                        </m:r>
                        <m:r>
                          <m:rPr>
                            <m:nor/>
                          </m:rPr>
                          <a:rPr lang="en-US" sz="2400" kern="0" dirty="0"/>
                          <m:t> </m:t>
                        </m:r>
                        <m:d>
                          <m:dPr>
                            <m:ctrlPr>
                              <a:rPr lang="en-US" sz="2400" i="1" ker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 kern="0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sz="2400" i="1" ker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sz="2400" i="1" ker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 ker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∆</m:t>
                                </m:r>
                              </m:e>
                              <m:sup>
                                <m:r>
                                  <a:rPr lang="en-US" sz="2400" i="1" ker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en-US" sz="2400" i="1" ker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/</m:t>
                            </m:r>
                            <m:r>
                              <a:rPr lang="en-US" sz="2400" i="1" ker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e>
                        </m:d>
                        <m:r>
                          <a:rPr lang="en-US" sz="2400" i="1" ker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lang="en-US" sz="2400" b="0" i="1" kern="0" smtClean="0">
                        <a:latin typeface="Cambria Math" panose="02040503050406030204" pitchFamily="18" charset="0"/>
                      </a:rPr>
                      <m:t>≤</m:t>
                    </m:r>
                    <m:box>
                      <m:boxPr>
                        <m:ctrlPr>
                          <a:rPr lang="en-US" sz="2400" b="0" i="1" kern="0" smtClean="0">
                            <a:latin typeface="Cambria Math" panose="02040503050406030204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2400" b="0" i="1" kern="0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kern="0" smtClean="0">
                                <a:latin typeface="Cambria Math" panose="02040503050406030204" pitchFamily="18" charset="0"/>
                              </a:rPr>
                              <m:t>8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2400" b="0" i="1" kern="0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0" i="1" kern="0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  <m:sup>
                                <m:r>
                                  <a:rPr lang="en-US" sz="2400" b="0" i="1" kern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e>
                    </m:box>
                    <m:r>
                      <a:rPr lang="en-US" sz="2400" b="0" i="1" kern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kern="0" dirty="0"/>
                  <a:t> </a:t>
                </a:r>
              </a:p>
              <a:p>
                <a:pPr>
                  <a:spcBef>
                    <a:spcPct val="20000"/>
                  </a:spcBef>
                </a:pPr>
                <a:r>
                  <a:rPr lang="en-US" sz="2400" kern="0" dirty="0"/>
                  <a:t>    In this case we will use the bound T for the below.</a:t>
                </a:r>
              </a:p>
              <a:p>
                <a:pPr marL="342900" indent="-342900">
                  <a:spcBef>
                    <a:spcPct val="20000"/>
                  </a:spcBef>
                  <a:buFontTx/>
                  <a:buChar char="•"/>
                </a:pPr>
                <a:endParaRPr lang="en-US" sz="2400" dirty="0"/>
              </a:p>
              <a:p>
                <a:pPr marL="342900" indent="-342900">
                  <a:spcBef>
                    <a:spcPct val="20000"/>
                  </a:spcBef>
                  <a:buFontTx/>
                  <a:buChar char="•"/>
                </a:pPr>
                <a:endParaRPr lang="he-IL" sz="2400" kern="0" dirty="0"/>
              </a:p>
              <a:p>
                <a:pPr marL="342900" marR="0" lvl="0" indent="-34290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  <a:defRPr/>
                </a:pP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  <a:p>
                <a:pPr marL="342900" marR="0" lvl="0" indent="-34290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  <a:defRPr/>
                </a:pPr>
                <a:endParaRPr kumimoji="0" lang="he-IL" sz="2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7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1934865"/>
                <a:ext cx="8913168" cy="630039"/>
              </a:xfrm>
              <a:prstGeom prst="rect">
                <a:avLst/>
              </a:prstGeom>
              <a:blipFill>
                <a:blip r:embed="rId3"/>
                <a:stretch>
                  <a:fillRect l="-889" b="-496154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תמונה 1">
            <a:extLst>
              <a:ext uri="{FF2B5EF4-FFF2-40B4-BE49-F238E27FC236}">
                <a16:creationId xmlns:a16="http://schemas.microsoft.com/office/drawing/2014/main" id="{4B49416F-63DA-4357-B9B8-6A3A94CBB6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4232" y="2420417"/>
            <a:ext cx="7162800" cy="723900"/>
          </a:xfrm>
          <a:prstGeom prst="rect">
            <a:avLst/>
          </a:prstGeom>
        </p:spPr>
      </p:pic>
      <p:pic>
        <p:nvPicPr>
          <p:cNvPr id="3" name="תמונה 2">
            <a:extLst>
              <a:ext uri="{FF2B5EF4-FFF2-40B4-BE49-F238E27FC236}">
                <a16:creationId xmlns:a16="http://schemas.microsoft.com/office/drawing/2014/main" id="{342CBF94-9C83-4B53-9E3A-048A332C28F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150" y="5733256"/>
            <a:ext cx="9029700" cy="638175"/>
          </a:xfrm>
          <a:prstGeom prst="rect">
            <a:avLst/>
          </a:prstGeom>
        </p:spPr>
      </p:pic>
      <p:pic>
        <p:nvPicPr>
          <p:cNvPr id="4" name="תמונה 3">
            <a:extLst>
              <a:ext uri="{FF2B5EF4-FFF2-40B4-BE49-F238E27FC236}">
                <a16:creationId xmlns:a16="http://schemas.microsoft.com/office/drawing/2014/main" id="{BBA3617D-01F2-4A52-819C-F490BE30E35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31640" y="3716263"/>
            <a:ext cx="3181350" cy="504825"/>
          </a:xfrm>
          <a:prstGeom prst="rect">
            <a:avLst/>
          </a:prstGeom>
        </p:spPr>
      </p:pic>
      <p:graphicFrame>
        <p:nvGraphicFramePr>
          <p:cNvPr id="9" name="Object 2">
            <a:extLst>
              <a:ext uri="{FF2B5EF4-FFF2-40B4-BE49-F238E27FC236}">
                <a16:creationId xmlns:a16="http://schemas.microsoft.com/office/drawing/2014/main" id="{33124B0E-67DA-4C0E-9B29-F4FFEE537A9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6233179"/>
              </p:ext>
            </p:extLst>
          </p:nvPr>
        </p:nvGraphicFramePr>
        <p:xfrm>
          <a:off x="4572000" y="3139555"/>
          <a:ext cx="2811462" cy="803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95" name="Equation" r:id="rId7" imgW="2412720" imgH="660240" progId="Equation.DSMT4">
                  <p:embed/>
                </p:oleObj>
              </mc:Choice>
              <mc:Fallback>
                <p:oleObj name="Equation" r:id="rId7" imgW="2412720" imgH="660240" progId="Equation.DSMT4">
                  <p:embed/>
                  <p:pic>
                    <p:nvPicPr>
                      <p:cNvPr id="4098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3139555"/>
                        <a:ext cx="2811462" cy="803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1111915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981075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tx1"/>
                </a:solidFill>
              </a:rPr>
              <a:t>Lemma 6</a:t>
            </a:r>
            <a:endParaRPr lang="he-IL">
              <a:solidFill>
                <a:schemeClr val="tx1"/>
              </a:solidFill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30832" y="2060848"/>
            <a:ext cx="8229600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eaLnBrk="0" hangingPunct="0">
              <a:spcBef>
                <a:spcPct val="20000"/>
              </a:spcBef>
            </a:pPr>
            <a:endParaRPr kumimoji="0" lang="he-IL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3"/>
              <p:cNvSpPr txBox="1">
                <a:spLocks noChangeArrowheads="1"/>
              </p:cNvSpPr>
              <p:nvPr/>
            </p:nvSpPr>
            <p:spPr bwMode="auto">
              <a:xfrm>
                <a:off x="0" y="1934865"/>
                <a:ext cx="8913168" cy="63003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Bef>
                    <a:spcPct val="20000"/>
                  </a:spcBef>
                </a:pPr>
                <a:r>
                  <a:rPr lang="en-US" sz="2400" kern="0" dirty="0"/>
                  <a:t>For </a:t>
                </a:r>
                <a14:m>
                  <m:oMath xmlns:m="http://schemas.openxmlformats.org/officeDocument/2006/math">
                    <m:r>
                      <a:rPr lang="en-US" sz="2400" i="1" kern="0" dirty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2400" b="0" i="1" kern="0" dirty="0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2400" i="1" kern="0" dirty="0">
                        <a:latin typeface="Cambria Math" panose="02040503050406030204" pitchFamily="18" charset="0"/>
                      </a:rPr>
                      <m:t>4</m:t>
                    </m:r>
                    <m:r>
                      <m:rPr>
                        <m:sty m:val="p"/>
                      </m:rPr>
                      <a:rPr lang="en-US" sz="2400" kern="0" dirty="0">
                        <a:latin typeface="Cambria Math" panose="02040503050406030204" pitchFamily="18" charset="0"/>
                      </a:rPr>
                      <m:t>ln</m:t>
                    </m:r>
                    <m:r>
                      <a:rPr lang="en-US" sz="2400" i="1" kern="0" dirty="0">
                        <a:latin typeface="Cambria Math" panose="02040503050406030204" pitchFamily="18" charset="0"/>
                      </a:rPr>
                      <m:t>⁡(</m:t>
                    </m:r>
                    <m:r>
                      <a:rPr lang="en-US" sz="2400" i="1" kern="0" dirty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400" i="1" kern="0" dirty="0">
                        <a:latin typeface="Cambria Math" panose="02040503050406030204" pitchFamily="18" charset="0"/>
                      </a:rPr>
                      <m:t>)/</m:t>
                    </m:r>
                    <m:sSup>
                      <m:sSupPr>
                        <m:ctrlPr>
                          <a:rPr lang="en-US" sz="24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</m:e>
                      <m:sup>
                        <m:sSup>
                          <m:sSupPr>
                            <m:ctrlPr>
                              <a:rPr lang="en-US" sz="2400" i="1" ker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 ker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′</m:t>
                            </m:r>
                          </m:e>
                          <m:sup>
                            <m:r>
                              <a:rPr lang="en-US" sz="2400" i="1" ker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sup>
                    </m:sSup>
                    <m:r>
                      <a:rPr lang="en-US" sz="2400" i="1" ker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kern="0" dirty="0"/>
                  <a:t>we will bound:</a:t>
                </a:r>
              </a:p>
              <a:p>
                <a:pPr marL="342900" indent="-342900">
                  <a:spcBef>
                    <a:spcPct val="20000"/>
                  </a:spcBef>
                  <a:buFontTx/>
                  <a:buChar char="•"/>
                </a:pPr>
                <a:endParaRPr lang="en-US" sz="2400" kern="0" dirty="0"/>
              </a:p>
              <a:p>
                <a:pPr marL="342900" indent="-342900">
                  <a:spcBef>
                    <a:spcPct val="20000"/>
                  </a:spcBef>
                  <a:buFontTx/>
                  <a:buChar char="•"/>
                </a:pPr>
                <a:endParaRPr lang="en-US" sz="2400" kern="0" dirty="0"/>
              </a:p>
              <a:p>
                <a:pPr marL="342900" indent="-342900">
                  <a:spcBef>
                    <a:spcPct val="20000"/>
                  </a:spcBef>
                  <a:buFontTx/>
                  <a:buChar char="•"/>
                </a:pPr>
                <a:endParaRPr lang="en-US" sz="2400" kern="0" dirty="0"/>
              </a:p>
              <a:p>
                <a:pPr marL="342900" indent="-342900">
                  <a:spcBef>
                    <a:spcPct val="20000"/>
                  </a:spcBef>
                  <a:buFontTx/>
                  <a:buChar char="•"/>
                </a:pPr>
                <a:r>
                  <a:rPr lang="en-US" sz="2400" kern="0" dirty="0"/>
                  <a:t>For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kern="0">
                        <a:latin typeface="Cambria Math" panose="02040503050406030204" pitchFamily="18" charset="0"/>
                      </a:rPr>
                      <m:t>s</m:t>
                    </m:r>
                    <m:r>
                      <a:rPr lang="en-US" sz="2400" kern="0">
                        <a:latin typeface="Cambria Math" panose="02040503050406030204" pitchFamily="18" charset="0"/>
                      </a:rPr>
                      <m:t>≥</m:t>
                    </m:r>
                    <m:r>
                      <m:rPr>
                        <m:sty m:val="p"/>
                      </m:rPr>
                      <a:rPr lang="en-US" sz="2400" b="0" i="0" kern="0" smtClean="0">
                        <a:latin typeface="Cambria Math" panose="02040503050406030204" pitchFamily="18" charset="0"/>
                      </a:rPr>
                      <m:t>y</m:t>
                    </m:r>
                    <m:d>
                      <m:dPr>
                        <m:ctrlPr>
                          <a:rPr lang="en-US" sz="2400" i="1" ker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kern="0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400" b="0" i="1" kern="0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 b="0" i="1" kern="0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</m:oMath>
                </a14:m>
                <a:r>
                  <a:rPr lang="en-US" sz="2400" kern="0" dirty="0"/>
                  <a:t> exists (</a:t>
                </a:r>
                <a:r>
                  <a:rPr lang="en-US" dirty="0"/>
                  <a:t>see </a:t>
                </a:r>
                <a:r>
                  <a:rPr lang="en-US" dirty="0" err="1"/>
                  <a:t>Jogdeo</a:t>
                </a:r>
                <a:r>
                  <a:rPr lang="en-US" dirty="0"/>
                  <a:t> and Samuels (1968)</a:t>
                </a:r>
                <a:r>
                  <a:rPr lang="en-US" sz="2400" kern="0" dirty="0"/>
                  <a:t>):   </a:t>
                </a:r>
              </a:p>
              <a:p>
                <a:pPr>
                  <a:spcBef>
                    <a:spcPct val="20000"/>
                  </a:spcBef>
                </a:pPr>
                <a:r>
                  <a:rPr lang="en-US" sz="2400" kern="0" dirty="0"/>
                  <a:t>    Therefore:  </a:t>
                </a:r>
              </a:p>
              <a:p>
                <a:pPr marL="342900" indent="-342900">
                  <a:spcBef>
                    <a:spcPct val="20000"/>
                  </a:spcBef>
                  <a:buFontTx/>
                  <a:buChar char="•"/>
                </a:pPr>
                <a:endParaRPr lang="en-US" sz="2400" kern="0" dirty="0"/>
              </a:p>
              <a:p>
                <a:pPr marL="342900" indent="-342900">
                  <a:spcBef>
                    <a:spcPct val="20000"/>
                  </a:spcBef>
                  <a:buFontTx/>
                  <a:buChar char="•"/>
                </a:pPr>
                <a:r>
                  <a:rPr lang="en-US" sz="2400" kern="0" dirty="0"/>
                  <a:t>for </a:t>
                </a:r>
              </a:p>
              <a:p>
                <a:pPr marL="342900" indent="-342900">
                  <a:spcBef>
                    <a:spcPct val="20000"/>
                  </a:spcBef>
                  <a:buFontTx/>
                  <a:buChar char="•"/>
                </a:pPr>
                <a:endParaRPr lang="en-US" sz="2400" dirty="0"/>
              </a:p>
              <a:p>
                <a:pPr marL="342900" indent="-342900">
                  <a:spcBef>
                    <a:spcPct val="20000"/>
                  </a:spcBef>
                  <a:buFontTx/>
                  <a:buChar char="•"/>
                </a:pPr>
                <a:endParaRPr lang="he-IL" sz="2400" kern="0" dirty="0"/>
              </a:p>
              <a:p>
                <a:pPr marL="342900" marR="0" lvl="0" indent="-34290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  <a:defRPr/>
                </a:pP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  <a:p>
                <a:pPr marL="342900" marR="0" lvl="0" indent="-34290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  <a:defRPr/>
                </a:pPr>
                <a:endParaRPr kumimoji="0" lang="he-IL" sz="2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7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1934865"/>
                <a:ext cx="8913168" cy="630039"/>
              </a:xfrm>
              <a:prstGeom prst="rect">
                <a:avLst/>
              </a:prstGeom>
              <a:blipFill>
                <a:blip r:embed="rId2"/>
                <a:stretch>
                  <a:fillRect l="-1026" b="-487500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קבוצה 1">
            <a:extLst>
              <a:ext uri="{FF2B5EF4-FFF2-40B4-BE49-F238E27FC236}">
                <a16:creationId xmlns:a16="http://schemas.microsoft.com/office/drawing/2014/main" id="{23A1D88D-5577-4478-9BAF-338EFD9D501E}"/>
              </a:ext>
            </a:extLst>
          </p:cNvPr>
          <p:cNvGrpSpPr/>
          <p:nvPr/>
        </p:nvGrpSpPr>
        <p:grpSpPr>
          <a:xfrm>
            <a:off x="794221" y="2352675"/>
            <a:ext cx="7324725" cy="1235357"/>
            <a:chOff x="794221" y="2352675"/>
            <a:chExt cx="7324725" cy="1235357"/>
          </a:xfrm>
        </p:grpSpPr>
        <p:pic>
          <p:nvPicPr>
            <p:cNvPr id="6" name="תמונה 5">
              <a:extLst>
                <a:ext uri="{FF2B5EF4-FFF2-40B4-BE49-F238E27FC236}">
                  <a16:creationId xmlns:a16="http://schemas.microsoft.com/office/drawing/2014/main" id="{1D4CBE53-64A5-45C4-B23F-BA97A85C63C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94221" y="2352675"/>
              <a:ext cx="7324725" cy="1076325"/>
            </a:xfrm>
            <a:prstGeom prst="rect">
              <a:avLst/>
            </a:prstGeom>
          </p:spPr>
        </p:pic>
        <p:pic>
          <p:nvPicPr>
            <p:cNvPr id="8" name="תמונה 7">
              <a:extLst>
                <a:ext uri="{FF2B5EF4-FFF2-40B4-BE49-F238E27FC236}">
                  <a16:creationId xmlns:a16="http://schemas.microsoft.com/office/drawing/2014/main" id="{6B24E096-38C2-45BA-857C-D998793AB5F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b="12500"/>
            <a:stretch/>
          </p:blipFill>
          <p:spPr>
            <a:xfrm>
              <a:off x="971600" y="3187982"/>
              <a:ext cx="5172075" cy="400050"/>
            </a:xfrm>
            <a:prstGeom prst="rect">
              <a:avLst/>
            </a:prstGeom>
          </p:spPr>
        </p:pic>
      </p:grpSp>
      <p:pic>
        <p:nvPicPr>
          <p:cNvPr id="10" name="תמונה 9">
            <a:extLst>
              <a:ext uri="{FF2B5EF4-FFF2-40B4-BE49-F238E27FC236}">
                <a16:creationId xmlns:a16="http://schemas.microsoft.com/office/drawing/2014/main" id="{88284B21-C784-4A56-B495-3175D675FCE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34547" y="3749030"/>
            <a:ext cx="1685925" cy="400050"/>
          </a:xfrm>
          <a:prstGeom prst="rect">
            <a:avLst/>
          </a:prstGeom>
        </p:spPr>
      </p:pic>
      <p:pic>
        <p:nvPicPr>
          <p:cNvPr id="11" name="תמונה 10">
            <a:extLst>
              <a:ext uri="{FF2B5EF4-FFF2-40B4-BE49-F238E27FC236}">
                <a16:creationId xmlns:a16="http://schemas.microsoft.com/office/drawing/2014/main" id="{50937CC0-44F9-4852-9DFD-925A71A6749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80762" y="4159204"/>
            <a:ext cx="2475214" cy="925980"/>
          </a:xfrm>
          <a:prstGeom prst="rect">
            <a:avLst/>
          </a:prstGeom>
        </p:spPr>
      </p:pic>
      <p:pic>
        <p:nvPicPr>
          <p:cNvPr id="12" name="תמונה 11">
            <a:extLst>
              <a:ext uri="{FF2B5EF4-FFF2-40B4-BE49-F238E27FC236}">
                <a16:creationId xmlns:a16="http://schemas.microsoft.com/office/drawing/2014/main" id="{84B37C20-7A51-4C63-86A2-C56FEE70193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9592" y="5133275"/>
            <a:ext cx="1077214" cy="383957"/>
          </a:xfrm>
          <a:prstGeom prst="rect">
            <a:avLst/>
          </a:prstGeom>
        </p:spPr>
      </p:pic>
      <p:pic>
        <p:nvPicPr>
          <p:cNvPr id="13" name="תמונה 12">
            <a:extLst>
              <a:ext uri="{FF2B5EF4-FFF2-40B4-BE49-F238E27FC236}">
                <a16:creationId xmlns:a16="http://schemas.microsoft.com/office/drawing/2014/main" id="{43E1350A-4219-4E5B-9D06-C7EE26796B2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2070" y="5428083"/>
            <a:ext cx="6258162" cy="466447"/>
          </a:xfrm>
          <a:prstGeom prst="rect">
            <a:avLst/>
          </a:prstGeom>
        </p:spPr>
      </p:pic>
      <p:pic>
        <p:nvPicPr>
          <p:cNvPr id="14" name="תמונה 13">
            <a:extLst>
              <a:ext uri="{FF2B5EF4-FFF2-40B4-BE49-F238E27FC236}">
                <a16:creationId xmlns:a16="http://schemas.microsoft.com/office/drawing/2014/main" id="{5738A29A-E4E9-42E8-9D61-A0EA403F3B0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78903" y="5836085"/>
            <a:ext cx="1851897" cy="496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79029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981075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tx1"/>
                </a:solidFill>
              </a:rPr>
              <a:t>Lemma 6</a:t>
            </a:r>
            <a:endParaRPr lang="he-IL">
              <a:solidFill>
                <a:schemeClr val="tx1"/>
              </a:solidFill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915816" y="2060848"/>
            <a:ext cx="5544616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eaLnBrk="0" hangingPunct="0">
              <a:spcBef>
                <a:spcPct val="20000"/>
              </a:spcBef>
            </a:pPr>
            <a:endParaRPr kumimoji="0" lang="he-IL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" name="תמונה 1">
            <a:extLst>
              <a:ext uri="{FF2B5EF4-FFF2-40B4-BE49-F238E27FC236}">
                <a16:creationId xmlns:a16="http://schemas.microsoft.com/office/drawing/2014/main" id="{05AAFCB0-4ECC-42AA-A3D7-276D53B884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2611203"/>
            <a:ext cx="4896544" cy="3914141"/>
          </a:xfrm>
          <a:prstGeom prst="rect">
            <a:avLst/>
          </a:prstGeom>
        </p:spPr>
      </p:pic>
      <p:pic>
        <p:nvPicPr>
          <p:cNvPr id="6" name="תמונה 5">
            <a:extLst>
              <a:ext uri="{FF2B5EF4-FFF2-40B4-BE49-F238E27FC236}">
                <a16:creationId xmlns:a16="http://schemas.microsoft.com/office/drawing/2014/main" id="{B9D55437-F511-4E8D-9691-A9DC63E990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5696" y="2035696"/>
            <a:ext cx="6134100" cy="457200"/>
          </a:xfrm>
          <a:prstGeom prst="rect">
            <a:avLst/>
          </a:prstGeom>
        </p:spPr>
      </p:pic>
      <p:sp>
        <p:nvSpPr>
          <p:cNvPr id="8" name="Rectangle 3">
            <a:extLst>
              <a:ext uri="{FF2B5EF4-FFF2-40B4-BE49-F238E27FC236}">
                <a16:creationId xmlns:a16="http://schemas.microsoft.com/office/drawing/2014/main" id="{5842F841-9111-4EDD-909C-10256CD51A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3328" y="1988840"/>
            <a:ext cx="1712368" cy="630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20000"/>
              </a:spcBef>
            </a:pPr>
            <a:r>
              <a:rPr lang="en-US" sz="2400" kern="0" dirty="0"/>
              <a:t>Reminder: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400" dirty="0"/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he-IL" sz="2400" kern="0" dirty="0"/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he-IL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E5DB5C4D-C43C-4113-A041-44B9136EE8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08104" y="4554358"/>
            <a:ext cx="3048000" cy="419100"/>
          </a:xfrm>
          <a:prstGeom prst="rect">
            <a:avLst/>
          </a:prstGeom>
        </p:spPr>
      </p:pic>
      <p:pic>
        <p:nvPicPr>
          <p:cNvPr id="4" name="תמונה 3">
            <a:extLst>
              <a:ext uri="{FF2B5EF4-FFF2-40B4-BE49-F238E27FC236}">
                <a16:creationId xmlns:a16="http://schemas.microsoft.com/office/drawing/2014/main" id="{89751D61-6A08-471C-AED0-88DE9A2D876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52758" y="4077072"/>
            <a:ext cx="1704975" cy="400050"/>
          </a:xfrm>
          <a:prstGeom prst="rect">
            <a:avLst/>
          </a:prstGeom>
        </p:spPr>
      </p:pic>
      <p:pic>
        <p:nvPicPr>
          <p:cNvPr id="10" name="תמונה 9">
            <a:extLst>
              <a:ext uri="{FF2B5EF4-FFF2-40B4-BE49-F238E27FC236}">
                <a16:creationId xmlns:a16="http://schemas.microsoft.com/office/drawing/2014/main" id="{8CF45BF4-004A-4F78-9EE1-41CB5A44743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08104" y="4970970"/>
            <a:ext cx="1323975" cy="381000"/>
          </a:xfrm>
          <a:prstGeom prst="rect">
            <a:avLst/>
          </a:prstGeom>
        </p:spPr>
      </p:pic>
      <p:grpSp>
        <p:nvGrpSpPr>
          <p:cNvPr id="11" name="קבוצה 10">
            <a:extLst>
              <a:ext uri="{FF2B5EF4-FFF2-40B4-BE49-F238E27FC236}">
                <a16:creationId xmlns:a16="http://schemas.microsoft.com/office/drawing/2014/main" id="{6DC9D830-C8E4-4848-901D-65A17F5BC82B}"/>
              </a:ext>
            </a:extLst>
          </p:cNvPr>
          <p:cNvGrpSpPr/>
          <p:nvPr/>
        </p:nvGrpSpPr>
        <p:grpSpPr>
          <a:xfrm>
            <a:off x="5148064" y="5524846"/>
            <a:ext cx="2776525" cy="352426"/>
            <a:chOff x="5148064" y="5524846"/>
            <a:chExt cx="2776525" cy="35242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Rectangle 3">
                  <a:extLst>
                    <a:ext uri="{FF2B5EF4-FFF2-40B4-BE49-F238E27FC236}">
                      <a16:creationId xmlns:a16="http://schemas.microsoft.com/office/drawing/2014/main" id="{E590E2FC-6358-4F52-9D21-47A35CF71CC0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148064" y="5524846"/>
                  <a:ext cx="2776525" cy="31502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ct val="20000"/>
                    </a:spcBef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kern="0" smtClean="0">
                            <a:latin typeface="Cambria Math" panose="02040503050406030204" pitchFamily="18" charset="0"/>
                          </a:rPr>
                          <m:t>≤</m:t>
                        </m:r>
                        <m:sSup>
                          <m:sSupPr>
                            <m:ctrlPr>
                              <a:rPr lang="en-US" sz="2000" b="0" i="1" kern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kern="0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p>
                            <m:r>
                              <a:rPr lang="en-US" sz="2000" b="0" i="1" kern="0" smtClean="0">
                                <a:latin typeface="Cambria Math" panose="02040503050406030204" pitchFamily="18" charset="0"/>
                              </a:rPr>
                              <m:t>𝑦𝑗</m:t>
                            </m:r>
                          </m:sup>
                        </m:sSup>
                      </m:oMath>
                    </m:oMathPara>
                  </a14:m>
                  <a:endParaRPr lang="he-IL" sz="2000" kern="0" dirty="0"/>
                </a:p>
                <a:p>
                  <a:pPr marL="342900" marR="0" lvl="0" indent="-34290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tabLst/>
                    <a:defRPr/>
                  </a:pPr>
                  <a:endPara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  <a:p>
                  <a:pPr marL="342900" marR="0" lvl="0" indent="-34290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tabLst/>
                    <a:defRPr/>
                  </a:pPr>
                  <a:endParaRPr kumimoji="0" lang="he-IL" sz="20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12" name="Rectangle 3">
                  <a:extLst>
                    <a:ext uri="{FF2B5EF4-FFF2-40B4-BE49-F238E27FC236}">
                      <a16:creationId xmlns:a16="http://schemas.microsoft.com/office/drawing/2014/main" id="{E590E2FC-6358-4F52-9D21-47A35CF71CC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148064" y="5524846"/>
                  <a:ext cx="2776525" cy="315020"/>
                </a:xfrm>
                <a:prstGeom prst="rect">
                  <a:avLst/>
                </a:prstGeom>
                <a:blipFill>
                  <a:blip r:embed="rId7"/>
                  <a:stretch>
                    <a:fillRect b="-30769"/>
                  </a:stretch>
                </a:blip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13" name="תמונה 12">
              <a:extLst>
                <a:ext uri="{FF2B5EF4-FFF2-40B4-BE49-F238E27FC236}">
                  <a16:creationId xmlns:a16="http://schemas.microsoft.com/office/drawing/2014/main" id="{BBC21A52-E27B-4C8F-A43E-1177E518B28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54134" t="56160" r="37043" b="38328"/>
            <a:stretch/>
          </p:blipFill>
          <p:spPr>
            <a:xfrm>
              <a:off x="5522763" y="5596854"/>
              <a:ext cx="561405" cy="28041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6667296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981075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tx1"/>
                </a:solidFill>
              </a:rPr>
              <a:t>Lemma 6</a:t>
            </a:r>
            <a:endParaRPr lang="he-IL">
              <a:solidFill>
                <a:schemeClr val="tx1"/>
              </a:solidFill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30832" y="2060848"/>
            <a:ext cx="8229600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eaLnBrk="0" hangingPunct="0">
              <a:spcBef>
                <a:spcPct val="20000"/>
              </a:spcBef>
            </a:pPr>
            <a:endParaRPr kumimoji="0" lang="he-IL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0" y="1934865"/>
            <a:ext cx="8913168" cy="630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he-IL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069DA450-B93A-4D92-B7A1-B04561A32A2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612" b="68211"/>
          <a:stretch/>
        </p:blipFill>
        <p:spPr>
          <a:xfrm>
            <a:off x="191096" y="2420888"/>
            <a:ext cx="8041727" cy="1371027"/>
          </a:xfrm>
          <a:prstGeom prst="rect">
            <a:avLst/>
          </a:prstGeom>
        </p:spPr>
      </p:pic>
      <p:grpSp>
        <p:nvGrpSpPr>
          <p:cNvPr id="2" name="קבוצה 1">
            <a:extLst>
              <a:ext uri="{FF2B5EF4-FFF2-40B4-BE49-F238E27FC236}">
                <a16:creationId xmlns:a16="http://schemas.microsoft.com/office/drawing/2014/main" id="{0D52A0E9-A78A-43EE-B1D9-AFCB9E4F40CD}"/>
              </a:ext>
            </a:extLst>
          </p:cNvPr>
          <p:cNvGrpSpPr/>
          <p:nvPr/>
        </p:nvGrpSpPr>
        <p:grpSpPr>
          <a:xfrm>
            <a:off x="191096" y="3933056"/>
            <a:ext cx="8412858" cy="1162416"/>
            <a:chOff x="191096" y="3429000"/>
            <a:chExt cx="8412858" cy="1162416"/>
          </a:xfrm>
        </p:grpSpPr>
        <p:pic>
          <p:nvPicPr>
            <p:cNvPr id="8" name="תמונה 7">
              <a:extLst>
                <a:ext uri="{FF2B5EF4-FFF2-40B4-BE49-F238E27FC236}">
                  <a16:creationId xmlns:a16="http://schemas.microsoft.com/office/drawing/2014/main" id="{8A74AD04-801F-4C9F-A110-5B7F8E9344A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32894" b="46701"/>
            <a:stretch/>
          </p:blipFill>
          <p:spPr>
            <a:xfrm>
              <a:off x="191096" y="3429000"/>
              <a:ext cx="8412858" cy="1162416"/>
            </a:xfrm>
            <a:prstGeom prst="rect">
              <a:avLst/>
            </a:prstGeom>
          </p:spPr>
        </p:pic>
        <p:pic>
          <p:nvPicPr>
            <p:cNvPr id="9" name="תמונה 8">
              <a:extLst>
                <a:ext uri="{FF2B5EF4-FFF2-40B4-BE49-F238E27FC236}">
                  <a16:creationId xmlns:a16="http://schemas.microsoft.com/office/drawing/2014/main" id="{D784CDB9-2928-4C4D-B7B7-C530C44FFC9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26241" t="88989" r="53350" b="-93"/>
            <a:stretch/>
          </p:blipFill>
          <p:spPr>
            <a:xfrm>
              <a:off x="4499992" y="3914710"/>
              <a:ext cx="1713672" cy="631354"/>
            </a:xfrm>
            <a:prstGeom prst="rect">
              <a:avLst/>
            </a:prstGeom>
          </p:spPr>
        </p:pic>
      </p:grpSp>
      <p:pic>
        <p:nvPicPr>
          <p:cNvPr id="4" name="תמונה 3">
            <a:extLst>
              <a:ext uri="{FF2B5EF4-FFF2-40B4-BE49-F238E27FC236}">
                <a16:creationId xmlns:a16="http://schemas.microsoft.com/office/drawing/2014/main" id="{98BE16C5-E242-4EDF-9EA9-2BD1865FA58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453" b="6179"/>
          <a:stretch/>
        </p:blipFill>
        <p:spPr>
          <a:xfrm>
            <a:off x="323528" y="1982331"/>
            <a:ext cx="7751910" cy="393205"/>
          </a:xfrm>
          <a:prstGeom prst="rect">
            <a:avLst/>
          </a:prstGeom>
        </p:spPr>
      </p:pic>
      <p:sp>
        <p:nvSpPr>
          <p:cNvPr id="11" name="Rectangle 3">
            <a:extLst>
              <a:ext uri="{FF2B5EF4-FFF2-40B4-BE49-F238E27FC236}">
                <a16:creationId xmlns:a16="http://schemas.microsoft.com/office/drawing/2014/main" id="{762DBFFE-7404-431C-A3C9-FCA549CDD6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416" y="5630845"/>
            <a:ext cx="8913168" cy="630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20000"/>
              </a:spcBef>
            </a:pPr>
            <a:r>
              <a:rPr lang="en-US" sz="2000" dirty="0"/>
              <a:t>** the second is without proof (very similar to previous slide)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he-IL" sz="2000" kern="0" dirty="0"/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he-IL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44165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981075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tx1"/>
                </a:solidFill>
              </a:rPr>
              <a:t>Lemma 6</a:t>
            </a:r>
            <a:endParaRPr lang="he-IL">
              <a:solidFill>
                <a:schemeClr val="tx1"/>
              </a:solidFill>
            </a:endParaRPr>
          </a:p>
        </p:txBody>
      </p:sp>
      <p:pic>
        <p:nvPicPr>
          <p:cNvPr id="28675" name="Picture 2"/>
          <p:cNvPicPr>
            <a:picLocks noChangeAspect="1" noChangeArrowheads="1"/>
          </p:cNvPicPr>
          <p:nvPr/>
        </p:nvPicPr>
        <p:blipFill>
          <a:blip r:embed="rId2" cstate="print"/>
          <a:srcRect l="1575" r="2751" b="1591"/>
          <a:stretch>
            <a:fillRect/>
          </a:stretch>
        </p:blipFill>
        <p:spPr bwMode="auto">
          <a:xfrm>
            <a:off x="70785" y="2852936"/>
            <a:ext cx="9001125" cy="256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30832" y="2060848"/>
            <a:ext cx="8229600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eaLnBrk="0" hangingPunct="0">
              <a:spcBef>
                <a:spcPct val="20000"/>
              </a:spcBef>
            </a:pPr>
            <a:endParaRPr kumimoji="0" lang="he-IL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19622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981075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tx1"/>
                </a:solidFill>
              </a:rPr>
              <a:t>Total regret bound for two arms</a:t>
            </a:r>
            <a:endParaRPr lang="he-IL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69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1927225"/>
                <a:ext cx="8229600" cy="1430338"/>
              </a:xfrm>
            </p:spPr>
            <p:txBody>
              <a:bodyPr/>
              <a:lstStyle/>
              <a:p>
                <a:pPr eaLnBrk="1" hangingPunct="1"/>
                <a:r>
                  <a:rPr lang="en-US" sz="2400" dirty="0"/>
                  <a:t>Using Lemma 5, and Lemma 6 for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 = </m:t>
                    </m:r>
                    <m:sSub>
                      <m:sSub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µ</m:t>
                        </m:r>
                      </m:e>
                      <m:sub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l-GR" sz="2400" i="0" dirty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sz="2400" dirty="0"/>
                  <a:t>,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400" i="0" dirty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’=</m:t>
                    </m:r>
                    <m:r>
                      <m:rPr>
                        <m:sty m:val="p"/>
                      </m:rPr>
                      <a:rPr lang="el-GR" sz="2400" i="0" dirty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sz="2400" dirty="0"/>
                  <a:t>, we can bound the expected number of plays of the second arm as:</a:t>
                </a:r>
                <a:endParaRPr lang="he-IL" sz="2400" dirty="0"/>
              </a:p>
            </p:txBody>
          </p:sp>
        </mc:Choice>
        <mc:Fallback xmlns="">
          <p:sp>
            <p:nvSpPr>
              <p:cNvPr id="2969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1927225"/>
                <a:ext cx="8229600" cy="1430338"/>
              </a:xfrm>
              <a:blipFill>
                <a:blip r:embed="rId2"/>
                <a:stretch>
                  <a:fillRect l="-963" t="-2979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970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192463"/>
            <a:ext cx="9144000" cy="174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0" y="5013325"/>
            <a:ext cx="8229600" cy="56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sz="2400" kern="0" dirty="0">
                <a:latin typeface="+mn-lt"/>
                <a:cs typeface="+mn-cs"/>
              </a:rPr>
              <a:t>Which gives the regret bound:</a:t>
            </a:r>
            <a:endParaRPr lang="he-IL" sz="2400" kern="0" dirty="0">
              <a:latin typeface="+mn-lt"/>
              <a:cs typeface="+mn-cs"/>
            </a:endParaRPr>
          </a:p>
        </p:txBody>
      </p:sp>
      <p:pic>
        <p:nvPicPr>
          <p:cNvPr id="29702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550" y="5516563"/>
            <a:ext cx="5588000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981075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tx1"/>
                </a:solidFill>
              </a:rPr>
              <a:t>Motivation for </a:t>
            </a:r>
            <a:r>
              <a:rPr lang="en-US"/>
              <a:t>Thompson Sampling </a:t>
            </a:r>
            <a:endParaRPr lang="he-IL">
              <a:solidFill>
                <a:schemeClr val="tx1"/>
              </a:solidFill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98663"/>
            <a:ext cx="8229600" cy="4383087"/>
          </a:xfrm>
        </p:spPr>
        <p:txBody>
          <a:bodyPr/>
          <a:lstStyle/>
          <a:p>
            <a:pPr eaLnBrk="1" hangingPunct="1"/>
            <a:r>
              <a:rPr lang="en-US" sz="2400" dirty="0"/>
              <a:t>Chapelle and Li (2011) demonstrate that empirically TS achieves regret comparable to the lower bound of Lai and Robbins (1985); </a:t>
            </a:r>
          </a:p>
          <a:p>
            <a:pPr eaLnBrk="1" hangingPunct="1"/>
            <a:r>
              <a:rPr lang="en-US" sz="2400" dirty="0"/>
              <a:t>TS shows competitive to or better result than popular methods such as UCB in applications like display advertising and news article recommendation.</a:t>
            </a:r>
          </a:p>
          <a:p>
            <a:pPr eaLnBrk="1" hangingPunct="1"/>
            <a:r>
              <a:rPr lang="en-US" sz="2400" dirty="0"/>
              <a:t>Microsoft’s </a:t>
            </a:r>
            <a:r>
              <a:rPr lang="en-US" sz="2400" dirty="0" err="1"/>
              <a:t>adPredictor</a:t>
            </a:r>
            <a:r>
              <a:rPr lang="en-US" sz="2400" dirty="0"/>
              <a:t> (2010) for CTR prediction of search ads on Bing uses the idea of Thompson Sampling</a:t>
            </a:r>
            <a:endParaRPr lang="he-IL" sz="2400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981075"/>
          </a:xfrm>
        </p:spPr>
        <p:txBody>
          <a:bodyPr/>
          <a:lstStyle/>
          <a:p>
            <a:pPr eaLnBrk="1" hangingPunct="1"/>
            <a:r>
              <a:rPr lang="en-US"/>
              <a:t>Proof outline for N arms setting</a:t>
            </a:r>
            <a:endParaRPr lang="he-IL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723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1927374"/>
                <a:ext cx="8229600" cy="4525962"/>
              </a:xfrm>
            </p:spPr>
            <p:txBody>
              <a:bodyPr/>
              <a:lstStyle/>
              <a:p>
                <a:pPr eaLnBrk="1" hangingPunct="1">
                  <a:buNone/>
                </a:pPr>
                <a:r>
                  <a:rPr lang="en-US" sz="2400" dirty="0"/>
                  <a:t>Back to N arms</a:t>
                </a:r>
              </a:p>
              <a:p>
                <a:pPr eaLnBrk="1" hangingPunct="1"/>
                <a:r>
                  <a:rPr lang="en-US" sz="2400" dirty="0"/>
                  <a:t>At any step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2400" dirty="0"/>
                  <a:t>, we divide the set of suboptimal arms into two subsets: saturated and unsaturated. The saturated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arms at time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2400" dirty="0"/>
                  <a:t> consists of arms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≥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endParaRPr lang="en-US" sz="2400" dirty="0"/>
              </a:p>
              <a:p>
                <a:pPr eaLnBrk="1" hangingPunct="1">
                  <a:buFontTx/>
                  <a:buNone/>
                </a:pPr>
                <a:r>
                  <a:rPr lang="en-US" sz="2400" dirty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24</m:t>
                        </m:r>
                        <m:d>
                          <m:dPr>
                            <m:ctrlPr>
                              <a:rPr lang="en-US" sz="240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lang="en-US" sz="240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2400" i="0" dirty="0" err="1" smtClean="0">
                                    <a:latin typeface="Cambria Math" panose="02040503050406030204" pitchFamily="18" charset="0"/>
                                  </a:rPr>
                                  <m:t>ln</m:t>
                                </m:r>
                              </m:fName>
                              <m:e>
                                <m:r>
                                  <a:rPr lang="en-US" sz="2400" i="1" dirty="0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</m:func>
                          </m:e>
                        </m:d>
                      </m:num>
                      <m:den>
                        <m:sSubSup>
                          <m:sSubSupPr>
                            <m:ctrlP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m:rPr>
                                <m:sty m:val="p"/>
                              </m:rPr>
                              <a:rPr lang="el-GR" sz="2400" dirty="0">
                                <a:latin typeface="Cambria Math" panose="02040503050406030204" pitchFamily="18" charset="0"/>
                              </a:rPr>
                              <m:t>Δ</m:t>
                            </m:r>
                          </m:e>
                          <m:sub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  <m:sup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m:rPr>
                            <m:nor/>
                          </m:rPr>
                          <a:rPr lang="en-US" sz="2400" dirty="0"/>
                          <m:t> </m:t>
                        </m:r>
                      </m:den>
                    </m:f>
                  </m:oMath>
                </a14:m>
                <a:endParaRPr lang="en-US" sz="2400" dirty="0"/>
              </a:p>
              <a:p>
                <a:pPr eaLnBrk="1" hangingPunct="1"/>
                <a:endParaRPr lang="en-US" sz="2400" dirty="0"/>
              </a:p>
              <a:p>
                <a:pPr eaLnBrk="1" hangingPunct="1"/>
                <a:r>
                  <a:rPr lang="en-US" sz="2400" dirty="0"/>
                  <a:t>As earlier, we try to estimate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2400" dirty="0"/>
                  <a:t>.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2400" dirty="0"/>
                  <a:t> get the earliest time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2400" dirty="0"/>
                  <a:t> such that</a:t>
                </a:r>
              </a:p>
              <a:p>
                <a:pPr eaLnBrk="1" hangingPunct="1"/>
                <a:endParaRPr lang="en-US" sz="2400" dirty="0"/>
              </a:p>
              <a:p>
                <a:pPr eaLnBrk="1" hangingPunct="1"/>
                <a:endParaRPr lang="en-US" sz="2400" dirty="0"/>
              </a:p>
            </p:txBody>
          </p:sp>
        </mc:Choice>
        <mc:Fallback xmlns="">
          <p:sp>
            <p:nvSpPr>
              <p:cNvPr id="3072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1927374"/>
                <a:ext cx="8229600" cy="4525962"/>
              </a:xfrm>
              <a:blipFill>
                <a:blip r:embed="rId2"/>
                <a:stretch>
                  <a:fillRect l="-1111" t="-942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72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088" y="5660925"/>
            <a:ext cx="2463800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981075"/>
          </a:xfrm>
        </p:spPr>
        <p:txBody>
          <a:bodyPr/>
          <a:lstStyle/>
          <a:p>
            <a:pPr eaLnBrk="1" hangingPunct="1"/>
            <a:r>
              <a:rPr lang="en-US"/>
              <a:t>Proof outline for N arms setting</a:t>
            </a:r>
            <a:endParaRPr lang="he-IL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74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1998663"/>
                <a:ext cx="8229600" cy="1214437"/>
              </a:xfrm>
            </p:spPr>
            <p:txBody>
              <a:bodyPr/>
              <a:lstStyle/>
              <a:p>
                <a:pPr marL="0" indent="0" eaLnBrk="1" hangingPunct="1">
                  <a:buNone/>
                </a:pPr>
                <a:r>
                  <a:rPr lang="en-US" sz="2400" dirty="0"/>
                  <a:t>The number of steps before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sz="2400" i="1" dirty="0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&gt;</m:t>
                    </m:r>
                    <m:sSub>
                      <m:sSub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sz="2400" i="1" dirty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en-US" sz="24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of all saturated arms can be approximated by using a geometric random variable with parameter close to:</a:t>
                </a:r>
                <a:endParaRPr lang="he-IL" sz="2400" dirty="0"/>
              </a:p>
            </p:txBody>
          </p:sp>
        </mc:Choice>
        <mc:Fallback xmlns="">
          <p:sp>
            <p:nvSpPr>
              <p:cNvPr id="3174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1998663"/>
                <a:ext cx="8229600" cy="1214437"/>
              </a:xfrm>
              <a:blipFill>
                <a:blip r:embed="rId2"/>
                <a:stretch>
                  <a:fillRect l="-1111" t="-3518" b="-10050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174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2275" y="3213099"/>
            <a:ext cx="2866679" cy="431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3"/>
              <p:cNvSpPr txBox="1">
                <a:spLocks noChangeArrowheads="1"/>
              </p:cNvSpPr>
              <p:nvPr/>
            </p:nvSpPr>
            <p:spPr bwMode="auto">
              <a:xfrm>
                <a:off x="446088" y="4086770"/>
                <a:ext cx="8229600" cy="12144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r>
                  <a:rPr lang="en-US" sz="2400" dirty="0"/>
                  <a:t>However, even if above happens, we might get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sz="2400" i="1" dirty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𝑢</m:t>
                        </m:r>
                      </m:sub>
                    </m:sSub>
                    <m:r>
                      <a:rPr lang="en-US" sz="24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&gt;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sz="2400" i="1" dirty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for unsaturated arm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sz="2400" dirty="0"/>
                  <a:t>. Lets call this event an “interruption”. </a:t>
                </a:r>
              </a:p>
              <a:p>
                <a:pPr>
                  <a:defRPr/>
                </a:pPr>
                <a:endParaRPr lang="he-IL" sz="2400" kern="0" dirty="0">
                  <a:latin typeface="+mn-lt"/>
                  <a:cs typeface="+mn-cs"/>
                </a:endParaRPr>
              </a:p>
            </p:txBody>
          </p:sp>
        </mc:Choice>
        <mc:Fallback xmlns="">
          <p:sp>
            <p:nvSpPr>
              <p:cNvPr id="5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46088" y="4086770"/>
                <a:ext cx="8229600" cy="1214438"/>
              </a:xfrm>
              <a:prstGeom prst="rect">
                <a:avLst/>
              </a:prstGeom>
              <a:blipFill>
                <a:blip r:embed="rId4"/>
                <a:stretch>
                  <a:fillRect l="-1111" t="-3500" r="-741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981075"/>
          </a:xfrm>
        </p:spPr>
        <p:txBody>
          <a:bodyPr/>
          <a:lstStyle/>
          <a:p>
            <a:pPr eaLnBrk="1" hangingPunct="1"/>
            <a:r>
              <a:rPr lang="en-US"/>
              <a:t>Proof outline for N arms setting</a:t>
            </a:r>
            <a:endParaRPr lang="he-IL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771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1998663"/>
                <a:ext cx="8229600" cy="4525962"/>
              </a:xfrm>
            </p:spPr>
            <p:txBody>
              <a:bodyPr/>
              <a:lstStyle/>
              <a:p>
                <a:pPr eaLnBrk="1" hangingPunct="1"/>
                <a:r>
                  <a:rPr lang="en-US" sz="2400" dirty="0"/>
                  <a:t>For the weaker bound ,                  they show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2400" dirty="0"/>
                  <a:t> can be upper bounded by the product of the </a:t>
                </a:r>
                <a:r>
                  <a:rPr lang="en-US" sz="2400" dirty="0">
                    <a:solidFill>
                      <a:schemeClr val="tx2"/>
                    </a:solidFill>
                  </a:rPr>
                  <a:t>expected value of a geometric random variable and the number of interruptions.</a:t>
                </a:r>
              </a:p>
              <a:p>
                <a:pPr eaLnBrk="1" hangingPunct="1"/>
                <a:endParaRPr lang="en-US" sz="2400" dirty="0"/>
              </a:p>
              <a:p>
                <a:pPr eaLnBrk="1" hangingPunct="1"/>
                <a:r>
                  <a:rPr lang="en-US" sz="2400" dirty="0"/>
                  <a:t>An arm u becomes saturated after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𝑢</m:t>
                        </m:r>
                      </m:sub>
                    </m:sSub>
                  </m:oMath>
                </a14:m>
                <a:r>
                  <a:rPr lang="en-US" sz="2400" dirty="0"/>
                  <a:t>  plays, so the expected regret due to interruptions by unsaturated arms is bounded by:</a:t>
                </a:r>
              </a:p>
              <a:p>
                <a:pPr eaLnBrk="1" hangingPunct="1"/>
                <a:endParaRPr lang="he-IL" sz="2400" dirty="0"/>
              </a:p>
            </p:txBody>
          </p:sp>
        </mc:Choice>
        <mc:Fallback xmlns="">
          <p:sp>
            <p:nvSpPr>
              <p:cNvPr id="3277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1998663"/>
                <a:ext cx="8229600" cy="4525962"/>
              </a:xfrm>
              <a:blipFill>
                <a:blip r:embed="rId2"/>
                <a:stretch>
                  <a:fillRect l="-963" t="-1078" r="-1778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277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250" y="5449019"/>
            <a:ext cx="5162550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תמונה 1">
            <a:extLst>
              <a:ext uri="{FF2B5EF4-FFF2-40B4-BE49-F238E27FC236}">
                <a16:creationId xmlns:a16="http://schemas.microsoft.com/office/drawing/2014/main" id="{0ABC4C11-371C-4F59-B559-F6FEAA9FE6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9952" y="1983786"/>
            <a:ext cx="1224136" cy="546017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981075"/>
          </a:xfrm>
        </p:spPr>
        <p:txBody>
          <a:bodyPr/>
          <a:lstStyle/>
          <a:p>
            <a:pPr eaLnBrk="1" hangingPunct="1"/>
            <a:r>
              <a:rPr lang="en-US"/>
              <a:t>Proof outline for N arms setting</a:t>
            </a:r>
            <a:endParaRPr lang="he-IL">
              <a:solidFill>
                <a:schemeClr val="tx1"/>
              </a:solidFill>
            </a:endParaRP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215257"/>
            <a:ext cx="8229600" cy="1970707"/>
          </a:xfrm>
        </p:spPr>
        <p:txBody>
          <a:bodyPr/>
          <a:lstStyle/>
          <a:p>
            <a:pPr eaLnBrk="1" hangingPunct="1"/>
            <a:r>
              <a:rPr lang="en-US" sz="2400" dirty="0"/>
              <a:t>The proof of the bound                         requires a slightly more careful analysis of the regret (due to playing saturated arms).</a:t>
            </a:r>
          </a:p>
          <a:p>
            <a:pPr eaLnBrk="1" hangingPunct="1"/>
            <a:r>
              <a:rPr lang="en-US" sz="2400" dirty="0"/>
              <a:t>They prove that the total regret due to playing saturated arms as:</a:t>
            </a:r>
          </a:p>
        </p:txBody>
      </p:sp>
      <p:grpSp>
        <p:nvGrpSpPr>
          <p:cNvPr id="2" name="קבוצה 1">
            <a:extLst>
              <a:ext uri="{FF2B5EF4-FFF2-40B4-BE49-F238E27FC236}">
                <a16:creationId xmlns:a16="http://schemas.microsoft.com/office/drawing/2014/main" id="{1C7240BC-2D13-4621-AB13-6E4BDA3A06AD}"/>
              </a:ext>
            </a:extLst>
          </p:cNvPr>
          <p:cNvGrpSpPr/>
          <p:nvPr/>
        </p:nvGrpSpPr>
        <p:grpSpPr>
          <a:xfrm>
            <a:off x="179388" y="4185965"/>
            <a:ext cx="8964736" cy="2123355"/>
            <a:chOff x="179388" y="2817813"/>
            <a:chExt cx="8964736" cy="2123355"/>
          </a:xfrm>
        </p:grpSpPr>
        <p:pic>
          <p:nvPicPr>
            <p:cNvPr id="33796" name="Picture 2"/>
            <p:cNvPicPr>
              <a:picLocks noChangeAspect="1" noChangeArrowheads="1"/>
            </p:cNvPicPr>
            <p:nvPr/>
          </p:nvPicPr>
          <p:blipFill rotWithShape="1">
            <a:blip r:embed="rId2" cstate="print"/>
            <a:srcRect b="79543"/>
            <a:stretch/>
          </p:blipFill>
          <p:spPr bwMode="auto">
            <a:xfrm>
              <a:off x="179388" y="2817813"/>
              <a:ext cx="8964612" cy="6111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" name="Picture 2">
              <a:extLst>
                <a:ext uri="{FF2B5EF4-FFF2-40B4-BE49-F238E27FC236}">
                  <a16:creationId xmlns:a16="http://schemas.microsoft.com/office/drawing/2014/main" id="{1AA24F7E-50C4-4467-A76B-62A1231B024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/>
            <a:srcRect t="53024"/>
            <a:stretch/>
          </p:blipFill>
          <p:spPr bwMode="auto">
            <a:xfrm>
              <a:off x="179512" y="3537669"/>
              <a:ext cx="8964612" cy="14034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3" name="תמונה 2">
            <a:extLst>
              <a:ext uri="{FF2B5EF4-FFF2-40B4-BE49-F238E27FC236}">
                <a16:creationId xmlns:a16="http://schemas.microsoft.com/office/drawing/2014/main" id="{0A7E2801-3932-44D4-97C4-D70711BD9D9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5767"/>
          <a:stretch/>
        </p:blipFill>
        <p:spPr>
          <a:xfrm>
            <a:off x="4067944" y="2166890"/>
            <a:ext cx="1895475" cy="493662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981075"/>
          </a:xfrm>
        </p:spPr>
        <p:txBody>
          <a:bodyPr/>
          <a:lstStyle/>
          <a:p>
            <a:pPr eaLnBrk="1" hangingPunct="1"/>
            <a:r>
              <a:rPr lang="en-US"/>
              <a:t>Proof outline for N arms setting</a:t>
            </a:r>
            <a:endParaRPr lang="he-IL">
              <a:solidFill>
                <a:schemeClr val="tx1"/>
              </a:solidFill>
            </a:endParaRPr>
          </a:p>
        </p:txBody>
      </p:sp>
      <p:sp>
        <p:nvSpPr>
          <p:cNvPr id="34819" name="מציין מיקום תוכן 4"/>
          <p:cNvSpPr>
            <a:spLocks noGrp="1"/>
          </p:cNvSpPr>
          <p:nvPr>
            <p:ph idx="1"/>
          </p:nvPr>
        </p:nvSpPr>
        <p:spPr>
          <a:xfrm>
            <a:off x="395288" y="2060575"/>
            <a:ext cx="8229600" cy="792163"/>
          </a:xfrm>
        </p:spPr>
        <p:txBody>
          <a:bodyPr/>
          <a:lstStyle/>
          <a:p>
            <a:pPr eaLnBrk="1" hangingPunct="1"/>
            <a:r>
              <a:rPr lang="en-US" sz="2400"/>
              <a:t>Summing the regret due to saturated and unsaturated arms, we obtain the result:</a:t>
            </a:r>
            <a:endParaRPr lang="he-IL" sz="2400"/>
          </a:p>
        </p:txBody>
      </p:sp>
      <p:pic>
        <p:nvPicPr>
          <p:cNvPr id="34820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975" y="3068638"/>
            <a:ext cx="4000500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981075"/>
          </a:xfrm>
        </p:spPr>
        <p:txBody>
          <a:bodyPr/>
          <a:lstStyle/>
          <a:p>
            <a:pPr eaLnBrk="1" hangingPunct="1"/>
            <a:r>
              <a:rPr lang="en-US"/>
              <a:t>Thompson Sampling </a:t>
            </a:r>
            <a:r>
              <a:rPr lang="en-US">
                <a:solidFill>
                  <a:schemeClr val="tx1"/>
                </a:solidFill>
              </a:rPr>
              <a:t>Basic idea</a:t>
            </a:r>
            <a:endParaRPr lang="he-IL">
              <a:solidFill>
                <a:schemeClr val="tx1"/>
              </a:solidFill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071688"/>
            <a:ext cx="8229600" cy="2365375"/>
          </a:xfrm>
        </p:spPr>
        <p:txBody>
          <a:bodyPr/>
          <a:lstStyle/>
          <a:p>
            <a:pPr eaLnBrk="1" hangingPunct="1"/>
            <a:r>
              <a:rPr lang="en-US" sz="2400" dirty="0"/>
              <a:t>The algorithm is known as Thompson Sampling (TS).</a:t>
            </a:r>
          </a:p>
          <a:p>
            <a:pPr eaLnBrk="1" hangingPunct="1"/>
            <a:r>
              <a:rPr lang="en-US" sz="2400" dirty="0"/>
              <a:t>The algorithm assume that the reward distribution of every arm are fixed, though unknown.</a:t>
            </a:r>
          </a:p>
          <a:p>
            <a:pPr eaLnBrk="1" hangingPunct="1"/>
            <a:r>
              <a:rPr lang="en-US" sz="2400" dirty="0"/>
              <a:t>The basic idea is at any time step, play an arm according to its posterior probability of being the best arm.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981075"/>
          </a:xfrm>
        </p:spPr>
        <p:txBody>
          <a:bodyPr/>
          <a:lstStyle/>
          <a:p>
            <a:pPr eaLnBrk="1" hangingPunct="1"/>
            <a:r>
              <a:rPr lang="en-US"/>
              <a:t>Bayesian approach – coin tosses</a:t>
            </a:r>
            <a:endParaRPr lang="he-IL">
              <a:solidFill>
                <a:schemeClr val="tx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3">
                <a:extLst>
                  <a:ext uri="{FF2B5EF4-FFF2-40B4-BE49-F238E27FC236}">
                    <a16:creationId xmlns:a16="http://schemas.microsoft.com/office/drawing/2014/main" id="{82F16D4B-6611-4841-AE65-23EC23CF1F3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51520" y="1916832"/>
                <a:ext cx="8229600" cy="45365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9pPr>
              </a:lstStyle>
              <a:p>
                <a:pPr eaLnBrk="1" hangingPunct="1"/>
                <a:r>
                  <a:rPr lang="en-US" sz="2400" kern="0" dirty="0"/>
                  <a:t>A simple example, we have a coin (Bernoulli </a:t>
                </a:r>
                <a:r>
                  <a:rPr lang="en-US" sz="2400" kern="0" dirty="0" err="1"/>
                  <a:t>i.i.d</a:t>
                </a:r>
                <a:r>
                  <a:rPr lang="en-US" sz="2400" kern="0" dirty="0"/>
                  <a:t>):</a:t>
                </a:r>
              </a:p>
              <a:p>
                <a:pPr marL="0" indent="0" eaLnBrk="1" hangingPunct="1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1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400" kern="0" dirty="0"/>
              </a:p>
              <a:p>
                <a:pPr eaLnBrk="1" hangingPunct="1"/>
                <a:r>
                  <a:rPr lang="en-US" sz="2400" kern="0" dirty="0"/>
                  <a:t>Dataset </a:t>
                </a:r>
                <a14:m>
                  <m:oMath xmlns:m="http://schemas.openxmlformats.org/officeDocument/2006/math">
                    <m:r>
                      <a:rPr lang="en-US" sz="2400" b="0" i="1" kern="0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2400" b="0" i="1" kern="0" smtClean="0">
                        <a:latin typeface="Cambria Math" panose="02040503050406030204" pitchFamily="18" charset="0"/>
                      </a:rPr>
                      <m:t>={</m:t>
                    </m:r>
                    <m:sSub>
                      <m:sSubPr>
                        <m:ctrlPr>
                          <a:rPr lang="en-US" sz="2400" b="0" i="1" kern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kern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kern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kern="0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2400" b="0" i="1" kern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kern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kern="0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2400" b="0" i="1" kern="0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2400" kern="0" dirty="0"/>
                  <a:t> of tosses, need to estimate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sz="2400" kern="0" dirty="0"/>
                  <a:t>.</a:t>
                </a:r>
              </a:p>
              <a:p>
                <a:pPr eaLnBrk="1" hangingPunct="1"/>
                <a:r>
                  <a:rPr lang="en-US" sz="2400" kern="0" dirty="0"/>
                  <a:t>For  specific D exists:  </a:t>
                </a:r>
                <a14:m>
                  <m:oMath xmlns:m="http://schemas.openxmlformats.org/officeDocument/2006/math">
                    <m:r>
                      <a:rPr lang="en-US" sz="2000" b="0" i="1" kern="0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sz="2000" b="0" i="1" kern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kern="0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  <m:sup>
                        <m:r>
                          <a:rPr lang="en-US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sup>
                    </m:sSup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sup>
                    </m:sSup>
                  </m:oMath>
                </a14:m>
                <a:endParaRPr lang="en-US" sz="2400" kern="0" dirty="0"/>
              </a:p>
              <a:p>
                <a:pPr eaLnBrk="1" hangingPunct="1"/>
                <a:r>
                  <a:rPr lang="en-US" sz="2400" kern="0" dirty="0"/>
                  <a:t>Bayesian approach: treat the unknown parameter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sz="2400" kern="0" dirty="0"/>
                  <a:t> as a random variable with simple prior: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𝑈𝑛𝑖𝑓𝑜𝑟𝑚</m:t>
                    </m:r>
                    <m:d>
                      <m:dPr>
                        <m:begChr m:val="["/>
                        <m:endChr m:val="]"/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endParaRPr lang="en-US" sz="2400" b="0" dirty="0">
                  <a:ea typeface="Cambria Math" panose="02040503050406030204" pitchFamily="18" charset="0"/>
                </a:endParaRPr>
              </a:p>
              <a:p>
                <a:pPr marL="0" indent="0" eaLnBrk="1" hangingPunct="1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𝐷</m:t>
                          </m:r>
                        </m:e>
                      </m:d>
                      <m:r>
                        <a:rPr lang="en-U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p>
                        <m:e>
                          <m:sSup>
                            <m:sSupPr>
                              <m:ctrlPr>
                                <a:rPr lang="en-US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p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</m:sup>
                          </m:sSup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box>
                            <m:box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boxPr>
                            <m:e>
                              <m:argPr>
                                <m:argSz m:val="-1"/>
                              </m:argPr>
                              <m:f>
                                <m:fPr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𝛼</m:t>
                                  </m:r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!</m:t>
                                  </m:r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𝛽</m:t>
                                  </m:r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! </m:t>
                                  </m:r>
                                </m:num>
                                <m:den>
                                  <m:d>
                                    <m:dPr>
                                      <m:ctrlPr>
                                        <a:rPr lang="en-US" sz="1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𝛼</m:t>
                                      </m:r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+</m:t>
                                      </m:r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𝛽</m:t>
                                      </m:r>
                                      <m:r>
                                        <a:rPr lang="en-US" sz="18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+</m:t>
                                      </m:r>
                                      <m:r>
                                        <a:rPr lang="en-US" sz="18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d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!</m:t>
                                  </m:r>
                                </m:den>
                              </m:f>
                            </m:e>
                          </m:box>
                        </m:e>
                      </m:nary>
                    </m:oMath>
                  </m:oMathPara>
                </a14:m>
                <a:endParaRPr lang="en-US" sz="2400" b="0" dirty="0">
                  <a:ea typeface="Cambria Math" panose="02040503050406030204" pitchFamily="18" charset="0"/>
                </a:endParaRPr>
              </a:p>
              <a:p>
                <a:pPr eaLnBrk="1" hangingPunct="1"/>
                <a:r>
                  <a:rPr lang="en-US" sz="2400" dirty="0">
                    <a:ea typeface="Cambria Math" panose="02040503050406030204" pitchFamily="18" charset="0"/>
                  </a:rPr>
                  <a:t>Posterior distribution:</a:t>
                </a:r>
              </a:p>
              <a:p>
                <a:pPr marL="0" indent="0" eaLnBrk="1" hangingPunct="1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𝐷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box>
                        <m:box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  <m:d>
                                <m:d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𝐷</m:t>
                                  </m:r>
                                </m:e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d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num>
                            <m:den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𝐷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den>
                          </m:f>
                          <m:box>
                            <m:box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boxPr>
                            <m:e>
                              <m:argPr>
                                <m:argSz m:val="-1"/>
                              </m:argPr>
                              <m:r>
                                <m:rPr>
                                  <m:brk m:alnAt="63"/>
                                </m:r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f>
                                <m:f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d>
                                    <m:d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𝛼</m:t>
                                      </m:r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+</m:t>
                                      </m:r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𝛽</m:t>
                                      </m:r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+</m:t>
                                      </m:r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d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!</m:t>
                                  </m:r>
                                </m:num>
                                <m:den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𝛼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!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𝛽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!</m:t>
                                  </m:r>
                                </m:den>
                              </m:f>
                            </m:e>
                          </m:box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</m:sup>
                          </m:s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𝐵𝑒𝑡𝑎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</m:box>
                    </m:oMath>
                  </m:oMathPara>
                </a14:m>
                <a:endParaRPr lang="en-US" sz="2400" dirty="0">
                  <a:ea typeface="Cambria Math" panose="02040503050406030204" pitchFamily="18" charset="0"/>
                </a:endParaRPr>
              </a:p>
              <a:p>
                <a:pPr marL="0" indent="0" eaLnBrk="1" hangingPunct="1">
                  <a:buNone/>
                </a:pPr>
                <a:endParaRPr lang="en-US" sz="2400" dirty="0">
                  <a:ea typeface="Cambria Math" panose="02040503050406030204" pitchFamily="18" charset="0"/>
                </a:endParaRPr>
              </a:p>
              <a:p>
                <a:pPr marL="0" indent="0" eaLnBrk="1" hangingPunct="1">
                  <a:buNone/>
                </a:pPr>
                <a:endParaRPr lang="en-US" sz="2400" b="0" dirty="0">
                  <a:ea typeface="Cambria Math" panose="02040503050406030204" pitchFamily="18" charset="0"/>
                </a:endParaRPr>
              </a:p>
              <a:p>
                <a:pPr marL="0" indent="0" eaLnBrk="1" hangingPunct="1">
                  <a:buNone/>
                </a:pPr>
                <a:endParaRPr lang="en-US" sz="2400" kern="0" dirty="0"/>
              </a:p>
            </p:txBody>
          </p:sp>
        </mc:Choice>
        <mc:Fallback>
          <p:sp>
            <p:nvSpPr>
              <p:cNvPr id="5" name="Rectangle 3">
                <a:extLst>
                  <a:ext uri="{FF2B5EF4-FFF2-40B4-BE49-F238E27FC236}">
                    <a16:creationId xmlns:a16="http://schemas.microsoft.com/office/drawing/2014/main" id="{82F16D4B-6611-4841-AE65-23EC23CF1F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1520" y="1916832"/>
                <a:ext cx="8229600" cy="4536504"/>
              </a:xfrm>
              <a:prstGeom prst="rect">
                <a:avLst/>
              </a:prstGeom>
              <a:blipFill>
                <a:blip r:embed="rId2"/>
                <a:stretch>
                  <a:fillRect l="-963" t="-940" r="-1037" b="-40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788831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981075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tx1"/>
                </a:solidFill>
              </a:rPr>
              <a:t>Beta &amp; Gamma function</a:t>
            </a:r>
            <a:endParaRPr lang="he-IL">
              <a:solidFill>
                <a:schemeClr val="tx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315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23850" y="1989138"/>
                <a:ext cx="8229600" cy="1152525"/>
              </a:xfrm>
            </p:spPr>
            <p:txBody>
              <a:bodyPr/>
              <a:lstStyle/>
              <a:p>
                <a:pPr eaLnBrk="1" hangingPunct="1"/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𝐵𝑒𝑡𝑎</m:t>
                    </m:r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PDF for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2400" dirty="0"/>
                  <a:t>, and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 &gt; 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2400" dirty="0"/>
                  <a:t>:</a:t>
                </a:r>
              </a:p>
              <a:p>
                <a:pPr marL="0" indent="0" eaLnBrk="1" hangingPunct="1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e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</m:d>
                      <m:box>
                        <m:box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r>
                            <m:rPr>
                              <m:brk m:alnAt="63"/>
                            </m:r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 </m:t>
                          </m:r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 lang="el-GR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Γ</m:t>
                              </m:r>
                              <m:d>
                                <m:d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𝛼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</m:d>
                            </m:num>
                            <m:den>
                              <m:r>
                                <m:rPr>
                                  <m:sty m:val="p"/>
                                </m:rPr>
                                <a:rPr lang="el-GR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Γ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  <m:r>
                                <m:rPr>
                                  <m:sty m:val="p"/>
                                </m:rPr>
                                <a:rPr lang="el-GR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Γ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den>
                          </m:f>
                        </m:e>
                      </m:box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box>
                        <m:box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</m:e>
                      </m:box>
                    </m:oMath>
                  </m:oMathPara>
                </a14:m>
                <a:endParaRPr lang="en-US" sz="2400" dirty="0"/>
              </a:p>
              <a:p>
                <a:pPr marL="0" indent="0" eaLnBrk="1" hangingPunct="1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box>
                        <m:box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𝑖𝑛𝑡𝑒𝑔𝑒𝑟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 </m:t>
                          </m:r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d>
                                <m:d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𝛼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𝛽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!</m:t>
                              </m:r>
                            </m:num>
                            <m:den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!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!</m:t>
                              </m:r>
                            </m:den>
                          </m:f>
                        </m:e>
                      </m:box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  <a:p>
                <a:pPr eaLnBrk="1" hangingPunct="1"/>
                <a:endParaRPr lang="he-IL" sz="2400" dirty="0"/>
              </a:p>
            </p:txBody>
          </p:sp>
        </mc:Choice>
        <mc:Fallback>
          <p:sp>
            <p:nvSpPr>
              <p:cNvPr id="1331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23850" y="1989138"/>
                <a:ext cx="8229600" cy="1152525"/>
              </a:xfrm>
              <a:blipFill>
                <a:blip r:embed="rId2"/>
                <a:stretch>
                  <a:fillRect l="-1111" t="-3704" b="-24868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31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45150" y="5732463"/>
            <a:ext cx="2638425" cy="64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318" name="Rectangle 3"/>
              <p:cNvSpPr txBox="1">
                <a:spLocks noChangeArrowheads="1"/>
              </p:cNvSpPr>
              <p:nvPr/>
            </p:nvSpPr>
            <p:spPr bwMode="auto">
              <a:xfrm>
                <a:off x="179388" y="4365625"/>
                <a:ext cx="8229600" cy="5762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marL="342900" indent="-342900">
                  <a:spcBef>
                    <a:spcPct val="20000"/>
                  </a:spcBef>
                  <a:buFontTx/>
                  <a:buChar char="•"/>
                </a:pPr>
                <a:r>
                  <a:rPr lang="en-US" sz="2400" dirty="0"/>
                  <a:t>The mean of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𝐵𝑒𝑡𝑎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 ) </m:t>
                    </m:r>
                  </m:oMath>
                </a14:m>
                <a:r>
                  <a:rPr lang="en-US" sz="2400" dirty="0"/>
                  <a:t>is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/(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+ 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i="1" dirty="0"/>
              </a:p>
              <a:p>
                <a:pPr marL="342900" indent="-342900">
                  <a:spcBef>
                    <a:spcPct val="20000"/>
                  </a:spcBef>
                  <a:buFontTx/>
                  <a:buChar char="•"/>
                </a:pPr>
                <a:r>
                  <a:rPr lang="en-US" sz="2400" dirty="0"/>
                  <a:t>The higher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, the tighter is the concentration of Beta around the mean.</a:t>
                </a:r>
                <a:endParaRPr lang="en-US" sz="2400" i="1" dirty="0"/>
              </a:p>
            </p:txBody>
          </p:sp>
        </mc:Choice>
        <mc:Fallback xmlns="">
          <p:sp>
            <p:nvSpPr>
              <p:cNvPr id="13318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9388" y="4365625"/>
                <a:ext cx="8229600" cy="576263"/>
              </a:xfrm>
              <a:prstGeom prst="rect">
                <a:avLst/>
              </a:prstGeom>
              <a:blipFill>
                <a:blip r:embed="rId4"/>
                <a:stretch>
                  <a:fillRect l="-963" t="-7368" b="-143158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179388" y="5805488"/>
            <a:ext cx="6337300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sz="2400" b="1" dirty="0"/>
              <a:t>Gamma </a:t>
            </a:r>
            <a:r>
              <a:rPr lang="en-US" sz="2400" kern="0" dirty="0">
                <a:latin typeface="+mn-lt"/>
                <a:cs typeface="+mn-cs"/>
              </a:rPr>
              <a:t>function for positive integer:</a:t>
            </a:r>
            <a:endParaRPr lang="he-IL" sz="2400" kern="0" dirty="0">
              <a:latin typeface="+mn-lt"/>
              <a:cs typeface="+mn-cs"/>
            </a:endParaRPr>
          </a:p>
        </p:txBody>
      </p:sp>
      <p:pic>
        <p:nvPicPr>
          <p:cNvPr id="13320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85172" y="2365673"/>
            <a:ext cx="3035300" cy="2503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1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3568" y="3717032"/>
            <a:ext cx="2016224" cy="591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215900"/>
            <a:ext cx="8229600" cy="981075"/>
          </a:xfrm>
        </p:spPr>
        <p:txBody>
          <a:bodyPr/>
          <a:lstStyle/>
          <a:p>
            <a:pPr eaLnBrk="1" hangingPunct="1"/>
            <a:r>
              <a:rPr lang="en-US" sz="4800" dirty="0">
                <a:solidFill>
                  <a:schemeClr val="tx1"/>
                </a:solidFill>
              </a:rPr>
              <a:t>Reminder - The stochastic multi-armed bandit problem</a:t>
            </a:r>
            <a:endParaRPr lang="he-IL" sz="36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33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23850" y="1998663"/>
                <a:ext cx="8229600" cy="3590925"/>
              </a:xfrm>
            </p:spPr>
            <p:txBody>
              <a:bodyPr/>
              <a:lstStyle/>
              <a:p>
                <a:pPr eaLnBrk="1" hangingPunct="1"/>
                <a:r>
                  <a:rPr lang="en-US" sz="2400" dirty="0"/>
                  <a:t>Given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sz="2400" dirty="0"/>
                  <a:t> slot machine arms</a:t>
                </a:r>
              </a:p>
              <a:p>
                <a:pPr eaLnBrk="1" hangingPunct="1"/>
                <a:r>
                  <a:rPr lang="en-US" sz="2400" dirty="0"/>
                  <a:t>At each time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 = 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,…,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need to choose an arm</a:t>
                </a:r>
              </a:p>
              <a:p>
                <a:pPr eaLnBrk="1" hangingPunct="1"/>
                <a:r>
                  <a:rPr lang="en-US" sz="2400" dirty="0"/>
                  <a:t>For each play we get reward according to some fixed (unknown) distribution </a:t>
                </a:r>
                <a:r>
                  <a:rPr lang="en-US" sz="24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with support</a:t>
                </a:r>
                <a:r>
                  <a:rPr lang="en-US" sz="2400" dirty="0"/>
                  <a:t> in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2400" dirty="0"/>
                  <a:t>. </a:t>
                </a:r>
              </a:p>
              <a:p>
                <a:pPr eaLnBrk="1" hangingPunct="1"/>
                <a:r>
                  <a:rPr lang="en-US" sz="2400" dirty="0"/>
                  <a:t>The random reward of each arm are </a:t>
                </a:r>
                <a:r>
                  <a:rPr lang="en-US" sz="2400" dirty="0" err="1"/>
                  <a:t>i.i.d</a:t>
                </a:r>
                <a:r>
                  <a:rPr lang="en-US" sz="2400" dirty="0"/>
                  <a:t>. and independent of the plays of the other arms. </a:t>
                </a:r>
              </a:p>
              <a:p>
                <a:pPr eaLnBrk="1" hangingPunct="1"/>
                <a:r>
                  <a:rPr lang="en-US" sz="2400" dirty="0"/>
                  <a:t>The reward is observed immediately after playing the arm.</a:t>
                </a:r>
                <a:endParaRPr lang="he-IL" sz="2400" dirty="0"/>
              </a:p>
            </p:txBody>
          </p:sp>
        </mc:Choice>
        <mc:Fallback>
          <p:sp>
            <p:nvSpPr>
              <p:cNvPr id="1433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23850" y="1998663"/>
                <a:ext cx="8229600" cy="3590925"/>
              </a:xfrm>
              <a:blipFill>
                <a:blip r:embed="rId2"/>
                <a:stretch>
                  <a:fillRect l="-963" t="-1188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333375"/>
            <a:ext cx="8229600" cy="981075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tx1"/>
                </a:solidFill>
              </a:rPr>
              <a:t>Notations and total regret</a:t>
            </a:r>
            <a:endParaRPr lang="he-IL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31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2071688"/>
                <a:ext cx="8229600" cy="2725737"/>
              </a:xfrm>
            </p:spPr>
            <p:txBody>
              <a:bodyPr/>
              <a:lstStyle/>
              <a:p>
                <a:pPr eaLnBrk="1" hangingPunct="1"/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- the (unknown) expected reward for arm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400" dirty="0"/>
                  <a:t>.</a:t>
                </a:r>
              </a:p>
              <a:p>
                <a:pPr eaLnBrk="1" hangingPunct="1"/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- number of times arm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400" dirty="0"/>
                  <a:t> has been played up to step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sz="2400" dirty="0"/>
              </a:p>
              <a:p>
                <a:pPr eaLnBrk="1" hangingPunct="1"/>
                <a:r>
                  <a:rPr lang="en-US" sz="2400" dirty="0"/>
                  <a:t>Let  </a:t>
                </a:r>
              </a:p>
              <a:p>
                <a:pPr eaLnBrk="1" hangingPunct="1"/>
                <a:r>
                  <a:rPr lang="en-US" sz="2400" dirty="0"/>
                  <a:t>And </a:t>
                </a:r>
              </a:p>
              <a:p>
                <a:pPr eaLnBrk="1" hangingPunct="1"/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𝑖</m:t>
                    </m:r>
                    <m:r>
                      <a:rPr lang="en-US" sz="2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+mn-ea"/>
                        <a:cs typeface="+mn-cs"/>
                      </a:rPr>
                      <m:t>(</m:t>
                    </m:r>
                    <m:r>
                      <a:rPr lang="en-US" sz="2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𝑡</m:t>
                    </m:r>
                    <m:r>
                      <a:rPr lang="en-US" sz="2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+mn-ea"/>
                        <a:cs typeface="+mn-cs"/>
                      </a:rPr>
                      <m:t>) 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- is the arm played in step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𝑡</m:t>
                    </m:r>
                  </m:oMath>
                </a14:m>
                <a:endParaRPr lang="en-US" sz="24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  <a:p>
                <a:pPr eaLnBrk="1" hangingPunct="1">
                  <a:buNone/>
                </a:pPr>
                <a:endParaRPr lang="en-US" sz="2400" dirty="0"/>
              </a:p>
              <a:p>
                <a:pPr eaLnBrk="1" hangingPunct="1">
                  <a:buNone/>
                </a:pPr>
                <a:r>
                  <a:rPr lang="en-US" sz="2400" dirty="0"/>
                  <a:t>So the expected total regret at time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sz="2400" dirty="0"/>
                  <a:t>:</a:t>
                </a:r>
              </a:p>
              <a:p>
                <a:pPr eaLnBrk="1" hangingPunct="1"/>
                <a:endParaRPr lang="en-US" sz="2400" dirty="0"/>
              </a:p>
              <a:p>
                <a:pPr eaLnBrk="1" hangingPunct="1"/>
                <a:endParaRPr lang="he-IL" sz="2400" dirty="0"/>
              </a:p>
            </p:txBody>
          </p:sp>
        </mc:Choice>
        <mc:Fallback xmlns="">
          <p:sp>
            <p:nvSpPr>
              <p:cNvPr id="103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2071688"/>
                <a:ext cx="8229600" cy="2725737"/>
              </a:xfrm>
              <a:blipFill>
                <a:blip r:embed="rId3"/>
                <a:stretch>
                  <a:fillRect l="-1111" t="-1566" r="-1407" b="-32215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1444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1033" name="Rectangle 10"/>
          <p:cNvSpPr>
            <a:spLocks noChangeArrowheads="1"/>
          </p:cNvSpPr>
          <p:nvPr/>
        </p:nvSpPr>
        <p:spPr bwMode="auto">
          <a:xfrm>
            <a:off x="0" y="1444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1034" name="Rectangle 12"/>
          <p:cNvSpPr>
            <a:spLocks noChangeArrowheads="1"/>
          </p:cNvSpPr>
          <p:nvPr/>
        </p:nvSpPr>
        <p:spPr bwMode="auto">
          <a:xfrm>
            <a:off x="0" y="1444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1035" name="Rectangle 14"/>
          <p:cNvSpPr>
            <a:spLocks noChangeArrowheads="1"/>
          </p:cNvSpPr>
          <p:nvPr/>
        </p:nvSpPr>
        <p:spPr bwMode="auto">
          <a:xfrm>
            <a:off x="0" y="1444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graphicFrame>
        <p:nvGraphicFramePr>
          <p:cNvPr id="102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0129988"/>
              </p:ext>
            </p:extLst>
          </p:nvPr>
        </p:nvGraphicFramePr>
        <p:xfrm>
          <a:off x="1547664" y="3284984"/>
          <a:ext cx="2109788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1" name="Equation" r:id="rId4" imgW="1650960" imgH="342720" progId="Equation.DSMT4">
                  <p:embed/>
                </p:oleObj>
              </mc:Choice>
              <mc:Fallback>
                <p:oleObj name="Equation" r:id="rId4" imgW="1650960" imgH="342720" progId="Equation.DSMT4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7664" y="3284984"/>
                        <a:ext cx="2109788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8" name="Object 17"/>
          <p:cNvGraphicFramePr>
            <a:graphicFrameLocks noChangeAspect="1"/>
          </p:cNvGraphicFramePr>
          <p:nvPr/>
        </p:nvGraphicFramePr>
        <p:xfrm>
          <a:off x="1763713" y="3789363"/>
          <a:ext cx="1295400" cy="446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2" name="Equation" r:id="rId6" imgW="1041120" imgH="342720" progId="Equation.DSMT4">
                  <p:embed/>
                </p:oleObj>
              </mc:Choice>
              <mc:Fallback>
                <p:oleObj name="Equation" r:id="rId6" imgW="1041120" imgH="342720" progId="Equation.DSMT4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3713" y="3789363"/>
                        <a:ext cx="1295400" cy="4460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55576" y="5623520"/>
            <a:ext cx="62865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lnDef>
  </a:objectDefaults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11270</TotalTime>
  <Words>2414</Words>
  <Application>Microsoft Office PowerPoint</Application>
  <PresentationFormat>‫הצגה על המסך (4:3)</PresentationFormat>
  <Paragraphs>250</Paragraphs>
  <Slides>44</Slides>
  <Notes>1</Notes>
  <HiddenSlides>3</HiddenSlides>
  <MMClips>0</MMClips>
  <ScaleCrop>false</ScaleCrop>
  <HeadingPairs>
    <vt:vector size="8" baseType="variant">
      <vt:variant>
        <vt:lpstr>גופנים בשימוש</vt:lpstr>
      </vt:variant>
      <vt:variant>
        <vt:i4>4</vt:i4>
      </vt:variant>
      <vt:variant>
        <vt:lpstr>ערכת נושא</vt:lpstr>
      </vt:variant>
      <vt:variant>
        <vt:i4>1</vt:i4>
      </vt:variant>
      <vt:variant>
        <vt:lpstr>שרתי OLE מוטבעים</vt:lpstr>
      </vt:variant>
      <vt:variant>
        <vt:i4>1</vt:i4>
      </vt:variant>
      <vt:variant>
        <vt:lpstr>כותרות שקופיות</vt:lpstr>
      </vt:variant>
      <vt:variant>
        <vt:i4>44</vt:i4>
      </vt:variant>
    </vt:vector>
  </HeadingPairs>
  <TitlesOfParts>
    <vt:vector size="50" baseType="lpstr">
      <vt:lpstr>Arial</vt:lpstr>
      <vt:lpstr>Calibri</vt:lpstr>
      <vt:lpstr>Cambria Math</vt:lpstr>
      <vt:lpstr>Courier New</vt:lpstr>
      <vt:lpstr>Diseño predeterminado</vt:lpstr>
      <vt:lpstr>Equation</vt:lpstr>
      <vt:lpstr>Analysis of Thompson Sampling for the Multi-armed Bandit Problem</vt:lpstr>
      <vt:lpstr>What’s for today</vt:lpstr>
      <vt:lpstr>Motivation for the paper</vt:lpstr>
      <vt:lpstr>Motivation for Thompson Sampling </vt:lpstr>
      <vt:lpstr>Thompson Sampling Basic idea</vt:lpstr>
      <vt:lpstr>Bayesian approach – coin tosses</vt:lpstr>
      <vt:lpstr>Beta &amp; Gamma function</vt:lpstr>
      <vt:lpstr>Reminder - The stochastic multi-armed bandit problem</vt:lpstr>
      <vt:lpstr>Notations and total regret</vt:lpstr>
      <vt:lpstr>Bernoulli bandit problem</vt:lpstr>
      <vt:lpstr>Thompson Sampling Algorithm for Bernoulli bandits</vt:lpstr>
      <vt:lpstr>Bernoulli TS algorithm back to  general stochastic bandits</vt:lpstr>
      <vt:lpstr>Thompson Sampling Algorithm for general stochastic bandits</vt:lpstr>
      <vt:lpstr>Assumptions and target</vt:lpstr>
      <vt:lpstr>Main technical difficulties – two arms</vt:lpstr>
      <vt:lpstr>Main technical difficulties – two arms</vt:lpstr>
      <vt:lpstr>Regret bound for the two-armed bandit problem - notations</vt:lpstr>
      <vt:lpstr>Proof outline for two arms setting</vt:lpstr>
      <vt:lpstr>Proof outline for two arms setting</vt:lpstr>
      <vt:lpstr>Proof outline for two arms setting</vt:lpstr>
      <vt:lpstr>Geometric distribution refresh</vt:lpstr>
      <vt:lpstr>Proof outline for two arms setting</vt:lpstr>
      <vt:lpstr>Proof outline for two arms setting</vt:lpstr>
      <vt:lpstr>Lemma 4</vt:lpstr>
      <vt:lpstr>Fact 1</vt:lpstr>
      <vt:lpstr>Fact 1</vt:lpstr>
      <vt:lpstr>Regret bound for the two-armed bandit problem</vt:lpstr>
      <vt:lpstr>Lemma 5</vt:lpstr>
      <vt:lpstr>Lemma 5 - proof</vt:lpstr>
      <vt:lpstr>Lemma 5 - proof</vt:lpstr>
      <vt:lpstr>Lemma 5 - proof</vt:lpstr>
      <vt:lpstr>Lemma 6</vt:lpstr>
      <vt:lpstr>Lemma 6</vt:lpstr>
      <vt:lpstr>Lemma 6</vt:lpstr>
      <vt:lpstr>Lemma 6</vt:lpstr>
      <vt:lpstr>Lemma 6</vt:lpstr>
      <vt:lpstr>Lemma 6</vt:lpstr>
      <vt:lpstr>Lemma 6</vt:lpstr>
      <vt:lpstr>Total regret bound for two arms</vt:lpstr>
      <vt:lpstr>Proof outline for N arms setting</vt:lpstr>
      <vt:lpstr>Proof outline for N arms setting</vt:lpstr>
      <vt:lpstr>Proof outline for N arms setting</vt:lpstr>
      <vt:lpstr>Proof outline for N arms setting</vt:lpstr>
      <vt:lpstr>Proof outline for N arms setting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Mariajose</dc:creator>
  <cp:lastModifiedBy>USER</cp:lastModifiedBy>
  <cp:revision>1408</cp:revision>
  <dcterms:created xsi:type="dcterms:W3CDTF">2010-05-23T14:28:12Z</dcterms:created>
  <dcterms:modified xsi:type="dcterms:W3CDTF">2017-12-06T12:10:07Z</dcterms:modified>
</cp:coreProperties>
</file>