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4" r:id="rId4"/>
    <p:sldId id="275" r:id="rId5"/>
    <p:sldId id="276" r:id="rId6"/>
    <p:sldId id="277" r:id="rId7"/>
    <p:sldId id="258" r:id="rId8"/>
    <p:sldId id="269" r:id="rId9"/>
    <p:sldId id="270" r:id="rId10"/>
    <p:sldId id="271" r:id="rId11"/>
    <p:sldId id="264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8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3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79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6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9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0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1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40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3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0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8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0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F67A7-902B-4B6B-9E77-67C6EFEDBD9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11.png"/><Relationship Id="rId21" Type="http://schemas.openxmlformats.org/officeDocument/2006/relationships/image" Target="../media/image29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30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11" Type="http://schemas.openxmlformats.org/officeDocument/2006/relationships/image" Target="../media/image23.png"/><Relationship Id="rId5" Type="http://schemas.openxmlformats.org/officeDocument/2006/relationships/image" Target="../media/image13.png"/><Relationship Id="rId10" Type="http://schemas.openxmlformats.org/officeDocument/2006/relationships/image" Target="../media/image22.png"/><Relationship Id="rId4" Type="http://schemas.openxmlformats.org/officeDocument/2006/relationships/image" Target="../media/image12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Dynamic Programming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92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Our tree of recursive calls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33458" y="1676401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I(6)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66891" y="2431141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I(5)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86361" y="2423886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I(4)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46105" y="3254831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I(4)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58670" y="3254831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I(3)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90540" y="3254831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I(3)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091056" y="3254831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I(2)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69593" y="4071260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I(3)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91994" y="4071260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I(2)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141025" y="4071260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I(2)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461818" y="4071260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I(1)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36638" y="4945744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I(2)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57431" y="4945744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I(1)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09158" y="4071260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I(2)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529951" y="4071260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I(1)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3" idx="2"/>
            <a:endCxn id="5" idx="0"/>
          </p:cNvCxnSpPr>
          <p:nvPr/>
        </p:nvCxnSpPr>
        <p:spPr>
          <a:xfrm>
            <a:off x="6858001" y="2138066"/>
            <a:ext cx="2452903" cy="285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" idx="2"/>
            <a:endCxn id="4" idx="0"/>
          </p:cNvCxnSpPr>
          <p:nvPr/>
        </p:nvCxnSpPr>
        <p:spPr>
          <a:xfrm flipH="1">
            <a:off x="3991434" y="2138066"/>
            <a:ext cx="2866567" cy="293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8" idx="0"/>
          </p:cNvCxnSpPr>
          <p:nvPr/>
        </p:nvCxnSpPr>
        <p:spPr>
          <a:xfrm flipH="1">
            <a:off x="8215083" y="2885551"/>
            <a:ext cx="1095821" cy="369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5" idx="2"/>
            <a:endCxn id="9" idx="0"/>
          </p:cNvCxnSpPr>
          <p:nvPr/>
        </p:nvCxnSpPr>
        <p:spPr>
          <a:xfrm>
            <a:off x="9310904" y="2885551"/>
            <a:ext cx="1204695" cy="369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2"/>
            <a:endCxn id="13" idx="0"/>
          </p:cNvCxnSpPr>
          <p:nvPr/>
        </p:nvCxnSpPr>
        <p:spPr>
          <a:xfrm flipH="1">
            <a:off x="7565568" y="3716496"/>
            <a:ext cx="649515" cy="354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8" idx="2"/>
            <a:endCxn id="14" idx="0"/>
          </p:cNvCxnSpPr>
          <p:nvPr/>
        </p:nvCxnSpPr>
        <p:spPr>
          <a:xfrm>
            <a:off x="8215083" y="3716496"/>
            <a:ext cx="671278" cy="354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4" idx="2"/>
            <a:endCxn id="7" idx="0"/>
          </p:cNvCxnSpPr>
          <p:nvPr/>
        </p:nvCxnSpPr>
        <p:spPr>
          <a:xfrm>
            <a:off x="3991434" y="2892806"/>
            <a:ext cx="1291779" cy="362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" idx="2"/>
            <a:endCxn id="6" idx="0"/>
          </p:cNvCxnSpPr>
          <p:nvPr/>
        </p:nvCxnSpPr>
        <p:spPr>
          <a:xfrm flipH="1">
            <a:off x="2670648" y="2892806"/>
            <a:ext cx="1320786" cy="362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2"/>
            <a:endCxn id="19" idx="0"/>
          </p:cNvCxnSpPr>
          <p:nvPr/>
        </p:nvCxnSpPr>
        <p:spPr>
          <a:xfrm>
            <a:off x="5283213" y="3716496"/>
            <a:ext cx="671281" cy="354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7" idx="2"/>
            <a:endCxn id="18" idx="0"/>
          </p:cNvCxnSpPr>
          <p:nvPr/>
        </p:nvCxnSpPr>
        <p:spPr>
          <a:xfrm flipH="1">
            <a:off x="4633701" y="3716496"/>
            <a:ext cx="649512" cy="354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6" idx="2"/>
            <a:endCxn id="11" idx="0"/>
          </p:cNvCxnSpPr>
          <p:nvPr/>
        </p:nvCxnSpPr>
        <p:spPr>
          <a:xfrm>
            <a:off x="2670648" y="3716496"/>
            <a:ext cx="645889" cy="354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6" idx="2"/>
            <a:endCxn id="10" idx="0"/>
          </p:cNvCxnSpPr>
          <p:nvPr/>
        </p:nvCxnSpPr>
        <p:spPr>
          <a:xfrm flipH="1">
            <a:off x="1894136" y="3716496"/>
            <a:ext cx="776512" cy="354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0" idx="2"/>
            <a:endCxn id="17" idx="0"/>
          </p:cNvCxnSpPr>
          <p:nvPr/>
        </p:nvCxnSpPr>
        <p:spPr>
          <a:xfrm>
            <a:off x="1894136" y="4532925"/>
            <a:ext cx="587838" cy="412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0" idx="2"/>
            <a:endCxn id="16" idx="0"/>
          </p:cNvCxnSpPr>
          <p:nvPr/>
        </p:nvCxnSpPr>
        <p:spPr>
          <a:xfrm flipH="1">
            <a:off x="1161181" y="4532925"/>
            <a:ext cx="732955" cy="412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98313" y="1706880"/>
            <a:ext cx="9968943" cy="3645932"/>
            <a:chOff x="198313" y="1706880"/>
            <a:chExt cx="9968943" cy="3645932"/>
          </a:xfrm>
        </p:grpSpPr>
        <p:sp>
          <p:nvSpPr>
            <p:cNvPr id="32" name="TextBox 31"/>
            <p:cNvSpPr txBox="1"/>
            <p:nvPr/>
          </p:nvSpPr>
          <p:spPr>
            <a:xfrm>
              <a:off x="5082540" y="1706880"/>
              <a:ext cx="13193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[3,1,4,1,5,9]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415732" y="2468880"/>
              <a:ext cx="11551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[3,1,4,1,5]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978141" y="2468880"/>
              <a:ext cx="10058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[3,1,4,1]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078981" y="3284220"/>
              <a:ext cx="8839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[3,1,4]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502141" y="3291840"/>
              <a:ext cx="6651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[3,1]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652262" y="4107180"/>
              <a:ext cx="6988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[3,1]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100062" y="4107180"/>
              <a:ext cx="4608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[3]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145472" y="3284220"/>
              <a:ext cx="8839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[3,1,4]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695893" y="4114800"/>
              <a:ext cx="6988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[3,1]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196842" y="4107180"/>
              <a:ext cx="4608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[3]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2192" y="4114800"/>
              <a:ext cx="8839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[3,1,4]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98313" y="4983480"/>
              <a:ext cx="6988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[3,1]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699453" y="4983480"/>
              <a:ext cx="4608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[3]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362393" y="4107180"/>
              <a:ext cx="6988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[3,1]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371792" y="3291840"/>
              <a:ext cx="10058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[3,1,4,1]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20040" y="1943100"/>
            <a:ext cx="10058400" cy="3714512"/>
            <a:chOff x="320040" y="1943100"/>
            <a:chExt cx="10058400" cy="3714512"/>
          </a:xfrm>
        </p:grpSpPr>
        <p:sp>
          <p:nvSpPr>
            <p:cNvPr id="12" name="TextBox 11"/>
            <p:cNvSpPr txBox="1"/>
            <p:nvPr/>
          </p:nvSpPr>
          <p:spPr>
            <a:xfrm>
              <a:off x="7879080" y="1943100"/>
              <a:ext cx="480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9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579620" y="2773680"/>
              <a:ext cx="480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898380" y="2781300"/>
              <a:ext cx="480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639300" y="3535680"/>
              <a:ext cx="480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3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199120" y="4358640"/>
              <a:ext cx="480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3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827520" y="4358640"/>
              <a:ext cx="480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3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280660" y="4366260"/>
              <a:ext cx="480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3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832860" y="4396740"/>
              <a:ext cx="480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3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760220" y="5288280"/>
              <a:ext cx="480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3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20040" y="5288280"/>
              <a:ext cx="480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3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148840" y="4450080"/>
              <a:ext cx="480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933700" y="3619500"/>
              <a:ext cx="480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577840" y="3596640"/>
              <a:ext cx="480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587740" y="3634740"/>
              <a:ext cx="480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3145993" y="5994655"/>
                <a:ext cx="56714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Φ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 smtClean="0"/>
                  <a:t> time</a:t>
                </a:r>
                <a:endParaRPr lang="en-US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993" y="5994655"/>
                <a:ext cx="5671432" cy="369332"/>
              </a:xfrm>
              <a:prstGeom prst="rect">
                <a:avLst/>
              </a:prstGeom>
              <a:blipFill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359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</a:t>
            </a:r>
            <a:r>
              <a:rPr lang="en-US" dirty="0" err="1" smtClean="0"/>
              <a:t>subproblems</a:t>
            </a:r>
            <a:r>
              <a:rPr lang="en-US" dirty="0" smtClean="0"/>
              <a:t> DAG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04858" y="1676401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F(6)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38291" y="2431141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F(5)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17505" y="3254831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F(4)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40993" y="4071260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F(3)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08038" y="4945744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F(2)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31" y="4945744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F(1)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3" idx="2"/>
            <a:endCxn id="4" idx="0"/>
          </p:cNvCxnSpPr>
          <p:nvPr/>
        </p:nvCxnSpPr>
        <p:spPr>
          <a:xfrm flipH="1">
            <a:off x="3762834" y="2138066"/>
            <a:ext cx="2866567" cy="293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" idx="2"/>
            <a:endCxn id="6" idx="0"/>
          </p:cNvCxnSpPr>
          <p:nvPr/>
        </p:nvCxnSpPr>
        <p:spPr>
          <a:xfrm flipH="1">
            <a:off x="2442048" y="2892806"/>
            <a:ext cx="1320786" cy="362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6" idx="2"/>
            <a:endCxn id="10" idx="0"/>
          </p:cNvCxnSpPr>
          <p:nvPr/>
        </p:nvCxnSpPr>
        <p:spPr>
          <a:xfrm flipH="1">
            <a:off x="1665536" y="3716496"/>
            <a:ext cx="776512" cy="354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0" idx="2"/>
            <a:endCxn id="17" idx="0"/>
          </p:cNvCxnSpPr>
          <p:nvPr/>
        </p:nvCxnSpPr>
        <p:spPr>
          <a:xfrm>
            <a:off x="1665536" y="4532925"/>
            <a:ext cx="587838" cy="412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0" idx="2"/>
            <a:endCxn id="16" idx="0"/>
          </p:cNvCxnSpPr>
          <p:nvPr/>
        </p:nvCxnSpPr>
        <p:spPr>
          <a:xfrm flipH="1">
            <a:off x="932581" y="4532925"/>
            <a:ext cx="732955" cy="412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1059543" y="3715657"/>
            <a:ext cx="1625747" cy="1240972"/>
          </a:xfrm>
          <a:custGeom>
            <a:avLst/>
            <a:gdLst>
              <a:gd name="connsiteX0" fmla="*/ 1386114 w 1625747"/>
              <a:gd name="connsiteY0" fmla="*/ 0 h 1240972"/>
              <a:gd name="connsiteX1" fmla="*/ 1516743 w 1625747"/>
              <a:gd name="connsiteY1" fmla="*/ 471714 h 1240972"/>
              <a:gd name="connsiteX2" fmla="*/ 0 w 1625747"/>
              <a:gd name="connsiteY2" fmla="*/ 1240972 h 1240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5747" h="1240972">
                <a:moveTo>
                  <a:pt x="1386114" y="0"/>
                </a:moveTo>
                <a:cubicBezTo>
                  <a:pt x="1566938" y="132442"/>
                  <a:pt x="1747762" y="264885"/>
                  <a:pt x="1516743" y="471714"/>
                </a:cubicBezTo>
                <a:cubicBezTo>
                  <a:pt x="1285724" y="678543"/>
                  <a:pt x="642862" y="959757"/>
                  <a:pt x="0" y="1240972"/>
                </a:cubicBezTo>
              </a:path>
            </a:pathLst>
          </a:custGeom>
          <a:noFill/>
          <a:ln w="635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859280" y="2887980"/>
            <a:ext cx="2065020" cy="1234440"/>
          </a:xfrm>
          <a:custGeom>
            <a:avLst/>
            <a:gdLst>
              <a:gd name="connsiteX0" fmla="*/ 1859280 w 2009336"/>
              <a:gd name="connsiteY0" fmla="*/ 0 h 1234440"/>
              <a:gd name="connsiteX1" fmla="*/ 1821180 w 2009336"/>
              <a:gd name="connsiteY1" fmla="*/ 838200 h 1234440"/>
              <a:gd name="connsiteX2" fmla="*/ 0 w 2009336"/>
              <a:gd name="connsiteY2" fmla="*/ 1234440 h 123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9336" h="1234440">
                <a:moveTo>
                  <a:pt x="1859280" y="0"/>
                </a:moveTo>
                <a:cubicBezTo>
                  <a:pt x="1995170" y="316230"/>
                  <a:pt x="2131060" y="632460"/>
                  <a:pt x="1821180" y="838200"/>
                </a:cubicBezTo>
                <a:cubicBezTo>
                  <a:pt x="1511300" y="1043940"/>
                  <a:pt x="755650" y="1139190"/>
                  <a:pt x="0" y="1234440"/>
                </a:cubicBezTo>
              </a:path>
            </a:pathLst>
          </a:custGeom>
          <a:noFill/>
          <a:ln w="635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613660" y="2148840"/>
            <a:ext cx="4110871" cy="1263855"/>
          </a:xfrm>
          <a:custGeom>
            <a:avLst/>
            <a:gdLst>
              <a:gd name="connsiteX0" fmla="*/ 4038600 w 4110871"/>
              <a:gd name="connsiteY0" fmla="*/ 0 h 1263855"/>
              <a:gd name="connsiteX1" fmla="*/ 3566160 w 4110871"/>
              <a:gd name="connsiteY1" fmla="*/ 1150620 h 1263855"/>
              <a:gd name="connsiteX2" fmla="*/ 0 w 4110871"/>
              <a:gd name="connsiteY2" fmla="*/ 1158240 h 1263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10871" h="1263855">
                <a:moveTo>
                  <a:pt x="4038600" y="0"/>
                </a:moveTo>
                <a:cubicBezTo>
                  <a:pt x="4138930" y="478790"/>
                  <a:pt x="4239260" y="957580"/>
                  <a:pt x="3566160" y="1150620"/>
                </a:cubicBezTo>
                <a:cubicBezTo>
                  <a:pt x="2893060" y="1343660"/>
                  <a:pt x="1446530" y="1250950"/>
                  <a:pt x="0" y="1158240"/>
                </a:cubicBezTo>
              </a:path>
            </a:pathLst>
          </a:custGeom>
          <a:noFill/>
          <a:ln w="635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7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</a:t>
            </a:r>
            <a:r>
              <a:rPr lang="en-US" dirty="0" err="1" smtClean="0"/>
              <a:t>subproblems</a:t>
            </a:r>
            <a:r>
              <a:rPr lang="en-US" dirty="0" smtClean="0"/>
              <a:t> DAG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04858" y="1676401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I(6)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38291" y="2431141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I(5)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17505" y="3254831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I(4)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40993" y="4071260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I(3)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08038" y="4945744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I(2)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31" y="4945744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I(1)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3" idx="2"/>
            <a:endCxn id="4" idx="0"/>
          </p:cNvCxnSpPr>
          <p:nvPr/>
        </p:nvCxnSpPr>
        <p:spPr>
          <a:xfrm flipH="1">
            <a:off x="3762834" y="2138066"/>
            <a:ext cx="2866567" cy="293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" idx="2"/>
            <a:endCxn id="6" idx="0"/>
          </p:cNvCxnSpPr>
          <p:nvPr/>
        </p:nvCxnSpPr>
        <p:spPr>
          <a:xfrm flipH="1">
            <a:off x="2442048" y="2892806"/>
            <a:ext cx="1320786" cy="362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6" idx="2"/>
            <a:endCxn id="10" idx="0"/>
          </p:cNvCxnSpPr>
          <p:nvPr/>
        </p:nvCxnSpPr>
        <p:spPr>
          <a:xfrm flipH="1">
            <a:off x="1665536" y="3716496"/>
            <a:ext cx="776512" cy="354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0" idx="2"/>
            <a:endCxn id="17" idx="0"/>
          </p:cNvCxnSpPr>
          <p:nvPr/>
        </p:nvCxnSpPr>
        <p:spPr>
          <a:xfrm>
            <a:off x="1665536" y="4532925"/>
            <a:ext cx="587838" cy="412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0" idx="2"/>
            <a:endCxn id="16" idx="0"/>
          </p:cNvCxnSpPr>
          <p:nvPr/>
        </p:nvCxnSpPr>
        <p:spPr>
          <a:xfrm flipH="1">
            <a:off x="932581" y="4532925"/>
            <a:ext cx="732955" cy="412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1059543" y="3715657"/>
            <a:ext cx="1625747" cy="1240972"/>
          </a:xfrm>
          <a:custGeom>
            <a:avLst/>
            <a:gdLst>
              <a:gd name="connsiteX0" fmla="*/ 1386114 w 1625747"/>
              <a:gd name="connsiteY0" fmla="*/ 0 h 1240972"/>
              <a:gd name="connsiteX1" fmla="*/ 1516743 w 1625747"/>
              <a:gd name="connsiteY1" fmla="*/ 471714 h 1240972"/>
              <a:gd name="connsiteX2" fmla="*/ 0 w 1625747"/>
              <a:gd name="connsiteY2" fmla="*/ 1240972 h 1240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5747" h="1240972">
                <a:moveTo>
                  <a:pt x="1386114" y="0"/>
                </a:moveTo>
                <a:cubicBezTo>
                  <a:pt x="1566938" y="132442"/>
                  <a:pt x="1747762" y="264885"/>
                  <a:pt x="1516743" y="471714"/>
                </a:cubicBezTo>
                <a:cubicBezTo>
                  <a:pt x="1285724" y="678543"/>
                  <a:pt x="642862" y="959757"/>
                  <a:pt x="0" y="1240972"/>
                </a:cubicBezTo>
              </a:path>
            </a:pathLst>
          </a:custGeom>
          <a:noFill/>
          <a:ln w="635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859280" y="2887980"/>
            <a:ext cx="2065020" cy="1234440"/>
          </a:xfrm>
          <a:custGeom>
            <a:avLst/>
            <a:gdLst>
              <a:gd name="connsiteX0" fmla="*/ 1859280 w 2009336"/>
              <a:gd name="connsiteY0" fmla="*/ 0 h 1234440"/>
              <a:gd name="connsiteX1" fmla="*/ 1821180 w 2009336"/>
              <a:gd name="connsiteY1" fmla="*/ 838200 h 1234440"/>
              <a:gd name="connsiteX2" fmla="*/ 0 w 2009336"/>
              <a:gd name="connsiteY2" fmla="*/ 1234440 h 123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9336" h="1234440">
                <a:moveTo>
                  <a:pt x="1859280" y="0"/>
                </a:moveTo>
                <a:cubicBezTo>
                  <a:pt x="1995170" y="316230"/>
                  <a:pt x="2131060" y="632460"/>
                  <a:pt x="1821180" y="838200"/>
                </a:cubicBezTo>
                <a:cubicBezTo>
                  <a:pt x="1511300" y="1043940"/>
                  <a:pt x="755650" y="1139190"/>
                  <a:pt x="0" y="1234440"/>
                </a:cubicBezTo>
              </a:path>
            </a:pathLst>
          </a:custGeom>
          <a:noFill/>
          <a:ln w="635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613660" y="2148840"/>
            <a:ext cx="4110871" cy="1263855"/>
          </a:xfrm>
          <a:custGeom>
            <a:avLst/>
            <a:gdLst>
              <a:gd name="connsiteX0" fmla="*/ 4038600 w 4110871"/>
              <a:gd name="connsiteY0" fmla="*/ 0 h 1263855"/>
              <a:gd name="connsiteX1" fmla="*/ 3566160 w 4110871"/>
              <a:gd name="connsiteY1" fmla="*/ 1150620 h 1263855"/>
              <a:gd name="connsiteX2" fmla="*/ 0 w 4110871"/>
              <a:gd name="connsiteY2" fmla="*/ 1158240 h 1263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10871" h="1263855">
                <a:moveTo>
                  <a:pt x="4038600" y="0"/>
                </a:moveTo>
                <a:cubicBezTo>
                  <a:pt x="4138930" y="478790"/>
                  <a:pt x="4239260" y="957580"/>
                  <a:pt x="3566160" y="1150620"/>
                </a:cubicBezTo>
                <a:cubicBezTo>
                  <a:pt x="2893060" y="1343660"/>
                  <a:pt x="1446530" y="1250950"/>
                  <a:pt x="0" y="1158240"/>
                </a:cubicBezTo>
              </a:path>
            </a:pathLst>
          </a:custGeom>
          <a:noFill/>
          <a:ln w="635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5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Compute all solutions bottom-up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4725"/>
            <a:ext cx="10515600" cy="219011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ind</a:t>
            </a:r>
            <a:r>
              <a:rPr lang="en-US" dirty="0" smtClean="0"/>
              <a:t>[1] = v[1]</a:t>
            </a:r>
          </a:p>
          <a:p>
            <a:pPr marL="0" indent="0">
              <a:buNone/>
            </a:pPr>
            <a:r>
              <a:rPr lang="en-US" dirty="0" err="1" smtClean="0"/>
              <a:t>ind</a:t>
            </a:r>
            <a:r>
              <a:rPr lang="en-US" dirty="0" smtClean="0"/>
              <a:t>[2] = max{v[1],v[2]}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range(3,k): </a:t>
            </a:r>
            <a:r>
              <a:rPr lang="en-US" dirty="0" err="1" smtClean="0"/>
              <a:t>ind</a:t>
            </a:r>
            <a:r>
              <a:rPr lang="en-US" dirty="0" smtClean="0"/>
              <a:t>[k] = max{ </a:t>
            </a:r>
            <a:r>
              <a:rPr lang="en-US" dirty="0" err="1" smtClean="0"/>
              <a:t>ind</a:t>
            </a:r>
            <a:r>
              <a:rPr lang="en-US" dirty="0" smtClean="0"/>
              <a:t>[k-1]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, v[k] + </a:t>
            </a:r>
            <a:r>
              <a:rPr lang="en-US" dirty="0" err="1" smtClean="0"/>
              <a:t>ind</a:t>
            </a:r>
            <a:r>
              <a:rPr lang="en-US" dirty="0" smtClean="0"/>
              <a:t>[k-2</a:t>
            </a:r>
            <a:r>
              <a:rPr lang="en-US" dirty="0"/>
              <a:t>]</a:t>
            </a:r>
            <a:r>
              <a:rPr lang="en-US" dirty="0" smtClean="0"/>
              <a:t> }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45993" y="5821398"/>
                <a:ext cx="56714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dirty="0" smtClean="0"/>
                  <a:t> time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993" y="5821398"/>
                <a:ext cx="5671432" cy="369332"/>
              </a:xfrm>
              <a:prstGeom prst="rect">
                <a:avLst/>
              </a:prstGeom>
              <a:blipFill>
                <a:blip r:embed="rId2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052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DP-overview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technique to speed up a recursive algorithm by storing partial results (tradeoff space for time)</a:t>
            </a:r>
          </a:p>
          <a:p>
            <a:r>
              <a:rPr lang="en-US" dirty="0" smtClean="0"/>
              <a:t>Recipe: </a:t>
            </a:r>
          </a:p>
          <a:p>
            <a:pPr lvl="1"/>
            <a:r>
              <a:rPr lang="en-US" dirty="0" smtClean="0"/>
              <a:t>Start with a recursive algorithm (or definition)</a:t>
            </a:r>
          </a:p>
          <a:p>
            <a:pPr lvl="1"/>
            <a:r>
              <a:rPr lang="en-US" dirty="0" smtClean="0"/>
              <a:t>Identify if it re-computes some quantities (</a:t>
            </a:r>
            <a:r>
              <a:rPr lang="en-US" dirty="0" err="1" smtClean="0"/>
              <a:t>subproblems</a:t>
            </a:r>
            <a:r>
              <a:rPr lang="en-US" dirty="0" smtClean="0"/>
              <a:t> are shared)</a:t>
            </a:r>
          </a:p>
          <a:p>
            <a:pPr lvl="1"/>
            <a:r>
              <a:rPr lang="en-US" dirty="0" smtClean="0"/>
              <a:t>Avoid </a:t>
            </a:r>
            <a:r>
              <a:rPr lang="en-US" dirty="0" err="1" smtClean="0"/>
              <a:t>recomputation</a:t>
            </a:r>
            <a:r>
              <a:rPr lang="en-US" dirty="0" smtClean="0"/>
              <a:t> by storing partial results (memorization/caching)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65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Ex2: Binomial coefficients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Compute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 ?</a:t>
                </a:r>
              </a:p>
              <a:p>
                <a:r>
                  <a:rPr lang="en-US" dirty="0" smtClean="0"/>
                  <a:t>Easy recursive algorithm based 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Initial conditions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den>
                        </m:f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 smtClean="0"/>
                  <a:t> for 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198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tree of recursive calls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159138" y="1402081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9138" y="1402081"/>
                <a:ext cx="849085" cy="6455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38291" y="2255881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291" y="2255881"/>
                <a:ext cx="849085" cy="6455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>
            <a:stCxn id="3" idx="2"/>
            <a:endCxn id="34" idx="0"/>
          </p:cNvCxnSpPr>
          <p:nvPr/>
        </p:nvCxnSpPr>
        <p:spPr>
          <a:xfrm>
            <a:off x="6583681" y="2047642"/>
            <a:ext cx="2436953" cy="215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" idx="2"/>
            <a:endCxn id="4" idx="0"/>
          </p:cNvCxnSpPr>
          <p:nvPr/>
        </p:nvCxnSpPr>
        <p:spPr>
          <a:xfrm flipH="1">
            <a:off x="3762834" y="2047642"/>
            <a:ext cx="2820847" cy="208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4" idx="2"/>
            <a:endCxn id="54" idx="0"/>
          </p:cNvCxnSpPr>
          <p:nvPr/>
        </p:nvCxnSpPr>
        <p:spPr>
          <a:xfrm flipH="1">
            <a:off x="8060514" y="2909062"/>
            <a:ext cx="960120" cy="306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4" idx="2"/>
            <a:endCxn id="55" idx="0"/>
          </p:cNvCxnSpPr>
          <p:nvPr/>
        </p:nvCxnSpPr>
        <p:spPr>
          <a:xfrm>
            <a:off x="9020634" y="2909062"/>
            <a:ext cx="1219200" cy="306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4" idx="2"/>
            <a:endCxn id="36" idx="0"/>
          </p:cNvCxnSpPr>
          <p:nvPr/>
        </p:nvCxnSpPr>
        <p:spPr>
          <a:xfrm>
            <a:off x="3762834" y="2901442"/>
            <a:ext cx="1318260" cy="314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" idx="2"/>
            <a:endCxn id="38" idx="0"/>
          </p:cNvCxnSpPr>
          <p:nvPr/>
        </p:nvCxnSpPr>
        <p:spPr>
          <a:xfrm flipH="1">
            <a:off x="2444574" y="2901442"/>
            <a:ext cx="1318260" cy="314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6" idx="2"/>
            <a:endCxn id="51" idx="0"/>
          </p:cNvCxnSpPr>
          <p:nvPr/>
        </p:nvCxnSpPr>
        <p:spPr>
          <a:xfrm>
            <a:off x="5081094" y="3861562"/>
            <a:ext cx="685800" cy="2459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2"/>
            <a:endCxn id="48" idx="0"/>
          </p:cNvCxnSpPr>
          <p:nvPr/>
        </p:nvCxnSpPr>
        <p:spPr>
          <a:xfrm flipH="1">
            <a:off x="4395294" y="3861562"/>
            <a:ext cx="685800" cy="2459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8" idx="2"/>
            <a:endCxn id="64" idx="0"/>
          </p:cNvCxnSpPr>
          <p:nvPr/>
        </p:nvCxnSpPr>
        <p:spPr>
          <a:xfrm>
            <a:off x="2444574" y="3861562"/>
            <a:ext cx="640080" cy="2383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8" idx="2"/>
            <a:endCxn id="40" idx="0"/>
          </p:cNvCxnSpPr>
          <p:nvPr/>
        </p:nvCxnSpPr>
        <p:spPr>
          <a:xfrm flipH="1">
            <a:off x="1819734" y="3861562"/>
            <a:ext cx="624840" cy="2459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596091" y="2263501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6091" y="2263501"/>
                <a:ext cx="849085" cy="6455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656551" y="3216001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6551" y="3216001"/>
                <a:ext cx="849085" cy="6455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020031" y="3216001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0031" y="3216001"/>
                <a:ext cx="849085" cy="6455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95191" y="4107541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191" y="4107541"/>
                <a:ext cx="849085" cy="6455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970751" y="4107541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751" y="4107541"/>
                <a:ext cx="849085" cy="6455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342351" y="4107541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351" y="4107541"/>
                <a:ext cx="849085" cy="6455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609346" y="4911594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346" y="4911594"/>
                <a:ext cx="849085" cy="64556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389851" y="4911594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851" y="4911594"/>
                <a:ext cx="849085" cy="64556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635971" y="3216001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971" y="3216001"/>
                <a:ext cx="849085" cy="64556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9815291" y="3216001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5291" y="3216001"/>
                <a:ext cx="849085" cy="64556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/>
          <p:cNvCxnSpPr>
            <a:stCxn id="48" idx="2"/>
            <a:endCxn id="53" idx="0"/>
          </p:cNvCxnSpPr>
          <p:nvPr/>
        </p:nvCxnSpPr>
        <p:spPr>
          <a:xfrm>
            <a:off x="4395294" y="4753102"/>
            <a:ext cx="419100" cy="158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8" idx="2"/>
            <a:endCxn id="52" idx="0"/>
          </p:cNvCxnSpPr>
          <p:nvPr/>
        </p:nvCxnSpPr>
        <p:spPr>
          <a:xfrm flipH="1">
            <a:off x="4033889" y="4753102"/>
            <a:ext cx="361405" cy="158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2660111" y="4099921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111" y="4099921"/>
                <a:ext cx="849085" cy="64556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298706" y="4903974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8706" y="4903974"/>
                <a:ext cx="849085" cy="64556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003011" y="4903974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011" y="4903974"/>
                <a:ext cx="849085" cy="64556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Straight Arrow Connector 66"/>
          <p:cNvCxnSpPr>
            <a:stCxn id="64" idx="2"/>
            <a:endCxn id="66" idx="0"/>
          </p:cNvCxnSpPr>
          <p:nvPr/>
        </p:nvCxnSpPr>
        <p:spPr>
          <a:xfrm>
            <a:off x="3084654" y="4745482"/>
            <a:ext cx="342900" cy="158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2"/>
            <a:endCxn id="65" idx="0"/>
          </p:cNvCxnSpPr>
          <p:nvPr/>
        </p:nvCxnSpPr>
        <p:spPr>
          <a:xfrm flipH="1">
            <a:off x="2723249" y="4745482"/>
            <a:ext cx="361405" cy="158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890122" y="5849257"/>
                <a:ext cx="5671432" cy="582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Number of recursive calls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122" y="5849257"/>
                <a:ext cx="5671432" cy="582147"/>
              </a:xfrm>
              <a:prstGeom prst="rect">
                <a:avLst/>
              </a:prstGeom>
              <a:blipFill>
                <a:blip r:embed="rId17"/>
                <a:stretch>
                  <a:fillRect l="-8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Straight Arrow Connector 75"/>
          <p:cNvCxnSpPr>
            <a:stCxn id="54" idx="2"/>
            <a:endCxn id="79" idx="0"/>
          </p:cNvCxnSpPr>
          <p:nvPr/>
        </p:nvCxnSpPr>
        <p:spPr>
          <a:xfrm>
            <a:off x="8060514" y="3861562"/>
            <a:ext cx="701040" cy="291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54" idx="2"/>
            <a:endCxn id="78" idx="0"/>
          </p:cNvCxnSpPr>
          <p:nvPr/>
        </p:nvCxnSpPr>
        <p:spPr>
          <a:xfrm flipH="1">
            <a:off x="7389954" y="3861562"/>
            <a:ext cx="670560" cy="291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965411" y="4153261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5411" y="4153261"/>
                <a:ext cx="849085" cy="64556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8337011" y="4153261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7011" y="4153261"/>
                <a:ext cx="849085" cy="64556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6604006" y="4957314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006" y="4957314"/>
                <a:ext cx="849085" cy="64556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7384511" y="4957314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4511" y="4957314"/>
                <a:ext cx="849085" cy="64556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Straight Arrow Connector 81"/>
          <p:cNvCxnSpPr>
            <a:stCxn id="78" idx="2"/>
            <a:endCxn id="81" idx="0"/>
          </p:cNvCxnSpPr>
          <p:nvPr/>
        </p:nvCxnSpPr>
        <p:spPr>
          <a:xfrm>
            <a:off x="7389954" y="4798822"/>
            <a:ext cx="419100" cy="158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78" idx="2"/>
            <a:endCxn id="80" idx="0"/>
          </p:cNvCxnSpPr>
          <p:nvPr/>
        </p:nvCxnSpPr>
        <p:spPr>
          <a:xfrm flipH="1">
            <a:off x="7028549" y="4798822"/>
            <a:ext cx="361405" cy="158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77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DAG of recursive calls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159138" y="1402081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9138" y="1402081"/>
                <a:ext cx="849085" cy="6455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38291" y="2255881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291" y="2255881"/>
                <a:ext cx="849085" cy="6455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>
            <a:stCxn id="3" idx="2"/>
            <a:endCxn id="34" idx="0"/>
          </p:cNvCxnSpPr>
          <p:nvPr/>
        </p:nvCxnSpPr>
        <p:spPr>
          <a:xfrm>
            <a:off x="6583681" y="2047642"/>
            <a:ext cx="2436953" cy="215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" idx="2"/>
            <a:endCxn id="4" idx="0"/>
          </p:cNvCxnSpPr>
          <p:nvPr/>
        </p:nvCxnSpPr>
        <p:spPr>
          <a:xfrm flipH="1">
            <a:off x="3762834" y="2047642"/>
            <a:ext cx="2820847" cy="208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4" idx="2"/>
            <a:endCxn id="36" idx="0"/>
          </p:cNvCxnSpPr>
          <p:nvPr/>
        </p:nvCxnSpPr>
        <p:spPr>
          <a:xfrm flipH="1">
            <a:off x="5081094" y="2909062"/>
            <a:ext cx="3939540" cy="306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4" idx="2"/>
            <a:endCxn id="55" idx="0"/>
          </p:cNvCxnSpPr>
          <p:nvPr/>
        </p:nvCxnSpPr>
        <p:spPr>
          <a:xfrm>
            <a:off x="9020634" y="2909062"/>
            <a:ext cx="1219200" cy="306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4" idx="2"/>
            <a:endCxn id="36" idx="0"/>
          </p:cNvCxnSpPr>
          <p:nvPr/>
        </p:nvCxnSpPr>
        <p:spPr>
          <a:xfrm>
            <a:off x="3762834" y="2901442"/>
            <a:ext cx="1318260" cy="314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" idx="2"/>
            <a:endCxn id="38" idx="0"/>
          </p:cNvCxnSpPr>
          <p:nvPr/>
        </p:nvCxnSpPr>
        <p:spPr>
          <a:xfrm flipH="1">
            <a:off x="2444574" y="2901442"/>
            <a:ext cx="1318260" cy="314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6" idx="2"/>
            <a:endCxn id="51" idx="0"/>
          </p:cNvCxnSpPr>
          <p:nvPr/>
        </p:nvCxnSpPr>
        <p:spPr>
          <a:xfrm>
            <a:off x="5081094" y="3861562"/>
            <a:ext cx="685800" cy="2459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2"/>
            <a:endCxn id="64" idx="0"/>
          </p:cNvCxnSpPr>
          <p:nvPr/>
        </p:nvCxnSpPr>
        <p:spPr>
          <a:xfrm flipH="1">
            <a:off x="3084654" y="3861562"/>
            <a:ext cx="1996440" cy="2383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8" idx="2"/>
            <a:endCxn id="64" idx="0"/>
          </p:cNvCxnSpPr>
          <p:nvPr/>
        </p:nvCxnSpPr>
        <p:spPr>
          <a:xfrm>
            <a:off x="2444574" y="3861562"/>
            <a:ext cx="640080" cy="2383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8" idx="2"/>
            <a:endCxn id="40" idx="0"/>
          </p:cNvCxnSpPr>
          <p:nvPr/>
        </p:nvCxnSpPr>
        <p:spPr>
          <a:xfrm flipH="1">
            <a:off x="1819734" y="3861562"/>
            <a:ext cx="624840" cy="2459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596091" y="2263501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6091" y="2263501"/>
                <a:ext cx="849085" cy="6455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656551" y="3216001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6551" y="3216001"/>
                <a:ext cx="849085" cy="6455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020031" y="3216001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0031" y="3216001"/>
                <a:ext cx="849085" cy="6455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95191" y="4107541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191" y="4107541"/>
                <a:ext cx="849085" cy="6455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342351" y="4107541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351" y="4107541"/>
                <a:ext cx="849085" cy="6455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9815291" y="3216001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5291" y="3216001"/>
                <a:ext cx="849085" cy="6455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2660111" y="4099921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111" y="4099921"/>
                <a:ext cx="849085" cy="64556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298706" y="4903974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8706" y="4903974"/>
                <a:ext cx="849085" cy="64556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003011" y="4903974"/>
                <a:ext cx="849085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011" y="4903974"/>
                <a:ext cx="849085" cy="64556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Straight Arrow Connector 66"/>
          <p:cNvCxnSpPr>
            <a:stCxn id="64" idx="2"/>
            <a:endCxn id="66" idx="0"/>
          </p:cNvCxnSpPr>
          <p:nvPr/>
        </p:nvCxnSpPr>
        <p:spPr>
          <a:xfrm>
            <a:off x="3084654" y="4745482"/>
            <a:ext cx="342900" cy="158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2"/>
            <a:endCxn id="65" idx="0"/>
          </p:cNvCxnSpPr>
          <p:nvPr/>
        </p:nvCxnSpPr>
        <p:spPr>
          <a:xfrm flipH="1">
            <a:off x="2723249" y="4745482"/>
            <a:ext cx="361405" cy="158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890122" y="5849257"/>
                <a:ext cx="5671432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Number of recursive calls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122" y="5849257"/>
                <a:ext cx="5671432" cy="404983"/>
              </a:xfrm>
              <a:prstGeom prst="rect">
                <a:avLst/>
              </a:prstGeom>
              <a:blipFill>
                <a:blip r:embed="rId13"/>
                <a:stretch>
                  <a:fillRect l="-860" t="-3030" b="-2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259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Binomial coefficient bottom-up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we understand the </a:t>
            </a:r>
            <a:r>
              <a:rPr lang="en-US" dirty="0" err="1" smtClean="0"/>
              <a:t>subproblems</a:t>
            </a:r>
            <a:r>
              <a:rPr lang="en-US" dirty="0" smtClean="0"/>
              <a:t> DAG, we can just compute the solutions to all </a:t>
            </a:r>
            <a:r>
              <a:rPr lang="en-US" dirty="0" err="1" smtClean="0"/>
              <a:t>subproblems</a:t>
            </a:r>
            <a:r>
              <a:rPr lang="en-US" dirty="0" smtClean="0"/>
              <a:t> bottom-up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308" y="3441323"/>
            <a:ext cx="9530416" cy="165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42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Ex3: Max Ind. set in weighted paths</a:t>
            </a:r>
            <a:endParaRPr lang="en-US" dirty="0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1219200" y="2831374"/>
            <a:ext cx="548640" cy="5486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479766" y="2831374"/>
            <a:ext cx="548640" cy="5486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3740332" y="2831374"/>
            <a:ext cx="548640" cy="5486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5000898" y="2831374"/>
            <a:ext cx="548640" cy="5486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6261464" y="2831374"/>
            <a:ext cx="548640" cy="5486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7522030" y="2831374"/>
            <a:ext cx="548640" cy="5486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8782596" y="2831374"/>
            <a:ext cx="548640" cy="5486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10043160" y="2831374"/>
            <a:ext cx="548640" cy="5486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stCxn id="6" idx="6"/>
            <a:endCxn id="7" idx="2"/>
          </p:cNvCxnSpPr>
          <p:nvPr/>
        </p:nvCxnSpPr>
        <p:spPr>
          <a:xfrm>
            <a:off x="1767840" y="3105694"/>
            <a:ext cx="71192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6"/>
            <a:endCxn id="8" idx="2"/>
          </p:cNvCxnSpPr>
          <p:nvPr/>
        </p:nvCxnSpPr>
        <p:spPr>
          <a:xfrm>
            <a:off x="3028406" y="3105694"/>
            <a:ext cx="71192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6"/>
            <a:endCxn id="9" idx="2"/>
          </p:cNvCxnSpPr>
          <p:nvPr/>
        </p:nvCxnSpPr>
        <p:spPr>
          <a:xfrm>
            <a:off x="4288972" y="3105694"/>
            <a:ext cx="71192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9" idx="6"/>
            <a:endCxn id="10" idx="2"/>
          </p:cNvCxnSpPr>
          <p:nvPr/>
        </p:nvCxnSpPr>
        <p:spPr>
          <a:xfrm>
            <a:off x="5549538" y="3105694"/>
            <a:ext cx="71192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6"/>
            <a:endCxn id="11" idx="2"/>
          </p:cNvCxnSpPr>
          <p:nvPr/>
        </p:nvCxnSpPr>
        <p:spPr>
          <a:xfrm>
            <a:off x="6810104" y="3105694"/>
            <a:ext cx="71192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  <a:endCxn id="12" idx="2"/>
          </p:cNvCxnSpPr>
          <p:nvPr/>
        </p:nvCxnSpPr>
        <p:spPr>
          <a:xfrm>
            <a:off x="8070670" y="3105694"/>
            <a:ext cx="71192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2" idx="6"/>
            <a:endCxn id="13" idx="2"/>
          </p:cNvCxnSpPr>
          <p:nvPr/>
        </p:nvCxnSpPr>
        <p:spPr>
          <a:xfrm>
            <a:off x="9331236" y="3105694"/>
            <a:ext cx="71192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30580" y="4191000"/>
            <a:ext cx="10866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 a subset of nonadjacent vertices of maximum total weight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961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recursive </a:t>
            </a:r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4725"/>
            <a:ext cx="10515600" cy="219011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ind</a:t>
            </a:r>
            <a:r>
              <a:rPr lang="en-US" dirty="0" smtClean="0">
                <a:solidFill>
                  <a:srgbClr val="FF0000"/>
                </a:solidFill>
              </a:rPr>
              <a:t>(k)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  if </a:t>
            </a:r>
            <a:r>
              <a:rPr lang="en-US" dirty="0" smtClean="0">
                <a:solidFill>
                  <a:schemeClr val="accent1"/>
                </a:solidFill>
              </a:rPr>
              <a:t>k==1</a:t>
            </a:r>
            <a:r>
              <a:rPr lang="en-US" dirty="0" smtClean="0"/>
              <a:t>: return v[1]</a:t>
            </a:r>
          </a:p>
          <a:p>
            <a:pPr marL="0" indent="0">
              <a:buNone/>
            </a:pPr>
            <a:r>
              <a:rPr lang="en-US" dirty="0" smtClean="0"/>
              <a:t>   If </a:t>
            </a:r>
            <a:r>
              <a:rPr lang="en-US" dirty="0" smtClean="0">
                <a:solidFill>
                  <a:schemeClr val="accent1"/>
                </a:solidFill>
              </a:rPr>
              <a:t>k==2</a:t>
            </a:r>
            <a:r>
              <a:rPr lang="en-US" dirty="0" smtClean="0"/>
              <a:t>: return max{v[1],v[2]}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return max{ </a:t>
            </a:r>
            <a:r>
              <a:rPr lang="en-US" dirty="0" err="1" smtClean="0">
                <a:solidFill>
                  <a:srgbClr val="FF0000"/>
                </a:solidFill>
              </a:rPr>
              <a:t>ind</a:t>
            </a:r>
            <a:r>
              <a:rPr lang="en-US" dirty="0" smtClean="0">
                <a:solidFill>
                  <a:srgbClr val="FF0000"/>
                </a:solidFill>
              </a:rPr>
              <a:t>(k-1) </a:t>
            </a:r>
            <a:r>
              <a:rPr lang="en-US" dirty="0" smtClean="0"/>
              <a:t>, v[k] + </a:t>
            </a:r>
            <a:r>
              <a:rPr lang="en-US" dirty="0" err="1" smtClean="0">
                <a:solidFill>
                  <a:srgbClr val="FF0000"/>
                </a:solidFill>
              </a:rPr>
              <a:t>ind</a:t>
            </a:r>
            <a:r>
              <a:rPr lang="en-US" dirty="0" smtClean="0">
                <a:solidFill>
                  <a:srgbClr val="FF0000"/>
                </a:solidFill>
              </a:rPr>
              <a:t>(k-2)</a:t>
            </a:r>
            <a:r>
              <a:rPr lang="en-US" dirty="0" smtClean="0"/>
              <a:t>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2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tree of recursive calls (for Ex1 (Fib))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57258" y="1676401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F(6)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90691" y="2431141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F(5)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10161" y="2423886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F(4)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69905" y="3254831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F(4)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82470" y="3254831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F(3)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14340" y="3254831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F(3)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014856" y="3254831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F(2)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93393" y="4071260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F(3)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15794" y="4071260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F(2)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64825" y="4071260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F(2)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385618" y="4071260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F(1)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60438" y="4945744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F(2)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81231" y="4945744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F(1)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32958" y="4071260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F(2)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453751" y="4071260"/>
            <a:ext cx="84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F(1)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3" idx="2"/>
            <a:endCxn id="5" idx="0"/>
          </p:cNvCxnSpPr>
          <p:nvPr/>
        </p:nvCxnSpPr>
        <p:spPr>
          <a:xfrm>
            <a:off x="6781801" y="2138066"/>
            <a:ext cx="2452903" cy="285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" idx="2"/>
            <a:endCxn id="4" idx="0"/>
          </p:cNvCxnSpPr>
          <p:nvPr/>
        </p:nvCxnSpPr>
        <p:spPr>
          <a:xfrm flipH="1">
            <a:off x="3915234" y="2138066"/>
            <a:ext cx="2866567" cy="293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8" idx="0"/>
          </p:cNvCxnSpPr>
          <p:nvPr/>
        </p:nvCxnSpPr>
        <p:spPr>
          <a:xfrm flipH="1">
            <a:off x="8138883" y="2885551"/>
            <a:ext cx="1095821" cy="369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5" idx="2"/>
            <a:endCxn id="9" idx="0"/>
          </p:cNvCxnSpPr>
          <p:nvPr/>
        </p:nvCxnSpPr>
        <p:spPr>
          <a:xfrm>
            <a:off x="9234704" y="2885551"/>
            <a:ext cx="1204695" cy="369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2"/>
            <a:endCxn id="13" idx="0"/>
          </p:cNvCxnSpPr>
          <p:nvPr/>
        </p:nvCxnSpPr>
        <p:spPr>
          <a:xfrm flipH="1">
            <a:off x="7489368" y="3716496"/>
            <a:ext cx="649515" cy="354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8" idx="2"/>
            <a:endCxn id="14" idx="0"/>
          </p:cNvCxnSpPr>
          <p:nvPr/>
        </p:nvCxnSpPr>
        <p:spPr>
          <a:xfrm>
            <a:off x="8138883" y="3716496"/>
            <a:ext cx="671278" cy="354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4" idx="2"/>
            <a:endCxn id="7" idx="0"/>
          </p:cNvCxnSpPr>
          <p:nvPr/>
        </p:nvCxnSpPr>
        <p:spPr>
          <a:xfrm>
            <a:off x="3915234" y="2892806"/>
            <a:ext cx="1291779" cy="362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" idx="2"/>
            <a:endCxn id="6" idx="0"/>
          </p:cNvCxnSpPr>
          <p:nvPr/>
        </p:nvCxnSpPr>
        <p:spPr>
          <a:xfrm flipH="1">
            <a:off x="2594448" y="2892806"/>
            <a:ext cx="1320786" cy="362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2"/>
            <a:endCxn id="19" idx="0"/>
          </p:cNvCxnSpPr>
          <p:nvPr/>
        </p:nvCxnSpPr>
        <p:spPr>
          <a:xfrm>
            <a:off x="5207013" y="3716496"/>
            <a:ext cx="671281" cy="354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7" idx="2"/>
            <a:endCxn id="18" idx="0"/>
          </p:cNvCxnSpPr>
          <p:nvPr/>
        </p:nvCxnSpPr>
        <p:spPr>
          <a:xfrm flipH="1">
            <a:off x="4557501" y="3716496"/>
            <a:ext cx="649512" cy="354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6" idx="2"/>
            <a:endCxn id="11" idx="0"/>
          </p:cNvCxnSpPr>
          <p:nvPr/>
        </p:nvCxnSpPr>
        <p:spPr>
          <a:xfrm>
            <a:off x="2594448" y="3716496"/>
            <a:ext cx="645889" cy="354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6" idx="2"/>
            <a:endCxn id="10" idx="0"/>
          </p:cNvCxnSpPr>
          <p:nvPr/>
        </p:nvCxnSpPr>
        <p:spPr>
          <a:xfrm flipH="1">
            <a:off x="1817936" y="3716496"/>
            <a:ext cx="776512" cy="354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0" idx="2"/>
            <a:endCxn id="17" idx="0"/>
          </p:cNvCxnSpPr>
          <p:nvPr/>
        </p:nvCxnSpPr>
        <p:spPr>
          <a:xfrm>
            <a:off x="1817936" y="4532925"/>
            <a:ext cx="587838" cy="412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0" idx="2"/>
            <a:endCxn id="16" idx="0"/>
          </p:cNvCxnSpPr>
          <p:nvPr/>
        </p:nvCxnSpPr>
        <p:spPr>
          <a:xfrm flipH="1">
            <a:off x="1084981" y="4532925"/>
            <a:ext cx="732955" cy="412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16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</TotalTime>
  <Words>370</Words>
  <Application>Microsoft Office PowerPoint</Application>
  <PresentationFormat>Widescreen</PresentationFormat>
  <Paragraphs>143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Dynamic Programming (2)</vt:lpstr>
      <vt:lpstr>DP-overview</vt:lpstr>
      <vt:lpstr>Ex2: Binomial coefficients</vt:lpstr>
      <vt:lpstr>The tree of recursive calls</vt:lpstr>
      <vt:lpstr>The DAG of recursive calls</vt:lpstr>
      <vt:lpstr>Binomial coefficient bottom-up</vt:lpstr>
      <vt:lpstr>Ex3: Max Ind. set in weighted paths</vt:lpstr>
      <vt:lpstr>A recursive procedure</vt:lpstr>
      <vt:lpstr>The tree of recursive calls (for Ex1 (Fib))</vt:lpstr>
      <vt:lpstr>Our tree of recursive calls</vt:lpstr>
      <vt:lpstr>The subproblems DAG</vt:lpstr>
      <vt:lpstr>The subproblems DAG</vt:lpstr>
      <vt:lpstr>Compute all solutions bottom-up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DP-ind-path</dc:title>
  <dc:creator>Windows User</dc:creator>
  <cp:lastModifiedBy>Windows User</cp:lastModifiedBy>
  <cp:revision>43</cp:revision>
  <dcterms:created xsi:type="dcterms:W3CDTF">2020-04-04T16:06:59Z</dcterms:created>
  <dcterms:modified xsi:type="dcterms:W3CDTF">2020-04-08T16:15:19Z</dcterms:modified>
</cp:coreProperties>
</file>