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84" r:id="rId1"/>
  </p:sldMasterIdLst>
  <p:notesMasterIdLst>
    <p:notesMasterId r:id="rId47"/>
  </p:notesMasterIdLst>
  <p:sldIdLst>
    <p:sldId id="256" r:id="rId2"/>
    <p:sldId id="258" r:id="rId3"/>
    <p:sldId id="259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6" r:id="rId16"/>
    <p:sldId id="305" r:id="rId17"/>
    <p:sldId id="308" r:id="rId18"/>
    <p:sldId id="309" r:id="rId19"/>
    <p:sldId id="307" r:id="rId20"/>
    <p:sldId id="261" r:id="rId21"/>
    <p:sldId id="262" r:id="rId22"/>
    <p:sldId id="263" r:id="rId23"/>
    <p:sldId id="264" r:id="rId24"/>
    <p:sldId id="265" r:id="rId25"/>
    <p:sldId id="266" r:id="rId26"/>
    <p:sldId id="310" r:id="rId27"/>
    <p:sldId id="267" r:id="rId28"/>
    <p:sldId id="311" r:id="rId29"/>
    <p:sldId id="312" r:id="rId30"/>
    <p:sldId id="269" r:id="rId31"/>
    <p:sldId id="270" r:id="rId32"/>
    <p:sldId id="271" r:id="rId33"/>
    <p:sldId id="273" r:id="rId34"/>
    <p:sldId id="278" r:id="rId35"/>
    <p:sldId id="274" r:id="rId36"/>
    <p:sldId id="275" r:id="rId37"/>
    <p:sldId id="276" r:id="rId38"/>
    <p:sldId id="277" r:id="rId39"/>
    <p:sldId id="279" r:id="rId40"/>
    <p:sldId id="280" r:id="rId41"/>
    <p:sldId id="313" r:id="rId42"/>
    <p:sldId id="281" r:id="rId43"/>
    <p:sldId id="282" r:id="rId44"/>
    <p:sldId id="283" r:id="rId45"/>
    <p:sldId id="292" r:id="rId4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FF5735-E693-4A8F-A9C7-6C573679290B}" type="datetimeFigureOut">
              <a:rPr lang="he-IL" smtClean="0"/>
              <a:t>י'/שבט/תשע"ג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144537-5EB5-4B30-A39B-F447D5973F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58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44537-5EB5-4B30-A39B-F447D5973FC2}" type="slidenum">
              <a:rPr lang="he-IL" smtClean="0"/>
              <a:t>6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CA71B4-2508-4AF6-8090-131ADA1F2320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887466-A84B-4EF4-835B-213D9BF0277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600" y="836712"/>
            <a:ext cx="7972400" cy="1944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Gaming Prediction Markets: Equilibrium Strategies</a:t>
            </a:r>
            <a:br>
              <a:rPr lang="en-US" dirty="0" smtClean="0"/>
            </a:br>
            <a:r>
              <a:rPr lang="en-US" dirty="0" smtClean="0"/>
              <a:t>with a Market Maker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2924944"/>
            <a:ext cx="6696744" cy="1944216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Yilin</a:t>
            </a:r>
            <a:r>
              <a:rPr lang="en-US" sz="2800" dirty="0" smtClean="0"/>
              <a:t> Chen, Daniel M. Reeves, David M. </a:t>
            </a:r>
            <a:r>
              <a:rPr lang="en-US" sz="2800" dirty="0" err="1" smtClean="0"/>
              <a:t>Pennock</a:t>
            </a:r>
            <a:r>
              <a:rPr lang="en-US" sz="2800" dirty="0" smtClean="0"/>
              <a:t>, Robin D. Hanson, Lance </a:t>
            </a:r>
            <a:r>
              <a:rPr lang="en-US" sz="2800" dirty="0" err="1" smtClean="0"/>
              <a:t>Fortnow</a:t>
            </a:r>
            <a:r>
              <a:rPr lang="en-US" sz="2800" dirty="0" smtClean="0"/>
              <a:t>, Rica </a:t>
            </a:r>
            <a:r>
              <a:rPr lang="en-US" sz="2800" dirty="0" err="1" smtClean="0"/>
              <a:t>Gonen</a:t>
            </a:r>
            <a:endParaRPr lang="en-US" sz="2800" dirty="0" smtClean="0"/>
          </a:p>
          <a:p>
            <a:pPr algn="l"/>
            <a:r>
              <a:rPr lang="he-IL" sz="2800" dirty="0" smtClean="0"/>
              <a:t>2009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err="1" smtClean="0"/>
              <a:t>Presended</a:t>
            </a:r>
            <a:r>
              <a:rPr lang="en-US" sz="2800" dirty="0" smtClean="0"/>
              <a:t> by: Inna </a:t>
            </a:r>
            <a:r>
              <a:rPr lang="en-US" sz="2800" dirty="0" err="1" smtClean="0"/>
              <a:t>Kalp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beliefs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Beliefs need to be </a:t>
            </a:r>
            <a:r>
              <a:rPr lang="en-US" sz="2400" i="1" dirty="0" smtClean="0"/>
              <a:t>consistent with the strategies</a:t>
            </a:r>
            <a:r>
              <a:rPr lang="en-US" sz="2400" dirty="0" smtClean="0"/>
              <a:t>, </a:t>
            </a:r>
            <a:r>
              <a:rPr lang="en-US" sz="2400" i="1" dirty="0" smtClean="0"/>
              <a:t>whenever possible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players should have correct beliefs about their opponent`s strategy choices.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For each node x in a players information set, the player should compute the probability of reaching the node given the strategies </a:t>
            </a:r>
            <a:r>
              <a:rPr lang="el-GR" sz="2400" dirty="0" smtClean="0"/>
              <a:t>σ</a:t>
            </a:r>
            <a:r>
              <a:rPr lang="en-US" sz="2400" dirty="0" smtClean="0"/>
              <a:t>, Pr(x|</a:t>
            </a:r>
            <a:r>
              <a:rPr lang="el-GR" sz="2400" dirty="0" smtClean="0"/>
              <a:t> σ</a:t>
            </a:r>
            <a:r>
              <a:rPr lang="en-US" sz="2400" dirty="0" smtClean="0"/>
              <a:t>) and should assign conditional probabilities to being in each of her nodes, assuming that the node has been reached using</a:t>
            </a:r>
          </a:p>
          <a:p>
            <a:pPr algn="l" rtl="0">
              <a:buNone/>
            </a:pPr>
            <a:r>
              <a:rPr lang="en-US" sz="2400" i="1" dirty="0" smtClean="0"/>
              <a:t>     </a:t>
            </a:r>
            <a:r>
              <a:rPr lang="en-US" sz="2400" i="1" dirty="0" err="1" smtClean="0"/>
              <a:t>Baye`s</a:t>
            </a:r>
            <a:r>
              <a:rPr lang="en-US" sz="2400" i="1" dirty="0" smtClean="0"/>
              <a:t> Law: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63887" y="5157192"/>
          <a:ext cx="314434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משוואה" r:id="rId3" imgW="1663560" imgH="533160" progId="Equation.3">
                  <p:embed/>
                </p:oleObj>
              </mc:Choice>
              <mc:Fallback>
                <p:oleObj name="משוואה" r:id="rId3" imgW="166356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5157192"/>
                        <a:ext cx="3144349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“whenever possible” means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If players are not using completely mixed strategies, meaning that some option </a:t>
            </a:r>
            <a:r>
              <a:rPr lang="en-US" sz="2800" i="1" dirty="0" smtClean="0"/>
              <a:t>y</a:t>
            </a:r>
            <a:r>
              <a:rPr lang="en-US" sz="2800" dirty="0" smtClean="0"/>
              <a:t> has probability of 0 to be played. The nodes that are beneath y  cannot be reached with positive probability.  We cannot use </a:t>
            </a:r>
            <a:r>
              <a:rPr lang="en-US" sz="2800" dirty="0" err="1" smtClean="0"/>
              <a:t>Baye`s</a:t>
            </a:r>
            <a:r>
              <a:rPr lang="en-US" sz="2800" dirty="0" smtClean="0"/>
              <a:t> Law to compute conditional probabilities for these nodes.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We call these unreachable nodes: “</a:t>
            </a:r>
            <a:r>
              <a:rPr lang="en-US" sz="2800" i="1" dirty="0" smtClean="0"/>
              <a:t>off the equilibrium path”</a:t>
            </a:r>
            <a:r>
              <a:rPr lang="en-US" sz="2800" dirty="0" smtClean="0"/>
              <a:t>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WPBE: Formal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 profile of strategies and system of beliefs (</a:t>
            </a:r>
            <a:r>
              <a:rPr lang="el-GR" sz="2800" dirty="0" smtClean="0"/>
              <a:t>σ</a:t>
            </a:r>
            <a:r>
              <a:rPr lang="en-US" sz="2800" dirty="0" smtClean="0"/>
              <a:t>,</a:t>
            </a:r>
            <a:r>
              <a:rPr lang="el-GR" sz="2800" dirty="0" smtClean="0"/>
              <a:t>μ</a:t>
            </a:r>
            <a:r>
              <a:rPr lang="en-US" sz="2800" dirty="0" smtClean="0"/>
              <a:t>) is a </a:t>
            </a:r>
            <a:r>
              <a:rPr lang="en-US" sz="2800" i="1" dirty="0" smtClean="0"/>
              <a:t>Weak Perfect Bayesian Equilibrium </a:t>
            </a:r>
            <a:r>
              <a:rPr lang="en-US" sz="2800" dirty="0" smtClean="0"/>
              <a:t>if it has the following properties:</a:t>
            </a:r>
          </a:p>
          <a:p>
            <a:pPr lvl="1" algn="l" rtl="0"/>
            <a:r>
              <a:rPr lang="en-US" sz="2400" dirty="0" smtClean="0"/>
              <a:t>The strategy profile </a:t>
            </a:r>
            <a:r>
              <a:rPr lang="el-GR" sz="2400" dirty="0" smtClean="0"/>
              <a:t>σ</a:t>
            </a:r>
            <a:r>
              <a:rPr lang="en-US" sz="2400" dirty="0" smtClean="0"/>
              <a:t> is</a:t>
            </a:r>
            <a:r>
              <a:rPr lang="en-US" sz="2400" i="1" dirty="0" smtClean="0"/>
              <a:t> sequentially rational given </a:t>
            </a:r>
            <a:r>
              <a:rPr lang="el-GR" sz="2400" dirty="0" smtClean="0"/>
              <a:t>μ</a:t>
            </a:r>
            <a:r>
              <a:rPr lang="en-US" sz="2400" dirty="0" smtClean="0"/>
              <a:t>.</a:t>
            </a:r>
          </a:p>
          <a:p>
            <a:pPr lvl="1" algn="l" rtl="0"/>
            <a:r>
              <a:rPr lang="en-US" sz="2400" i="1" dirty="0" smtClean="0"/>
              <a:t>The system of beliefs </a:t>
            </a:r>
            <a:r>
              <a:rPr lang="el-GR" sz="2400" dirty="0" smtClean="0"/>
              <a:t>μ</a:t>
            </a:r>
            <a:r>
              <a:rPr lang="en-US" sz="2400" dirty="0" smtClean="0"/>
              <a:t> is derived from strategy profile </a:t>
            </a:r>
            <a:r>
              <a:rPr lang="el-GR" sz="2400" dirty="0" smtClean="0"/>
              <a:t>σ</a:t>
            </a:r>
            <a:r>
              <a:rPr lang="en-US" sz="2400" dirty="0" smtClean="0"/>
              <a:t> through </a:t>
            </a:r>
            <a:r>
              <a:rPr lang="en-US" sz="2400" dirty="0" err="1" smtClean="0"/>
              <a:t>Baye`s</a:t>
            </a:r>
            <a:r>
              <a:rPr lang="en-US" sz="2400" dirty="0" smtClean="0"/>
              <a:t> Law whenever possible. This is, for every information set that is reachable under strategies </a:t>
            </a:r>
            <a:r>
              <a:rPr lang="el-GR" sz="2400" dirty="0" smtClean="0"/>
              <a:t>σ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635896" y="4797152"/>
          <a:ext cx="23764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משוואה" r:id="rId3" imgW="1257120" imgH="533160" progId="Equation.3">
                  <p:embed/>
                </p:oleObj>
              </mc:Choice>
              <mc:Fallback>
                <p:oleObj name="משוואה" r:id="rId3" imgW="125712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97152"/>
                        <a:ext cx="2376487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WPBE in our 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Due to sequential rationality, Firm B must play “Accommodate if entry occurs” in any WPBE. </a:t>
            </a:r>
          </a:p>
          <a:p>
            <a:pPr algn="l" rtl="0"/>
            <a:r>
              <a:rPr lang="en-US" sz="2800" dirty="0" smtClean="0"/>
              <a:t>Let’s look at the strategies </a:t>
            </a:r>
            <a:r>
              <a:rPr lang="en-US" sz="2800" i="1" dirty="0" smtClean="0"/>
              <a:t>(in1, accommodate if entry occurs)</a:t>
            </a:r>
            <a:r>
              <a:rPr lang="en-US" sz="2800" dirty="0" smtClean="0"/>
              <a:t>: we need to supply these strategies with a system of consistent beliefs:</a:t>
            </a:r>
          </a:p>
          <a:p>
            <a:pPr algn="l" rtl="0">
              <a:buNone/>
            </a:pPr>
            <a:r>
              <a:rPr lang="en-US" sz="2800" dirty="0" smtClean="0"/>
              <a:t>    Firm B must assign prob. 1 to node </a:t>
            </a:r>
            <a:r>
              <a:rPr lang="en-US" sz="2800" i="1" dirty="0" smtClean="0"/>
              <a:t>in1 since it is dominant over </a:t>
            </a:r>
            <a:r>
              <a:rPr lang="en-US" sz="2800" dirty="0" smtClean="0"/>
              <a:t>in2. </a:t>
            </a:r>
          </a:p>
          <a:p>
            <a:pPr algn="l" rtl="0"/>
            <a:r>
              <a:rPr lang="en-US" sz="2800" dirty="0" smtClean="0"/>
              <a:t> These strategies are </a:t>
            </a:r>
          </a:p>
          <a:p>
            <a:pPr algn="l" rtl="0">
              <a:buNone/>
            </a:pPr>
            <a:r>
              <a:rPr lang="en-US" sz="2800" dirty="0" smtClean="0"/>
              <a:t>     sequentially rational.</a:t>
            </a:r>
            <a:endParaRPr lang="he-IL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31632" y="4437112"/>
            <a:ext cx="3312368" cy="2097524"/>
            <a:chOff x="3779912" y="4221088"/>
            <a:chExt cx="3312368" cy="209752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076056" y="4509120"/>
              <a:ext cx="936104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076056" y="4509120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83968" y="4509120"/>
              <a:ext cx="792088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23928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out</a:t>
              </a:r>
              <a:endParaRPr lang="he-IL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8104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in2</a:t>
              </a:r>
              <a:endParaRPr lang="he-IL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0032" y="4581128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in1</a:t>
              </a:r>
              <a:endParaRPr lang="he-I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4221088"/>
              <a:ext cx="8640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Firm A</a:t>
              </a:r>
              <a:endParaRPr lang="he-IL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486916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(0,2)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16016" y="5013176"/>
              <a:ext cx="1584176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Firm B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22818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08416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8802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64400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3995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011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0032" y="5373216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00192" y="5301208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5936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003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(3,0)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0112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019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(2,1)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l-GR" sz="2400" dirty="0" smtClean="0"/>
              <a:t>γ</a:t>
            </a:r>
            <a:r>
              <a:rPr lang="he-IL" sz="2400" dirty="0" smtClean="0"/>
              <a:t> 0 &lt; </a:t>
            </a:r>
            <a:endParaRPr lang="en-US" sz="2400" dirty="0" smtClean="0"/>
          </a:p>
          <a:p>
            <a:pPr algn="l" rtl="0"/>
            <a:r>
              <a:rPr lang="en-US" sz="2400" dirty="0" smtClean="0"/>
              <a:t>In this case there is no “optimal strategy”.</a:t>
            </a:r>
          </a:p>
          <a:p>
            <a:pPr algn="l" rtl="0"/>
            <a:r>
              <a:rPr lang="en-US" sz="2400" dirty="0" smtClean="0"/>
              <a:t>Firm B is willing to fight if Firm A plays </a:t>
            </a:r>
            <a:r>
              <a:rPr lang="en-US" sz="2400" i="1" dirty="0" smtClean="0"/>
              <a:t>in1.</a:t>
            </a:r>
          </a:p>
          <a:p>
            <a:pPr algn="l" rtl="0"/>
            <a:r>
              <a:rPr lang="en-US" sz="2400" i="1" dirty="0" smtClean="0"/>
              <a:t>Define: </a:t>
            </a:r>
            <a:r>
              <a:rPr lang="el-GR" sz="2400" i="1" dirty="0" smtClean="0"/>
              <a:t>σ</a:t>
            </a:r>
            <a:r>
              <a:rPr lang="en-US" sz="2400" i="1" baseline="-25000" dirty="0" smtClean="0"/>
              <a:t>F </a:t>
            </a:r>
            <a:r>
              <a:rPr lang="en-US" sz="2400" i="1" dirty="0" smtClean="0"/>
              <a:t>- </a:t>
            </a:r>
            <a:r>
              <a:rPr lang="en-US" sz="2400" dirty="0" smtClean="0"/>
              <a:t>prob. that firm B fights after entry,</a:t>
            </a:r>
          </a:p>
          <a:p>
            <a:pPr algn="l" rtl="0">
              <a:buNone/>
            </a:pPr>
            <a:r>
              <a:rPr lang="en-US" sz="2400" dirty="0" smtClean="0"/>
              <a:t>                   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- Firm B`s belief that </a:t>
            </a:r>
            <a:r>
              <a:rPr lang="en-US" sz="2400" i="1" dirty="0" smtClean="0"/>
              <a:t>“in1” is played. </a:t>
            </a:r>
          </a:p>
          <a:p>
            <a:pPr algn="l" rtl="0"/>
            <a:r>
              <a:rPr lang="en-US" sz="2400" i="1" dirty="0" smtClean="0"/>
              <a:t>Firm B is willing to fight </a:t>
            </a:r>
            <a:r>
              <a:rPr lang="en-US" sz="2400" i="1" dirty="0" err="1" smtClean="0"/>
              <a:t>iff</a:t>
            </a:r>
            <a:r>
              <a:rPr lang="en-US" sz="2400" i="1" dirty="0" smtClean="0"/>
              <a:t>: -1≥2μ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+1(1-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≥2/3.</a:t>
            </a:r>
          </a:p>
          <a:p>
            <a:pPr algn="l" rtl="0"/>
            <a:r>
              <a:rPr lang="en-US" sz="2400" dirty="0" smtClean="0"/>
              <a:t>Suppose 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&gt;2/3:then Firm B plays “fight” with probability 1. but then firm A must be playing </a:t>
            </a:r>
            <a:r>
              <a:rPr lang="en-US" sz="2400" i="1" dirty="0" smtClean="0"/>
              <a:t>“in2”</a:t>
            </a:r>
            <a:r>
              <a:rPr lang="en-US" sz="2400" dirty="0" smtClean="0"/>
              <a:t> with probability 1, and the 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=0 </a:t>
            </a:r>
            <a:r>
              <a:rPr lang="en-US" sz="2400" dirty="0" smtClean="0">
                <a:sym typeface="Wingdings" pitchFamily="2" charset="2"/>
              </a:rPr>
              <a:t> contradiction.</a:t>
            </a:r>
          </a:p>
          <a:p>
            <a:pPr algn="l" rtl="0"/>
            <a:r>
              <a:rPr lang="en-US" sz="2400" dirty="0" smtClean="0"/>
              <a:t> Similarly, if 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&lt;2/3, firm B must play accommodate, but then 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=1 </a:t>
            </a:r>
            <a:r>
              <a:rPr lang="en-US" sz="2400" dirty="0" smtClean="0">
                <a:sym typeface="Wingdings" pitchFamily="2" charset="2"/>
              </a:rPr>
              <a:t> also a contradiction.</a:t>
            </a:r>
            <a:r>
              <a:rPr lang="en-US" sz="2400" dirty="0" smtClean="0"/>
              <a:t> </a:t>
            </a:r>
            <a:endParaRPr lang="en-US" sz="2400" i="1" dirty="0" smtClean="0"/>
          </a:p>
          <a:p>
            <a:pPr algn="l" rtl="0"/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940152" y="-36676"/>
            <a:ext cx="3312368" cy="2097524"/>
            <a:chOff x="3779912" y="4221088"/>
            <a:chExt cx="3312368" cy="209752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076056" y="4509120"/>
              <a:ext cx="936104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076056" y="4509120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83968" y="4509120"/>
              <a:ext cx="792088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23928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out</a:t>
              </a:r>
              <a:endParaRPr lang="he-IL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8104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in2</a:t>
              </a:r>
              <a:endParaRPr lang="he-IL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0032" y="4581128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in1</a:t>
              </a:r>
              <a:endParaRPr lang="he-I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4221088"/>
              <a:ext cx="8640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Firm A</a:t>
              </a:r>
              <a:endParaRPr lang="he-IL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486916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(0,2)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16016" y="5013176"/>
              <a:ext cx="1584176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Firm B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22818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08416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8802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64400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3995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011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0032" y="5373216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00192" y="5301208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5936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003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(3,-2)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0112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l-GR" dirty="0" smtClean="0"/>
                <a:t>γ</a:t>
              </a:r>
              <a:r>
                <a:rPr lang="en-US" dirty="0" smtClean="0"/>
                <a:t>,-1)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019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(2,1)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8645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example- cont.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We have that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=2/3,</a:t>
            </a:r>
          </a:p>
          <a:p>
            <a:pPr algn="l" rtl="0">
              <a:buNone/>
            </a:pPr>
            <a:r>
              <a:rPr lang="en-US" sz="2400" i="1" dirty="0" smtClean="0"/>
              <a:t>      </a:t>
            </a:r>
            <a:r>
              <a:rPr lang="en-US" sz="2400" dirty="0" smtClean="0"/>
              <a:t>which means firm A is playing</a:t>
            </a:r>
            <a:r>
              <a:rPr lang="en-US" sz="2400" i="1" dirty="0" smtClean="0"/>
              <a:t> in1 </a:t>
            </a:r>
            <a:r>
              <a:rPr lang="en-US" sz="2400" dirty="0" smtClean="0"/>
              <a:t>with prob.</a:t>
            </a:r>
            <a:r>
              <a:rPr lang="en-US" sz="2400" i="1" dirty="0" smtClean="0"/>
              <a:t> 2/3 </a:t>
            </a:r>
            <a:r>
              <a:rPr lang="en-US" sz="2400" dirty="0" smtClean="0"/>
              <a:t>and</a:t>
            </a:r>
            <a:r>
              <a:rPr lang="en-US" sz="2400" i="1" dirty="0" smtClean="0"/>
              <a:t>  in2 with prob. 1/3.</a:t>
            </a:r>
          </a:p>
          <a:p>
            <a:pPr algn="l" rtl="0">
              <a:buNone/>
            </a:pPr>
            <a:r>
              <a:rPr lang="en-US" sz="2400" dirty="0" smtClean="0"/>
              <a:t>     Firm B`s prob. Of playing “fight” makes firm A indifferent between</a:t>
            </a:r>
            <a:r>
              <a:rPr lang="en-US" sz="2400" i="1" dirty="0" smtClean="0"/>
              <a:t> in1 &amp; in2:</a:t>
            </a:r>
          </a:p>
          <a:p>
            <a:pPr algn="l" rtl="0">
              <a:buNone/>
            </a:pPr>
            <a:r>
              <a:rPr lang="en-US" sz="2400" i="1" dirty="0" smtClean="0"/>
              <a:t>-1 </a:t>
            </a:r>
            <a:r>
              <a:rPr lang="el-GR" sz="2400" i="1" dirty="0" smtClean="0"/>
              <a:t>σ</a:t>
            </a:r>
            <a:r>
              <a:rPr lang="en-US" sz="2400" i="1" baseline="-25000" dirty="0" smtClean="0"/>
              <a:t>F</a:t>
            </a:r>
            <a:r>
              <a:rPr lang="en-US" sz="2400" i="1" dirty="0" smtClean="0"/>
              <a:t>+3(1-</a:t>
            </a:r>
            <a:r>
              <a:rPr lang="el-GR" sz="2400" i="1" dirty="0" smtClean="0"/>
              <a:t> σ</a:t>
            </a:r>
            <a:r>
              <a:rPr lang="en-US" sz="2400" i="1" baseline="-25000" dirty="0" smtClean="0"/>
              <a:t>F</a:t>
            </a:r>
            <a:r>
              <a:rPr lang="en-US" sz="2400" i="1" dirty="0" smtClean="0"/>
              <a:t>)=</a:t>
            </a:r>
            <a:r>
              <a:rPr lang="el-GR" sz="2400" i="1" dirty="0" smtClean="0"/>
              <a:t> σ</a:t>
            </a:r>
            <a:r>
              <a:rPr lang="en-US" sz="2400" i="1" baseline="-25000" dirty="0" smtClean="0"/>
              <a:t>F </a:t>
            </a:r>
            <a:r>
              <a:rPr lang="el-GR" sz="2400" dirty="0" smtClean="0"/>
              <a:t>γ</a:t>
            </a:r>
            <a:r>
              <a:rPr lang="en-US" sz="2400" dirty="0" smtClean="0"/>
              <a:t>+2(</a:t>
            </a:r>
            <a:r>
              <a:rPr lang="en-US" sz="2400" i="1" dirty="0" smtClean="0"/>
              <a:t>1-</a:t>
            </a:r>
            <a:r>
              <a:rPr lang="el-GR" sz="2400" i="1" dirty="0" smtClean="0"/>
              <a:t> σ</a:t>
            </a:r>
            <a:r>
              <a:rPr lang="en-US" sz="2400" i="1" baseline="-25000" dirty="0" smtClean="0"/>
              <a:t>F</a:t>
            </a:r>
            <a:r>
              <a:rPr lang="en-US" sz="2400" i="1" dirty="0" smtClean="0"/>
              <a:t>)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l-GR" sz="2400" i="1" dirty="0" smtClean="0"/>
              <a:t>σ</a:t>
            </a:r>
            <a:r>
              <a:rPr lang="en-US" sz="2400" i="1" baseline="-25000" dirty="0" smtClean="0"/>
              <a:t>F</a:t>
            </a:r>
            <a:r>
              <a:rPr lang="en-US" sz="2400" i="1" dirty="0" smtClean="0"/>
              <a:t>=1/(</a:t>
            </a:r>
            <a:r>
              <a:rPr lang="el-GR" sz="2400" dirty="0" smtClean="0"/>
              <a:t>γ</a:t>
            </a:r>
            <a:r>
              <a:rPr lang="en-US" sz="2400" dirty="0" smtClean="0"/>
              <a:t>+2)</a:t>
            </a:r>
          </a:p>
          <a:p>
            <a:pPr algn="l" rtl="0"/>
            <a:r>
              <a:rPr lang="en-US" sz="2400" dirty="0" smtClean="0"/>
              <a:t>Firm A`s payoff from playing </a:t>
            </a:r>
            <a:r>
              <a:rPr lang="en-US" sz="2400" i="1" dirty="0" smtClean="0"/>
              <a:t>in1 is (3</a:t>
            </a:r>
            <a:r>
              <a:rPr lang="el-GR" sz="2400" dirty="0" smtClean="0"/>
              <a:t>γ</a:t>
            </a:r>
            <a:r>
              <a:rPr lang="en-US" sz="2400" dirty="0" smtClean="0"/>
              <a:t>+2)/(</a:t>
            </a:r>
            <a:r>
              <a:rPr lang="el-GR" sz="2400" dirty="0" smtClean="0"/>
              <a:t>γ</a:t>
            </a:r>
            <a:r>
              <a:rPr lang="en-US" sz="2400" dirty="0" smtClean="0"/>
              <a:t>+2)&gt;0, and then Firm A must play </a:t>
            </a:r>
            <a:r>
              <a:rPr lang="en-US" sz="2400" i="1" dirty="0" smtClean="0"/>
              <a:t>out with prob. 0.</a:t>
            </a:r>
          </a:p>
          <a:p>
            <a:pPr algn="l" rtl="0"/>
            <a:r>
              <a:rPr lang="en-US" sz="2400" i="1" dirty="0" smtClean="0"/>
              <a:t>The WPBE  when  is: </a:t>
            </a:r>
            <a:r>
              <a:rPr lang="el-GR" sz="2400" i="1" dirty="0" smtClean="0"/>
              <a:t>σ</a:t>
            </a:r>
            <a:r>
              <a:rPr lang="en-US" sz="2400" i="1" baseline="-25000" dirty="0" smtClean="0"/>
              <a:t>A</a:t>
            </a:r>
            <a:r>
              <a:rPr lang="en-US" sz="2400" i="1" dirty="0" smtClean="0"/>
              <a:t> = (0,2/3,1/3) </a:t>
            </a:r>
            <a:r>
              <a:rPr lang="el-GR" sz="2400" i="1" dirty="0" smtClean="0"/>
              <a:t>σ</a:t>
            </a:r>
            <a:r>
              <a:rPr lang="en-US" sz="2400" i="1" baseline="-25000" dirty="0" smtClean="0"/>
              <a:t>F </a:t>
            </a:r>
            <a:r>
              <a:rPr lang="en-US" sz="2400" i="1" dirty="0" smtClean="0"/>
              <a:t>=1/(</a:t>
            </a:r>
            <a:r>
              <a:rPr lang="el-GR" sz="2400" dirty="0" smtClean="0"/>
              <a:t>γ</a:t>
            </a:r>
            <a:r>
              <a:rPr lang="en-US" sz="2400" dirty="0" smtClean="0"/>
              <a:t>+2) , </a:t>
            </a:r>
            <a:r>
              <a:rPr lang="en-US" sz="2400" i="1" dirty="0" smtClean="0"/>
              <a:t>μ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=2/3</a:t>
            </a:r>
          </a:p>
          <a:p>
            <a:pPr algn="l" rtl="0"/>
            <a:r>
              <a:rPr lang="en-US" sz="2800" b="1" i="1" dirty="0" smtClean="0"/>
              <a:t>Homework: </a:t>
            </a:r>
            <a:r>
              <a:rPr lang="en-US" sz="2800" i="1" dirty="0" smtClean="0"/>
              <a:t>Determine the PBE`s when 0&gt;</a:t>
            </a:r>
            <a:r>
              <a:rPr lang="el-GR" sz="2800" dirty="0" smtClean="0"/>
              <a:t>γ</a:t>
            </a:r>
            <a:r>
              <a:rPr lang="en-US" sz="2800" dirty="0" smtClean="0"/>
              <a:t>&gt;-1</a:t>
            </a:r>
            <a:endParaRPr lang="en-US" sz="2800" b="1" i="1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940152" y="-36676"/>
            <a:ext cx="3312368" cy="2097524"/>
            <a:chOff x="3779912" y="4221088"/>
            <a:chExt cx="3312368" cy="209752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076056" y="4509120"/>
              <a:ext cx="936104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076056" y="4509120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283968" y="4509120"/>
              <a:ext cx="792088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923928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out</a:t>
              </a:r>
              <a:endParaRPr lang="he-IL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08104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in2</a:t>
              </a:r>
              <a:endParaRPr lang="he-IL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0032" y="4581128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in1</a:t>
              </a:r>
              <a:endParaRPr lang="he-IL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4008" y="4221088"/>
              <a:ext cx="8640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Firm A</a:t>
              </a:r>
              <a:endParaRPr lang="he-IL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79912" y="486916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(0,2)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716016" y="5013176"/>
              <a:ext cx="1584176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Firm B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22818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08416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78802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64400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13995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8011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60032" y="5373216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00192" y="5301208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95936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6003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(3,-2)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0112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l-GR" dirty="0" smtClean="0"/>
                <a:t>γ</a:t>
              </a:r>
              <a:r>
                <a:rPr lang="en-US" dirty="0" smtClean="0"/>
                <a:t>,-1)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0019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(2,1)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WPBE “Weak”?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In WPBE the only requirement for beliefs, is that they are consistent with strategies where possible. </a:t>
            </a:r>
          </a:p>
          <a:p>
            <a:pPr algn="l" rtl="0"/>
            <a:r>
              <a:rPr lang="en-US" sz="2800" dirty="0" smtClean="0"/>
              <a:t>No restrictions at all are placed on beliefs off the equilibrium path.  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7498080" cy="530120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WPBE is not sub game perfect.</a:t>
            </a:r>
          </a:p>
          <a:p>
            <a:pPr algn="l" rtl="0"/>
            <a:r>
              <a:rPr lang="en-US" sz="2800" dirty="0" smtClean="0"/>
              <a:t>If we somehow end up off the</a:t>
            </a:r>
          </a:p>
          <a:p>
            <a:pPr algn="l" rtl="0">
              <a:buNone/>
            </a:pPr>
            <a:r>
              <a:rPr lang="en-US" sz="2800" dirty="0" smtClean="0"/>
              <a:t>	equilibrium path in firm A </a:t>
            </a:r>
          </a:p>
          <a:p>
            <a:pPr algn="l" rtl="0">
              <a:buNone/>
            </a:pPr>
            <a:r>
              <a:rPr lang="en-US" sz="2800" dirty="0" smtClean="0"/>
              <a:t>    playing </a:t>
            </a:r>
            <a:r>
              <a:rPr lang="en-US" sz="2800" i="1" dirty="0" smtClean="0"/>
              <a:t>“in”, Firm B`s </a:t>
            </a:r>
            <a:r>
              <a:rPr lang="en-US" sz="2800" dirty="0" smtClean="0"/>
              <a:t>belief that Firm A will play fight is “not reasonable”.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We need beliefs at sub games to be reasonable, so we can compare the expected utilities, and receive more reasonable equilibriums. </a:t>
            </a:r>
            <a:endParaRPr lang="he-IL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724128" y="188640"/>
            <a:ext cx="3312368" cy="2790220"/>
            <a:chOff x="5508104" y="216024"/>
            <a:chExt cx="3312368" cy="279022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804248" y="476672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6012160" y="467380"/>
              <a:ext cx="792088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52120" y="46738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out</a:t>
              </a:r>
              <a:endParaRPr lang="he-IL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0232" y="54868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</a:t>
              </a:r>
              <a:endParaRPr lang="he-I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72200" y="216024"/>
              <a:ext cx="8640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Firm A</a:t>
              </a:r>
              <a:endParaRPr lang="he-IL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8104" y="8274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(0,2)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44208" y="1700808"/>
              <a:ext cx="1584176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[1] </a:t>
              </a:r>
              <a:r>
                <a:rPr lang="en-US" dirty="0" smtClean="0">
                  <a:solidFill>
                    <a:schemeClr val="tx1"/>
                  </a:solidFill>
                </a:rPr>
                <a:t>Firm B </a:t>
              </a:r>
              <a:r>
                <a:rPr lang="en-US" b="1" dirty="0" smtClean="0">
                  <a:solidFill>
                    <a:schemeClr val="tx1"/>
                  </a:solidFill>
                </a:rPr>
                <a:t>[0]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956376" y="2060848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812360" y="2060848"/>
              <a:ext cx="144016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516216" y="2060848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372200" y="2060848"/>
              <a:ext cx="144016" cy="576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68144" y="205155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8304" y="2060848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2060848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8384" y="1988840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4128" y="263691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(-3,-1)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88224" y="2564904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(1,-2)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08304" y="263691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(-2,-1)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28384" y="2564904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(3,1)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812632" y="1206044"/>
              <a:ext cx="1143744" cy="5221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668616" y="1124744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64560" y="1196752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00664" y="1206044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Bayesian Equilibrium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Weak Perfect Bayesian Equilibrium</a:t>
            </a:r>
          </a:p>
          <a:p>
            <a:pPr algn="l" rtl="0"/>
            <a:r>
              <a:rPr lang="en-US" sz="2800" dirty="0" smtClean="0"/>
              <a:t>Extra consistency restrictions on off equilibrium paths are set.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For example, we can require that we`ll have WPBE at every sub game.</a:t>
            </a:r>
          </a:p>
          <a:p>
            <a:pPr algn="l" rtl="0"/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Scoring Rule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i="1" dirty="0" smtClean="0"/>
              <a:t>X</a:t>
            </a:r>
            <a:r>
              <a:rPr lang="en-US" sz="2800" dirty="0" smtClean="0"/>
              <a:t>- random variable that has n mutually exclusive and exhaustive outcomes.</a:t>
            </a:r>
          </a:p>
          <a:p>
            <a:pPr algn="l" rtl="0"/>
            <a:r>
              <a:rPr lang="en-US" sz="2800" dirty="0" smtClean="0"/>
              <a:t>R=&lt;</a:t>
            </a:r>
            <a:r>
              <a:rPr lang="en-US" sz="2800" i="1" dirty="0" smtClean="0"/>
              <a:t>r</a:t>
            </a:r>
            <a:r>
              <a:rPr lang="en-US" sz="2800" i="1" baseline="-25000" dirty="0" smtClean="0"/>
              <a:t>1,</a:t>
            </a:r>
            <a:r>
              <a:rPr lang="en-US" sz="2800" i="1" dirty="0" smtClean="0"/>
              <a:t> … </a:t>
            </a:r>
            <a:r>
              <a:rPr lang="en-US" sz="2800" i="1" dirty="0" err="1" smtClean="0"/>
              <a:t>r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&gt;  is reported probability estimate for X.</a:t>
            </a:r>
          </a:p>
          <a:p>
            <a:pPr algn="l" rtl="0"/>
            <a:r>
              <a:rPr lang="en-US" sz="2800" dirty="0" smtClean="0"/>
              <a:t>S={</a:t>
            </a:r>
            <a:r>
              <a:rPr lang="en-US" sz="2800" i="1" dirty="0" smtClean="0"/>
              <a:t>s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(r),…,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n</a:t>
            </a:r>
            <a:r>
              <a:rPr lang="en-US" sz="2800" i="1" dirty="0" smtClean="0"/>
              <a:t>(r)} </a:t>
            </a:r>
            <a:r>
              <a:rPr lang="en-US" sz="2800" dirty="0" smtClean="0"/>
              <a:t>is a proper scoring rule.</a:t>
            </a:r>
          </a:p>
          <a:p>
            <a:pPr algn="l" rtl="0"/>
            <a:r>
              <a:rPr lang="en-US" sz="2800" dirty="0" smtClean="0"/>
              <a:t>If a player changes probabilities from </a:t>
            </a:r>
            <a:r>
              <a:rPr lang="en-US" sz="2800" i="1" dirty="0" err="1" smtClean="0"/>
              <a:t>r</a:t>
            </a:r>
            <a:r>
              <a:rPr lang="en-US" sz="2800" baseline="30000" dirty="0" err="1" smtClean="0"/>
              <a:t>old</a:t>
            </a:r>
            <a:r>
              <a:rPr lang="en-US" sz="2800" dirty="0" smtClean="0"/>
              <a:t> to </a:t>
            </a:r>
            <a:r>
              <a:rPr lang="en-US" sz="2800" i="1" dirty="0" err="1" smtClean="0"/>
              <a:t>r</a:t>
            </a:r>
            <a:r>
              <a:rPr lang="en-US" sz="2800" baseline="30000" dirty="0" err="1" smtClean="0"/>
              <a:t>new</a:t>
            </a:r>
            <a:r>
              <a:rPr lang="en-US" sz="2800" dirty="0" smtClean="0"/>
              <a:t> and outcome </a:t>
            </a:r>
            <a:r>
              <a:rPr lang="en-US" sz="2800" dirty="0" err="1" smtClean="0"/>
              <a:t>i</a:t>
            </a:r>
            <a:r>
              <a:rPr lang="en-US" sz="2800" dirty="0" smtClean="0"/>
              <a:t> is realized, she receives        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dirty="0" err="1" smtClean="0"/>
              <a:t>r</a:t>
            </a:r>
            <a:r>
              <a:rPr lang="en-US" sz="2800" baseline="30000" dirty="0" err="1" smtClean="0"/>
              <a:t>new</a:t>
            </a:r>
            <a:r>
              <a:rPr lang="en-US" sz="2800" dirty="0" smtClean="0"/>
              <a:t>)-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dirty="0" err="1" smtClean="0"/>
              <a:t>r</a:t>
            </a:r>
            <a:r>
              <a:rPr lang="en-US" sz="2800" baseline="30000" dirty="0" err="1" smtClean="0"/>
              <a:t>old</a:t>
            </a:r>
            <a:r>
              <a:rPr lang="en-US" sz="2800" dirty="0" smtClean="0"/>
              <a:t>)   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Definitions of equilibrium – Weak Perfect Bayesian Equilibrium &amp; Perfect Bayesian Equilibrium</a:t>
            </a:r>
          </a:p>
          <a:p>
            <a:pPr algn="l" rtl="0"/>
            <a:r>
              <a:rPr lang="en-US" sz="2800" dirty="0" smtClean="0"/>
              <a:t>Logarithmic market scoring rule with Conditionally Independent Signals</a:t>
            </a:r>
          </a:p>
          <a:p>
            <a:pPr lvl="1" algn="l" rtl="0"/>
            <a:r>
              <a:rPr lang="en-US" sz="2400" dirty="0" smtClean="0"/>
              <a:t>Who Wants to play first?</a:t>
            </a:r>
          </a:p>
          <a:p>
            <a:pPr lvl="1" algn="l" rtl="0"/>
            <a:r>
              <a:rPr lang="en-US" sz="2400" dirty="0" smtClean="0"/>
              <a:t>Alice-Bob-Alice game</a:t>
            </a:r>
          </a:p>
          <a:p>
            <a:pPr lvl="1" algn="l" rtl="0"/>
            <a:r>
              <a:rPr lang="en-US" sz="2400" dirty="0" smtClean="0"/>
              <a:t>Generalization to Finite Player Finite Stage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Logarithmic Market Scoring Rule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Logarithmic Scoring Rule:</a:t>
            </a:r>
          </a:p>
          <a:p>
            <a:pPr lvl="1" algn="l" rtl="0">
              <a:buNone/>
            </a:pPr>
            <a:r>
              <a:rPr lang="en-US" sz="2400" i="1" dirty="0" err="1" smtClean="0"/>
              <a:t>s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(r) =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+ </a:t>
            </a:r>
            <a:r>
              <a:rPr lang="en-US" sz="2400" i="1" dirty="0" smtClean="0"/>
              <a:t>b</a:t>
            </a:r>
            <a:r>
              <a:rPr lang="en-US" sz="2400" dirty="0" smtClean="0"/>
              <a:t>log(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)  </a:t>
            </a:r>
            <a:r>
              <a:rPr lang="en-US" sz="2400" i="1" dirty="0" smtClean="0"/>
              <a:t>b</a:t>
            </a:r>
            <a:r>
              <a:rPr lang="en-US" sz="2400" dirty="0" smtClean="0"/>
              <a:t>&gt;0</a:t>
            </a:r>
          </a:p>
          <a:p>
            <a:pPr lvl="1" algn="l" rtl="0">
              <a:buNone/>
            </a:pPr>
            <a:endParaRPr lang="en-US" sz="2400" dirty="0" smtClean="0"/>
          </a:p>
          <a:p>
            <a:pPr lvl="1" algn="l" rtl="0">
              <a:buNone/>
            </a:pPr>
            <a:r>
              <a:rPr lang="en-US" sz="2400" dirty="0" smtClean="0"/>
              <a:t>(For simplicity in the rest of our class, we will use</a:t>
            </a:r>
          </a:p>
          <a:p>
            <a:pPr lvl="1" algn="l" rtl="0">
              <a:buNone/>
            </a:pPr>
            <a:r>
              <a:rPr lang="en-US" sz="2400" dirty="0" smtClean="0"/>
              <a:t>			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=0 &amp; </a:t>
            </a:r>
            <a:r>
              <a:rPr lang="en-US" sz="2400" i="1" dirty="0" smtClean="0"/>
              <a:t>b</a:t>
            </a:r>
            <a:r>
              <a:rPr lang="en-US" sz="2400" dirty="0" smtClean="0"/>
              <a:t>=1)</a:t>
            </a:r>
          </a:p>
          <a:p>
            <a:pPr lvl="1" algn="l" rtl="0">
              <a:buNone/>
            </a:pPr>
            <a:endParaRPr lang="en-US" sz="2400" dirty="0" smtClean="0"/>
          </a:p>
          <a:p>
            <a:pPr lvl="1" algn="l" rtl="0">
              <a:buNone/>
            </a:pPr>
            <a:r>
              <a:rPr lang="en-US" sz="2400" dirty="0" smtClean="0"/>
              <a:t>Player`s utility if outcome </a:t>
            </a:r>
            <a:r>
              <a:rPr lang="en-US" sz="2400" dirty="0" err="1" smtClean="0"/>
              <a:t>i</a:t>
            </a:r>
            <a:r>
              <a:rPr lang="en-US" sz="2400" dirty="0" smtClean="0"/>
              <a:t> happens is</a:t>
            </a:r>
          </a:p>
          <a:p>
            <a:pPr lvl="1" algn="l" rtl="0">
              <a:buNone/>
            </a:pPr>
            <a:endParaRPr lang="en-US" sz="2400" dirty="0" smtClean="0"/>
          </a:p>
          <a:p>
            <a:pPr lvl="1" algn="l" rtl="0">
              <a:buNone/>
            </a:pP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new</a:t>
            </a:r>
            <a:r>
              <a:rPr lang="en-US" sz="2400" dirty="0" smtClean="0"/>
              <a:t>)-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old</a:t>
            </a:r>
            <a:r>
              <a:rPr lang="en-US" sz="2400" dirty="0" smtClean="0"/>
              <a:t>) =</a:t>
            </a:r>
            <a:endParaRPr lang="he-IL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27984" y="4851158"/>
          <a:ext cx="1296144" cy="102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משוואה" r:id="rId3" imgW="609480" imgH="482400" progId="Equation.3">
                  <p:embed/>
                </p:oleObj>
              </mc:Choice>
              <mc:Fallback>
                <p:oleObj name="משוואה" r:id="rId3" imgW="6094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51158"/>
                        <a:ext cx="1296144" cy="1026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LMSR with Conditionally Independent Signals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/>
          </a:bodyPr>
          <a:lstStyle/>
          <a:p>
            <a:pPr algn="l" rtl="0"/>
            <a:r>
              <a:rPr lang="el-GR" sz="2800" dirty="0" smtClean="0"/>
              <a:t>Ω</a:t>
            </a:r>
            <a:r>
              <a:rPr lang="en-US" sz="2800" dirty="0" smtClean="0"/>
              <a:t>={Y,N} –the state space of our world.</a:t>
            </a:r>
          </a:p>
          <a:p>
            <a:pPr algn="l" rtl="0"/>
            <a:r>
              <a:rPr lang="en-US" sz="2800" dirty="0" smtClean="0"/>
              <a:t>ω    </a:t>
            </a:r>
            <a:r>
              <a:rPr lang="el-GR" sz="2800" dirty="0" smtClean="0"/>
              <a:t>Ω</a:t>
            </a:r>
            <a:r>
              <a:rPr lang="en-US" sz="2800" dirty="0" smtClean="0"/>
              <a:t> is picked according to </a:t>
            </a:r>
          </a:p>
          <a:p>
            <a:pPr algn="l" rtl="0">
              <a:buNone/>
            </a:pPr>
            <a:r>
              <a:rPr lang="en-US" sz="2800" dirty="0" smtClean="0"/>
              <a:t>	p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=&lt;Pr(ω =Y),Pr(ω=N&gt;. P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is known.</a:t>
            </a:r>
          </a:p>
          <a:p>
            <a:pPr algn="l" rtl="0"/>
            <a:r>
              <a:rPr lang="en-US" sz="2800" dirty="0" smtClean="0"/>
              <a:t>Each player receives a private signal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   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Players signals are independent conditional on the state of the world. </a:t>
            </a:r>
          </a:p>
          <a:p>
            <a:pPr algn="l" rtl="0"/>
            <a:r>
              <a:rPr lang="en-US" sz="2800" dirty="0" smtClean="0"/>
              <a:t>The signal distributions are common knowledge to all players. </a:t>
            </a:r>
            <a:endParaRPr lang="he-IL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23728" y="2204864"/>
          <a:ext cx="2880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משוואה" r:id="rId3" imgW="126720" imgH="126720" progId="Equation.3">
                  <p:embed/>
                </p:oleObj>
              </mc:Choice>
              <mc:Fallback>
                <p:oleObj name="משוואה" r:id="rId3" imgW="126720" imgH="126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204864"/>
                        <a:ext cx="288032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380312" y="3214241"/>
          <a:ext cx="2889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משוואה" r:id="rId5" imgW="126720" imgH="126720" progId="Equation.3">
                  <p:embed/>
                </p:oleObj>
              </mc:Choice>
              <mc:Fallback>
                <p:oleObj name="משוואה" r:id="rId5" imgW="1267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214241"/>
                        <a:ext cx="2889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u="sng" dirty="0" smtClean="0"/>
              <a:t>Our goal: </a:t>
            </a:r>
            <a:r>
              <a:rPr lang="en-US" sz="2800" dirty="0" smtClean="0"/>
              <a:t>predict whether a batch of product is manufactured with High or Low quality.</a:t>
            </a:r>
          </a:p>
          <a:p>
            <a:pPr algn="l" rtl="0"/>
            <a:r>
              <a:rPr lang="en-US" sz="2800" dirty="0" smtClean="0"/>
              <a:t> let`s look at the probability p of a product to break in the first month: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Each costumer observes the product after a month</a:t>
            </a:r>
          </a:p>
          <a:p>
            <a:pPr algn="l" rtl="0"/>
            <a:r>
              <a:rPr lang="en-US" sz="2800" dirty="0" smtClean="0"/>
              <a:t>Signals are conditional on each other, but become independent given The quality of the batch.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03848" y="3140968"/>
            <a:ext cx="3888432" cy="869906"/>
            <a:chOff x="3275856" y="4287286"/>
            <a:chExt cx="3888432" cy="869906"/>
          </a:xfrm>
        </p:grpSpPr>
        <p:sp>
          <p:nvSpPr>
            <p:cNvPr id="5" name="TextBox 4"/>
            <p:cNvSpPr txBox="1"/>
            <p:nvPr/>
          </p:nvSpPr>
          <p:spPr>
            <a:xfrm>
              <a:off x="4283968" y="4287286"/>
              <a:ext cx="288032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0.1       low quality</a:t>
              </a:r>
            </a:p>
            <a:p>
              <a:pPr algn="l" rtl="0"/>
              <a:r>
                <a:rPr lang="en-US" sz="2400" dirty="0" smtClean="0"/>
                <a:t>0.01    high quality</a:t>
              </a:r>
              <a:endParaRPr lang="he-IL" sz="2400" dirty="0"/>
            </a:p>
          </p:txBody>
        </p:sp>
        <p:sp>
          <p:nvSpPr>
            <p:cNvPr id="6" name="Left Brace 5"/>
            <p:cNvSpPr/>
            <p:nvPr/>
          </p:nvSpPr>
          <p:spPr>
            <a:xfrm>
              <a:off x="3995936" y="4293096"/>
              <a:ext cx="288032" cy="86409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4509120"/>
              <a:ext cx="6480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P=</a:t>
              </a:r>
              <a:endParaRPr lang="he-IL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wants to play first?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2 player sequence selection game:</a:t>
            </a:r>
          </a:p>
          <a:p>
            <a:pPr algn="l" rtl="0"/>
            <a:r>
              <a:rPr lang="en-US" sz="2800" dirty="0" smtClean="0"/>
              <a:t>Alice and Bob are the players.</a:t>
            </a:r>
          </a:p>
          <a:p>
            <a:pPr algn="l" rtl="0"/>
            <a:r>
              <a:rPr lang="en-US" sz="2800" dirty="0" smtClean="0"/>
              <a:t>Alice and Bob each  get a private signal 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 &amp;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 respectively.</a:t>
            </a:r>
          </a:p>
          <a:p>
            <a:pPr algn="l" rtl="0"/>
            <a:r>
              <a:rPr lang="en-US" sz="2800" dirty="0" smtClean="0"/>
              <a:t>The </a:t>
            </a:r>
            <a:r>
              <a:rPr lang="en-US" sz="2800" b="1" dirty="0" smtClean="0"/>
              <a:t>sequence selection game</a:t>
            </a:r>
            <a:r>
              <a:rPr lang="en-US" sz="2800" dirty="0" smtClean="0"/>
              <a:t>: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 smtClean="0"/>
              <a:t>Alice Chooses herself or Bob to play first.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 smtClean="0"/>
              <a:t>The first Player plays a turn.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sz="2800" dirty="0" smtClean="0"/>
              <a:t>The second player plays.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chance to play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/>
              <a:t>Lemma 1:</a:t>
            </a:r>
          </a:p>
          <a:p>
            <a:pPr algn="l" rtl="0">
              <a:buNone/>
            </a:pPr>
            <a:r>
              <a:rPr lang="en-US" sz="2800" i="1" dirty="0" smtClean="0"/>
              <a:t>    In a LMSR marker, if stage t is player </a:t>
            </a:r>
            <a:r>
              <a:rPr lang="en-US" sz="2800" i="1" dirty="0" err="1" smtClean="0"/>
              <a:t>i`s</a:t>
            </a:r>
            <a:r>
              <a:rPr lang="en-US" sz="2800" i="1" dirty="0" smtClean="0"/>
              <a:t>  </a:t>
            </a:r>
            <a:r>
              <a:rPr lang="en-US" sz="2800" b="1" i="1" dirty="0" smtClean="0"/>
              <a:t>last chance to play</a:t>
            </a:r>
            <a:r>
              <a:rPr lang="en-US" sz="2800" i="1" dirty="0" smtClean="0"/>
              <a:t>, and </a:t>
            </a:r>
            <a:r>
              <a:rPr lang="el-GR" sz="2800" i="1" dirty="0" smtClean="0"/>
              <a:t>μ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 is player </a:t>
            </a:r>
            <a:r>
              <a:rPr lang="en-US" sz="2800" i="1" dirty="0" err="1" smtClean="0"/>
              <a:t>i`s</a:t>
            </a:r>
            <a:r>
              <a:rPr lang="en-US" sz="2800" i="1" dirty="0" smtClean="0"/>
              <a:t> belief over actions of previous players,</a:t>
            </a:r>
          </a:p>
          <a:p>
            <a:pPr algn="l" rtl="0">
              <a:buNone/>
            </a:pPr>
            <a:r>
              <a:rPr lang="en-US" sz="2800" i="1" dirty="0" smtClean="0"/>
              <a:t>   player </a:t>
            </a:r>
            <a:r>
              <a:rPr lang="en-US" sz="2800" i="1" dirty="0" err="1" smtClean="0"/>
              <a:t>i`s</a:t>
            </a:r>
            <a:r>
              <a:rPr lang="en-US" sz="2800" i="1" dirty="0" smtClean="0"/>
              <a:t> best response is to play truthfully by changing market probabilities to</a:t>
            </a:r>
          </a:p>
          <a:p>
            <a:pPr algn="l" rtl="0">
              <a:buNone/>
            </a:pPr>
            <a:r>
              <a:rPr lang="en-US" sz="2800" i="1" dirty="0" smtClean="0"/>
              <a:t>     </a:t>
            </a:r>
            <a:r>
              <a:rPr lang="en-US" sz="2800" i="1" dirty="0" err="1" smtClean="0"/>
              <a:t>r</a:t>
            </a:r>
            <a:r>
              <a:rPr lang="en-US" sz="2800" i="1" baseline="30000" dirty="0" err="1" smtClean="0"/>
              <a:t>t</a:t>
            </a:r>
            <a:r>
              <a:rPr lang="en-US" sz="2800" i="1" dirty="0" smtClean="0"/>
              <a:t>=&lt;Pr(Y|c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,r</a:t>
            </a:r>
            <a:r>
              <a:rPr lang="en-US" sz="2800" i="1" baseline="30000" dirty="0" smtClean="0"/>
              <a:t>t-1</a:t>
            </a:r>
            <a:r>
              <a:rPr lang="en-US" sz="2800" i="1" dirty="0" smtClean="0"/>
              <a:t>, </a:t>
            </a:r>
            <a:r>
              <a:rPr lang="el-GR" sz="2800" i="1" dirty="0" smtClean="0"/>
              <a:t>μ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), Pr(N|c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,r</a:t>
            </a:r>
            <a:r>
              <a:rPr lang="en-US" sz="2800" i="1" baseline="30000" dirty="0" smtClean="0"/>
              <a:t>t-1</a:t>
            </a:r>
            <a:r>
              <a:rPr lang="en-US" sz="2800" i="1" dirty="0" smtClean="0"/>
              <a:t>, </a:t>
            </a:r>
            <a:r>
              <a:rPr lang="el-GR" sz="2800" i="1" dirty="0" smtClean="0"/>
              <a:t>μ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)&gt;</a:t>
            </a:r>
          </a:p>
          <a:p>
            <a:pPr algn="l" rtl="0">
              <a:buNone/>
            </a:pPr>
            <a:r>
              <a:rPr lang="en-US" sz="2800" i="1" dirty="0" smtClean="0"/>
              <a:t>    where r</a:t>
            </a:r>
            <a:r>
              <a:rPr lang="en-US" sz="2800" i="1" baseline="30000" dirty="0" smtClean="0"/>
              <a:t>t-1</a:t>
            </a:r>
            <a:r>
              <a:rPr lang="en-US" sz="2800" i="1" dirty="0" smtClean="0"/>
              <a:t> is the market probability vector before player </a:t>
            </a:r>
            <a:r>
              <a:rPr lang="en-US" sz="2800" i="1" dirty="0" err="1" smtClean="0"/>
              <a:t>i`s</a:t>
            </a:r>
            <a:r>
              <a:rPr lang="en-US" sz="2800" i="1" dirty="0" smtClean="0"/>
              <a:t> turn. </a:t>
            </a:r>
          </a:p>
          <a:p>
            <a:pPr algn="l" rtl="0"/>
            <a:endParaRPr lang="en-US" sz="2800" b="1" dirty="0" smtClean="0"/>
          </a:p>
          <a:p>
            <a:pPr algn="l" rtl="0">
              <a:buNone/>
            </a:pP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the other signal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/>
              <a:t>Lemma 2:</a:t>
            </a:r>
          </a:p>
          <a:p>
            <a:pPr algn="l" rtl="0">
              <a:buNone/>
            </a:pPr>
            <a:r>
              <a:rPr lang="en-US" sz="2800" i="1" dirty="0" smtClean="0"/>
              <a:t>    When Players have Conditionally Independent signals, if player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knows player </a:t>
            </a:r>
            <a:r>
              <a:rPr lang="en-US" sz="2800" i="1" dirty="0" err="1" smtClean="0"/>
              <a:t>j`s</a:t>
            </a:r>
            <a:r>
              <a:rPr lang="en-US" sz="2800" i="1" dirty="0" smtClean="0"/>
              <a:t> posterior probabilities</a:t>
            </a:r>
          </a:p>
          <a:p>
            <a:pPr algn="l" rtl="0">
              <a:buNone/>
            </a:pPr>
            <a:r>
              <a:rPr lang="en-US" sz="2800" i="1" dirty="0" smtClean="0"/>
              <a:t>  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j</a:t>
            </a:r>
            <a:r>
              <a:rPr lang="en-US" sz="2800" i="1" dirty="0" smtClean="0"/>
              <a:t>), Pr(</a:t>
            </a:r>
            <a:r>
              <a:rPr lang="en-US" sz="2800" i="1" dirty="0" err="1" smtClean="0"/>
              <a:t>N|c</a:t>
            </a:r>
            <a:r>
              <a:rPr lang="en-US" sz="2800" i="1" baseline="-25000" dirty="0" err="1" smtClean="0"/>
              <a:t>j</a:t>
            </a:r>
            <a:r>
              <a:rPr lang="en-US" sz="2800" i="1" dirty="0" smtClean="0"/>
              <a:t>)&gt;, player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can infer the posterior probabilities conditional on both signals.</a:t>
            </a:r>
          </a:p>
          <a:p>
            <a:pPr algn="l" rtl="0">
              <a:buNone/>
            </a:pPr>
            <a:endParaRPr lang="en-US" sz="2800" i="1" dirty="0" smtClean="0"/>
          </a:p>
          <a:p>
            <a:pPr algn="l" rtl="0">
              <a:buNone/>
            </a:pPr>
            <a:endParaRPr lang="en-US" sz="2800" i="1" dirty="0" smtClean="0"/>
          </a:p>
          <a:p>
            <a:pPr algn="l" rtl="0">
              <a:buNone/>
            </a:pPr>
            <a:r>
              <a:rPr lang="en-US" sz="2800" b="1" i="1" dirty="0" smtClean="0"/>
              <a:t>Proof: </a:t>
            </a:r>
            <a:r>
              <a:rPr lang="en-US" sz="2800" i="1" dirty="0" smtClean="0"/>
              <a:t>Using </a:t>
            </a:r>
            <a:r>
              <a:rPr lang="en-US" sz="2800" i="1" dirty="0" err="1" smtClean="0"/>
              <a:t>Bayes</a:t>
            </a:r>
            <a:r>
              <a:rPr lang="en-US" sz="2800" i="1" dirty="0" smtClean="0"/>
              <a:t> Law </a:t>
            </a:r>
          </a:p>
          <a:p>
            <a:pPr algn="l" rtl="0"/>
            <a:endParaRPr lang="he-IL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91680" y="4293096"/>
          <a:ext cx="665392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משוואה" r:id="rId3" imgW="3340080" imgH="469800" progId="Equation.3">
                  <p:embed/>
                </p:oleObj>
              </mc:Choice>
              <mc:Fallback>
                <p:oleObj name="משוואה" r:id="rId3" imgW="334008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93096"/>
                        <a:ext cx="6653927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err="1" smtClean="0"/>
              <a:t>Baye`s</a:t>
            </a:r>
            <a:r>
              <a:rPr lang="en-US" sz="2400" dirty="0" smtClean="0"/>
              <a:t> Law: </a:t>
            </a:r>
            <a:endParaRPr lang="he-IL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22320" r="36513" b="60670"/>
          <a:stretch>
            <a:fillRect/>
          </a:stretch>
        </p:blipFill>
        <p:spPr bwMode="auto">
          <a:xfrm>
            <a:off x="1691680" y="1628800"/>
            <a:ext cx="71687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משוואה" r:id="rId4" imgW="114120" imgH="215640" progId="Equation.3">
                  <p:embed/>
                </p:oleObj>
              </mc:Choice>
              <mc:Fallback>
                <p:oleObj name="משוואה" r:id="rId4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5" descr="P(W|L) = \frac{P(L|W) P(W)}{P(L)} = \frac{P(L|W) P(W)}{P(L|W) P(W) + P(L|M) P(M)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725144"/>
            <a:ext cx="494347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plays first!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392" y="1124744"/>
            <a:ext cx="8213608" cy="573325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/>
              <a:t>Theorem 1:</a:t>
            </a:r>
          </a:p>
          <a:p>
            <a:pPr algn="l" rtl="0">
              <a:buNone/>
            </a:pPr>
            <a:r>
              <a:rPr lang="en-US" sz="2800" i="1" dirty="0" smtClean="0"/>
              <a:t>    In the sequence selection game with Conditionally independent signals in LMSR, the following strategy-belief pair is a </a:t>
            </a:r>
            <a:r>
              <a:rPr lang="en-US" sz="2800" b="1" i="1" dirty="0" smtClean="0"/>
              <a:t>PBE</a:t>
            </a:r>
            <a:r>
              <a:rPr lang="en-US" sz="2800" i="1" dirty="0" smtClean="0"/>
              <a:t> :</a:t>
            </a:r>
          </a:p>
          <a:p>
            <a:pPr algn="l" rtl="0">
              <a:buNone/>
            </a:pPr>
            <a:endParaRPr lang="en-US" sz="2800" i="1" dirty="0" smtClean="0"/>
          </a:p>
          <a:p>
            <a:pPr algn="l" rtl="0">
              <a:buNone/>
            </a:pPr>
            <a:r>
              <a:rPr lang="en-US" sz="2800" i="1" dirty="0" smtClean="0"/>
              <a:t>	1. Alice chooses herself to play first.</a:t>
            </a:r>
          </a:p>
          <a:p>
            <a:pPr algn="l" rtl="0">
              <a:buNone/>
            </a:pPr>
            <a:r>
              <a:rPr lang="en-US" sz="2800" i="1" dirty="0" smtClean="0"/>
              <a:t>   2. Alice plays truthfully according to her signal.</a:t>
            </a:r>
          </a:p>
          <a:p>
            <a:pPr algn="l" rtl="0">
              <a:buNone/>
            </a:pPr>
            <a:r>
              <a:rPr lang="en-US" sz="2800" i="1" dirty="0" smtClean="0"/>
              <a:t>  3. Bob believes Alice played truthfully and also plays truthfully according to the posterior probability after Alice`s turn and his signal.  </a:t>
            </a:r>
          </a:p>
          <a:p>
            <a:pPr algn="l" rtl="0">
              <a:buNone/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3352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 smtClean="0"/>
              <a:t>For PBE, we need to specify beliefs for off-equilibrium paths – this is Bob’s belief when he is selected to play first .</a:t>
            </a:r>
          </a:p>
          <a:p>
            <a:pPr algn="l" rtl="0"/>
            <a:r>
              <a:rPr lang="en-US" sz="2400" i="1" dirty="0" smtClean="0"/>
              <a:t>Definitions: </a:t>
            </a:r>
          </a:p>
          <a:p>
            <a:pPr algn="l" rtl="0"/>
            <a:r>
              <a:rPr lang="en-US" sz="2400" i="1" dirty="0" smtClean="0"/>
              <a:t>X=(x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…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) are Alice`s possible posteriors for outcome Y.</a:t>
            </a:r>
          </a:p>
          <a:p>
            <a:pPr algn="l" rtl="0">
              <a:buNone/>
            </a:pPr>
            <a:r>
              <a:rPr lang="en-US" sz="2400" i="1" dirty="0" smtClean="0"/>
              <a:t>     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=Pr(</a:t>
            </a:r>
            <a:r>
              <a:rPr lang="en-US" sz="2400" i="1" dirty="0" err="1" smtClean="0"/>
              <a:t>Y|c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=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).</a:t>
            </a:r>
          </a:p>
          <a:p>
            <a:pPr algn="l" rtl="0"/>
            <a:r>
              <a:rPr lang="en-US" sz="2400" i="1" dirty="0" err="1" smtClean="0"/>
              <a:t>W.l.o.g</a:t>
            </a:r>
            <a:r>
              <a:rPr lang="en-US" sz="2400" i="1" dirty="0" smtClean="0"/>
              <a:t> assume 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&lt;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i="1" dirty="0" smtClean="0"/>
              <a:t> if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&lt;j</a:t>
            </a:r>
            <a:endParaRPr lang="en-US" sz="2000" i="1" dirty="0" smtClean="0"/>
          </a:p>
          <a:p>
            <a:pPr algn="l" rtl="0"/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i="1" baseline="30000" dirty="0" smtClean="0"/>
              <a:t> </a:t>
            </a:r>
            <a:r>
              <a:rPr lang="en-US" sz="2400" i="1" dirty="0" smtClean="0"/>
              <a:t>- the signal of Alice that gives the </a:t>
            </a:r>
            <a:r>
              <a:rPr lang="en-US" sz="2400" b="1" i="1" dirty="0" smtClean="0"/>
              <a:t>highest</a:t>
            </a:r>
            <a:r>
              <a:rPr lang="en-US" sz="2400" i="1" dirty="0" smtClean="0"/>
              <a:t> posterior probability for outcome Y.</a:t>
            </a:r>
          </a:p>
          <a:p>
            <a:pPr algn="l" rtl="0"/>
            <a:r>
              <a:rPr lang="en-US" sz="2400" i="1" dirty="0" smtClean="0"/>
              <a:t>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</a:t>
            </a:r>
            <a:r>
              <a:rPr lang="en-US" sz="2400" i="1" baseline="30000" dirty="0" smtClean="0"/>
              <a:t> </a:t>
            </a:r>
            <a:r>
              <a:rPr lang="en-US" sz="2400" i="1" dirty="0" smtClean="0"/>
              <a:t>- the signal of Alice that gives the </a:t>
            </a:r>
            <a:r>
              <a:rPr lang="en-US" sz="2400" b="1" i="1" dirty="0" smtClean="0"/>
              <a:t>lowest</a:t>
            </a:r>
            <a:r>
              <a:rPr lang="en-US" sz="2400" i="1" dirty="0" smtClean="0"/>
              <a:t> posterior probability for outcome Y.</a:t>
            </a:r>
          </a:p>
          <a:p>
            <a:pPr algn="l" rtl="0"/>
            <a:r>
              <a:rPr lang="en-US" sz="2400" i="1" dirty="0" smtClean="0"/>
              <a:t>r</a:t>
            </a:r>
            <a:r>
              <a:rPr lang="en-US" sz="2400" i="1" baseline="30000" dirty="0" smtClean="0"/>
              <a:t>0</a:t>
            </a:r>
            <a:r>
              <a:rPr lang="en-US" sz="2400" i="1" dirty="0" smtClean="0"/>
              <a:t>= initial market probabilities.</a:t>
            </a:r>
          </a:p>
          <a:p>
            <a:pPr algn="l" rtl="0"/>
            <a:endParaRPr lang="en-US" sz="2400" i="1" dirty="0" smtClean="0"/>
          </a:p>
          <a:p>
            <a:pPr algn="l" rtl="0"/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Bob`s beliefs off the equilibrium are:</a:t>
            </a:r>
            <a:endParaRPr lang="he-IL" sz="24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30412" t="27990" r="32379" b="38935"/>
          <a:stretch>
            <a:fillRect/>
          </a:stretch>
        </p:blipFill>
        <p:spPr bwMode="auto">
          <a:xfrm>
            <a:off x="1259632" y="1844824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00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Market Scoring Rule encourage information aggregation. </a:t>
            </a:r>
          </a:p>
          <a:p>
            <a:pPr algn="l" rtl="0"/>
            <a:r>
              <a:rPr lang="en-US" sz="2800" dirty="0" smtClean="0"/>
              <a:t>MSR is myopically Incentive Compatible. </a:t>
            </a:r>
          </a:p>
          <a:p>
            <a:pPr algn="l" rtl="0"/>
            <a:r>
              <a:rPr lang="en-US" sz="2800" dirty="0" smtClean="0"/>
              <a:t>None of these markets is IC in general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b="1" dirty="0" smtClean="0">
                <a:sym typeface="Wingdings" pitchFamily="2" charset="2"/>
              </a:rPr>
              <a:t>There exist circumstances when players can benefit from not telling the truth!</a:t>
            </a:r>
            <a:endParaRPr lang="en-US" sz="2800" b="1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In this class we study which games lead to Truthful telling and Bluffing, and define the concept of PBE.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None/>
            </a:pPr>
            <a:r>
              <a:rPr lang="en-US" sz="2800" i="1" u="sng" dirty="0" smtClean="0"/>
              <a:t>The strategy, formally:</a:t>
            </a:r>
          </a:p>
          <a:p>
            <a:pPr algn="l" rtl="0"/>
            <a:r>
              <a:rPr lang="en-US" sz="2800" i="1" dirty="0" smtClean="0"/>
              <a:t>Alice`s strategy is – </a:t>
            </a:r>
          </a:p>
          <a:p>
            <a:pPr algn="l" rtl="0">
              <a:buNone/>
            </a:pPr>
            <a:r>
              <a:rPr lang="en-US" sz="2800" i="1" dirty="0" smtClean="0"/>
              <a:t>   1. Select herself to be play first</a:t>
            </a:r>
          </a:p>
          <a:p>
            <a:pPr algn="l" rtl="0">
              <a:buNone/>
            </a:pPr>
            <a:r>
              <a:rPr lang="en-US" sz="2800" i="1" dirty="0" smtClean="0"/>
              <a:t>   2. Change the market probabilities to 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),Pr(</a:t>
            </a:r>
            <a:r>
              <a:rPr lang="en-US" sz="2800" i="1" dirty="0" err="1" smtClean="0"/>
              <a:t>N|c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)&gt;</a:t>
            </a:r>
          </a:p>
          <a:p>
            <a:pPr algn="l" rtl="0"/>
            <a:r>
              <a:rPr lang="en-US" sz="2800" i="1" dirty="0" smtClean="0"/>
              <a:t>Bob`s belief with probability 1 is that in the second stage Alice changed the probabilities to 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),Pr(</a:t>
            </a:r>
            <a:r>
              <a:rPr lang="en-US" sz="2800" i="1" dirty="0" err="1" smtClean="0"/>
              <a:t>N|c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)&gt;</a:t>
            </a:r>
          </a:p>
          <a:p>
            <a:pPr algn="l" rtl="0"/>
            <a:r>
              <a:rPr lang="en-US" sz="2800" i="1" dirty="0" smtClean="0"/>
              <a:t>Bob`s strategy is –take current market prices r as Alice`s posteriors and change the market probabilities to 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 {r},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),Pr(</a:t>
            </a:r>
            <a:r>
              <a:rPr lang="en-US" sz="2800" i="1" dirty="0" err="1" smtClean="0"/>
              <a:t>N|c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 {r},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)&gt;</a:t>
            </a:r>
          </a:p>
        </p:txBody>
      </p:sp>
      <p:pic>
        <p:nvPicPr>
          <p:cNvPr id="5" name="Picture 4" descr="ch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072" y="3140968"/>
            <a:ext cx="680624" cy="648072"/>
          </a:xfrm>
          <a:prstGeom prst="rect">
            <a:avLst/>
          </a:prstGeom>
        </p:spPr>
      </p:pic>
      <p:pic>
        <p:nvPicPr>
          <p:cNvPr id="6" name="Picture 5" descr="ch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072" y="5733256"/>
            <a:ext cx="680624" cy="648072"/>
          </a:xfrm>
          <a:prstGeom prst="rect">
            <a:avLst/>
          </a:prstGeom>
        </p:spPr>
      </p:pic>
      <p:pic>
        <p:nvPicPr>
          <p:cNvPr id="7" name="Picture 6" descr="ch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072" y="4437112"/>
            <a:ext cx="680624" cy="648072"/>
          </a:xfrm>
          <a:prstGeom prst="rect">
            <a:avLst/>
          </a:prstGeom>
        </p:spPr>
      </p:pic>
      <p:pic>
        <p:nvPicPr>
          <p:cNvPr id="8" name="Picture 7" descr="question_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76872"/>
            <a:ext cx="648072" cy="852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Alice-Bob sub game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We need to compare the expected utility of Alice of the sub games  Alice-Bob &amp; Bob-Alice, given Alice`s signal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{k}.</a:t>
            </a:r>
          </a:p>
          <a:p>
            <a:pPr algn="l" rtl="0"/>
            <a:r>
              <a:rPr lang="en-US" sz="2800" dirty="0" smtClean="0"/>
              <a:t>We already saw what the strategies and beliefs are in the Alice-Bob game:</a:t>
            </a:r>
          </a:p>
          <a:p>
            <a:pPr lvl="1" algn="l" rtl="0"/>
            <a:r>
              <a:rPr lang="en-US" sz="2400" dirty="0" smtClean="0"/>
              <a:t>Alice will change the </a:t>
            </a:r>
            <a:r>
              <a:rPr lang="en-US" sz="2400" dirty="0" err="1" smtClean="0"/>
              <a:t>probablity</a:t>
            </a:r>
            <a:r>
              <a:rPr lang="en-US" sz="2400" dirty="0" smtClean="0"/>
              <a:t> to:</a:t>
            </a:r>
            <a:r>
              <a:rPr lang="en-US" sz="2400" i="1" dirty="0" smtClean="0"/>
              <a:t> &lt;Pr(</a:t>
            </a:r>
            <a:r>
              <a:rPr lang="en-US" sz="2400" i="1" dirty="0" err="1" smtClean="0"/>
              <a:t>Y|c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),Pr(</a:t>
            </a:r>
            <a:r>
              <a:rPr lang="en-US" sz="2400" i="1" dirty="0" err="1" smtClean="0"/>
              <a:t>N|c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)&gt;</a:t>
            </a:r>
          </a:p>
          <a:p>
            <a:pPr lvl="1" algn="l" rtl="0"/>
            <a:r>
              <a:rPr lang="en-US" sz="2400" i="1" dirty="0" smtClean="0"/>
              <a:t>Bob will change the probability to: </a:t>
            </a:r>
          </a:p>
          <a:p>
            <a:pPr lvl="1" algn="l" rtl="0">
              <a:buNone/>
            </a:pPr>
            <a:r>
              <a:rPr lang="en-US" sz="2400" i="1" dirty="0" smtClean="0"/>
              <a:t>    &lt;Pr(</a:t>
            </a:r>
            <a:r>
              <a:rPr lang="en-US" sz="2400" i="1" dirty="0" err="1" smtClean="0"/>
              <a:t>Y|c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 ,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B</a:t>
            </a:r>
            <a:r>
              <a:rPr lang="en-US" sz="2400" i="1" dirty="0" smtClean="0"/>
              <a:t>),Pr(</a:t>
            </a:r>
            <a:r>
              <a:rPr lang="en-US" sz="2400" i="1" dirty="0" err="1" smtClean="0"/>
              <a:t>N|c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 ,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B</a:t>
            </a:r>
            <a:r>
              <a:rPr lang="en-US" sz="2400" i="1" dirty="0" smtClean="0"/>
              <a:t>)&gt;</a:t>
            </a:r>
            <a:endParaRPr lang="en-US" sz="2400" dirty="0" smtClean="0"/>
          </a:p>
          <a:p>
            <a:pPr algn="l" rtl="0"/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Bob-Alice sub game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If Bob is selected first, he will change the probabilities to</a:t>
            </a:r>
            <a:r>
              <a:rPr lang="en-US" sz="2800" i="1" dirty="0" smtClean="0"/>
              <a:t> 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 ,</a:t>
            </a:r>
            <a:r>
              <a:rPr lang="en-US" sz="2800" i="1" dirty="0" err="1" smtClean="0"/>
              <a:t>μ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),Pr(</a:t>
            </a:r>
            <a:r>
              <a:rPr lang="en-US" sz="2800" i="1" dirty="0" err="1" smtClean="0"/>
              <a:t>N|c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 ,</a:t>
            </a:r>
            <a:r>
              <a:rPr lang="en-US" sz="2800" i="1" dirty="0" err="1" smtClean="0"/>
              <a:t>μ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)&gt;:</a:t>
            </a:r>
          </a:p>
          <a:p>
            <a:pPr lvl="1" algn="l" rtl="0"/>
            <a:r>
              <a:rPr lang="en-US" sz="2400" i="1" dirty="0" smtClean="0"/>
              <a:t>Define </a:t>
            </a:r>
            <a:r>
              <a:rPr lang="en-US" sz="2400" i="1" dirty="0" err="1" smtClean="0"/>
              <a:t>aˆ</a:t>
            </a:r>
            <a:r>
              <a:rPr lang="en-US" sz="2400" i="1" baseline="-25000" dirty="0" err="1" smtClean="0"/>
              <a:t>r</a:t>
            </a:r>
            <a:r>
              <a:rPr lang="en-US" sz="2400" i="1" baseline="30000" dirty="0" err="1" smtClean="0"/>
              <a:t>o</a:t>
            </a:r>
            <a:r>
              <a:rPr lang="en-US" sz="2400" i="1" dirty="0" smtClean="0"/>
              <a:t> as a fictitious signal of Alice that satisfies:</a:t>
            </a:r>
            <a:endParaRPr lang="en-US" sz="2800" i="1" dirty="0" smtClean="0"/>
          </a:p>
          <a:p>
            <a:pPr algn="l" rtl="0"/>
            <a:endParaRPr lang="en-US" sz="2800" i="1" dirty="0" smtClean="0"/>
          </a:p>
          <a:p>
            <a:pPr algn="l" rtl="0"/>
            <a:r>
              <a:rPr lang="en-US" sz="2800" i="1" dirty="0" smtClean="0"/>
              <a:t>There are 3 possibilities according to Bob`s beliefs off the equilibrium path:</a:t>
            </a:r>
            <a:endParaRPr lang="en-US" sz="2400" i="1" dirty="0" smtClean="0"/>
          </a:p>
          <a:p>
            <a:pPr lvl="1" algn="l" rtl="0"/>
            <a:endParaRPr lang="en-US" sz="2400" i="1" dirty="0" smtClean="0"/>
          </a:p>
          <a:p>
            <a:pPr lvl="1" algn="l" rtl="0"/>
            <a:endParaRPr lang="en-US" sz="2400" i="1" dirty="0" smtClean="0"/>
          </a:p>
          <a:p>
            <a:pPr lvl="1" algn="l" rtl="0"/>
            <a:endParaRPr lang="en-US" sz="2400" i="1" dirty="0" smtClean="0"/>
          </a:p>
          <a:p>
            <a:pPr lvl="1" algn="l" rtl="0"/>
            <a:r>
              <a:rPr lang="en-US" sz="2400" i="1" dirty="0" smtClean="0"/>
              <a:t>Note that cases 2 &amp; 3 are symmetric.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31004" t="62010" r="44190" b="29485"/>
          <a:stretch>
            <a:fillRect/>
          </a:stretch>
        </p:blipFill>
        <p:spPr bwMode="auto">
          <a:xfrm>
            <a:off x="1835696" y="4293096"/>
            <a:ext cx="638470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3156" t="55382" r="35032" b="42356"/>
          <a:stretch>
            <a:fillRect/>
          </a:stretch>
        </p:blipFill>
        <p:spPr bwMode="auto">
          <a:xfrm>
            <a:off x="3707904" y="2924944"/>
            <a:ext cx="2376264" cy="28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Utility functions – case 1</a:t>
            </a:r>
            <a:endParaRPr lang="he-IL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30510" t="34880" r="32281" b="47165"/>
          <a:stretch>
            <a:fillRect/>
          </a:stretch>
        </p:blipFill>
        <p:spPr bwMode="auto">
          <a:xfrm>
            <a:off x="1403648" y="1916832"/>
            <a:ext cx="74016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calculations…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D is the relative entropy of information, and is always ≥ 0</a:t>
            </a:r>
          </a:p>
          <a:p>
            <a:pPr algn="l" rtl="0">
              <a:buNone/>
            </a:pPr>
            <a:endParaRPr lang="he-IL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 l="32484" t="26943" r="35032" b="49916"/>
          <a:stretch>
            <a:fillRect/>
          </a:stretch>
        </p:blipFill>
        <p:spPr bwMode="auto">
          <a:xfrm>
            <a:off x="1907704" y="1628800"/>
            <a:ext cx="6307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baseline="30000" dirty="0" smtClean="0"/>
              <a:t>I</a:t>
            </a:r>
            <a:r>
              <a:rPr lang="en-US" dirty="0" smtClean="0"/>
              <a:t>  stays the same</a:t>
            </a:r>
          </a:p>
          <a:p>
            <a:pPr algn="l" rtl="0"/>
            <a:r>
              <a:rPr lang="en-US" dirty="0" smtClean="0"/>
              <a:t>         ,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By similar calculations, we get that in this case the subtraction of equalities is also positive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It is always better off for Alice to play first!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 l="33956" t="74295" r="35332" b="19090"/>
          <a:stretch>
            <a:fillRect/>
          </a:stretch>
        </p:blipFill>
        <p:spPr bwMode="auto">
          <a:xfrm>
            <a:off x="2123728" y="2204864"/>
            <a:ext cx="588408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calculations: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 rtl="0"/>
            <a:r>
              <a:rPr lang="en-US" sz="2800" dirty="0" smtClean="0"/>
              <a:t>In this case we just consider Alice`s move as 2 moves: first move probabilities to P(z|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nA</a:t>
            </a:r>
            <a:r>
              <a:rPr lang="en-US" sz="2800" i="1" dirty="0" smtClean="0"/>
              <a:t>), then to real posteriors.</a:t>
            </a:r>
            <a:r>
              <a:rPr lang="en-US" sz="2800" dirty="0" smtClean="0"/>
              <a:t> </a:t>
            </a:r>
            <a:endParaRPr lang="he-IL" sz="28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 l="34547" t="39330" r="30607" b="53110"/>
          <a:stretch>
            <a:fillRect/>
          </a:stretch>
        </p:blipFill>
        <p:spPr bwMode="auto">
          <a:xfrm>
            <a:off x="1637674" y="1412775"/>
            <a:ext cx="6560144" cy="88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4547" t="64845" r="30607" b="22870"/>
          <a:stretch>
            <a:fillRect/>
          </a:stretch>
        </p:blipFill>
        <p:spPr bwMode="auto">
          <a:xfrm>
            <a:off x="1277634" y="2276872"/>
            <a:ext cx="68629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Alice-Bob-Alice game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Alice plays first, Bob plays second, Alice plays again.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Notice that since Alice has 2 chances to play, she can bluff, or not participate in the first stage.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Truthful Betting in the last stage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/>
              <a:t>Lemma 3:</a:t>
            </a:r>
          </a:p>
          <a:p>
            <a:pPr algn="l" rtl="0">
              <a:buNone/>
            </a:pPr>
            <a:r>
              <a:rPr lang="en-US" sz="2800" i="1" dirty="0" smtClean="0"/>
              <a:t>    In the Alice-Bob-Alice game, in the 3</a:t>
            </a:r>
            <a:r>
              <a:rPr lang="en-US" sz="2800" i="1" baseline="30000" dirty="0" smtClean="0"/>
              <a:t>rd</a:t>
            </a:r>
            <a:r>
              <a:rPr lang="en-US" sz="2800" i="1" dirty="0" smtClean="0"/>
              <a:t> stage, Alice will change her probabilities to: r</a:t>
            </a:r>
            <a:r>
              <a:rPr lang="en-US" sz="2800" i="1" baseline="30000" dirty="0" smtClean="0"/>
              <a:t>3</a:t>
            </a:r>
            <a:r>
              <a:rPr lang="en-US" sz="2800" i="1" dirty="0" smtClean="0"/>
              <a:t>=&lt;Pr(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{k}, 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{l}), 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{k}, 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{l})&gt; 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r>
              <a:rPr lang="en-US" sz="2800" b="1" dirty="0" smtClean="0"/>
              <a:t>Proof: </a:t>
            </a:r>
            <a:r>
              <a:rPr lang="en-US" sz="2800" dirty="0" smtClean="0"/>
              <a:t>In the last stage, Alice has to tell the truth, and can infer Bob signal from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stage (he also played truthfully)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r>
              <a:rPr lang="en-US" sz="2800" b="1" dirty="0" smtClean="0"/>
              <a:t>Note: </a:t>
            </a:r>
            <a:r>
              <a:rPr lang="en-US" sz="2800" dirty="0" smtClean="0"/>
              <a:t>Bob has to play truthfully in his turn! </a:t>
            </a:r>
            <a:endParaRPr lang="en-US" sz="2800" b="1" dirty="0" smtClean="0"/>
          </a:p>
          <a:p>
            <a:pPr algn="l" rtl="0"/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of Alice- Bob – Alice Game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/>
              <a:t>Theorem 2:</a:t>
            </a:r>
          </a:p>
          <a:p>
            <a:pPr algn="l" rtl="0">
              <a:buNone/>
            </a:pPr>
            <a:r>
              <a:rPr lang="en-US" i="1" dirty="0" smtClean="0"/>
              <a:t>    </a:t>
            </a:r>
            <a:r>
              <a:rPr lang="en-US" sz="2800" i="1" dirty="0" smtClean="0"/>
              <a:t>A PBE of the game, is the strategy-belief pair:</a:t>
            </a:r>
          </a:p>
          <a:p>
            <a:pPr algn="l" rtl="0"/>
            <a:r>
              <a:rPr lang="en-US" sz="2800" i="1" dirty="0" smtClean="0"/>
              <a:t>In round 1- Alice changes probabilities to r</a:t>
            </a:r>
            <a:r>
              <a:rPr lang="en-US" sz="2800" i="1" baseline="30000" dirty="0" smtClean="0"/>
              <a:t>1</a:t>
            </a:r>
            <a:r>
              <a:rPr lang="en-US" sz="2800" i="1" dirty="0" smtClean="0"/>
              <a:t>=&lt;Pr(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{k}), 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{k})&gt;  (</a:t>
            </a:r>
            <a:r>
              <a:rPr lang="en-US" sz="2800" b="1" i="1" dirty="0" smtClean="0"/>
              <a:t>plays truthfully</a:t>
            </a:r>
            <a:r>
              <a:rPr lang="en-US" sz="2800" i="1" dirty="0" smtClean="0"/>
              <a:t>)</a:t>
            </a:r>
          </a:p>
          <a:p>
            <a:pPr algn="l" rtl="0"/>
            <a:r>
              <a:rPr lang="en-US" sz="2800" i="1" dirty="0" smtClean="0"/>
              <a:t>Bob changes probabilities to:</a:t>
            </a:r>
          </a:p>
          <a:p>
            <a:pPr algn="l" rtl="0">
              <a:buNone/>
            </a:pPr>
            <a:r>
              <a:rPr lang="en-US" sz="2800" i="1" dirty="0" smtClean="0"/>
              <a:t>     r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=&lt;Pr(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{r</a:t>
            </a:r>
            <a:r>
              <a:rPr lang="en-US" sz="2800" i="1" baseline="30000" dirty="0" smtClean="0"/>
              <a:t>1</a:t>
            </a:r>
            <a:r>
              <a:rPr lang="en-US" sz="2800" i="1" dirty="0" smtClean="0"/>
              <a:t>},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), Pr(</a:t>
            </a:r>
            <a:r>
              <a:rPr lang="en-US" sz="2800" i="1" dirty="0" err="1" smtClean="0"/>
              <a:t>Y|c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{r</a:t>
            </a:r>
            <a:r>
              <a:rPr lang="en-US" sz="2800" i="1" baseline="30000" dirty="0" smtClean="0"/>
              <a:t>1</a:t>
            </a:r>
            <a:r>
              <a:rPr lang="en-US" sz="2800" i="1" dirty="0" smtClean="0"/>
              <a:t>}, 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B</a:t>
            </a:r>
            <a:r>
              <a:rPr lang="en-US" sz="2800" i="1" dirty="0" smtClean="0"/>
              <a:t>)&gt; (</a:t>
            </a:r>
            <a:r>
              <a:rPr lang="en-US" sz="2800" b="1" i="1" dirty="0" smtClean="0"/>
              <a:t>believes that Alice played truthfully and also plays truthfully</a:t>
            </a:r>
            <a:r>
              <a:rPr lang="en-US" sz="2800" i="1" dirty="0" smtClean="0"/>
              <a:t>) </a:t>
            </a:r>
          </a:p>
          <a:p>
            <a:pPr algn="l" rtl="0"/>
            <a:r>
              <a:rPr lang="en-US" sz="2800" b="1" i="1" dirty="0" smtClean="0"/>
              <a:t>Alice believes Bob played truthfully </a:t>
            </a:r>
            <a:r>
              <a:rPr lang="en-US" sz="2800" i="1" dirty="0" smtClean="0"/>
              <a:t>and does nothing </a:t>
            </a:r>
            <a:endParaRPr lang="en-US" sz="28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for dynamic games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We discuss “</a:t>
            </a:r>
            <a:r>
              <a:rPr lang="en-US" sz="2800" i="1" dirty="0" smtClean="0"/>
              <a:t>dynamic games</a:t>
            </a:r>
            <a:r>
              <a:rPr lang="en-US" sz="2800" dirty="0" smtClean="0"/>
              <a:t>” with partial information : Involve players choosing actions over time (for Example automated market with Logarithmic Scoring Rule).</a:t>
            </a:r>
          </a:p>
          <a:p>
            <a:pPr algn="l" rtl="0"/>
            <a:r>
              <a:rPr lang="en-US" sz="2800" dirty="0" smtClean="0"/>
              <a:t>We will discuss 2 types of Equilibriums:</a:t>
            </a:r>
          </a:p>
          <a:p>
            <a:pPr lvl="1" algn="l" rtl="0"/>
            <a:r>
              <a:rPr lang="en-US" sz="2400" dirty="0" smtClean="0"/>
              <a:t>Weak Perfect Bayesian Equilibrium.</a:t>
            </a:r>
          </a:p>
          <a:p>
            <a:pPr lvl="1" algn="l" rtl="0"/>
            <a:r>
              <a:rPr lang="en-US" sz="2400" dirty="0" smtClean="0"/>
              <a:t>Perfect Bayesian Equilibrium.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We define Bob`s beliefs to be the same as last theorems off equilibrium belief.</a:t>
            </a:r>
          </a:p>
          <a:p>
            <a:pPr algn="l" rtl="0"/>
            <a:r>
              <a:rPr lang="en-US" sz="2800" dirty="0" smtClean="0"/>
              <a:t>When Alice changes market probabilities to </a:t>
            </a:r>
            <a:r>
              <a:rPr lang="en-US" sz="2800" i="1" dirty="0" smtClean="0"/>
              <a:t>r</a:t>
            </a:r>
            <a:r>
              <a:rPr lang="en-US" sz="2800" i="1" baseline="30000" dirty="0" smtClean="0"/>
              <a:t>1</a:t>
            </a:r>
            <a:r>
              <a:rPr lang="en-US" sz="2800" i="1" dirty="0" smtClean="0"/>
              <a:t>:</a:t>
            </a:r>
          </a:p>
          <a:p>
            <a:pPr algn="l" rtl="0"/>
            <a:endParaRPr lang="en-US" sz="2800" i="1" dirty="0" smtClean="0"/>
          </a:p>
          <a:p>
            <a:pPr algn="l" rtl="0"/>
            <a:endParaRPr lang="en-US" sz="2800" dirty="0" smtClean="0"/>
          </a:p>
          <a:p>
            <a:pPr algn="l" rtl="0">
              <a:buNone/>
            </a:pPr>
            <a:endParaRPr lang="en-US" sz="2800" b="1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l="31003" t="38385" r="50688" b="54055"/>
          <a:stretch>
            <a:fillRect/>
          </a:stretch>
        </p:blipFill>
        <p:spPr bwMode="auto">
          <a:xfrm>
            <a:off x="2195736" y="2924944"/>
            <a:ext cx="50225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sub games: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All we have to prove is that Alice Plays Truthfully in the first stage – we do this by </a:t>
            </a:r>
            <a:r>
              <a:rPr lang="en-US" sz="2800" b="1" dirty="0" smtClean="0"/>
              <a:t>reduction</a:t>
            </a:r>
            <a:r>
              <a:rPr lang="en-US" sz="2800" dirty="0" smtClean="0"/>
              <a:t> to the sequence selection game 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sz="2600" dirty="0" smtClean="0"/>
              <a:t>If </a:t>
            </a:r>
            <a:r>
              <a:rPr lang="en-US" sz="2600" b="1" dirty="0" smtClean="0"/>
              <a:t>Alice bluffs </a:t>
            </a:r>
            <a:r>
              <a:rPr lang="en-US" sz="2600" dirty="0" smtClean="0"/>
              <a:t>and places probabilities to r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- it’s  </a:t>
            </a:r>
            <a:r>
              <a:rPr lang="en-US" sz="2600" b="1" dirty="0" smtClean="0"/>
              <a:t>Bob-Alice</a:t>
            </a:r>
            <a:r>
              <a:rPr lang="en-US" sz="2600" dirty="0" smtClean="0"/>
              <a:t> sub-game (with initial probability r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)</a:t>
            </a:r>
          </a:p>
          <a:p>
            <a:pPr lvl="1" algn="l" rtl="0"/>
            <a:r>
              <a:rPr lang="en-US" sz="2600" dirty="0" smtClean="0"/>
              <a:t> If </a:t>
            </a:r>
            <a:r>
              <a:rPr lang="en-US" sz="2600" b="1" dirty="0" smtClean="0"/>
              <a:t>Alice plays truthfully </a:t>
            </a:r>
            <a:r>
              <a:rPr lang="en-US" sz="2600" dirty="0" smtClean="0"/>
              <a:t>– she changes probabilities in 2 steps: first to r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then to her true posterior, Bob plays after Alice.  it’s an </a:t>
            </a:r>
            <a:r>
              <a:rPr lang="en-US" sz="2600" b="1" dirty="0" smtClean="0"/>
              <a:t>Alice-Bob</a:t>
            </a:r>
            <a:r>
              <a:rPr lang="en-US" sz="2600" dirty="0" smtClean="0"/>
              <a:t> sub-game (there is no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turn since all information is revealed)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Finite-Player Finite-Stage game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/>
              <a:t>Theorem </a:t>
            </a:r>
            <a:r>
              <a:rPr lang="en-US" sz="2600" b="1" dirty="0" smtClean="0"/>
              <a:t>3:</a:t>
            </a:r>
          </a:p>
          <a:p>
            <a:pPr algn="l" rtl="0">
              <a:buNone/>
            </a:pPr>
            <a:r>
              <a:rPr lang="en-US" sz="2600" i="1" dirty="0" smtClean="0"/>
              <a:t>    A PBE of the game, is the strategy-belief pair: All players report </a:t>
            </a:r>
            <a:r>
              <a:rPr lang="en-US" sz="2600" b="1" i="1" dirty="0" smtClean="0"/>
              <a:t>truthfully</a:t>
            </a:r>
            <a:r>
              <a:rPr lang="en-US" sz="2600" i="1" dirty="0" smtClean="0"/>
              <a:t> in their </a:t>
            </a:r>
            <a:r>
              <a:rPr lang="en-US" sz="2600" b="1" i="1" dirty="0" smtClean="0"/>
              <a:t>first stage </a:t>
            </a:r>
            <a:r>
              <a:rPr lang="en-US" sz="2600" i="1" dirty="0" smtClean="0"/>
              <a:t>of play, and believe that all other players are truthful.  </a:t>
            </a:r>
            <a:endParaRPr lang="en-US" sz="2600" dirty="0" smtClean="0"/>
          </a:p>
          <a:p>
            <a:pPr algn="l" rtl="0"/>
            <a:r>
              <a:rPr lang="en-US" sz="2800" b="1" dirty="0" smtClean="0"/>
              <a:t>Proof</a:t>
            </a:r>
            <a:r>
              <a:rPr lang="en-US" sz="2600" dirty="0" smtClean="0"/>
              <a:t>: by Induction:</a:t>
            </a:r>
          </a:p>
          <a:p>
            <a:pPr lvl="1" algn="l" rtl="0"/>
            <a:r>
              <a:rPr lang="en-US" sz="2400" dirty="0" smtClean="0"/>
              <a:t>If it’s the </a:t>
            </a:r>
            <a:r>
              <a:rPr lang="en-US" sz="2400" b="1" dirty="0" smtClean="0"/>
              <a:t>last chance </a:t>
            </a:r>
            <a:r>
              <a:rPr lang="en-US" sz="2400" dirty="0" smtClean="0"/>
              <a:t>to play – report truthfully.</a:t>
            </a:r>
          </a:p>
          <a:p>
            <a:pPr lvl="1" algn="l" rtl="0"/>
            <a:r>
              <a:rPr lang="en-US" sz="2400" dirty="0" smtClean="0"/>
              <a:t>If it’s the </a:t>
            </a:r>
            <a:r>
              <a:rPr lang="en-US" sz="2400" b="1" dirty="0" smtClean="0"/>
              <a:t>second to last chance </a:t>
            </a:r>
            <a:r>
              <a:rPr lang="en-US" sz="2400" dirty="0" smtClean="0"/>
              <a:t>to play – combine the signals of all players between second to last chance to last chance to one signal and play the Alice-Bob-Alice game – it’s better to tell the truth right away. </a:t>
            </a:r>
          </a:p>
          <a:p>
            <a:pPr lvl="1" algn="l" rtl="0"/>
            <a:r>
              <a:rPr lang="en-US" sz="2400" dirty="0" smtClean="0"/>
              <a:t>Continue by induction…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LMSR with Conditionally Dependent signals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signals are initially independent, but become dependent once another event occurs.</a:t>
            </a:r>
          </a:p>
          <a:p>
            <a:pPr algn="l" rtl="0"/>
            <a:r>
              <a:rPr lang="en-US" sz="2800" dirty="0" smtClean="0"/>
              <a:t>Example: election, and our votes as our signals.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We play Alice-Bob-Alice:</a:t>
            </a:r>
          </a:p>
          <a:p>
            <a:pPr lvl="1" algn="l" rtl="0"/>
            <a:r>
              <a:rPr lang="en-US" sz="2400" dirty="0" smtClean="0"/>
              <a:t>Alice and Bob each flip a coin. (the probability of Heads is p)</a:t>
            </a:r>
          </a:p>
          <a:p>
            <a:pPr lvl="1" algn="l" rtl="0"/>
            <a:r>
              <a:rPr lang="en-US" sz="2400" dirty="0" smtClean="0"/>
              <a:t>The outcomes are: whether both coins came up Heads. </a:t>
            </a:r>
            <a:endParaRPr lang="he-IL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15816" y="5589240"/>
          <a:ext cx="435648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משוואה" r:id="rId3" imgW="1536480" imgH="203040" progId="Equation.3">
                  <p:embed/>
                </p:oleObj>
              </mc:Choice>
              <mc:Fallback>
                <p:oleObj name="משוואה" r:id="rId3" imgW="1536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589240"/>
                        <a:ext cx="4356484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Truthful Betting is not a PBE: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Consider the next scenario:</a:t>
            </a:r>
          </a:p>
          <a:p>
            <a:pPr lvl="1" algn="l" rtl="0"/>
            <a:r>
              <a:rPr lang="en-US" sz="2400" dirty="0" smtClean="0"/>
              <a:t>If Bob trusts Alice to tell the truth and </a:t>
            </a:r>
            <a:r>
              <a:rPr lang="en-US" sz="2400" b="1" dirty="0" smtClean="0"/>
              <a:t>Alice has Tails</a:t>
            </a:r>
            <a:r>
              <a:rPr lang="en-US" sz="2400" dirty="0" smtClean="0"/>
              <a:t>, she bets as if she has Heads.</a:t>
            </a:r>
          </a:p>
          <a:p>
            <a:pPr lvl="1" algn="l" rtl="0"/>
            <a:r>
              <a:rPr lang="en-US" sz="2400" dirty="0" smtClean="0"/>
              <a:t>If </a:t>
            </a:r>
            <a:r>
              <a:rPr lang="en-US" sz="2400" b="1" dirty="0" smtClean="0"/>
              <a:t>Bob has Heads</a:t>
            </a:r>
            <a:r>
              <a:rPr lang="en-US" sz="2400" dirty="0" smtClean="0"/>
              <a:t>, and believes Alice, he changes probability of HH to 1.</a:t>
            </a:r>
          </a:p>
          <a:p>
            <a:pPr lvl="1" algn="l" rtl="0"/>
            <a:r>
              <a:rPr lang="en-US" sz="2400" dirty="0" smtClean="0"/>
              <a:t>Alice, changes the probability of HH to 0 and collect </a:t>
            </a:r>
            <a:r>
              <a:rPr lang="en-US" sz="2400" b="1" dirty="0" smtClean="0"/>
              <a:t>all the payout</a:t>
            </a:r>
            <a:r>
              <a:rPr lang="en-US" sz="2400" dirty="0" smtClean="0"/>
              <a:t>.  </a:t>
            </a:r>
            <a:endParaRPr lang="he-I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00808"/>
            <a:ext cx="4798288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Questions??</a:t>
            </a:r>
            <a:endParaRPr lang="he-I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Weak Perfect Bayesian Equilibrium (WPBE)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WPBE is defined by the </a:t>
            </a:r>
            <a:r>
              <a:rPr lang="en-US" sz="2800" i="1" dirty="0" smtClean="0"/>
              <a:t>Assessments </a:t>
            </a:r>
            <a:r>
              <a:rPr lang="en-US" sz="2800" dirty="0" smtClean="0"/>
              <a:t>of the players in the game.</a:t>
            </a:r>
          </a:p>
          <a:p>
            <a:pPr algn="l" rtl="0"/>
            <a:r>
              <a:rPr lang="en-US" sz="2800" dirty="0" smtClean="0"/>
              <a:t>An </a:t>
            </a:r>
            <a:r>
              <a:rPr lang="en-US" sz="2800" b="1" i="1" dirty="0" smtClean="0"/>
              <a:t>Assessment</a:t>
            </a:r>
            <a:r>
              <a:rPr lang="en-US" sz="2800" i="1" dirty="0" smtClean="0"/>
              <a:t> </a:t>
            </a:r>
            <a:r>
              <a:rPr lang="en-US" sz="2800" dirty="0" smtClean="0"/>
              <a:t>of player </a:t>
            </a:r>
            <a:r>
              <a:rPr lang="en-US" sz="2800" dirty="0" err="1" smtClean="0"/>
              <a:t>i</a:t>
            </a:r>
            <a:r>
              <a:rPr lang="en-US" sz="2800" dirty="0" smtClean="0"/>
              <a:t> in the game consists of a </a:t>
            </a:r>
            <a:r>
              <a:rPr lang="en-US" sz="2800" b="1" i="1" dirty="0" smtClean="0"/>
              <a:t>strategy-belief</a:t>
            </a:r>
            <a:r>
              <a:rPr lang="en-US" sz="2800" dirty="0" smtClean="0"/>
              <a:t> pair.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WPBE makes </a:t>
            </a:r>
            <a:r>
              <a:rPr lang="en-US" sz="2800" b="1" dirty="0" smtClean="0"/>
              <a:t>restrictions</a:t>
            </a:r>
            <a:r>
              <a:rPr lang="en-US" sz="2800" dirty="0" smtClean="0"/>
              <a:t> on both the strategies and beliefs of the players that define the equilibrium.  </a:t>
            </a:r>
          </a:p>
          <a:p>
            <a:pPr lvl="1" algn="l" rtl="0">
              <a:buNone/>
            </a:pPr>
            <a:r>
              <a:rPr lang="en-US" sz="2400" dirty="0" smtClean="0"/>
              <a:t>	(informally, strategies must maximize expected utility, and beliefs must be “reasonable”.) </a:t>
            </a:r>
          </a:p>
          <a:p>
            <a:pPr algn="l" rtl="0"/>
            <a:endParaRPr lang="en-US" sz="2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07904" y="3212976"/>
          <a:ext cx="21962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משוואה" r:id="rId3" imgW="774360" imgH="228600" progId="Equation.3">
                  <p:embed/>
                </p:oleObj>
              </mc:Choice>
              <mc:Fallback>
                <p:oleObj name="משוואה" r:id="rId3" imgW="774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212976"/>
                        <a:ext cx="2196244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84529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 running Example:</a:t>
            </a:r>
          </a:p>
          <a:p>
            <a:pPr lvl="1" algn="l" rtl="0"/>
            <a:r>
              <a:rPr lang="en-US" sz="2400" dirty="0" smtClean="0"/>
              <a:t>Firm B is the only supplier of some product in the market.</a:t>
            </a:r>
          </a:p>
          <a:p>
            <a:pPr lvl="1" algn="l" rtl="0"/>
            <a:r>
              <a:rPr lang="en-US" sz="2400" dirty="0" smtClean="0"/>
              <a:t>Firm A is considering to Enter the market. </a:t>
            </a:r>
          </a:p>
          <a:p>
            <a:pPr lvl="1" algn="l" rtl="0"/>
            <a:r>
              <a:rPr lang="en-US" sz="2400" dirty="0" smtClean="0"/>
              <a:t>Firm B`s response may be: Accommodate or Fight.</a:t>
            </a:r>
          </a:p>
          <a:p>
            <a:pPr lvl="1" algn="l" rtl="0"/>
            <a:r>
              <a:rPr lang="en-US" sz="2400" dirty="0" smtClean="0"/>
              <a:t>Firm A has 2 entrance strategies </a:t>
            </a:r>
            <a:r>
              <a:rPr lang="en-US" sz="2400" i="1" dirty="0" smtClean="0"/>
              <a:t>in1</a:t>
            </a:r>
            <a:r>
              <a:rPr lang="en-US" sz="2400" dirty="0" smtClean="0"/>
              <a:t> &amp; </a:t>
            </a:r>
            <a:r>
              <a:rPr lang="en-US" sz="2400" i="1" dirty="0" smtClean="0"/>
              <a:t>in2.</a:t>
            </a:r>
          </a:p>
          <a:p>
            <a:pPr lvl="1" algn="l" rtl="0"/>
            <a:endParaRPr lang="en-US" sz="2400" i="1" dirty="0" smtClean="0"/>
          </a:p>
          <a:p>
            <a:pPr lvl="1" algn="l" rtl="0"/>
            <a:endParaRPr lang="en-US" sz="2400" i="1" dirty="0" smtClean="0"/>
          </a:p>
          <a:p>
            <a:pPr lvl="1" algn="l" rtl="0"/>
            <a:endParaRPr lang="en-US" sz="2400" i="1" dirty="0" smtClean="0"/>
          </a:p>
          <a:p>
            <a:pPr lvl="1" algn="l" rtl="0"/>
            <a:endParaRPr lang="en-US" sz="2400" i="1" dirty="0" smtClean="0"/>
          </a:p>
          <a:p>
            <a:pPr lvl="1" algn="l" rtl="0"/>
            <a:endParaRPr lang="en-US" sz="2400" i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115616" y="4725144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F= Fight </a:t>
            </a:r>
          </a:p>
          <a:p>
            <a:pPr algn="l" rtl="0"/>
            <a:r>
              <a:rPr lang="en-US" dirty="0" smtClean="0"/>
              <a:t>A= Accommodate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779912" y="4221088"/>
            <a:ext cx="3312368" cy="2097524"/>
            <a:chOff x="3779912" y="4221088"/>
            <a:chExt cx="3312368" cy="209752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076056" y="4509120"/>
              <a:ext cx="936104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076056" y="4509120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283968" y="4509120"/>
              <a:ext cx="792088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3928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out</a:t>
              </a:r>
              <a:endParaRPr lang="he-IL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8104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in2</a:t>
              </a:r>
              <a:endParaRPr lang="he-I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0032" y="4581128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in1</a:t>
              </a:r>
              <a:endParaRPr lang="he-IL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008" y="4221088"/>
              <a:ext cx="8640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Firm A</a:t>
              </a:r>
              <a:endParaRPr lang="he-IL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2" y="486916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(0,2)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716016" y="5013176"/>
              <a:ext cx="1584176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Firm B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22818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08416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78802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464400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13995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8011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0032" y="5373216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0192" y="5301208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95936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003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(3,0)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80112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0019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(2,1)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beliefs are important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800600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sz="2400" dirty="0" smtClean="0"/>
              <a:t>Consider the following equilibrium that consists only of strategies: Firm B: Fight if firm A Enters.</a:t>
            </a:r>
          </a:p>
          <a:p>
            <a:pPr algn="l" rtl="0">
              <a:buNone/>
            </a:pPr>
            <a:r>
              <a:rPr lang="en-US" sz="2400" dirty="0" smtClean="0"/>
              <a:t>			    Firm A: Out.</a:t>
            </a:r>
          </a:p>
          <a:p>
            <a:pPr algn="l" rtl="0"/>
            <a:r>
              <a:rPr lang="en-US" sz="2400" dirty="0" smtClean="0"/>
              <a:t>Not a very sensible equilibrium…</a:t>
            </a:r>
          </a:p>
          <a:p>
            <a:pPr algn="l" rtl="0"/>
            <a:r>
              <a:rPr lang="en-US" sz="2400" dirty="0" smtClean="0"/>
              <a:t>Firm B makes an </a:t>
            </a:r>
            <a:r>
              <a:rPr lang="en-US" sz="2400" i="1" dirty="0" smtClean="0"/>
              <a:t>empty threat- </a:t>
            </a:r>
            <a:r>
              <a:rPr lang="en-US" sz="2400" dirty="0" smtClean="0"/>
              <a:t>in firm A enters the market, it is always better for B to Accommodate.</a:t>
            </a:r>
          </a:p>
          <a:p>
            <a:pPr algn="l" rtl="0"/>
            <a:r>
              <a:rPr lang="en-US" sz="2400" dirty="0" smtClean="0"/>
              <a:t>We can insist that the strategy of Firm A be optimal for some belief that she might have </a:t>
            </a:r>
          </a:p>
          <a:p>
            <a:pPr algn="l" rtl="0">
              <a:buNone/>
            </a:pPr>
            <a:r>
              <a:rPr lang="en-US" sz="2400" dirty="0" smtClean="0"/>
              <a:t>	about the state of the world,</a:t>
            </a:r>
          </a:p>
          <a:p>
            <a:pPr algn="l" rtl="0">
              <a:buNone/>
            </a:pPr>
            <a:r>
              <a:rPr lang="en-US" sz="2400" dirty="0" smtClean="0"/>
              <a:t>     when in state </a:t>
            </a:r>
            <a:r>
              <a:rPr lang="en-US" sz="2400" i="1" dirty="0" smtClean="0"/>
              <a:t>x</a:t>
            </a:r>
            <a:r>
              <a:rPr lang="en-US" sz="2400" dirty="0" smtClean="0"/>
              <a:t>.    </a:t>
            </a:r>
            <a:r>
              <a:rPr lang="en-US" sz="1200" dirty="0" smtClean="0"/>
              <a:t> </a:t>
            </a:r>
            <a:endParaRPr lang="he-IL" dirty="0"/>
          </a:p>
        </p:txBody>
      </p:sp>
      <p:grpSp>
        <p:nvGrpSpPr>
          <p:cNvPr id="26" name="Group 25"/>
          <p:cNvGrpSpPr/>
          <p:nvPr/>
        </p:nvGrpSpPr>
        <p:grpSpPr>
          <a:xfrm>
            <a:off x="5652120" y="4509120"/>
            <a:ext cx="3312368" cy="2097524"/>
            <a:chOff x="3779912" y="4221088"/>
            <a:chExt cx="3312368" cy="209752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5076056" y="4509120"/>
              <a:ext cx="936104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076056" y="4509120"/>
              <a:ext cx="0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283968" y="4509120"/>
              <a:ext cx="792088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923928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out</a:t>
              </a:r>
              <a:endParaRPr lang="he-IL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08104" y="450912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in2</a:t>
              </a:r>
              <a:endParaRPr lang="he-IL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0032" y="4581128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in1</a:t>
              </a:r>
              <a:endParaRPr lang="he-IL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4008" y="4221088"/>
              <a:ext cx="8640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Firm A</a:t>
              </a:r>
              <a:endParaRPr lang="he-IL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79912" y="4869160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(0,2)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716016" y="5013176"/>
              <a:ext cx="1584176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Firm B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22818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08416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788024" y="5373216"/>
              <a:ext cx="432048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644008" y="5373216"/>
              <a:ext cx="14401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13995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80112" y="537321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F</a:t>
              </a:r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60032" y="5373216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00192" y="5301208"/>
              <a:ext cx="4956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A</a:t>
              </a:r>
              <a:endParaRPr lang="he-IL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95936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6003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(3,0)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0112" y="5949280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(-1,-1)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00192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(2,1)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08104" y="5661248"/>
            <a:ext cx="4727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/>
              <a:t>x</a:t>
            </a:r>
            <a:endParaRPr lang="he-IL" i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012160" y="5445224"/>
            <a:ext cx="576064" cy="364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Beliefs: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 system of </a:t>
            </a:r>
            <a:r>
              <a:rPr lang="en-US" sz="2800" i="1" dirty="0" smtClean="0"/>
              <a:t>beliefs</a:t>
            </a:r>
            <a:r>
              <a:rPr lang="en-US" sz="2800" dirty="0" smtClean="0"/>
              <a:t> </a:t>
            </a:r>
            <a:r>
              <a:rPr lang="el-GR" sz="2800" i="1" dirty="0" smtClean="0"/>
              <a:t>μ</a:t>
            </a:r>
            <a:r>
              <a:rPr lang="en-US" sz="2800" i="1" dirty="0" smtClean="0"/>
              <a:t> is a specification of probability                   of the world for each decision node x in the game, such that </a:t>
            </a:r>
          </a:p>
          <a:p>
            <a:pPr algn="l" rtl="0">
              <a:buNone/>
            </a:pPr>
            <a:r>
              <a:rPr lang="en-US" sz="2800" i="1" dirty="0" smtClean="0"/>
              <a:t>                         </a:t>
            </a:r>
            <a:r>
              <a:rPr lang="en-US" sz="2800" dirty="0" smtClean="0"/>
              <a:t>for all information sets H.</a:t>
            </a:r>
          </a:p>
          <a:p>
            <a:pPr algn="l" rtl="0">
              <a:buNone/>
            </a:pPr>
            <a:endParaRPr lang="en-US" sz="2800" i="1" dirty="0" smtClean="0"/>
          </a:p>
          <a:p>
            <a:pPr algn="l" rtl="0"/>
            <a:r>
              <a:rPr lang="en-US" sz="2400" i="1" dirty="0" smtClean="0"/>
              <a:t>Informally, it can be thought of as a probabilistic assessment by the player who moves as to the relative likelihood of being each of it`s decision nodes.</a:t>
            </a:r>
            <a:endParaRPr lang="he-IL" sz="24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19871" y="1988840"/>
          <a:ext cx="128264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משוואה" r:id="rId3" imgW="723600" imgH="203040" progId="Equation.3">
                  <p:embed/>
                </p:oleObj>
              </mc:Choice>
              <mc:Fallback>
                <p:oleObj name="משוואה" r:id="rId3" imgW="723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1988840"/>
                        <a:ext cx="1282643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908175" y="2892995"/>
          <a:ext cx="12827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משוואה" r:id="rId5" imgW="723600" imgH="342720" progId="Equation.3">
                  <p:embed/>
                </p:oleObj>
              </mc:Choice>
              <mc:Fallback>
                <p:oleObj name="משוואה" r:id="rId5" imgW="7236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892995"/>
                        <a:ext cx="12827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Rationality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Define </a:t>
            </a:r>
            <a:r>
              <a:rPr lang="en-US" sz="2800" i="1" dirty="0" smtClean="0"/>
              <a:t>expected utility</a:t>
            </a:r>
            <a:r>
              <a:rPr lang="en-US" sz="2800" dirty="0" smtClean="0"/>
              <a:t>                              as player </a:t>
            </a:r>
            <a:r>
              <a:rPr lang="en-US" sz="2800" dirty="0" err="1" smtClean="0"/>
              <a:t>i`s</a:t>
            </a:r>
            <a:r>
              <a:rPr lang="en-US" sz="2800" dirty="0" smtClean="0"/>
              <a:t> starting from her information set, and given her beliefs, her strategy and the other players strategies.</a:t>
            </a:r>
          </a:p>
          <a:p>
            <a:pPr algn="l" rtl="0"/>
            <a:r>
              <a:rPr lang="en-US" sz="2800" dirty="0" smtClean="0"/>
              <a:t>A strategy profile </a:t>
            </a:r>
            <a:r>
              <a:rPr lang="el-GR" sz="2800" dirty="0" smtClean="0"/>
              <a:t>σ</a:t>
            </a:r>
            <a:r>
              <a:rPr lang="en-US" sz="2800" dirty="0" smtClean="0"/>
              <a:t>=(</a:t>
            </a:r>
            <a:r>
              <a:rPr lang="el-GR" sz="2800" dirty="0" smtClean="0"/>
              <a:t>σ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,…,</a:t>
            </a:r>
            <a:r>
              <a:rPr lang="el-GR" sz="2800" dirty="0" smtClean="0"/>
              <a:t> σ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)is </a:t>
            </a:r>
            <a:r>
              <a:rPr lang="en-US" sz="2800" i="1" dirty="0" smtClean="0"/>
              <a:t>sequentially rational</a:t>
            </a:r>
            <a:r>
              <a:rPr lang="en-US" sz="2800" dirty="0" smtClean="0"/>
              <a:t> at information set H given a system of beliefs </a:t>
            </a:r>
            <a:r>
              <a:rPr lang="el-GR" sz="2800" dirty="0" smtClean="0"/>
              <a:t>μ</a:t>
            </a:r>
            <a:r>
              <a:rPr lang="en-US" sz="2800" dirty="0" smtClean="0"/>
              <a:t>, denoting by </a:t>
            </a:r>
            <a:r>
              <a:rPr lang="en-US" sz="2800" dirty="0" err="1" smtClean="0"/>
              <a:t>i</a:t>
            </a:r>
            <a:r>
              <a:rPr lang="en-US" sz="2800" dirty="0" smtClean="0"/>
              <a:t> the player that moves:</a:t>
            </a:r>
          </a:p>
          <a:p>
            <a:pPr algn="l" rtl="0"/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   for all possible other strategies at this decision point.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20072" y="1540532"/>
          <a:ext cx="1944216" cy="3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משוואה" r:id="rId3" imgW="1180800" imgH="228600" progId="Equation.3">
                  <p:embed/>
                </p:oleObj>
              </mc:Choice>
              <mc:Fallback>
                <p:oleObj name="משוואה" r:id="rId3" imgW="11808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540532"/>
                        <a:ext cx="1944216" cy="3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098898" y="4581128"/>
          <a:ext cx="5929486" cy="54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משוואה" r:id="rId5" imgW="2476440" imgH="228600" progId="Equation.3">
                  <p:embed/>
                </p:oleObj>
              </mc:Choice>
              <mc:Fallback>
                <p:oleObj name="משוואה" r:id="rId5" imgW="2476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898" y="4581128"/>
                        <a:ext cx="5929486" cy="547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4843</TotalTime>
  <Words>2593</Words>
  <Application>Microsoft Office PowerPoint</Application>
  <PresentationFormat>On-screen Show (4:3)</PresentationFormat>
  <Paragraphs>365</Paragraphs>
  <Slides>45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Solstice</vt:lpstr>
      <vt:lpstr>משוואה</vt:lpstr>
      <vt:lpstr>Gaming Prediction Markets: Equilibrium Strategies with a Market Maker</vt:lpstr>
      <vt:lpstr>Outline</vt:lpstr>
      <vt:lpstr>Motivation</vt:lpstr>
      <vt:lpstr>Equilibrium for dynamic games</vt:lpstr>
      <vt:lpstr>Weak Perfect Bayesian Equilibrium (WPBE) </vt:lpstr>
      <vt:lpstr>Example</vt:lpstr>
      <vt:lpstr>Why beliefs are important</vt:lpstr>
      <vt:lpstr>Beliefs: Definition</vt:lpstr>
      <vt:lpstr>Sequential Rationality</vt:lpstr>
      <vt:lpstr>Consistency of beliefs</vt:lpstr>
      <vt:lpstr>What “whenever possible” means </vt:lpstr>
      <vt:lpstr>WPBE: Formal Definition</vt:lpstr>
      <vt:lpstr>WPBE in our example</vt:lpstr>
      <vt:lpstr>Another example:</vt:lpstr>
      <vt:lpstr>Another example- cont.</vt:lpstr>
      <vt:lpstr>Why is WPBE “Weak”?</vt:lpstr>
      <vt:lpstr>Example</vt:lpstr>
      <vt:lpstr>Perfect Bayesian Equilibrium</vt:lpstr>
      <vt:lpstr>Market Scoring Rule </vt:lpstr>
      <vt:lpstr>Logarithmic Market Scoring Rule</vt:lpstr>
      <vt:lpstr>LMSR with Conditionally Independent Signals</vt:lpstr>
      <vt:lpstr>Example</vt:lpstr>
      <vt:lpstr>Who wants to play first?</vt:lpstr>
      <vt:lpstr>Last chance to play</vt:lpstr>
      <vt:lpstr>Inferring the other signal </vt:lpstr>
      <vt:lpstr>Proof:</vt:lpstr>
      <vt:lpstr>Alice plays first!</vt:lpstr>
      <vt:lpstr>Proof:</vt:lpstr>
      <vt:lpstr>Proof:</vt:lpstr>
      <vt:lpstr>Proof:</vt:lpstr>
      <vt:lpstr>The Alice-Bob sub game</vt:lpstr>
      <vt:lpstr>The Bob-Alice sub game</vt:lpstr>
      <vt:lpstr>Computing Utility functions – case 1</vt:lpstr>
      <vt:lpstr>Some calculations…</vt:lpstr>
      <vt:lpstr>Case 2:</vt:lpstr>
      <vt:lpstr>Case 2 calculations:</vt:lpstr>
      <vt:lpstr>The Alice-Bob-Alice game</vt:lpstr>
      <vt:lpstr>Truthful Betting in the last stage</vt:lpstr>
      <vt:lpstr>PBE of Alice- Bob – Alice Game</vt:lpstr>
      <vt:lpstr>Proof</vt:lpstr>
      <vt:lpstr>Comparing sub games:</vt:lpstr>
      <vt:lpstr>Finite-Player Finite-Stage game</vt:lpstr>
      <vt:lpstr>LMSR with Conditionally Dependent signals</vt:lpstr>
      <vt:lpstr>Truthful Betting is not a PBE: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Bluffing and Strategic Reticence in prediction markets</dc:title>
  <dc:creator>Natan</dc:creator>
  <cp:lastModifiedBy>Amos Fiat</cp:lastModifiedBy>
  <cp:revision>58</cp:revision>
  <dcterms:created xsi:type="dcterms:W3CDTF">2012-12-20T19:28:48Z</dcterms:created>
  <dcterms:modified xsi:type="dcterms:W3CDTF">2013-01-21T11:41:28Z</dcterms:modified>
</cp:coreProperties>
</file>