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5"/>
  </p:notesMasterIdLst>
  <p:sldIdLst>
    <p:sldId id="256" r:id="rId2"/>
    <p:sldId id="257" r:id="rId3"/>
    <p:sldId id="259" r:id="rId4"/>
    <p:sldId id="302" r:id="rId5"/>
    <p:sldId id="260" r:id="rId6"/>
    <p:sldId id="261" r:id="rId7"/>
    <p:sldId id="262" r:id="rId8"/>
    <p:sldId id="263" r:id="rId9"/>
    <p:sldId id="296" r:id="rId10"/>
    <p:sldId id="264" r:id="rId11"/>
    <p:sldId id="265" r:id="rId12"/>
    <p:sldId id="266" r:id="rId13"/>
    <p:sldId id="267" r:id="rId14"/>
    <p:sldId id="268" r:id="rId15"/>
    <p:sldId id="269" r:id="rId16"/>
    <p:sldId id="271" r:id="rId17"/>
    <p:sldId id="307" r:id="rId18"/>
    <p:sldId id="281" r:id="rId19"/>
    <p:sldId id="297" r:id="rId20"/>
    <p:sldId id="308" r:id="rId21"/>
    <p:sldId id="275" r:id="rId22"/>
    <p:sldId id="279" r:id="rId23"/>
    <p:sldId id="278" r:id="rId24"/>
    <p:sldId id="282" r:id="rId25"/>
    <p:sldId id="283" r:id="rId26"/>
    <p:sldId id="287" r:id="rId27"/>
    <p:sldId id="277" r:id="rId28"/>
    <p:sldId id="303" r:id="rId29"/>
    <p:sldId id="304" r:id="rId30"/>
    <p:sldId id="276" r:id="rId31"/>
    <p:sldId id="285" r:id="rId32"/>
    <p:sldId id="284" r:id="rId33"/>
    <p:sldId id="306" r:id="rId34"/>
    <p:sldId id="288" r:id="rId35"/>
    <p:sldId id="289" r:id="rId36"/>
    <p:sldId id="291" r:id="rId37"/>
    <p:sldId id="292" r:id="rId38"/>
    <p:sldId id="290" r:id="rId39"/>
    <p:sldId id="293" r:id="rId40"/>
    <p:sldId id="298" r:id="rId41"/>
    <p:sldId id="309" r:id="rId42"/>
    <p:sldId id="300" r:id="rId43"/>
    <p:sldId id="30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82881" autoAdjust="0"/>
  </p:normalViewPr>
  <p:slideViewPr>
    <p:cSldViewPr>
      <p:cViewPr varScale="1">
        <p:scale>
          <a:sx n="73" d="100"/>
          <a:sy n="73" d="100"/>
        </p:scale>
        <p:origin x="-1661"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B46E6-09B8-407C-85E6-55E0AC0FE19F}" type="datetimeFigureOut">
              <a:rPr lang="en-US" smtClean="0"/>
              <a:pPr/>
              <a:t>5/7/2012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335BA-21C8-4F64-905D-7D0EE40521CC}" type="slidenum">
              <a:rPr lang="en-US" smtClean="0"/>
              <a:pPr/>
              <a:t>‹#›</a:t>
            </a:fld>
            <a:endParaRPr lang="en-US"/>
          </a:p>
        </p:txBody>
      </p:sp>
    </p:spTree>
    <p:extLst>
      <p:ext uri="{BB962C8B-B14F-4D97-AF65-F5344CB8AC3E}">
        <p14:creationId xmlns:p14="http://schemas.microsoft.com/office/powerpoint/2010/main" val="1387888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kern="1200" dirty="0" smtClean="0">
                <a:solidFill>
                  <a:schemeClr val="tx1"/>
                </a:solidFill>
                <a:latin typeface="+mn-lt"/>
                <a:ea typeface="+mn-ea"/>
                <a:cs typeface="+mn-cs"/>
              </a:rPr>
              <a:t>נבחן מקרה מיוחד כאשר </a:t>
            </a:r>
            <a:r>
              <a:rPr lang="en-US" sz="1200" kern="1200" dirty="0" smtClean="0">
                <a:solidFill>
                  <a:schemeClr val="tx1"/>
                </a:solidFill>
                <a:latin typeface="+mn-lt"/>
                <a:ea typeface="+mn-ea"/>
                <a:cs typeface="+mn-cs"/>
              </a:rPr>
              <a:t>k=n</a:t>
            </a:r>
            <a:r>
              <a:rPr lang="he-IL" sz="1200" kern="1200" dirty="0" smtClean="0">
                <a:solidFill>
                  <a:schemeClr val="tx1"/>
                </a:solidFill>
                <a:latin typeface="+mn-lt"/>
                <a:ea typeface="+mn-ea"/>
                <a:cs typeface="+mn-cs"/>
              </a:rPr>
              <a:t> והערכים מתפלגים </a:t>
            </a:r>
            <a:r>
              <a:rPr lang="he-IL" sz="1200" kern="1200" dirty="0" err="1" smtClean="0">
                <a:solidFill>
                  <a:schemeClr val="tx1"/>
                </a:solidFill>
                <a:latin typeface="+mn-lt"/>
                <a:ea typeface="+mn-ea"/>
                <a:cs typeface="+mn-cs"/>
              </a:rPr>
              <a:t>יונפורמית</a:t>
            </a:r>
            <a:r>
              <a:rPr lang="he-IL" sz="1200" kern="1200" dirty="0" smtClean="0">
                <a:solidFill>
                  <a:schemeClr val="tx1"/>
                </a:solidFill>
                <a:latin typeface="+mn-lt"/>
                <a:ea typeface="+mn-ea"/>
                <a:cs typeface="+mn-cs"/>
              </a:rPr>
              <a:t> ברווח [0,1]. הרווח המצופה עבור מכרז </a:t>
            </a:r>
            <a:r>
              <a:rPr lang="en-US" sz="1200" kern="1200" dirty="0" smtClean="0">
                <a:solidFill>
                  <a:schemeClr val="tx1"/>
                </a:solidFill>
                <a:latin typeface="+mn-lt"/>
                <a:ea typeface="+mn-ea"/>
                <a:cs typeface="+mn-cs"/>
              </a:rPr>
              <a:t>n+1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price</a:t>
            </a:r>
            <a:r>
              <a:rPr lang="he-IL" sz="1200" kern="1200" dirty="0" smtClean="0">
                <a:solidFill>
                  <a:schemeClr val="tx1"/>
                </a:solidFill>
                <a:latin typeface="+mn-lt"/>
                <a:ea typeface="+mn-ea"/>
                <a:cs typeface="+mn-cs"/>
              </a:rPr>
              <a:t> עבור </a:t>
            </a:r>
            <a:r>
              <a:rPr lang="en-US" sz="1200" kern="1200" dirty="0" smtClean="0">
                <a:solidFill>
                  <a:schemeClr val="tx1"/>
                </a:solidFill>
                <a:latin typeface="+mn-lt"/>
                <a:ea typeface="+mn-ea"/>
                <a:cs typeface="+mn-cs"/>
              </a:rPr>
              <a:t>n+1</a:t>
            </a:r>
            <a:r>
              <a:rPr lang="he-IL" sz="1200" kern="1200" dirty="0" smtClean="0">
                <a:solidFill>
                  <a:schemeClr val="tx1"/>
                </a:solidFill>
                <a:latin typeface="+mn-lt"/>
                <a:ea typeface="+mn-ea"/>
                <a:cs typeface="+mn-cs"/>
              </a:rPr>
              <a:t> סוכנים הוא</a:t>
            </a:r>
            <a:r>
              <a:rPr lang="en-US" sz="1200" kern="1200" dirty="0" smtClean="0">
                <a:solidFill>
                  <a:schemeClr val="tx1"/>
                </a:solidFill>
                <a:latin typeface="+mn-lt"/>
                <a:ea typeface="+mn-ea"/>
                <a:cs typeface="+mn-cs"/>
              </a:rPr>
              <a:t>)</a:t>
            </a:r>
            <a:r>
              <a:rPr lang="he-IL" sz="1200" kern="1200" dirty="0" smtClean="0">
                <a:solidFill>
                  <a:schemeClr val="tx1"/>
                </a:solidFill>
                <a:latin typeface="+mn-lt"/>
                <a:ea typeface="+mn-ea"/>
                <a:cs typeface="+mn-cs"/>
              </a:rPr>
              <a:t>הרווח) כמעט 1, כיוון שיש </a:t>
            </a:r>
            <a:r>
              <a:rPr lang="en-US" sz="1200" kern="1200" dirty="0" smtClean="0">
                <a:solidFill>
                  <a:schemeClr val="tx1"/>
                </a:solidFill>
                <a:latin typeface="+mn-lt"/>
                <a:ea typeface="+mn-ea"/>
                <a:cs typeface="+mn-cs"/>
              </a:rPr>
              <a:t>n</a:t>
            </a:r>
            <a:r>
              <a:rPr lang="he-IL" sz="1200" kern="1200" dirty="0" smtClean="0">
                <a:solidFill>
                  <a:schemeClr val="tx1"/>
                </a:solidFill>
                <a:latin typeface="+mn-lt"/>
                <a:ea typeface="+mn-ea"/>
                <a:cs typeface="+mn-cs"/>
              </a:rPr>
              <a:t> זוכים לכל </a:t>
            </a:r>
            <a:r>
              <a:rPr lang="en-US" sz="1200" kern="1200" dirty="0" smtClean="0">
                <a:solidFill>
                  <a:schemeClr val="tx1"/>
                </a:solidFill>
                <a:latin typeface="+mn-lt"/>
                <a:ea typeface="+mn-ea"/>
                <a:cs typeface="+mn-cs"/>
              </a:rPr>
              <a:t>n+1</a:t>
            </a:r>
            <a:r>
              <a:rPr lang="en-US" sz="1200" kern="1200" baseline="30000" dirty="0" smtClean="0">
                <a:solidFill>
                  <a:schemeClr val="tx1"/>
                </a:solidFill>
                <a:latin typeface="+mn-lt"/>
                <a:ea typeface="+mn-ea"/>
                <a:cs typeface="+mn-cs"/>
              </a:rPr>
              <a:t>st</a:t>
            </a:r>
            <a:r>
              <a:rPr lang="he-IL" sz="1200" kern="1200" dirty="0" smtClean="0">
                <a:solidFill>
                  <a:schemeClr val="tx1"/>
                </a:solidFill>
                <a:latin typeface="+mn-lt"/>
                <a:ea typeface="+mn-ea"/>
                <a:cs typeface="+mn-cs"/>
              </a:rPr>
              <a:t> הערכים הוא בערך  מהתוחלת. ברור שעבור מכרז אופטימאלי נציע מחיר שהוא רק  ונשיג ע"י כך רווח בתוחלת של  מכיוון שאם נמכור את הפרטים רק עבור חצי מהסוכנים בתוחלת נקבל כמו שנאמר לעיל.</a:t>
            </a:r>
            <a:br>
              <a:rPr lang="he-IL" sz="1200" kern="1200" dirty="0" smtClean="0">
                <a:solidFill>
                  <a:schemeClr val="tx1"/>
                </a:solidFill>
                <a:latin typeface="+mn-lt"/>
                <a:ea typeface="+mn-ea"/>
                <a:cs typeface="+mn-cs"/>
              </a:rPr>
            </a:br>
            <a:r>
              <a:rPr lang="he-IL" sz="1200" kern="1200" dirty="0" smtClean="0">
                <a:solidFill>
                  <a:schemeClr val="tx1"/>
                </a:solidFill>
                <a:latin typeface="+mn-lt"/>
                <a:ea typeface="+mn-ea"/>
                <a:cs typeface="+mn-cs"/>
              </a:rPr>
              <a:t>פועל יוצא מכך שתוצאת הגדלת המשאבים לא ניתנת להרחבה כך, ובאופן מאוד טבעי, אנו נצטרך לגייס יותר מסוכן אחד.</a:t>
            </a: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kern="1200" dirty="0" smtClean="0">
                <a:solidFill>
                  <a:schemeClr val="tx1"/>
                </a:solidFill>
                <a:latin typeface="+mn-lt"/>
                <a:ea typeface="+mn-ea"/>
                <a:cs typeface="+mn-cs"/>
              </a:rPr>
              <a:t>עבור מכרז עם </a:t>
            </a:r>
            <a:r>
              <a:rPr lang="en-US" sz="1200" kern="1200" dirty="0" smtClean="0">
                <a:solidFill>
                  <a:schemeClr val="tx1"/>
                </a:solidFill>
                <a:latin typeface="+mn-lt"/>
                <a:ea typeface="+mn-ea"/>
                <a:cs typeface="+mn-cs"/>
              </a:rPr>
              <a:t>K</a:t>
            </a:r>
            <a:r>
              <a:rPr lang="he-IL" sz="1200" kern="1200" dirty="0" smtClean="0">
                <a:solidFill>
                  <a:schemeClr val="tx1"/>
                </a:solidFill>
                <a:latin typeface="+mn-lt"/>
                <a:ea typeface="+mn-ea"/>
                <a:cs typeface="+mn-cs"/>
              </a:rPr>
              <a:t> פריטים אנחנו נצטרך לגייס </a:t>
            </a:r>
            <a:r>
              <a:rPr lang="en-US" sz="1200" kern="1200" dirty="0" smtClean="0">
                <a:solidFill>
                  <a:schemeClr val="tx1"/>
                </a:solidFill>
                <a:latin typeface="+mn-lt"/>
                <a:ea typeface="+mn-ea"/>
                <a:cs typeface="+mn-cs"/>
              </a:rPr>
              <a:t>K</a:t>
            </a:r>
            <a:r>
              <a:rPr lang="he-IL" sz="1200" kern="1200" dirty="0" smtClean="0">
                <a:solidFill>
                  <a:schemeClr val="tx1"/>
                </a:solidFill>
                <a:latin typeface="+mn-lt"/>
                <a:ea typeface="+mn-ea"/>
                <a:cs typeface="+mn-cs"/>
              </a:rPr>
              <a:t> סוכנים נוספים. נבחין כי כדי להרחיב את ההוכחה של משפט 5.1 עבור מכרזים עם </a:t>
            </a:r>
            <a:r>
              <a:rPr lang="en-US" sz="1200" kern="1200" dirty="0" smtClean="0">
                <a:solidFill>
                  <a:schemeClr val="tx1"/>
                </a:solidFill>
                <a:latin typeface="+mn-lt"/>
                <a:ea typeface="+mn-ea"/>
                <a:cs typeface="+mn-cs"/>
              </a:rPr>
              <a:t>K</a:t>
            </a:r>
            <a:r>
              <a:rPr lang="he-IL" sz="1200" kern="1200" dirty="0" smtClean="0">
                <a:solidFill>
                  <a:schemeClr val="tx1"/>
                </a:solidFill>
                <a:latin typeface="+mn-lt"/>
                <a:ea typeface="+mn-ea"/>
                <a:cs typeface="+mn-cs"/>
              </a:rPr>
              <a:t> פריטים, אנחנו צריכים להגדיר מכרז </a:t>
            </a:r>
            <a:r>
              <a:rPr lang="en-US" sz="1200" kern="1200" dirty="0" smtClean="0">
                <a:solidFill>
                  <a:schemeClr val="tx1"/>
                </a:solidFill>
                <a:latin typeface="+mn-lt"/>
                <a:ea typeface="+mn-ea"/>
                <a:cs typeface="+mn-cs"/>
              </a:rPr>
              <a:t>B</a:t>
            </a:r>
            <a:r>
              <a:rPr lang="he-IL" sz="1200" kern="1200" dirty="0" smtClean="0">
                <a:solidFill>
                  <a:schemeClr val="tx1"/>
                </a:solidFill>
                <a:latin typeface="+mn-lt"/>
                <a:ea typeface="+mn-ea"/>
                <a:cs typeface="+mn-cs"/>
              </a:rPr>
              <a:t> אשר יקצה באופן אופטימאלי עבור </a:t>
            </a:r>
            <a:r>
              <a:rPr lang="en-US" sz="1200" kern="1200" dirty="0" smtClean="0">
                <a:solidFill>
                  <a:schemeClr val="tx1"/>
                </a:solidFill>
                <a:latin typeface="+mn-lt"/>
                <a:ea typeface="+mn-ea"/>
                <a:cs typeface="+mn-cs"/>
              </a:rPr>
              <a:t>n</a:t>
            </a:r>
            <a:r>
              <a:rPr lang="he-IL" sz="1200" kern="1200" dirty="0" smtClean="0">
                <a:solidFill>
                  <a:schemeClr val="tx1"/>
                </a:solidFill>
                <a:latin typeface="+mn-lt"/>
                <a:ea typeface="+mn-ea"/>
                <a:cs typeface="+mn-cs"/>
              </a:rPr>
              <a:t> הסוכנים הראשונים, ואז את הפריטים שנותרו נוכל לתת ל-</a:t>
            </a:r>
            <a:r>
              <a:rPr lang="en-US" sz="1200" kern="1200" dirty="0" smtClean="0">
                <a:solidFill>
                  <a:schemeClr val="tx1"/>
                </a:solidFill>
                <a:latin typeface="+mn-lt"/>
                <a:ea typeface="+mn-ea"/>
                <a:cs typeface="+mn-cs"/>
              </a:rPr>
              <a:t>K</a:t>
            </a:r>
            <a:r>
              <a:rPr lang="he-IL" sz="1200" kern="1200" dirty="0" smtClean="0">
                <a:solidFill>
                  <a:schemeClr val="tx1"/>
                </a:solidFill>
                <a:latin typeface="+mn-lt"/>
                <a:ea typeface="+mn-ea"/>
                <a:cs typeface="+mn-cs"/>
              </a:rPr>
              <a:t> הסוכנים הנוספים. בצורה זו נקבל את התוצאה הרצויה.</a:t>
            </a: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kern="1200" dirty="0" smtClean="0">
                <a:solidFill>
                  <a:schemeClr val="tx1"/>
                </a:solidFill>
                <a:latin typeface="+mn-lt"/>
                <a:ea typeface="+mn-ea"/>
                <a:cs typeface="+mn-cs"/>
              </a:rPr>
              <a:t>למרות ההנחה שהאפשרות לגייס סוכנים נוספים היא לא בעייתית, ברגע שגייסנו </a:t>
            </a:r>
            <a:r>
              <a:rPr lang="en-US" sz="1200" kern="1200" dirty="0" smtClean="0">
                <a:solidFill>
                  <a:schemeClr val="tx1"/>
                </a:solidFill>
                <a:latin typeface="+mn-lt"/>
                <a:ea typeface="+mn-ea"/>
                <a:cs typeface="+mn-cs"/>
              </a:rPr>
              <a:t>K</a:t>
            </a:r>
            <a:r>
              <a:rPr lang="he-IL" sz="1200" kern="1200" dirty="0" smtClean="0">
                <a:solidFill>
                  <a:schemeClr val="tx1"/>
                </a:solidFill>
                <a:latin typeface="+mn-lt"/>
                <a:ea typeface="+mn-ea"/>
                <a:cs typeface="+mn-cs"/>
              </a:rPr>
              <a:t> סוכנים נוספים במכרז עם </a:t>
            </a:r>
            <a:r>
              <a:rPr lang="en-US" sz="1200" kern="1200" dirty="0" smtClean="0">
                <a:solidFill>
                  <a:schemeClr val="tx1"/>
                </a:solidFill>
                <a:latin typeface="+mn-lt"/>
                <a:ea typeface="+mn-ea"/>
                <a:cs typeface="+mn-cs"/>
              </a:rPr>
              <a:t>K</a:t>
            </a:r>
            <a:r>
              <a:rPr lang="he-IL" sz="1200" kern="1200" dirty="0" smtClean="0">
                <a:solidFill>
                  <a:schemeClr val="tx1"/>
                </a:solidFill>
                <a:latin typeface="+mn-lt"/>
                <a:ea typeface="+mn-ea"/>
                <a:cs typeface="+mn-cs"/>
              </a:rPr>
              <a:t>-פריטים או עבור בסיס חדש של סביבת </a:t>
            </a:r>
            <a:r>
              <a:rPr lang="he-IL" sz="1200" kern="1200" dirty="0" err="1" smtClean="0">
                <a:solidFill>
                  <a:schemeClr val="tx1"/>
                </a:solidFill>
                <a:latin typeface="+mn-lt"/>
                <a:ea typeface="+mn-ea"/>
                <a:cs typeface="+mn-cs"/>
              </a:rPr>
              <a:t>מטרואיד</a:t>
            </a:r>
            <a:r>
              <a:rPr lang="he-IL" sz="1200" kern="1200" dirty="0" smtClean="0">
                <a:solidFill>
                  <a:schemeClr val="tx1"/>
                </a:solidFill>
                <a:latin typeface="+mn-lt"/>
                <a:ea typeface="+mn-ea"/>
                <a:cs typeface="+mn-cs"/>
              </a:rPr>
              <a:t>, הגישה שהוצעה ע"י משפט </a:t>
            </a:r>
            <a:r>
              <a:rPr lang="en-US" sz="1200" kern="1200" dirty="0" err="1" smtClean="0">
                <a:solidFill>
                  <a:schemeClr val="tx1"/>
                </a:solidFill>
                <a:latin typeface="+mn-lt"/>
                <a:ea typeface="+mn-ea"/>
                <a:cs typeface="+mn-cs"/>
              </a:rPr>
              <a:t>bulow-kelmperer</a:t>
            </a:r>
            <a:r>
              <a:rPr lang="he-IL" sz="1200" kern="1200" dirty="0" smtClean="0">
                <a:solidFill>
                  <a:schemeClr val="tx1"/>
                </a:solidFill>
                <a:latin typeface="+mn-lt"/>
                <a:ea typeface="+mn-ea"/>
                <a:cs typeface="+mn-cs"/>
              </a:rPr>
              <a:t> נראית כעת כפחות רלוונטית. בחלק זה נראה שהוספת סוכן אחד בלבד נותנת קירוב מספיק טוב לרווח של מכרז אופטימאלי. בכל מקרה אנחנו לא "רק" נוסיף סוכן לשוק, במקום זאת אנחנו נשתמש בסוכן עבור ניתוח </a:t>
            </a:r>
            <a:r>
              <a:rPr lang="he-IL" sz="1200" kern="1200" dirty="0" err="1" smtClean="0">
                <a:solidFill>
                  <a:schemeClr val="tx1"/>
                </a:solidFill>
                <a:latin typeface="+mn-lt"/>
                <a:ea typeface="+mn-ea"/>
                <a:cs typeface="+mn-cs"/>
              </a:rPr>
              <a:t>סטטיסיטי</a:t>
            </a:r>
            <a:r>
              <a:rPr lang="he-IL" sz="1200" kern="1200" dirty="0" smtClean="0">
                <a:solidFill>
                  <a:schemeClr val="tx1"/>
                </a:solidFill>
                <a:latin typeface="+mn-lt"/>
                <a:ea typeface="+mn-ea"/>
                <a:cs typeface="+mn-cs"/>
              </a:rPr>
              <a:t>.</a:t>
            </a:r>
            <a:br>
              <a:rPr lang="he-IL" sz="1200" kern="1200" dirty="0" smtClean="0">
                <a:solidFill>
                  <a:schemeClr val="tx1"/>
                </a:solidFill>
                <a:latin typeface="+mn-lt"/>
                <a:ea typeface="+mn-ea"/>
                <a:cs typeface="+mn-cs"/>
              </a:rPr>
            </a:br>
            <a:r>
              <a:rPr lang="he-IL" sz="1200" kern="1200" dirty="0" smtClean="0">
                <a:solidFill>
                  <a:schemeClr val="tx1"/>
                </a:solidFill>
                <a:latin typeface="+mn-lt"/>
                <a:ea typeface="+mn-ea"/>
                <a:cs typeface="+mn-cs"/>
              </a:rPr>
              <a:t>	בפתיחת פרק זה דנו בצורך לקשר בין גודל המדגם עבור ניתוח השוק עם גודל השוק בפועל. בהקשר זה, ההנחה כי ההתפלגות המקדימה היא ידועה שקול להנחה שניתן לקחת מדגם גדול לאין שיעור עבור ניתוח השוק. בחלק זה נראה שעבור מדגם עצום שלא ניתן להשיגו ע"י ניתוח השוק, ניתן לקרבו ע"י דגימה יחידה מההתפלגות.</a:t>
            </a:r>
            <a:br>
              <a:rPr lang="he-IL"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16</a:t>
            </a:fld>
            <a:endParaRPr lang="he-IL"/>
          </a:p>
        </p:txBody>
      </p:sp>
    </p:spTree>
    <p:extLst>
      <p:ext uri="{BB962C8B-B14F-4D97-AF65-F5344CB8AC3E}">
        <p14:creationId xmlns:p14="http://schemas.microsoft.com/office/powerpoint/2010/main" val="883054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smtClean="0"/>
              <a:t>1. אנו</a:t>
            </a:r>
            <a:r>
              <a:rPr lang="he-IL" baseline="0" dirty="0" smtClean="0"/>
              <a:t> נחשב את ה-</a:t>
            </a:r>
            <a:r>
              <a:rPr lang="en-US" baseline="0" dirty="0" smtClean="0"/>
              <a:t>SM(v)</a:t>
            </a:r>
            <a:r>
              <a:rPr lang="he-IL" baseline="0" dirty="0" smtClean="0"/>
              <a:t> ונקבל וקטור של </a:t>
            </a:r>
            <a:r>
              <a:rPr lang="en-US" baseline="0" dirty="0" smtClean="0"/>
              <a:t>(</a:t>
            </a:r>
            <a:r>
              <a:rPr lang="en-US" baseline="0" dirty="0" err="1" smtClean="0"/>
              <a:t>x’,p</a:t>
            </a:r>
            <a:r>
              <a:rPr lang="en-US" baseline="0" dirty="0" smtClean="0"/>
              <a:t>’)</a:t>
            </a:r>
            <a:r>
              <a:rPr lang="he-IL" baseline="0" dirty="0" smtClean="0"/>
              <a:t>. </a:t>
            </a:r>
          </a:p>
          <a:p>
            <a:pPr algn="r" rtl="1">
              <a:buFont typeface="Arial" pitchFamily="34" charset="0"/>
              <a:buChar char="•"/>
            </a:pPr>
            <a:r>
              <a:rPr lang="he-IL" baseline="0" dirty="0" smtClean="0"/>
              <a:t> </a:t>
            </a:r>
            <a:r>
              <a:rPr lang="en-US" baseline="0" dirty="0" smtClean="0"/>
              <a:t>x’</a:t>
            </a:r>
            <a:r>
              <a:rPr lang="he-IL" baseline="0" dirty="0" smtClean="0"/>
              <a:t> – וקטור </a:t>
            </a:r>
            <a:r>
              <a:rPr lang="he-IL" baseline="0" dirty="0" err="1" smtClean="0"/>
              <a:t>האלקוציה</a:t>
            </a:r>
            <a:r>
              <a:rPr lang="he-IL" baseline="0" dirty="0" smtClean="0"/>
              <a:t>, משמע מי יזכה במכרז ומי לא.</a:t>
            </a:r>
          </a:p>
          <a:p>
            <a:pPr algn="r" rtl="1">
              <a:buFont typeface="Arial" pitchFamily="34" charset="0"/>
              <a:buChar char="•"/>
            </a:pPr>
            <a:r>
              <a:rPr lang="he-IL" baseline="0" dirty="0" smtClean="0"/>
              <a:t> </a:t>
            </a:r>
            <a:r>
              <a:rPr lang="en-US" baseline="0" dirty="0" smtClean="0"/>
              <a:t>P’</a:t>
            </a:r>
            <a:r>
              <a:rPr lang="he-IL" baseline="0" dirty="0" smtClean="0"/>
              <a:t> – וקטור התשלומים.</a:t>
            </a:r>
          </a:p>
          <a:p>
            <a:pPr algn="r" rtl="1">
              <a:buFont typeface="Arial" pitchFamily="34" charset="0"/>
              <a:buNone/>
            </a:pPr>
            <a:r>
              <a:rPr lang="he-IL" baseline="0" dirty="0" smtClean="0"/>
              <a:t>2. נדגום ערך </a:t>
            </a:r>
            <a:r>
              <a:rPr lang="en-US" baseline="0" dirty="0" smtClean="0"/>
              <a:t>r</a:t>
            </a:r>
            <a:r>
              <a:rPr lang="he-IL" baseline="0" dirty="0" smtClean="0"/>
              <a:t> מההתפלגות </a:t>
            </a:r>
            <a:r>
              <a:rPr lang="en-US" baseline="0" dirty="0" smtClean="0"/>
              <a:t>F</a:t>
            </a:r>
            <a:r>
              <a:rPr lang="he-IL" baseline="0" dirty="0" smtClean="0"/>
              <a:t> (ערכים של </a:t>
            </a:r>
            <a:r>
              <a:rPr lang="en-US" baseline="0" dirty="0" smtClean="0"/>
              <a:t>v</a:t>
            </a:r>
            <a:r>
              <a:rPr lang="en-US" baseline="-25000" dirty="0" smtClean="0"/>
              <a:t>i</a:t>
            </a:r>
            <a:r>
              <a:rPr lang="he-IL" baseline="0" dirty="0" smtClean="0"/>
              <a:t>). </a:t>
            </a:r>
          </a:p>
          <a:p>
            <a:pPr algn="r" rtl="1">
              <a:buFont typeface="Arial" pitchFamily="34" charset="0"/>
              <a:buNone/>
            </a:pPr>
            <a:r>
              <a:rPr lang="he-IL" baseline="0" dirty="0" smtClean="0"/>
              <a:t>3. נגדיר </a:t>
            </a:r>
            <a:r>
              <a:rPr lang="en-US" baseline="0" dirty="0" smtClean="0"/>
              <a:t>x</a:t>
            </a:r>
            <a:r>
              <a:rPr lang="en-US" baseline="-25000" dirty="0" smtClean="0"/>
              <a:t>i</a:t>
            </a:r>
            <a:r>
              <a:rPr lang="he-IL" baseline="0" dirty="0" smtClean="0"/>
              <a:t> באופן הבא: 	אם </a:t>
            </a:r>
            <a:r>
              <a:rPr lang="en-US" baseline="0" dirty="0" smtClean="0"/>
              <a:t>v</a:t>
            </a:r>
            <a:r>
              <a:rPr lang="en-US" baseline="-25000" dirty="0" smtClean="0"/>
              <a:t>i</a:t>
            </a:r>
            <a:r>
              <a:rPr lang="he-IL" baseline="0" dirty="0" smtClean="0"/>
              <a:t> הערך </a:t>
            </a:r>
            <a:r>
              <a:rPr lang="he-IL" baseline="0" dirty="0" err="1" smtClean="0"/>
              <a:t>הוירטואלי</a:t>
            </a:r>
            <a:r>
              <a:rPr lang="he-IL" baseline="0" dirty="0" smtClean="0"/>
              <a:t> של סוכן </a:t>
            </a:r>
            <a:r>
              <a:rPr lang="en-US" baseline="0" dirty="0" err="1" smtClean="0"/>
              <a:t>i</a:t>
            </a:r>
            <a:r>
              <a:rPr lang="he-IL" baseline="0" dirty="0" smtClean="0"/>
              <a:t> גדול מהערך שדגמנו אזי </a:t>
            </a:r>
            <a:r>
              <a:rPr lang="en-US" baseline="0" dirty="0" smtClean="0"/>
              <a:t>x</a:t>
            </a:r>
            <a:r>
              <a:rPr lang="en-US" baseline="-25000" dirty="0" smtClean="0"/>
              <a:t>i</a:t>
            </a:r>
            <a:r>
              <a:rPr lang="en-US" baseline="0" dirty="0" smtClean="0"/>
              <a:t> = </a:t>
            </a:r>
            <a:r>
              <a:rPr lang="en-US" baseline="0" dirty="0" err="1" smtClean="0"/>
              <a:t>x’</a:t>
            </a:r>
            <a:r>
              <a:rPr lang="en-US" baseline="-25000" dirty="0" err="1" smtClean="0"/>
              <a:t>i</a:t>
            </a:r>
            <a:r>
              <a:rPr lang="he-IL" baseline="-25000" dirty="0" smtClean="0"/>
              <a:t> </a:t>
            </a:r>
            <a:r>
              <a:rPr lang="he-IL" baseline="0" dirty="0" smtClean="0"/>
              <a:t> .</a:t>
            </a:r>
          </a:p>
          <a:p>
            <a:pPr algn="r" rtl="1">
              <a:buFont typeface="Arial" pitchFamily="34" charset="0"/>
              <a:buNone/>
            </a:pPr>
            <a:r>
              <a:rPr lang="he-IL" baseline="0" dirty="0" smtClean="0"/>
              <a:t>		אחרת </a:t>
            </a:r>
            <a:r>
              <a:rPr lang="en-US" baseline="0" dirty="0" smtClean="0"/>
              <a:t>x</a:t>
            </a:r>
            <a:r>
              <a:rPr lang="en-US" baseline="-25000" dirty="0" smtClean="0"/>
              <a:t>i</a:t>
            </a:r>
            <a:r>
              <a:rPr lang="en-US" baseline="0" dirty="0" smtClean="0"/>
              <a:t> = 0</a:t>
            </a:r>
            <a:r>
              <a:rPr lang="he-IL" baseline="0" dirty="0" smtClean="0"/>
              <a:t>.</a:t>
            </a:r>
          </a:p>
          <a:p>
            <a:pPr algn="r" rtl="1">
              <a:buFont typeface="Arial" pitchFamily="34" charset="0"/>
              <a:buNone/>
            </a:pPr>
            <a:r>
              <a:rPr lang="he-IL" baseline="0" dirty="0" smtClean="0"/>
              <a:t>4. נגדיר וקטור תשלומים חדש שלוקח את המחיר המקסימאלי בין הערך שדגמנו </a:t>
            </a:r>
            <a:r>
              <a:rPr lang="en-US" baseline="0" dirty="0" smtClean="0"/>
              <a:t>r</a:t>
            </a:r>
            <a:r>
              <a:rPr lang="he-IL" baseline="0" dirty="0" smtClean="0"/>
              <a:t> ל </a:t>
            </a:r>
            <a:r>
              <a:rPr lang="en-US" baseline="0" dirty="0" err="1" smtClean="0"/>
              <a:t>p’</a:t>
            </a:r>
            <a:r>
              <a:rPr lang="en-US" baseline="-25000" dirty="0" err="1" smtClean="0"/>
              <a:t>i</a:t>
            </a:r>
            <a:r>
              <a:rPr lang="he-IL" baseline="-25000" dirty="0" smtClean="0"/>
              <a:t> </a:t>
            </a:r>
            <a:r>
              <a:rPr lang="he-IL" baseline="0" dirty="0" smtClean="0"/>
              <a:t> או אפס אחרת.</a:t>
            </a:r>
          </a:p>
          <a:p>
            <a:pPr algn="r" rtl="1">
              <a:buFont typeface="Arial" pitchFamily="34" charset="0"/>
              <a:buNone/>
            </a:pPr>
            <a:endParaRPr lang="he-IL" baseline="0" dirty="0" smtClean="0"/>
          </a:p>
          <a:p>
            <a:pPr algn="r" rtl="1">
              <a:buFont typeface="Arial" pitchFamily="34" charset="0"/>
              <a:buNone/>
            </a:pPr>
            <a:endParaRPr lang="he-IL" baseline="0" dirty="0" smtClean="0"/>
          </a:p>
          <a:p>
            <a:pPr algn="r" rtl="1">
              <a:buFont typeface="Arial" pitchFamily="34" charset="0"/>
              <a:buNone/>
            </a:pPr>
            <a:r>
              <a:rPr lang="he-IL" sz="1200" kern="1200" dirty="0" smtClean="0">
                <a:solidFill>
                  <a:schemeClr val="tx1"/>
                </a:solidFill>
                <a:latin typeface="+mn-lt"/>
                <a:ea typeface="+mn-ea"/>
                <a:cs typeface="+mn-cs"/>
              </a:rPr>
              <a:t>בהשוואה ל-</a:t>
            </a:r>
            <a:r>
              <a:rPr lang="en-US" sz="1200" kern="1200" dirty="0" smtClean="0">
                <a:solidFill>
                  <a:schemeClr val="tx1"/>
                </a:solidFill>
                <a:latin typeface="+mn-lt"/>
                <a:ea typeface="+mn-ea"/>
                <a:cs typeface="+mn-cs"/>
              </a:rPr>
              <a:t>surplus maximization mechanism</a:t>
            </a:r>
            <a:r>
              <a:rPr lang="he-IL" sz="1200" kern="1200" dirty="0" smtClean="0">
                <a:solidFill>
                  <a:schemeClr val="tx1"/>
                </a:solidFill>
                <a:latin typeface="+mn-lt"/>
                <a:ea typeface="+mn-ea"/>
                <a:cs typeface="+mn-cs"/>
              </a:rPr>
              <a:t> עם מחירים </a:t>
            </a:r>
            <a:r>
              <a:rPr lang="en-US" sz="1200" kern="1200" dirty="0" smtClean="0">
                <a:solidFill>
                  <a:schemeClr val="tx1"/>
                </a:solidFill>
                <a:latin typeface="+mn-lt"/>
                <a:ea typeface="+mn-ea"/>
                <a:cs typeface="+mn-cs"/>
              </a:rPr>
              <a:t>reserve prices</a:t>
            </a:r>
            <a:r>
              <a:rPr lang="he-IL" sz="1200" kern="1200" dirty="0" smtClean="0">
                <a:solidFill>
                  <a:schemeClr val="tx1"/>
                </a:solidFill>
                <a:latin typeface="+mn-lt"/>
                <a:ea typeface="+mn-ea"/>
                <a:cs typeface="+mn-cs"/>
              </a:rPr>
              <a:t> שדנו בפרק 4, ה- </a:t>
            </a:r>
            <a:r>
              <a:rPr lang="en-US" sz="1200" kern="1200" dirty="0" smtClean="0">
                <a:solidFill>
                  <a:schemeClr val="tx1"/>
                </a:solidFill>
                <a:latin typeface="+mn-lt"/>
                <a:ea typeface="+mn-ea"/>
                <a:cs typeface="+mn-cs"/>
              </a:rPr>
              <a:t>reserve prices</a:t>
            </a:r>
            <a:r>
              <a:rPr lang="he-IL" sz="1200" kern="1200" dirty="0" smtClean="0">
                <a:solidFill>
                  <a:schemeClr val="tx1"/>
                </a:solidFill>
                <a:latin typeface="+mn-lt"/>
                <a:ea typeface="+mn-ea"/>
                <a:cs typeface="+mn-cs"/>
              </a:rPr>
              <a:t> נועדו לפלטר סוכנים בעלי ערך נמוך עוד לפני שמחפשים את הקבוצה אשר תיתן ערך מקסימאלי (</a:t>
            </a:r>
            <a:r>
              <a:rPr lang="en-US" sz="1200" kern="1200" dirty="0" smtClean="0">
                <a:solidFill>
                  <a:schemeClr val="tx1"/>
                </a:solidFill>
                <a:latin typeface="+mn-lt"/>
                <a:ea typeface="+mn-ea"/>
                <a:cs typeface="+mn-cs"/>
              </a:rPr>
              <a:t>surplus max</a:t>
            </a:r>
            <a:r>
              <a:rPr lang="he-IL" sz="1200" kern="1200" dirty="0" smtClean="0">
                <a:solidFill>
                  <a:schemeClr val="tx1"/>
                </a:solidFill>
                <a:latin typeface="+mn-lt"/>
                <a:ea typeface="+mn-ea"/>
                <a:cs typeface="+mn-cs"/>
              </a:rPr>
              <a:t>), </a:t>
            </a:r>
            <a:r>
              <a:rPr lang="he-IL" sz="1200" kern="1200" dirty="0" err="1" smtClean="0">
                <a:solidFill>
                  <a:schemeClr val="tx1"/>
                </a:solidFill>
                <a:latin typeface="+mn-lt"/>
                <a:ea typeface="+mn-ea"/>
                <a:cs typeface="+mn-cs"/>
              </a:rPr>
              <a:t>במכניזים</a:t>
            </a:r>
            <a:r>
              <a:rPr lang="he-IL" sz="1200" kern="1200" dirty="0" smtClean="0">
                <a:solidFill>
                  <a:schemeClr val="tx1"/>
                </a:solidFill>
                <a:latin typeface="+mn-lt"/>
                <a:ea typeface="+mn-ea"/>
                <a:cs typeface="+mn-cs"/>
              </a:rPr>
              <a:t> הנ"ל ה- </a:t>
            </a:r>
            <a:r>
              <a:rPr lang="en-US" sz="1200" kern="1200" dirty="0" smtClean="0">
                <a:solidFill>
                  <a:schemeClr val="tx1"/>
                </a:solidFill>
                <a:latin typeface="+mn-lt"/>
                <a:ea typeface="+mn-ea"/>
                <a:cs typeface="+mn-cs"/>
              </a:rPr>
              <a:t>reserve prices</a:t>
            </a:r>
            <a:r>
              <a:rPr lang="he-IL" sz="1200" kern="1200" dirty="0" smtClean="0">
                <a:solidFill>
                  <a:schemeClr val="tx1"/>
                </a:solidFill>
                <a:latin typeface="+mn-lt"/>
                <a:ea typeface="+mn-ea"/>
                <a:cs typeface="+mn-cs"/>
              </a:rPr>
              <a:t> מפלטר החוצה את הסוכנים בעלי הערך הנמוך לאחר שמוצאים את הקבוצה אשר תיתן את הערך המקסימאלי</a:t>
            </a:r>
            <a:endParaRPr lang="he-IL" baseline="-25000" dirty="0" smtClean="0"/>
          </a:p>
        </p:txBody>
      </p:sp>
      <p:sp>
        <p:nvSpPr>
          <p:cNvPr id="4" name="Slide Number Placeholder 3"/>
          <p:cNvSpPr>
            <a:spLocks noGrp="1"/>
          </p:cNvSpPr>
          <p:nvPr>
            <p:ph type="sldNum" sz="quarter" idx="10"/>
          </p:nvPr>
        </p:nvSpPr>
        <p:spPr/>
        <p:txBody>
          <a:bodyPr/>
          <a:lstStyle/>
          <a:p>
            <a:fld id="{D92335BA-21C8-4F64-905D-7D0EE40521CC}"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dirty="0" smtClean="0"/>
              <a:t>בגלל</a:t>
            </a:r>
            <a:r>
              <a:rPr lang="he-IL" baseline="0" dirty="0" smtClean="0"/>
              <a:t> שמדובר בהתפלגויות שהן לא בהכרח </a:t>
            </a:r>
            <a:r>
              <a:rPr lang="en-US" baseline="0" dirty="0" smtClean="0"/>
              <a:t>U[0,1]</a:t>
            </a:r>
            <a:r>
              <a:rPr lang="he-IL" baseline="0" dirty="0" smtClean="0"/>
              <a:t>, ננסה לנרמל אותן ע"י שימוש ב</a:t>
            </a:r>
            <a:r>
              <a:rPr lang="en-US" baseline="0" dirty="0" smtClean="0"/>
              <a:t>q</a:t>
            </a:r>
            <a:r>
              <a:rPr lang="he-IL" baseline="0" dirty="0" smtClean="0"/>
              <a:t>. </a:t>
            </a:r>
          </a:p>
          <a:p>
            <a:pPr algn="r" rtl="1"/>
            <a:r>
              <a:rPr lang="he-IL" dirty="0" smtClean="0"/>
              <a:t>במכניזם חד מימדי כשערכי</a:t>
            </a:r>
            <a:r>
              <a:rPr lang="he-IL" baseline="0" dirty="0" smtClean="0"/>
              <a:t> השחקנים מתפלגים בהתפלגות רציפה יש יחס ישיר בין הערך והחוזק היחסי של השחקן.</a:t>
            </a:r>
          </a:p>
          <a:p>
            <a:pPr algn="r" rtl="1"/>
            <a:r>
              <a:rPr lang="he-IL" baseline="0" dirty="0" smtClean="0"/>
              <a:t>לדוגמה, בהתפלגות אחידה [0,1] שחקן עם ערך 0.9 חזק יותר מ90% מהשחקנים וחלש יותר מ10%.</a:t>
            </a:r>
          </a:p>
          <a:p>
            <a:pPr algn="r" rtl="1"/>
            <a:r>
              <a:rPr lang="he-IL" baseline="0" dirty="0" smtClean="0"/>
              <a:t>לכן </a:t>
            </a:r>
            <a:r>
              <a:rPr lang="en-US" baseline="0" dirty="0" smtClean="0"/>
              <a:t>q</a:t>
            </a:r>
            <a:r>
              <a:rPr lang="he-IL" baseline="0" dirty="0" smtClean="0"/>
              <a:t> יביע את החולשה שלו (כאשר 0 זה הכי חזק ו1 זה הכי חלש).</a:t>
            </a:r>
          </a:p>
          <a:p>
            <a:pPr algn="r" rtl="1"/>
            <a:endParaRPr lang="he-IL"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ההכנסה מוגדרת</a:t>
            </a:r>
            <a:r>
              <a:rPr lang="he-IL" baseline="0" dirty="0" smtClean="0"/>
              <a:t> להיות הסיכוי למכור כפול המחיר שאני אמכור בו</a:t>
            </a:r>
            <a:endParaRPr lang="he-IL" dirty="0" smtClean="0"/>
          </a:p>
          <a:p>
            <a:pPr algn="r" rtl="1"/>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kern="1200" dirty="0" smtClean="0">
                <a:solidFill>
                  <a:schemeClr val="tx1"/>
                </a:solidFill>
                <a:latin typeface="+mn-lt"/>
                <a:ea typeface="+mn-ea"/>
                <a:cs typeface="+mn-cs"/>
              </a:rPr>
              <a:t>נתבונן במצב של סוכן יחיד, בסביבה עם פריט יחיד. המכרז האופטימאלי בסביבה כזאת הוא פשוט להכריז (לפרסם) על מחיר מונופול.</a:t>
            </a:r>
          </a:p>
          <a:p>
            <a:pPr algn="r" rtl="1"/>
            <a:r>
              <a:rPr lang="he-IL" sz="1200" kern="1200" dirty="0" smtClean="0">
                <a:solidFill>
                  <a:schemeClr val="tx1"/>
                </a:solidFill>
                <a:latin typeface="+mn-lt"/>
                <a:ea typeface="+mn-ea"/>
                <a:cs typeface="+mn-cs"/>
              </a:rPr>
              <a:t>זהו מצב של קח את זה במחיר הזה או שתפרוש מהמכרז. תחת ההנחות הנ"ל ב-</a:t>
            </a:r>
            <a:r>
              <a:rPr lang="en-US" sz="1200" kern="1200" dirty="0" smtClean="0">
                <a:solidFill>
                  <a:schemeClr val="tx1"/>
                </a:solidFill>
                <a:latin typeface="+mn-lt"/>
                <a:ea typeface="+mn-ea"/>
                <a:cs typeface="+mn-cs"/>
              </a:rPr>
              <a:t>single sample mechanism</a:t>
            </a:r>
            <a:r>
              <a:rPr lang="he-IL" sz="1200" kern="1200" dirty="0" smtClean="0">
                <a:solidFill>
                  <a:schemeClr val="tx1"/>
                </a:solidFill>
                <a:latin typeface="+mn-lt"/>
                <a:ea typeface="+mn-ea"/>
                <a:cs typeface="+mn-cs"/>
              </a:rPr>
              <a:t> מפרסם באופן רנדומאלי מתוך ההתפלגות את מחיר, כאשר זוהי הצעת מחיר של קח את זה או עזוב. אנו ניתן הוכחה גיאומטרית אשר תראה כי עבור התפלגויות רגולריות, הכנסות/רווח מהמחיר הרנדומאלי הזה הוא כפקטור 2 על הרווח מהמחיר </a:t>
            </a:r>
            <a:r>
              <a:rPr lang="he-IL" sz="1200" kern="1200" dirty="0" err="1" smtClean="0">
                <a:solidFill>
                  <a:schemeClr val="tx1"/>
                </a:solidFill>
                <a:latin typeface="+mn-lt"/>
                <a:ea typeface="+mn-ea"/>
                <a:cs typeface="+mn-cs"/>
              </a:rPr>
              <a:t>המונופולי</a:t>
            </a:r>
            <a:r>
              <a:rPr lang="he-IL" sz="1200" kern="1200" dirty="0" smtClean="0">
                <a:solidFill>
                  <a:schemeClr val="tx1"/>
                </a:solidFill>
                <a:latin typeface="+mn-lt"/>
                <a:ea typeface="+mn-ea"/>
                <a:cs typeface="+mn-cs"/>
              </a:rPr>
              <a:t> (האופטימאלי).</a:t>
            </a:r>
            <a:br>
              <a:rPr lang="he-IL"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kern="1200" dirty="0" smtClean="0">
                <a:solidFill>
                  <a:schemeClr val="tx1"/>
                </a:solidFill>
                <a:latin typeface="+mn-lt"/>
                <a:ea typeface="+mn-ea"/>
                <a:cs typeface="+mn-cs"/>
              </a:rPr>
              <a:t>יהי </a:t>
            </a:r>
            <a:r>
              <a:rPr lang="en-US" sz="1200" kern="1200" dirty="0" smtClean="0">
                <a:solidFill>
                  <a:schemeClr val="tx1"/>
                </a:solidFill>
                <a:latin typeface="+mn-lt"/>
                <a:ea typeface="+mn-ea"/>
                <a:cs typeface="+mn-cs"/>
              </a:rPr>
              <a:t>R(q)</a:t>
            </a:r>
            <a:r>
              <a:rPr lang="he-IL" sz="1200" kern="1200" dirty="0" smtClean="0">
                <a:solidFill>
                  <a:schemeClr val="tx1"/>
                </a:solidFill>
                <a:latin typeface="+mn-lt"/>
                <a:ea typeface="+mn-ea"/>
                <a:cs typeface="+mn-cs"/>
              </a:rPr>
              <a:t> עקומת הרווח (</a:t>
            </a:r>
            <a:r>
              <a:rPr lang="en-US" sz="1200" kern="1200" dirty="0" smtClean="0">
                <a:solidFill>
                  <a:schemeClr val="tx1"/>
                </a:solidFill>
                <a:latin typeface="+mn-lt"/>
                <a:ea typeface="+mn-ea"/>
                <a:cs typeface="+mn-cs"/>
              </a:rPr>
              <a:t>revenue curve</a:t>
            </a:r>
            <a:r>
              <a:rPr lang="he-IL" sz="1200" kern="1200" dirty="0" smtClean="0">
                <a:solidFill>
                  <a:schemeClr val="tx1"/>
                </a:solidFill>
                <a:latin typeface="+mn-lt"/>
                <a:ea typeface="+mn-ea"/>
                <a:cs typeface="+mn-cs"/>
              </a:rPr>
              <a:t>) עבור </a:t>
            </a:r>
            <a:r>
              <a:rPr lang="en-US" sz="1200" kern="1200" dirty="0" smtClean="0">
                <a:solidFill>
                  <a:schemeClr val="tx1"/>
                </a:solidFill>
                <a:latin typeface="+mn-lt"/>
                <a:ea typeface="+mn-ea"/>
                <a:cs typeface="+mn-cs"/>
              </a:rPr>
              <a:t>F </a:t>
            </a:r>
            <a:r>
              <a:rPr lang="en-US" sz="1200" kern="1200" dirty="0" err="1" smtClean="0">
                <a:solidFill>
                  <a:schemeClr val="tx1"/>
                </a:solidFill>
                <a:latin typeface="+mn-lt"/>
                <a:ea typeface="+mn-ea"/>
                <a:cs typeface="+mn-cs"/>
              </a:rPr>
              <a:t>quantile</a:t>
            </a:r>
            <a:r>
              <a:rPr lang="en-US" sz="1200" kern="1200" dirty="0" smtClean="0">
                <a:solidFill>
                  <a:schemeClr val="tx1"/>
                </a:solidFill>
                <a:latin typeface="+mn-lt"/>
                <a:ea typeface="+mn-ea"/>
                <a:cs typeface="+mn-cs"/>
              </a:rPr>
              <a:t> space</a:t>
            </a:r>
            <a:r>
              <a:rPr lang="he-IL" sz="1200" kern="1200" dirty="0" smtClean="0">
                <a:solidFill>
                  <a:schemeClr val="tx1"/>
                </a:solidFill>
                <a:latin typeface="+mn-lt"/>
                <a:ea typeface="+mn-ea"/>
                <a:cs typeface="+mn-cs"/>
              </a:rPr>
              <a:t>.</a:t>
            </a:r>
            <a:br>
              <a:rPr lang="he-IL" sz="1200" kern="1200" dirty="0" smtClean="0">
                <a:solidFill>
                  <a:schemeClr val="tx1"/>
                </a:solidFill>
                <a:latin typeface="+mn-lt"/>
                <a:ea typeface="+mn-ea"/>
                <a:cs typeface="+mn-cs"/>
              </a:rPr>
            </a:br>
            <a:r>
              <a:rPr lang="he-IL" sz="1200" kern="1200" dirty="0" smtClean="0">
                <a:solidFill>
                  <a:schemeClr val="tx1"/>
                </a:solidFill>
                <a:latin typeface="+mn-lt"/>
                <a:ea typeface="+mn-ea"/>
                <a:cs typeface="+mn-cs"/>
              </a:rPr>
              <a:t>יהי </a:t>
            </a:r>
            <a:r>
              <a:rPr lang="en-US" sz="1200" kern="1200" dirty="0" smtClean="0">
                <a:solidFill>
                  <a:schemeClr val="tx1"/>
                </a:solidFill>
                <a:latin typeface="+mn-lt"/>
                <a:ea typeface="+mn-ea"/>
                <a:cs typeface="+mn-cs"/>
              </a:rPr>
              <a:t>phi</a:t>
            </a:r>
            <a:r>
              <a:rPr lang="he-IL" sz="1200" kern="1200" baseline="0" dirty="0" smtClean="0">
                <a:solidFill>
                  <a:schemeClr val="tx1"/>
                </a:solidFill>
                <a:latin typeface="+mn-lt"/>
                <a:ea typeface="+mn-ea"/>
                <a:cs typeface="+mn-cs"/>
              </a:rPr>
              <a:t> </a:t>
            </a:r>
            <a:r>
              <a:rPr lang="he-IL" sz="1200" kern="1200" dirty="0" smtClean="0">
                <a:solidFill>
                  <a:schemeClr val="tx1"/>
                </a:solidFill>
                <a:latin typeface="+mn-lt"/>
                <a:ea typeface="+mn-ea"/>
                <a:cs typeface="+mn-cs"/>
              </a:rPr>
              <a:t>הערך של </a:t>
            </a:r>
            <a:r>
              <a:rPr lang="he-IL" sz="1200" kern="1200" dirty="0" err="1" smtClean="0">
                <a:solidFill>
                  <a:schemeClr val="tx1"/>
                </a:solidFill>
                <a:latin typeface="+mn-lt"/>
                <a:ea typeface="+mn-ea"/>
                <a:cs typeface="+mn-cs"/>
              </a:rPr>
              <a:t>האוכלוסיה</a:t>
            </a:r>
            <a:r>
              <a:rPr lang="he-IL" sz="1200" kern="1200" dirty="0" smtClean="0">
                <a:solidFill>
                  <a:schemeClr val="tx1"/>
                </a:solidFill>
                <a:latin typeface="+mn-lt"/>
                <a:ea typeface="+mn-ea"/>
                <a:cs typeface="+mn-cs"/>
              </a:rPr>
              <a:t> המחלק אותה למספר קבוצות שוות המתאים למחיר </a:t>
            </a:r>
            <a:r>
              <a:rPr lang="he-IL" sz="1200" kern="1200" dirty="0" err="1" smtClean="0">
                <a:solidFill>
                  <a:schemeClr val="tx1"/>
                </a:solidFill>
                <a:latin typeface="+mn-lt"/>
                <a:ea typeface="+mn-ea"/>
                <a:cs typeface="+mn-cs"/>
              </a:rPr>
              <a:t>המונופולי</a:t>
            </a:r>
            <a:r>
              <a:rPr lang="he-IL" sz="1200" kern="1200" dirty="0" smtClean="0">
                <a:solidFill>
                  <a:schemeClr val="tx1"/>
                </a:solidFill>
                <a:latin typeface="+mn-lt"/>
                <a:ea typeface="+mn-ea"/>
                <a:cs typeface="+mn-cs"/>
              </a:rPr>
              <a:t> כלומר</a:t>
            </a:r>
            <a:r>
              <a:rPr lang="he-IL" sz="1200" kern="1200" baseline="0" dirty="0" smtClean="0">
                <a:solidFill>
                  <a:schemeClr val="tx1"/>
                </a:solidFill>
                <a:latin typeface="+mn-lt"/>
                <a:ea typeface="+mn-ea"/>
                <a:cs typeface="+mn-cs"/>
              </a:rPr>
              <a:t> </a:t>
            </a:r>
            <a:r>
              <a:rPr lang="he-IL" sz="1200" kern="1200" dirty="0" smtClean="0">
                <a:solidFill>
                  <a:schemeClr val="tx1"/>
                </a:solidFill>
                <a:latin typeface="+mn-lt"/>
                <a:ea typeface="+mn-ea"/>
                <a:cs typeface="+mn-cs"/>
              </a:rPr>
              <a:t>הרווח המצופה ממחיר כזה הוא </a:t>
            </a:r>
            <a:r>
              <a:rPr lang="en-US" sz="1200" kern="1200" dirty="0" smtClean="0">
                <a:solidFill>
                  <a:schemeClr val="tx1"/>
                </a:solidFill>
                <a:latin typeface="+mn-lt"/>
                <a:ea typeface="+mn-ea"/>
                <a:cs typeface="+mn-cs"/>
              </a:rPr>
              <a:t>R(ETA)</a:t>
            </a:r>
            <a:r>
              <a:rPr lang="he-IL" sz="1200" kern="1200" dirty="0" smtClean="0">
                <a:solidFill>
                  <a:schemeClr val="tx1"/>
                </a:solidFill>
                <a:latin typeface="+mn-lt"/>
                <a:ea typeface="+mn-ea"/>
                <a:cs typeface="+mn-cs"/>
              </a:rPr>
              <a:t>.</a:t>
            </a:r>
            <a:br>
              <a:rPr lang="he-IL" sz="1200" kern="1200" dirty="0" smtClean="0">
                <a:solidFill>
                  <a:schemeClr val="tx1"/>
                </a:solidFill>
                <a:latin typeface="+mn-lt"/>
                <a:ea typeface="+mn-ea"/>
                <a:cs typeface="+mn-cs"/>
              </a:rPr>
            </a:br>
            <a:r>
              <a:rPr lang="he-IL" sz="1200" kern="1200" dirty="0" smtClean="0">
                <a:solidFill>
                  <a:schemeClr val="tx1"/>
                </a:solidFill>
                <a:latin typeface="+mn-lt"/>
                <a:ea typeface="+mn-ea"/>
                <a:cs typeface="+mn-cs"/>
              </a:rPr>
              <a:t>ניזכר שלקיחת של ערך רנדומאלי מההתפלגות </a:t>
            </a:r>
            <a:r>
              <a:rPr lang="en-US" sz="1200" kern="1200" dirty="0" smtClean="0">
                <a:solidFill>
                  <a:schemeClr val="tx1"/>
                </a:solidFill>
                <a:latin typeface="+mn-lt"/>
                <a:ea typeface="+mn-ea"/>
                <a:cs typeface="+mn-cs"/>
              </a:rPr>
              <a:t>F</a:t>
            </a:r>
            <a:r>
              <a:rPr lang="he-IL" sz="1200" kern="1200" dirty="0" smtClean="0">
                <a:solidFill>
                  <a:schemeClr val="tx1"/>
                </a:solidFill>
                <a:latin typeface="+mn-lt"/>
                <a:ea typeface="+mn-ea"/>
                <a:cs typeface="+mn-cs"/>
              </a:rPr>
              <a:t> שווה ללקיחת ערך </a:t>
            </a:r>
            <a:r>
              <a:rPr lang="en-US" sz="1200" kern="1200" dirty="0" err="1" smtClean="0">
                <a:solidFill>
                  <a:schemeClr val="tx1"/>
                </a:solidFill>
                <a:latin typeface="+mn-lt"/>
                <a:ea typeface="+mn-ea"/>
                <a:cs typeface="+mn-cs"/>
              </a:rPr>
              <a:t>quantile</a:t>
            </a:r>
            <a:r>
              <a:rPr lang="he-IL" sz="1200" kern="1200" dirty="0" smtClean="0">
                <a:solidFill>
                  <a:schemeClr val="tx1"/>
                </a:solidFill>
                <a:latin typeface="+mn-lt"/>
                <a:ea typeface="+mn-ea"/>
                <a:cs typeface="+mn-cs"/>
              </a:rPr>
              <a:t> מתוך התפלגות אוניפורמית כאשר </a:t>
            </a:r>
            <a:r>
              <a:rPr lang="en-US" sz="1200" kern="1200" dirty="0" smtClean="0">
                <a:solidFill>
                  <a:schemeClr val="tx1"/>
                </a:solidFill>
                <a:latin typeface="+mn-lt"/>
                <a:ea typeface="+mn-ea"/>
                <a:cs typeface="+mn-cs"/>
              </a:rPr>
              <a:t>q ~ U[0,1]</a:t>
            </a:r>
            <a:r>
              <a:rPr lang="he-IL" sz="1200" kern="1200" dirty="0" smtClean="0">
                <a:solidFill>
                  <a:schemeClr val="tx1"/>
                </a:solidFill>
                <a:latin typeface="+mn-lt"/>
                <a:ea typeface="+mn-ea"/>
                <a:cs typeface="+mn-cs"/>
              </a:rPr>
              <a:t>. ה</a:t>
            </a:r>
            <a:r>
              <a:rPr lang="en-US" sz="1200" kern="1200" dirty="0" smtClean="0">
                <a:solidFill>
                  <a:schemeClr val="tx1"/>
                </a:solidFill>
                <a:latin typeface="+mn-lt"/>
                <a:ea typeface="+mn-ea"/>
                <a:cs typeface="+mn-cs"/>
              </a:rPr>
              <a:t>revenue</a:t>
            </a:r>
            <a:r>
              <a:rPr lang="he-IL" sz="1200" kern="1200" dirty="0" smtClean="0">
                <a:solidFill>
                  <a:schemeClr val="tx1"/>
                </a:solidFill>
                <a:latin typeface="+mn-lt"/>
                <a:ea typeface="+mn-ea"/>
                <a:cs typeface="+mn-cs"/>
              </a:rPr>
              <a:t> המצופה ממחיר רנדומאלי זה הינו </a:t>
            </a:r>
            <a:r>
              <a:rPr lang="en-US" sz="1200" kern="1200" dirty="0" err="1" smtClean="0">
                <a:solidFill>
                  <a:schemeClr val="tx1"/>
                </a:solidFill>
                <a:latin typeface="+mn-lt"/>
                <a:ea typeface="+mn-ea"/>
                <a:cs typeface="+mn-cs"/>
              </a:rPr>
              <a:t>E</a:t>
            </a:r>
            <a:r>
              <a:rPr lang="en-US" sz="1200" kern="1200" baseline="-25000" dirty="0" err="1" smtClean="0">
                <a:solidFill>
                  <a:schemeClr val="tx1"/>
                </a:solidFill>
                <a:latin typeface="+mn-lt"/>
                <a:ea typeface="+mn-ea"/>
                <a:cs typeface="+mn-cs"/>
              </a:rPr>
              <a:t>q</a:t>
            </a:r>
            <a:r>
              <a:rPr lang="he-IL"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the Figure 5.1 the area of region A is R(η) – the monopoly price.</a:t>
            </a:r>
          </a:p>
          <a:p>
            <a:r>
              <a:rPr lang="en-US" sz="1200" kern="1200" baseline="0" dirty="0" smtClean="0">
                <a:solidFill>
                  <a:schemeClr val="tx1"/>
                </a:solidFill>
                <a:latin typeface="+mn-lt"/>
                <a:ea typeface="+mn-ea"/>
                <a:cs typeface="+mn-cs"/>
              </a:rPr>
              <a:t>The area of region B is </a:t>
            </a:r>
            <a:r>
              <a:rPr lang="en-US" sz="1200" kern="1200" baseline="0" dirty="0" err="1" smtClean="0">
                <a:solidFill>
                  <a:schemeClr val="tx1"/>
                </a:solidFill>
                <a:latin typeface="+mn-lt"/>
                <a:ea typeface="+mn-ea"/>
                <a:cs typeface="+mn-cs"/>
              </a:rPr>
              <a:t>Eq</a:t>
            </a:r>
            <a:r>
              <a:rPr lang="en-US" sz="1200" kern="1200" baseline="0" dirty="0" smtClean="0">
                <a:solidFill>
                  <a:schemeClr val="tx1"/>
                </a:solidFill>
                <a:latin typeface="+mn-lt"/>
                <a:ea typeface="+mn-ea"/>
                <a:cs typeface="+mn-cs"/>
              </a:rPr>
              <a:t>[R(q)] which is like the revenue from drawing a random price </a:t>
            </a:r>
            <a:r>
              <a:rPr lang="en-US" sz="1200" b="1" kern="1200" baseline="0" dirty="0" smtClean="0">
                <a:solidFill>
                  <a:schemeClr val="tx1"/>
                </a:solidFill>
                <a:latin typeface="+mn-lt"/>
                <a:ea typeface="+mn-ea"/>
                <a:cs typeface="+mn-cs"/>
              </a:rPr>
              <a:t>r</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We can see that the area of C is less than the area of B, by concavity of R(·), but also it at least half the area of A, by geometry. The lemma follows.</a:t>
            </a:r>
          </a:p>
          <a:p>
            <a:pPr algn="r" rtl="1"/>
            <a:r>
              <a:rPr lang="he-IL" sz="1200" kern="1200" baseline="0" dirty="0" smtClean="0">
                <a:solidFill>
                  <a:schemeClr val="tx1"/>
                </a:solidFill>
                <a:latin typeface="+mn-lt"/>
                <a:ea typeface="+mn-ea"/>
                <a:cs typeface="+mn-cs"/>
              </a:rPr>
              <a:t>כלומר השטח מתחת של </a:t>
            </a:r>
            <a:r>
              <a:rPr lang="en-US" sz="1200" kern="1200" baseline="0" dirty="0" smtClean="0">
                <a:solidFill>
                  <a:schemeClr val="tx1"/>
                </a:solidFill>
                <a:latin typeface="+mn-lt"/>
                <a:ea typeface="+mn-ea"/>
                <a:cs typeface="+mn-cs"/>
              </a:rPr>
              <a:t>C</a:t>
            </a:r>
            <a:r>
              <a:rPr lang="he-IL" sz="1200" kern="1200" baseline="0" dirty="0" smtClean="0">
                <a:solidFill>
                  <a:schemeClr val="tx1"/>
                </a:solidFill>
                <a:latin typeface="+mn-lt"/>
                <a:ea typeface="+mn-ea"/>
                <a:cs typeface="+mn-cs"/>
              </a:rPr>
              <a:t> קטן מהשטח של </a:t>
            </a:r>
            <a:r>
              <a:rPr lang="en-US" sz="1200" kern="1200" baseline="0" dirty="0" smtClean="0">
                <a:solidFill>
                  <a:schemeClr val="tx1"/>
                </a:solidFill>
                <a:latin typeface="+mn-lt"/>
                <a:ea typeface="+mn-ea"/>
                <a:cs typeface="+mn-cs"/>
              </a:rPr>
              <a:t>B</a:t>
            </a:r>
            <a:r>
              <a:rPr lang="he-IL" sz="1200" kern="1200" baseline="0" dirty="0" smtClean="0">
                <a:solidFill>
                  <a:schemeClr val="tx1"/>
                </a:solidFill>
                <a:latin typeface="+mn-lt"/>
                <a:ea typeface="+mn-ea"/>
                <a:cs typeface="+mn-cs"/>
              </a:rPr>
              <a:t> מכיוון ש</a:t>
            </a:r>
            <a:r>
              <a:rPr lang="en-US" sz="1200" kern="1200" baseline="0" dirty="0" smtClean="0">
                <a:solidFill>
                  <a:schemeClr val="tx1"/>
                </a:solidFill>
                <a:latin typeface="+mn-lt"/>
                <a:ea typeface="+mn-ea"/>
                <a:cs typeface="+mn-cs"/>
              </a:rPr>
              <a:t>R(q)</a:t>
            </a:r>
            <a:r>
              <a:rPr lang="he-IL" sz="1200" kern="1200" baseline="0" dirty="0" smtClean="0">
                <a:solidFill>
                  <a:schemeClr val="tx1"/>
                </a:solidFill>
                <a:latin typeface="+mn-lt"/>
                <a:ea typeface="+mn-ea"/>
                <a:cs typeface="+mn-cs"/>
              </a:rPr>
              <a:t> קמור, אך כמו שרואים השטח של </a:t>
            </a:r>
            <a:r>
              <a:rPr lang="en-US" sz="1200" kern="1200" baseline="0" dirty="0" smtClean="0">
                <a:solidFill>
                  <a:schemeClr val="tx1"/>
                </a:solidFill>
                <a:latin typeface="+mn-lt"/>
                <a:ea typeface="+mn-ea"/>
                <a:cs typeface="+mn-cs"/>
              </a:rPr>
              <a:t>C</a:t>
            </a:r>
            <a:r>
              <a:rPr lang="he-IL" sz="1200" kern="1200" baseline="0" dirty="0" smtClean="0">
                <a:solidFill>
                  <a:schemeClr val="tx1"/>
                </a:solidFill>
                <a:latin typeface="+mn-lt"/>
                <a:ea typeface="+mn-ea"/>
                <a:cs typeface="+mn-cs"/>
              </a:rPr>
              <a:t> הוא (במקרה הגרוע שהערך של </a:t>
            </a:r>
            <a:r>
              <a:rPr lang="el-GR" sz="1200" kern="1200" baseline="0" dirty="0" smtClean="0">
                <a:solidFill>
                  <a:schemeClr val="tx1"/>
                </a:solidFill>
                <a:latin typeface="+mn-lt"/>
                <a:ea typeface="+mn-ea"/>
                <a:cs typeface="+mn-cs"/>
              </a:rPr>
              <a:t>η</a:t>
            </a:r>
            <a:r>
              <a:rPr lang="he-IL" sz="1200" kern="1200" baseline="0" dirty="0" smtClean="0">
                <a:solidFill>
                  <a:schemeClr val="tx1"/>
                </a:solidFill>
                <a:latin typeface="+mn-lt"/>
                <a:ea typeface="+mn-ea"/>
                <a:cs typeface="+mn-cs"/>
              </a:rPr>
              <a:t> הוא באמצע) לפחות החצי השטח של </a:t>
            </a:r>
            <a:r>
              <a:rPr lang="en-US" sz="1200" kern="1200" baseline="0" dirty="0" smtClean="0">
                <a:solidFill>
                  <a:schemeClr val="tx1"/>
                </a:solidFill>
                <a:latin typeface="+mn-lt"/>
                <a:ea typeface="+mn-ea"/>
                <a:cs typeface="+mn-cs"/>
              </a:rPr>
              <a:t>A</a:t>
            </a:r>
            <a:r>
              <a:rPr lang="he-IL" sz="1200" kern="1200" baseline="0" dirty="0" smtClean="0">
                <a:solidFill>
                  <a:schemeClr val="tx1"/>
                </a:solidFill>
                <a:latin typeface="+mn-lt"/>
                <a:ea typeface="+mn-ea"/>
                <a:cs typeface="+mn-cs"/>
              </a:rPr>
              <a:t> ולכן הלמה מתקיימת.</a:t>
            </a: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baseline="0" dirty="0" smtClean="0"/>
              <a:t>בעזרת קביעת התשלום להיות הערך הקריטי, נוביל למצב בו אמירת אמת היא אסטרטגיה דומיננטית.</a:t>
            </a:r>
          </a:p>
          <a:p>
            <a:pPr algn="r" rtl="1"/>
            <a:endParaRPr lang="he-IL" baseline="0" dirty="0" smtClean="0"/>
          </a:p>
          <a:p>
            <a:pPr algn="r" rtl="1"/>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u="sng" kern="1200" dirty="0" smtClean="0">
                <a:solidFill>
                  <a:schemeClr val="tx1"/>
                </a:solidFill>
                <a:latin typeface="+mn-lt"/>
                <a:ea typeface="+mn-ea"/>
                <a:cs typeface="+mn-cs"/>
              </a:rPr>
              <a:t>אופציה</a:t>
            </a:r>
            <a:r>
              <a:rPr lang="he-IL" sz="1200" u="sng" kern="1200" baseline="0" dirty="0" smtClean="0">
                <a:solidFill>
                  <a:schemeClr val="tx1"/>
                </a:solidFill>
                <a:latin typeface="+mn-lt"/>
                <a:ea typeface="+mn-ea"/>
                <a:cs typeface="+mn-cs"/>
              </a:rPr>
              <a:t> </a:t>
            </a:r>
            <a:r>
              <a:rPr lang="he-IL" sz="1200" u="sng" kern="1200" dirty="0" smtClean="0">
                <a:solidFill>
                  <a:schemeClr val="tx1"/>
                </a:solidFill>
                <a:latin typeface="+mn-lt"/>
                <a:ea typeface="+mn-ea"/>
                <a:cs typeface="+mn-cs"/>
              </a:rPr>
              <a:t>הראשונה:</a:t>
            </a:r>
            <a:r>
              <a:rPr lang="he-IL" sz="1200" kern="1200" dirty="0" smtClean="0">
                <a:solidFill>
                  <a:schemeClr val="tx1"/>
                </a:solidFill>
                <a:latin typeface="+mn-lt"/>
                <a:ea typeface="+mn-ea"/>
                <a:cs typeface="+mn-cs"/>
              </a:rPr>
              <a:t> היא ההיכרות הקודמת של ה-</a:t>
            </a:r>
            <a:r>
              <a:rPr lang="en-US" sz="1200" kern="1200" dirty="0" smtClean="0">
                <a:solidFill>
                  <a:schemeClr val="tx1"/>
                </a:solidFill>
                <a:latin typeface="+mn-lt"/>
                <a:ea typeface="+mn-ea"/>
                <a:cs typeface="+mn-cs"/>
              </a:rPr>
              <a:t>designer</a:t>
            </a:r>
            <a:r>
              <a:rPr lang="he-IL" sz="1200" kern="1200" dirty="0" smtClean="0">
                <a:solidFill>
                  <a:schemeClr val="tx1"/>
                </a:solidFill>
                <a:latin typeface="+mn-lt"/>
                <a:ea typeface="+mn-ea"/>
                <a:cs typeface="+mn-cs"/>
              </a:rPr>
              <a:t> עם הסוכנים האלה (או דומים להם). הבעיה בהשקפה זו שהסוכנים הראשונים יכלו לתכנן את האסטרטגיה שלהם מתוך ידיעה שהמידע והתכונות שלהם לא יוכלו להיות מנוצלות ע"י ה-</a:t>
            </a:r>
            <a:r>
              <a:rPr lang="en-US" sz="1200" kern="1200" dirty="0" smtClean="0">
                <a:solidFill>
                  <a:schemeClr val="tx1"/>
                </a:solidFill>
                <a:latin typeface="+mn-lt"/>
                <a:ea typeface="+mn-ea"/>
                <a:cs typeface="+mn-cs"/>
              </a:rPr>
              <a:t>designer</a:t>
            </a:r>
            <a:r>
              <a:rPr lang="he-IL" sz="1200" kern="1200" dirty="0" smtClean="0">
                <a:solidFill>
                  <a:schemeClr val="tx1"/>
                </a:solidFill>
                <a:latin typeface="+mn-lt"/>
                <a:ea typeface="+mn-ea"/>
                <a:cs typeface="+mn-cs"/>
              </a:rPr>
              <a:t> לאחר מכן.</a:t>
            </a:r>
          </a:p>
          <a:p>
            <a:pPr algn="r" rtl="1"/>
            <a:endParaRPr lang="he-IL" sz="1200" kern="1200" dirty="0" smtClean="0">
              <a:solidFill>
                <a:schemeClr val="tx1"/>
              </a:solidFill>
              <a:latin typeface="+mn-lt"/>
              <a:ea typeface="+mn-ea"/>
              <a:cs typeface="+mn-cs"/>
            </a:endParaRPr>
          </a:p>
          <a:p>
            <a:pPr algn="r" rtl="1"/>
            <a:r>
              <a:rPr lang="he-IL" sz="1200" kern="1200" dirty="0" smtClean="0">
                <a:solidFill>
                  <a:schemeClr val="tx1"/>
                </a:solidFill>
                <a:latin typeface="+mn-lt"/>
                <a:ea typeface="+mn-ea"/>
                <a:cs typeface="+mn-cs"/>
              </a:rPr>
              <a:t>האופציה </a:t>
            </a:r>
            <a:r>
              <a:rPr lang="he-IL" sz="1200" u="sng" kern="1200" dirty="0" smtClean="0">
                <a:solidFill>
                  <a:schemeClr val="tx1"/>
                </a:solidFill>
                <a:latin typeface="+mn-lt"/>
                <a:ea typeface="+mn-ea"/>
                <a:cs typeface="+mn-cs"/>
              </a:rPr>
              <a:t>השנייה</a:t>
            </a:r>
            <a:r>
              <a:rPr lang="he-IL" sz="1200" kern="1200" dirty="0" smtClean="0">
                <a:solidFill>
                  <a:schemeClr val="tx1"/>
                </a:solidFill>
                <a:latin typeface="+mn-lt"/>
                <a:ea typeface="+mn-ea"/>
                <a:cs typeface="+mn-cs"/>
              </a:rPr>
              <a:t> היא ניתוח השוק (</a:t>
            </a:r>
            <a:r>
              <a:rPr lang="en-US" sz="1200" kern="1200" dirty="0" smtClean="0">
                <a:solidFill>
                  <a:schemeClr val="tx1"/>
                </a:solidFill>
                <a:latin typeface="+mn-lt"/>
                <a:ea typeface="+mn-ea"/>
                <a:cs typeface="+mn-cs"/>
              </a:rPr>
              <a:t>market analysis</a:t>
            </a:r>
            <a:r>
              <a:rPr lang="he-IL" sz="1200" kern="1200" dirty="0" smtClean="0">
                <a:solidFill>
                  <a:schemeClr val="tx1"/>
                </a:solidFill>
                <a:latin typeface="+mn-lt"/>
                <a:ea typeface="+mn-ea"/>
                <a:cs typeface="+mn-cs"/>
              </a:rPr>
              <a:t>). ה-</a:t>
            </a:r>
            <a:r>
              <a:rPr lang="en-US" sz="1200" kern="1200" dirty="0" smtClean="0">
                <a:solidFill>
                  <a:schemeClr val="tx1"/>
                </a:solidFill>
                <a:latin typeface="+mn-lt"/>
                <a:ea typeface="+mn-ea"/>
                <a:cs typeface="+mn-cs"/>
              </a:rPr>
              <a:t>designer</a:t>
            </a:r>
            <a:r>
              <a:rPr lang="he-IL" sz="1200" kern="1200" dirty="0" smtClean="0">
                <a:solidFill>
                  <a:schemeClr val="tx1"/>
                </a:solidFill>
                <a:latin typeface="+mn-lt"/>
                <a:ea typeface="+mn-ea"/>
                <a:cs typeface="+mn-cs"/>
              </a:rPr>
              <a:t> יכול לשכור את השירות של חברה אשר תנתח את השוק (ע"י סקר) ותספק לו הערכה הסתברותית על תכונות הסוכנים</a:t>
            </a: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Now consider the induced revenue curve in APX from agent </a:t>
            </a:r>
            <a:r>
              <a:rPr lang="en-US" sz="1200" kern="1200" baseline="0" dirty="0" err="1"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with value vi ∼ F as</a:t>
            </a:r>
          </a:p>
          <a:p>
            <a:r>
              <a:rPr lang="en-US" sz="1200" kern="1200" baseline="0" dirty="0" smtClean="0">
                <a:solidFill>
                  <a:schemeClr val="tx1"/>
                </a:solidFill>
                <a:latin typeface="+mn-lt"/>
                <a:ea typeface="+mn-ea"/>
                <a:cs typeface="+mn-cs"/>
              </a:rPr>
              <a:t>a function of q in the case where </a:t>
            </a:r>
            <a:r>
              <a:rPr lang="en-US" sz="1200" kern="1200" baseline="0" dirty="0" err="1" smtClean="0">
                <a:solidFill>
                  <a:schemeClr val="tx1"/>
                </a:solidFill>
                <a:latin typeface="+mn-lt"/>
                <a:ea typeface="+mn-ea"/>
                <a:cs typeface="+mn-cs"/>
              </a:rPr>
              <a:t>τi</a:t>
            </a:r>
            <a:r>
              <a:rPr lang="en-US" sz="1200" kern="1200" baseline="0" dirty="0" smtClean="0">
                <a:solidFill>
                  <a:schemeClr val="tx1"/>
                </a:solidFill>
                <a:latin typeface="+mn-lt"/>
                <a:ea typeface="+mn-ea"/>
                <a:cs typeface="+mn-cs"/>
              </a:rPr>
              <a:t> ≤ η and where </a:t>
            </a:r>
            <a:r>
              <a:rPr lang="en-US" sz="1200" kern="1200" baseline="0" dirty="0" err="1" smtClean="0">
                <a:solidFill>
                  <a:schemeClr val="tx1"/>
                </a:solidFill>
                <a:latin typeface="+mn-lt"/>
                <a:ea typeface="+mn-ea"/>
                <a:cs typeface="+mn-cs"/>
              </a:rPr>
              <a:t>τi</a:t>
            </a:r>
            <a:r>
              <a:rPr lang="en-US" sz="1200" kern="1200" baseline="0" dirty="0" smtClean="0">
                <a:solidFill>
                  <a:schemeClr val="tx1"/>
                </a:solidFill>
                <a:latin typeface="+mn-lt"/>
                <a:ea typeface="+mn-ea"/>
                <a:cs typeface="+mn-cs"/>
              </a:rPr>
              <a:t> &gt; η (Figure 5.2). We show, via</a:t>
            </a:r>
          </a:p>
          <a:p>
            <a:r>
              <a:rPr lang="en-US" sz="1200" kern="1200" baseline="0" dirty="0" smtClean="0">
                <a:solidFill>
                  <a:schemeClr val="tx1"/>
                </a:solidFill>
                <a:latin typeface="+mn-lt"/>
                <a:ea typeface="+mn-ea"/>
                <a:cs typeface="+mn-cs"/>
              </a:rPr>
              <a:t>the geometric interpretation, that in each case APX is a 2-approximation. Notice that if</a:t>
            </a:r>
          </a:p>
          <a:p>
            <a:r>
              <a:rPr lang="en-US" sz="1200" kern="1200" baseline="0" dirty="0" smtClean="0">
                <a:solidFill>
                  <a:schemeClr val="tx1"/>
                </a:solidFill>
                <a:latin typeface="+mn-lt"/>
                <a:ea typeface="+mn-ea"/>
                <a:cs typeface="+mn-cs"/>
              </a:rPr>
              <a:t>q ≤ </a:t>
            </a:r>
            <a:r>
              <a:rPr lang="en-US" sz="1200" kern="1200" baseline="0" dirty="0" err="1" smtClean="0">
                <a:solidFill>
                  <a:schemeClr val="tx1"/>
                </a:solidFill>
                <a:latin typeface="+mn-lt"/>
                <a:ea typeface="+mn-ea"/>
                <a:cs typeface="+mn-cs"/>
              </a:rPr>
              <a:t>τi</a:t>
            </a:r>
            <a:r>
              <a:rPr lang="en-US" sz="1200" kern="1200" baseline="0" dirty="0" smtClean="0">
                <a:solidFill>
                  <a:schemeClr val="tx1"/>
                </a:solidFill>
                <a:latin typeface="+mn-lt"/>
                <a:ea typeface="+mn-ea"/>
                <a:cs typeface="+mn-cs"/>
              </a:rPr>
              <a:t> then APX’s revenue from </a:t>
            </a:r>
            <a:r>
              <a:rPr lang="en-US" sz="1200" kern="1200" baseline="0" dirty="0" err="1"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is R(q), otherwise it is R(</a:t>
            </a:r>
            <a:r>
              <a:rPr lang="en-US" sz="1200" kern="1200" baseline="0" dirty="0" err="1" smtClean="0">
                <a:solidFill>
                  <a:schemeClr val="tx1"/>
                </a:solidFill>
                <a:latin typeface="+mn-lt"/>
                <a:ea typeface="+mn-ea"/>
                <a:cs typeface="+mn-cs"/>
              </a:rPr>
              <a:t>τi</a:t>
            </a:r>
            <a:r>
              <a:rPr lang="en-US" sz="1200" kern="1200" baseline="0" dirty="0" smtClean="0">
                <a:solidFill>
                  <a:schemeClr val="tx1"/>
                </a:solidFill>
                <a:latin typeface="+mn-lt"/>
                <a:ea typeface="+mn-ea"/>
                <a:cs typeface="+mn-cs"/>
              </a:rPr>
              <a:t>). The REF revenue from </a:t>
            </a:r>
            <a:r>
              <a:rPr lang="en-US" sz="1200" kern="1200" baseline="0" dirty="0" err="1"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is</a:t>
            </a:r>
          </a:p>
          <a:p>
            <a:r>
              <a:rPr lang="en-US" sz="1200" kern="1200" baseline="0" dirty="0" smtClean="0">
                <a:solidFill>
                  <a:schemeClr val="tx1"/>
                </a:solidFill>
                <a:latin typeface="+mn-lt"/>
                <a:ea typeface="+mn-ea"/>
                <a:cs typeface="+mn-cs"/>
              </a:rPr>
              <a:t>R(min(</a:t>
            </a:r>
            <a:r>
              <a:rPr lang="en-US" sz="1200" kern="1200" baseline="0" dirty="0" err="1" smtClean="0">
                <a:solidFill>
                  <a:schemeClr val="tx1"/>
                </a:solidFill>
                <a:latin typeface="+mn-lt"/>
                <a:ea typeface="+mn-ea"/>
                <a:cs typeface="+mn-cs"/>
              </a:rPr>
              <a:t>τi</a:t>
            </a:r>
            <a:r>
              <a:rPr lang="en-US" sz="1200" kern="1200" baseline="0" dirty="0" smtClean="0">
                <a:solidFill>
                  <a:schemeClr val="tx1"/>
                </a:solidFill>
                <a:latin typeface="+mn-lt"/>
                <a:ea typeface="+mn-ea"/>
                <a:cs typeface="+mn-cs"/>
              </a:rPr>
              <a:t>, η)). By concavity of R(·) and geometry (Figure 5.2) the theorem follows.</a:t>
            </a: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TODO: explain what feasible</a:t>
            </a:r>
            <a:r>
              <a:rPr lang="en-US" baseline="0" dirty="0" smtClean="0"/>
              <a:t> means</a:t>
            </a: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kern="1200" dirty="0" smtClean="0">
                <a:solidFill>
                  <a:schemeClr val="tx1"/>
                </a:solidFill>
                <a:latin typeface="+mn-lt"/>
                <a:ea typeface="+mn-ea"/>
                <a:cs typeface="+mn-cs"/>
              </a:rPr>
              <a:t>כפי שכבר דנו כבר ה</a:t>
            </a:r>
            <a:r>
              <a:rPr lang="en-US" sz="1200" kern="1200" dirty="0" smtClean="0">
                <a:solidFill>
                  <a:schemeClr val="tx1"/>
                </a:solidFill>
                <a:latin typeface="+mn-lt"/>
                <a:ea typeface="+mn-ea"/>
                <a:cs typeface="+mn-cs"/>
              </a:rPr>
              <a:t>lazy monopoly reserve pricing </a:t>
            </a:r>
            <a:r>
              <a:rPr lang="he-IL" sz="1200" kern="1200" dirty="0" smtClean="0">
                <a:solidFill>
                  <a:schemeClr val="tx1"/>
                </a:solidFill>
                <a:latin typeface="+mn-lt"/>
                <a:ea typeface="+mn-ea"/>
                <a:cs typeface="+mn-cs"/>
              </a:rPr>
              <a:t> הינו זהה ל</a:t>
            </a:r>
            <a:r>
              <a:rPr lang="en-US" sz="1200" kern="1200" dirty="0" smtClean="0">
                <a:solidFill>
                  <a:schemeClr val="tx1"/>
                </a:solidFill>
                <a:latin typeface="+mn-lt"/>
                <a:ea typeface="+mn-ea"/>
                <a:cs typeface="+mn-cs"/>
              </a:rPr>
              <a:t>monopoly reserve pricing in </a:t>
            </a:r>
            <a:r>
              <a:rPr lang="en-US" sz="1200" kern="1200" dirty="0" err="1" smtClean="0">
                <a:solidFill>
                  <a:schemeClr val="tx1"/>
                </a:solidFill>
                <a:latin typeface="+mn-lt"/>
                <a:ea typeface="+mn-ea"/>
                <a:cs typeface="+mn-cs"/>
              </a:rPr>
              <a:t>matroid</a:t>
            </a:r>
            <a:r>
              <a:rPr lang="en-US" sz="1200" kern="1200" dirty="0" smtClean="0">
                <a:solidFill>
                  <a:schemeClr val="tx1"/>
                </a:solidFill>
                <a:latin typeface="+mn-lt"/>
                <a:ea typeface="+mn-ea"/>
                <a:cs typeface="+mn-cs"/>
              </a:rPr>
              <a:t> pricing</a:t>
            </a:r>
            <a:r>
              <a:rPr lang="he-IL" sz="1200" kern="1200" dirty="0" smtClean="0">
                <a:solidFill>
                  <a:schemeClr val="tx1"/>
                </a:solidFill>
                <a:latin typeface="+mn-lt"/>
                <a:ea typeface="+mn-ea"/>
                <a:cs typeface="+mn-cs"/>
              </a:rPr>
              <a:t>. כמו כן במשפט 4.24 הראינו ש-</a:t>
            </a:r>
            <a:r>
              <a:rPr lang="en-US" sz="1200" kern="1200" dirty="0" smtClean="0">
                <a:solidFill>
                  <a:schemeClr val="tx1"/>
                </a:solidFill>
                <a:latin typeface="+mn-lt"/>
                <a:ea typeface="+mn-ea"/>
                <a:cs typeface="+mn-cs"/>
              </a:rPr>
              <a:t>monopoly reserve pricing</a:t>
            </a:r>
            <a:r>
              <a:rPr lang="he-IL" sz="1200" kern="1200" dirty="0" smtClean="0">
                <a:solidFill>
                  <a:schemeClr val="tx1"/>
                </a:solidFill>
                <a:latin typeface="+mn-lt"/>
                <a:ea typeface="+mn-ea"/>
                <a:cs typeface="+mn-cs"/>
              </a:rPr>
              <a:t> הוא אופטימאלי, ולכן אנו נסיק את </a:t>
            </a:r>
            <a:r>
              <a:rPr lang="he-IL" sz="1200" kern="1200" dirty="0" err="1" smtClean="0">
                <a:solidFill>
                  <a:schemeClr val="tx1"/>
                </a:solidFill>
                <a:latin typeface="+mn-lt"/>
                <a:ea typeface="+mn-ea"/>
                <a:cs typeface="+mn-cs"/>
              </a:rPr>
              <a:t>את</a:t>
            </a:r>
            <a:r>
              <a:rPr lang="he-IL" sz="1200" kern="1200" dirty="0" smtClean="0">
                <a:solidFill>
                  <a:schemeClr val="tx1"/>
                </a:solidFill>
                <a:latin typeface="+mn-lt"/>
                <a:ea typeface="+mn-ea"/>
                <a:cs typeface="+mn-cs"/>
              </a:rPr>
              <a:t> המסקנה הנ"ל</a:t>
            </a: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latin typeface="+mn-lt"/>
                <a:ea typeface="+mn-ea"/>
                <a:cs typeface="+mn-cs"/>
              </a:rPr>
              <a:t>כעת נדבר על </a:t>
            </a:r>
            <a:r>
              <a:rPr lang="he-IL" sz="1200" kern="1200" dirty="0" err="1" smtClean="0">
                <a:solidFill>
                  <a:schemeClr val="tx1"/>
                </a:solidFill>
                <a:latin typeface="+mn-lt"/>
                <a:ea typeface="+mn-ea"/>
                <a:cs typeface="+mn-cs"/>
              </a:rPr>
              <a:t>מכניזמים</a:t>
            </a:r>
            <a:r>
              <a:rPr lang="he-IL" sz="1200" kern="1200" dirty="0" smtClean="0">
                <a:solidFill>
                  <a:schemeClr val="tx1"/>
                </a:solidFill>
                <a:latin typeface="+mn-lt"/>
                <a:ea typeface="+mn-ea"/>
                <a:cs typeface="+mn-cs"/>
              </a:rPr>
              <a:t> שאינם תלויים כלל בהתפלגות המקדימה. בניגוד </a:t>
            </a:r>
            <a:r>
              <a:rPr lang="he-IL" sz="1200" kern="1200" dirty="0" err="1" smtClean="0">
                <a:solidFill>
                  <a:schemeClr val="tx1"/>
                </a:solidFill>
                <a:latin typeface="+mn-lt"/>
                <a:ea typeface="+mn-ea"/>
                <a:cs typeface="+mn-cs"/>
              </a:rPr>
              <a:t>למכניזמים</a:t>
            </a:r>
            <a:r>
              <a:rPr lang="he-IL" sz="1200" kern="1200" dirty="0" smtClean="0">
                <a:solidFill>
                  <a:schemeClr val="tx1"/>
                </a:solidFill>
                <a:latin typeface="+mn-lt"/>
                <a:ea typeface="+mn-ea"/>
                <a:cs typeface="+mn-cs"/>
              </a:rPr>
              <a:t> מהסעיף הקודם, </a:t>
            </a:r>
            <a:r>
              <a:rPr lang="he-IL" sz="1200" kern="1200" dirty="0" err="1" smtClean="0">
                <a:solidFill>
                  <a:schemeClr val="tx1"/>
                </a:solidFill>
                <a:latin typeface="+mn-lt"/>
                <a:ea typeface="+mn-ea"/>
                <a:cs typeface="+mn-cs"/>
              </a:rPr>
              <a:t>המכניזמים</a:t>
            </a:r>
            <a:r>
              <a:rPr lang="he-IL" sz="1200" kern="1200" dirty="0" smtClean="0">
                <a:solidFill>
                  <a:schemeClr val="tx1"/>
                </a:solidFill>
                <a:latin typeface="+mn-lt"/>
                <a:ea typeface="+mn-ea"/>
                <a:cs typeface="+mn-cs"/>
              </a:rPr>
              <a:t> האלו לא יידרשו שום מידע לגבי ההתפלגות המקדימה מראש – אפילו לא דגימה אחת מההתפלגות. עם זאת, עדיין נניח שיש התפלגות כזו. נחפש מכניזם </a:t>
            </a:r>
            <a:r>
              <a:rPr lang="he-IL" sz="1200" b="1" kern="1200" dirty="0" smtClean="0">
                <a:solidFill>
                  <a:schemeClr val="tx1"/>
                </a:solidFill>
                <a:latin typeface="+mn-lt"/>
                <a:ea typeface="+mn-ea"/>
                <a:cs typeface="+mn-cs"/>
              </a:rPr>
              <a:t>יחיד</a:t>
            </a:r>
            <a:r>
              <a:rPr lang="he-IL" sz="1200" kern="1200" dirty="0" smtClean="0">
                <a:solidFill>
                  <a:schemeClr val="tx1"/>
                </a:solidFill>
                <a:latin typeface="+mn-lt"/>
                <a:ea typeface="+mn-ea"/>
                <a:cs typeface="+mn-cs"/>
              </a:rPr>
              <a:t> בעל ביצועים טובים לכל התפלגות מתוך קבוצה גדולה של התפלגויות.</a:t>
            </a:r>
            <a:endParaRPr lang="en-US" sz="1200" kern="1200" dirty="0" smtClean="0">
              <a:solidFill>
                <a:schemeClr val="tx1"/>
              </a:solidFill>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kern="1200" dirty="0" smtClean="0">
                <a:solidFill>
                  <a:schemeClr val="tx1"/>
                </a:solidFill>
                <a:latin typeface="+mn-lt"/>
                <a:ea typeface="+mn-ea"/>
                <a:cs typeface="+mn-cs"/>
              </a:rPr>
              <a:t>הרעיון המרכזי מאחורי </a:t>
            </a:r>
            <a:r>
              <a:rPr lang="en-US" sz="1200" kern="1200" dirty="0" smtClean="0">
                <a:solidFill>
                  <a:schemeClr val="tx1"/>
                </a:solidFill>
                <a:latin typeface="+mn-lt"/>
                <a:ea typeface="+mn-ea"/>
                <a:cs typeface="+mn-cs"/>
              </a:rPr>
              <a:t>design</a:t>
            </a:r>
            <a:r>
              <a:rPr lang="he-IL" sz="1200" kern="1200" dirty="0" smtClean="0">
                <a:solidFill>
                  <a:schemeClr val="tx1"/>
                </a:solidFill>
                <a:latin typeface="+mn-lt"/>
                <a:ea typeface="+mn-ea"/>
                <a:cs typeface="+mn-cs"/>
              </a:rPr>
              <a:t> של </a:t>
            </a:r>
            <a:r>
              <a:rPr lang="en-US" sz="1200" kern="1200" dirty="0" smtClean="0">
                <a:solidFill>
                  <a:schemeClr val="tx1"/>
                </a:solidFill>
                <a:latin typeface="+mn-lt"/>
                <a:ea typeface="+mn-ea"/>
                <a:cs typeface="+mn-cs"/>
              </a:rPr>
              <a:t>prior independent mechanisms</a:t>
            </a:r>
            <a:r>
              <a:rPr lang="he-IL" sz="1200" kern="1200" dirty="0" smtClean="0">
                <a:solidFill>
                  <a:schemeClr val="tx1"/>
                </a:solidFill>
                <a:latin typeface="+mn-lt"/>
                <a:ea typeface="+mn-ea"/>
                <a:cs typeface="+mn-cs"/>
              </a:rPr>
              <a:t> הוא שכמות קטנה מניתוח השוק יכולה להתבצע </a:t>
            </a:r>
            <a:r>
              <a:rPr lang="en-US" sz="1200" kern="1200" dirty="0" smtClean="0">
                <a:solidFill>
                  <a:schemeClr val="tx1"/>
                </a:solidFill>
                <a:latin typeface="+mn-lt"/>
                <a:ea typeface="+mn-ea"/>
                <a:cs typeface="+mn-cs"/>
              </a:rPr>
              <a:t>on-the-fly</a:t>
            </a:r>
            <a:r>
              <a:rPr lang="he-IL" sz="1200" kern="1200" dirty="0" smtClean="0">
                <a:solidFill>
                  <a:schemeClr val="tx1"/>
                </a:solidFill>
                <a:latin typeface="+mn-lt"/>
                <a:ea typeface="+mn-ea"/>
                <a:cs typeface="+mn-cs"/>
              </a:rPr>
              <a:t>, כלומר, בזמן ריצת המכניזם. הצעות של שחקנים </a:t>
            </a:r>
            <a:r>
              <a:rPr lang="he-IL" sz="1200" kern="1200" dirty="0" err="1" smtClean="0">
                <a:solidFill>
                  <a:schemeClr val="tx1"/>
                </a:solidFill>
                <a:latin typeface="+mn-lt"/>
                <a:ea typeface="+mn-ea"/>
                <a:cs typeface="+mn-cs"/>
              </a:rPr>
              <a:t>מסויימים</a:t>
            </a:r>
            <a:r>
              <a:rPr lang="he-IL" sz="1200" kern="1200" dirty="0" smtClean="0">
                <a:solidFill>
                  <a:schemeClr val="tx1"/>
                </a:solidFill>
                <a:latin typeface="+mn-lt"/>
                <a:ea typeface="+mn-ea"/>
                <a:cs typeface="+mn-cs"/>
              </a:rPr>
              <a:t> יכולים לשמש על מנת לנתח את השוק עבור שחקנים אחרים.</a:t>
            </a:r>
            <a:endParaRPr lang="en-US" sz="1200" kern="1200" dirty="0" smtClean="0">
              <a:solidFill>
                <a:schemeClr val="tx1"/>
              </a:solidFill>
              <a:latin typeface="+mn-lt"/>
              <a:ea typeface="+mn-ea"/>
              <a:cs typeface="+mn-cs"/>
            </a:endParaRPr>
          </a:p>
          <a:p>
            <a:pPr algn="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algn="r" rtl="1"/>
            <a:r>
              <a:rPr lang="he-IL" sz="1200" kern="1200" dirty="0" smtClean="0">
                <a:solidFill>
                  <a:schemeClr val="tx1"/>
                </a:solidFill>
                <a:latin typeface="+mn-lt"/>
                <a:ea typeface="+mn-ea"/>
                <a:cs typeface="+mn-cs"/>
              </a:rPr>
              <a:t>נבחן את המכירה הבאה ל-</a:t>
            </a:r>
            <a:r>
              <a:rPr lang="en-US" sz="1200" kern="1200" dirty="0" smtClean="0">
                <a:solidFill>
                  <a:schemeClr val="tx1"/>
                </a:solidFill>
                <a:latin typeface="+mn-lt"/>
                <a:ea typeface="+mn-ea"/>
                <a:cs typeface="+mn-cs"/>
              </a:rPr>
              <a:t>k</a:t>
            </a:r>
            <a:r>
              <a:rPr lang="he-IL" sz="1200" kern="1200" dirty="0" smtClean="0">
                <a:solidFill>
                  <a:schemeClr val="tx1"/>
                </a:solidFill>
                <a:latin typeface="+mn-lt"/>
                <a:ea typeface="+mn-ea"/>
                <a:cs typeface="+mn-cs"/>
              </a:rPr>
              <a:t> מוצרים זהים:</a:t>
            </a:r>
            <a:endParaRPr lang="en-US" sz="1200" kern="1200" dirty="0" smtClean="0">
              <a:solidFill>
                <a:schemeClr val="tx1"/>
              </a:solidFill>
              <a:latin typeface="+mn-lt"/>
              <a:ea typeface="+mn-ea"/>
              <a:cs typeface="+mn-cs"/>
            </a:endParaRPr>
          </a:p>
          <a:p>
            <a:pPr lvl="0" algn="r" rtl="1"/>
            <a:r>
              <a:rPr lang="he-IL" sz="1200" kern="1200" dirty="0" smtClean="0">
                <a:solidFill>
                  <a:schemeClr val="tx1"/>
                </a:solidFill>
                <a:latin typeface="+mn-lt"/>
                <a:ea typeface="+mn-ea"/>
                <a:cs typeface="+mn-cs"/>
              </a:rPr>
              <a:t>בקש הצעות מהשחקנים</a:t>
            </a:r>
            <a:endParaRPr lang="en-US" sz="1200" kern="1200" dirty="0" smtClean="0">
              <a:solidFill>
                <a:schemeClr val="tx1"/>
              </a:solidFill>
              <a:latin typeface="+mn-lt"/>
              <a:ea typeface="+mn-ea"/>
              <a:cs typeface="+mn-cs"/>
            </a:endParaRPr>
          </a:p>
          <a:p>
            <a:pPr lvl="0" algn="r" rtl="1"/>
            <a:r>
              <a:rPr lang="he-IL" sz="1200" kern="1200" dirty="0" smtClean="0">
                <a:solidFill>
                  <a:schemeClr val="tx1"/>
                </a:solidFill>
                <a:latin typeface="+mn-lt"/>
                <a:ea typeface="+mn-ea"/>
                <a:cs typeface="+mn-cs"/>
              </a:rPr>
              <a:t>בחר באקראי שחקן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a:t>
            </a:r>
            <a:r>
              <a:rPr lang="he-IL" sz="1200" kern="1200" dirty="0" smtClean="0">
                <a:solidFill>
                  <a:schemeClr val="tx1"/>
                </a:solidFill>
                <a:latin typeface="+mn-lt"/>
                <a:ea typeface="+mn-ea"/>
                <a:cs typeface="+mn-cs"/>
              </a:rPr>
              <a:t> ודחה אותו</a:t>
            </a:r>
            <a:endParaRPr lang="en-US" sz="1200" kern="1200" dirty="0" smtClean="0">
              <a:solidFill>
                <a:schemeClr val="tx1"/>
              </a:solidFill>
              <a:latin typeface="+mn-lt"/>
              <a:ea typeface="+mn-ea"/>
              <a:cs typeface="+mn-cs"/>
            </a:endParaRPr>
          </a:p>
          <a:p>
            <a:pPr lvl="0" algn="r" rtl="1"/>
            <a:r>
              <a:rPr lang="he-IL" sz="1200" kern="1200" dirty="0" smtClean="0">
                <a:solidFill>
                  <a:schemeClr val="tx1"/>
                </a:solidFill>
                <a:latin typeface="+mn-lt"/>
                <a:ea typeface="+mn-ea"/>
                <a:cs typeface="+mn-cs"/>
              </a:rPr>
              <a:t>הרץ מכירת </a:t>
            </a:r>
            <a:r>
              <a:rPr lang="en-US" sz="1200" kern="1200" dirty="0" smtClean="0">
                <a:solidFill>
                  <a:schemeClr val="tx1"/>
                </a:solidFill>
                <a:latin typeface="+mn-lt"/>
                <a:ea typeface="+mn-ea"/>
                <a:cs typeface="+mn-cs"/>
              </a:rPr>
              <a:t>k+1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-price auction</a:t>
            </a:r>
            <a:r>
              <a:rPr lang="he-IL" sz="1200" kern="1200" dirty="0" smtClean="0">
                <a:solidFill>
                  <a:schemeClr val="tx1"/>
                </a:solidFill>
                <a:latin typeface="+mn-lt"/>
                <a:ea typeface="+mn-ea"/>
                <a:cs typeface="+mn-cs"/>
              </a:rPr>
              <a:t> עם סף (</a:t>
            </a:r>
            <a:r>
              <a:rPr lang="en-US" sz="1200" kern="1200" dirty="0" smtClean="0">
                <a:solidFill>
                  <a:schemeClr val="tx1"/>
                </a:solidFill>
                <a:latin typeface="+mn-lt"/>
                <a:ea typeface="+mn-ea"/>
                <a:cs typeface="+mn-cs"/>
              </a:rPr>
              <a:t>reserve</a:t>
            </a:r>
            <a:r>
              <a:rPr lang="he-IL"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v</a:t>
            </a:r>
            <a:r>
              <a:rPr lang="en-US" sz="1200" kern="1200" baseline="-25000" dirty="0" smtClean="0">
                <a:solidFill>
                  <a:schemeClr val="tx1"/>
                </a:solidFill>
                <a:latin typeface="+mn-lt"/>
                <a:ea typeface="+mn-ea"/>
                <a:cs typeface="+mn-cs"/>
              </a:rPr>
              <a:t>i*</a:t>
            </a:r>
            <a:r>
              <a:rPr lang="he-IL" sz="1200" kern="1200" dirty="0" smtClean="0">
                <a:solidFill>
                  <a:schemeClr val="tx1"/>
                </a:solidFill>
                <a:latin typeface="+mn-lt"/>
                <a:ea typeface="+mn-ea"/>
                <a:cs typeface="+mn-cs"/>
              </a:rPr>
              <a:t> על </a:t>
            </a:r>
            <a:r>
              <a:rPr lang="en-US" sz="1200" kern="1200" dirty="0" smtClean="0">
                <a:solidFill>
                  <a:schemeClr val="tx1"/>
                </a:solidFill>
                <a:latin typeface="+mn-lt"/>
                <a:ea typeface="+mn-ea"/>
                <a:cs typeface="+mn-cs"/>
              </a:rPr>
              <a:t>v</a:t>
            </a:r>
            <a:r>
              <a:rPr lang="en-US" sz="1200" kern="1200" baseline="-25000" dirty="0" smtClean="0">
                <a:solidFill>
                  <a:schemeClr val="tx1"/>
                </a:solidFill>
                <a:latin typeface="+mn-lt"/>
                <a:ea typeface="+mn-ea"/>
                <a:cs typeface="+mn-cs"/>
              </a:rPr>
              <a:t>-</a:t>
            </a:r>
            <a:r>
              <a:rPr lang="en-US" sz="1200" kern="1200" baseline="-25000" dirty="0" err="1" smtClean="0">
                <a:solidFill>
                  <a:schemeClr val="tx1"/>
                </a:solidFill>
                <a:latin typeface="+mn-lt"/>
                <a:ea typeface="+mn-ea"/>
                <a:cs typeface="+mn-cs"/>
              </a:rPr>
              <a:t>i</a:t>
            </a:r>
            <a:endParaRPr lang="en-US" sz="1200" kern="1200" dirty="0" smtClean="0">
              <a:solidFill>
                <a:schemeClr val="tx1"/>
              </a:solidFill>
              <a:latin typeface="+mn-lt"/>
              <a:ea typeface="+mn-ea"/>
              <a:cs typeface="+mn-cs"/>
            </a:endParaRPr>
          </a:p>
          <a:p>
            <a:pPr algn="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algn="r" rtl="1"/>
            <a:r>
              <a:rPr lang="he-IL" sz="1200" kern="1200" dirty="0" smtClean="0">
                <a:solidFill>
                  <a:schemeClr val="tx1"/>
                </a:solidFill>
                <a:latin typeface="+mn-lt"/>
                <a:ea typeface="+mn-ea"/>
                <a:cs typeface="+mn-cs"/>
              </a:rPr>
              <a:t>המכירה הנ"ל היא בבירור </a:t>
            </a:r>
            <a:r>
              <a:rPr lang="en-US" sz="1200" kern="1200" dirty="0" smtClean="0">
                <a:solidFill>
                  <a:schemeClr val="tx1"/>
                </a:solidFill>
                <a:latin typeface="+mn-lt"/>
                <a:ea typeface="+mn-ea"/>
                <a:cs typeface="+mn-cs"/>
              </a:rPr>
              <a:t>incentive compatible</a:t>
            </a:r>
            <a:r>
              <a:rPr lang="he-IL" sz="1200" kern="1200" dirty="0" smtClean="0">
                <a:solidFill>
                  <a:schemeClr val="tx1"/>
                </a:solidFill>
                <a:latin typeface="+mn-lt"/>
                <a:ea typeface="+mn-ea"/>
                <a:cs typeface="+mn-cs"/>
              </a:rPr>
              <a:t>. בנוסף, קל לראות שזהו קירוב </a:t>
            </a:r>
            <a:r>
              <a:rPr lang="en-US" sz="1200" kern="1200" dirty="0" smtClean="0">
                <a:solidFill>
                  <a:schemeClr val="tx1"/>
                </a:solidFill>
                <a:latin typeface="+mn-lt"/>
                <a:ea typeface="+mn-ea"/>
                <a:cs typeface="+mn-cs"/>
              </a:rPr>
              <a:t>2n/(n-1)</a:t>
            </a:r>
            <a:r>
              <a:rPr lang="he-IL" sz="1200" kern="1200" dirty="0" smtClean="0">
                <a:solidFill>
                  <a:schemeClr val="tx1"/>
                </a:solidFill>
                <a:latin typeface="+mn-lt"/>
                <a:ea typeface="+mn-ea"/>
                <a:cs typeface="+mn-cs"/>
              </a:rPr>
              <a:t> עבור </a:t>
            </a:r>
            <a:r>
              <a:rPr lang="en-US" sz="1200" kern="1200" dirty="0" smtClean="0">
                <a:solidFill>
                  <a:schemeClr val="tx1"/>
                </a:solidFill>
                <a:latin typeface="+mn-lt"/>
                <a:ea typeface="+mn-ea"/>
                <a:cs typeface="+mn-cs"/>
              </a:rPr>
              <a:t>n </a:t>
            </a:r>
            <a:r>
              <a:rPr lang="he-IL" sz="1200" kern="1200" dirty="0" smtClean="0">
                <a:solidFill>
                  <a:schemeClr val="tx1"/>
                </a:solidFill>
                <a:latin typeface="+mn-lt"/>
                <a:ea typeface="+mn-ea"/>
                <a:cs typeface="+mn-cs"/>
              </a:rPr>
              <a:t>שחקנים כאשר הערכים נשלפים בצורה בלתי תלויה ושוות התפלגות מהתפלגות רגולרית. זה נובע מהעובדה שדחייה של סוכן </a:t>
            </a:r>
            <a:r>
              <a:rPr lang="he-IL" sz="1200" kern="1200" dirty="0" err="1" smtClean="0">
                <a:solidFill>
                  <a:schemeClr val="tx1"/>
                </a:solidFill>
                <a:latin typeface="+mn-lt"/>
                <a:ea typeface="+mn-ea"/>
                <a:cs typeface="+mn-cs"/>
              </a:rPr>
              <a:t>רנדומי</a:t>
            </a:r>
            <a:r>
              <a:rPr lang="he-IL" sz="1200" kern="1200" dirty="0" smtClean="0">
                <a:solidFill>
                  <a:schemeClr val="tx1"/>
                </a:solidFill>
                <a:latin typeface="+mn-lt"/>
                <a:ea typeface="+mn-ea"/>
                <a:cs typeface="+mn-cs"/>
              </a:rPr>
              <a:t> תגרום להפסד של לכל היותר </a:t>
            </a:r>
            <a:r>
              <a:rPr lang="en-US" sz="1200" kern="1200" dirty="0" smtClean="0">
                <a:solidFill>
                  <a:schemeClr val="tx1"/>
                </a:solidFill>
                <a:latin typeface="+mn-lt"/>
                <a:ea typeface="+mn-ea"/>
                <a:cs typeface="+mn-cs"/>
              </a:rPr>
              <a:t>1/n</a:t>
            </a:r>
            <a:r>
              <a:rPr lang="he-IL" sz="1200" kern="1200" dirty="0" smtClean="0">
                <a:solidFill>
                  <a:schemeClr val="tx1"/>
                </a:solidFill>
                <a:latin typeface="+mn-lt"/>
                <a:ea typeface="+mn-ea"/>
                <a:cs typeface="+mn-cs"/>
              </a:rPr>
              <a:t> (טעות בספר – </a:t>
            </a:r>
            <a:r>
              <a:rPr lang="en-US" sz="1200" kern="1200" dirty="0" smtClean="0">
                <a:solidFill>
                  <a:schemeClr val="tx1"/>
                </a:solidFill>
                <a:latin typeface="+mn-lt"/>
                <a:ea typeface="+mn-ea"/>
                <a:cs typeface="+mn-cs"/>
              </a:rPr>
              <a:t>faction</a:t>
            </a:r>
            <a:r>
              <a:rPr lang="he-IL" sz="1200" kern="1200" dirty="0" smtClean="0">
                <a:solidFill>
                  <a:schemeClr val="tx1"/>
                </a:solidFill>
                <a:latin typeface="+mn-lt"/>
                <a:ea typeface="+mn-ea"/>
                <a:cs typeface="+mn-cs"/>
              </a:rPr>
              <a:t>) מההכנסות </a:t>
            </a:r>
            <a:r>
              <a:rPr lang="he-IL" sz="1200" kern="1200" dirty="0" err="1" smtClean="0">
                <a:solidFill>
                  <a:schemeClr val="tx1"/>
                </a:solidFill>
                <a:latin typeface="+mn-lt"/>
                <a:ea typeface="+mn-ea"/>
                <a:cs typeface="+mn-cs"/>
              </a:rPr>
              <a:t>האופטימליות</a:t>
            </a:r>
            <a:r>
              <a:rPr lang="he-IL" sz="1200" kern="1200" dirty="0" smtClean="0">
                <a:solidFill>
                  <a:schemeClr val="tx1"/>
                </a:solidFill>
                <a:latin typeface="+mn-lt"/>
                <a:ea typeface="+mn-ea"/>
                <a:cs typeface="+mn-cs"/>
              </a:rPr>
              <a:t> ותוצאת הדגימה הקודמת (משפט </a:t>
            </a:r>
            <a:r>
              <a:rPr lang="en-US" sz="1200" kern="1200" dirty="0" smtClean="0">
                <a:solidFill>
                  <a:schemeClr val="tx1"/>
                </a:solidFill>
                <a:latin typeface="+mn-lt"/>
                <a:ea typeface="+mn-ea"/>
                <a:cs typeface="+mn-cs"/>
              </a:rPr>
              <a:t> 5.8</a:t>
            </a:r>
            <a:r>
              <a:rPr lang="he-IL"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kern="1200" dirty="0" smtClean="0">
                <a:solidFill>
                  <a:schemeClr val="tx1"/>
                </a:solidFill>
                <a:latin typeface="+mn-lt"/>
                <a:ea typeface="+mn-ea"/>
                <a:cs typeface="+mn-cs"/>
              </a:rPr>
              <a:t>פונקציית התשלום בסביבה שהיא </a:t>
            </a:r>
            <a:r>
              <a:rPr lang="en-US" sz="1200" kern="1200" dirty="0" smtClean="0">
                <a:solidFill>
                  <a:schemeClr val="tx1"/>
                </a:solidFill>
                <a:latin typeface="+mn-lt"/>
                <a:ea typeface="+mn-ea"/>
                <a:cs typeface="+mn-cs"/>
              </a:rPr>
              <a:t>digital good</a:t>
            </a:r>
            <a:r>
              <a:rPr lang="he-IL" sz="1200" kern="1200" dirty="0" smtClean="0">
                <a:solidFill>
                  <a:schemeClr val="tx1"/>
                </a:solidFill>
                <a:latin typeface="+mn-lt"/>
                <a:ea typeface="+mn-ea"/>
                <a:cs typeface="+mn-cs"/>
              </a:rPr>
              <a:t> היא </a:t>
            </a:r>
            <a:r>
              <a:rPr lang="en-US" sz="1200" kern="1200" dirty="0" smtClean="0">
                <a:solidFill>
                  <a:schemeClr val="tx1"/>
                </a:solidFill>
                <a:latin typeface="+mn-lt"/>
                <a:ea typeface="+mn-ea"/>
                <a:cs typeface="+mn-cs"/>
              </a:rPr>
              <a:t>c(x) = 0</a:t>
            </a:r>
            <a:r>
              <a:rPr lang="he-IL" sz="1200" kern="1200" dirty="0" smtClean="0">
                <a:solidFill>
                  <a:schemeClr val="tx1"/>
                </a:solidFill>
                <a:latin typeface="+mn-lt"/>
                <a:ea typeface="+mn-ea"/>
                <a:cs typeface="+mn-cs"/>
              </a:rPr>
              <a:t> לכל וקטור </a:t>
            </a:r>
            <a:r>
              <a:rPr lang="he-IL" sz="1200" kern="1200" dirty="0" err="1" smtClean="0">
                <a:solidFill>
                  <a:schemeClr val="tx1"/>
                </a:solidFill>
                <a:latin typeface="+mn-lt"/>
                <a:ea typeface="+mn-ea"/>
                <a:cs typeface="+mn-cs"/>
              </a:rPr>
              <a:t>אלוקציה</a:t>
            </a:r>
            <a:r>
              <a:rPr lang="he-IL"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x</a:t>
            </a:r>
            <a:r>
              <a:rPr lang="he-IL" sz="1200" kern="1200" dirty="0" smtClean="0">
                <a:solidFill>
                  <a:schemeClr val="tx1"/>
                </a:solidFill>
                <a:latin typeface="+mn-lt"/>
                <a:ea typeface="+mn-ea"/>
                <a:cs typeface="+mn-cs"/>
              </a:rPr>
              <a:t>, או במילים אחרות, כל הסטים של המהלכים (</a:t>
            </a:r>
            <a:r>
              <a:rPr lang="en-US" sz="1200" kern="1200" dirty="0" smtClean="0">
                <a:solidFill>
                  <a:schemeClr val="tx1"/>
                </a:solidFill>
                <a:latin typeface="+mn-lt"/>
                <a:ea typeface="+mn-ea"/>
                <a:cs typeface="+mn-cs"/>
              </a:rPr>
              <a:t>outcomes</a:t>
            </a:r>
            <a:r>
              <a:rPr lang="he-IL" sz="1200" kern="1200" dirty="0" smtClean="0">
                <a:solidFill>
                  <a:schemeClr val="tx1"/>
                </a:solidFill>
                <a:latin typeface="+mn-lt"/>
                <a:ea typeface="+mn-ea"/>
                <a:cs typeface="+mn-cs"/>
              </a:rPr>
              <a:t>) הם ברי-ביצוע</a:t>
            </a:r>
          </a:p>
          <a:p>
            <a:pPr algn="r" rtl="1"/>
            <a:endParaRPr lang="he-IL" sz="1200" kern="1200" dirty="0" smtClean="0">
              <a:solidFill>
                <a:schemeClr val="tx1"/>
              </a:solidFill>
              <a:latin typeface="+mn-lt"/>
              <a:ea typeface="+mn-ea"/>
              <a:cs typeface="+mn-cs"/>
            </a:endParaRPr>
          </a:p>
          <a:p>
            <a:pPr algn="r" rtl="1"/>
            <a:r>
              <a:rPr lang="he-IL" sz="1200" kern="1200" dirty="0" smtClean="0">
                <a:solidFill>
                  <a:schemeClr val="tx1"/>
                </a:solidFill>
                <a:latin typeface="+mn-lt"/>
                <a:ea typeface="+mn-ea"/>
                <a:cs typeface="+mn-cs"/>
              </a:rPr>
              <a:t>סביבות כאלו הם המקרה המיוחד של מכירה של </a:t>
            </a:r>
            <a:r>
              <a:rPr lang="en-US" sz="1200" kern="1200" dirty="0" smtClean="0">
                <a:solidFill>
                  <a:schemeClr val="tx1"/>
                </a:solidFill>
                <a:latin typeface="+mn-lt"/>
                <a:ea typeface="+mn-ea"/>
                <a:cs typeface="+mn-cs"/>
              </a:rPr>
              <a:t>k</a:t>
            </a:r>
            <a:r>
              <a:rPr lang="he-IL" sz="1200" kern="1200" dirty="0" smtClean="0">
                <a:solidFill>
                  <a:schemeClr val="tx1"/>
                </a:solidFill>
                <a:latin typeface="+mn-lt"/>
                <a:ea typeface="+mn-ea"/>
                <a:cs typeface="+mn-cs"/>
              </a:rPr>
              <a:t> פריטים זהים עבור </a:t>
            </a:r>
            <a:r>
              <a:rPr lang="en-US" sz="1200" kern="1200" dirty="0" smtClean="0">
                <a:solidFill>
                  <a:schemeClr val="tx1"/>
                </a:solidFill>
                <a:latin typeface="+mn-lt"/>
                <a:ea typeface="+mn-ea"/>
                <a:cs typeface="+mn-cs"/>
              </a:rPr>
              <a:t>k = n</a:t>
            </a:r>
            <a:r>
              <a:rPr lang="he-IL" sz="1200" kern="1200" dirty="0" smtClean="0">
                <a:solidFill>
                  <a:schemeClr val="tx1"/>
                </a:solidFill>
                <a:latin typeface="+mn-lt"/>
                <a:ea typeface="+mn-ea"/>
                <a:cs typeface="+mn-cs"/>
              </a:rPr>
              <a:t>.</a:t>
            </a:r>
            <a:r>
              <a:rPr lang="he-IL" sz="1200" kern="1200" baseline="0" dirty="0" smtClean="0">
                <a:solidFill>
                  <a:schemeClr val="tx1"/>
                </a:solidFill>
                <a:latin typeface="+mn-lt"/>
                <a:ea typeface="+mn-ea"/>
                <a:cs typeface="+mn-cs"/>
              </a:rPr>
              <a:t> כי למעשה ניתן לספק את המוצר לכל הסוכנים.</a:t>
            </a: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kern="1200" dirty="0" smtClean="0">
                <a:solidFill>
                  <a:schemeClr val="tx1"/>
                </a:solidFill>
                <a:latin typeface="+mn-lt"/>
                <a:ea typeface="+mn-ea"/>
                <a:cs typeface="+mn-cs"/>
              </a:rPr>
              <a:t>הגדרה 5.11:</a:t>
            </a:r>
            <a:endParaRPr lang="en-US" sz="1200" kern="1200" dirty="0" smtClean="0">
              <a:solidFill>
                <a:schemeClr val="tx1"/>
              </a:solidFill>
              <a:latin typeface="+mn-lt"/>
              <a:ea typeface="+mn-ea"/>
              <a:cs typeface="+mn-cs"/>
            </a:endParaRPr>
          </a:p>
          <a:p>
            <a:pPr algn="r" rtl="1"/>
            <a:r>
              <a:rPr lang="en-US" sz="1200" kern="1200" dirty="0" smtClean="0">
                <a:solidFill>
                  <a:schemeClr val="tx1"/>
                </a:solidFill>
                <a:latin typeface="+mn-lt"/>
                <a:ea typeface="+mn-ea"/>
                <a:cs typeface="+mn-cs"/>
              </a:rPr>
              <a:t>Pairing auction </a:t>
            </a:r>
            <a:r>
              <a:rPr lang="he-IL" sz="1200" kern="1200" dirty="0" smtClean="0">
                <a:solidFill>
                  <a:schemeClr val="tx1"/>
                </a:solidFill>
                <a:latin typeface="+mn-lt"/>
                <a:ea typeface="+mn-ea"/>
                <a:cs typeface="+mn-cs"/>
              </a:rPr>
              <a:t>– מכירה שבאופן שרירותי מזווגת בין השחקנים, ומריצה </a:t>
            </a:r>
            <a:r>
              <a:rPr lang="en-US" sz="1200" kern="1200" dirty="0" smtClean="0">
                <a:solidFill>
                  <a:schemeClr val="tx1"/>
                </a:solidFill>
                <a:latin typeface="+mn-lt"/>
                <a:ea typeface="+mn-ea"/>
                <a:cs typeface="+mn-cs"/>
              </a:rPr>
              <a:t>second-price-auction</a:t>
            </a:r>
            <a:r>
              <a:rPr lang="he-IL" sz="1200" kern="1200" dirty="0" smtClean="0">
                <a:solidFill>
                  <a:schemeClr val="tx1"/>
                </a:solidFill>
                <a:latin typeface="+mn-lt"/>
                <a:ea typeface="+mn-ea"/>
                <a:cs typeface="+mn-cs"/>
              </a:rPr>
              <a:t> עבור כל זוג בנפרד (מניחים ש-</a:t>
            </a:r>
            <a:r>
              <a:rPr lang="en-US" sz="1200" kern="1200" dirty="0" smtClean="0">
                <a:solidFill>
                  <a:schemeClr val="tx1"/>
                </a:solidFill>
                <a:latin typeface="+mn-lt"/>
                <a:ea typeface="+mn-ea"/>
                <a:cs typeface="+mn-cs"/>
              </a:rPr>
              <a:t>n</a:t>
            </a:r>
            <a:r>
              <a:rPr lang="he-IL" sz="1200" kern="1200" dirty="0" smtClean="0">
                <a:solidFill>
                  <a:schemeClr val="tx1"/>
                </a:solidFill>
                <a:latin typeface="+mn-lt"/>
                <a:ea typeface="+mn-ea"/>
                <a:cs typeface="+mn-cs"/>
              </a:rPr>
              <a:t> זוגי)</a:t>
            </a:r>
            <a:endParaRPr lang="en-US" sz="1200" kern="1200" dirty="0" smtClean="0">
              <a:solidFill>
                <a:schemeClr val="tx1"/>
              </a:solidFill>
              <a:latin typeface="+mn-lt"/>
              <a:ea typeface="+mn-ea"/>
              <a:cs typeface="+mn-cs"/>
            </a:endParaRPr>
          </a:p>
          <a:p>
            <a:pPr algn="r" rtl="1"/>
            <a:r>
              <a:rPr lang="en-US" sz="1200" kern="1200" dirty="0" smtClean="0">
                <a:solidFill>
                  <a:schemeClr val="tx1"/>
                </a:solidFill>
                <a:latin typeface="+mn-lt"/>
                <a:ea typeface="+mn-ea"/>
                <a:cs typeface="+mn-cs"/>
              </a:rPr>
              <a:t>Circuit auction </a:t>
            </a:r>
            <a:r>
              <a:rPr lang="he-IL" sz="1200" kern="1200" dirty="0" smtClean="0">
                <a:solidFill>
                  <a:schemeClr val="tx1"/>
                </a:solidFill>
                <a:latin typeface="+mn-lt"/>
                <a:ea typeface="+mn-ea"/>
                <a:cs typeface="+mn-cs"/>
              </a:rPr>
              <a:t>– מכירה שמסדרת באופן שרירותי את כל השחקנים (למשל, באופן לקסיקוגרפי), ומציעה לכל שחקן את המחיר שהציע השחקן הקודם בסידור (לשחקן הראשון מוצע מחירו של השחקן האחרון)</a:t>
            </a:r>
            <a:endParaRPr lang="en-US" sz="1200" kern="1200" dirty="0" smtClean="0">
              <a:solidFill>
                <a:schemeClr val="tx1"/>
              </a:solidFill>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latin typeface="+mn-lt"/>
                <a:ea typeface="+mn-ea"/>
                <a:cs typeface="+mn-cs"/>
              </a:rPr>
              <a:t>משפט 5.12: עבור סביבה </a:t>
            </a:r>
            <a:r>
              <a:rPr lang="he-IL" sz="1200" kern="1200" dirty="0" err="1" smtClean="0">
                <a:solidFill>
                  <a:schemeClr val="tx1"/>
                </a:solidFill>
                <a:latin typeface="+mn-lt"/>
                <a:ea typeface="+mn-ea"/>
                <a:cs typeface="+mn-cs"/>
              </a:rPr>
              <a:t>רגולורית</a:t>
            </a:r>
            <a:r>
              <a:rPr lang="he-IL"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i.i.d</a:t>
            </a:r>
            <a:r>
              <a:rPr lang="he-IL" sz="1200" kern="1200" dirty="0" smtClean="0">
                <a:solidFill>
                  <a:schemeClr val="tx1"/>
                </a:solidFill>
                <a:latin typeface="+mn-lt"/>
                <a:ea typeface="+mn-ea"/>
                <a:cs typeface="+mn-cs"/>
              </a:rPr>
              <a:t> ו-</a:t>
            </a:r>
            <a:r>
              <a:rPr lang="en-US" sz="1200" kern="1200" dirty="0" smtClean="0">
                <a:solidFill>
                  <a:schemeClr val="tx1"/>
                </a:solidFill>
                <a:latin typeface="+mn-lt"/>
                <a:ea typeface="+mn-ea"/>
                <a:cs typeface="+mn-cs"/>
              </a:rPr>
              <a:t>digital good</a:t>
            </a:r>
            <a:r>
              <a:rPr lang="he-IL" sz="1200" kern="1200" dirty="0" smtClean="0">
                <a:solidFill>
                  <a:schemeClr val="tx1"/>
                </a:solidFill>
                <a:latin typeface="+mn-lt"/>
                <a:ea typeface="+mn-ea"/>
                <a:cs typeface="+mn-cs"/>
              </a:rPr>
              <a:t>, כל מכירה שבה כל שחקן מציעים את המחיר של שחקן שנבחר בצורה </a:t>
            </a:r>
            <a:r>
              <a:rPr lang="he-IL" sz="1200" kern="1200" dirty="0" err="1" smtClean="0">
                <a:solidFill>
                  <a:schemeClr val="tx1"/>
                </a:solidFill>
                <a:latin typeface="+mn-lt"/>
                <a:ea typeface="+mn-ea"/>
                <a:cs typeface="+mn-cs"/>
              </a:rPr>
              <a:t>רנדומלית</a:t>
            </a:r>
            <a:r>
              <a:rPr lang="he-IL" sz="1200" kern="1200" dirty="0" smtClean="0">
                <a:solidFill>
                  <a:schemeClr val="tx1"/>
                </a:solidFill>
                <a:latin typeface="+mn-lt"/>
                <a:ea typeface="+mn-ea"/>
                <a:cs typeface="+mn-cs"/>
              </a:rPr>
              <a:t> או שרירותית (אך לא תלויה בערך) הינה 2-קירוב להכנסות במכירה פומבית </a:t>
            </a:r>
            <a:r>
              <a:rPr lang="he-IL" sz="1200" kern="1200" dirty="0" err="1" smtClean="0">
                <a:solidFill>
                  <a:schemeClr val="tx1"/>
                </a:solidFill>
                <a:latin typeface="+mn-lt"/>
                <a:ea typeface="+mn-ea"/>
                <a:cs typeface="+mn-cs"/>
              </a:rPr>
              <a:t>אופטימלית</a:t>
            </a:r>
            <a:r>
              <a:rPr lang="he-IL" sz="1200" kern="1200" dirty="0" smtClean="0">
                <a:solidFill>
                  <a:schemeClr val="tx1"/>
                </a:solidFill>
                <a:latin typeface="+mn-lt"/>
                <a:ea typeface="+mn-ea"/>
                <a:cs typeface="+mn-cs"/>
              </a:rPr>
              <a:t>.</a:t>
            </a: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kern="1200" dirty="0" smtClean="0">
              <a:solidFill>
                <a:schemeClr val="tx1"/>
              </a:solidFill>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latin typeface="+mn-lt"/>
                <a:ea typeface="+mn-ea"/>
                <a:cs typeface="+mn-cs"/>
              </a:rPr>
              <a:t>ההוכחה של משפט זה נובעת באופן ישיר מהפירוש הגיאומטרי עבור </a:t>
            </a:r>
            <a:r>
              <a:rPr lang="en-US" sz="1200" kern="1200" dirty="0" smtClean="0">
                <a:solidFill>
                  <a:schemeClr val="tx1"/>
                </a:solidFill>
                <a:latin typeface="+mn-lt"/>
                <a:ea typeface="+mn-ea"/>
                <a:cs typeface="+mn-cs"/>
              </a:rPr>
              <a:t>single-sample mechanism</a:t>
            </a:r>
            <a:r>
              <a:rPr lang="he-IL" sz="1200" kern="1200" dirty="0" smtClean="0">
                <a:solidFill>
                  <a:schemeClr val="tx1"/>
                </a:solidFill>
                <a:latin typeface="+mn-lt"/>
                <a:ea typeface="+mn-ea"/>
                <a:cs typeface="+mn-cs"/>
              </a:rPr>
              <a:t>. בבירור, ה-</a:t>
            </a:r>
            <a:r>
              <a:rPr lang="en-US" sz="1200" kern="1200" dirty="0" smtClean="0">
                <a:solidFill>
                  <a:schemeClr val="tx1"/>
                </a:solidFill>
                <a:latin typeface="+mn-lt"/>
                <a:ea typeface="+mn-ea"/>
                <a:cs typeface="+mn-cs"/>
              </a:rPr>
              <a:t>Pairing auction</a:t>
            </a:r>
            <a:r>
              <a:rPr lang="he-IL" sz="1200" kern="1200" dirty="0" smtClean="0">
                <a:solidFill>
                  <a:schemeClr val="tx1"/>
                </a:solidFill>
                <a:latin typeface="+mn-lt"/>
                <a:ea typeface="+mn-ea"/>
                <a:cs typeface="+mn-cs"/>
              </a:rPr>
              <a:t> </a:t>
            </a:r>
            <a:r>
              <a:rPr lang="he-IL" sz="1200" kern="1200" dirty="0" err="1" smtClean="0">
                <a:solidFill>
                  <a:schemeClr val="tx1"/>
                </a:solidFill>
                <a:latin typeface="+mn-lt"/>
                <a:ea typeface="+mn-ea"/>
                <a:cs typeface="+mn-cs"/>
              </a:rPr>
              <a:t>וה</a:t>
            </a:r>
            <a:r>
              <a:rPr lang="he-IL"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Circuit auction</a:t>
            </a:r>
            <a:r>
              <a:rPr lang="he-IL" sz="1200" kern="1200" dirty="0" smtClean="0">
                <a:solidFill>
                  <a:schemeClr val="tx1"/>
                </a:solidFill>
                <a:latin typeface="+mn-lt"/>
                <a:ea typeface="+mn-ea"/>
                <a:cs typeface="+mn-cs"/>
              </a:rPr>
              <a:t> מקיימות את תנאי המשפט. לסיכום, קל יחסית, בתוך מכניזם, להשיג דגימות מתוך ההתפלגות.</a:t>
            </a:r>
            <a:endParaRPr lang="en-US" sz="1200" kern="1200" dirty="0" smtClean="0">
              <a:solidFill>
                <a:schemeClr val="tx1"/>
              </a:solidFill>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kern="1200" dirty="0" smtClean="0">
                <a:solidFill>
                  <a:schemeClr val="tx1"/>
                </a:solidFill>
                <a:latin typeface="+mn-lt"/>
                <a:ea typeface="+mn-ea"/>
                <a:cs typeface="+mn-cs"/>
              </a:rPr>
              <a:t>כעת נאמץ את התוצאות שקיבלנו עבור </a:t>
            </a:r>
            <a:r>
              <a:rPr lang="en-US" sz="1200" kern="1200" dirty="0" smtClean="0">
                <a:solidFill>
                  <a:schemeClr val="tx1"/>
                </a:solidFill>
                <a:latin typeface="+mn-lt"/>
                <a:ea typeface="+mn-ea"/>
                <a:cs typeface="+mn-cs"/>
              </a:rPr>
              <a:t>digital good environments</a:t>
            </a:r>
            <a:r>
              <a:rPr lang="he-IL" sz="1200" kern="1200" dirty="0" smtClean="0">
                <a:solidFill>
                  <a:schemeClr val="tx1"/>
                </a:solidFill>
                <a:latin typeface="+mn-lt"/>
                <a:ea typeface="+mn-ea"/>
                <a:cs typeface="+mn-cs"/>
              </a:rPr>
              <a:t> לסביבות כלליות. הרעיון הכללי כאן הוא להחליף את ה-</a:t>
            </a:r>
            <a:r>
              <a:rPr lang="en-US" sz="1200" kern="1200" dirty="0" smtClean="0">
                <a:solidFill>
                  <a:schemeClr val="tx1"/>
                </a:solidFill>
                <a:latin typeface="+mn-lt"/>
                <a:ea typeface="+mn-ea"/>
                <a:cs typeface="+mn-cs"/>
              </a:rPr>
              <a:t>lazy single-sample reserve</a:t>
            </a:r>
            <a:r>
              <a:rPr lang="he-IL" sz="1200" kern="1200" dirty="0" smtClean="0">
                <a:solidFill>
                  <a:schemeClr val="tx1"/>
                </a:solidFill>
                <a:latin typeface="+mn-lt"/>
                <a:ea typeface="+mn-ea"/>
                <a:cs typeface="+mn-cs"/>
              </a:rPr>
              <a:t> עם </a:t>
            </a:r>
            <a:r>
              <a:rPr lang="en-US" sz="1200" kern="1200" dirty="0" smtClean="0">
                <a:solidFill>
                  <a:schemeClr val="tx1"/>
                </a:solidFill>
                <a:latin typeface="+mn-lt"/>
                <a:ea typeface="+mn-ea"/>
                <a:cs typeface="+mn-cs"/>
              </a:rPr>
              <a:t>lazy circuit mechanism</a:t>
            </a:r>
            <a:r>
              <a:rPr lang="he-IL" sz="1200" kern="1200" dirty="0" smtClean="0">
                <a:solidFill>
                  <a:schemeClr val="tx1"/>
                </a:solidFill>
                <a:latin typeface="+mn-lt"/>
                <a:ea typeface="+mn-ea"/>
                <a:cs typeface="+mn-cs"/>
              </a:rPr>
              <a:t> או </a:t>
            </a:r>
            <a:r>
              <a:rPr lang="en-US" sz="1200" kern="1200" dirty="0" smtClean="0">
                <a:solidFill>
                  <a:schemeClr val="tx1"/>
                </a:solidFill>
                <a:latin typeface="+mn-lt"/>
                <a:ea typeface="+mn-ea"/>
                <a:cs typeface="+mn-cs"/>
              </a:rPr>
              <a:t>lazy pairing mechanism</a:t>
            </a:r>
            <a:r>
              <a:rPr lang="he-IL" sz="1200" kern="1200" dirty="0" smtClean="0">
                <a:solidFill>
                  <a:schemeClr val="tx1"/>
                </a:solidFill>
                <a:latin typeface="+mn-lt"/>
                <a:ea typeface="+mn-ea"/>
                <a:cs typeface="+mn-cs"/>
              </a:rPr>
              <a:t>. נשים לב שבסביבות </a:t>
            </a:r>
            <a:r>
              <a:rPr lang="en-US" sz="1200" kern="1200" dirty="0" smtClean="0">
                <a:solidFill>
                  <a:schemeClr val="tx1"/>
                </a:solidFill>
                <a:latin typeface="+mn-lt"/>
                <a:ea typeface="+mn-ea"/>
                <a:cs typeface="+mn-cs"/>
              </a:rPr>
              <a:t>downward-closed</a:t>
            </a:r>
            <a:r>
              <a:rPr lang="he-IL" sz="1200" kern="1200" dirty="0" smtClean="0">
                <a:solidFill>
                  <a:schemeClr val="tx1"/>
                </a:solidFill>
                <a:latin typeface="+mn-lt"/>
                <a:ea typeface="+mn-ea"/>
                <a:cs typeface="+mn-cs"/>
              </a:rPr>
              <a:t>, ניתן לראות את ה-</a:t>
            </a:r>
            <a:r>
              <a:rPr lang="en-US" sz="1200" kern="1200" dirty="0" smtClean="0">
                <a:solidFill>
                  <a:schemeClr val="tx1"/>
                </a:solidFill>
                <a:latin typeface="+mn-lt"/>
                <a:ea typeface="+mn-ea"/>
                <a:cs typeface="+mn-cs"/>
              </a:rPr>
              <a:t>lazy reserve pricing</a:t>
            </a:r>
            <a:r>
              <a:rPr lang="he-IL" sz="1200" kern="1200" dirty="0" smtClean="0">
                <a:solidFill>
                  <a:schemeClr val="tx1"/>
                </a:solidFill>
                <a:latin typeface="+mn-lt"/>
                <a:ea typeface="+mn-ea"/>
                <a:cs typeface="+mn-cs"/>
              </a:rPr>
              <a:t> בצירוף של </a:t>
            </a:r>
            <a:r>
              <a:rPr lang="en-US" sz="1200" kern="1200" dirty="0" smtClean="0">
                <a:solidFill>
                  <a:schemeClr val="tx1"/>
                </a:solidFill>
                <a:latin typeface="+mn-lt"/>
                <a:ea typeface="+mn-ea"/>
                <a:cs typeface="+mn-cs"/>
              </a:rPr>
              <a:t>surplus maximizing mechanism</a:t>
            </a:r>
            <a:r>
              <a:rPr lang="he-IL" sz="1200" kern="1200" dirty="0" smtClean="0">
                <a:solidFill>
                  <a:schemeClr val="tx1"/>
                </a:solidFill>
                <a:latin typeface="+mn-lt"/>
                <a:ea typeface="+mn-ea"/>
                <a:cs typeface="+mn-cs"/>
              </a:rPr>
              <a:t> כמכירה מסוג </a:t>
            </a:r>
            <a:r>
              <a:rPr lang="en-US" sz="1200" kern="1200" dirty="0" smtClean="0">
                <a:solidFill>
                  <a:schemeClr val="tx1"/>
                </a:solidFill>
                <a:latin typeface="+mn-lt"/>
                <a:ea typeface="+mn-ea"/>
                <a:cs typeface="+mn-cs"/>
              </a:rPr>
              <a:t>digital-good</a:t>
            </a:r>
            <a:r>
              <a:rPr lang="he-IL" sz="1200" kern="1200" dirty="0" smtClean="0">
                <a:solidFill>
                  <a:schemeClr val="tx1"/>
                </a:solidFill>
                <a:latin typeface="+mn-lt"/>
                <a:ea typeface="+mn-ea"/>
                <a:cs typeface="+mn-cs"/>
              </a:rPr>
              <a:t>. ה-</a:t>
            </a:r>
            <a:r>
              <a:rPr lang="en-US" sz="1200" kern="1200" dirty="0" smtClean="0">
                <a:solidFill>
                  <a:schemeClr val="tx1"/>
                </a:solidFill>
                <a:latin typeface="+mn-lt"/>
                <a:ea typeface="+mn-ea"/>
                <a:cs typeface="+mn-cs"/>
              </a:rPr>
              <a:t>surplus </a:t>
            </a:r>
            <a:r>
              <a:rPr lang="en-US" sz="1200" kern="1200" dirty="0" err="1" smtClean="0">
                <a:solidFill>
                  <a:schemeClr val="tx1"/>
                </a:solidFill>
                <a:latin typeface="+mn-lt"/>
                <a:ea typeface="+mn-ea"/>
                <a:cs typeface="+mn-cs"/>
              </a:rPr>
              <a:t>maximzing</a:t>
            </a:r>
            <a:r>
              <a:rPr lang="en-US" sz="1200" kern="1200" dirty="0" smtClean="0">
                <a:solidFill>
                  <a:schemeClr val="tx1"/>
                </a:solidFill>
                <a:latin typeface="+mn-lt"/>
                <a:ea typeface="+mn-ea"/>
                <a:cs typeface="+mn-cs"/>
              </a:rPr>
              <a:t> mechanism</a:t>
            </a:r>
            <a:r>
              <a:rPr lang="he-IL" sz="1200" kern="1200" dirty="0" smtClean="0">
                <a:solidFill>
                  <a:schemeClr val="tx1"/>
                </a:solidFill>
                <a:latin typeface="+mn-lt"/>
                <a:ea typeface="+mn-ea"/>
                <a:cs typeface="+mn-cs"/>
              </a:rPr>
              <a:t> פולט סטים של מהלכים שהם ברי-ביצוע כיוון שכל תת-קבוצה של סט של מהלכים שהוא בר-ביצוע הוא גם בר-ביצוע, הסביבה המושרית הינה </a:t>
            </a:r>
            <a:r>
              <a:rPr lang="en-US" sz="1200" kern="1200" dirty="0" smtClean="0">
                <a:solidFill>
                  <a:schemeClr val="tx1"/>
                </a:solidFill>
                <a:latin typeface="+mn-lt"/>
                <a:ea typeface="+mn-ea"/>
                <a:cs typeface="+mn-cs"/>
              </a:rPr>
              <a:t>digital-good</a:t>
            </a: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kern="1200" dirty="0" smtClean="0">
                <a:solidFill>
                  <a:schemeClr val="tx1"/>
                </a:solidFill>
                <a:latin typeface="+mn-lt"/>
                <a:ea typeface="+mn-ea"/>
                <a:cs typeface="+mn-cs"/>
              </a:rPr>
              <a:t>בניגוד לשוק הגדול של מחשבים אישיים, יש שוק מצומם של מחשבי-על. כיום יש בערך 5 ארגונים בכל העולם שמוכרים מחשבי-על. נשאלת השאלה כיצד ה-</a:t>
            </a:r>
            <a:r>
              <a:rPr lang="en-US" sz="1200" kern="1200" dirty="0" smtClean="0">
                <a:solidFill>
                  <a:schemeClr val="tx1"/>
                </a:solidFill>
                <a:latin typeface="+mn-lt"/>
                <a:ea typeface="+mn-ea"/>
                <a:cs typeface="+mn-cs"/>
              </a:rPr>
              <a:t>designer</a:t>
            </a:r>
            <a:r>
              <a:rPr lang="he-IL" sz="1200" kern="1200" dirty="0" smtClean="0">
                <a:solidFill>
                  <a:schemeClr val="tx1"/>
                </a:solidFill>
                <a:latin typeface="+mn-lt"/>
                <a:ea typeface="+mn-ea"/>
                <a:cs typeface="+mn-cs"/>
              </a:rPr>
              <a:t> יתכנן מכניזם אופטימאלי על מנת למכור את מחשבי-העל ? תחילה, אפילו אם ערכם של הסוכנים בא מהתפלגות מסוימת, הדרך היחידה לדגום את התפלגות היא לראיין את הסוכנים עצמם. שנית, אפילו אם היינו מראיינים את הסוכנים אז המידע בסוף מגיע </a:t>
            </a:r>
            <a:r>
              <a:rPr lang="he-IL" sz="1200" b="1" kern="1200" dirty="0" smtClean="0">
                <a:solidFill>
                  <a:schemeClr val="tx1"/>
                </a:solidFill>
                <a:latin typeface="+mn-lt"/>
                <a:ea typeface="+mn-ea"/>
                <a:cs typeface="+mn-cs"/>
              </a:rPr>
              <a:t>רק</a:t>
            </a:r>
            <a:r>
              <a:rPr lang="he-IL" sz="1200" kern="1200" dirty="0" smtClean="0">
                <a:solidFill>
                  <a:schemeClr val="tx1"/>
                </a:solidFill>
                <a:latin typeface="+mn-lt"/>
                <a:ea typeface="+mn-ea"/>
                <a:cs typeface="+mn-cs"/>
              </a:rPr>
              <a:t> מ-5 מקומות. זה כאמור מספיק בקושי עבור ניתוח סטטיסטי אשר יוכל להעריך את התפלגויות הערכים של הסוכנים בצורה מהימנה</a:t>
            </a: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latin typeface="+mn-lt"/>
                <a:ea typeface="+mn-ea"/>
                <a:cs typeface="+mn-cs"/>
              </a:rPr>
              <a:t>משפט 5.14. עבור סביבות רגולריות, </a:t>
            </a:r>
            <a:r>
              <a:rPr lang="he-IL" sz="1200" kern="1200" dirty="0" err="1" smtClean="0">
                <a:solidFill>
                  <a:schemeClr val="tx1"/>
                </a:solidFill>
                <a:latin typeface="+mn-lt"/>
                <a:ea typeface="+mn-ea"/>
                <a:cs typeface="+mn-cs"/>
              </a:rPr>
              <a:t>מטרוידיות</a:t>
            </a:r>
            <a:r>
              <a:rPr lang="he-IL" sz="1200" kern="1200" dirty="0" smtClean="0">
                <a:solidFill>
                  <a:schemeClr val="tx1"/>
                </a:solidFill>
                <a:latin typeface="+mn-lt"/>
                <a:ea typeface="+mn-ea"/>
                <a:cs typeface="+mn-cs"/>
              </a:rPr>
              <a:t> ו-</a:t>
            </a:r>
            <a:r>
              <a:rPr lang="en-US" sz="1200" kern="1200" dirty="0" err="1" smtClean="0">
                <a:solidFill>
                  <a:schemeClr val="tx1"/>
                </a:solidFill>
                <a:latin typeface="+mn-lt"/>
                <a:ea typeface="+mn-ea"/>
                <a:cs typeface="+mn-cs"/>
              </a:rPr>
              <a:t>i.i.d</a:t>
            </a:r>
            <a:r>
              <a:rPr lang="en-US" sz="1200" kern="1200" dirty="0" smtClean="0">
                <a:solidFill>
                  <a:schemeClr val="tx1"/>
                </a:solidFill>
                <a:latin typeface="+mn-lt"/>
                <a:ea typeface="+mn-ea"/>
                <a:cs typeface="+mn-cs"/>
              </a:rPr>
              <a:t>.</a:t>
            </a:r>
            <a:r>
              <a:rPr lang="he-IL" sz="1200" kern="1200" dirty="0" smtClean="0">
                <a:solidFill>
                  <a:schemeClr val="tx1"/>
                </a:solidFill>
                <a:latin typeface="+mn-lt"/>
                <a:ea typeface="+mn-ea"/>
                <a:cs typeface="+mn-cs"/>
              </a:rPr>
              <a:t>, ה- </a:t>
            </a:r>
            <a:r>
              <a:rPr lang="en-US" sz="1200" kern="1200" dirty="0" smtClean="0">
                <a:solidFill>
                  <a:schemeClr val="tx1"/>
                </a:solidFill>
                <a:latin typeface="+mn-lt"/>
                <a:ea typeface="+mn-ea"/>
                <a:cs typeface="+mn-cs"/>
              </a:rPr>
              <a:t>Pairing Mechanism</a:t>
            </a:r>
            <a:r>
              <a:rPr lang="he-IL" sz="1200" kern="1200" dirty="0" err="1" smtClean="0">
                <a:solidFill>
                  <a:schemeClr val="tx1"/>
                </a:solidFill>
                <a:latin typeface="+mn-lt"/>
                <a:ea typeface="+mn-ea"/>
                <a:cs typeface="+mn-cs"/>
              </a:rPr>
              <a:t>וה</a:t>
            </a:r>
            <a:r>
              <a:rPr lang="he-IL"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Circuit Mechanism</a:t>
            </a:r>
            <a:r>
              <a:rPr lang="he-IL" sz="1200" kern="1200" dirty="0" smtClean="0">
                <a:solidFill>
                  <a:schemeClr val="tx1"/>
                </a:solidFill>
                <a:latin typeface="+mn-lt"/>
                <a:ea typeface="+mn-ea"/>
                <a:cs typeface="+mn-cs"/>
              </a:rPr>
              <a:t> הם 2-קירוב להכנסות של מכירה פומבית </a:t>
            </a:r>
            <a:r>
              <a:rPr lang="he-IL" sz="1200" kern="1200" dirty="0" err="1" smtClean="0">
                <a:solidFill>
                  <a:schemeClr val="tx1"/>
                </a:solidFill>
                <a:latin typeface="+mn-lt"/>
                <a:ea typeface="+mn-ea"/>
                <a:cs typeface="+mn-cs"/>
              </a:rPr>
              <a:t>אופטימלית</a:t>
            </a:r>
            <a:r>
              <a:rPr lang="he-IL" sz="1200" kern="1200" dirty="0" smtClean="0">
                <a:solidFill>
                  <a:schemeClr val="tx1"/>
                </a:solidFill>
                <a:latin typeface="+mn-lt"/>
                <a:ea typeface="+mn-ea"/>
                <a:cs typeface="+mn-cs"/>
              </a:rPr>
              <a:t>.</a:t>
            </a:r>
            <a:endParaRPr lang="en-US" sz="1200" kern="1200" smtClean="0">
              <a:solidFill>
                <a:schemeClr val="tx1"/>
              </a:solidFill>
              <a:latin typeface="+mn-lt"/>
              <a:ea typeface="+mn-ea"/>
              <a:cs typeface="+mn-cs"/>
            </a:endParaRPr>
          </a:p>
          <a:p>
            <a:pPr algn="r" rtl="1"/>
            <a:endParaRPr lang="en-US"/>
          </a:p>
        </p:txBody>
      </p:sp>
      <p:sp>
        <p:nvSpPr>
          <p:cNvPr id="4" name="Slide Number Placeholder 3"/>
          <p:cNvSpPr>
            <a:spLocks noGrp="1"/>
          </p:cNvSpPr>
          <p:nvPr>
            <p:ph type="sldNum" sz="quarter" idx="10"/>
          </p:nvPr>
        </p:nvSpPr>
        <p:spPr/>
        <p:txBody>
          <a:bodyPr/>
          <a:lstStyle/>
          <a:p>
            <a:fld id="{D92335BA-21C8-4F64-905D-7D0EE40521CC}"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e-IL" dirty="0" smtClean="0"/>
          </a:p>
        </p:txBody>
      </p:sp>
      <p:sp>
        <p:nvSpPr>
          <p:cNvPr id="4" name="Slide Number Placeholder 3"/>
          <p:cNvSpPr>
            <a:spLocks noGrp="1"/>
          </p:cNvSpPr>
          <p:nvPr>
            <p:ph type="sldNum" sz="quarter" idx="10"/>
          </p:nvPr>
        </p:nvSpPr>
        <p:spPr/>
        <p:txBody>
          <a:bodyPr/>
          <a:lstStyle/>
          <a:p>
            <a:fld id="{D92335BA-21C8-4F64-905D-7D0EE40521C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b="0" kern="1200" dirty="0" smtClean="0">
                <a:solidFill>
                  <a:schemeClr val="tx1"/>
                </a:solidFill>
                <a:latin typeface="+mn-lt"/>
                <a:ea typeface="+mn-ea"/>
                <a:cs typeface="+mn-cs"/>
              </a:rPr>
              <a:t>בחלק זה אנו נתאר את התוצאה הקלאסית של התיאוריה של מכירה פומבית, אשר תראה שאם יש מעט יותר תחרות ב </a:t>
            </a:r>
            <a:r>
              <a:rPr lang="en-US" sz="1200" b="0" kern="1200" dirty="0" smtClean="0">
                <a:solidFill>
                  <a:schemeClr val="tx1"/>
                </a:solidFill>
                <a:latin typeface="+mn-lt"/>
                <a:ea typeface="+mn-ea"/>
                <a:cs typeface="+mn-cs"/>
              </a:rPr>
              <a:t>surplus maximizing mechanism</a:t>
            </a:r>
            <a:r>
              <a:rPr lang="he-IL" sz="1200" b="0" kern="1200" dirty="0" smtClean="0">
                <a:solidFill>
                  <a:schemeClr val="tx1"/>
                </a:solidFill>
                <a:latin typeface="+mn-lt"/>
                <a:ea typeface="+mn-ea"/>
                <a:cs typeface="+mn-cs"/>
              </a:rPr>
              <a:t> הרווחים יגדלו לעומת הרווח ללא הגברת התחרות</a:t>
            </a:r>
          </a:p>
          <a:p>
            <a:pPr algn="r" rtl="1"/>
            <a:r>
              <a:rPr lang="he-IL" sz="1200" b="0" kern="1200" dirty="0" smtClean="0">
                <a:solidFill>
                  <a:schemeClr val="tx1"/>
                </a:solidFill>
                <a:latin typeface="+mn-lt"/>
                <a:ea typeface="+mn-ea"/>
                <a:cs typeface="+mn-cs"/>
              </a:rPr>
              <a:t>הגברת התחרות במעט יכולה להבטיח רווחים טובים, עבור מנגנון אשר מושתת על </a:t>
            </a:r>
            <a:r>
              <a:rPr lang="en-US" sz="1200" b="0" kern="1200" dirty="0" smtClean="0">
                <a:solidFill>
                  <a:schemeClr val="tx1"/>
                </a:solidFill>
                <a:latin typeface="+mn-lt"/>
                <a:ea typeface="+mn-ea"/>
                <a:cs typeface="+mn-cs"/>
              </a:rPr>
              <a:t>prior-independent</a:t>
            </a:r>
            <a:r>
              <a:rPr lang="he-IL" sz="1200" b="0" kern="1200" dirty="0" smtClean="0">
                <a:solidFill>
                  <a:schemeClr val="tx1"/>
                </a:solidFill>
                <a:latin typeface="+mn-lt"/>
                <a:ea typeface="+mn-ea"/>
                <a:cs typeface="+mn-cs"/>
              </a:rPr>
              <a:t>. ה-</a:t>
            </a:r>
            <a:r>
              <a:rPr lang="en-US" sz="1200" b="0" kern="1200" dirty="0" smtClean="0">
                <a:solidFill>
                  <a:schemeClr val="tx1"/>
                </a:solidFill>
                <a:latin typeface="+mn-lt"/>
                <a:ea typeface="+mn-ea"/>
                <a:cs typeface="+mn-cs"/>
              </a:rPr>
              <a:t>designer</a:t>
            </a:r>
            <a:r>
              <a:rPr lang="he-IL" sz="1200" b="0" kern="1200" dirty="0" smtClean="0">
                <a:solidFill>
                  <a:schemeClr val="tx1"/>
                </a:solidFill>
                <a:latin typeface="+mn-lt"/>
                <a:ea typeface="+mn-ea"/>
                <a:cs typeface="+mn-cs"/>
              </a:rPr>
              <a:t> אינו צריך לדעת את ההתפלגות המקדימה של השוק ועליו רק למשוך אליו יותר סוכנים להשתתף.</a:t>
            </a:r>
            <a:endParaRPr lang="en-US" sz="1200" b="0" kern="1200" dirty="0" smtClean="0">
              <a:solidFill>
                <a:schemeClr val="tx1"/>
              </a:solidFill>
              <a:latin typeface="+mn-lt"/>
              <a:ea typeface="+mn-ea"/>
              <a:cs typeface="+mn-cs"/>
            </a:endParaRPr>
          </a:p>
          <a:p>
            <a:pPr algn="r" rtl="1"/>
            <a:endParaRPr lang="en-US" b="0"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kern="1200" dirty="0" smtClean="0">
                <a:solidFill>
                  <a:schemeClr val="tx1"/>
                </a:solidFill>
                <a:latin typeface="+mn-lt"/>
                <a:ea typeface="+mn-ea"/>
                <a:cs typeface="+mn-cs"/>
              </a:rPr>
              <a:t>באופן ברור המכירה הפומבית האופטימאלית במקרה זה, היא המכירה אשר תיתן את הפריט לסוכן אשר מציע את המחיר הווירטואלי הגבוה ביותר. מכיוון שההסתברות היא מסוג </a:t>
            </a:r>
            <a:r>
              <a:rPr lang="en-US" sz="1200" kern="1200" dirty="0" err="1" smtClean="0">
                <a:solidFill>
                  <a:schemeClr val="tx1"/>
                </a:solidFill>
                <a:latin typeface="+mn-lt"/>
                <a:ea typeface="+mn-ea"/>
                <a:cs typeface="+mn-cs"/>
              </a:rPr>
              <a:t>i.i.d</a:t>
            </a:r>
            <a:r>
              <a:rPr lang="he-IL" sz="1200" kern="1200" dirty="0" smtClean="0">
                <a:solidFill>
                  <a:schemeClr val="tx1"/>
                </a:solidFill>
                <a:latin typeface="+mn-lt"/>
                <a:ea typeface="+mn-ea"/>
                <a:cs typeface="+mn-cs"/>
              </a:rPr>
              <a:t> ורגולרית, הסוכן עם המחיר הווירטואלי הגבוה ביותר הוא גם הסוכן שמציע את המחיר הגבוה ביותר. לכן, זוהי המכירה פומבית אופטימאלית אשר תמיד נמכר בה הפריט, זהו מכרז מחיר שני (</a:t>
            </a:r>
            <a:r>
              <a:rPr lang="en-US" sz="1200" kern="1200" dirty="0" smtClean="0">
                <a:solidFill>
                  <a:schemeClr val="tx1"/>
                </a:solidFill>
                <a:latin typeface="+mn-lt"/>
                <a:ea typeface="+mn-ea"/>
                <a:cs typeface="+mn-cs"/>
              </a:rPr>
              <a:t>second price auction</a:t>
            </a:r>
            <a:r>
              <a:rPr lang="he-IL" sz="1200" kern="1200" dirty="0" smtClean="0">
                <a:solidFill>
                  <a:schemeClr val="tx1"/>
                </a:solidFill>
                <a:latin typeface="+mn-lt"/>
                <a:ea typeface="+mn-ea"/>
                <a:cs typeface="+mn-cs"/>
              </a:rPr>
              <a:t>).</a:t>
            </a:r>
            <a:br>
              <a:rPr lang="he-IL" sz="1200" kern="1200" dirty="0" smtClean="0">
                <a:solidFill>
                  <a:schemeClr val="tx1"/>
                </a:solidFill>
                <a:latin typeface="+mn-lt"/>
                <a:ea typeface="+mn-ea"/>
                <a:cs typeface="+mn-cs"/>
              </a:rPr>
            </a:br>
            <a:r>
              <a:rPr lang="he-IL" sz="1200" b="1" u="sng" kern="1200" dirty="0" smtClean="0">
                <a:solidFill>
                  <a:schemeClr val="tx1"/>
                </a:solidFill>
                <a:latin typeface="+mn-lt"/>
                <a:ea typeface="+mn-ea"/>
                <a:cs typeface="+mn-cs"/>
              </a:rPr>
              <a:t>אבחנה חשובה:</a:t>
            </a:r>
            <a:endParaRPr lang="he-IL" b="1" u="sng" dirty="0" smtClean="0"/>
          </a:p>
          <a:p>
            <a:pPr algn="r" rtl="1"/>
            <a:r>
              <a:rPr lang="he-IL" dirty="0" smtClean="0"/>
              <a:t>כיוון</a:t>
            </a:r>
            <a:r>
              <a:rPr lang="he-IL" baseline="0" dirty="0" smtClean="0"/>
              <a:t> ש-</a:t>
            </a:r>
            <a:r>
              <a:rPr lang="en-US" baseline="0" dirty="0" smtClean="0"/>
              <a:t>F</a:t>
            </a:r>
            <a:r>
              <a:rPr lang="he-IL" baseline="0" dirty="0" smtClean="0"/>
              <a:t> היא רגולרית, אז </a:t>
            </a:r>
            <a:r>
              <a:rPr lang="en-US" baseline="0" dirty="0" smtClean="0"/>
              <a:t>phi(v)</a:t>
            </a:r>
            <a:r>
              <a:rPr lang="he-IL" baseline="0" dirty="0" smtClean="0"/>
              <a:t> (פונקציית הערכים הוירטואליים) היא פונקצייה מונוטונית עולה – זה שקול לכך ש-</a:t>
            </a:r>
            <a:r>
              <a:rPr lang="en-US" baseline="0" dirty="0" smtClean="0"/>
              <a:t>R(q)</a:t>
            </a:r>
            <a:r>
              <a:rPr lang="he-IL" baseline="0" dirty="0" smtClean="0"/>
              <a:t> היא פונקצייה קמורה.</a:t>
            </a: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he-IL" sz="1200" kern="1200" dirty="0" smtClean="0">
                <a:solidFill>
                  <a:schemeClr val="tx1"/>
                </a:solidFill>
                <a:latin typeface="+mn-lt"/>
                <a:ea typeface="+mn-ea"/>
                <a:cs typeface="+mn-cs"/>
              </a:rPr>
              <a:t>לצערנו, תוצאת "בואו נוסיף רק סוכן אחד" נכשלת כאשר מכלילים זאת מעבר לסביבות עם פריט יחיד למכירה. נניח במקום שיש </a:t>
            </a:r>
            <a:r>
              <a:rPr lang="en-US" sz="1200" kern="1200" dirty="0" smtClean="0">
                <a:solidFill>
                  <a:schemeClr val="tx1"/>
                </a:solidFill>
                <a:latin typeface="+mn-lt"/>
                <a:ea typeface="+mn-ea"/>
                <a:cs typeface="+mn-cs"/>
              </a:rPr>
              <a:t>K</a:t>
            </a:r>
            <a:r>
              <a:rPr lang="he-IL" sz="1200" kern="1200" dirty="0" smtClean="0">
                <a:solidFill>
                  <a:schemeClr val="tx1"/>
                </a:solidFill>
                <a:latin typeface="+mn-lt"/>
                <a:ea typeface="+mn-ea"/>
                <a:cs typeface="+mn-cs"/>
              </a:rPr>
              <a:t> פריטים </a:t>
            </a:r>
            <a:r>
              <a:rPr lang="he-IL" sz="1200" b="1" kern="1200" dirty="0" smtClean="0">
                <a:solidFill>
                  <a:schemeClr val="tx1"/>
                </a:solidFill>
                <a:latin typeface="+mn-lt"/>
                <a:ea typeface="+mn-ea"/>
                <a:cs typeface="+mn-cs"/>
              </a:rPr>
              <a:t>זהים</a:t>
            </a:r>
            <a:r>
              <a:rPr lang="he-IL" sz="1200" kern="1200" dirty="0" smtClean="0">
                <a:solidFill>
                  <a:schemeClr val="tx1"/>
                </a:solidFill>
                <a:latin typeface="+mn-lt"/>
                <a:ea typeface="+mn-ea"/>
                <a:cs typeface="+mn-cs"/>
              </a:rPr>
              <a:t> (לאחר מכן אני משמיט את המילה זהים) למכירה. האם הרווח של -</a:t>
            </a:r>
            <a:r>
              <a:rPr lang="en-US" sz="1200" kern="1200" dirty="0" smtClean="0">
                <a:solidFill>
                  <a:schemeClr val="tx1"/>
                </a:solidFill>
                <a:latin typeface="+mn-lt"/>
                <a:ea typeface="+mn-ea"/>
                <a:cs typeface="+mn-cs"/>
              </a:rPr>
              <a:t>K+1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-price auction</a:t>
            </a:r>
            <a:r>
              <a:rPr lang="he-IL" sz="1200" kern="1200" dirty="0" smtClean="0">
                <a:solidFill>
                  <a:schemeClr val="tx1"/>
                </a:solidFill>
                <a:latin typeface="+mn-lt"/>
                <a:ea typeface="+mn-ea"/>
                <a:cs typeface="+mn-cs"/>
              </a:rPr>
              <a:t>, (כלומר המכרז שבוא מוכרים את הפריט לסוכן שמציע את ההצעה הגבוה ביותר מבין </a:t>
            </a:r>
            <a:r>
              <a:rPr lang="en-US" sz="1200" kern="1200" dirty="0" smtClean="0">
                <a:solidFill>
                  <a:schemeClr val="tx1"/>
                </a:solidFill>
                <a:latin typeface="+mn-lt"/>
                <a:ea typeface="+mn-ea"/>
                <a:cs typeface="+mn-cs"/>
              </a:rPr>
              <a:t>K</a:t>
            </a:r>
            <a:r>
              <a:rPr lang="he-IL" sz="1200" kern="1200" dirty="0" smtClean="0">
                <a:solidFill>
                  <a:schemeClr val="tx1"/>
                </a:solidFill>
                <a:latin typeface="+mn-lt"/>
                <a:ea typeface="+mn-ea"/>
                <a:cs typeface="+mn-cs"/>
              </a:rPr>
              <a:t> הסוכנים בערך- </a:t>
            </a:r>
            <a:r>
              <a:rPr lang="en-US" sz="1200" kern="1200" dirty="0" smtClean="0">
                <a:solidFill>
                  <a:schemeClr val="tx1"/>
                </a:solidFill>
                <a:latin typeface="+mn-lt"/>
                <a:ea typeface="+mn-ea"/>
                <a:cs typeface="+mn-cs"/>
              </a:rPr>
              <a:t>K+1</a:t>
            </a:r>
            <a:r>
              <a:rPr lang="en-US" sz="1200" kern="1200" baseline="30000" dirty="0" smtClean="0">
                <a:solidFill>
                  <a:schemeClr val="tx1"/>
                </a:solidFill>
                <a:latin typeface="+mn-lt"/>
                <a:ea typeface="+mn-ea"/>
                <a:cs typeface="+mn-cs"/>
              </a:rPr>
              <a:t>st </a:t>
            </a:r>
            <a:r>
              <a:rPr lang="he-IL" sz="1200" kern="1200" dirty="0" smtClean="0">
                <a:solidFill>
                  <a:schemeClr val="tx1"/>
                </a:solidFill>
                <a:latin typeface="+mn-lt"/>
                <a:ea typeface="+mn-ea"/>
                <a:cs typeface="+mn-cs"/>
              </a:rPr>
              <a:t>) עבור </a:t>
            </a:r>
            <a:r>
              <a:rPr lang="en-US" sz="1200" kern="1200" dirty="0" smtClean="0">
                <a:solidFill>
                  <a:schemeClr val="tx1"/>
                </a:solidFill>
                <a:latin typeface="+mn-lt"/>
                <a:ea typeface="+mn-ea"/>
                <a:cs typeface="+mn-cs"/>
              </a:rPr>
              <a:t>n+1</a:t>
            </a:r>
            <a:r>
              <a:rPr lang="he-IL" sz="1200" kern="1200" dirty="0" smtClean="0">
                <a:solidFill>
                  <a:schemeClr val="tx1"/>
                </a:solidFill>
                <a:latin typeface="+mn-lt"/>
                <a:ea typeface="+mn-ea"/>
                <a:cs typeface="+mn-cs"/>
              </a:rPr>
              <a:t> סוכנים הוא לפחות כמו הרווח ממרכז עם </a:t>
            </a:r>
            <a:r>
              <a:rPr lang="en-US" sz="1200" kern="1200" dirty="0" smtClean="0">
                <a:solidFill>
                  <a:schemeClr val="tx1"/>
                </a:solidFill>
                <a:latin typeface="+mn-lt"/>
                <a:ea typeface="+mn-ea"/>
                <a:cs typeface="+mn-cs"/>
              </a:rPr>
              <a:t>K</a:t>
            </a:r>
            <a:r>
              <a:rPr lang="he-IL" sz="1200" kern="1200" dirty="0" smtClean="0">
                <a:solidFill>
                  <a:schemeClr val="tx1"/>
                </a:solidFill>
                <a:latin typeface="+mn-lt"/>
                <a:ea typeface="+mn-ea"/>
                <a:cs typeface="+mn-cs"/>
              </a:rPr>
              <a:t> פריטים ו-</a:t>
            </a:r>
            <a:r>
              <a:rPr lang="en-US" sz="1200" kern="1200" dirty="0" smtClean="0">
                <a:solidFill>
                  <a:schemeClr val="tx1"/>
                </a:solidFill>
                <a:latin typeface="+mn-lt"/>
                <a:ea typeface="+mn-ea"/>
                <a:cs typeface="+mn-cs"/>
              </a:rPr>
              <a:t>n</a:t>
            </a:r>
            <a:r>
              <a:rPr lang="he-IL" sz="1200" kern="1200" dirty="0" smtClean="0">
                <a:solidFill>
                  <a:schemeClr val="tx1"/>
                </a:solidFill>
                <a:latin typeface="+mn-lt"/>
                <a:ea typeface="+mn-ea"/>
                <a:cs typeface="+mn-cs"/>
              </a:rPr>
              <a:t> סוכנים ? זה בוודאי לא נכון.</a:t>
            </a:r>
            <a:br>
              <a:rPr lang="he-IL"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D92335BA-21C8-4F64-905D-7D0EE40521C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1671292-CA37-4E0C-9C34-ED2CED6ACA63}" type="datetime1">
              <a:rPr lang="en-US" smtClean="0"/>
              <a:pPr/>
              <a:t>5/7/2012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F0ACC0C-BF20-465F-8F47-2D499598F06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91410B-8443-4AB7-A0E2-D252C6E84581}" type="datetime1">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ACC0C-BF20-465F-8F47-2D499598F0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A7254F3-F6DF-4735-8491-0AF3031EF922}" type="datetime1">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ACC0C-BF20-465F-8F47-2D499598F0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CE461E-60ED-4BBE-95DD-3F2D898BE92A}" type="datetime1">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ACC0C-BF20-465F-8F47-2D499598F0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50746C-B0DE-434E-8381-29EA45FDDE90}" type="datetime1">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ACC0C-BF20-465F-8F47-2D499598F06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6B1D174-AF57-4E8D-9D63-2EB15049F148}" type="datetime1">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ACC0C-BF20-465F-8F47-2D499598F0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5E956E-D38B-455A-A171-A55562AA5F18}" type="datetime1">
              <a:rPr lang="en-US" smtClean="0"/>
              <a:pPr/>
              <a:t>5/7/2012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0ACC0C-BF20-465F-8F47-2D499598F0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AFFCD0C-8F07-4514-B46B-A9C65F6A9F30}" type="datetime1">
              <a:rPr lang="en-US" smtClean="0"/>
              <a:pPr/>
              <a:t>5/7/2012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0ACC0C-BF20-465F-8F47-2D499598F0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102CA-B15B-4035-8DCC-B7123E49C238}" type="datetime1">
              <a:rPr lang="en-US" smtClean="0"/>
              <a:pPr/>
              <a:t>5/7/2012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0ACC0C-BF20-465F-8F47-2D499598F0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A0E640-D018-4381-A514-46E2E6DA7A2E}" type="datetime1">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ACC0C-BF20-465F-8F47-2D499598F0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7804F5-6848-44D8-BF84-E5CF96646235}" type="datetime1">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F0ACC0C-BF20-465F-8F47-2D499598F06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555571A-DF8A-4756-9E35-FBE9035EC060}" type="datetime1">
              <a:rPr lang="en-US" smtClean="0"/>
              <a:pPr/>
              <a:t>5/7/2012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F0ACC0C-BF20-465F-8F47-2D499598F06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27.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6.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Chapter 5: Prior-independent Approximation</a:t>
            </a:r>
            <a:endParaRPr lang="en-US" dirty="0"/>
          </a:p>
        </p:txBody>
      </p:sp>
      <p:sp>
        <p:nvSpPr>
          <p:cNvPr id="3" name="Subtitle 2"/>
          <p:cNvSpPr>
            <a:spLocks noGrp="1"/>
          </p:cNvSpPr>
          <p:nvPr>
            <p:ph type="subTitle" idx="1"/>
          </p:nvPr>
        </p:nvSpPr>
        <p:spPr>
          <a:xfrm>
            <a:off x="539552" y="3212976"/>
            <a:ext cx="7854696" cy="3008776"/>
          </a:xfrm>
        </p:spPr>
        <p:txBody>
          <a:bodyPr>
            <a:normAutofit/>
          </a:bodyPr>
          <a:lstStyle/>
          <a:p>
            <a:endParaRPr lang="he-IL" dirty="0" smtClean="0"/>
          </a:p>
          <a:p>
            <a:pPr algn="l"/>
            <a:r>
              <a:rPr lang="en-US" dirty="0" smtClean="0"/>
              <a:t>Presentation by: Tal Bar and Tal </a:t>
            </a:r>
            <a:r>
              <a:rPr lang="en-US" dirty="0" err="1" smtClean="0"/>
              <a:t>Gerbi</a:t>
            </a:r>
            <a:endParaRPr lang="he-IL" dirty="0" smtClean="0"/>
          </a:p>
          <a:p>
            <a:pPr algn="l"/>
            <a:r>
              <a:rPr lang="en-US" dirty="0" smtClean="0"/>
              <a:t>Based on the book by J. Hartline</a:t>
            </a:r>
            <a:r>
              <a:rPr lang="he-IL" dirty="0" smtClean="0"/>
              <a:t>: </a:t>
            </a:r>
            <a:r>
              <a:rPr lang="en-US" dirty="0" smtClean="0">
                <a:solidFill>
                  <a:srgbClr val="FF0000"/>
                </a:solidFill>
              </a:rPr>
              <a:t>Approximation in Economic Design</a:t>
            </a:r>
            <a:endParaRPr lang="he-IL" dirty="0" smtClean="0"/>
          </a:p>
          <a:p>
            <a:pPr algn="l"/>
            <a:r>
              <a:rPr lang="en-US" dirty="0" smtClean="0"/>
              <a:t>Seminar in Auctions and Mechanism Design supervised by Amos Fiat</a:t>
            </a:r>
          </a:p>
        </p:txBody>
      </p:sp>
      <p:sp>
        <p:nvSpPr>
          <p:cNvPr id="4" name="מציין מיקום של מספר שקופית 3"/>
          <p:cNvSpPr>
            <a:spLocks noGrp="1"/>
          </p:cNvSpPr>
          <p:nvPr>
            <p:ph type="sldNum" sz="quarter" idx="12"/>
          </p:nvPr>
        </p:nvSpPr>
        <p:spPr/>
        <p:txBody>
          <a:bodyPr/>
          <a:lstStyle/>
          <a:p>
            <a:fld id="{4F0ACC0C-BF20-465F-8F47-2D499598F06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pPr algn="ctr"/>
            <a:r>
              <a:rPr lang="en-US" dirty="0" smtClean="0">
                <a:solidFill>
                  <a:srgbClr val="00B0F0"/>
                </a:solidFill>
              </a:rPr>
              <a:t>Theorem 5.2</a:t>
            </a:r>
            <a:endParaRPr lang="en-US" dirty="0">
              <a:solidFill>
                <a:srgbClr val="00B0F0"/>
              </a:solidFill>
            </a:endParaRPr>
          </a:p>
        </p:txBody>
      </p:sp>
      <p:sp>
        <p:nvSpPr>
          <p:cNvPr id="3" name="Content Placeholder 2"/>
          <p:cNvSpPr>
            <a:spLocks noGrp="1"/>
          </p:cNvSpPr>
          <p:nvPr>
            <p:ph idx="1"/>
          </p:nvPr>
        </p:nvSpPr>
        <p:spPr>
          <a:xfrm>
            <a:off x="539552" y="1700808"/>
            <a:ext cx="8229600" cy="4389120"/>
          </a:xfrm>
        </p:spPr>
        <p:txBody>
          <a:bodyPr/>
          <a:lstStyle/>
          <a:p>
            <a:r>
              <a:rPr lang="en-US" b="1" dirty="0" smtClean="0"/>
              <a:t>Theorem: </a:t>
            </a:r>
            <a:r>
              <a:rPr lang="en-US" dirty="0" smtClean="0"/>
              <a:t>For </a:t>
            </a:r>
            <a:r>
              <a:rPr lang="en-US" dirty="0" err="1" smtClean="0"/>
              <a:t>i.i.d</a:t>
            </a:r>
            <a:r>
              <a:rPr lang="en-US" dirty="0" smtClean="0"/>
              <a:t>., regular, single-item environments the optimal (n−1)-agent auction is an       approximation to the optimal n-agent auction revenue.</a:t>
            </a:r>
          </a:p>
          <a:p>
            <a:endParaRPr lang="en-US" dirty="0" smtClean="0"/>
          </a:p>
          <a:p>
            <a:r>
              <a:rPr lang="en-US" dirty="0" err="1" smtClean="0"/>
              <a:t>exp_rev</a:t>
            </a:r>
            <a:r>
              <a:rPr lang="en-US" dirty="0" smtClean="0"/>
              <a:t>(M</a:t>
            </a:r>
            <a:r>
              <a:rPr lang="en-US" baseline="-25000" dirty="0" smtClean="0"/>
              <a:t>n-1</a:t>
            </a:r>
            <a:r>
              <a:rPr lang="en-US" baseline="30000" dirty="0" smtClean="0"/>
              <a:t>opt</a:t>
            </a:r>
            <a:r>
              <a:rPr lang="en-US" dirty="0" smtClean="0"/>
              <a:t>) *        ≥ </a:t>
            </a:r>
            <a:r>
              <a:rPr lang="en-US" dirty="0" err="1" smtClean="0"/>
              <a:t>exp_rev</a:t>
            </a:r>
            <a:r>
              <a:rPr lang="en-US" dirty="0" smtClean="0"/>
              <a:t>(</a:t>
            </a:r>
            <a:r>
              <a:rPr lang="en-US" dirty="0" err="1" smtClean="0"/>
              <a:t>M</a:t>
            </a:r>
            <a:r>
              <a:rPr lang="en-US" baseline="-25000" dirty="0" err="1" smtClean="0"/>
              <a:t>n</a:t>
            </a:r>
            <a:r>
              <a:rPr lang="en-US" baseline="30000" dirty="0" err="1" smtClean="0"/>
              <a:t>opt</a:t>
            </a:r>
            <a:r>
              <a:rPr lang="en-US" dirty="0" smtClean="0"/>
              <a:t>)</a:t>
            </a:r>
          </a:p>
          <a:p>
            <a:endParaRPr lang="en-US" dirty="0" smtClean="0"/>
          </a:p>
          <a:p>
            <a:r>
              <a:rPr lang="en-US" b="1" dirty="0" smtClean="0"/>
              <a:t>Proof:</a:t>
            </a:r>
          </a:p>
          <a:p>
            <a:pPr lvl="1"/>
            <a:r>
              <a:rPr lang="en-US" dirty="0" smtClean="0"/>
              <a:t>Exercise…</a:t>
            </a:r>
            <a:endParaRPr lang="en-US" dirty="0"/>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00192" y="2077791"/>
            <a:ext cx="576064" cy="559121"/>
          </a:xfrm>
          <a:prstGeom prst="rect">
            <a:avLst/>
          </a:prstGeom>
          <a:noFill/>
        </p:spPr>
      </p:pic>
      <p:sp>
        <p:nvSpPr>
          <p:cNvPr id="6" name="מציין מיקום של מספר שקופית 5"/>
          <p:cNvSpPr>
            <a:spLocks noGrp="1"/>
          </p:cNvSpPr>
          <p:nvPr>
            <p:ph type="sldNum" sz="quarter" idx="12"/>
          </p:nvPr>
        </p:nvSpPr>
        <p:spPr/>
        <p:txBody>
          <a:bodyPr/>
          <a:lstStyle/>
          <a:p>
            <a:fld id="{4F0ACC0C-BF20-465F-8F47-2D499598F06E}" type="slidenum">
              <a:rPr lang="en-US" smtClean="0"/>
              <a:pPr/>
              <a:t>10</a:t>
            </a:fld>
            <a:endParaRPr lang="en-US"/>
          </a:p>
        </p:txBody>
      </p:sp>
      <p:pic>
        <p:nvPicPr>
          <p:cNvPr id="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19872" y="3861048"/>
            <a:ext cx="504056" cy="48923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Corollary 5.3</a:t>
            </a:r>
            <a:endParaRPr lang="en-US" dirty="0">
              <a:solidFill>
                <a:srgbClr val="00B0F0"/>
              </a:solidFill>
            </a:endParaRPr>
          </a:p>
        </p:txBody>
      </p:sp>
      <p:sp>
        <p:nvSpPr>
          <p:cNvPr id="3" name="Content Placeholder 2"/>
          <p:cNvSpPr>
            <a:spLocks noGrp="1"/>
          </p:cNvSpPr>
          <p:nvPr>
            <p:ph idx="1"/>
          </p:nvPr>
        </p:nvSpPr>
        <p:spPr>
          <a:xfrm>
            <a:off x="457200" y="1935480"/>
            <a:ext cx="8229600" cy="4733880"/>
          </a:xfrm>
        </p:spPr>
        <p:txBody>
          <a:bodyPr>
            <a:normAutofit fontScale="92500" lnSpcReduction="10000"/>
          </a:bodyPr>
          <a:lstStyle/>
          <a:p>
            <a:r>
              <a:rPr lang="en-US" dirty="0" smtClean="0"/>
              <a:t>For </a:t>
            </a:r>
            <a:r>
              <a:rPr lang="en-US" dirty="0" err="1" smtClean="0"/>
              <a:t>i.i.d</a:t>
            </a:r>
            <a:r>
              <a:rPr lang="en-US" dirty="0" smtClean="0"/>
              <a:t>., regular, single-item environments with n agents, the second-price auction is an       -approximation to the optimal auction revenue.</a:t>
            </a:r>
          </a:p>
          <a:p>
            <a:endParaRPr lang="en-US" dirty="0" smtClean="0"/>
          </a:p>
          <a:p>
            <a:r>
              <a:rPr lang="en-US" dirty="0" smtClean="0"/>
              <a:t>Proof:</a:t>
            </a:r>
          </a:p>
          <a:p>
            <a:pPr lvl="1"/>
            <a:r>
              <a:rPr lang="en-US" dirty="0" smtClean="0"/>
              <a:t>Let M</a:t>
            </a:r>
            <a:r>
              <a:rPr lang="en-US" baseline="-25000" dirty="0" smtClean="0"/>
              <a:t>n-1</a:t>
            </a:r>
            <a:r>
              <a:rPr lang="en-US" baseline="30000" dirty="0" smtClean="0"/>
              <a:t>opt</a:t>
            </a:r>
            <a:r>
              <a:rPr lang="en-US" dirty="0" smtClean="0"/>
              <a:t> be an optimal auction with n-1 agents</a:t>
            </a:r>
          </a:p>
          <a:p>
            <a:pPr lvl="1"/>
            <a:r>
              <a:rPr lang="en-US" dirty="0" smtClean="0"/>
              <a:t>Let </a:t>
            </a:r>
            <a:r>
              <a:rPr lang="en-US" dirty="0" err="1" smtClean="0"/>
              <a:t>M</a:t>
            </a:r>
            <a:r>
              <a:rPr lang="en-US" baseline="-25000" dirty="0" err="1" smtClean="0"/>
              <a:t>n</a:t>
            </a:r>
            <a:r>
              <a:rPr lang="en-US" baseline="30000" dirty="0" err="1" smtClean="0"/>
              <a:t>opt</a:t>
            </a:r>
            <a:r>
              <a:rPr lang="en-US" baseline="-25000" dirty="0" smtClean="0"/>
              <a:t> </a:t>
            </a:r>
            <a:r>
              <a:rPr lang="en-US" dirty="0" smtClean="0"/>
              <a:t>be an optimal auction with n agents</a:t>
            </a:r>
          </a:p>
          <a:p>
            <a:pPr lvl="1"/>
            <a:r>
              <a:rPr lang="en-US" dirty="0" smtClean="0"/>
              <a:t>Let </a:t>
            </a:r>
            <a:r>
              <a:rPr lang="en-US" dirty="0" err="1" smtClean="0"/>
              <a:t>M</a:t>
            </a:r>
            <a:r>
              <a:rPr lang="en-US" baseline="-25000" dirty="0" err="1" smtClean="0"/>
              <a:t>n</a:t>
            </a:r>
            <a:r>
              <a:rPr lang="en-US" baseline="30000" dirty="0" err="1" smtClean="0"/>
              <a:t>VCG</a:t>
            </a:r>
            <a:r>
              <a:rPr lang="en-US" dirty="0" smtClean="0"/>
              <a:t> be a second-price auction n agents</a:t>
            </a:r>
          </a:p>
          <a:p>
            <a:pPr lvl="1"/>
            <a:r>
              <a:rPr lang="en-US" dirty="0" smtClean="0"/>
              <a:t>Need to prove: </a:t>
            </a:r>
            <a:r>
              <a:rPr lang="en-US" dirty="0" err="1" smtClean="0"/>
              <a:t>exp_rev</a:t>
            </a:r>
            <a:r>
              <a:rPr lang="en-US" dirty="0" smtClean="0"/>
              <a:t>(</a:t>
            </a:r>
            <a:r>
              <a:rPr lang="en-US" dirty="0" err="1" smtClean="0"/>
              <a:t>M</a:t>
            </a:r>
            <a:r>
              <a:rPr lang="en-US" baseline="-25000" dirty="0" err="1" smtClean="0"/>
              <a:t>n</a:t>
            </a:r>
            <a:r>
              <a:rPr lang="en-US" baseline="30000" dirty="0" err="1" smtClean="0"/>
              <a:t>VCG</a:t>
            </a:r>
            <a:r>
              <a:rPr lang="en-US" dirty="0" smtClean="0"/>
              <a:t>) *        ≥ </a:t>
            </a:r>
            <a:r>
              <a:rPr lang="en-US" dirty="0" err="1" smtClean="0"/>
              <a:t>exp_rev</a:t>
            </a:r>
            <a:r>
              <a:rPr lang="en-US" dirty="0" smtClean="0"/>
              <a:t>(</a:t>
            </a:r>
            <a:r>
              <a:rPr lang="en-US" dirty="0" err="1" smtClean="0"/>
              <a:t>M</a:t>
            </a:r>
            <a:r>
              <a:rPr lang="en-US" baseline="-25000" dirty="0" err="1" smtClean="0"/>
              <a:t>n</a:t>
            </a:r>
            <a:r>
              <a:rPr lang="en-US" baseline="30000" dirty="0" err="1" smtClean="0"/>
              <a:t>opt</a:t>
            </a:r>
            <a:r>
              <a:rPr lang="en-US" dirty="0" smtClean="0"/>
              <a:t>)</a:t>
            </a:r>
          </a:p>
          <a:p>
            <a:pPr lvl="1"/>
            <a:r>
              <a:rPr lang="en-US" dirty="0" smtClean="0"/>
              <a:t>From Theorem 5.1:  </a:t>
            </a:r>
            <a:r>
              <a:rPr lang="en-US" dirty="0" err="1" smtClean="0"/>
              <a:t>exp_rev</a:t>
            </a:r>
            <a:r>
              <a:rPr lang="en-US" dirty="0" smtClean="0"/>
              <a:t>(</a:t>
            </a:r>
            <a:r>
              <a:rPr lang="en-US" dirty="0" err="1" smtClean="0"/>
              <a:t>M</a:t>
            </a:r>
            <a:r>
              <a:rPr lang="en-US" baseline="-25000" dirty="0" err="1" smtClean="0"/>
              <a:t>n</a:t>
            </a:r>
            <a:r>
              <a:rPr lang="en-US" baseline="30000" dirty="0" err="1" smtClean="0"/>
              <a:t>VCG</a:t>
            </a:r>
            <a:r>
              <a:rPr lang="en-US" dirty="0" smtClean="0"/>
              <a:t>) ≥ </a:t>
            </a:r>
            <a:r>
              <a:rPr lang="en-US" dirty="0" err="1" smtClean="0"/>
              <a:t>exp_rev</a:t>
            </a:r>
            <a:r>
              <a:rPr lang="en-US" dirty="0" smtClean="0"/>
              <a:t>(M</a:t>
            </a:r>
            <a:r>
              <a:rPr lang="en-US" baseline="-25000" dirty="0" smtClean="0"/>
              <a:t>n-1</a:t>
            </a:r>
            <a:r>
              <a:rPr lang="en-US" baseline="30000" dirty="0" smtClean="0"/>
              <a:t>opt</a:t>
            </a:r>
            <a:r>
              <a:rPr lang="en-US" dirty="0" smtClean="0"/>
              <a:t>)</a:t>
            </a:r>
          </a:p>
          <a:p>
            <a:pPr lvl="1"/>
            <a:r>
              <a:rPr lang="en-US" dirty="0" smtClean="0"/>
              <a:t>From Theorem 5.2: </a:t>
            </a:r>
            <a:r>
              <a:rPr lang="en-US" dirty="0" err="1" smtClean="0"/>
              <a:t>exp_rev</a:t>
            </a:r>
            <a:r>
              <a:rPr lang="en-US" dirty="0" smtClean="0"/>
              <a:t>(M</a:t>
            </a:r>
            <a:r>
              <a:rPr lang="en-US" baseline="-25000" dirty="0" smtClean="0"/>
              <a:t>n-1</a:t>
            </a:r>
            <a:r>
              <a:rPr lang="en-US" baseline="30000" dirty="0" smtClean="0"/>
              <a:t>opt</a:t>
            </a:r>
            <a:r>
              <a:rPr lang="en-US" dirty="0" smtClean="0"/>
              <a:t>) *       ≥ </a:t>
            </a:r>
            <a:r>
              <a:rPr lang="en-US" dirty="0" err="1" smtClean="0"/>
              <a:t>exp_rev</a:t>
            </a:r>
            <a:r>
              <a:rPr lang="en-US" dirty="0" smtClean="0"/>
              <a:t>(</a:t>
            </a:r>
            <a:r>
              <a:rPr lang="en-US" dirty="0" err="1" smtClean="0"/>
              <a:t>M</a:t>
            </a:r>
            <a:r>
              <a:rPr lang="en-US" baseline="-25000" dirty="0" err="1" smtClean="0"/>
              <a:t>n</a:t>
            </a:r>
            <a:r>
              <a:rPr lang="en-US" baseline="30000" dirty="0" err="1" smtClean="0"/>
              <a:t>opt</a:t>
            </a:r>
            <a:r>
              <a:rPr lang="en-US" dirty="0" smtClean="0"/>
              <a:t>)</a:t>
            </a:r>
          </a:p>
          <a:p>
            <a:pPr lvl="1"/>
            <a:r>
              <a:rPr lang="en-US" dirty="0" smtClean="0"/>
              <a:t>From above, we get </a:t>
            </a:r>
            <a:r>
              <a:rPr lang="en-US" dirty="0" err="1" smtClean="0"/>
              <a:t>exp_rev</a:t>
            </a:r>
            <a:r>
              <a:rPr lang="en-US" dirty="0" smtClean="0"/>
              <a:t>(</a:t>
            </a:r>
            <a:r>
              <a:rPr lang="en-US" dirty="0" err="1" smtClean="0"/>
              <a:t>M</a:t>
            </a:r>
            <a:r>
              <a:rPr lang="en-US" baseline="-25000" dirty="0" err="1" smtClean="0"/>
              <a:t>n</a:t>
            </a:r>
            <a:r>
              <a:rPr lang="en-US" baseline="30000" dirty="0" err="1" smtClean="0"/>
              <a:t>VCG</a:t>
            </a:r>
            <a:r>
              <a:rPr lang="en-US" dirty="0" smtClean="0"/>
              <a:t>) *        ≥ </a:t>
            </a:r>
            <a:r>
              <a:rPr lang="en-US" dirty="0" err="1" smtClean="0"/>
              <a:t>exp_rev</a:t>
            </a:r>
            <a:r>
              <a:rPr lang="en-US" dirty="0" smtClean="0"/>
              <a:t>(</a:t>
            </a:r>
            <a:r>
              <a:rPr lang="en-US" dirty="0" err="1" smtClean="0"/>
              <a:t>M</a:t>
            </a:r>
            <a:r>
              <a:rPr lang="en-US" baseline="-25000" dirty="0" err="1" smtClean="0"/>
              <a:t>n</a:t>
            </a:r>
            <a:r>
              <a:rPr lang="en-US" baseline="30000" dirty="0" err="1" smtClean="0"/>
              <a:t>opt</a:t>
            </a:r>
            <a:r>
              <a:rPr lang="en-US" dirty="0" smtClean="0"/>
              <a:t>)</a:t>
            </a:r>
            <a:endParaRPr lang="en-US" baseline="-25000" dirty="0" smtClean="0"/>
          </a:p>
          <a:p>
            <a:pPr lvl="1"/>
            <a:endParaRPr lang="en-US" baseline="-25000" dirty="0" smtClean="0"/>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72066" y="4929198"/>
            <a:ext cx="360040" cy="349451"/>
          </a:xfrm>
          <a:prstGeom prst="rect">
            <a:avLst/>
          </a:prstGeom>
          <a:noFill/>
        </p:spPr>
      </p:pic>
      <p:pic>
        <p:nvPicPr>
          <p:cNvPr id="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43570" y="5643578"/>
            <a:ext cx="360040" cy="349451"/>
          </a:xfrm>
          <a:prstGeom prst="rect">
            <a:avLst/>
          </a:prstGeom>
          <a:noFill/>
        </p:spPr>
      </p:pic>
      <p:pic>
        <p:nvPicPr>
          <p:cNvPr id="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40720" y="6000768"/>
            <a:ext cx="360040" cy="349451"/>
          </a:xfrm>
          <a:prstGeom prst="rect">
            <a:avLst/>
          </a:prstGeom>
          <a:noFill/>
        </p:spPr>
      </p:pic>
      <p:pic>
        <p:nvPicPr>
          <p:cNvPr id="8"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88024" y="2359469"/>
            <a:ext cx="360040" cy="349451"/>
          </a:xfrm>
          <a:prstGeom prst="rect">
            <a:avLst/>
          </a:prstGeom>
          <a:noFill/>
        </p:spPr>
      </p:pic>
      <p:sp>
        <p:nvSpPr>
          <p:cNvPr id="9" name="מציין מיקום של מספר שקופית 8"/>
          <p:cNvSpPr>
            <a:spLocks noGrp="1"/>
          </p:cNvSpPr>
          <p:nvPr>
            <p:ph type="sldNum" sz="quarter" idx="12"/>
          </p:nvPr>
        </p:nvSpPr>
        <p:spPr/>
        <p:txBody>
          <a:bodyPr/>
          <a:lstStyle/>
          <a:p>
            <a:fld id="{4F0ACC0C-BF20-465F-8F47-2D499598F06E}"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9011344" cy="1143000"/>
          </a:xfrm>
        </p:spPr>
        <p:txBody>
          <a:bodyPr>
            <a:normAutofit fontScale="90000"/>
          </a:bodyPr>
          <a:lstStyle/>
          <a:p>
            <a:pPr algn="ctr"/>
            <a:r>
              <a:rPr lang="en-US" dirty="0" smtClean="0"/>
              <a:t>Generalization of BK</a:t>
            </a:r>
            <a:br>
              <a:rPr lang="en-US" dirty="0" smtClean="0"/>
            </a:br>
            <a:r>
              <a:rPr lang="en-US" dirty="0" smtClean="0"/>
              <a:t>to </a:t>
            </a:r>
            <a:r>
              <a:rPr lang="en-US" i="1" dirty="0" smtClean="0"/>
              <a:t>k</a:t>
            </a:r>
            <a:r>
              <a:rPr lang="en-US" dirty="0" smtClean="0"/>
              <a:t>-items auctions</a:t>
            </a:r>
            <a:endParaRPr lang="en-US" dirty="0"/>
          </a:p>
        </p:txBody>
      </p:sp>
      <p:sp>
        <p:nvSpPr>
          <p:cNvPr id="3" name="Content Placeholder 2"/>
          <p:cNvSpPr>
            <a:spLocks noGrp="1"/>
          </p:cNvSpPr>
          <p:nvPr>
            <p:ph idx="1"/>
          </p:nvPr>
        </p:nvSpPr>
        <p:spPr/>
        <p:txBody>
          <a:bodyPr/>
          <a:lstStyle/>
          <a:p>
            <a:r>
              <a:rPr lang="en-US" dirty="0" smtClean="0"/>
              <a:t>The “just add a single agent” result fails to generalize beyond single-item auctions.</a:t>
            </a:r>
          </a:p>
          <a:p>
            <a:r>
              <a:rPr lang="en-US" dirty="0" smtClean="0"/>
              <a:t>Is the k+1</a:t>
            </a:r>
            <a:r>
              <a:rPr lang="en-US" baseline="30000" dirty="0" smtClean="0"/>
              <a:t>st</a:t>
            </a:r>
            <a:r>
              <a:rPr lang="en-US" dirty="0" smtClean="0"/>
              <a:t> price auction revenue on n+1 agents ≥ the revenue of the optimal k-unit auction on n agents?</a:t>
            </a:r>
          </a:p>
          <a:p>
            <a:endParaRPr lang="en-US" dirty="0" smtClean="0"/>
          </a:p>
          <a:p>
            <a:r>
              <a:rPr lang="en-US" dirty="0" smtClean="0"/>
              <a:t>No.</a:t>
            </a:r>
            <a:endParaRPr lang="en-US" dirty="0"/>
          </a:p>
        </p:txBody>
      </p:sp>
      <p:pic>
        <p:nvPicPr>
          <p:cNvPr id="4" name="Picture 3" descr="http://www.laptopsunder300s.net/wp-content/uploads/2012/03/WirelessInternetLaptop.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5736" y="4748707"/>
            <a:ext cx="2120005" cy="1848645"/>
          </a:xfrm>
          <a:prstGeom prst="rect">
            <a:avLst/>
          </a:prstGeom>
          <a:noFill/>
        </p:spPr>
      </p:pic>
      <p:pic>
        <p:nvPicPr>
          <p:cNvPr id="6" name="Picture 5" descr="http://www.laptopsunder300s.net/wp-content/uploads/2012/03/WirelessInternetLaptop.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87824" y="4748707"/>
            <a:ext cx="2120005" cy="1848645"/>
          </a:xfrm>
          <a:prstGeom prst="rect">
            <a:avLst/>
          </a:prstGeom>
          <a:noFill/>
        </p:spPr>
      </p:pic>
      <p:pic>
        <p:nvPicPr>
          <p:cNvPr id="7" name="Picture 6" descr="http://www.laptopsunder300s.net/wp-content/uploads/2012/03/WirelessInternetLaptop.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20147" y="4748707"/>
            <a:ext cx="2120005" cy="1848645"/>
          </a:xfrm>
          <a:prstGeom prst="rect">
            <a:avLst/>
          </a:prstGeom>
          <a:noFill/>
        </p:spPr>
      </p:pic>
      <p:pic>
        <p:nvPicPr>
          <p:cNvPr id="8" name="Picture 7" descr="http://www.laptopsunder300s.net/wp-content/uploads/2012/03/WirelessInternetLaptop.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84243" y="4748707"/>
            <a:ext cx="2120005" cy="1848645"/>
          </a:xfrm>
          <a:prstGeom prst="rect">
            <a:avLst/>
          </a:prstGeom>
          <a:noFill/>
        </p:spPr>
      </p:pic>
      <p:sp>
        <p:nvSpPr>
          <p:cNvPr id="9" name="מציין מיקום של מספר שקופית 8"/>
          <p:cNvSpPr>
            <a:spLocks noGrp="1"/>
          </p:cNvSpPr>
          <p:nvPr>
            <p:ph type="sldNum" sz="quarter" idx="12"/>
          </p:nvPr>
        </p:nvSpPr>
        <p:spPr/>
        <p:txBody>
          <a:bodyPr/>
          <a:lstStyle/>
          <a:p>
            <a:fld id="{4F0ACC0C-BF20-465F-8F47-2D499598F06E}"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229600" cy="1143000"/>
          </a:xfrm>
        </p:spPr>
        <p:txBody>
          <a:bodyPr>
            <a:normAutofit fontScale="90000"/>
          </a:bodyPr>
          <a:lstStyle/>
          <a:p>
            <a:pPr algn="ctr"/>
            <a:r>
              <a:rPr lang="en-US" dirty="0" smtClean="0"/>
              <a:t>Counter Example</a:t>
            </a:r>
            <a:br>
              <a:rPr lang="en-US" dirty="0" smtClean="0"/>
            </a:br>
            <a:r>
              <a:rPr lang="en-US" dirty="0" smtClean="0"/>
              <a:t>VCG is not Optimal </a:t>
            </a:r>
            <a:endParaRPr lang="en-US" dirty="0"/>
          </a:p>
        </p:txBody>
      </p:sp>
      <p:sp>
        <p:nvSpPr>
          <p:cNvPr id="3" name="Content Placeholder 2"/>
          <p:cNvSpPr>
            <a:spLocks noGrp="1"/>
          </p:cNvSpPr>
          <p:nvPr>
            <p:ph idx="1"/>
          </p:nvPr>
        </p:nvSpPr>
        <p:spPr>
          <a:xfrm>
            <a:off x="457200" y="1571612"/>
            <a:ext cx="8229600" cy="4733880"/>
          </a:xfrm>
        </p:spPr>
        <p:txBody>
          <a:bodyPr/>
          <a:lstStyle/>
          <a:p>
            <a:r>
              <a:rPr lang="en-US" dirty="0" smtClean="0"/>
              <a:t>Consider the case where k = n and F ~ U[0,1]</a:t>
            </a:r>
          </a:p>
          <a:p>
            <a:pPr lvl="1"/>
            <a:r>
              <a:rPr lang="en-US" dirty="0" smtClean="0"/>
              <a:t>Let M</a:t>
            </a:r>
            <a:r>
              <a:rPr lang="en-US" baseline="-25000" dirty="0" smtClean="0"/>
              <a:t>n+1</a:t>
            </a:r>
            <a:r>
              <a:rPr lang="en-US" baseline="30000" dirty="0" smtClean="0"/>
              <a:t>VCG</a:t>
            </a:r>
            <a:r>
              <a:rPr lang="en-US" dirty="0" smtClean="0"/>
              <a:t> be k+1</a:t>
            </a:r>
            <a:r>
              <a:rPr lang="en-US" baseline="30000" dirty="0" smtClean="0"/>
              <a:t>st</a:t>
            </a:r>
            <a:r>
              <a:rPr lang="en-US" dirty="0" smtClean="0"/>
              <a:t> price auction for n+1 agents</a:t>
            </a:r>
          </a:p>
          <a:p>
            <a:pPr lvl="1"/>
            <a:r>
              <a:rPr lang="en-US" dirty="0" smtClean="0"/>
              <a:t>Let </a:t>
            </a:r>
            <a:r>
              <a:rPr lang="en-US" dirty="0" err="1" smtClean="0"/>
              <a:t>M</a:t>
            </a:r>
            <a:r>
              <a:rPr lang="en-US" baseline="-25000" dirty="0" err="1" smtClean="0"/>
              <a:t>n</a:t>
            </a:r>
            <a:r>
              <a:rPr lang="en-US" baseline="30000" dirty="0" err="1" smtClean="0"/>
              <a:t>opt</a:t>
            </a:r>
            <a:r>
              <a:rPr lang="en-US" dirty="0" smtClean="0"/>
              <a:t> be the optimal auction for n agents – offer a price of ½</a:t>
            </a:r>
          </a:p>
          <a:p>
            <a:r>
              <a:rPr lang="en-US" dirty="0" err="1" smtClean="0"/>
              <a:t>exp_rev</a:t>
            </a:r>
            <a:r>
              <a:rPr lang="en-US" dirty="0" smtClean="0"/>
              <a:t>(M</a:t>
            </a:r>
            <a:r>
              <a:rPr lang="en-US" baseline="-25000" dirty="0" smtClean="0"/>
              <a:t>n+1</a:t>
            </a:r>
            <a:r>
              <a:rPr lang="en-US" baseline="30000" dirty="0" smtClean="0"/>
              <a:t>VCG</a:t>
            </a:r>
            <a:r>
              <a:rPr lang="en-US" dirty="0" smtClean="0"/>
              <a:t>) = n/(n+2) </a:t>
            </a:r>
            <a:r>
              <a:rPr lang="en-US" sz="2800" dirty="0" smtClean="0"/>
              <a:t>≤</a:t>
            </a:r>
            <a:r>
              <a:rPr lang="en-US" dirty="0" smtClean="0"/>
              <a:t> 1</a:t>
            </a:r>
          </a:p>
          <a:p>
            <a:endParaRPr lang="en-US" dirty="0" smtClean="0"/>
          </a:p>
          <a:p>
            <a:endParaRPr lang="en-US" sz="2800" dirty="0" smtClean="0"/>
          </a:p>
          <a:p>
            <a:r>
              <a:rPr lang="en-US" dirty="0" err="1" smtClean="0"/>
              <a:t>exp_rev</a:t>
            </a:r>
            <a:r>
              <a:rPr lang="en-US" dirty="0" smtClean="0"/>
              <a:t>(</a:t>
            </a:r>
            <a:r>
              <a:rPr lang="en-US" dirty="0" err="1" smtClean="0"/>
              <a:t>M</a:t>
            </a:r>
            <a:r>
              <a:rPr lang="en-US" baseline="-25000" dirty="0" err="1" smtClean="0"/>
              <a:t>n</a:t>
            </a:r>
            <a:r>
              <a:rPr lang="en-US" baseline="30000" dirty="0" err="1" smtClean="0"/>
              <a:t>opt</a:t>
            </a:r>
            <a:r>
              <a:rPr lang="en-US" dirty="0" smtClean="0"/>
              <a:t> ) = n/2 * ½ = ¼ n</a:t>
            </a:r>
          </a:p>
        </p:txBody>
      </p:sp>
      <p:grpSp>
        <p:nvGrpSpPr>
          <p:cNvPr id="27" name="Group 26"/>
          <p:cNvGrpSpPr/>
          <p:nvPr/>
        </p:nvGrpSpPr>
        <p:grpSpPr>
          <a:xfrm>
            <a:off x="1259632" y="3954878"/>
            <a:ext cx="2762250" cy="621650"/>
            <a:chOff x="4572000" y="4797152"/>
            <a:chExt cx="2762250" cy="621650"/>
          </a:xfrm>
        </p:grpSpPr>
        <p:pic>
          <p:nvPicPr>
            <p:cNvPr id="1027" name="Picture 3"/>
            <p:cNvPicPr>
              <a:picLocks noChangeAspect="1" noChangeArrowheads="1"/>
            </p:cNvPicPr>
            <p:nvPr/>
          </p:nvPicPr>
          <p:blipFill>
            <a:blip r:embed="rId3" cstate="print"/>
            <a:srcRect/>
            <a:stretch>
              <a:fillRect/>
            </a:stretch>
          </p:blipFill>
          <p:spPr bwMode="auto">
            <a:xfrm>
              <a:off x="4572000" y="5013176"/>
              <a:ext cx="2762250" cy="238125"/>
            </a:xfrm>
            <a:prstGeom prst="rect">
              <a:avLst/>
            </a:prstGeom>
            <a:noFill/>
            <a:ln w="9525">
              <a:noFill/>
              <a:miter lim="800000"/>
              <a:headEnd/>
              <a:tailEnd/>
            </a:ln>
          </p:spPr>
        </p:pic>
        <p:cxnSp>
          <p:nvCxnSpPr>
            <p:cNvPr id="9" name="Straight Connector 8"/>
            <p:cNvCxnSpPr/>
            <p:nvPr/>
          </p:nvCxnSpPr>
          <p:spPr>
            <a:xfrm>
              <a:off x="4644008" y="4797152"/>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308304" y="4797152"/>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92080" y="4941168"/>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47108" y="5157192"/>
              <a:ext cx="360996" cy="261610"/>
            </a:xfrm>
            <a:prstGeom prst="rect">
              <a:avLst/>
            </a:prstGeom>
            <a:noFill/>
          </p:spPr>
          <p:txBody>
            <a:bodyPr wrap="none" rtlCol="0">
              <a:spAutoFit/>
            </a:bodyPr>
            <a:lstStyle/>
            <a:p>
              <a:r>
                <a:rPr lang="en-US" sz="1100" dirty="0" smtClean="0"/>
                <a:t>1/4</a:t>
              </a:r>
              <a:endParaRPr lang="en-US" sz="1100" dirty="0"/>
            </a:p>
          </p:txBody>
        </p:sp>
        <p:cxnSp>
          <p:nvCxnSpPr>
            <p:cNvPr id="23" name="Straight Connector 22"/>
            <p:cNvCxnSpPr/>
            <p:nvPr/>
          </p:nvCxnSpPr>
          <p:spPr>
            <a:xfrm>
              <a:off x="5941108" y="4941168"/>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96136" y="5157192"/>
              <a:ext cx="385042" cy="261610"/>
            </a:xfrm>
            <a:prstGeom prst="rect">
              <a:avLst/>
            </a:prstGeom>
            <a:noFill/>
          </p:spPr>
          <p:txBody>
            <a:bodyPr wrap="none" rtlCol="0">
              <a:spAutoFit/>
            </a:bodyPr>
            <a:lstStyle/>
            <a:p>
              <a:r>
                <a:rPr lang="en-US" sz="1100" dirty="0" smtClean="0"/>
                <a:t>2/4</a:t>
              </a:r>
              <a:endParaRPr lang="en-US" sz="1100" dirty="0"/>
            </a:p>
          </p:txBody>
        </p:sp>
        <p:cxnSp>
          <p:nvCxnSpPr>
            <p:cNvPr id="25" name="Straight Connector 24"/>
            <p:cNvCxnSpPr/>
            <p:nvPr/>
          </p:nvCxnSpPr>
          <p:spPr>
            <a:xfrm>
              <a:off x="6660232" y="4941168"/>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15260" y="5157192"/>
              <a:ext cx="380232" cy="261610"/>
            </a:xfrm>
            <a:prstGeom prst="rect">
              <a:avLst/>
            </a:prstGeom>
            <a:noFill/>
          </p:spPr>
          <p:txBody>
            <a:bodyPr wrap="none" rtlCol="0">
              <a:spAutoFit/>
            </a:bodyPr>
            <a:lstStyle/>
            <a:p>
              <a:r>
                <a:rPr lang="en-US" sz="1100" dirty="0" smtClean="0"/>
                <a:t>3/4</a:t>
              </a:r>
              <a:endParaRPr lang="en-US" sz="1100" dirty="0"/>
            </a:p>
          </p:txBody>
        </p:sp>
      </p:grpSp>
      <p:sp>
        <p:nvSpPr>
          <p:cNvPr id="38" name="TextBox 37"/>
          <p:cNvSpPr txBox="1"/>
          <p:nvPr/>
        </p:nvSpPr>
        <p:spPr>
          <a:xfrm>
            <a:off x="4211960" y="3738854"/>
            <a:ext cx="4608512" cy="923330"/>
          </a:xfrm>
          <a:prstGeom prst="rect">
            <a:avLst/>
          </a:prstGeom>
          <a:noFill/>
        </p:spPr>
        <p:txBody>
          <a:bodyPr wrap="square" rtlCol="0">
            <a:spAutoFit/>
          </a:bodyPr>
          <a:lstStyle/>
          <a:p>
            <a:r>
              <a:rPr lang="en-US" dirty="0" smtClean="0"/>
              <a:t>For n=2, the prices are as seen here.</a:t>
            </a:r>
          </a:p>
          <a:p>
            <a:r>
              <a:rPr lang="en-US" dirty="0" smtClean="0"/>
              <a:t>The expected n+1</a:t>
            </a:r>
            <a:r>
              <a:rPr lang="en-US" baseline="30000" dirty="0" smtClean="0"/>
              <a:t>st</a:t>
            </a:r>
            <a:r>
              <a:rPr lang="en-US" dirty="0" smtClean="0"/>
              <a:t> price  = 3</a:t>
            </a:r>
            <a:r>
              <a:rPr lang="en-US" baseline="30000" dirty="0" smtClean="0"/>
              <a:t>rd</a:t>
            </a:r>
            <a:r>
              <a:rPr lang="en-US" dirty="0" smtClean="0"/>
              <a:t> price is 1/4. Therefore revenue is 2*1/4 = 2/4.</a:t>
            </a:r>
            <a:endParaRPr lang="en-US" dirty="0"/>
          </a:p>
        </p:txBody>
      </p:sp>
      <p:grpSp>
        <p:nvGrpSpPr>
          <p:cNvPr id="54" name="Group 53"/>
          <p:cNvGrpSpPr/>
          <p:nvPr/>
        </p:nvGrpSpPr>
        <p:grpSpPr>
          <a:xfrm>
            <a:off x="1259632" y="5323030"/>
            <a:ext cx="3456384" cy="720080"/>
            <a:chOff x="1187624" y="5661248"/>
            <a:chExt cx="3456384" cy="720080"/>
          </a:xfrm>
        </p:grpSpPr>
        <p:pic>
          <p:nvPicPr>
            <p:cNvPr id="1028" name="Picture 4"/>
            <p:cNvPicPr>
              <a:picLocks noChangeAspect="1" noChangeArrowheads="1"/>
            </p:cNvPicPr>
            <p:nvPr/>
          </p:nvPicPr>
          <p:blipFill>
            <a:blip r:embed="rId4" cstate="print"/>
            <a:srcRect/>
            <a:stretch>
              <a:fillRect/>
            </a:stretch>
          </p:blipFill>
          <p:spPr bwMode="auto">
            <a:xfrm>
              <a:off x="1187624" y="5914603"/>
              <a:ext cx="3456384" cy="466725"/>
            </a:xfrm>
            <a:prstGeom prst="rect">
              <a:avLst/>
            </a:prstGeom>
            <a:noFill/>
            <a:ln w="9525">
              <a:noFill/>
              <a:miter lim="800000"/>
              <a:headEnd/>
              <a:tailEnd/>
            </a:ln>
          </p:spPr>
        </p:pic>
        <p:cxnSp>
          <p:nvCxnSpPr>
            <p:cNvPr id="42" name="Straight Connector 41"/>
            <p:cNvCxnSpPr/>
            <p:nvPr/>
          </p:nvCxnSpPr>
          <p:spPr>
            <a:xfrm>
              <a:off x="1259632" y="573325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572000" y="5733256"/>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907704" y="5877272"/>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762732" y="6093296"/>
              <a:ext cx="352982" cy="261610"/>
            </a:xfrm>
            <a:prstGeom prst="rect">
              <a:avLst/>
            </a:prstGeom>
            <a:noFill/>
          </p:spPr>
          <p:txBody>
            <a:bodyPr wrap="none" rtlCol="0">
              <a:spAutoFit/>
            </a:bodyPr>
            <a:lstStyle/>
            <a:p>
              <a:r>
                <a:rPr lang="en-US" sz="1100" dirty="0" smtClean="0"/>
                <a:t>1/5</a:t>
              </a:r>
              <a:endParaRPr lang="en-US" sz="1100" dirty="0"/>
            </a:p>
          </p:txBody>
        </p:sp>
        <p:cxnSp>
          <p:nvCxnSpPr>
            <p:cNvPr id="46" name="Straight Connector 45"/>
            <p:cNvCxnSpPr/>
            <p:nvPr/>
          </p:nvCxnSpPr>
          <p:spPr>
            <a:xfrm>
              <a:off x="2556732" y="5877272"/>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411760" y="6093296"/>
              <a:ext cx="385042" cy="261610"/>
            </a:xfrm>
            <a:prstGeom prst="rect">
              <a:avLst/>
            </a:prstGeom>
            <a:noFill/>
          </p:spPr>
          <p:txBody>
            <a:bodyPr wrap="none" rtlCol="0">
              <a:spAutoFit/>
            </a:bodyPr>
            <a:lstStyle/>
            <a:p>
              <a:r>
                <a:rPr lang="en-US" sz="1100" dirty="0" smtClean="0"/>
                <a:t>2/5</a:t>
              </a:r>
              <a:endParaRPr lang="en-US" sz="1100" dirty="0"/>
            </a:p>
          </p:txBody>
        </p:sp>
        <p:cxnSp>
          <p:nvCxnSpPr>
            <p:cNvPr id="48" name="Straight Connector 47"/>
            <p:cNvCxnSpPr/>
            <p:nvPr/>
          </p:nvCxnSpPr>
          <p:spPr>
            <a:xfrm>
              <a:off x="3275856" y="5877272"/>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130884" y="6093296"/>
              <a:ext cx="380232" cy="261610"/>
            </a:xfrm>
            <a:prstGeom prst="rect">
              <a:avLst/>
            </a:prstGeom>
            <a:noFill/>
          </p:spPr>
          <p:txBody>
            <a:bodyPr wrap="none" rtlCol="0">
              <a:spAutoFit/>
            </a:bodyPr>
            <a:lstStyle/>
            <a:p>
              <a:r>
                <a:rPr lang="en-US" sz="1100" dirty="0" smtClean="0"/>
                <a:t>3/5</a:t>
              </a:r>
              <a:endParaRPr lang="en-US" sz="1100" dirty="0"/>
            </a:p>
          </p:txBody>
        </p:sp>
        <p:cxnSp>
          <p:nvCxnSpPr>
            <p:cNvPr id="50" name="Straight Connector 49"/>
            <p:cNvCxnSpPr/>
            <p:nvPr/>
          </p:nvCxnSpPr>
          <p:spPr>
            <a:xfrm>
              <a:off x="3912706" y="5903694"/>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767734" y="6119718"/>
              <a:ext cx="383438" cy="261610"/>
            </a:xfrm>
            <a:prstGeom prst="rect">
              <a:avLst/>
            </a:prstGeom>
            <a:noFill/>
          </p:spPr>
          <p:txBody>
            <a:bodyPr wrap="none" rtlCol="0">
              <a:spAutoFit/>
            </a:bodyPr>
            <a:lstStyle/>
            <a:p>
              <a:r>
                <a:rPr lang="en-US" sz="1100" dirty="0" smtClean="0"/>
                <a:t>4/5</a:t>
              </a:r>
              <a:endParaRPr lang="en-US" sz="1100" dirty="0"/>
            </a:p>
          </p:txBody>
        </p:sp>
        <p:cxnSp>
          <p:nvCxnSpPr>
            <p:cNvPr id="53" name="Straight Connector 52"/>
            <p:cNvCxnSpPr>
              <a:endCxn id="1028" idx="2"/>
            </p:cNvCxnSpPr>
            <p:nvPr/>
          </p:nvCxnSpPr>
          <p:spPr>
            <a:xfrm>
              <a:off x="2915816" y="5661248"/>
              <a:ext cx="0" cy="7200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4860032" y="5395038"/>
            <a:ext cx="3744416" cy="923330"/>
          </a:xfrm>
          <a:prstGeom prst="rect">
            <a:avLst/>
          </a:prstGeom>
          <a:noFill/>
        </p:spPr>
        <p:txBody>
          <a:bodyPr wrap="square" rtlCol="0">
            <a:spAutoFit/>
          </a:bodyPr>
          <a:lstStyle/>
          <a:p>
            <a:r>
              <a:rPr lang="en-US" dirty="0" smtClean="0"/>
              <a:t>For n=4, the expectation is that 2 agents will buy the item</a:t>
            </a:r>
          </a:p>
          <a:p>
            <a:r>
              <a:rPr lang="en-US" dirty="0" smtClean="0"/>
              <a:t>Therefore the revenue is 2*1/2 = 1</a:t>
            </a:r>
            <a:endParaRPr lang="en-US" dirty="0"/>
          </a:p>
        </p:txBody>
      </p:sp>
      <p:pic>
        <p:nvPicPr>
          <p:cNvPr id="29698" name="Picture 2" descr="https://encrypted-tbn1.google.com/images?q=tbn:ANd9GcQVP583gm_RZzQHTUtgMXeoFKz-5fubqGQDTb61-vd9biv8bOow"/>
          <p:cNvPicPr>
            <a:picLocks noChangeAspect="1" noChangeArrowheads="1"/>
          </p:cNvPicPr>
          <p:nvPr/>
        </p:nvPicPr>
        <p:blipFill>
          <a:blip r:embed="rId5" cstate="print"/>
          <a:srcRect/>
          <a:stretch>
            <a:fillRect/>
          </a:stretch>
        </p:blipFill>
        <p:spPr bwMode="auto">
          <a:xfrm>
            <a:off x="7564044" y="1"/>
            <a:ext cx="1579956" cy="2071678"/>
          </a:xfrm>
          <a:prstGeom prst="rect">
            <a:avLst/>
          </a:prstGeom>
          <a:noFill/>
        </p:spPr>
      </p:pic>
      <p:sp>
        <p:nvSpPr>
          <p:cNvPr id="30" name="מציין מיקום של מספר שקופית 29"/>
          <p:cNvSpPr>
            <a:spLocks noGrp="1"/>
          </p:cNvSpPr>
          <p:nvPr>
            <p:ph type="sldNum" sz="quarter" idx="12"/>
          </p:nvPr>
        </p:nvSpPr>
        <p:spPr/>
        <p:txBody>
          <a:bodyPr/>
          <a:lstStyle/>
          <a:p>
            <a:fld id="{4F0ACC0C-BF20-465F-8F47-2D499598F06E}"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Generalization of BK </a:t>
            </a:r>
            <a:br>
              <a:rPr lang="en-US" dirty="0" smtClean="0"/>
            </a:br>
            <a:r>
              <a:rPr lang="en-US" dirty="0" smtClean="0"/>
              <a:t>to </a:t>
            </a:r>
            <a:r>
              <a:rPr lang="en-US" i="1" dirty="0" smtClean="0"/>
              <a:t>k</a:t>
            </a:r>
            <a:r>
              <a:rPr lang="en-US" dirty="0" smtClean="0"/>
              <a:t>-item auctions</a:t>
            </a:r>
            <a:endParaRPr lang="en-US" dirty="0"/>
          </a:p>
        </p:txBody>
      </p:sp>
      <p:sp>
        <p:nvSpPr>
          <p:cNvPr id="3" name="Content Placeholder 2"/>
          <p:cNvSpPr>
            <a:spLocks noGrp="1"/>
          </p:cNvSpPr>
          <p:nvPr>
            <p:ph idx="1"/>
          </p:nvPr>
        </p:nvSpPr>
        <p:spPr/>
        <p:txBody>
          <a:bodyPr/>
          <a:lstStyle/>
          <a:p>
            <a:r>
              <a:rPr lang="en-US" dirty="0" smtClean="0"/>
              <a:t>As we can see, we need to add more than a single agent.</a:t>
            </a:r>
          </a:p>
          <a:p>
            <a:endParaRPr lang="en-US" dirty="0" smtClean="0"/>
          </a:p>
          <a:p>
            <a:r>
              <a:rPr lang="en-US" dirty="0" smtClean="0"/>
              <a:t>BK generalization: for k-item auctions, we need to add k additional agents: </a:t>
            </a:r>
            <a:endParaRPr lang="en-US" dirty="0"/>
          </a:p>
        </p:txBody>
      </p:sp>
      <p:pic>
        <p:nvPicPr>
          <p:cNvPr id="4" name="Picture 3" descr="http://www.laptopsunder300s.net/wp-content/uploads/2012/03/WirelessInternetLaptop.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95736" y="4748707"/>
            <a:ext cx="2120005" cy="1848645"/>
          </a:xfrm>
          <a:prstGeom prst="rect">
            <a:avLst/>
          </a:prstGeom>
          <a:noFill/>
        </p:spPr>
      </p:pic>
      <p:pic>
        <p:nvPicPr>
          <p:cNvPr id="5" name="Picture 4" descr="http://www.laptopsunder300s.net/wp-content/uploads/2012/03/WirelessInternetLaptop.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87824" y="4748707"/>
            <a:ext cx="2120005" cy="1848645"/>
          </a:xfrm>
          <a:prstGeom prst="rect">
            <a:avLst/>
          </a:prstGeom>
          <a:noFill/>
        </p:spPr>
      </p:pic>
      <p:pic>
        <p:nvPicPr>
          <p:cNvPr id="6" name="Picture 5" descr="http://www.laptopsunder300s.net/wp-content/uploads/2012/03/WirelessInternetLaptop.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20147" y="4748707"/>
            <a:ext cx="2120005" cy="1848645"/>
          </a:xfrm>
          <a:prstGeom prst="rect">
            <a:avLst/>
          </a:prstGeom>
          <a:noFill/>
        </p:spPr>
      </p:pic>
      <p:pic>
        <p:nvPicPr>
          <p:cNvPr id="7" name="Picture 6" descr="http://www.laptopsunder300s.net/wp-content/uploads/2012/03/WirelessInternetLaptop.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84243" y="4748707"/>
            <a:ext cx="2120005" cy="1848645"/>
          </a:xfrm>
          <a:prstGeom prst="rect">
            <a:avLst/>
          </a:prstGeom>
          <a:noFill/>
        </p:spPr>
      </p:pic>
      <p:sp>
        <p:nvSpPr>
          <p:cNvPr id="8" name="TextBox 7"/>
          <p:cNvSpPr txBox="1"/>
          <p:nvPr/>
        </p:nvSpPr>
        <p:spPr>
          <a:xfrm>
            <a:off x="3707904" y="3645024"/>
            <a:ext cx="5108963" cy="492443"/>
          </a:xfrm>
          <a:prstGeom prst="rect">
            <a:avLst/>
          </a:prstGeom>
          <a:noFill/>
        </p:spPr>
        <p:txBody>
          <a:bodyPr wrap="none" rtlCol="0">
            <a:spAutoFit/>
          </a:bodyPr>
          <a:lstStyle/>
          <a:p>
            <a:r>
              <a:rPr lang="en-US" sz="2600" dirty="0" err="1"/>
              <a:t>exp_rev</a:t>
            </a:r>
            <a:r>
              <a:rPr lang="en-US" sz="2600" dirty="0"/>
              <a:t>(</a:t>
            </a:r>
            <a:r>
              <a:rPr lang="en-US" sz="2600" dirty="0" err="1"/>
              <a:t>M</a:t>
            </a:r>
            <a:r>
              <a:rPr lang="en-US" sz="2600" baseline="-25000" dirty="0" err="1"/>
              <a:t>n</a:t>
            </a:r>
            <a:r>
              <a:rPr lang="en-US" sz="2600" baseline="30000" dirty="0" err="1"/>
              <a:t>opt</a:t>
            </a:r>
            <a:r>
              <a:rPr lang="en-US" sz="2600" dirty="0"/>
              <a:t>) </a:t>
            </a:r>
            <a:r>
              <a:rPr lang="en-US" sz="2600" dirty="0" smtClean="0"/>
              <a:t>≤ </a:t>
            </a:r>
            <a:r>
              <a:rPr lang="en-US" sz="2600" dirty="0" err="1" smtClean="0"/>
              <a:t>exp_rev</a:t>
            </a:r>
            <a:r>
              <a:rPr lang="en-US" sz="2600" dirty="0" smtClean="0"/>
              <a:t>(</a:t>
            </a:r>
            <a:r>
              <a:rPr lang="en-US" sz="2600" dirty="0" err="1" smtClean="0"/>
              <a:t>M</a:t>
            </a:r>
            <a:r>
              <a:rPr lang="en-US" sz="2600" baseline="-25000" dirty="0" err="1" smtClean="0"/>
              <a:t>n+k</a:t>
            </a:r>
            <a:r>
              <a:rPr lang="en-US" sz="2600" baseline="30000" dirty="0" err="1" smtClean="0"/>
              <a:t>VCG</a:t>
            </a:r>
            <a:r>
              <a:rPr lang="en-US" sz="2600" dirty="0" smtClean="0"/>
              <a:t>)</a:t>
            </a:r>
            <a:endParaRPr lang="en-US" sz="2600" dirty="0"/>
          </a:p>
        </p:txBody>
      </p:sp>
      <p:sp>
        <p:nvSpPr>
          <p:cNvPr id="9" name="מציין מיקום של מספר שקופית 8"/>
          <p:cNvSpPr>
            <a:spLocks noGrp="1"/>
          </p:cNvSpPr>
          <p:nvPr>
            <p:ph type="sldNum" sz="quarter" idx="12"/>
          </p:nvPr>
        </p:nvSpPr>
        <p:spPr/>
        <p:txBody>
          <a:bodyPr/>
          <a:lstStyle/>
          <a:p>
            <a:fld id="{4F0ACC0C-BF20-465F-8F47-2D499598F06E}"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B0F0"/>
                </a:solidFill>
              </a:rPr>
              <a:t>5.3: Single-sample mechanisms</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dirty="0" smtClean="0"/>
              <a:t>We show that a single additional agent is enough to obtain a good approximation to  the optimal revenue auction</a:t>
            </a:r>
          </a:p>
          <a:p>
            <a:endParaRPr lang="en-US" dirty="0" smtClean="0"/>
          </a:p>
          <a:p>
            <a:r>
              <a:rPr lang="en-US" dirty="0" smtClean="0"/>
              <a:t>We do not add this agent to the market, instead we use the an arbitrary agent for statistical purposes.</a:t>
            </a:r>
          </a:p>
          <a:p>
            <a:endParaRPr lang="en-US" dirty="0" smtClean="0"/>
          </a:p>
          <a:p>
            <a:r>
              <a:rPr lang="en-US" dirty="0" smtClean="0"/>
              <a:t>We show that impossibly large sample market can be approximated by a single-sample mechanism form the distribution.</a:t>
            </a:r>
            <a:endParaRPr lang="en-US" dirty="0"/>
          </a:p>
        </p:txBody>
      </p:sp>
      <p:sp>
        <p:nvSpPr>
          <p:cNvPr id="4" name="מציין מיקום של מספר שקופית 3"/>
          <p:cNvSpPr>
            <a:spLocks noGrp="1"/>
          </p:cNvSpPr>
          <p:nvPr>
            <p:ph type="sldNum" sz="quarter" idx="12"/>
          </p:nvPr>
        </p:nvSpPr>
        <p:spPr/>
        <p:txBody>
          <a:bodyPr/>
          <a:lstStyle/>
          <a:p>
            <a:fld id="{4F0ACC0C-BF20-465F-8F47-2D499598F06E}"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
          <p:cNvSpPr>
            <a:spLocks noGrp="1"/>
          </p:cNvSpPr>
          <p:nvPr>
            <p:ph type="title"/>
          </p:nvPr>
        </p:nvSpPr>
        <p:spPr>
          <a:xfrm>
            <a:off x="1095023" y="786355"/>
            <a:ext cx="6965245" cy="1202485"/>
          </a:xfrm>
        </p:spPr>
        <p:txBody>
          <a:bodyPr vert="horz" lIns="91440" tIns="45720" rIns="91440" bIns="45720" rtlCol="0" anchor="ctr">
            <a:normAutofit/>
          </a:bodyPr>
          <a:lstStyle/>
          <a:p>
            <a:pPr algn="ctr"/>
            <a:r>
              <a:rPr lang="en-US" dirty="0" smtClean="0">
                <a:solidFill>
                  <a:srgbClr val="00B0F0"/>
                </a:solidFill>
              </a:rPr>
              <a:t>Reminder</a:t>
            </a:r>
            <a:endParaRPr lang="en-US" dirty="0">
              <a:solidFill>
                <a:srgbClr val="00B0F0"/>
              </a:solidFill>
            </a:endParaRPr>
          </a:p>
        </p:txBody>
      </p:sp>
      <mc:AlternateContent xmlns:mc="http://schemas.openxmlformats.org/markup-compatibility/2006" xmlns:a14="http://schemas.microsoft.com/office/drawing/2010/main">
        <mc:Choice Requires="a14">
          <p:sp>
            <p:nvSpPr>
              <p:cNvPr id="2" name="TextBox 1"/>
              <p:cNvSpPr txBox="1"/>
              <p:nvPr/>
            </p:nvSpPr>
            <p:spPr>
              <a:xfrm>
                <a:off x="1403648" y="2115278"/>
                <a:ext cx="5472608" cy="461665"/>
              </a:xfrm>
              <a:prstGeom prst="rect">
                <a:avLst/>
              </a:prstGeom>
              <a:noFill/>
            </p:spPr>
            <p:txBody>
              <a:bodyPr wrap="square" rtlCol="1">
                <a:spAutoFit/>
              </a:bodyPr>
              <a:lstStyle/>
              <a:p>
                <a:pPr marL="342900" indent="-342900">
                  <a:buClr>
                    <a:srgbClr val="6600FF"/>
                  </a:buClr>
                  <a:buFont typeface="Wingdings" pitchFamily="2" charset="2"/>
                  <a:buChar char="v"/>
                </a:pPr>
                <a:r>
                  <a:rPr lang="en-US" sz="2400" b="1" dirty="0" smtClean="0">
                    <a:latin typeface="Khmer UI" pitchFamily="34" charset="0"/>
                    <a:cs typeface="Khmer UI" pitchFamily="34" charset="0"/>
                  </a:rPr>
                  <a:t>Agent’s value:</a:t>
                </a:r>
                <a14:m>
                  <m:oMath xmlns:m="http://schemas.openxmlformats.org/officeDocument/2006/math">
                    <m:r>
                      <a:rPr lang="en-US" sz="2400" b="1" i="0" smtClean="0">
                        <a:latin typeface="Cambria Math"/>
                        <a:ea typeface="Times New Roman"/>
                        <a:cs typeface="Arial"/>
                      </a:rPr>
                      <m:t> </m:t>
                    </m:r>
                    <m:r>
                      <a:rPr lang="en-US" sz="2400" i="1">
                        <a:latin typeface="Cambria Math"/>
                        <a:ea typeface="Times New Roman"/>
                        <a:cs typeface="Arial"/>
                      </a:rPr>
                      <m:t>𝑣</m:t>
                    </m:r>
                    <m:r>
                      <a:rPr lang="en-US" sz="2400" i="1">
                        <a:latin typeface="Cambria Math"/>
                        <a:ea typeface="Times New Roman"/>
                        <a:cs typeface="Arial"/>
                      </a:rPr>
                      <m:t>=</m:t>
                    </m:r>
                    <m:d>
                      <m:dPr>
                        <m:ctrlPr>
                          <a:rPr lang="en-US" sz="2400" i="1">
                            <a:latin typeface="Cambria Math"/>
                            <a:ea typeface="Times New Roman"/>
                            <a:cs typeface="Arial"/>
                          </a:rPr>
                        </m:ctrlPr>
                      </m:dPr>
                      <m:e>
                        <m:sSub>
                          <m:sSubPr>
                            <m:ctrlPr>
                              <a:rPr lang="en-US" sz="2400" i="1">
                                <a:latin typeface="Cambria Math"/>
                                <a:ea typeface="Times New Roman"/>
                                <a:cs typeface="Arial"/>
                              </a:rPr>
                            </m:ctrlPr>
                          </m:sSubPr>
                          <m:e>
                            <m:r>
                              <a:rPr lang="en-US" sz="2400" i="1">
                                <a:latin typeface="Cambria Math"/>
                                <a:ea typeface="Times New Roman"/>
                                <a:cs typeface="Arial"/>
                              </a:rPr>
                              <m:t>𝑣</m:t>
                            </m:r>
                          </m:e>
                          <m:sub>
                            <m:r>
                              <a:rPr lang="en-US" sz="2400" i="1">
                                <a:latin typeface="Cambria Math"/>
                                <a:ea typeface="Times New Roman"/>
                                <a:cs typeface="Arial"/>
                              </a:rPr>
                              <m:t>1</m:t>
                            </m:r>
                          </m:sub>
                        </m:sSub>
                        <m:r>
                          <a:rPr lang="en-US" sz="2400" i="1">
                            <a:latin typeface="Cambria Math"/>
                            <a:ea typeface="Times New Roman"/>
                            <a:cs typeface="Arial"/>
                          </a:rPr>
                          <m:t>,…,</m:t>
                        </m:r>
                        <m:sSub>
                          <m:sSubPr>
                            <m:ctrlPr>
                              <a:rPr lang="en-US" sz="2400" i="1">
                                <a:latin typeface="Cambria Math"/>
                                <a:ea typeface="Times New Roman"/>
                                <a:cs typeface="Arial"/>
                              </a:rPr>
                            </m:ctrlPr>
                          </m:sSubPr>
                          <m:e>
                            <m:r>
                              <a:rPr lang="en-US" sz="2400" i="1">
                                <a:latin typeface="Cambria Math"/>
                                <a:ea typeface="Times New Roman"/>
                                <a:cs typeface="Arial"/>
                              </a:rPr>
                              <m:t>𝑣</m:t>
                            </m:r>
                          </m:e>
                          <m:sub>
                            <m:r>
                              <a:rPr lang="en-US" sz="2400" i="1">
                                <a:latin typeface="Cambria Math"/>
                                <a:ea typeface="Times New Roman"/>
                                <a:cs typeface="Arial"/>
                              </a:rPr>
                              <m:t>𝑛</m:t>
                            </m:r>
                          </m:sub>
                        </m:sSub>
                      </m:e>
                    </m:d>
                  </m:oMath>
                </a14:m>
                <a:endParaRPr lang="en-US" sz="2400" b="0" dirty="0" smtClean="0">
                  <a:latin typeface="Khmer UI" pitchFamily="34" charset="0"/>
                  <a:ea typeface="Times New Roman"/>
                  <a:cs typeface="Khmer UI"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403648" y="2115278"/>
                <a:ext cx="5472608" cy="461665"/>
              </a:xfrm>
              <a:prstGeom prst="rect">
                <a:avLst/>
              </a:prstGeom>
              <a:blipFill rotWithShape="1">
                <a:blip r:embed="rId3" cstate="print"/>
                <a:stretch>
                  <a:fillRect l="-1448" t="-10526" b="-2894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403648" y="4077072"/>
                <a:ext cx="5472608" cy="830997"/>
              </a:xfrm>
              <a:prstGeom prst="rect">
                <a:avLst/>
              </a:prstGeom>
              <a:noFill/>
            </p:spPr>
            <p:txBody>
              <a:bodyPr wrap="square" rtlCol="1">
                <a:spAutoFit/>
              </a:bodyPr>
              <a:lstStyle/>
              <a:p>
                <a:pPr marL="285750" indent="-285750">
                  <a:buClr>
                    <a:srgbClr val="6600FF"/>
                  </a:buClr>
                  <a:buFont typeface="Wingdings" pitchFamily="2" charset="2"/>
                  <a:buChar char="v"/>
                </a:pPr>
                <a:r>
                  <a:rPr lang="en-US" sz="2400" b="1" dirty="0" smtClean="0">
                    <a:latin typeface="Khmer UI" pitchFamily="34" charset="0"/>
                    <a:cs typeface="Khmer UI" pitchFamily="34" charset="0"/>
                  </a:rPr>
                  <a:t> Payments:</a:t>
                </a:r>
                <a14:m>
                  <m:oMath xmlns:m="http://schemas.openxmlformats.org/officeDocument/2006/math">
                    <m:r>
                      <a:rPr lang="en-US" sz="2400" i="1">
                        <a:latin typeface="Cambria Math"/>
                        <a:ea typeface="Times New Roman"/>
                        <a:cs typeface="Arial"/>
                      </a:rPr>
                      <m:t>𝑝</m:t>
                    </m:r>
                    <m:r>
                      <a:rPr lang="en-US" sz="2400" i="1">
                        <a:latin typeface="Cambria Math"/>
                        <a:ea typeface="Times New Roman"/>
                        <a:cs typeface="Arial"/>
                      </a:rPr>
                      <m:t>=</m:t>
                    </m:r>
                    <m:d>
                      <m:dPr>
                        <m:ctrlPr>
                          <a:rPr lang="en-US" sz="2400" i="1">
                            <a:latin typeface="Cambria Math"/>
                            <a:ea typeface="Times New Roman"/>
                            <a:cs typeface="Arial"/>
                          </a:rPr>
                        </m:ctrlPr>
                      </m:dPr>
                      <m:e>
                        <m:sSub>
                          <m:sSubPr>
                            <m:ctrlPr>
                              <a:rPr lang="en-US" sz="2400" i="1">
                                <a:latin typeface="Cambria Math"/>
                                <a:ea typeface="Times New Roman"/>
                                <a:cs typeface="Arial"/>
                              </a:rPr>
                            </m:ctrlPr>
                          </m:sSubPr>
                          <m:e>
                            <m:r>
                              <a:rPr lang="en-US" sz="2400" i="1">
                                <a:latin typeface="Cambria Math"/>
                                <a:ea typeface="Times New Roman"/>
                                <a:cs typeface="Arial"/>
                              </a:rPr>
                              <m:t>𝑝</m:t>
                            </m:r>
                          </m:e>
                          <m:sub>
                            <m:r>
                              <a:rPr lang="en-US" sz="2400" i="1">
                                <a:latin typeface="Cambria Math"/>
                                <a:ea typeface="Times New Roman"/>
                                <a:cs typeface="Arial"/>
                              </a:rPr>
                              <m:t>1</m:t>
                            </m:r>
                          </m:sub>
                        </m:sSub>
                        <m:r>
                          <a:rPr lang="en-US" sz="2400" i="1">
                            <a:latin typeface="Cambria Math"/>
                            <a:ea typeface="Times New Roman"/>
                            <a:cs typeface="Arial"/>
                          </a:rPr>
                          <m:t>,…,</m:t>
                        </m:r>
                        <m:sSub>
                          <m:sSubPr>
                            <m:ctrlPr>
                              <a:rPr lang="en-US" sz="2400" i="1">
                                <a:latin typeface="Cambria Math"/>
                                <a:ea typeface="Times New Roman"/>
                                <a:cs typeface="Arial"/>
                              </a:rPr>
                            </m:ctrlPr>
                          </m:sSubPr>
                          <m:e>
                            <m:r>
                              <a:rPr lang="en-US" sz="2400" i="1">
                                <a:latin typeface="Cambria Math"/>
                                <a:ea typeface="Times New Roman"/>
                                <a:cs typeface="Arial"/>
                              </a:rPr>
                              <m:t>𝑝</m:t>
                            </m:r>
                          </m:e>
                          <m:sub>
                            <m:r>
                              <a:rPr lang="en-US" sz="2400" i="1">
                                <a:latin typeface="Cambria Math"/>
                                <a:ea typeface="Times New Roman"/>
                                <a:cs typeface="Arial"/>
                              </a:rPr>
                              <m:t>𝑛</m:t>
                            </m:r>
                          </m:sub>
                        </m:sSub>
                      </m:e>
                    </m:d>
                    <m:r>
                      <a:rPr lang="en-US" sz="2400">
                        <a:latin typeface="Cambria Math"/>
                        <a:ea typeface="Times New Roman"/>
                        <a:cs typeface="Arial"/>
                      </a:rPr>
                      <m:t>, </m:t>
                    </m:r>
                  </m:oMath>
                </a14:m>
                <a:r>
                  <a:rPr lang="en-US" sz="2400" dirty="0">
                    <a:latin typeface="Khmer UI" pitchFamily="34" charset="0"/>
                    <a:cs typeface="Khmer UI" pitchFamily="34" charset="0"/>
                  </a:rPr>
                  <a:t>where </a:t>
                </a:r>
                <a14:m>
                  <m:oMath xmlns:m="http://schemas.openxmlformats.org/officeDocument/2006/math">
                    <m:sSub>
                      <m:sSubPr>
                        <m:ctrlPr>
                          <a:rPr lang="en-US" sz="2400" i="1">
                            <a:latin typeface="Cambria Math"/>
                            <a:ea typeface="Times New Roman"/>
                            <a:cs typeface="Arial"/>
                          </a:rPr>
                        </m:ctrlPr>
                      </m:sSubPr>
                      <m:e>
                        <m:r>
                          <a:rPr lang="en-US" sz="2400" i="1">
                            <a:latin typeface="Cambria Math"/>
                            <a:ea typeface="Times New Roman"/>
                            <a:cs typeface="Arial"/>
                          </a:rPr>
                          <m:t>𝑝</m:t>
                        </m:r>
                      </m:e>
                      <m:sub>
                        <m:r>
                          <a:rPr lang="en-US" sz="2400" i="1">
                            <a:latin typeface="Cambria Math"/>
                            <a:ea typeface="Times New Roman"/>
                            <a:cs typeface="Arial"/>
                          </a:rPr>
                          <m:t>𝑖</m:t>
                        </m:r>
                      </m:sub>
                    </m:sSub>
                    <m:r>
                      <a:rPr lang="en-US" sz="2400" i="1">
                        <a:latin typeface="Cambria Math"/>
                        <a:ea typeface="Times New Roman"/>
                        <a:cs typeface="Arial"/>
                      </a:rPr>
                      <m:t> </m:t>
                    </m:r>
                  </m:oMath>
                </a14:m>
                <a:r>
                  <a:rPr lang="en-US" sz="2400" dirty="0">
                    <a:latin typeface="Khmer UI" pitchFamily="34" charset="0"/>
                    <a:cs typeface="Khmer UI" pitchFamily="34" charset="0"/>
                  </a:rPr>
                  <a:t>is the payment made by agent </a:t>
                </a:r>
                <a:r>
                  <a:rPr lang="en-US" sz="2400" dirty="0" err="1" smtClean="0">
                    <a:latin typeface="Khmer UI" pitchFamily="34" charset="0"/>
                    <a:cs typeface="Khmer UI" pitchFamily="34" charset="0"/>
                  </a:rPr>
                  <a:t>i</a:t>
                </a:r>
                <a:endParaRPr lang="he-IL" sz="2400" dirty="0">
                  <a:latin typeface="Khmer UI"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403648" y="4077072"/>
                <a:ext cx="5472608" cy="830997"/>
              </a:xfrm>
              <a:prstGeom prst="rect">
                <a:avLst/>
              </a:prstGeom>
              <a:blipFill rotWithShape="1">
                <a:blip r:embed="rId4" cstate="print"/>
                <a:stretch>
                  <a:fillRect l="-1448" t="-5882" b="-16176"/>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403648" y="2780928"/>
                <a:ext cx="5472608" cy="1200329"/>
              </a:xfrm>
              <a:prstGeom prst="rect">
                <a:avLst/>
              </a:prstGeom>
              <a:noFill/>
            </p:spPr>
            <p:txBody>
              <a:bodyPr wrap="square" rtlCol="1">
                <a:spAutoFit/>
              </a:bodyPr>
              <a:lstStyle/>
              <a:p>
                <a:pPr marL="342900" indent="-342900">
                  <a:buClr>
                    <a:srgbClr val="6600FF"/>
                  </a:buClr>
                  <a:buFont typeface="Wingdings" pitchFamily="2" charset="2"/>
                  <a:buChar char="v"/>
                </a:pPr>
                <a:r>
                  <a:rPr lang="en-US" sz="2400" b="1" dirty="0" smtClean="0">
                    <a:latin typeface="Khmer UI" pitchFamily="34" charset="0"/>
                    <a:cs typeface="Khmer UI" pitchFamily="34" charset="0"/>
                  </a:rPr>
                  <a:t>Allocation:</a:t>
                </a:r>
                <a14:m>
                  <m:oMath xmlns:m="http://schemas.openxmlformats.org/officeDocument/2006/math">
                    <m:r>
                      <a:rPr lang="en-US" sz="2400" i="1">
                        <a:latin typeface="Cambria Math"/>
                        <a:ea typeface="Times New Roman"/>
                        <a:cs typeface="Arial"/>
                      </a:rPr>
                      <m:t>𝑥</m:t>
                    </m:r>
                    <m:r>
                      <a:rPr lang="en-US" sz="2400" i="1">
                        <a:latin typeface="Cambria Math"/>
                        <a:ea typeface="Times New Roman"/>
                        <a:cs typeface="Arial"/>
                      </a:rPr>
                      <m:t>=</m:t>
                    </m:r>
                    <m:d>
                      <m:dPr>
                        <m:ctrlPr>
                          <a:rPr lang="en-US" sz="2400" i="1">
                            <a:latin typeface="Cambria Math"/>
                            <a:ea typeface="Times New Roman"/>
                            <a:cs typeface="Arial"/>
                          </a:rPr>
                        </m:ctrlPr>
                      </m:dPr>
                      <m:e>
                        <m:sSub>
                          <m:sSubPr>
                            <m:ctrlPr>
                              <a:rPr lang="en-US" sz="2400" i="1">
                                <a:latin typeface="Cambria Math"/>
                                <a:ea typeface="Times New Roman"/>
                                <a:cs typeface="Arial"/>
                              </a:rPr>
                            </m:ctrlPr>
                          </m:sSubPr>
                          <m:e>
                            <m:r>
                              <a:rPr lang="en-US" sz="2400" i="1">
                                <a:latin typeface="Cambria Math"/>
                                <a:ea typeface="Times New Roman"/>
                                <a:cs typeface="Arial"/>
                              </a:rPr>
                              <m:t>𝑥</m:t>
                            </m:r>
                          </m:e>
                          <m:sub>
                            <m:r>
                              <a:rPr lang="en-US" sz="2400" i="1">
                                <a:latin typeface="Cambria Math"/>
                                <a:ea typeface="Times New Roman"/>
                                <a:cs typeface="Arial"/>
                              </a:rPr>
                              <m:t>1</m:t>
                            </m:r>
                          </m:sub>
                        </m:sSub>
                        <m:r>
                          <a:rPr lang="en-US" sz="2400" i="1">
                            <a:latin typeface="Cambria Math"/>
                            <a:ea typeface="Times New Roman"/>
                            <a:cs typeface="Arial"/>
                          </a:rPr>
                          <m:t>,…,</m:t>
                        </m:r>
                        <m:sSub>
                          <m:sSubPr>
                            <m:ctrlPr>
                              <a:rPr lang="en-US" sz="2400" i="1">
                                <a:latin typeface="Cambria Math"/>
                                <a:ea typeface="Times New Roman"/>
                                <a:cs typeface="Arial"/>
                              </a:rPr>
                            </m:ctrlPr>
                          </m:sSubPr>
                          <m:e>
                            <m:r>
                              <a:rPr lang="en-US" sz="2400" i="1">
                                <a:latin typeface="Cambria Math"/>
                                <a:ea typeface="Times New Roman"/>
                                <a:cs typeface="Arial"/>
                              </a:rPr>
                              <m:t>𝑥</m:t>
                            </m:r>
                          </m:e>
                          <m:sub>
                            <m:r>
                              <a:rPr lang="en-US" sz="2400" i="1">
                                <a:latin typeface="Cambria Math"/>
                                <a:ea typeface="Times New Roman"/>
                                <a:cs typeface="Arial"/>
                              </a:rPr>
                              <m:t>𝑛</m:t>
                            </m:r>
                          </m:sub>
                        </m:sSub>
                      </m:e>
                    </m:d>
                    <m:r>
                      <a:rPr lang="en-US" sz="2400">
                        <a:latin typeface="Cambria Math"/>
                        <a:ea typeface="Times New Roman"/>
                        <a:cs typeface="Arial"/>
                      </a:rPr>
                      <m:t>, </m:t>
                    </m:r>
                  </m:oMath>
                </a14:m>
                <a:r>
                  <a:rPr lang="en-US" sz="2400" dirty="0">
                    <a:latin typeface="Khmer UI" pitchFamily="34" charset="0"/>
                    <a:cs typeface="Khmer UI" pitchFamily="34" charset="0"/>
                  </a:rPr>
                  <a:t>where </a:t>
                </a:r>
                <a14:m>
                  <m:oMath xmlns:m="http://schemas.openxmlformats.org/officeDocument/2006/math">
                    <m:sSub>
                      <m:sSubPr>
                        <m:ctrlPr>
                          <a:rPr lang="en-US" sz="2400" i="1">
                            <a:latin typeface="Cambria Math"/>
                            <a:ea typeface="Times New Roman"/>
                            <a:cs typeface="Arial"/>
                          </a:rPr>
                        </m:ctrlPr>
                      </m:sSubPr>
                      <m:e>
                        <m:r>
                          <a:rPr lang="en-US" sz="2400" i="1">
                            <a:latin typeface="Cambria Math"/>
                            <a:ea typeface="Times New Roman"/>
                            <a:cs typeface="Arial"/>
                          </a:rPr>
                          <m:t>𝑥</m:t>
                        </m:r>
                      </m:e>
                      <m:sub>
                        <m:r>
                          <a:rPr lang="en-US" sz="2400" i="1">
                            <a:latin typeface="Cambria Math"/>
                            <a:ea typeface="Times New Roman"/>
                            <a:cs typeface="Arial"/>
                          </a:rPr>
                          <m:t>𝑖</m:t>
                        </m:r>
                      </m:sub>
                    </m:sSub>
                    <m:r>
                      <a:rPr lang="en-US" sz="2400" i="1">
                        <a:latin typeface="Cambria Math"/>
                        <a:ea typeface="Times New Roman"/>
                        <a:cs typeface="Arial"/>
                      </a:rPr>
                      <m:t> </m:t>
                    </m:r>
                  </m:oMath>
                </a14:m>
                <a:r>
                  <a:rPr lang="en-US" sz="2400" dirty="0">
                    <a:latin typeface="Khmer UI" pitchFamily="34" charset="0"/>
                    <a:cs typeface="Khmer UI" pitchFamily="34" charset="0"/>
                  </a:rPr>
                  <a:t>is an indicator for whether agent </a:t>
                </a:r>
                <a:r>
                  <a:rPr lang="en-US" sz="2400" dirty="0" err="1">
                    <a:latin typeface="Khmer UI" pitchFamily="34" charset="0"/>
                    <a:cs typeface="Khmer UI" pitchFamily="34" charset="0"/>
                  </a:rPr>
                  <a:t>i</a:t>
                </a:r>
                <a:r>
                  <a:rPr lang="en-US" sz="2400" dirty="0">
                    <a:latin typeface="Khmer UI" pitchFamily="34" charset="0"/>
                    <a:cs typeface="Khmer UI" pitchFamily="34" charset="0"/>
                  </a:rPr>
                  <a:t> is served</a:t>
                </a:r>
              </a:p>
            </p:txBody>
          </p:sp>
        </mc:Choice>
        <mc:Fallback xmlns="">
          <p:sp>
            <p:nvSpPr>
              <p:cNvPr id="15" name="TextBox 14"/>
              <p:cNvSpPr txBox="1">
                <a:spLocks noRot="1" noChangeAspect="1" noMove="1" noResize="1" noEditPoints="1" noAdjustHandles="1" noChangeArrowheads="1" noChangeShapeType="1" noTextEdit="1"/>
              </p:cNvSpPr>
              <p:nvPr/>
            </p:nvSpPr>
            <p:spPr>
              <a:xfrm>
                <a:off x="1403648" y="2780928"/>
                <a:ext cx="5472608" cy="1200329"/>
              </a:xfrm>
              <a:prstGeom prst="rect">
                <a:avLst/>
              </a:prstGeom>
              <a:blipFill rotWithShape="1">
                <a:blip r:embed="rId5" cstate="print"/>
                <a:stretch>
                  <a:fillRect l="-1448" t="-4061" r="-223" b="-10660"/>
                </a:stretch>
              </a:blipFill>
            </p:spPr>
            <p:txBody>
              <a:bodyPr/>
              <a:lstStyle/>
              <a:p>
                <a:r>
                  <a:rPr lang="he-IL">
                    <a:noFill/>
                  </a:rPr>
                  <a:t> </a:t>
                </a:r>
              </a:p>
            </p:txBody>
          </p:sp>
        </mc:Fallback>
      </mc:AlternateContent>
      <p:pic>
        <p:nvPicPr>
          <p:cNvPr id="1027" name="Picture 3" descr="C:\Users\user\AppData\Local\Microsoft\Windows\Temporary Internet Files\Content.IE5\BLJS6JOT\MC90044188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4883" y="1284610"/>
            <a:ext cx="1279525" cy="1784350"/>
          </a:xfrm>
          <a:prstGeom prst="rect">
            <a:avLst/>
          </a:prstGeom>
          <a:noFill/>
          <a:extLst>
            <a:ext uri="{909E8E84-426E-40DD-AFC4-6F175D3DCCD1}">
              <a14:hiddenFill xmlns:a14="http://schemas.microsoft.com/office/drawing/2010/main">
                <a:solidFill>
                  <a:srgbClr val="FFFFFF"/>
                </a:solidFill>
              </a14:hiddenFill>
            </a:ext>
          </a:extLst>
        </p:spPr>
      </p:pic>
      <p:sp>
        <p:nvSpPr>
          <p:cNvPr id="7" name="מציין מיקום של מספר שקופית 6"/>
          <p:cNvSpPr>
            <a:spLocks noGrp="1"/>
          </p:cNvSpPr>
          <p:nvPr>
            <p:ph type="sldNum" sz="quarter" idx="12"/>
          </p:nvPr>
        </p:nvSpPr>
        <p:spPr/>
        <p:txBody>
          <a:bodyPr/>
          <a:lstStyle/>
          <a:p>
            <a:fld id="{4F0ACC0C-BF20-465F-8F47-2D499598F06E}" type="slidenum">
              <a:rPr lang="en-US" smtClean="0"/>
              <a:pPr/>
              <a:t>16</a:t>
            </a:fld>
            <a:endParaRPr lang="en-US"/>
          </a:p>
        </p:txBody>
      </p:sp>
    </p:spTree>
    <p:extLst>
      <p:ext uri="{BB962C8B-B14F-4D97-AF65-F5344CB8AC3E}">
        <p14:creationId xmlns:p14="http://schemas.microsoft.com/office/powerpoint/2010/main" val="363531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cstate="print"/>
          <a:srcRect/>
          <a:stretch>
            <a:fillRect/>
          </a:stretch>
        </p:blipFill>
        <p:spPr bwMode="auto">
          <a:xfrm>
            <a:off x="467544" y="2132856"/>
            <a:ext cx="8205155" cy="3744416"/>
          </a:xfrm>
          <a:prstGeom prst="rect">
            <a:avLst/>
          </a:prstGeom>
          <a:noFill/>
          <a:ln w="9525">
            <a:noFill/>
            <a:miter lim="800000"/>
            <a:headEnd/>
            <a:tailEnd/>
          </a:ln>
        </p:spPr>
      </p:pic>
      <p:sp>
        <p:nvSpPr>
          <p:cNvPr id="2" name="Title 1"/>
          <p:cNvSpPr>
            <a:spLocks noGrp="1"/>
          </p:cNvSpPr>
          <p:nvPr>
            <p:ph type="title"/>
          </p:nvPr>
        </p:nvSpPr>
        <p:spPr>
          <a:xfrm>
            <a:off x="251520" y="704088"/>
            <a:ext cx="8435280" cy="1143000"/>
          </a:xfrm>
        </p:spPr>
        <p:txBody>
          <a:bodyPr>
            <a:normAutofit fontScale="90000"/>
          </a:bodyPr>
          <a:lstStyle/>
          <a:p>
            <a:r>
              <a:rPr lang="en-US" dirty="0" smtClean="0">
                <a:solidFill>
                  <a:srgbClr val="00B0F0"/>
                </a:solidFill>
              </a:rPr>
              <a:t>The Lazy Single-Sample mechanism</a:t>
            </a:r>
            <a:endParaRPr lang="en-US" dirty="0">
              <a:solidFill>
                <a:srgbClr val="00B0F0"/>
              </a:solidFill>
            </a:endParaRPr>
          </a:p>
        </p:txBody>
      </p:sp>
      <p:pic>
        <p:nvPicPr>
          <p:cNvPr id="24578" name="Picture 2" descr="http://img2.tapuz.co.il/forumArticles/articleImages/1212200772892.jpg"/>
          <p:cNvPicPr>
            <a:picLocks noChangeAspect="1" noChangeArrowheads="1"/>
          </p:cNvPicPr>
          <p:nvPr/>
        </p:nvPicPr>
        <p:blipFill>
          <a:blip r:embed="rId4" cstate="print"/>
          <a:srcRect/>
          <a:stretch>
            <a:fillRect/>
          </a:stretch>
        </p:blipFill>
        <p:spPr bwMode="auto">
          <a:xfrm>
            <a:off x="6444208" y="3429000"/>
            <a:ext cx="2409056" cy="1806792"/>
          </a:xfrm>
          <a:prstGeom prst="rect">
            <a:avLst/>
          </a:prstGeom>
          <a:noFill/>
        </p:spPr>
      </p:pic>
      <p:sp>
        <p:nvSpPr>
          <p:cNvPr id="9" name="מציין מיקום של מספר שקופית 8"/>
          <p:cNvSpPr>
            <a:spLocks noGrp="1"/>
          </p:cNvSpPr>
          <p:nvPr>
            <p:ph type="sldNum" sz="quarter" idx="12"/>
          </p:nvPr>
        </p:nvSpPr>
        <p:spPr/>
        <p:txBody>
          <a:bodyPr/>
          <a:lstStyle/>
          <a:p>
            <a:fld id="{4F0ACC0C-BF20-465F-8F47-2D499598F06E}" type="slidenum">
              <a:rPr lang="en-US" smtClean="0"/>
              <a:pPr/>
              <a:t>17</a:t>
            </a:fld>
            <a:endParaRPr lang="en-US"/>
          </a:p>
        </p:txBody>
      </p:sp>
      <p:pic>
        <p:nvPicPr>
          <p:cNvPr id="1027" name="Picture 3"/>
          <p:cNvPicPr>
            <a:picLocks noChangeAspect="1" noChangeArrowheads="1"/>
          </p:cNvPicPr>
          <p:nvPr/>
        </p:nvPicPr>
        <p:blipFill>
          <a:blip r:embed="rId5" cstate="print"/>
          <a:srcRect/>
          <a:stretch>
            <a:fillRect/>
          </a:stretch>
        </p:blipFill>
        <p:spPr bwMode="auto">
          <a:xfrm>
            <a:off x="1259632" y="4581128"/>
            <a:ext cx="455295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952" y="908720"/>
            <a:ext cx="8229600" cy="1143000"/>
          </a:xfrm>
        </p:spPr>
        <p:txBody>
          <a:bodyPr/>
          <a:lstStyle/>
          <a:p>
            <a:pPr algn="ctr"/>
            <a:r>
              <a:rPr lang="en-US" sz="5400" dirty="0" smtClean="0"/>
              <a:t>     Reminder – cont.</a:t>
            </a:r>
            <a:endParaRPr lang="en-US" dirty="0"/>
          </a:p>
        </p:txBody>
      </p:sp>
      <p:sp>
        <p:nvSpPr>
          <p:cNvPr id="3" name="Content Placeholder 2"/>
          <p:cNvSpPr>
            <a:spLocks noGrp="1"/>
          </p:cNvSpPr>
          <p:nvPr>
            <p:ph idx="1"/>
          </p:nvPr>
        </p:nvSpPr>
        <p:spPr>
          <a:xfrm>
            <a:off x="467544" y="2780928"/>
            <a:ext cx="8229600" cy="3725768"/>
          </a:xfrm>
        </p:spPr>
        <p:txBody>
          <a:bodyPr/>
          <a:lstStyle/>
          <a:p>
            <a:r>
              <a:rPr lang="en-US" dirty="0" smtClean="0"/>
              <a:t>Definition The quantile q of an agent with value v ∼ F is the probability that the agent is weaker than a random draw from F.</a:t>
            </a:r>
          </a:p>
          <a:p>
            <a:pPr lvl="1"/>
            <a:r>
              <a:rPr lang="en-US" dirty="0" smtClean="0"/>
              <a:t>I.e., q = 1 − F(v).</a:t>
            </a:r>
          </a:p>
          <a:p>
            <a:endParaRPr lang="en-US" dirty="0" smtClean="0"/>
          </a:p>
          <a:p>
            <a:r>
              <a:rPr lang="en-US" dirty="0" smtClean="0"/>
              <a:t>Definition: The revenue curve R(q) for a distribution F is defined by</a:t>
            </a:r>
          </a:p>
          <a:p>
            <a:pPr lvl="1"/>
            <a:r>
              <a:rPr lang="en-US" dirty="0" smtClean="0"/>
              <a:t>R(q) = v(q)*q</a:t>
            </a:r>
          </a:p>
        </p:txBody>
      </p:sp>
      <p:sp>
        <p:nvSpPr>
          <p:cNvPr id="4" name="כותרת 1"/>
          <p:cNvSpPr txBox="1">
            <a:spLocks/>
          </p:cNvSpPr>
          <p:nvPr/>
        </p:nvSpPr>
        <p:spPr>
          <a:xfrm>
            <a:off x="6732240" y="2492896"/>
            <a:ext cx="6965245" cy="1202485"/>
          </a:xfrm>
          <a:prstGeom prst="rect">
            <a:avLst/>
          </a:prstGeom>
        </p:spPr>
        <p:txBody>
          <a:bodyPr vert="horz" lIns="91440" tIns="45720" rIns="91440" bIns="45720" rtlCol="0"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rgbClr val="002060"/>
              </a:solidFill>
              <a:effectLst/>
              <a:uLnTx/>
              <a:uFillTx/>
              <a:latin typeface="Guttman Yad-Brush" pitchFamily="2" charset="-79"/>
              <a:ea typeface="+mj-ea"/>
              <a:cs typeface="Guttman Yad-Brush" pitchFamily="2" charset="-79"/>
            </a:endParaRPr>
          </a:p>
        </p:txBody>
      </p:sp>
      <p:sp>
        <p:nvSpPr>
          <p:cNvPr id="10242" name="AutoShape 2" descr="data:image/jpeg;base64,/9j/4AAQSkZJRgABAQAAAQABAAD/2wCEAAkGBhQSERUUExQWFBQVFRQWFhUUFxQUFBQVFRQXFBQVFBUXHCYeFxkjGhQUHy8gIycpLCwsFR4xNTAqNSYrLCkBCQoKDgwOGg8PGi4kHyQsLCwsLCwsLCwpLCkvLCwsLCwsLCwsLCksLCwsKSwsLCwsKSwsLCwpKiwsLCwsKSwpLP/AABEIAMMBAwMBIgACEQEDEQH/xAAcAAABBQEBAQAAAAAAAAAAAAAAAQIDBAUGBwj/xABSEAABAwEFAwgFBwUOBAcAAAABAAIRAwQFEiExQVFhBgcTInGBkaEyUrHB0hRCVJOi0fAjM4KS4RUXJDRDU2Jyo7KzwtPxFkRjcyU1ZIOk4uP/xAAbAQABBQEBAAAAAAAAAAAAAAAAAQIDBAUGB//EADgRAAIBAgQEAwUHAwUBAAAAAAABAgMRBBIhUQUTMUEyccEUIjNhkRUjQlKhsfBygdE0YpLC4Qb/2gAMAwEAAhEDEQA/APDkIQgAQhCABCEIAEBCEAaVIQAm2oJKD9JVquwHIa7FvxjGpSdmBQaVasd0VaxPRsc+NjQXHwGa2rn5OU9a5Lv6DHNbHBzzt4Ad66i2V6VmpdJZqZpObo9tXNxIgaCT2DJYdWvGKt1Jo0m+pnXdzS16tOnULhTxtxOaWnE3MgDWCYE7NQp7XzV16bMWNhPqw+RwJAInvS2LnPq0hLhifnqScMmcp7VpN5z2VPzj3F0aMAzJ+bn3/jJNhjK1F+70HqENzgrddr6RIqCDos9wheiV7zo2gEdbsf0bx9kyPBctet0taC5hBG0DYtihj41koVNHuRzpW1iY05BK8aJjqmyE01Sr7rQSte/kQklUqSkVSfVJVmz1kUMVGdUCUiVE6mFI2oN6Y/M6jxVurlavo2A6jSUxCipiNqfUkhWKWWMNFqBXtD0gq5Zp9Si46BXqXJ20VKYcyhVc06ObTeWmNYIELOqZ4ylLpp36CpNme54ITqMb1fHJS1R/F631b/uUTuTdp/mK31b/ALlD7TkanJL6i5JbCMakeBKjdd9dnpUqgHFjh7QoAHTofNX6fEqdSNoxBprqixWTmtEKGq0lBJAU3PtN3Q0ChMDkqi5sBDLQhC4scCEIQAIQhAAgIT6TZKVK7sgJ6Y0WlZn4Ri26DhvKosYr1JhdhCs1FKFJ/MfDqbF2AEgO36Zz3bl11ns7WFtSr13DNlMDqt0gxMF2Y135rlbsLWOxxJGk6dvbM+Cu2q8HGRMvdrrlOjRu2lZki2ize9SjXdJYG5GD68HCCdwLiM9zeOWa24bMWh/WaCBiaRBbPzgDmRqMjs7laoWcE4dfzTe2DJ8wt633TTDA4ahonjMT7fJR8yysh6p5tWc9U5IUizFRrEHLxOg3eIbOwlVKhc0YH5nYSPSjJ2EkTIOrTCldVLM2+iZEcNo7FRt1vxtLXaxLTtDgMs+zLsPBPjJsY4ZTItrY0UFFhhXGkvbMTvHFAYF0vDfv5Wk9Uv0Kk13Kb6IUmHJSizyUtWlC144VxvLLYjK2FJhUgTsKqKmmBCHQpWVUvRyvZebbm4ZQay02luKsetTpu0pjY4ja/wBihq1nhle4+EHJnP8AJXmtrVQ2tapo0TmGH87UHZ8wHec+C7+sxrGhjGhrGgBrRoANAtq31pXPW5+HMlc9jMdUxHiehpUKVivWdCxL0vNrQc4Ut8XkKVMuJ1Xml5Xy6q7WG7Bv4lQ4PCSxM7LRd2WalWNJXZNfN7GqSB6PtWYAnNKIXeYTCU8PDLAx6lR1HdjXBRuap4WlcfJe0Wx+GhTLo1ceqxv9ZxyClrZYxvJ6Eai30MEhC9Ws/Mq3COktUP2hrJaDwJMlKsV42h+Yk5MjxNCELniIEIQgAQhCABSWc9ZRqSh6QT6btJMC+xskK83qgnboOG/3KuGq82nDR4/jvWlxKGSnH5skp9S5Zj0bRPpR58B4Jgr9bedPiKy694GT5cOKlsTSTI2Zd6wmu5YUruyOpu+oMQc7JoPiRnA37B3ro7TflAg0w4BxYAMQLc44j8QuQo2O04Q6mCDMSNgOpa05zxE6J9l5MWt9WSSWn5z8enEHaq+RPW5Zz20saX7nQxwOxziOyciPJcteQDnQ0du6eC7+pcr3WN5BjC4CTOMtBEkHYNdi463ch6wdiBkayDO3fr5JaVk9WJVu1ZI5mk4sO7MghaGHEAZ11HFUbypGjUe0gGSCHmZg55eCfYa2w6HRauErcqrGp27+RR3iy23JJWflpsPsS9MonVQQe9egzqRULJkRVaU8FMYvRubrm2Npi0WkFtnBlrdDWPuZx2rmucqcM0gjG5e5ruQeIC2WhvVmaLCPSj+UdwnQd69VdUnVI5wAAaAABAA0AGwBAXOYnESrSuy9TioohrMyWTUusVCS7TdvWla3bAmTDZ3Kg9WW4uyPLedmy1GikWtijm0kevrn3e9eahy+lrbQ6SnIaHkEEAgEefAlUqly0CQ59mokgggmmzEDwIC0cPinQjlsV6tHmO9zwy6rgtNoP5Ki9/ENIb+sYHmuwu7mltLhNV9OkN2dR3lAHivVKbd2Q3blISrT4riOkdBscPFHCWPmus9Ig1HvrcMmN7wMz4rtLM1tOmGU2tpsGxoAHkkraSsW0Xq4vDGNLnnRozPbwHFUq2LqVfiSuTxprsbBrIVNnJ21OEmrSYT83rOjhIyKFB72wvu7nzKhCFZMcEIQgAQhCABK05pEIQG1ZhiLR2Ke3VtQNBkqV21NqVxkjuVvG1nVyeX8/YlhoiAjPh9y3LjOEtJzBdmFQbZ5LuHvVzk7Uca2B2mUaLNnrElpaSR6dd1opVQ2RmNM9PxuW5abU1jMiJOTQB+PYuDFCpTd1Zjgt2w3g2n165gxDQRJg6kAanYqFtjSaRo0L4sxp1GGuwmADhOQO7tVahWYaWLEZgdhBGv+652878u1z8WEtLZBwta2TxEiUluvXHTApAwNZBbkdMk5waGpo4jllXD7UY2NAy02n3hUKOTQeKZWqlznE5kk+1Ttp9XgPatCKskjMk80myVzs+CrPiVPT0S3fZxUr0mHR9Wm0ng54afauondYeGYgfU9C5sebgWgi02kfkAeow/ypB1P9Aea9irviAIgCABkBwHBQUqbabQxkBrQGtG4AQEYss1zuIruo79i5CFita7ThA3ucAMidTmYG4SpWWkZjECRrGUZSJGxUrVbaXSNY4gOgkA5cDmnPsNMycgXjCSDGIRpx0VJk6LFRwcVEx8SNhVa22FwAFNxGcycw0AZCO/yTruc51NpeZc4TkI1JIjuhMsPTH0yWnI5J76sjyQ0CY4TG1OOSdEVsG6KVjUxoSipCkAivig51B7WDrkdWTAB3kqtdVibZ2Q3rPIGN51cfc3cFNb7RksO3X41mpTHZajldqxs1LTnqlXFP5VZ6JE3OOyHiKEIV0xAQhCABCEIAEIQgC9dYl0b1cqUI7YPiPwFWuesWu2bNQD4St6pSDoO0a8ePalqRllUuxNT1VinZq+JxnaPNMcDTtDHN25JaVnioO0/tVq8rPFJjxqHtI71WvqSW0Owuq+Q8QcnDYVu2aagyjFprp2RtXI0bvx0w9uR3jUfsUdC86tF0yfaCqjhd6GgnpqdRVua3TiHQkAZPdBqgcDEz3rmuU1V1npuDndciN5LnbTxzJ7lbqctKz8gRJ4ea4jlLa3vtBxuLshrx1KlhFyauRVamWJTo0+oTxj7vcrhpdTzjjvKbddKSWn5wy7f9wrt23W6qTBA4cJz7pWtgnT5v3nT1KFm1oUaQyUlyD+F0P8Av0f8Vq2KtxYREnFG7quy2On3eCp3UItVEtbA6aiY1gdK0a7e1btetRqQUFLohjg11Pox8A5J3SBIK0qOtaWtaXHQLj5SuX1Eyr5u5jpqObigRExlnn25nxWNXux0AsD2QJDS8GCcpAmdq6C23i3B1m5w12HZOwT2+xREio01AS0jq4hBEDWBptKRMdYqi7bRjANVxYCPVhzQ3blMk+SldTrtqOLWBzB1WtxRkAIMaaz3LQuyOiEEumTLvSOepU7XRmkYq0M2wUHCq81PScGkAZtDRlhHGZPetFzVIGklSikpIrQRsr9EUps6shMfVA7SQB2kwPMhPsFzkeV1uexzKVJhqVKgMNaC45cAsI839vqDE5rGzsfUAI7QJXpz6jcRIgbJAzgEx4696pWm8Q35yZlV7scqkmkkcQzmoqx1rVTB2gMeQO+RPgkXSPv0TqhF4h758yIQhWTJBCEIAEIQgASgKSz2Z1Q4WNLjw9p3BdDdV3Ch13kF2wNzw7yXeWW/VAqVypdFz1XZhju2IjiScgte02YtETIaI7/91rtvQubL9REDrQAdN8DiqzqLXQ1jjUe7UNBHEkk6D8ZJksTJxyW0LUacUtDGs7MVQOOzrHwz81dviAxjJ9Jze6Br3EhTWtrKAguxE5mNsaAbmjeVgV7zLqwc4SBlhOmHQjtIOvYost3ddBZNRVmd3cVMhoB0ORHEIvS7IERlOR3LpeTdgbaKTHtzIDQ4xhDsuq+OIEdrTmZWjbrgBgYZ3xtVSTsy7CzR57Su/CQAJJ2rnuWF1uY8Pjqw1pP9I4j7AV6/T5NxpmDsOo3rn+XdxE2RwA6xq0wB1dQ2oTrmnU5vOMrRTgzyuy2nDB3ELrbltDWVMThNNxLmkfNJ9Jpy3ri2sWpdV6vo5AYmnVpk58Nyu2tqijCVup6DbrdZSwunrEbRABnYAM1y9isgfaaThAHTUjnGL8605655ymVb8oOybTLH5SDBE8CPuUl2Vi60UoE/lqUxH843RRU5Spv/ACTyake+sohONAREAhNbUhPYSVEiV3I30WgaCBnposY2xrpY6mcILgMAJaBGRd+Ml0YYlDApFEbmOPs9gpuqBvRVGhwycSWjIDKAZGQJW9ZbnYwyMWs5ucc+wnNaBYlJT1FA5CNZuUmBKyAglPZHcp1dq5y/L2kFjHAOyz9UhwcCe8BdJedhq1KZbSqMpuO1wLvZouCrci7eCWxTcCZx9IACTtMjF5KGWbsWKcod2PtfKUtkE5gkHPaMtdqxrdykJGqt2jmpthBcKtDFu6R3hJYvPr2slooVXUqwwPaYLfYQdoO8KbDYOriJZI9RXVhFXRsVL/MnrJFzEIW4v/nZ28RB7X8jnkIQsczwQhCABCEQgDYs1twNDWiN8fOPHekNsdvVR2qfKRjrmjd1rdiw4iJ0Iz8jlC1LTejoh1Vk6DC2NDAJwjreEdqwbLaMBnfllrC0IoxOZ+z2ycPsUM4q5PCWnUqVa0kwcROrj7lVFPbx9ynfVDnZZNAyjTj70WKyOdibugyeGezhJ7k9Ecnc7zms5QinUNJx1GWpJaTm0CciCcU+4L159L8d0r5roVnUKjXscC5pBBExI2EHUHMHeCV73yMv9lpoMwiBHVl0kEDr0ztlp8dfnBV6sO5Zo1NLGqWwsDlbUDLPjMQ3pam35lLIAjeSNV0tUcFwXOrasFmLc9Gs2xNV2MjcTgp+faooR1J6j908mp0A5ojgDuHzc92cHvVWrVdEHsVsX1UFOnT6uGmXkdUYjjILg520SMhsVCpVxTxKumfdDGNI0WpclsPyigJd+eo5aD841Z0K/cVmLq9KCBFWlEzmekbACVrQSLaZ9JsqBTNtACxmWav6h8QnGz1vUPkqWppOz7m620yniqFisbVHzSnjpfVKkUmMcUbGMKhareGqu59WMmnhxWXWsNckyw9kpzmLGK3NRl5ZJX3uBtXP1LutRENpkxxCzalx2/FIpT+kEikOajudw69wBMrPtfKKdCuWqXLeJy6L7QWdaeS94u0pfaCddy0QRUFq2dxS5TNBALgSTAG8rhuc+10HhuTflOMDIy4Ug10h/wCkWwNdVm1eQN4vzdSJ/SCgPNvb/wCYPiFv8PwlGlONWpWSt2RFVmnpFHK4ULpv3urd/MO8QhdX7fhfzoqZGeaoQhefEIIQhAAn0tR4+GaYlaUAWRvO1PlNShDFJGhBpBNpuUyQUtWOk1rDUeJHosZJGN0AnERmGNBBMZmQBEkipVJdqe4ZN4ZBTWl2YaNGgDv1ee8yo4Q9GBE0556rreQPKQWavgquLaNQiXZk0ag9CqIzgaOjZnq0LlX05SU37Dr7U1pNWYsZOLuj6lsrsYDjr87CZaRtewjItMHMaGQvH+d68CX0qJIxkvrVACSG4+pRbmcoY0mNmNdHzTcqsdF9F0dLSa0tB/lGgwDrqOq0wNMJ2lea8t7X0lvtDpkCq8TMzhMTMnaDtUMI2kTzneJgOCBSCcAnKcrkcKxYLR0dWm/PqVGPIG0NcHEeShKQoA9T/floj+Sr/wBn8asWbncpO0ZWG4no4nYD18p3rxsukq9d7vSHD8e1WMFg6Vasqc+/72JedI9YdzrU/UrfY+JH769P1K32PiXmdMzmdRAPHcfKO7ilqLo6PBcHUhmytNaNXfX+foHOkekVOdentZW+x8SQ88FMfMrf2fxrzZ7MlDWZkkq8Cw6u0n9WI60j1D99yn6lb+z+JK3nbZ6tb7HxLyumckpEFQrhOFsnlf1YnOkeou522bW1j+p8SczncpxIbW+x8S8sptzTmNhPjwbDN3yu3mw50j05/PJTHzK39n8Slpc7rTnhrj6v4l5YbOMSme6Bkn0uA4fNJ1L27K7F5sj1D99tuzp/7P4kLyvEkUv2Lgvyv6sOczCQhC5IhBCUhIgATmDNNT6QzQBYCUpAZSlIKMa/NW7O7Od2fhp5wqO1W6eTP6x8h+32Jy3AelTAU6UwUcmvYCiUhKALdzXw+y16dVvpU3NcCfRdBnC6Nh0Vaq8ucSTJJJcTtJMn70xw4TwSMMZHLt2bkASQhNxIJQApUbylJTHFKBXYrFCrhMquAntepITcJKUeqENKna89O2N237+0BT1HnSJ4jQ7iFXsjdqttGzd7P2E+DuC6+hKqkq0paSsn6P0+mwIrCsdIRUtAGxTvs8qpVsZjIq1V9opr3dfoJqK2oFLIIyVASNVfui66loqspUQXVHmANm8knY0CSTsAVGGNb8S8+wF65LsfaazKVMdZx1PotaPSc47gPxmu05YXHZLJYsLGh1UuYOlcT0hMy4gaBsA5DLManNb9Hkuy7LO97cVWoKZdVqAZkNE4WN+a2dmZOp0y88r0bXeD8baNR7RIENOBo/rGGz3qj7fPFYiKpzy04att2uy4oKFPXVvoYjawKSoF3d3c1zGQbVVcXnMULOJceBqGe/C2OKtcsOT1GjYy5liDII/KtqhzmSQPygxOLgZjt3K8uM0pzVLq27XXT9SLkzy5meboUmFC18hDY55XLnt3Q2ilViejqMfEAzhcHaHLYtLkRbX0rbSNKk2s9xLAxwBnGC2ROQIB12Zrur55rRaajnMLbLWJl1NwDqDt7qZpzh4gAjs0Xm8ppOzJYUnKOaPbsaXKK67JelLpBhp13CWVmgDGYyFWPTHE5jyPkF5XVVs7yytTdTducCJGmJp0c07CMivVrk5srfZHiLRQfT2sBq7Tq0OYIO3XOF296cmKNrsvye0jFg9GozJzHetTJmOIMg7dihjPK7Xui1UpqpHMlZ7HzQn0gt7lnyLq3dWDHkPY8E06gEB4Bggj5rhIkZ6jMgrFsrc+zNWE7lBpp2ZLhSQnwSo6r4QBEdQrdcwY9UAd+3zUFmb1pOjRi8NPOEF2ad2EJgUsqNqeE0cOlKkQkAcmOCckcEACEoCQhADSoqhyUpUNVKIR0371IWg6FRsYpHMaNiBCxYaxBwlXmPz4j8R2HTvWbQmdIHFX5AznyXQYDG040XSrPT0YpY6SNO6d3Hjs7QUCoCowJGQ4jt2jwE9x3pXNA1M9n7Vo0eMUowtKV7fJ6/P/ACLqPdZMWQGf3CSeyM+5ey8h+TFOw2QVA2a9RjXVH5OIa6HCmzcwCCY1IncB5bcNdjgQ5ojGA6drSOq0/wBEkGfNe90aYewAkjLeRs4LA4rxOOJllpRst+7LNKC8RSFtxnbnAnC8TnBEOHHz4KSu/CxznTADiTuy1VuhZRT9J8gnIaDectdeKp33aKow/J3UhM51H4YO6A05cViJW1LSl2OXtlrtb24LLQcwHLHXijiO8l8Od4FeYco7RaWVXUrU442n0Q7EyDmCyMiDvWjyk5T2upUex7yxzXFpDCMi0wYcPcuUbQMkuJJ3kzPeV0fD8BiKMlUcVqtO9vnsirXq391f+D/lCFGWhC2uZV3RUMujWcxwc0lrmkEEEggjQgjQr0LknzhEENtB6Qkj0tp0aZ2HjqvOkrXEGRkQuJlBSWpLSqypu6Ppu4L8FspGo0YYcRhmSMgffrwW3Qs2X37O9fOvJ3nArWYgNOEZTADgROctdlMLtrVzn1HWe0Z9aqAyiBqxr8XSOkbm5DiQq/LlexeVSM1oy5yu5W2K1t6B1E1Ifha52QHWwmowtOIZaaSinZrA0Q2xUIHrMD3HiS5xJK83onrN3yPauoFodtk+SXEwlRsh1OnGbbsbr3WH6JZx/wCxTP8AmQ35B9Ds/wBSwf51ht6x2gd3vQKYBkA/pf7KnzXuT+zx2N0fIPodDP8A6LPjTZsH0Kz/AFLfiWM2nP4MKQWQnMn2JOc9w9njsauOwfQqH1DfjR0lg+h0PqGfGsg09xP2fuSCxTtPiEvOe4ezrY3Wtu/6LQ7qDD/nTan7nD/laP1DfjWP8jjf4/sS9B2x3FN5z3F5EdjWi79lko/UsH+dNNOw/Q6X1TR/nWX0UaOKVs70c17hyFsaXRWH6HS/Ub8aBQsH0Kl+oPjWcaG8+73pvQDLrO7v2o5r3DkR2NLo7v8AodL6sfGjo7u+hUvqx8azDZeL/AJ/ycAav78KXnPcTkLY0eiu/wChUvq2f6iR37nfQ6X1TP8AUWa5o9Y98IbZx6x8Ajmy3DkR2NLFd30Ol9U3/UR0t2n/AJOn9UP9RZ7LONr/AGJfkzfWcewfsRznuHIjsaba135RZGZf9If6iT/w7bZaf1X/AOiy3AD1vs/cmF43uH6KXmy3DkR2NcPu4AxZaeYz/JASJ0P5RalLldSaAGtIAyHV0H665KWzq49yc4N9dw7h9yTmN9QVFLoddU5UU3+k2e1v/wB1UrWuyPEOotdwLTH99cwHN1xu8GlQ1Ko9Z3gz7k5VJJ3TDlnS1Kd3/R6Q/RI9lRcnytuugxhqUZbmAWZkQcpaSSR2Ep2BpObj3x9yzr7YBRdDpEt/vBaeE4jiYVF947PRpttW/uQVaSUHoc+1CWm3JC6+MJOKZkmShCFyQoLYu6lDRxz+7y9qzLNSxOA8exbjArOHhd5mTUlrclpem3+sPaF0j8jnn3rmqfpDtHtXQh5Kp8T8UfI08P3LVMjcPFPNXj4BQhk7U8UPxl96xtC2SbNvj9ya5u8pwZ+Mz7FG8cPagAY3irFFp2+5QNbuhXLPam0WOqvGTASNJJGc+yOJCR66IRyUVdmg+xinT6Su9tJuwOgOOUjWAJ4+CwqvK+xNMYieyT4Qz3rM+RV7xrF72uqOhzmUWknC0ZmBq90ZmMzmuh5PXDRd/BbTRdQ6V7ehrmlBZVjAGuDgMTHSBE5EArWp8L9zNN67dzHqcQk5WiZw5YWHaXeDvhT28rbv2ud+rU9wXSXhyHwWGux7GCrYqxfjDRhrUazGTBiZGEGDpouSu65zWcQxrAGtL3udhaymwaue4jIZgbySAJU8OF05ptT6EMsfVTsTjldd4JzdGzJ+fi1KOWNgG13g/wCFQ2+6RSa14fRqNeXgGniyLMOIOD2NI9NuzOU+8bhfQNIVQ1nTU2VWmCQGP9aBMiMwAVIuD0n+Mb9o1SwOW1g3uPYHjzwqP/jaxE5A8J6Qnyan2vkzUpMe95ptawsDTJIrdIzGw0SGw8FonZG2FVtV1OZRpVi5hbVL8IBdi6hh+IFoAgkDXakXB6L6TFfEa2xM7lnY9xMjYKmX2c1H/wAVWQ+t4VfhU1Dk69wZiqUaTqoDqbKtTA94d6JgAhgdsLy2ezNSWLktXqYgCxj21RQNOo8sf0rpwsEjDJwujPZ2JfsmgvxifaFZ9iJvKWx7BV/VqfApWX1ZHmA4sJ06QOaCf0g0eaqXZddSu9zGua1zGve7pHFoDaYl+cHQAnuTrfc76bWucWPpvkNfTcKlNxbGJp3OEjIgHNEuEUr2U3cVcRq9bGlUsgbmCCN4n2bFSrN3e9VrstBpEN1puywnPCZywzoPYdFp1qbZ0Hn96xcRQnh6mSRsYbEKvG6Mwgxu8UtKlLZ1KuPY2DkPNQsqDd7VHmuWLDQ0JAwJ3VOchMJG9ABVpgBZd8U/yLso6zf7y0zntVC93fkj2t9qtYNZq8I/7l+5DW8EvJnPHJCkLEi9N5bMEwkIQuCAvXYPSPZ7/uWmhC0KHwyzT6C0vSb2j2roSYn8bUqFncT8UfIvYfoyzQUxOiVCxH1LvYKjlGHlCEAPcUl/j+C0+NUA8RmYPe0eCEKbD/Gh5oq4v4TKFCoWkFpLSIIIJBB3gjResc1t8VrTTrNrvNUU308HSQ4iZOpzOYBz0hKhdXi0uU2c3RfvkfKS9atS7bbjdOGqxggNHVNVoIyAlcFcf8Vt/wD2aJ7xaace1CEzDq1OXmvQdU8a8n6mjWuSiLFYKmAY61fBUMu67cQERMDI7FY5dVTUoNc6MTbZaqYIa1sMhjo6oE55yc0ISpt1I33f7g17r8kYt+1nGx2AEkgU7RAJMD+EuGXcAO5Nvb+IWLttn+KxIhWV+H+p/wDYiffyXoLy0H8Ibxs1kP8A8Zg9y7yzGH3q7LEyriY4gEseyy1cD2k6OG8ZoQqtb4cfL1RLDxP+dmcHyT/O1j/6S2f4Dk9v/lp42weVnP3oQrE/H/x9SOPT6mOdFq230+4ewpELE4x4of39DV4X1YxmhVGm7IpELFj3NxjGHrHsTsP47kqFKyMlpsEBVL2b+SP9ZvtQhWuH/wCrpf1R/cbV+G/IwHOSIQvUW3cw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data:image/jpeg;base64,/9j/4AAQSkZJRgABAQAAAQABAAD/2wCEAAkGBhQSERUUExQWFBQVFRQWFhUUFxQUFBQVFRQXFBQVFBUXHCYeFxkjGhQUHy8gIycpLCwsFR4xNTAqNSYrLCkBCQoKDgwOGg8PGi4kHyQsLCwsLCwsLCwpLCkvLCwsLCwsLCwsLCksLCwsKSwsLCwsKSwsLCwpKiwsLCwsKSwpLP/AABEIAMMBAwMBIgACEQEDEQH/xAAcAAABBQEBAQAAAAAAAAAAAAAAAQIDBAUGBwj/xABSEAABAwEFAwgFBwUOBAcAAAABAAIRAwQFEiExQVFhBgcTInGBkaEyUrHB0hRCVJOi0fAjM4KS4RUXJDRDU2Jyo7KzwtPxFkRjcyU1ZIOk4uP/xAAbAQABBQEBAAAAAAAAAAAAAAAAAQIDBAUGB//EADgRAAIBAgQEAwUHAwUBAAAAAAABAgMRBBIhUQUTMUEyccEUIjNhkRUjQlKhsfBygdE0YpLC4Qb/2gAMAwEAAhEDEQA/APDkIQgAQhCABCEIAEBCEAaVIQAm2oJKD9JVquwHIa7FvxjGpSdmBQaVasd0VaxPRsc+NjQXHwGa2rn5OU9a5Lv6DHNbHBzzt4Ad66i2V6VmpdJZqZpObo9tXNxIgaCT2DJYdWvGKt1Jo0m+pnXdzS16tOnULhTxtxOaWnE3MgDWCYE7NQp7XzV16bMWNhPqw+RwJAInvS2LnPq0hLhifnqScMmcp7VpN5z2VPzj3F0aMAzJ+bn3/jJNhjK1F+70HqENzgrddr6RIqCDos9wheiV7zo2gEdbsf0bx9kyPBctet0taC5hBG0DYtihj41koVNHuRzpW1iY05BK8aJjqmyE01Sr7rQSte/kQklUqSkVSfVJVmz1kUMVGdUCUiVE6mFI2oN6Y/M6jxVurlavo2A6jSUxCipiNqfUkhWKWWMNFqBXtD0gq5Zp9Si46BXqXJ20VKYcyhVc06ObTeWmNYIELOqZ4ylLpp36CpNme54ITqMb1fHJS1R/F631b/uUTuTdp/mK31b/ALlD7TkanJL6i5JbCMakeBKjdd9dnpUqgHFjh7QoAHTofNX6fEqdSNoxBprqixWTmtEKGq0lBJAU3PtN3Q0ChMDkqi5sBDLQhC4scCEIQAIQhAAgIT6TZKVK7sgJ6Y0WlZn4Ri26DhvKosYr1JhdhCs1FKFJ/MfDqbF2AEgO36Zz3bl11ns7WFtSr13DNlMDqt0gxMF2Y135rlbsLWOxxJGk6dvbM+Cu2q8HGRMvdrrlOjRu2lZki2ize9SjXdJYG5GD68HCCdwLiM9zeOWa24bMWh/WaCBiaRBbPzgDmRqMjs7laoWcE4dfzTe2DJ8wt633TTDA4ahonjMT7fJR8yysh6p5tWc9U5IUizFRrEHLxOg3eIbOwlVKhc0YH5nYSPSjJ2EkTIOrTCldVLM2+iZEcNo7FRt1vxtLXaxLTtDgMs+zLsPBPjJsY4ZTItrY0UFFhhXGkvbMTvHFAYF0vDfv5Wk9Uv0Kk13Kb6IUmHJSizyUtWlC144VxvLLYjK2FJhUgTsKqKmmBCHQpWVUvRyvZebbm4ZQay02luKsetTpu0pjY4ja/wBihq1nhle4+EHJnP8AJXmtrVQ2tapo0TmGH87UHZ8wHec+C7+sxrGhjGhrGgBrRoANAtq31pXPW5+HMlc9jMdUxHiehpUKVivWdCxL0vNrQc4Ut8XkKVMuJ1Xml5Xy6q7WG7Bv4lQ4PCSxM7LRd2WalWNJXZNfN7GqSB6PtWYAnNKIXeYTCU8PDLAx6lR1HdjXBRuap4WlcfJe0Wx+GhTLo1ceqxv9ZxyClrZYxvJ6Eai30MEhC9Ws/Mq3COktUP2hrJaDwJMlKsV42h+Yk5MjxNCELniIEIQgAQhCABSWc9ZRqSh6QT6btJMC+xskK83qgnboOG/3KuGq82nDR4/jvWlxKGSnH5skp9S5Zj0bRPpR58B4Jgr9bedPiKy694GT5cOKlsTSTI2Zd6wmu5YUruyOpu+oMQc7JoPiRnA37B3ro7TflAg0w4BxYAMQLc44j8QuQo2O04Q6mCDMSNgOpa05zxE6J9l5MWt9WSSWn5z8enEHaq+RPW5Zz20saX7nQxwOxziOyciPJcteQDnQ0du6eC7+pcr3WN5BjC4CTOMtBEkHYNdi463ch6wdiBkayDO3fr5JaVk9WJVu1ZI5mk4sO7MghaGHEAZ11HFUbypGjUe0gGSCHmZg55eCfYa2w6HRauErcqrGp27+RR3iy23JJWflpsPsS9MonVQQe9egzqRULJkRVaU8FMYvRubrm2Npi0WkFtnBlrdDWPuZx2rmucqcM0gjG5e5ruQeIC2WhvVmaLCPSj+UdwnQd69VdUnVI5wAAaAABAA0AGwBAXOYnESrSuy9TioohrMyWTUusVCS7TdvWla3bAmTDZ3Kg9WW4uyPLedmy1GikWtijm0kevrn3e9eahy+lrbQ6SnIaHkEEAgEefAlUqly0CQ59mokgggmmzEDwIC0cPinQjlsV6tHmO9zwy6rgtNoP5Ki9/ENIb+sYHmuwu7mltLhNV9OkN2dR3lAHivVKbd2Q3blISrT4riOkdBscPFHCWPmus9Ig1HvrcMmN7wMz4rtLM1tOmGU2tpsGxoAHkkraSsW0Xq4vDGNLnnRozPbwHFUq2LqVfiSuTxprsbBrIVNnJ21OEmrSYT83rOjhIyKFB72wvu7nzKhCFZMcEIQgAQhCABK05pEIQG1ZhiLR2Ke3VtQNBkqV21NqVxkjuVvG1nVyeX8/YlhoiAjPh9y3LjOEtJzBdmFQbZ5LuHvVzk7Uca2B2mUaLNnrElpaSR6dd1opVQ2RmNM9PxuW5abU1jMiJOTQB+PYuDFCpTd1Zjgt2w3g2n165gxDQRJg6kAanYqFtjSaRo0L4sxp1GGuwmADhOQO7tVahWYaWLEZgdhBGv+652878u1z8WEtLZBwta2TxEiUluvXHTApAwNZBbkdMk5waGpo4jllXD7UY2NAy02n3hUKOTQeKZWqlznE5kk+1Ttp9XgPatCKskjMk80myVzs+CrPiVPT0S3fZxUr0mHR9Wm0ng54afauondYeGYgfU9C5sebgWgi02kfkAeow/ypB1P9Aea9irviAIgCABkBwHBQUqbabQxkBrQGtG4AQEYss1zuIruo79i5CFita7ThA3ucAMidTmYG4SpWWkZjECRrGUZSJGxUrVbaXSNY4gOgkA5cDmnPsNMycgXjCSDGIRpx0VJk6LFRwcVEx8SNhVa22FwAFNxGcycw0AZCO/yTruc51NpeZc4TkI1JIjuhMsPTH0yWnI5J76sjyQ0CY4TG1OOSdEVsG6KVjUxoSipCkAivig51B7WDrkdWTAB3kqtdVibZ2Q3rPIGN51cfc3cFNb7RksO3X41mpTHZajldqxs1LTnqlXFP5VZ6JE3OOyHiKEIV0xAQhCABCEIAEIQgC9dYl0b1cqUI7YPiPwFWuesWu2bNQD4St6pSDoO0a8ePalqRllUuxNT1VinZq+JxnaPNMcDTtDHN25JaVnioO0/tVq8rPFJjxqHtI71WvqSW0Owuq+Q8QcnDYVu2aagyjFprp2RtXI0bvx0w9uR3jUfsUdC86tF0yfaCqjhd6GgnpqdRVua3TiHQkAZPdBqgcDEz3rmuU1V1npuDndciN5LnbTxzJ7lbqctKz8gRJ4ea4jlLa3vtBxuLshrx1KlhFyauRVamWJTo0+oTxj7vcrhpdTzjjvKbddKSWn5wy7f9wrt23W6qTBA4cJz7pWtgnT5v3nT1KFm1oUaQyUlyD+F0P8Av0f8Vq2KtxYREnFG7quy2On3eCp3UItVEtbA6aiY1gdK0a7e1btetRqQUFLohjg11Pox8A5J3SBIK0qOtaWtaXHQLj5SuX1Eyr5u5jpqObigRExlnn25nxWNXux0AsD2QJDS8GCcpAmdq6C23i3B1m5w12HZOwT2+xREio01AS0jq4hBEDWBptKRMdYqi7bRjANVxYCPVhzQ3blMk+SldTrtqOLWBzB1WtxRkAIMaaz3LQuyOiEEumTLvSOepU7XRmkYq0M2wUHCq81PScGkAZtDRlhHGZPetFzVIGklSikpIrQRsr9EUps6shMfVA7SQB2kwPMhPsFzkeV1uexzKVJhqVKgMNaC45cAsI839vqDE5rGzsfUAI7QJXpz6jcRIgbJAzgEx4696pWm8Q35yZlV7scqkmkkcQzmoqx1rVTB2gMeQO+RPgkXSPv0TqhF4h758yIQhWTJBCEIAEIQgASgKSz2Z1Q4WNLjw9p3BdDdV3Ch13kF2wNzw7yXeWW/VAqVypdFz1XZhju2IjiScgte02YtETIaI7/91rtvQubL9REDrQAdN8DiqzqLXQ1jjUe7UNBHEkk6D8ZJksTJxyW0LUacUtDGs7MVQOOzrHwz81dviAxjJ9Jze6Br3EhTWtrKAguxE5mNsaAbmjeVgV7zLqwc4SBlhOmHQjtIOvYost3ddBZNRVmd3cVMhoB0ORHEIvS7IERlOR3LpeTdgbaKTHtzIDQ4xhDsuq+OIEdrTmZWjbrgBgYZ3xtVSTsy7CzR57Su/CQAJJ2rnuWF1uY8Pjqw1pP9I4j7AV6/T5NxpmDsOo3rn+XdxE2RwA6xq0wB1dQ2oTrmnU5vOMrRTgzyuy2nDB3ELrbltDWVMThNNxLmkfNJ9Jpy3ri2sWpdV6vo5AYmnVpk58Nyu2tqijCVup6DbrdZSwunrEbRABnYAM1y9isgfaaThAHTUjnGL8605655ymVb8oOybTLH5SDBE8CPuUl2Vi60UoE/lqUxH843RRU5Spv/ACTyake+sohONAREAhNbUhPYSVEiV3I30WgaCBnposY2xrpY6mcILgMAJaBGRd+Ml0YYlDApFEbmOPs9gpuqBvRVGhwycSWjIDKAZGQJW9ZbnYwyMWs5ucc+wnNaBYlJT1FA5CNZuUmBKyAglPZHcp1dq5y/L2kFjHAOyz9UhwcCe8BdJedhq1KZbSqMpuO1wLvZouCrci7eCWxTcCZx9IACTtMjF5KGWbsWKcod2PtfKUtkE5gkHPaMtdqxrdykJGqt2jmpthBcKtDFu6R3hJYvPr2slooVXUqwwPaYLfYQdoO8KbDYOriJZI9RXVhFXRsVL/MnrJFzEIW4v/nZ28RB7X8jnkIQsczwQhCABCEQgDYs1twNDWiN8fOPHekNsdvVR2qfKRjrmjd1rdiw4iJ0Iz8jlC1LTejoh1Vk6DC2NDAJwjreEdqwbLaMBnfllrC0IoxOZ+z2ycPsUM4q5PCWnUqVa0kwcROrj7lVFPbx9ynfVDnZZNAyjTj70WKyOdibugyeGezhJ7k9Ecnc7zms5QinUNJx1GWpJaTm0CciCcU+4L159L8d0r5roVnUKjXscC5pBBExI2EHUHMHeCV73yMv9lpoMwiBHVl0kEDr0ztlp8dfnBV6sO5Zo1NLGqWwsDlbUDLPjMQ3pam35lLIAjeSNV0tUcFwXOrasFmLc9Gs2xNV2MjcTgp+faooR1J6j908mp0A5ojgDuHzc92cHvVWrVdEHsVsX1UFOnT6uGmXkdUYjjILg520SMhsVCpVxTxKumfdDGNI0WpclsPyigJd+eo5aD841Z0K/cVmLq9KCBFWlEzmekbACVrQSLaZ9JsqBTNtACxmWav6h8QnGz1vUPkqWppOz7m620yniqFisbVHzSnjpfVKkUmMcUbGMKhareGqu59WMmnhxWXWsNckyw9kpzmLGK3NRl5ZJX3uBtXP1LutRENpkxxCzalx2/FIpT+kEikOajudw69wBMrPtfKKdCuWqXLeJy6L7QWdaeS94u0pfaCddy0QRUFq2dxS5TNBALgSTAG8rhuc+10HhuTflOMDIy4Ug10h/wCkWwNdVm1eQN4vzdSJ/SCgPNvb/wCYPiFv8PwlGlONWpWSt2RFVmnpFHK4ULpv3urd/MO8QhdX7fhfzoqZGeaoQhefEIIQhAAn0tR4+GaYlaUAWRvO1PlNShDFJGhBpBNpuUyQUtWOk1rDUeJHosZJGN0AnERmGNBBMZmQBEkipVJdqe4ZN4ZBTWl2YaNGgDv1ee8yo4Q9GBE0556rreQPKQWavgquLaNQiXZk0ag9CqIzgaOjZnq0LlX05SU37Dr7U1pNWYsZOLuj6lsrsYDjr87CZaRtewjItMHMaGQvH+d68CX0qJIxkvrVACSG4+pRbmcoY0mNmNdHzTcqsdF9F0dLSa0tB/lGgwDrqOq0wNMJ2lea8t7X0lvtDpkCq8TMzhMTMnaDtUMI2kTzneJgOCBSCcAnKcrkcKxYLR0dWm/PqVGPIG0NcHEeShKQoA9T/floj+Sr/wBn8asWbncpO0ZWG4no4nYD18p3rxsukq9d7vSHD8e1WMFg6Vasqc+/72JedI9YdzrU/UrfY+JH769P1K32PiXmdMzmdRAPHcfKO7ilqLo6PBcHUhmytNaNXfX+foHOkekVOdentZW+x8SQ88FMfMrf2fxrzZ7MlDWZkkq8Cw6u0n9WI60j1D99yn6lb+z+JK3nbZ6tb7HxLyumckpEFQrhOFsnlf1YnOkeou522bW1j+p8SczncpxIbW+x8S8sptzTmNhPjwbDN3yu3mw50j05/PJTHzK39n8Slpc7rTnhrj6v4l5YbOMSme6Bkn0uA4fNJ1L27K7F5sj1D99tuzp/7P4kLyvEkUv2Lgvyv6sOczCQhC5IhBCUhIgATmDNNT6QzQBYCUpAZSlIKMa/NW7O7Od2fhp5wqO1W6eTP6x8h+32Jy3AelTAU6UwUcmvYCiUhKALdzXw+y16dVvpU3NcCfRdBnC6Nh0Vaq8ucSTJJJcTtJMn70xw4TwSMMZHLt2bkASQhNxIJQApUbylJTHFKBXYrFCrhMquAntepITcJKUeqENKna89O2N237+0BT1HnSJ4jQ7iFXsjdqttGzd7P2E+DuC6+hKqkq0paSsn6P0+mwIrCsdIRUtAGxTvs8qpVsZjIq1V9opr3dfoJqK2oFLIIyVASNVfui66loqspUQXVHmANm8knY0CSTsAVGGNb8S8+wF65LsfaazKVMdZx1PotaPSc47gPxmu05YXHZLJYsLGh1UuYOlcT0hMy4gaBsA5DLManNb9Hkuy7LO97cVWoKZdVqAZkNE4WN+a2dmZOp0y88r0bXeD8baNR7RIENOBo/rGGz3qj7fPFYiKpzy04att2uy4oKFPXVvoYjawKSoF3d3c1zGQbVVcXnMULOJceBqGe/C2OKtcsOT1GjYy5liDII/KtqhzmSQPygxOLgZjt3K8uM0pzVLq27XXT9SLkzy5meboUmFC18hDY55XLnt3Q2ilViejqMfEAzhcHaHLYtLkRbX0rbSNKk2s9xLAxwBnGC2ROQIB12Zrur55rRaajnMLbLWJl1NwDqDt7qZpzh4gAjs0Xm8ppOzJYUnKOaPbsaXKK67JelLpBhp13CWVmgDGYyFWPTHE5jyPkF5XVVs7yytTdTducCJGmJp0c07CMivVrk5srfZHiLRQfT2sBq7Tq0OYIO3XOF296cmKNrsvye0jFg9GozJzHetTJmOIMg7dihjPK7Xui1UpqpHMlZ7HzQn0gt7lnyLq3dWDHkPY8E06gEB4Bggj5rhIkZ6jMgrFsrc+zNWE7lBpp2ZLhSQnwSo6r4QBEdQrdcwY9UAd+3zUFmb1pOjRi8NPOEF2ad2EJgUsqNqeE0cOlKkQkAcmOCckcEACEoCQhADSoqhyUpUNVKIR0371IWg6FRsYpHMaNiBCxYaxBwlXmPz4j8R2HTvWbQmdIHFX5AznyXQYDG040XSrPT0YpY6SNO6d3Hjs7QUCoCowJGQ4jt2jwE9x3pXNA1M9n7Vo0eMUowtKV7fJ6/P/ACLqPdZMWQGf3CSeyM+5ey8h+TFOw2QVA2a9RjXVH5OIa6HCmzcwCCY1IncB5bcNdjgQ5ojGA6drSOq0/wBEkGfNe90aYewAkjLeRs4LA4rxOOJllpRst+7LNKC8RSFtxnbnAnC8TnBEOHHz4KSu/CxznTADiTuy1VuhZRT9J8gnIaDectdeKp33aKow/J3UhM51H4YO6A05cViJW1LSl2OXtlrtb24LLQcwHLHXijiO8l8Od4FeYco7RaWVXUrU442n0Q7EyDmCyMiDvWjyk5T2upUex7yxzXFpDCMi0wYcPcuUbQMkuJJ3kzPeV0fD8BiKMlUcVqtO9vnsirXq391f+D/lCFGWhC2uZV3RUMujWcxwc0lrmkEEEggjQgjQr0LknzhEENtB6Qkj0tp0aZ2HjqvOkrXEGRkQuJlBSWpLSqypu6Ppu4L8FspGo0YYcRhmSMgffrwW3Qs2X37O9fOvJ3nArWYgNOEZTADgROctdlMLtrVzn1HWe0Z9aqAyiBqxr8XSOkbm5DiQq/LlexeVSM1oy5yu5W2K1t6B1E1Ifha52QHWwmowtOIZaaSinZrA0Q2xUIHrMD3HiS5xJK83onrN3yPauoFodtk+SXEwlRsh1OnGbbsbr3WH6JZx/wCxTP8AmQ35B9Ds/wBSwf51ht6x2gd3vQKYBkA/pf7KnzXuT+zx2N0fIPodDP8A6LPjTZsH0Kz/AFLfiWM2nP4MKQWQnMn2JOc9w9njsauOwfQqH1DfjR0lg+h0PqGfGsg09xP2fuSCxTtPiEvOe4ezrY3Wtu/6LQ7qDD/nTan7nD/laP1DfjWP8jjf4/sS9B2x3FN5z3F5EdjWi79lko/UsH+dNNOw/Q6X1TR/nWX0UaOKVs70c17hyFsaXRWH6HS/Ub8aBQsH0Kl+oPjWcaG8+73pvQDLrO7v2o5r3DkR2NLo7v8AodL6sfGjo7u+hUvqx8azDZeL/AJ/ycAav78KXnPcTkLY0eiu/wChUvq2f6iR37nfQ6X1TP8AUWa5o9Y98IbZx6x8Ajmy3DkR2NLFd30Ol9U3/UR0t2n/AJOn9UP9RZ7LONr/AGJfkzfWcewfsRznuHIjsaba135RZGZf9If6iT/w7bZaf1X/AOiy3AD1vs/cmF43uH6KXmy3DkR2NcPu4AxZaeYz/JASJ0P5RalLldSaAGtIAyHV0H665KWzq49yc4N9dw7h9yTmN9QVFLoddU5UU3+k2e1v/wB1UrWuyPEOotdwLTH99cwHN1xu8GlQ1Ko9Z3gz7k5VJJ3TDlnS1Kd3/R6Q/RI9lRcnytuugxhqUZbmAWZkQcpaSSR2Ep2BpObj3x9yzr7YBRdDpEt/vBaeE4jiYVF947PRpttW/uQVaSUHoc+1CWm3JC6+MJOKZkmShCFyQoLYu6lDRxz+7y9qzLNSxOA8exbjArOHhd5mTUlrclpem3+sPaF0j8jnn3rmqfpDtHtXQh5Kp8T8UfI08P3LVMjcPFPNXj4BQhk7U8UPxl96xtC2SbNvj9ya5u8pwZ+Mz7FG8cPagAY3irFFp2+5QNbuhXLPam0WOqvGTASNJJGc+yOJCR66IRyUVdmg+xinT6Su9tJuwOgOOUjWAJ4+CwqvK+xNMYieyT4Qz3rM+RV7xrF72uqOhzmUWknC0ZmBq90ZmMzmuh5PXDRd/BbTRdQ6V7ehrmlBZVjAGuDgMTHSBE5EArWp8L9zNN67dzHqcQk5WiZw5YWHaXeDvhT28rbv2ud+rU9wXSXhyHwWGux7GCrYqxfjDRhrUazGTBiZGEGDpouSu65zWcQxrAGtL3udhaymwaue4jIZgbySAJU8OF05ptT6EMsfVTsTjldd4JzdGzJ+fi1KOWNgG13g/wCFQ2+6RSa14fRqNeXgGniyLMOIOD2NI9NuzOU+8bhfQNIVQ1nTU2VWmCQGP9aBMiMwAVIuD0n+Mb9o1SwOW1g3uPYHjzwqP/jaxE5A8J6Qnyan2vkzUpMe95ptawsDTJIrdIzGw0SGw8FonZG2FVtV1OZRpVi5hbVL8IBdi6hh+IFoAgkDXakXB6L6TFfEa2xM7lnY9xMjYKmX2c1H/wAVWQ+t4VfhU1Dk69wZiqUaTqoDqbKtTA94d6JgAhgdsLy2ezNSWLktXqYgCxj21RQNOo8sf0rpwsEjDJwujPZ2JfsmgvxifaFZ9iJvKWx7BV/VqfApWX1ZHmA4sJ06QOaCf0g0eaqXZddSu9zGua1zGve7pHFoDaYl+cHQAnuTrfc76bWucWPpvkNfTcKlNxbGJp3OEjIgHNEuEUr2U3cVcRq9bGlUsgbmCCN4n2bFSrN3e9VrstBpEN1puywnPCZywzoPYdFp1qbZ0Hn96xcRQnh6mSRsYbEKvG6Mwgxu8UtKlLZ1KuPY2DkPNQsqDd7VHmuWLDQ0JAwJ3VOchMJG9ABVpgBZd8U/yLso6zf7y0zntVC93fkj2t9qtYNZq8I/7l+5DW8EvJnPHJCkLEi9N5bMEwkIQuCAvXYPSPZ7/uWmhC0KHwyzT6C0vSb2j2roSYn8bUqFncT8UfIvYfoyzQUxOiVCxH1LvYKjlGHlCEAPcUl/j+C0+NUA8RmYPe0eCEKbD/Gh5oq4v4TKFCoWkFpLSIIIJBB3gjResc1t8VrTTrNrvNUU308HSQ4iZOpzOYBz0hKhdXi0uU2c3RfvkfKS9atS7bbjdOGqxggNHVNVoIyAlcFcf8Vt/wD2aJ7xaace1CEzDq1OXmvQdU8a8n6mjWuSiLFYKmAY61fBUMu67cQERMDI7FY5dVTUoNc6MTbZaqYIa1sMhjo6oE55yc0ISpt1I33f7g17r8kYt+1nGx2AEkgU7RAJMD+EuGXcAO5Nvb+IWLttn+KxIhWV+H+p/wDYiffyXoLy0H8Ibxs1kP8A8Zg9y7yzGH3q7LEyriY4gEseyy1cD2k6OG8ZoQqtb4cfL1RLDxP+dmcHyT/O1j/6S2f4Dk9v/lp42weVnP3oQrE/H/x9SOPT6mOdFq230+4ewpELE4x4of39DV4X1YxmhVGm7IpELFj3NxjGHrHsTsP47kqFKyMlpsEBVL2b+SP9ZvtQhWuH/wCrpf1R/cbV+G/IwHOSIQvUW3cw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6" name="Picture 6" descr="http://www.bobcesca.com/images/palin_cheat_sheet.jpg"/>
          <p:cNvPicPr>
            <a:picLocks noChangeAspect="1" noChangeArrowheads="1"/>
          </p:cNvPicPr>
          <p:nvPr/>
        </p:nvPicPr>
        <p:blipFill>
          <a:blip r:embed="rId3" cstate="print"/>
          <a:srcRect/>
          <a:stretch>
            <a:fillRect/>
          </a:stretch>
        </p:blipFill>
        <p:spPr bwMode="auto">
          <a:xfrm>
            <a:off x="0" y="476672"/>
            <a:ext cx="2987824" cy="2246797"/>
          </a:xfrm>
          <a:prstGeom prst="rect">
            <a:avLst/>
          </a:prstGeom>
          <a:noFill/>
        </p:spPr>
      </p:pic>
      <p:sp>
        <p:nvSpPr>
          <p:cNvPr id="8" name="מציין מיקום של מספר שקופית 7"/>
          <p:cNvSpPr>
            <a:spLocks noGrp="1"/>
          </p:cNvSpPr>
          <p:nvPr>
            <p:ph type="sldNum" sz="quarter" idx="12"/>
          </p:nvPr>
        </p:nvSpPr>
        <p:spPr/>
        <p:txBody>
          <a:bodyPr/>
          <a:lstStyle/>
          <a:p>
            <a:fld id="{4F0ACC0C-BF20-465F-8F47-2D499598F06E}"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Reminder</a:t>
            </a:r>
            <a:endParaRPr lang="en-US" dirty="0"/>
          </a:p>
        </p:txBody>
      </p:sp>
      <p:sp>
        <p:nvSpPr>
          <p:cNvPr id="3" name="Content Placeholder 2"/>
          <p:cNvSpPr>
            <a:spLocks noGrp="1"/>
          </p:cNvSpPr>
          <p:nvPr>
            <p:ph idx="1"/>
          </p:nvPr>
        </p:nvSpPr>
        <p:spPr/>
        <p:txBody>
          <a:bodyPr/>
          <a:lstStyle/>
          <a:p>
            <a:r>
              <a:rPr lang="en-US" dirty="0" smtClean="0"/>
              <a:t>Definition 3.21: A </a:t>
            </a:r>
            <a:r>
              <a:rPr lang="en-US" b="1" dirty="0" smtClean="0"/>
              <a:t>Second-price Auction with reservation price r </a:t>
            </a:r>
            <a:r>
              <a:rPr lang="en-US" dirty="0" smtClean="0"/>
              <a:t>sells the item if any agent bids above r. The price the winning agent pays is the maximum of the second highest bid and r.</a:t>
            </a:r>
          </a:p>
          <a:p>
            <a:endParaRPr lang="en-US" dirty="0" smtClean="0"/>
          </a:p>
          <a:p>
            <a:endParaRPr lang="en-US" dirty="0" smtClean="0"/>
          </a:p>
          <a:p>
            <a:endParaRPr lang="en-US" dirty="0" smtClean="0"/>
          </a:p>
        </p:txBody>
      </p:sp>
      <p:pic>
        <p:nvPicPr>
          <p:cNvPr id="4" name="Picture 4"/>
          <p:cNvPicPr>
            <a:picLocks noChangeAspect="1" noChangeArrowheads="1"/>
          </p:cNvPicPr>
          <p:nvPr/>
        </p:nvPicPr>
        <p:blipFill>
          <a:blip r:embed="rId2" cstate="print"/>
          <a:srcRect/>
          <a:stretch>
            <a:fillRect/>
          </a:stretch>
        </p:blipFill>
        <p:spPr bwMode="auto">
          <a:xfrm>
            <a:off x="755575" y="3717032"/>
            <a:ext cx="7286895" cy="2520280"/>
          </a:xfrm>
          <a:prstGeom prst="rect">
            <a:avLst/>
          </a:prstGeom>
          <a:noFill/>
          <a:ln w="9525">
            <a:noFill/>
            <a:miter lim="800000"/>
            <a:headEnd/>
            <a:tailEnd/>
          </a:ln>
        </p:spPr>
      </p:pic>
      <p:sp>
        <p:nvSpPr>
          <p:cNvPr id="5" name="מציין מיקום של מספר שקופית 4"/>
          <p:cNvSpPr>
            <a:spLocks noGrp="1"/>
          </p:cNvSpPr>
          <p:nvPr>
            <p:ph type="sldNum" sz="quarter" idx="12"/>
          </p:nvPr>
        </p:nvSpPr>
        <p:spPr/>
        <p:txBody>
          <a:bodyPr/>
          <a:lstStyle/>
          <a:p>
            <a:fld id="{4F0ACC0C-BF20-465F-8F47-2D499598F06E}"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Motivation</a:t>
            </a:r>
            <a:endParaRPr lang="en-US" dirty="0"/>
          </a:p>
        </p:txBody>
      </p:sp>
      <p:sp>
        <p:nvSpPr>
          <p:cNvPr id="3" name="Content Placeholder 2"/>
          <p:cNvSpPr>
            <a:spLocks noGrp="1"/>
          </p:cNvSpPr>
          <p:nvPr>
            <p:ph idx="1"/>
          </p:nvPr>
        </p:nvSpPr>
        <p:spPr>
          <a:xfrm>
            <a:off x="395536" y="2060848"/>
            <a:ext cx="8229600" cy="4389120"/>
          </a:xfrm>
        </p:spPr>
        <p:txBody>
          <a:bodyPr>
            <a:normAutofit/>
          </a:bodyPr>
          <a:lstStyle/>
          <a:p>
            <a:r>
              <a:rPr lang="en-US" dirty="0" smtClean="0"/>
              <a:t>We already know how to design an optimal mechanism when we have prior knowledge  about the distribution.</a:t>
            </a:r>
          </a:p>
          <a:p>
            <a:endParaRPr lang="he-IL" dirty="0" smtClean="0"/>
          </a:p>
          <a:p>
            <a:r>
              <a:rPr lang="en-US" dirty="0" smtClean="0"/>
              <a:t>But what if this knowledge is unavailable?</a:t>
            </a:r>
          </a:p>
          <a:p>
            <a:pPr lvl="1">
              <a:buNone/>
            </a:pPr>
            <a:r>
              <a:rPr lang="en-US" dirty="0" smtClean="0"/>
              <a:t>1. Market Analysis</a:t>
            </a:r>
          </a:p>
          <a:p>
            <a:pPr lvl="1">
              <a:buNone/>
            </a:pPr>
            <a:r>
              <a:rPr lang="en-US" dirty="0" smtClean="0"/>
              <a:t>2. Use our prior knowledge on the agents</a:t>
            </a:r>
          </a:p>
        </p:txBody>
      </p:sp>
      <p:pic>
        <p:nvPicPr>
          <p:cNvPr id="51202" name="Picture 2" descr="http://performancemanagementcompanyblog.files.wordpress.com/2012/01/how-to-motivate-people-color-red.gif"/>
          <p:cNvPicPr>
            <a:picLocks noChangeAspect="1" noChangeArrowheads="1"/>
          </p:cNvPicPr>
          <p:nvPr/>
        </p:nvPicPr>
        <p:blipFill>
          <a:blip r:embed="rId3" cstate="print"/>
          <a:srcRect/>
          <a:stretch>
            <a:fillRect/>
          </a:stretch>
        </p:blipFill>
        <p:spPr bwMode="auto">
          <a:xfrm>
            <a:off x="6300192" y="0"/>
            <a:ext cx="2843808" cy="2140712"/>
          </a:xfrm>
          <a:prstGeom prst="rect">
            <a:avLst/>
          </a:prstGeom>
          <a:noFill/>
        </p:spPr>
      </p:pic>
      <p:sp>
        <p:nvSpPr>
          <p:cNvPr id="5" name="מציין מיקום של מספר שקופית 4"/>
          <p:cNvSpPr>
            <a:spLocks noGrp="1"/>
          </p:cNvSpPr>
          <p:nvPr>
            <p:ph type="sldNum" sz="quarter" idx="12"/>
          </p:nvPr>
        </p:nvSpPr>
        <p:spPr/>
        <p:txBody>
          <a:bodyPr/>
          <a:lstStyle/>
          <a:p>
            <a:fld id="{4F0ACC0C-BF20-465F-8F47-2D499598F06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Reminder - Corollary 3.22</a:t>
            </a:r>
            <a:endParaRPr lang="en-US" dirty="0"/>
          </a:p>
        </p:txBody>
      </p:sp>
      <p:sp>
        <p:nvSpPr>
          <p:cNvPr id="3" name="Content Placeholder 2"/>
          <p:cNvSpPr>
            <a:spLocks noGrp="1"/>
          </p:cNvSpPr>
          <p:nvPr>
            <p:ph idx="1"/>
          </p:nvPr>
        </p:nvSpPr>
        <p:spPr/>
        <p:txBody>
          <a:bodyPr>
            <a:normAutofit/>
          </a:bodyPr>
          <a:lstStyle/>
          <a:p>
            <a:pPr>
              <a:buNone/>
            </a:pPr>
            <a:r>
              <a:rPr lang="en-US" sz="3200" dirty="0" smtClean="0"/>
              <a:t>	For </a:t>
            </a:r>
            <a:r>
              <a:rPr lang="en-US" sz="3200" dirty="0" err="1" smtClean="0"/>
              <a:t>i.i.d</a:t>
            </a:r>
            <a:r>
              <a:rPr lang="en-US" sz="3200" dirty="0" smtClean="0"/>
              <a:t>., regular, single-item environments, the second-price auction with reserve </a:t>
            </a:r>
            <a:r>
              <a:rPr lang="el-GR" sz="3200" dirty="0" smtClean="0"/>
              <a:t>η</a:t>
            </a:r>
            <a:r>
              <a:rPr lang="en-US" sz="3200" dirty="0" smtClean="0"/>
              <a:t> = </a:t>
            </a:r>
            <a:r>
              <a:rPr lang="en-US" sz="3200" dirty="0" err="1" smtClean="0"/>
              <a:t>argmax</a:t>
            </a:r>
            <a:r>
              <a:rPr lang="en-US" sz="3200" baseline="-25000" dirty="0" err="1" smtClean="0"/>
              <a:t>q</a:t>
            </a:r>
            <a:r>
              <a:rPr lang="en-US" sz="3200" dirty="0" err="1" smtClean="0"/>
              <a:t>R</a:t>
            </a:r>
            <a:r>
              <a:rPr lang="en-US" sz="3200" dirty="0" smtClean="0"/>
              <a:t>(q) (</a:t>
            </a:r>
            <a:r>
              <a:rPr lang="en-US" sz="3200" dirty="0" err="1" smtClean="0"/>
              <a:t>a.k.a</a:t>
            </a:r>
            <a:r>
              <a:rPr lang="en-US" sz="3200" dirty="0" smtClean="0"/>
              <a:t> Monopoly Offer) optimizes expected revenue.</a:t>
            </a:r>
          </a:p>
          <a:p>
            <a:endParaRPr lang="en-US" sz="3200" dirty="0"/>
          </a:p>
        </p:txBody>
      </p:sp>
      <p:sp>
        <p:nvSpPr>
          <p:cNvPr id="4" name="מציין מיקום של מספר שקופית 3"/>
          <p:cNvSpPr>
            <a:spLocks noGrp="1"/>
          </p:cNvSpPr>
          <p:nvPr>
            <p:ph type="sldNum" sz="quarter" idx="12"/>
          </p:nvPr>
        </p:nvSpPr>
        <p:spPr/>
        <p:txBody>
          <a:bodyPr/>
          <a:lstStyle/>
          <a:p>
            <a:fld id="{4F0ACC0C-BF20-465F-8F47-2D499598F06E}"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Lemma 5.6</a:t>
            </a:r>
            <a:endParaRPr lang="en-US" dirty="0"/>
          </a:p>
        </p:txBody>
      </p:sp>
      <p:sp>
        <p:nvSpPr>
          <p:cNvPr id="3" name="Content Placeholder 2"/>
          <p:cNvSpPr>
            <a:spLocks noGrp="1"/>
          </p:cNvSpPr>
          <p:nvPr>
            <p:ph idx="1"/>
          </p:nvPr>
        </p:nvSpPr>
        <p:spPr/>
        <p:txBody>
          <a:bodyPr/>
          <a:lstStyle/>
          <a:p>
            <a:r>
              <a:rPr lang="en-US" dirty="0" smtClean="0"/>
              <a:t>For a single-agent with value drawn from regular distribution F, the revenue from a random take-it-or-leave-it offer r ∼ F is at least half the revenue of the (optimal) monopoly offer.</a:t>
            </a:r>
          </a:p>
        </p:txBody>
      </p:sp>
      <p:pic>
        <p:nvPicPr>
          <p:cNvPr id="4" name="תמונה 13" descr="http://www.gamepuzzles.com/lemma-mat.jpg">
            <a:hlinkClick r:id="rId3" action="ppaction://hlinksldjump"/>
          </p:cNvPr>
          <p:cNvPicPr/>
          <p:nvPr/>
        </p:nvPicPr>
        <p:blipFill>
          <a:blip r:embed="rId4" cstate="print"/>
          <a:srcRect/>
          <a:stretch>
            <a:fillRect/>
          </a:stretch>
        </p:blipFill>
        <p:spPr bwMode="auto">
          <a:xfrm>
            <a:off x="3419872" y="4365104"/>
            <a:ext cx="2448272" cy="2151571"/>
          </a:xfrm>
          <a:prstGeom prst="rect">
            <a:avLst/>
          </a:prstGeom>
          <a:noFill/>
          <a:ln w="9525">
            <a:noFill/>
            <a:miter lim="800000"/>
            <a:headEnd/>
            <a:tailEnd/>
          </a:ln>
        </p:spPr>
      </p:pic>
      <p:sp>
        <p:nvSpPr>
          <p:cNvPr id="5" name="מציין מיקום של מספר שקופית 4"/>
          <p:cNvSpPr>
            <a:spLocks noGrp="1"/>
          </p:cNvSpPr>
          <p:nvPr>
            <p:ph type="sldNum" sz="quarter" idx="12"/>
          </p:nvPr>
        </p:nvSpPr>
        <p:spPr/>
        <p:txBody>
          <a:bodyPr/>
          <a:lstStyle/>
          <a:p>
            <a:fld id="{4F0ACC0C-BF20-465F-8F47-2D499598F06E}" type="slidenum">
              <a:rPr lang="en-US" smtClean="0"/>
              <a:pPr/>
              <a:t>21</a:t>
            </a:fld>
            <a:endParaRPr lang="en-US"/>
          </a:p>
        </p:txBody>
      </p:sp>
      <p:sp>
        <p:nvSpPr>
          <p:cNvPr id="6" name="Rectangle 5"/>
          <p:cNvSpPr/>
          <p:nvPr/>
        </p:nvSpPr>
        <p:spPr>
          <a:xfrm>
            <a:off x="611560" y="3933056"/>
            <a:ext cx="7992888" cy="400110"/>
          </a:xfrm>
          <a:prstGeom prst="rect">
            <a:avLst/>
          </a:prstGeom>
        </p:spPr>
        <p:txBody>
          <a:bodyPr wrap="square">
            <a:spAutoFit/>
          </a:bodyPr>
          <a:lstStyle/>
          <a:p>
            <a:r>
              <a:rPr lang="en-US" sz="2000" dirty="0" err="1" smtClean="0"/>
              <a:t>exp_rev</a:t>
            </a:r>
            <a:r>
              <a:rPr lang="en-US" sz="2000" dirty="0" smtClean="0"/>
              <a:t>(Random take –it or leave-it) ≥ ½ </a:t>
            </a:r>
            <a:r>
              <a:rPr lang="en-US" sz="2000" dirty="0" err="1" smtClean="0"/>
              <a:t>exp_rev</a:t>
            </a:r>
            <a:r>
              <a:rPr lang="en-US" sz="2000" dirty="0" smtClean="0"/>
              <a:t>(monopoly offer)</a:t>
            </a: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Proof - Lemma 5.6</a:t>
            </a:r>
            <a:endParaRPr lang="en-US" dirty="0"/>
          </a:p>
        </p:txBody>
      </p:sp>
      <p:sp>
        <p:nvSpPr>
          <p:cNvPr id="3" name="Content Placeholder 2"/>
          <p:cNvSpPr>
            <a:spLocks noGrp="1"/>
          </p:cNvSpPr>
          <p:nvPr>
            <p:ph idx="1"/>
          </p:nvPr>
        </p:nvSpPr>
        <p:spPr/>
        <p:txBody>
          <a:bodyPr>
            <a:normAutofit lnSpcReduction="10000"/>
          </a:bodyPr>
          <a:lstStyle/>
          <a:p>
            <a:r>
              <a:rPr lang="en-US" dirty="0" smtClean="0"/>
              <a:t>Let R(q) be the revenue curve for F in quantile space (for a single agent, multiply by n for </a:t>
            </a:r>
            <a:r>
              <a:rPr lang="en-US" dirty="0" err="1" smtClean="0"/>
              <a:t>for</a:t>
            </a:r>
            <a:r>
              <a:rPr lang="en-US" dirty="0" smtClean="0"/>
              <a:t> </a:t>
            </a:r>
            <a:r>
              <a:rPr lang="en-US" dirty="0" err="1" smtClean="0"/>
              <a:t>iid</a:t>
            </a:r>
            <a:r>
              <a:rPr lang="en-US" dirty="0" smtClean="0"/>
              <a:t> agents).</a:t>
            </a:r>
          </a:p>
          <a:p>
            <a:r>
              <a:rPr lang="en-US" dirty="0" smtClean="0"/>
              <a:t>Let </a:t>
            </a:r>
            <a:r>
              <a:rPr lang="el-GR" dirty="0" smtClean="0"/>
              <a:t>η</a:t>
            </a:r>
            <a:r>
              <a:rPr lang="en-US" dirty="0" smtClean="0"/>
              <a:t> be the quantile corresponding to the monopoly price, i.e., </a:t>
            </a:r>
            <a:r>
              <a:rPr lang="el-GR" dirty="0" smtClean="0"/>
              <a:t>η</a:t>
            </a:r>
            <a:r>
              <a:rPr lang="en-US" dirty="0" smtClean="0"/>
              <a:t> = argmax</a:t>
            </a:r>
            <a:r>
              <a:rPr lang="en-US" baseline="-25000" dirty="0" smtClean="0"/>
              <a:t>q</a:t>
            </a:r>
            <a:r>
              <a:rPr lang="en-US" dirty="0" smtClean="0"/>
              <a:t>R(q).</a:t>
            </a:r>
          </a:p>
          <a:p>
            <a:pPr lvl="1"/>
            <a:r>
              <a:rPr lang="en-US" i="1" dirty="0" smtClean="0"/>
              <a:t>The expected revenue from a single agent  drawn from F with a take-it-or-leave-it price corresponding to quantile </a:t>
            </a:r>
            <a:r>
              <a:rPr lang="el-GR" dirty="0"/>
              <a:t>η </a:t>
            </a:r>
            <a:r>
              <a:rPr lang="en-US" i="1" dirty="0" smtClean="0"/>
              <a:t>is R(</a:t>
            </a:r>
            <a:r>
              <a:rPr lang="el-GR" i="1" dirty="0" smtClean="0"/>
              <a:t>η</a:t>
            </a:r>
            <a:r>
              <a:rPr lang="en-US" i="1" dirty="0" smtClean="0"/>
              <a:t>)</a:t>
            </a:r>
          </a:p>
          <a:p>
            <a:r>
              <a:rPr lang="en-US" dirty="0" smtClean="0"/>
              <a:t>Drawing a random reserve (r) from F is equivalent to drawing a uniform quantile </a:t>
            </a:r>
            <a:r>
              <a:rPr lang="en-US" dirty="0" err="1" smtClean="0"/>
              <a:t>q~U</a:t>
            </a:r>
            <a:r>
              <a:rPr lang="en-US" dirty="0" smtClean="0"/>
              <a:t>[0,1].</a:t>
            </a:r>
          </a:p>
          <a:p>
            <a:pPr lvl="1"/>
            <a:r>
              <a:rPr lang="en-US" dirty="0" smtClean="0"/>
              <a:t>Fact: </a:t>
            </a:r>
            <a:r>
              <a:rPr lang="en-US" dirty="0" err="1" smtClean="0"/>
              <a:t>exp_rev</a:t>
            </a:r>
            <a:r>
              <a:rPr lang="en-US" dirty="0" smtClean="0"/>
              <a:t>(R(q))= </a:t>
            </a:r>
            <a:r>
              <a:rPr lang="en-US" dirty="0" err="1" smtClean="0"/>
              <a:t>E</a:t>
            </a:r>
            <a:r>
              <a:rPr lang="en-US" baseline="-25000" dirty="0" err="1" smtClean="0"/>
              <a:t>q</a:t>
            </a:r>
            <a:r>
              <a:rPr lang="en-US" baseline="-25000" dirty="0" smtClean="0"/>
              <a:t> </a:t>
            </a:r>
            <a:r>
              <a:rPr lang="en-US" dirty="0" smtClean="0"/>
              <a:t>[R(q)] = ∫R(q)</a:t>
            </a:r>
            <a:r>
              <a:rPr lang="en-US" dirty="0" err="1" smtClean="0"/>
              <a:t>dq</a:t>
            </a:r>
            <a:endParaRPr lang="en-US" dirty="0" smtClean="0"/>
          </a:p>
          <a:p>
            <a:pPr lvl="1"/>
            <a:r>
              <a:rPr lang="en-US" dirty="0" smtClean="0"/>
              <a:t>Now we will see the geometric proof</a:t>
            </a:r>
          </a:p>
          <a:p>
            <a:endParaRPr lang="en-US" dirty="0"/>
          </a:p>
        </p:txBody>
      </p:sp>
      <p:sp>
        <p:nvSpPr>
          <p:cNvPr id="4" name="מציין מיקום של מספר שקופית 3"/>
          <p:cNvSpPr>
            <a:spLocks noGrp="1"/>
          </p:cNvSpPr>
          <p:nvPr>
            <p:ph type="sldNum" sz="quarter" idx="12"/>
          </p:nvPr>
        </p:nvSpPr>
        <p:spPr/>
        <p:txBody>
          <a:bodyPr/>
          <a:lstStyle/>
          <a:p>
            <a:fld id="{4F0ACC0C-BF20-465F-8F47-2D499598F06E}"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4"/>
          <p:cNvPicPr/>
          <p:nvPr/>
        </p:nvPicPr>
        <p:blipFill>
          <a:blip r:embed="rId3" cstate="print"/>
          <a:srcRect/>
          <a:stretch>
            <a:fillRect/>
          </a:stretch>
        </p:blipFill>
        <p:spPr bwMode="auto">
          <a:xfrm>
            <a:off x="0" y="1124744"/>
            <a:ext cx="9144000" cy="5616624"/>
          </a:xfrm>
          <a:prstGeom prst="rect">
            <a:avLst/>
          </a:prstGeom>
          <a:noFill/>
          <a:ln w="9525">
            <a:noFill/>
            <a:miter lim="800000"/>
            <a:headEnd/>
            <a:tailEnd/>
          </a:ln>
        </p:spPr>
      </p:pic>
      <p:sp>
        <p:nvSpPr>
          <p:cNvPr id="3" name="מציין מיקום של מספר שקופית 2"/>
          <p:cNvSpPr>
            <a:spLocks noGrp="1"/>
          </p:cNvSpPr>
          <p:nvPr>
            <p:ph type="sldNum" sz="quarter" idx="12"/>
          </p:nvPr>
        </p:nvSpPr>
        <p:spPr/>
        <p:txBody>
          <a:bodyPr/>
          <a:lstStyle/>
          <a:p>
            <a:fld id="{4F0ACC0C-BF20-465F-8F47-2D499598F06E}"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solidFill>
                  <a:srgbClr val="00B0F0"/>
                </a:solidFill>
              </a:rPr>
              <a:t>Reminder</a:t>
            </a:r>
            <a:endParaRPr lang="en-US" dirty="0">
              <a:solidFill>
                <a:srgbClr val="00B0F0"/>
              </a:solidFill>
            </a:endParaRPr>
          </a:p>
        </p:txBody>
      </p:sp>
      <p:sp>
        <p:nvSpPr>
          <p:cNvPr id="4" name="TextBox 3"/>
          <p:cNvSpPr txBox="1"/>
          <p:nvPr/>
        </p:nvSpPr>
        <p:spPr>
          <a:xfrm>
            <a:off x="755576" y="4797152"/>
            <a:ext cx="7416824" cy="1292662"/>
          </a:xfrm>
          <a:prstGeom prst="rect">
            <a:avLst/>
          </a:prstGeom>
          <a:noFill/>
        </p:spPr>
        <p:txBody>
          <a:bodyPr wrap="square" rtlCol="0">
            <a:spAutoFit/>
          </a:bodyPr>
          <a:lstStyle/>
          <a:p>
            <a:pPr marL="274320" indent="-274320">
              <a:spcBef>
                <a:spcPct val="20000"/>
              </a:spcBef>
              <a:buClr>
                <a:schemeClr val="accent3"/>
              </a:buClr>
              <a:buSzPct val="95000"/>
              <a:buFont typeface="Wingdings 2"/>
              <a:buChar char=""/>
            </a:pPr>
            <a:r>
              <a:rPr lang="en-US" sz="2600" dirty="0" smtClean="0"/>
              <a:t>A critical value </a:t>
            </a:r>
            <a:r>
              <a:rPr lang="el-GR" sz="2600" dirty="0" smtClean="0"/>
              <a:t>π </a:t>
            </a:r>
            <a:r>
              <a:rPr lang="en-US" sz="2600" baseline="-25000" dirty="0" err="1" smtClean="0"/>
              <a:t>i</a:t>
            </a:r>
            <a:r>
              <a:rPr lang="en-US" sz="2600" dirty="0" smtClean="0"/>
              <a:t> is defined to be the minimal price such that the </a:t>
            </a:r>
            <a:r>
              <a:rPr lang="en-US" sz="2600" dirty="0" err="1" smtClean="0"/>
              <a:t>i</a:t>
            </a:r>
            <a:r>
              <a:rPr lang="en-US" sz="2600" baseline="30000" dirty="0" err="1" smtClean="0"/>
              <a:t>th</a:t>
            </a:r>
            <a:r>
              <a:rPr lang="en-US" sz="2600" dirty="0" smtClean="0"/>
              <a:t> agent will participate in the surplus maximization mechanism</a:t>
            </a:r>
          </a:p>
        </p:txBody>
      </p:sp>
      <p:grpSp>
        <p:nvGrpSpPr>
          <p:cNvPr id="5" name="Group 15"/>
          <p:cNvGrpSpPr/>
          <p:nvPr/>
        </p:nvGrpSpPr>
        <p:grpSpPr>
          <a:xfrm>
            <a:off x="467544" y="2411596"/>
            <a:ext cx="4968552" cy="2025516"/>
            <a:chOff x="1063161" y="1763524"/>
            <a:chExt cx="5957111" cy="3258944"/>
          </a:xfrm>
        </p:grpSpPr>
        <p:cxnSp>
          <p:nvCxnSpPr>
            <p:cNvPr id="6" name="מחבר חץ ישר 3"/>
            <p:cNvCxnSpPr/>
            <p:nvPr/>
          </p:nvCxnSpPr>
          <p:spPr>
            <a:xfrm flipV="1">
              <a:off x="1600357" y="1988840"/>
              <a:ext cx="0" cy="25202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14"/>
            <p:cNvCxnSpPr/>
            <p:nvPr/>
          </p:nvCxnSpPr>
          <p:spPr>
            <a:xfrm>
              <a:off x="1619672" y="4509120"/>
              <a:ext cx="496855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מחבר ישר 17"/>
            <p:cNvCxnSpPr/>
            <p:nvPr/>
          </p:nvCxnSpPr>
          <p:spPr>
            <a:xfrm>
              <a:off x="1600357" y="4509120"/>
              <a:ext cx="2179555" cy="0"/>
            </a:xfrm>
            <a:prstGeom prst="line">
              <a:avLst/>
            </a:prstGeom>
            <a:ln w="28575">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9" name="מחבר ישר 19"/>
            <p:cNvCxnSpPr/>
            <p:nvPr/>
          </p:nvCxnSpPr>
          <p:spPr>
            <a:xfrm flipV="1">
              <a:off x="3779912" y="3356992"/>
              <a:ext cx="0" cy="1152128"/>
            </a:xfrm>
            <a:prstGeom prst="line">
              <a:avLst/>
            </a:prstGeom>
            <a:ln w="15875">
              <a:solidFill>
                <a:srgbClr val="9933FF"/>
              </a:solidFill>
              <a:prstDash val="dash"/>
            </a:ln>
          </p:spPr>
          <p:style>
            <a:lnRef idx="1">
              <a:schemeClr val="accent1"/>
            </a:lnRef>
            <a:fillRef idx="0">
              <a:schemeClr val="accent1"/>
            </a:fillRef>
            <a:effectRef idx="0">
              <a:schemeClr val="accent1"/>
            </a:effectRef>
            <a:fontRef idx="minor">
              <a:schemeClr val="tx1"/>
            </a:fontRef>
          </p:style>
        </p:cxnSp>
        <p:cxnSp>
          <p:nvCxnSpPr>
            <p:cNvPr id="10" name="מחבר ישר 21"/>
            <p:cNvCxnSpPr/>
            <p:nvPr/>
          </p:nvCxnSpPr>
          <p:spPr>
            <a:xfrm>
              <a:off x="3779912" y="3356992"/>
              <a:ext cx="2179555" cy="0"/>
            </a:xfrm>
            <a:prstGeom prst="line">
              <a:avLst/>
            </a:prstGeom>
            <a:ln w="28575">
              <a:solidFill>
                <a:srgbClr val="9900CC"/>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88224" y="4653136"/>
              <a:ext cx="432048" cy="369332"/>
            </a:xfrm>
            <a:prstGeom prst="rect">
              <a:avLst/>
            </a:prstGeom>
            <a:noFill/>
          </p:spPr>
          <p:txBody>
            <a:bodyPr wrap="square" rtlCol="1">
              <a:spAutoFit/>
            </a:bodyPr>
            <a:lstStyle/>
            <a:p>
              <a:r>
                <a:rPr lang="en-US" dirty="0" smtClean="0"/>
                <a:t>V</a:t>
              </a:r>
              <a:endParaRPr lang="he-IL" dirty="0"/>
            </a:p>
          </p:txBody>
        </p:sp>
        <p:sp>
          <p:nvSpPr>
            <p:cNvPr id="12" name="TextBox 11"/>
            <p:cNvSpPr txBox="1"/>
            <p:nvPr/>
          </p:nvSpPr>
          <p:spPr>
            <a:xfrm>
              <a:off x="1187624" y="1763524"/>
              <a:ext cx="432048" cy="369332"/>
            </a:xfrm>
            <a:prstGeom prst="rect">
              <a:avLst/>
            </a:prstGeom>
            <a:noFill/>
          </p:spPr>
          <p:txBody>
            <a:bodyPr wrap="square" rtlCol="1">
              <a:spAutoFit/>
            </a:bodyPr>
            <a:lstStyle/>
            <a:p>
              <a:r>
                <a:rPr lang="en-US" dirty="0"/>
                <a:t>X</a:t>
              </a:r>
              <a:endParaRPr lang="he-IL" dirty="0"/>
            </a:p>
          </p:txBody>
        </p:sp>
        <p:sp>
          <p:nvSpPr>
            <p:cNvPr id="13" name="TextBox 12"/>
            <p:cNvSpPr txBox="1"/>
            <p:nvPr/>
          </p:nvSpPr>
          <p:spPr>
            <a:xfrm>
              <a:off x="1063161" y="4139788"/>
              <a:ext cx="432048" cy="369332"/>
            </a:xfrm>
            <a:prstGeom prst="rect">
              <a:avLst/>
            </a:prstGeom>
            <a:noFill/>
          </p:spPr>
          <p:txBody>
            <a:bodyPr wrap="square" rtlCol="1">
              <a:spAutoFit/>
            </a:bodyPr>
            <a:lstStyle/>
            <a:p>
              <a:r>
                <a:rPr lang="en-US" dirty="0" smtClean="0"/>
                <a:t>0</a:t>
              </a:r>
            </a:p>
          </p:txBody>
        </p:sp>
        <p:sp>
          <p:nvSpPr>
            <p:cNvPr id="14" name="TextBox 13"/>
            <p:cNvSpPr txBox="1"/>
            <p:nvPr/>
          </p:nvSpPr>
          <p:spPr>
            <a:xfrm>
              <a:off x="1063161" y="3068960"/>
              <a:ext cx="432048" cy="369332"/>
            </a:xfrm>
            <a:prstGeom prst="rect">
              <a:avLst/>
            </a:prstGeom>
            <a:noFill/>
          </p:spPr>
          <p:txBody>
            <a:bodyPr wrap="square" rtlCol="1">
              <a:spAutoFit/>
            </a:bodyPr>
            <a:lstStyle/>
            <a:p>
              <a:r>
                <a:rPr lang="en-US" dirty="0" smtClean="0"/>
                <a:t>1</a:t>
              </a:r>
            </a:p>
          </p:txBody>
        </p:sp>
      </p:grpSp>
      <p:sp>
        <p:nvSpPr>
          <p:cNvPr id="16" name="TextBox 15"/>
          <p:cNvSpPr txBox="1"/>
          <p:nvPr/>
        </p:nvSpPr>
        <p:spPr>
          <a:xfrm>
            <a:off x="2519264" y="2780928"/>
            <a:ext cx="756592" cy="492443"/>
          </a:xfrm>
          <a:prstGeom prst="rect">
            <a:avLst/>
          </a:prstGeom>
          <a:noFill/>
        </p:spPr>
        <p:txBody>
          <a:bodyPr wrap="square" rtlCol="0">
            <a:spAutoFit/>
          </a:bodyPr>
          <a:lstStyle/>
          <a:p>
            <a:pPr marL="274320" indent="-274320">
              <a:spcBef>
                <a:spcPct val="20000"/>
              </a:spcBef>
              <a:buClr>
                <a:schemeClr val="accent3"/>
              </a:buClr>
              <a:buSzPct val="95000"/>
            </a:pPr>
            <a:r>
              <a:rPr lang="el-GR" sz="2600" dirty="0" smtClean="0"/>
              <a:t>π</a:t>
            </a:r>
            <a:r>
              <a:rPr lang="en-US" sz="2600" baseline="-25000" dirty="0" err="1" smtClean="0"/>
              <a:t>i</a:t>
            </a:r>
            <a:endParaRPr lang="en-US" sz="2600" dirty="0" smtClean="0"/>
          </a:p>
        </p:txBody>
      </p:sp>
      <p:pic>
        <p:nvPicPr>
          <p:cNvPr id="17" name="תמונה 10" descr="http://lemmaforplaybook.com/wp-content/uploads/2011/08/lemma_large-282x287.png"/>
          <p:cNvPicPr/>
          <p:nvPr/>
        </p:nvPicPr>
        <p:blipFill>
          <a:blip r:embed="rId3" cstate="print"/>
          <a:srcRect/>
          <a:stretch>
            <a:fillRect/>
          </a:stretch>
        </p:blipFill>
        <p:spPr bwMode="auto">
          <a:xfrm>
            <a:off x="6156176" y="2492896"/>
            <a:ext cx="1471768" cy="1499616"/>
          </a:xfrm>
          <a:prstGeom prst="rect">
            <a:avLst/>
          </a:prstGeom>
          <a:noFill/>
          <a:ln w="9525">
            <a:noFill/>
            <a:miter lim="800000"/>
            <a:headEnd/>
            <a:tailEnd/>
          </a:ln>
        </p:spPr>
      </p:pic>
      <p:sp>
        <p:nvSpPr>
          <p:cNvPr id="18" name="מציין מיקום של מספר שקופית 17"/>
          <p:cNvSpPr>
            <a:spLocks noGrp="1"/>
          </p:cNvSpPr>
          <p:nvPr>
            <p:ph type="sldNum" sz="quarter" idx="12"/>
          </p:nvPr>
        </p:nvSpPr>
        <p:spPr/>
        <p:txBody>
          <a:bodyPr/>
          <a:lstStyle/>
          <a:p>
            <a:fld id="{4F0ACC0C-BF20-465F-8F47-2D499598F06E}"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B0F0"/>
                </a:solidFill>
              </a:rPr>
              <a:t>Reminder (or not…)</a:t>
            </a:r>
            <a:endParaRPr lang="en-US" dirty="0">
              <a:solidFill>
                <a:srgbClr val="00B0F0"/>
              </a:solidFill>
            </a:endParaRPr>
          </a:p>
        </p:txBody>
      </p:sp>
      <p:sp>
        <p:nvSpPr>
          <p:cNvPr id="3" name="Content Placeholder 2"/>
          <p:cNvSpPr>
            <a:spLocks noGrp="1"/>
          </p:cNvSpPr>
          <p:nvPr>
            <p:ph idx="1"/>
          </p:nvPr>
        </p:nvSpPr>
        <p:spPr/>
        <p:txBody>
          <a:bodyPr/>
          <a:lstStyle/>
          <a:p>
            <a:pPr>
              <a:buNone/>
            </a:pPr>
            <a:r>
              <a:rPr lang="en-US" dirty="0" smtClean="0"/>
              <a:t>The Lazy Monopoly Reserves mechanism:</a:t>
            </a:r>
            <a:endParaRPr lang="en-US" dirty="0"/>
          </a:p>
        </p:txBody>
      </p:sp>
      <p:sp>
        <p:nvSpPr>
          <p:cNvPr id="8" name="מציין מיקום של מספר שקופית 7"/>
          <p:cNvSpPr>
            <a:spLocks noGrp="1"/>
          </p:cNvSpPr>
          <p:nvPr>
            <p:ph type="sldNum" sz="quarter" idx="12"/>
          </p:nvPr>
        </p:nvSpPr>
        <p:spPr/>
        <p:txBody>
          <a:bodyPr/>
          <a:lstStyle/>
          <a:p>
            <a:fld id="{4F0ACC0C-BF20-465F-8F47-2D499598F06E}" type="slidenum">
              <a:rPr lang="en-US" smtClean="0"/>
              <a:pPr/>
              <a:t>25</a:t>
            </a:fld>
            <a:endParaRPr lang="en-US"/>
          </a:p>
        </p:txBody>
      </p:sp>
      <p:pic>
        <p:nvPicPr>
          <p:cNvPr id="9" name="Picture 4"/>
          <p:cNvPicPr>
            <a:picLocks noChangeAspect="1" noChangeArrowheads="1"/>
          </p:cNvPicPr>
          <p:nvPr/>
        </p:nvPicPr>
        <p:blipFill>
          <a:blip r:embed="rId2" cstate="print"/>
          <a:srcRect/>
          <a:stretch>
            <a:fillRect/>
          </a:stretch>
        </p:blipFill>
        <p:spPr bwMode="auto">
          <a:xfrm>
            <a:off x="500034" y="2714620"/>
            <a:ext cx="6078138" cy="3286148"/>
          </a:xfrm>
          <a:prstGeom prst="rect">
            <a:avLst/>
          </a:prstGeom>
          <a:noFill/>
          <a:ln w="9525">
            <a:noFill/>
            <a:miter lim="800000"/>
            <a:headEnd/>
            <a:tailEnd/>
          </a:ln>
          <a:effectLst/>
        </p:spPr>
      </p:pic>
      <p:pic>
        <p:nvPicPr>
          <p:cNvPr id="5" name="תמונה 7" descr="Monopoly price drop"/>
          <p:cNvPicPr/>
          <p:nvPr/>
        </p:nvPicPr>
        <p:blipFill>
          <a:blip r:embed="rId3" cstate="print"/>
          <a:srcRect/>
          <a:stretch>
            <a:fillRect/>
          </a:stretch>
        </p:blipFill>
        <p:spPr bwMode="auto">
          <a:xfrm>
            <a:off x="5940152" y="2636912"/>
            <a:ext cx="2808312"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Reminder</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A downward-closed environment is one that satisfies the following condition:</a:t>
            </a:r>
          </a:p>
          <a:p>
            <a:pPr lvl="1"/>
            <a:r>
              <a:rPr lang="en-US" dirty="0" smtClean="0"/>
              <a:t>For any sets I, J of agents such that I     J, if J is satisfied, then I is satisfied.</a:t>
            </a:r>
          </a:p>
          <a:p>
            <a:pPr lvl="2"/>
            <a:r>
              <a:rPr lang="en-US" dirty="0" smtClean="0"/>
              <a:t>A set I of agents is satisfied if for every </a:t>
            </a:r>
            <a:r>
              <a:rPr lang="en-US" dirty="0" err="1" smtClean="0"/>
              <a:t>i</a:t>
            </a:r>
            <a:r>
              <a:rPr lang="en-US" dirty="0" smtClean="0"/>
              <a:t>    I, x</a:t>
            </a:r>
            <a:r>
              <a:rPr lang="en-US" baseline="-25000" dirty="0" smtClean="0"/>
              <a:t>i</a:t>
            </a:r>
            <a:r>
              <a:rPr lang="en-US" dirty="0" smtClean="0"/>
              <a:t> = 1</a:t>
            </a:r>
          </a:p>
          <a:p>
            <a:pPr lvl="1"/>
            <a:endParaRPr lang="en-US" dirty="0" smtClean="0"/>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90625" y="2852936"/>
            <a:ext cx="240027" cy="432048"/>
          </a:xfrm>
          <a:prstGeom prst="rect">
            <a:avLst/>
          </a:prstGeom>
          <a:noFill/>
        </p:spPr>
      </p:pic>
      <p:sp>
        <p:nvSpPr>
          <p:cNvPr id="41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2160" y="3645024"/>
            <a:ext cx="170019" cy="360040"/>
          </a:xfrm>
          <a:prstGeom prst="rect">
            <a:avLst/>
          </a:prstGeom>
          <a:noFill/>
        </p:spPr>
      </p:pic>
      <p:sp>
        <p:nvSpPr>
          <p:cNvPr id="9" name="מציין מיקום של מספר שקופית 8"/>
          <p:cNvSpPr>
            <a:spLocks noGrp="1"/>
          </p:cNvSpPr>
          <p:nvPr>
            <p:ph type="sldNum" sz="quarter" idx="12"/>
          </p:nvPr>
        </p:nvSpPr>
        <p:spPr/>
        <p:txBody>
          <a:bodyPr/>
          <a:lstStyle/>
          <a:p>
            <a:fld id="{4F0ACC0C-BF20-465F-8F47-2D499598F06E}" type="slidenum">
              <a:rPr lang="en-US" smtClean="0"/>
              <a:pPr/>
              <a:t>26</a:t>
            </a:fld>
            <a:endParaRPr lang="en-US"/>
          </a:p>
        </p:txBody>
      </p:sp>
      <p:sp>
        <p:nvSpPr>
          <p:cNvPr id="10" name="TextBox 9">
            <a:hlinkClick r:id="rId4" action="ppaction://hlinksldjump"/>
          </p:cNvPr>
          <p:cNvSpPr txBox="1"/>
          <p:nvPr/>
        </p:nvSpPr>
        <p:spPr>
          <a:xfrm>
            <a:off x="8172400" y="44624"/>
            <a:ext cx="576064" cy="369332"/>
          </a:xfrm>
          <a:prstGeom prst="rect">
            <a:avLst/>
          </a:prstGeom>
          <a:noFill/>
        </p:spPr>
        <p:txBody>
          <a:bodyPr wrap="square" rtlCol="0">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Lemma 5.7</a:t>
            </a:r>
            <a:endParaRPr lang="en-US" dirty="0">
              <a:solidFill>
                <a:srgbClr val="00B0F0"/>
              </a:solidFill>
            </a:endParaRPr>
          </a:p>
        </p:txBody>
      </p:sp>
      <p:sp>
        <p:nvSpPr>
          <p:cNvPr id="3" name="Content Placeholder 2"/>
          <p:cNvSpPr>
            <a:spLocks noGrp="1"/>
          </p:cNvSpPr>
          <p:nvPr>
            <p:ph idx="1"/>
          </p:nvPr>
        </p:nvSpPr>
        <p:spPr>
          <a:xfrm>
            <a:off x="179512" y="1935480"/>
            <a:ext cx="8507288" cy="4389120"/>
          </a:xfrm>
        </p:spPr>
        <p:txBody>
          <a:bodyPr/>
          <a:lstStyle/>
          <a:p>
            <a:r>
              <a:rPr lang="en-US" dirty="0" smtClean="0"/>
              <a:t>For any </a:t>
            </a:r>
            <a:r>
              <a:rPr lang="en-US" dirty="0" err="1" smtClean="0"/>
              <a:t>i.i.d</a:t>
            </a:r>
            <a:r>
              <a:rPr lang="en-US" dirty="0" smtClean="0"/>
              <a:t>., regular distribution, downward-closed environment, the revenue of the lazy single-sample mechanism is a 2-approximation to that of the lazy monopoly reserve mechanism.</a:t>
            </a:r>
          </a:p>
          <a:p>
            <a:endParaRPr lang="en-US" dirty="0" smtClean="0"/>
          </a:p>
          <a:p>
            <a:r>
              <a:rPr lang="en-US" sz="2200" dirty="0" err="1" smtClean="0"/>
              <a:t>exp_rev</a:t>
            </a:r>
            <a:r>
              <a:rPr lang="en-US" sz="2200" dirty="0" smtClean="0"/>
              <a:t>(Lazy Single Sample) </a:t>
            </a:r>
            <a:r>
              <a:rPr lang="en-US" sz="2400" dirty="0" smtClean="0"/>
              <a:t>≥</a:t>
            </a:r>
            <a:r>
              <a:rPr lang="en-US" sz="2200" dirty="0" smtClean="0"/>
              <a:t> ½ </a:t>
            </a:r>
            <a:r>
              <a:rPr lang="en-US" sz="2200" dirty="0" err="1" smtClean="0"/>
              <a:t>exp_rev</a:t>
            </a:r>
            <a:r>
              <a:rPr lang="en-US" sz="2200" dirty="0" smtClean="0"/>
              <a:t>(Lazy Monopoly Reserve)</a:t>
            </a:r>
            <a:endParaRPr lang="en-US" sz="2200" dirty="0"/>
          </a:p>
        </p:txBody>
      </p:sp>
      <p:sp>
        <p:nvSpPr>
          <p:cNvPr id="4" name="מציין מיקום של מספר שקופית 3"/>
          <p:cNvSpPr>
            <a:spLocks noGrp="1"/>
          </p:cNvSpPr>
          <p:nvPr>
            <p:ph type="sldNum" sz="quarter" idx="12"/>
          </p:nvPr>
        </p:nvSpPr>
        <p:spPr/>
        <p:txBody>
          <a:bodyPr/>
          <a:lstStyle/>
          <a:p>
            <a:fld id="{4F0ACC0C-BF20-465F-8F47-2D499598F06E}" type="slidenum">
              <a:rPr lang="en-US" smtClean="0"/>
              <a:pPr/>
              <a:t>27</a:t>
            </a:fld>
            <a:endParaRPr lang="en-US"/>
          </a:p>
        </p:txBody>
      </p:sp>
      <p:sp>
        <p:nvSpPr>
          <p:cNvPr id="5" name="TextBox 4">
            <a:hlinkClick r:id="rId2" action="ppaction://hlinksldjump"/>
          </p:cNvPr>
          <p:cNvSpPr txBox="1"/>
          <p:nvPr/>
        </p:nvSpPr>
        <p:spPr>
          <a:xfrm>
            <a:off x="7960356" y="35332"/>
            <a:ext cx="284052" cy="369332"/>
          </a:xfrm>
          <a:prstGeom prst="rect">
            <a:avLst/>
          </a:prstGeom>
          <a:noFill/>
        </p:spPr>
        <p:txBody>
          <a:bodyPr wrap="none" rtlCol="0">
            <a:spAutoFit/>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Proof</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Let REF be a lazy monopoly reserve mechanism</a:t>
            </a:r>
          </a:p>
          <a:p>
            <a:pPr lvl="1"/>
            <a:r>
              <a:rPr lang="el-GR" dirty="0" smtClean="0"/>
              <a:t>η</a:t>
            </a:r>
            <a:r>
              <a:rPr lang="en-US" dirty="0" smtClean="0"/>
              <a:t> is the quantile of the monopoly price,</a:t>
            </a:r>
          </a:p>
          <a:p>
            <a:pPr lvl="1">
              <a:buNone/>
            </a:pPr>
            <a:r>
              <a:rPr lang="en-US" dirty="0" smtClean="0"/>
              <a:t>	i.e. </a:t>
            </a:r>
            <a:r>
              <a:rPr lang="el-GR" dirty="0" smtClean="0"/>
              <a:t>η</a:t>
            </a:r>
            <a:r>
              <a:rPr lang="en-US" dirty="0" smtClean="0"/>
              <a:t> = </a:t>
            </a:r>
            <a:r>
              <a:rPr lang="en-US" dirty="0" err="1" smtClean="0"/>
              <a:t>argmax</a:t>
            </a:r>
            <a:r>
              <a:rPr lang="en-US" baseline="-25000" dirty="0" err="1" smtClean="0"/>
              <a:t>q</a:t>
            </a:r>
            <a:r>
              <a:rPr lang="en-US" dirty="0" err="1" smtClean="0"/>
              <a:t>R</a:t>
            </a:r>
            <a:r>
              <a:rPr lang="en-US" dirty="0" smtClean="0"/>
              <a:t>(q)</a:t>
            </a:r>
          </a:p>
          <a:p>
            <a:r>
              <a:rPr lang="en-US" dirty="0" smtClean="0"/>
              <a:t>Let APX be a lazy single-sample mechanism.</a:t>
            </a:r>
          </a:p>
          <a:p>
            <a:r>
              <a:rPr lang="en-US" dirty="0" smtClean="0"/>
              <a:t>Let </a:t>
            </a:r>
            <a:r>
              <a:rPr lang="el-GR" dirty="0" smtClean="0"/>
              <a:t>τ</a:t>
            </a:r>
            <a:r>
              <a:rPr lang="en-US" baseline="-25000" dirty="0" err="1" smtClean="0"/>
              <a:t>i</a:t>
            </a:r>
            <a:r>
              <a:rPr lang="en-US" dirty="0" smtClean="0"/>
              <a:t> be the critical quantile of the SM mechanism.</a:t>
            </a:r>
          </a:p>
          <a:p>
            <a:r>
              <a:rPr lang="en-US" dirty="0" smtClean="0"/>
              <a:t>We show that for every agent </a:t>
            </a:r>
            <a:r>
              <a:rPr lang="en-US" dirty="0" err="1" smtClean="0"/>
              <a:t>i</a:t>
            </a:r>
            <a:r>
              <a:rPr lang="en-US" dirty="0" smtClean="0"/>
              <a:t>, the expected revenue from agent </a:t>
            </a:r>
            <a:r>
              <a:rPr lang="en-US" dirty="0" err="1" smtClean="0"/>
              <a:t>i</a:t>
            </a:r>
            <a:r>
              <a:rPr lang="en-US" dirty="0" smtClean="0"/>
              <a:t> in APX is at least half the expected revenue in REF.</a:t>
            </a:r>
          </a:p>
          <a:p>
            <a:pPr lvl="1"/>
            <a:r>
              <a:rPr lang="en-US" dirty="0" smtClean="0"/>
              <a:t>Intuition: turn the n-agents model into a simpler,   	       1-agent model.</a:t>
            </a:r>
          </a:p>
          <a:p>
            <a:endParaRPr lang="en-US" dirty="0" smtClean="0"/>
          </a:p>
        </p:txBody>
      </p:sp>
      <p:sp>
        <p:nvSpPr>
          <p:cNvPr id="4" name="Slide Number Placeholder 3"/>
          <p:cNvSpPr>
            <a:spLocks noGrp="1"/>
          </p:cNvSpPr>
          <p:nvPr>
            <p:ph type="sldNum" sz="quarter" idx="12"/>
          </p:nvPr>
        </p:nvSpPr>
        <p:spPr/>
        <p:txBody>
          <a:bodyPr/>
          <a:lstStyle/>
          <a:p>
            <a:fld id="{4F0ACC0C-BF20-465F-8F47-2D499598F06E}"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Proof – cont.</a:t>
            </a:r>
            <a:endParaRPr lang="en-US" dirty="0">
              <a:solidFill>
                <a:srgbClr val="00B0F0"/>
              </a:solidFill>
            </a:endParaRPr>
          </a:p>
        </p:txBody>
      </p:sp>
      <p:sp>
        <p:nvSpPr>
          <p:cNvPr id="3" name="Content Placeholder 2"/>
          <p:cNvSpPr>
            <a:spLocks noGrp="1"/>
          </p:cNvSpPr>
          <p:nvPr>
            <p:ph idx="1"/>
          </p:nvPr>
        </p:nvSpPr>
        <p:spPr/>
        <p:txBody>
          <a:bodyPr>
            <a:normAutofit fontScale="92500"/>
          </a:bodyPr>
          <a:lstStyle/>
          <a:p>
            <a:r>
              <a:rPr lang="en-US" dirty="0" smtClean="0"/>
              <a:t>In APX, the critical quantile of agent </a:t>
            </a:r>
            <a:r>
              <a:rPr lang="en-US" dirty="0" err="1" smtClean="0"/>
              <a:t>i</a:t>
            </a:r>
            <a:r>
              <a:rPr lang="en-US" dirty="0" smtClean="0"/>
              <a:t> is min(</a:t>
            </a:r>
            <a:r>
              <a:rPr lang="el-GR" dirty="0" smtClean="0"/>
              <a:t>τ</a:t>
            </a:r>
            <a:r>
              <a:rPr lang="en-US" baseline="-25000" dirty="0" err="1" smtClean="0"/>
              <a:t>i</a:t>
            </a:r>
            <a:r>
              <a:rPr lang="en-US" dirty="0" smtClean="0"/>
              <a:t>, q) for </a:t>
            </a:r>
            <a:r>
              <a:rPr lang="en-US" dirty="0" err="1" smtClean="0"/>
              <a:t>q~U</a:t>
            </a:r>
            <a:r>
              <a:rPr lang="en-US" dirty="0" smtClean="0"/>
              <a:t>[0,1]</a:t>
            </a:r>
          </a:p>
          <a:p>
            <a:r>
              <a:rPr lang="en-US" dirty="0" smtClean="0"/>
              <a:t>In REF, the critical quantile of agent </a:t>
            </a:r>
            <a:r>
              <a:rPr lang="en-US" dirty="0" err="1" smtClean="0"/>
              <a:t>i</a:t>
            </a:r>
            <a:r>
              <a:rPr lang="en-US" dirty="0" smtClean="0"/>
              <a:t> is min(</a:t>
            </a:r>
            <a:r>
              <a:rPr lang="el-GR" dirty="0" smtClean="0"/>
              <a:t>τ</a:t>
            </a:r>
            <a:r>
              <a:rPr lang="en-US" baseline="-25000" dirty="0" err="1" smtClean="0"/>
              <a:t>i</a:t>
            </a:r>
            <a:r>
              <a:rPr lang="en-US" dirty="0" smtClean="0"/>
              <a:t>, </a:t>
            </a:r>
            <a:r>
              <a:rPr lang="el-GR" dirty="0" smtClean="0"/>
              <a:t>η</a:t>
            </a:r>
            <a:r>
              <a:rPr lang="en-US" dirty="0" smtClean="0"/>
              <a:t>).</a:t>
            </a:r>
          </a:p>
          <a:p>
            <a:endParaRPr lang="en-US" dirty="0" smtClean="0"/>
          </a:p>
          <a:p>
            <a:r>
              <a:rPr lang="en-US" dirty="0" smtClean="0"/>
              <a:t>Now consider two cases</a:t>
            </a:r>
          </a:p>
          <a:p>
            <a:pPr lvl="1"/>
            <a:r>
              <a:rPr lang="el-GR" dirty="0" smtClean="0"/>
              <a:t>τ</a:t>
            </a:r>
            <a:r>
              <a:rPr lang="en-US" baseline="-25000" dirty="0" err="1" smtClean="0"/>
              <a:t>i</a:t>
            </a:r>
            <a:r>
              <a:rPr lang="en-US" baseline="-25000" dirty="0" smtClean="0"/>
              <a:t> </a:t>
            </a:r>
            <a:r>
              <a:rPr lang="en-US" dirty="0" smtClean="0"/>
              <a:t>&lt;= </a:t>
            </a:r>
            <a:r>
              <a:rPr lang="el-GR" dirty="0" smtClean="0"/>
              <a:t>η</a:t>
            </a:r>
            <a:endParaRPr lang="en-US" dirty="0" smtClean="0"/>
          </a:p>
          <a:p>
            <a:pPr lvl="1"/>
            <a:r>
              <a:rPr lang="el-GR" dirty="0" smtClean="0"/>
              <a:t>τ</a:t>
            </a:r>
            <a:r>
              <a:rPr lang="en-US" baseline="-25000" dirty="0" err="1" smtClean="0"/>
              <a:t>i</a:t>
            </a:r>
            <a:r>
              <a:rPr lang="en-US" dirty="0" smtClean="0"/>
              <a:t> &gt; </a:t>
            </a:r>
            <a:r>
              <a:rPr lang="el-GR" dirty="0" smtClean="0"/>
              <a:t>η</a:t>
            </a:r>
            <a:endParaRPr lang="en-US" dirty="0" smtClean="0"/>
          </a:p>
          <a:p>
            <a:endParaRPr lang="en-US" dirty="0" smtClean="0"/>
          </a:p>
          <a:p>
            <a:r>
              <a:rPr lang="en-US" dirty="0" smtClean="0"/>
              <a:t>We show that in both, the revenue from agent in APX is a 2-approximation to the revenue from agent </a:t>
            </a:r>
            <a:r>
              <a:rPr lang="en-US" dirty="0" err="1" smtClean="0"/>
              <a:t>i</a:t>
            </a:r>
            <a:r>
              <a:rPr lang="en-US" dirty="0" smtClean="0"/>
              <a:t> in REF</a:t>
            </a:r>
          </a:p>
        </p:txBody>
      </p:sp>
      <p:pic>
        <p:nvPicPr>
          <p:cNvPr id="4" name="Picture 2" descr="http://distlib.blogs.com/findX.gif"/>
          <p:cNvPicPr>
            <a:picLocks noChangeAspect="1" noChangeArrowheads="1"/>
          </p:cNvPicPr>
          <p:nvPr/>
        </p:nvPicPr>
        <p:blipFill>
          <a:blip r:embed="rId2" cstate="print"/>
          <a:srcRect/>
          <a:stretch>
            <a:fillRect/>
          </a:stretch>
        </p:blipFill>
        <p:spPr bwMode="auto">
          <a:xfrm>
            <a:off x="5832648" y="3284984"/>
            <a:ext cx="2843808" cy="1995656"/>
          </a:xfrm>
          <a:prstGeom prst="rect">
            <a:avLst/>
          </a:prstGeom>
          <a:noFill/>
        </p:spPr>
      </p:pic>
      <p:sp>
        <p:nvSpPr>
          <p:cNvPr id="5" name="Slide Number Placeholder 4"/>
          <p:cNvSpPr>
            <a:spLocks noGrp="1"/>
          </p:cNvSpPr>
          <p:nvPr>
            <p:ph type="sldNum" sz="quarter" idx="12"/>
          </p:nvPr>
        </p:nvSpPr>
        <p:spPr/>
        <p:txBody>
          <a:bodyPr/>
          <a:lstStyle/>
          <a:p>
            <a:fld id="{4F0ACC0C-BF20-465F-8F47-2D499598F06E}"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Market Analysis</a:t>
            </a:r>
            <a:endParaRPr lang="en-US" dirty="0"/>
          </a:p>
        </p:txBody>
      </p:sp>
      <p:sp>
        <p:nvSpPr>
          <p:cNvPr id="3" name="Content Placeholder 2"/>
          <p:cNvSpPr>
            <a:spLocks noGrp="1"/>
          </p:cNvSpPr>
          <p:nvPr>
            <p:ph idx="1"/>
          </p:nvPr>
        </p:nvSpPr>
        <p:spPr/>
        <p:txBody>
          <a:bodyPr/>
          <a:lstStyle/>
          <a:p>
            <a:r>
              <a:rPr lang="en-US" dirty="0" smtClean="0"/>
              <a:t>We can hire a marketing firm to survey the market</a:t>
            </a:r>
          </a:p>
          <a:p>
            <a:endParaRPr lang="en-US" dirty="0" smtClean="0"/>
          </a:p>
          <a:p>
            <a:r>
              <a:rPr lang="en-US" dirty="0" smtClean="0"/>
              <a:t>The problem: not very useful for large markets, and not practical for small markets</a:t>
            </a:r>
          </a:p>
          <a:p>
            <a:pPr algn="r"/>
            <a:endParaRPr lang="en-US" dirty="0" smtClean="0"/>
          </a:p>
          <a:p>
            <a:r>
              <a:rPr lang="en-US" dirty="0" smtClean="0"/>
              <a:t>Example: Laptops vs. Super Computers</a:t>
            </a:r>
          </a:p>
          <a:p>
            <a:pPr lvl="1"/>
            <a:r>
              <a:rPr lang="en-US" dirty="0" smtClean="0"/>
              <a:t>Laptops - posted-pricing mechanism </a:t>
            </a:r>
          </a:p>
          <a:p>
            <a:pPr lvl="1"/>
            <a:r>
              <a:rPr lang="en-US" dirty="0" smtClean="0"/>
              <a:t>Super Computers – not enough samples</a:t>
            </a:r>
            <a:endParaRPr lang="en-US" dirty="0"/>
          </a:p>
        </p:txBody>
      </p:sp>
      <p:pic>
        <p:nvPicPr>
          <p:cNvPr id="4" name="Picture 2" descr="http://news.soft32.com/wp-content/upload/IBM/IBMbluefire.jpg"/>
          <p:cNvPicPr>
            <a:picLocks noChangeAspect="1" noChangeArrowheads="1"/>
          </p:cNvPicPr>
          <p:nvPr/>
        </p:nvPicPr>
        <p:blipFill>
          <a:blip r:embed="rId3" cstate="print"/>
          <a:srcRect/>
          <a:stretch>
            <a:fillRect/>
          </a:stretch>
        </p:blipFill>
        <p:spPr bwMode="auto">
          <a:xfrm>
            <a:off x="7092280" y="5229200"/>
            <a:ext cx="1835696" cy="1425724"/>
          </a:xfrm>
          <a:prstGeom prst="rect">
            <a:avLst/>
          </a:prstGeom>
          <a:noFill/>
        </p:spPr>
      </p:pic>
      <p:pic>
        <p:nvPicPr>
          <p:cNvPr id="5" name="Picture 4" descr="http://www.laptopsunder300s.net/wp-content/uploads/2012/03/WirelessInternetLaptop.jpg"/>
          <p:cNvPicPr>
            <a:picLocks noChangeAspect="1" noChangeArrowheads="1"/>
          </p:cNvPicPr>
          <p:nvPr/>
        </p:nvPicPr>
        <p:blipFill>
          <a:blip r:embed="rId4" cstate="print"/>
          <a:srcRect/>
          <a:stretch>
            <a:fillRect/>
          </a:stretch>
        </p:blipFill>
        <p:spPr bwMode="auto">
          <a:xfrm>
            <a:off x="7060507" y="3429000"/>
            <a:ext cx="2120005" cy="1848645"/>
          </a:xfrm>
          <a:prstGeom prst="rect">
            <a:avLst/>
          </a:prstGeom>
          <a:noFill/>
        </p:spPr>
      </p:pic>
      <p:sp>
        <p:nvSpPr>
          <p:cNvPr id="6" name="מציין מיקום של מספר שקופית 5"/>
          <p:cNvSpPr>
            <a:spLocks noGrp="1"/>
          </p:cNvSpPr>
          <p:nvPr>
            <p:ph type="sldNum" sz="quarter" idx="12"/>
          </p:nvPr>
        </p:nvSpPr>
        <p:spPr/>
        <p:txBody>
          <a:bodyPr/>
          <a:lstStyle/>
          <a:p>
            <a:fld id="{4F0ACC0C-BF20-465F-8F47-2D499598F06E}"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41234" y="476672"/>
            <a:ext cx="8435222" cy="5904656"/>
            <a:chOff x="241234" y="476672"/>
            <a:chExt cx="8435222" cy="5904656"/>
          </a:xfrm>
        </p:grpSpPr>
        <p:pic>
          <p:nvPicPr>
            <p:cNvPr id="17" name="Picture 3"/>
            <p:cNvPicPr>
              <a:picLocks noChangeAspect="1" noChangeArrowheads="1"/>
            </p:cNvPicPr>
            <p:nvPr/>
          </p:nvPicPr>
          <p:blipFill>
            <a:blip r:embed="rId3" cstate="print"/>
            <a:srcRect/>
            <a:stretch>
              <a:fillRect/>
            </a:stretch>
          </p:blipFill>
          <p:spPr bwMode="auto">
            <a:xfrm>
              <a:off x="241234" y="476672"/>
              <a:ext cx="8435222" cy="5904656"/>
            </a:xfrm>
            <a:prstGeom prst="rect">
              <a:avLst/>
            </a:prstGeom>
            <a:noFill/>
            <a:ln w="9525">
              <a:noFill/>
              <a:miter lim="800000"/>
              <a:headEnd/>
              <a:tailEnd/>
            </a:ln>
          </p:spPr>
        </p:pic>
        <p:cxnSp>
          <p:nvCxnSpPr>
            <p:cNvPr id="6" name="Straight Connector 5"/>
            <p:cNvCxnSpPr/>
            <p:nvPr/>
          </p:nvCxnSpPr>
          <p:spPr>
            <a:xfrm flipV="1">
              <a:off x="4788024" y="3645024"/>
              <a:ext cx="1656184" cy="19442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6444208" y="3645024"/>
              <a:ext cx="1584176" cy="19442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99592" y="4149080"/>
              <a:ext cx="792088" cy="14401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691680" y="4149080"/>
              <a:ext cx="2448272" cy="14401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043608" y="293747"/>
            <a:ext cx="7056784" cy="830997"/>
          </a:xfrm>
          <a:prstGeom prst="rect">
            <a:avLst/>
          </a:prstGeom>
          <a:noFill/>
        </p:spPr>
        <p:txBody>
          <a:bodyPr wrap="square" rtlCol="0">
            <a:spAutoFit/>
          </a:bodyPr>
          <a:lstStyle/>
          <a:p>
            <a:r>
              <a:rPr lang="en-US" sz="2400" dirty="0" smtClean="0"/>
              <a:t>In REF, the critical </a:t>
            </a:r>
            <a:r>
              <a:rPr lang="en-US" sz="2400" dirty="0" err="1" smtClean="0"/>
              <a:t>quantile</a:t>
            </a:r>
            <a:r>
              <a:rPr lang="en-US" sz="2400" dirty="0" smtClean="0"/>
              <a:t> of agent </a:t>
            </a:r>
            <a:r>
              <a:rPr lang="en-US" sz="2400" dirty="0" err="1" smtClean="0"/>
              <a:t>i</a:t>
            </a:r>
            <a:r>
              <a:rPr lang="en-US" sz="2400" dirty="0" smtClean="0"/>
              <a:t> is min(</a:t>
            </a:r>
            <a:r>
              <a:rPr lang="el-GR" sz="2400" dirty="0" smtClean="0"/>
              <a:t>τ</a:t>
            </a:r>
            <a:r>
              <a:rPr lang="en-US" sz="2400" baseline="-25000" dirty="0" err="1" smtClean="0"/>
              <a:t>i</a:t>
            </a:r>
            <a:r>
              <a:rPr lang="en-US" sz="2400" dirty="0" smtClean="0"/>
              <a:t>, </a:t>
            </a:r>
            <a:r>
              <a:rPr lang="el-GR" sz="2400" dirty="0" smtClean="0"/>
              <a:t>η</a:t>
            </a:r>
            <a:r>
              <a:rPr lang="en-US" sz="2400" dirty="0" smtClean="0"/>
              <a:t>).</a:t>
            </a:r>
          </a:p>
          <a:p>
            <a:endParaRPr lang="en-US" sz="2400" dirty="0"/>
          </a:p>
        </p:txBody>
      </p:sp>
      <p:sp>
        <p:nvSpPr>
          <p:cNvPr id="13" name="TextBox 12"/>
          <p:cNvSpPr txBox="1"/>
          <p:nvPr/>
        </p:nvSpPr>
        <p:spPr>
          <a:xfrm>
            <a:off x="323528" y="6309320"/>
            <a:ext cx="8424936" cy="461665"/>
          </a:xfrm>
          <a:prstGeom prst="rect">
            <a:avLst/>
          </a:prstGeom>
          <a:noFill/>
        </p:spPr>
        <p:txBody>
          <a:bodyPr wrap="square" rtlCol="0">
            <a:spAutoFit/>
          </a:bodyPr>
          <a:lstStyle/>
          <a:p>
            <a:r>
              <a:rPr lang="en-US" sz="2400" dirty="0" smtClean="0"/>
              <a:t>In APX, the critical </a:t>
            </a:r>
            <a:r>
              <a:rPr lang="en-US" sz="2400" dirty="0" err="1" smtClean="0"/>
              <a:t>quantile</a:t>
            </a:r>
            <a:r>
              <a:rPr lang="en-US" sz="2400" dirty="0" smtClean="0"/>
              <a:t> of agent </a:t>
            </a:r>
            <a:r>
              <a:rPr lang="en-US" sz="2400" dirty="0" err="1" smtClean="0"/>
              <a:t>i</a:t>
            </a:r>
            <a:r>
              <a:rPr lang="en-US" sz="2400" dirty="0" smtClean="0"/>
              <a:t> is min(</a:t>
            </a:r>
            <a:r>
              <a:rPr lang="el-GR" sz="2400" dirty="0" smtClean="0"/>
              <a:t>τ</a:t>
            </a:r>
            <a:r>
              <a:rPr lang="en-US" sz="2400" baseline="-25000" dirty="0" err="1" smtClean="0"/>
              <a:t>i</a:t>
            </a:r>
            <a:r>
              <a:rPr lang="en-US" sz="2400" dirty="0" smtClean="0"/>
              <a:t>, q) for </a:t>
            </a:r>
            <a:r>
              <a:rPr lang="en-US" sz="2400" dirty="0" err="1" smtClean="0"/>
              <a:t>q~U</a:t>
            </a:r>
            <a:r>
              <a:rPr lang="en-US" sz="2400" dirty="0" smtClean="0"/>
              <a:t>[0,1]</a:t>
            </a:r>
          </a:p>
        </p:txBody>
      </p:sp>
      <p:sp>
        <p:nvSpPr>
          <p:cNvPr id="11" name="מציין מיקום של מספר שקופית 10"/>
          <p:cNvSpPr>
            <a:spLocks noGrp="1"/>
          </p:cNvSpPr>
          <p:nvPr>
            <p:ph type="sldNum" sz="quarter" idx="12"/>
          </p:nvPr>
        </p:nvSpPr>
        <p:spPr/>
        <p:txBody>
          <a:bodyPr/>
          <a:lstStyle/>
          <a:p>
            <a:fld id="{4F0ACC0C-BF20-465F-8F47-2D499598F06E}"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Matroid</a:t>
            </a:r>
            <a:r>
              <a:rPr lang="en-US" dirty="0" smtClean="0"/>
              <a:t> Environments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Definition 4.21. A set system is (E, T) where E is the ground set of elements and T is a set of feasible (a.k.a., independent) subsets of E. A set system is a </a:t>
            </a:r>
            <a:r>
              <a:rPr lang="en-US" b="1" dirty="0" err="1" smtClean="0"/>
              <a:t>matroid</a:t>
            </a:r>
            <a:r>
              <a:rPr lang="en-US" dirty="0" smtClean="0"/>
              <a:t> if it satisfies:</a:t>
            </a:r>
          </a:p>
          <a:p>
            <a:pPr lvl="1"/>
            <a:r>
              <a:rPr lang="en-US" dirty="0" smtClean="0"/>
              <a:t>downward closure: subsets of independent sets are independent.</a:t>
            </a:r>
          </a:p>
          <a:p>
            <a:pPr lvl="2"/>
            <a:endParaRPr lang="en-US" dirty="0" smtClean="0"/>
          </a:p>
          <a:p>
            <a:pPr lvl="1"/>
            <a:r>
              <a:rPr lang="en-US" dirty="0" smtClean="0"/>
              <a:t>Augmentation: given two independent sets, there is always an element from the larger whose union with the smaller is independent.</a:t>
            </a:r>
          </a:p>
          <a:p>
            <a:pPr lvl="2"/>
            <a:r>
              <a:rPr lang="en-US" dirty="0" smtClean="0"/>
              <a:t>∀I, J ∈ T, |J| &lt; |I| ⇒ ∃e ∈ I \ J, {e} ∪ J ∈ T.</a:t>
            </a:r>
            <a:endParaRPr lang="en-US" dirty="0"/>
          </a:p>
        </p:txBody>
      </p:sp>
      <p:sp>
        <p:nvSpPr>
          <p:cNvPr id="4" name="מציין מיקום של מספר שקופית 3"/>
          <p:cNvSpPr>
            <a:spLocks noGrp="1"/>
          </p:cNvSpPr>
          <p:nvPr>
            <p:ph type="sldNum" sz="quarter" idx="12"/>
          </p:nvPr>
        </p:nvSpPr>
        <p:spPr/>
        <p:txBody>
          <a:bodyPr/>
          <a:lstStyle/>
          <a:p>
            <a:fld id="{4F0ACC0C-BF20-465F-8F47-2D499598F06E}"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Theorem 4.24</a:t>
            </a:r>
            <a:endParaRPr lang="en-US" dirty="0"/>
          </a:p>
        </p:txBody>
      </p:sp>
      <p:sp>
        <p:nvSpPr>
          <p:cNvPr id="3" name="Content Placeholder 2"/>
          <p:cNvSpPr>
            <a:spLocks noGrp="1"/>
          </p:cNvSpPr>
          <p:nvPr>
            <p:ph idx="1"/>
          </p:nvPr>
        </p:nvSpPr>
        <p:spPr/>
        <p:txBody>
          <a:bodyPr>
            <a:normAutofit lnSpcReduction="10000"/>
          </a:bodyPr>
          <a:lstStyle/>
          <a:p>
            <a:r>
              <a:rPr lang="en-US" dirty="0" smtClean="0"/>
              <a:t>Theorem 4.24. For any </a:t>
            </a:r>
            <a:r>
              <a:rPr lang="en-US" dirty="0" err="1" smtClean="0"/>
              <a:t>i.i.d</a:t>
            </a:r>
            <a:r>
              <a:rPr lang="en-US" dirty="0" smtClean="0"/>
              <a:t>., regular, </a:t>
            </a:r>
            <a:r>
              <a:rPr lang="en-US" dirty="0" err="1" smtClean="0"/>
              <a:t>matroid</a:t>
            </a:r>
            <a:r>
              <a:rPr lang="en-US" dirty="0" smtClean="0"/>
              <a:t> environment, the surplus maximization mechanism with monopoly reserve price optimizes expected revenue.</a:t>
            </a:r>
          </a:p>
          <a:p>
            <a:endParaRPr lang="en-US" dirty="0" smtClean="0"/>
          </a:p>
          <a:p>
            <a:r>
              <a:rPr lang="en-US" dirty="0" smtClean="0"/>
              <a:t>Monopoly reserve price mechanism:</a:t>
            </a:r>
          </a:p>
          <a:p>
            <a:pPr>
              <a:buNone/>
            </a:pPr>
            <a:r>
              <a:rPr lang="en-US" dirty="0" smtClean="0"/>
              <a:t>	1. reject each agent </a:t>
            </a:r>
            <a:r>
              <a:rPr lang="en-US" dirty="0" err="1" smtClean="0"/>
              <a:t>i</a:t>
            </a:r>
            <a:r>
              <a:rPr lang="en-US" dirty="0" smtClean="0"/>
              <a:t> with v</a:t>
            </a:r>
            <a:r>
              <a:rPr lang="en-US" baseline="-25000" dirty="0" smtClean="0"/>
              <a:t>i</a:t>
            </a:r>
            <a:r>
              <a:rPr lang="en-US" dirty="0" smtClean="0"/>
              <a:t> &lt; </a:t>
            </a:r>
            <a:r>
              <a:rPr lang="el-GR" dirty="0" smtClean="0"/>
              <a:t>φ</a:t>
            </a:r>
            <a:r>
              <a:rPr lang="el-GR" baseline="30000" dirty="0" smtClean="0"/>
              <a:t>−1</a:t>
            </a:r>
            <a:r>
              <a:rPr lang="el-GR" dirty="0" smtClean="0"/>
              <a:t>(0)</a:t>
            </a:r>
            <a:r>
              <a:rPr lang="en-US" dirty="0" smtClean="0"/>
              <a:t>,</a:t>
            </a:r>
          </a:p>
          <a:p>
            <a:pPr>
              <a:buNone/>
            </a:pPr>
            <a:r>
              <a:rPr lang="en-US" dirty="0" smtClean="0"/>
              <a:t>	2. allocate the item to the highest valued agent remaining (or none if none exists)</a:t>
            </a:r>
          </a:p>
          <a:p>
            <a:pPr>
              <a:buNone/>
            </a:pPr>
            <a:r>
              <a:rPr lang="en-US" dirty="0" smtClean="0"/>
              <a:t>	3. charge the winner his critical price.</a:t>
            </a:r>
            <a:endParaRPr lang="en-US" dirty="0"/>
          </a:p>
        </p:txBody>
      </p:sp>
      <p:sp>
        <p:nvSpPr>
          <p:cNvPr id="4" name="מציין מיקום של מספר שקופית 3"/>
          <p:cNvSpPr>
            <a:spLocks noGrp="1"/>
          </p:cNvSpPr>
          <p:nvPr>
            <p:ph type="sldNum" sz="quarter" idx="12"/>
          </p:nvPr>
        </p:nvSpPr>
        <p:spPr/>
        <p:txBody>
          <a:bodyPr/>
          <a:lstStyle/>
          <a:p>
            <a:fld id="{4F0ACC0C-BF20-465F-8F47-2D499598F06E}"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Corollary 5.8</a:t>
            </a:r>
            <a:endParaRPr lang="en-US" dirty="0"/>
          </a:p>
        </p:txBody>
      </p:sp>
      <p:sp>
        <p:nvSpPr>
          <p:cNvPr id="3" name="Content Placeholder 2"/>
          <p:cNvSpPr>
            <a:spLocks noGrp="1"/>
          </p:cNvSpPr>
          <p:nvPr>
            <p:ph idx="1"/>
          </p:nvPr>
        </p:nvSpPr>
        <p:spPr>
          <a:xfrm>
            <a:off x="457200" y="2064216"/>
            <a:ext cx="8229600" cy="4389120"/>
          </a:xfrm>
        </p:spPr>
        <p:txBody>
          <a:bodyPr>
            <a:normAutofit lnSpcReduction="10000"/>
          </a:bodyPr>
          <a:lstStyle/>
          <a:p>
            <a:r>
              <a:rPr lang="en-US" sz="2800" dirty="0" smtClean="0"/>
              <a:t>For any </a:t>
            </a:r>
            <a:r>
              <a:rPr lang="en-US" sz="2800" dirty="0" err="1" smtClean="0"/>
              <a:t>i.i.d</a:t>
            </a:r>
            <a:r>
              <a:rPr lang="en-US" sz="2800" dirty="0" smtClean="0"/>
              <a:t>., regular, </a:t>
            </a:r>
            <a:r>
              <a:rPr lang="en-US" sz="2800" dirty="0" err="1" smtClean="0"/>
              <a:t>matroid</a:t>
            </a:r>
            <a:r>
              <a:rPr lang="en-US" sz="2800" dirty="0" smtClean="0"/>
              <a:t> environment, the single-sample mechanism is a 2-approximation to the optimal mechanism revenue.</a:t>
            </a:r>
          </a:p>
          <a:p>
            <a:endParaRPr lang="en-US" sz="2800" dirty="0" smtClean="0"/>
          </a:p>
          <a:p>
            <a:r>
              <a:rPr lang="en-US" sz="2800" dirty="0" smtClean="0"/>
              <a:t>Proof: </a:t>
            </a:r>
          </a:p>
          <a:p>
            <a:pPr lvl="1"/>
            <a:r>
              <a:rPr lang="en-US" dirty="0" smtClean="0"/>
              <a:t>in </a:t>
            </a:r>
            <a:r>
              <a:rPr lang="en-US" dirty="0" err="1" smtClean="0"/>
              <a:t>matroid</a:t>
            </a:r>
            <a:r>
              <a:rPr lang="en-US" dirty="0" smtClean="0"/>
              <a:t> environments the Lazy Monopoly mechanism is equivalent to the Monopoly Reserve Price Mechanism.</a:t>
            </a:r>
          </a:p>
          <a:p>
            <a:pPr lvl="1"/>
            <a:r>
              <a:rPr lang="en-US" dirty="0" smtClean="0"/>
              <a:t>By theorem 4.24 the lazy monopoly mechanism is optimal. </a:t>
            </a:r>
          </a:p>
          <a:p>
            <a:pPr lvl="1"/>
            <a:r>
              <a:rPr lang="en-US" dirty="0" smtClean="0"/>
              <a:t>Hence, corollary 5.8 is followed by </a:t>
            </a:r>
            <a:r>
              <a:rPr lang="en-US" dirty="0" smtClean="0">
                <a:hlinkClick r:id="rId3" action="ppaction://hlinksldjump"/>
              </a:rPr>
              <a:t>lemma 5.7</a:t>
            </a:r>
            <a:endParaRPr lang="en-US" dirty="0"/>
          </a:p>
        </p:txBody>
      </p:sp>
      <p:sp>
        <p:nvSpPr>
          <p:cNvPr id="4" name="מציין מיקום של מספר שקופית 3"/>
          <p:cNvSpPr>
            <a:spLocks noGrp="1"/>
          </p:cNvSpPr>
          <p:nvPr>
            <p:ph type="sldNum" sz="quarter" idx="12"/>
          </p:nvPr>
        </p:nvSpPr>
        <p:spPr/>
        <p:txBody>
          <a:bodyPr/>
          <a:lstStyle/>
          <a:p>
            <a:fld id="{4F0ACC0C-BF20-465F-8F47-2D499598F06E}"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vspider.net/files/boumbo.gif"/>
          <p:cNvPicPr>
            <a:picLocks noChangeAspect="1" noChangeArrowheads="1"/>
          </p:cNvPicPr>
          <p:nvPr/>
        </p:nvPicPr>
        <p:blipFill>
          <a:blip r:embed="rId3" cstate="print"/>
          <a:srcRect/>
          <a:stretch>
            <a:fillRect/>
          </a:stretch>
        </p:blipFill>
        <p:spPr bwMode="auto">
          <a:xfrm>
            <a:off x="7202288" y="2492896"/>
            <a:ext cx="1978224" cy="2571751"/>
          </a:xfrm>
          <a:prstGeom prst="rect">
            <a:avLst/>
          </a:prstGeom>
          <a:noFill/>
        </p:spPr>
      </p:pic>
      <p:sp>
        <p:nvSpPr>
          <p:cNvPr id="2" name="Title 1"/>
          <p:cNvSpPr>
            <a:spLocks noGrp="1"/>
          </p:cNvSpPr>
          <p:nvPr>
            <p:ph type="title"/>
          </p:nvPr>
        </p:nvSpPr>
        <p:spPr/>
        <p:txBody>
          <a:bodyPr/>
          <a:lstStyle/>
          <a:p>
            <a:pPr algn="ctr"/>
            <a:r>
              <a:rPr lang="en-US" dirty="0" smtClean="0"/>
              <a:t>Prior-Independent Mechanisms</a:t>
            </a:r>
            <a:endParaRPr lang="en-US" dirty="0"/>
          </a:p>
        </p:txBody>
      </p:sp>
      <p:sp>
        <p:nvSpPr>
          <p:cNvPr id="3" name="Content Placeholder 2"/>
          <p:cNvSpPr>
            <a:spLocks noGrp="1"/>
          </p:cNvSpPr>
          <p:nvPr>
            <p:ph idx="1"/>
          </p:nvPr>
        </p:nvSpPr>
        <p:spPr/>
        <p:txBody>
          <a:bodyPr/>
          <a:lstStyle/>
          <a:p>
            <a:r>
              <a:rPr lang="en-US" dirty="0" smtClean="0"/>
              <a:t>We now turn to mechanisms that are completely prior-independent</a:t>
            </a:r>
          </a:p>
          <a:p>
            <a:endParaRPr lang="en-US" dirty="0" smtClean="0"/>
          </a:p>
          <a:p>
            <a:r>
              <a:rPr lang="en-US" dirty="0" smtClean="0"/>
              <a:t>i.e., mechanisms that will </a:t>
            </a:r>
            <a:r>
              <a:rPr lang="en-US" dirty="0" smtClean="0">
                <a:solidFill>
                  <a:srgbClr val="FF0000"/>
                </a:solidFill>
              </a:rPr>
              <a:t>not require </a:t>
            </a:r>
            <a:r>
              <a:rPr lang="en-US" dirty="0" smtClean="0"/>
              <a:t>any knowledge about the distribution in advance</a:t>
            </a:r>
          </a:p>
          <a:p>
            <a:endParaRPr lang="en-US" dirty="0" smtClean="0"/>
          </a:p>
          <a:p>
            <a:r>
              <a:rPr lang="en-US" dirty="0" smtClean="0"/>
              <a:t>The central idea – perform small amount of market analysis as the mechanism runs</a:t>
            </a:r>
            <a:endParaRPr lang="en-US" dirty="0"/>
          </a:p>
        </p:txBody>
      </p:sp>
      <p:sp>
        <p:nvSpPr>
          <p:cNvPr id="5" name="מציין מיקום של מספר שקופית 4"/>
          <p:cNvSpPr>
            <a:spLocks noGrp="1"/>
          </p:cNvSpPr>
          <p:nvPr>
            <p:ph type="sldNum" sz="quarter" idx="12"/>
          </p:nvPr>
        </p:nvSpPr>
        <p:spPr/>
        <p:txBody>
          <a:bodyPr/>
          <a:lstStyle/>
          <a:p>
            <a:fld id="{4F0ACC0C-BF20-465F-8F47-2D499598F06E}"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924712"/>
          </a:xfrm>
        </p:spPr>
        <p:txBody>
          <a:bodyPr>
            <a:normAutofit fontScale="90000"/>
          </a:bodyPr>
          <a:lstStyle/>
          <a:p>
            <a:pPr algn="ctr"/>
            <a:r>
              <a:rPr lang="en-US" dirty="0" smtClean="0"/>
              <a:t>Simple Prior-Independent mechanism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Consider the next k-units auction mechanism:</a:t>
            </a:r>
          </a:p>
          <a:p>
            <a:pPr lvl="1">
              <a:buNone/>
            </a:pPr>
            <a:r>
              <a:rPr lang="en-US" dirty="0" smtClean="0"/>
              <a:t>1. Ask for bids</a:t>
            </a:r>
          </a:p>
          <a:p>
            <a:pPr lvl="1">
              <a:buNone/>
            </a:pPr>
            <a:r>
              <a:rPr lang="en-US" dirty="0" smtClean="0"/>
              <a:t>2. Randomly reject an agent </a:t>
            </a:r>
            <a:r>
              <a:rPr lang="en-US" dirty="0" err="1" smtClean="0"/>
              <a:t>i</a:t>
            </a:r>
            <a:endParaRPr lang="en-US" dirty="0" smtClean="0"/>
          </a:p>
          <a:p>
            <a:pPr lvl="1">
              <a:buNone/>
            </a:pPr>
            <a:r>
              <a:rPr lang="en-US" dirty="0" smtClean="0"/>
              <a:t>3. Run a k+1</a:t>
            </a:r>
            <a:r>
              <a:rPr lang="en-US" baseline="30000" dirty="0" smtClean="0"/>
              <a:t>st</a:t>
            </a:r>
            <a:r>
              <a:rPr lang="en-US" dirty="0" smtClean="0"/>
              <a:t>-price auction with reserve v</a:t>
            </a:r>
            <a:r>
              <a:rPr lang="en-US" i="1" baseline="-25000" dirty="0" smtClean="0"/>
              <a:t>i</a:t>
            </a:r>
            <a:r>
              <a:rPr lang="en-US" dirty="0" smtClean="0"/>
              <a:t> on v</a:t>
            </a:r>
            <a:r>
              <a:rPr lang="en-US" baseline="-25000" dirty="0" smtClean="0"/>
              <a:t>-</a:t>
            </a:r>
            <a:r>
              <a:rPr lang="en-US" baseline="-25000" dirty="0" err="1" smtClean="0"/>
              <a:t>i</a:t>
            </a:r>
            <a:endParaRPr lang="en-US" baseline="-25000" dirty="0" smtClean="0"/>
          </a:p>
          <a:p>
            <a:r>
              <a:rPr lang="en-US" dirty="0" smtClean="0"/>
              <a:t>Claim: the above is 2*n/(n-1)-approximation of the optimal revenue.</a:t>
            </a:r>
          </a:p>
          <a:p>
            <a:pPr lvl="1"/>
            <a:r>
              <a:rPr lang="en-US" dirty="0" smtClean="0"/>
              <a:t>Intuition: It’s exactly like removing one agent from the lazy-single-sample mechanism.</a:t>
            </a:r>
          </a:p>
          <a:p>
            <a:pPr lvl="1"/>
            <a:r>
              <a:rPr lang="en-US" dirty="0" smtClean="0"/>
              <a:t>We remove a random agent, which can only harm 1/n fraction of the expected revenue.</a:t>
            </a:r>
          </a:p>
          <a:p>
            <a:pPr lvl="1"/>
            <a:r>
              <a:rPr lang="en-US" dirty="0" smtClean="0"/>
              <a:t>After removing agent </a:t>
            </a:r>
            <a:r>
              <a:rPr lang="en-US" dirty="0" err="1" smtClean="0"/>
              <a:t>i</a:t>
            </a:r>
            <a:r>
              <a:rPr lang="en-US" dirty="0" smtClean="0"/>
              <a:t>, this mechanism is identical to the lazy single sample mechanism.</a:t>
            </a:r>
          </a:p>
          <a:p>
            <a:pPr lvl="1"/>
            <a:r>
              <a:rPr lang="en-US" dirty="0" smtClean="0"/>
              <a:t>By Corollary  5.8, it is 2n/(n-1)-approximation.</a:t>
            </a:r>
          </a:p>
          <a:p>
            <a:pPr lvl="1"/>
            <a:endParaRPr lang="en-US" baseline="-25000" dirty="0" smtClean="0"/>
          </a:p>
        </p:txBody>
      </p:sp>
      <p:sp>
        <p:nvSpPr>
          <p:cNvPr id="4" name="מציין מיקום של מספר שקופית 3"/>
          <p:cNvSpPr>
            <a:spLocks noGrp="1"/>
          </p:cNvSpPr>
          <p:nvPr>
            <p:ph type="sldNum" sz="quarter" idx="12"/>
          </p:nvPr>
        </p:nvSpPr>
        <p:spPr/>
        <p:txBody>
          <a:bodyPr/>
          <a:lstStyle/>
          <a:p>
            <a:fld id="{4F0ACC0C-BF20-465F-8F47-2D499598F06E}"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gadgetreview.com/wp-content/uploads/2011/10/iPhone-4s-vs-Galaxy-S-II.jpg"/>
          <p:cNvPicPr>
            <a:picLocks noChangeAspect="1" noChangeArrowheads="1"/>
          </p:cNvPicPr>
          <p:nvPr/>
        </p:nvPicPr>
        <p:blipFill>
          <a:blip r:embed="rId3" cstate="print"/>
          <a:srcRect/>
          <a:stretch>
            <a:fillRect/>
          </a:stretch>
        </p:blipFill>
        <p:spPr bwMode="auto">
          <a:xfrm>
            <a:off x="3675748" y="4480970"/>
            <a:ext cx="3459296" cy="2377030"/>
          </a:xfrm>
          <a:prstGeom prst="rect">
            <a:avLst/>
          </a:prstGeom>
          <a:noFill/>
        </p:spPr>
      </p:pic>
      <p:sp>
        <p:nvSpPr>
          <p:cNvPr id="2" name="Title 1"/>
          <p:cNvSpPr>
            <a:spLocks noGrp="1"/>
          </p:cNvSpPr>
          <p:nvPr>
            <p:ph type="title"/>
          </p:nvPr>
        </p:nvSpPr>
        <p:spPr/>
        <p:txBody>
          <a:bodyPr/>
          <a:lstStyle/>
          <a:p>
            <a:pPr algn="ctr"/>
            <a:r>
              <a:rPr lang="en-US" dirty="0" smtClean="0">
                <a:solidFill>
                  <a:srgbClr val="00B0F0"/>
                </a:solidFill>
              </a:rPr>
              <a:t>Digital-Good Environments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A </a:t>
            </a:r>
            <a:r>
              <a:rPr lang="en-US" b="1" dirty="0" smtClean="0"/>
              <a:t>Digital Good Environments </a:t>
            </a:r>
            <a:r>
              <a:rPr lang="en-US" dirty="0" smtClean="0"/>
              <a:t>is an environment where c(x) = 0 for every allocation vector x</a:t>
            </a:r>
          </a:p>
          <a:p>
            <a:pPr lvl="1"/>
            <a:r>
              <a:rPr lang="en-US" dirty="0" smtClean="0"/>
              <a:t>Reminder: c(x) = 0 if the agents with x</a:t>
            </a:r>
            <a:r>
              <a:rPr lang="en-US" i="1" baseline="-25000" dirty="0" smtClean="0"/>
              <a:t>i</a:t>
            </a:r>
            <a:r>
              <a:rPr lang="en-US" i="1" dirty="0" smtClean="0"/>
              <a:t> = 1 can be served together. Otherwise c(x) = </a:t>
            </a:r>
            <a:r>
              <a:rPr lang="en-US" dirty="0" smtClean="0"/>
              <a:t>∞</a:t>
            </a:r>
            <a:endParaRPr lang="en-US" i="1" dirty="0" smtClean="0"/>
          </a:p>
          <a:p>
            <a:endParaRPr lang="en-US" dirty="0" smtClean="0"/>
          </a:p>
          <a:p>
            <a:r>
              <a:rPr lang="en-US" dirty="0" smtClean="0"/>
              <a:t>For example, k-units auctions are digital good environments if k = n</a:t>
            </a:r>
          </a:p>
        </p:txBody>
      </p:sp>
      <p:sp>
        <p:nvSpPr>
          <p:cNvPr id="5" name="מציין מיקום של מספר שקופית 4"/>
          <p:cNvSpPr>
            <a:spLocks noGrp="1"/>
          </p:cNvSpPr>
          <p:nvPr>
            <p:ph type="sldNum" sz="quarter" idx="12"/>
          </p:nvPr>
        </p:nvSpPr>
        <p:spPr/>
        <p:txBody>
          <a:bodyPr/>
          <a:lstStyle/>
          <a:p>
            <a:fld id="{4F0ACC0C-BF20-465F-8F47-2D499598F06E}"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404664"/>
            <a:ext cx="8229600" cy="1143000"/>
          </a:xfrm>
        </p:spPr>
        <p:txBody>
          <a:bodyPr/>
          <a:lstStyle/>
          <a:p>
            <a:pPr algn="ctr"/>
            <a:r>
              <a:rPr lang="en-US" dirty="0" smtClean="0">
                <a:solidFill>
                  <a:srgbClr val="00B0F0"/>
                </a:solidFill>
              </a:rPr>
              <a:t>Definition 5.11</a:t>
            </a:r>
            <a:endParaRPr lang="en-US" dirty="0">
              <a:solidFill>
                <a:srgbClr val="00B0F0"/>
              </a:solidFill>
            </a:endParaRPr>
          </a:p>
        </p:txBody>
      </p:sp>
      <p:sp>
        <p:nvSpPr>
          <p:cNvPr id="3" name="Content Placeholder 2"/>
          <p:cNvSpPr>
            <a:spLocks noGrp="1"/>
          </p:cNvSpPr>
          <p:nvPr>
            <p:ph idx="1"/>
          </p:nvPr>
        </p:nvSpPr>
        <p:spPr>
          <a:xfrm>
            <a:off x="251520" y="3717032"/>
            <a:ext cx="6275040" cy="2607568"/>
          </a:xfrm>
        </p:spPr>
        <p:txBody>
          <a:bodyPr>
            <a:normAutofit/>
          </a:bodyPr>
          <a:lstStyle/>
          <a:p>
            <a:pPr>
              <a:buNone/>
            </a:pPr>
            <a:r>
              <a:rPr lang="en-US" dirty="0" smtClean="0"/>
              <a:t>	The </a:t>
            </a:r>
            <a:r>
              <a:rPr lang="en-US" b="1" dirty="0" smtClean="0"/>
              <a:t>circuit auction</a:t>
            </a:r>
            <a:r>
              <a:rPr lang="en-US" dirty="0" smtClean="0"/>
              <a:t> orders the agents arbitrarily (e.g., lexicographically) and offers each agent a price equal to the value of the preceding agent in the order (the first agent is offered the last agent’s value).</a:t>
            </a:r>
            <a:endParaRPr lang="en-US" dirty="0"/>
          </a:p>
        </p:txBody>
      </p:sp>
      <p:pic>
        <p:nvPicPr>
          <p:cNvPr id="59396" name="Picture 4" descr="http://upload.wikimedia.org/wikipedia/commons/thumb/3/35/OCP_Musical_Chairs.jpg/300px-OCP_Musical_Chairs.jpg"/>
          <p:cNvPicPr>
            <a:picLocks noChangeAspect="1" noChangeArrowheads="1"/>
          </p:cNvPicPr>
          <p:nvPr/>
        </p:nvPicPr>
        <p:blipFill>
          <a:blip r:embed="rId3" cstate="print"/>
          <a:srcRect/>
          <a:stretch>
            <a:fillRect/>
          </a:stretch>
        </p:blipFill>
        <p:spPr bwMode="auto">
          <a:xfrm>
            <a:off x="6609263" y="4005064"/>
            <a:ext cx="2427233" cy="2160240"/>
          </a:xfrm>
          <a:prstGeom prst="rect">
            <a:avLst/>
          </a:prstGeom>
          <a:noFill/>
        </p:spPr>
      </p:pic>
      <p:pic>
        <p:nvPicPr>
          <p:cNvPr id="59398" name="Picture 6" descr="http://static3.depositphotos.com/1003722/183/v/450/dep_1839370-Dancer-silhouette-pairs.jpg"/>
          <p:cNvPicPr>
            <a:picLocks noChangeAspect="1" noChangeArrowheads="1"/>
          </p:cNvPicPr>
          <p:nvPr/>
        </p:nvPicPr>
        <p:blipFill>
          <a:blip r:embed="rId4" cstate="print"/>
          <a:srcRect/>
          <a:stretch>
            <a:fillRect/>
          </a:stretch>
        </p:blipFill>
        <p:spPr bwMode="auto">
          <a:xfrm>
            <a:off x="611560" y="1491926"/>
            <a:ext cx="2376264" cy="2153098"/>
          </a:xfrm>
          <a:prstGeom prst="rect">
            <a:avLst/>
          </a:prstGeom>
          <a:noFill/>
        </p:spPr>
      </p:pic>
      <p:sp>
        <p:nvSpPr>
          <p:cNvPr id="7" name="TextBox 6"/>
          <p:cNvSpPr txBox="1"/>
          <p:nvPr/>
        </p:nvSpPr>
        <p:spPr>
          <a:xfrm>
            <a:off x="3131840" y="1700808"/>
            <a:ext cx="6012160" cy="1969770"/>
          </a:xfrm>
          <a:prstGeom prst="rect">
            <a:avLst/>
          </a:prstGeom>
          <a:noFill/>
        </p:spPr>
        <p:txBody>
          <a:bodyPr wrap="square" rtlCol="0">
            <a:spAutoFit/>
          </a:bodyPr>
          <a:lstStyle/>
          <a:p>
            <a:pPr marL="274320" indent="-274320">
              <a:spcBef>
                <a:spcPct val="20000"/>
              </a:spcBef>
              <a:buClr>
                <a:schemeClr val="accent3"/>
              </a:buClr>
              <a:buSzPct val="95000"/>
            </a:pPr>
            <a:r>
              <a:rPr lang="en-US" sz="2600" dirty="0" smtClean="0"/>
              <a:t>	The </a:t>
            </a:r>
            <a:r>
              <a:rPr lang="en-US" sz="2600" b="1" dirty="0" smtClean="0"/>
              <a:t>pairing auction </a:t>
            </a:r>
            <a:r>
              <a:rPr lang="en-US" sz="2600" dirty="0" smtClean="0"/>
              <a:t>arbitrarily pairs agents and runs the second-price auction on each pair (assuming n is even).</a:t>
            </a:r>
          </a:p>
          <a:p>
            <a:endParaRPr lang="en-US" dirty="0"/>
          </a:p>
        </p:txBody>
      </p:sp>
      <p:sp>
        <p:nvSpPr>
          <p:cNvPr id="8" name="מציין מיקום של מספר שקופית 7"/>
          <p:cNvSpPr>
            <a:spLocks noGrp="1"/>
          </p:cNvSpPr>
          <p:nvPr>
            <p:ph type="sldNum" sz="quarter" idx="12"/>
          </p:nvPr>
        </p:nvSpPr>
        <p:spPr/>
        <p:txBody>
          <a:bodyPr/>
          <a:lstStyle/>
          <a:p>
            <a:fld id="{4F0ACC0C-BF20-465F-8F47-2D499598F06E}"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Theorem 5.12</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dirty="0" smtClean="0"/>
              <a:t>For </a:t>
            </a:r>
            <a:r>
              <a:rPr lang="en-US" dirty="0" err="1" smtClean="0"/>
              <a:t>i.i.d</a:t>
            </a:r>
            <a:r>
              <a:rPr lang="en-US" dirty="0" smtClean="0"/>
              <a:t>., regular, digital-good environments, any auction wherein each agent is offered the price of another random or arbitrary (but not value dependent) agent is a 2-approximation to the optimal auction revenue.	</a:t>
            </a:r>
          </a:p>
          <a:p>
            <a:r>
              <a:rPr lang="en-US" dirty="0" smtClean="0"/>
              <a:t>Proof:</a:t>
            </a:r>
          </a:p>
          <a:p>
            <a:pPr lvl="1"/>
            <a:r>
              <a:rPr lang="en-US" dirty="0" smtClean="0"/>
              <a:t>Since each agent is offered a random value from the distribution, simply apply </a:t>
            </a:r>
            <a:r>
              <a:rPr lang="en-US" dirty="0" smtClean="0">
                <a:hlinkClick r:id="rId3" action="ppaction://hlinksldjump"/>
              </a:rPr>
              <a:t>lemma 5.6</a:t>
            </a:r>
            <a:endParaRPr lang="en-US" dirty="0" smtClean="0"/>
          </a:p>
          <a:p>
            <a:r>
              <a:rPr lang="en-US" dirty="0" smtClean="0"/>
              <a:t>Conclusion: pairing auction and circuit auction  are both 2-approximation to the optimal auction revenue.</a:t>
            </a:r>
            <a:endParaRPr lang="en-US" dirty="0"/>
          </a:p>
        </p:txBody>
      </p:sp>
      <p:sp>
        <p:nvSpPr>
          <p:cNvPr id="4" name="מציין מיקום של מספר שקופית 3"/>
          <p:cNvSpPr>
            <a:spLocks noGrp="1"/>
          </p:cNvSpPr>
          <p:nvPr>
            <p:ph type="sldNum" sz="quarter" idx="12"/>
          </p:nvPr>
        </p:nvSpPr>
        <p:spPr/>
        <p:txBody>
          <a:bodyPr/>
          <a:lstStyle/>
          <a:p>
            <a:fld id="{4F0ACC0C-BF20-465F-8F47-2D499598F06E}"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General Environments</a:t>
            </a:r>
            <a:endParaRPr lang="en-US" dirty="0"/>
          </a:p>
        </p:txBody>
      </p:sp>
      <p:sp>
        <p:nvSpPr>
          <p:cNvPr id="3" name="Content Placeholder 2"/>
          <p:cNvSpPr>
            <a:spLocks noGrp="1"/>
          </p:cNvSpPr>
          <p:nvPr>
            <p:ph idx="1"/>
          </p:nvPr>
        </p:nvSpPr>
        <p:spPr/>
        <p:txBody>
          <a:bodyPr/>
          <a:lstStyle/>
          <a:p>
            <a:r>
              <a:rPr lang="en-US" dirty="0" smtClean="0"/>
              <a:t>We want to extend our results for the digital good environments to </a:t>
            </a:r>
            <a:r>
              <a:rPr lang="en-US" b="1" dirty="0" smtClean="0"/>
              <a:t>general environments</a:t>
            </a:r>
          </a:p>
          <a:p>
            <a:endParaRPr lang="en-US" dirty="0" smtClean="0"/>
          </a:p>
          <a:p>
            <a:r>
              <a:rPr lang="en-US" dirty="0" smtClean="0"/>
              <a:t>This can be done by replacing the </a:t>
            </a:r>
            <a:r>
              <a:rPr lang="en-US" u="sng" dirty="0" smtClean="0"/>
              <a:t>lazy single-sample</a:t>
            </a:r>
            <a:r>
              <a:rPr lang="en-US" dirty="0" smtClean="0"/>
              <a:t> mechanism with a </a:t>
            </a:r>
            <a:r>
              <a:rPr lang="en-US" u="sng" dirty="0" smtClean="0"/>
              <a:t>lazy circuit or pairing</a:t>
            </a:r>
            <a:r>
              <a:rPr lang="en-US" dirty="0" smtClean="0"/>
              <a:t> mechanisms.</a:t>
            </a:r>
          </a:p>
        </p:txBody>
      </p:sp>
      <p:sp>
        <p:nvSpPr>
          <p:cNvPr id="4" name="מציין מיקום של מספר שקופית 3"/>
          <p:cNvSpPr>
            <a:spLocks noGrp="1"/>
          </p:cNvSpPr>
          <p:nvPr>
            <p:ph type="sldNum" sz="quarter" idx="12"/>
          </p:nvPr>
        </p:nvSpPr>
        <p:spPr/>
        <p:txBody>
          <a:bodyPr/>
          <a:lstStyle/>
          <a:p>
            <a:fld id="{4F0ACC0C-BF20-465F-8F47-2D499598F06E}"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Prior knowledge on the agents</a:t>
            </a:r>
          </a:p>
        </p:txBody>
      </p:sp>
      <p:sp>
        <p:nvSpPr>
          <p:cNvPr id="3" name="Content Placeholder 2"/>
          <p:cNvSpPr>
            <a:spLocks noGrp="1"/>
          </p:cNvSpPr>
          <p:nvPr>
            <p:ph idx="1"/>
          </p:nvPr>
        </p:nvSpPr>
        <p:spPr/>
        <p:txBody>
          <a:bodyPr>
            <a:normAutofit/>
          </a:bodyPr>
          <a:lstStyle/>
          <a:p>
            <a:r>
              <a:rPr lang="en-US" dirty="0" smtClean="0"/>
              <a:t>We can use a prior knowledge we have on the agents</a:t>
            </a:r>
          </a:p>
          <a:p>
            <a:r>
              <a:rPr lang="en-US" dirty="0" smtClean="0"/>
              <a:t>The problem:  the agents may strategize so the information about them cannot be exploited by the designer</a:t>
            </a:r>
          </a:p>
          <a:p>
            <a:r>
              <a:rPr lang="en-US" dirty="0" smtClean="0"/>
              <a:t>As we already know this won’t lead to truth telling, so the VSM (virtual surplus mechanism) can’t be applied efficiently. </a:t>
            </a:r>
          </a:p>
          <a:p>
            <a:r>
              <a:rPr lang="en-US" dirty="0" smtClean="0"/>
              <a:t>The outcome: we will be far from the optimal revenue</a:t>
            </a:r>
          </a:p>
          <a:p>
            <a:endParaRPr lang="en-US" dirty="0" smtClean="0"/>
          </a:p>
          <a:p>
            <a:endParaRPr lang="en-US" dirty="0"/>
          </a:p>
        </p:txBody>
      </p:sp>
      <p:pic>
        <p:nvPicPr>
          <p:cNvPr id="50178" name="Picture 2" descr="http://www.simpsonstrivia.com.ar/simpsons-photos/wallpapers/homer-simpson-wallpaper-brain-1024.jpg"/>
          <p:cNvPicPr>
            <a:picLocks noChangeAspect="1" noChangeArrowheads="1"/>
          </p:cNvPicPr>
          <p:nvPr/>
        </p:nvPicPr>
        <p:blipFill>
          <a:blip r:embed="rId3" cstate="print"/>
          <a:srcRect/>
          <a:stretch>
            <a:fillRect/>
          </a:stretch>
        </p:blipFill>
        <p:spPr bwMode="auto">
          <a:xfrm>
            <a:off x="7164288" y="5373216"/>
            <a:ext cx="1979712" cy="1484784"/>
          </a:xfrm>
          <a:prstGeom prst="rect">
            <a:avLst/>
          </a:prstGeom>
          <a:noFill/>
        </p:spPr>
      </p:pic>
      <p:sp>
        <p:nvSpPr>
          <p:cNvPr id="5" name="Slide Number Placeholder 4"/>
          <p:cNvSpPr>
            <a:spLocks noGrp="1"/>
          </p:cNvSpPr>
          <p:nvPr>
            <p:ph type="sldNum" sz="quarter" idx="12"/>
          </p:nvPr>
        </p:nvSpPr>
        <p:spPr/>
        <p:txBody>
          <a:bodyPr/>
          <a:lstStyle/>
          <a:p>
            <a:fld id="{4F0ACC0C-BF20-465F-8F47-2D499598F06E}"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http://t2.gstatic.com/images?q=tbn:ANd9GcRCCil1vyUKW6gQYsS5QpZGvptHUOPN47D7LP7A6Hr9wk0v59qB"/>
          <p:cNvPicPr>
            <a:picLocks noChangeAspect="1" noChangeArrowheads="1"/>
          </p:cNvPicPr>
          <p:nvPr/>
        </p:nvPicPr>
        <p:blipFill>
          <a:blip r:embed="rId3" cstate="print"/>
          <a:srcRect/>
          <a:stretch>
            <a:fillRect/>
          </a:stretch>
        </p:blipFill>
        <p:spPr bwMode="auto">
          <a:xfrm>
            <a:off x="7018337" y="4770834"/>
            <a:ext cx="2162175" cy="2114550"/>
          </a:xfrm>
          <a:prstGeom prst="rect">
            <a:avLst/>
          </a:prstGeom>
          <a:noFill/>
        </p:spPr>
      </p:pic>
      <p:sp>
        <p:nvSpPr>
          <p:cNvPr id="2" name="Title 1"/>
          <p:cNvSpPr>
            <a:spLocks noGrp="1"/>
          </p:cNvSpPr>
          <p:nvPr>
            <p:ph type="title"/>
          </p:nvPr>
        </p:nvSpPr>
        <p:spPr>
          <a:xfrm>
            <a:off x="457200" y="548680"/>
            <a:ext cx="8291264" cy="1143000"/>
          </a:xfrm>
        </p:spPr>
        <p:txBody>
          <a:bodyPr>
            <a:normAutofit fontScale="90000"/>
          </a:bodyPr>
          <a:lstStyle/>
          <a:p>
            <a:pPr algn="ctr"/>
            <a:r>
              <a:rPr lang="en-US" dirty="0" smtClean="0"/>
              <a:t>Definition 5.13 - Pairing mechanism</a:t>
            </a:r>
            <a:endParaRPr lang="en-US" dirty="0"/>
          </a:p>
        </p:txBody>
      </p:sp>
      <p:sp>
        <p:nvSpPr>
          <p:cNvPr id="3" name="Content Placeholder 2"/>
          <p:cNvSpPr>
            <a:spLocks noGrp="1"/>
          </p:cNvSpPr>
          <p:nvPr>
            <p:ph idx="1"/>
          </p:nvPr>
        </p:nvSpPr>
        <p:spPr>
          <a:xfrm>
            <a:off x="457200" y="1935480"/>
            <a:ext cx="8219256" cy="4389120"/>
          </a:xfrm>
        </p:spPr>
        <p:txBody>
          <a:bodyPr>
            <a:normAutofit/>
          </a:bodyPr>
          <a:lstStyle/>
          <a:p>
            <a:r>
              <a:rPr lang="en-US" dirty="0" smtClean="0"/>
              <a:t>The pairing mechanism is the composition of the surplus maximization mechanism with the (digital goods) pairing auction. More formally:</a:t>
            </a:r>
          </a:p>
          <a:p>
            <a:pPr lvl="1">
              <a:buNone/>
            </a:pPr>
            <a:r>
              <a:rPr lang="en-US" dirty="0" smtClean="0"/>
              <a:t>1. Run a Surplus Maximization on v</a:t>
            </a:r>
          </a:p>
          <a:p>
            <a:pPr lvl="1">
              <a:buNone/>
            </a:pPr>
            <a:r>
              <a:rPr lang="en-US" dirty="0" smtClean="0"/>
              <a:t>2. Run a pairing auction on v</a:t>
            </a:r>
          </a:p>
          <a:p>
            <a:pPr lvl="1">
              <a:buNone/>
            </a:pPr>
            <a:r>
              <a:rPr lang="en-US" dirty="0" smtClean="0"/>
              <a:t>3. Charge the winners in both auctions with their maximal price from the mechanisms above</a:t>
            </a:r>
          </a:p>
          <a:p>
            <a:r>
              <a:rPr lang="en-US" dirty="0" smtClean="0"/>
              <a:t>For </a:t>
            </a:r>
            <a:r>
              <a:rPr lang="en-US" dirty="0" smtClean="0">
                <a:hlinkClick r:id="rId4" action="ppaction://hlinksldjump"/>
              </a:rPr>
              <a:t>downward-closed environments</a:t>
            </a:r>
            <a:r>
              <a:rPr lang="en-US" dirty="0" smtClean="0"/>
              <a:t>, the induced environment for the mechanism defined</a:t>
            </a:r>
          </a:p>
          <a:p>
            <a:pPr>
              <a:buNone/>
            </a:pPr>
            <a:r>
              <a:rPr lang="en-US" dirty="0" smtClean="0"/>
              <a:t>	above is digital-good</a:t>
            </a:r>
          </a:p>
        </p:txBody>
      </p:sp>
      <p:sp>
        <p:nvSpPr>
          <p:cNvPr id="6" name="מציין מיקום של מספר שקופית 5"/>
          <p:cNvSpPr>
            <a:spLocks noGrp="1"/>
          </p:cNvSpPr>
          <p:nvPr>
            <p:ph type="sldNum" sz="quarter" idx="12"/>
          </p:nvPr>
        </p:nvSpPr>
        <p:spPr/>
        <p:txBody>
          <a:bodyPr/>
          <a:lstStyle/>
          <a:p>
            <a:fld id="{4F0ACC0C-BF20-465F-8F47-2D499598F06E}"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projexit.com/images/services-Image-of-people-in-circle-holding-hands.jpg"/>
          <p:cNvPicPr>
            <a:picLocks noChangeAspect="1" noChangeArrowheads="1"/>
          </p:cNvPicPr>
          <p:nvPr/>
        </p:nvPicPr>
        <p:blipFill>
          <a:blip r:embed="rId3" cstate="print"/>
          <a:srcRect/>
          <a:stretch>
            <a:fillRect/>
          </a:stretch>
        </p:blipFill>
        <p:spPr bwMode="auto">
          <a:xfrm>
            <a:off x="6180178" y="4635133"/>
            <a:ext cx="2963822" cy="2222867"/>
          </a:xfrm>
          <a:prstGeom prst="rect">
            <a:avLst/>
          </a:prstGeom>
          <a:noFill/>
        </p:spPr>
      </p:pic>
      <p:sp>
        <p:nvSpPr>
          <p:cNvPr id="2" name="Title 1"/>
          <p:cNvSpPr>
            <a:spLocks noGrp="1"/>
          </p:cNvSpPr>
          <p:nvPr>
            <p:ph type="title"/>
          </p:nvPr>
        </p:nvSpPr>
        <p:spPr>
          <a:xfrm>
            <a:off x="457200" y="404664"/>
            <a:ext cx="8291264" cy="1143000"/>
          </a:xfrm>
        </p:spPr>
        <p:txBody>
          <a:bodyPr>
            <a:normAutofit fontScale="90000"/>
          </a:bodyPr>
          <a:lstStyle/>
          <a:p>
            <a:pPr algn="ctr"/>
            <a:r>
              <a:rPr lang="en-US" dirty="0" smtClean="0"/>
              <a:t>Definition 5.13 - Circuit mechanism</a:t>
            </a:r>
            <a:endParaRPr lang="en-US" dirty="0"/>
          </a:p>
        </p:txBody>
      </p:sp>
      <p:sp>
        <p:nvSpPr>
          <p:cNvPr id="3" name="Content Placeholder 2"/>
          <p:cNvSpPr>
            <a:spLocks noGrp="1"/>
          </p:cNvSpPr>
          <p:nvPr>
            <p:ph idx="1"/>
          </p:nvPr>
        </p:nvSpPr>
        <p:spPr>
          <a:xfrm>
            <a:off x="457200" y="1935480"/>
            <a:ext cx="8219256" cy="4389120"/>
          </a:xfrm>
        </p:spPr>
        <p:txBody>
          <a:bodyPr>
            <a:normAutofit lnSpcReduction="10000"/>
          </a:bodyPr>
          <a:lstStyle/>
          <a:p>
            <a:r>
              <a:rPr lang="en-US" dirty="0" smtClean="0"/>
              <a:t>The circuit mechanism is the composition of the surplus maximization mechanism with the (digital goods) circuit auction. More formally:</a:t>
            </a:r>
          </a:p>
          <a:p>
            <a:pPr lvl="1">
              <a:buNone/>
            </a:pPr>
            <a:r>
              <a:rPr lang="en-US" dirty="0" smtClean="0"/>
              <a:t>1. Run a Surplus Maximization on v</a:t>
            </a:r>
          </a:p>
          <a:p>
            <a:pPr lvl="1">
              <a:buNone/>
            </a:pPr>
            <a:r>
              <a:rPr lang="en-US" dirty="0" smtClean="0"/>
              <a:t>2. Run a circuit auction on v</a:t>
            </a:r>
          </a:p>
          <a:p>
            <a:pPr lvl="1">
              <a:buNone/>
            </a:pPr>
            <a:r>
              <a:rPr lang="en-US" dirty="0" smtClean="0"/>
              <a:t>3. Charge the winners in both auctions with their maximal price from the mechanisms above</a:t>
            </a:r>
          </a:p>
          <a:p>
            <a:pPr lvl="1"/>
            <a:endParaRPr lang="en-US" dirty="0" smtClean="0"/>
          </a:p>
          <a:p>
            <a:r>
              <a:rPr lang="en-US" dirty="0" smtClean="0"/>
              <a:t>For downward-closed environments, the induced environment for the mechanism defined</a:t>
            </a:r>
          </a:p>
          <a:p>
            <a:pPr>
              <a:buNone/>
            </a:pPr>
            <a:r>
              <a:rPr lang="en-US" dirty="0" smtClean="0"/>
              <a:t>	above is digital-good</a:t>
            </a:r>
          </a:p>
        </p:txBody>
      </p:sp>
      <p:sp>
        <p:nvSpPr>
          <p:cNvPr id="6" name="מציין מיקום של מספר שקופית 5"/>
          <p:cNvSpPr>
            <a:spLocks noGrp="1"/>
          </p:cNvSpPr>
          <p:nvPr>
            <p:ph type="sldNum" sz="quarter" idx="12"/>
          </p:nvPr>
        </p:nvSpPr>
        <p:spPr/>
        <p:txBody>
          <a:bodyPr/>
          <a:lstStyle/>
          <a:p>
            <a:fld id="{4F0ACC0C-BF20-465F-8F47-2D499598F06E}"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Theorem 5.14</a:t>
            </a:r>
            <a:endParaRPr lang="en-US" dirty="0"/>
          </a:p>
        </p:txBody>
      </p:sp>
      <p:sp>
        <p:nvSpPr>
          <p:cNvPr id="3" name="Content Placeholder 2"/>
          <p:cNvSpPr>
            <a:spLocks noGrp="1"/>
          </p:cNvSpPr>
          <p:nvPr>
            <p:ph idx="1"/>
          </p:nvPr>
        </p:nvSpPr>
        <p:spPr/>
        <p:txBody>
          <a:bodyPr>
            <a:normAutofit/>
          </a:bodyPr>
          <a:lstStyle/>
          <a:p>
            <a:r>
              <a:rPr lang="en-US" sz="2800" dirty="0" smtClean="0"/>
              <a:t>For </a:t>
            </a:r>
            <a:r>
              <a:rPr lang="en-US" sz="2800" dirty="0" err="1" smtClean="0"/>
              <a:t>i.i.d</a:t>
            </a:r>
            <a:r>
              <a:rPr lang="en-US" sz="2800" dirty="0" smtClean="0"/>
              <a:t>., regular, </a:t>
            </a:r>
            <a:r>
              <a:rPr lang="en-US" sz="2800" dirty="0" err="1" smtClean="0"/>
              <a:t>matroid</a:t>
            </a:r>
            <a:r>
              <a:rPr lang="en-US" sz="2800" dirty="0" smtClean="0"/>
              <a:t> environments, the pairing and circuit mechanisms are 2-approximations to the optimal mechanism revenue.</a:t>
            </a:r>
          </a:p>
        </p:txBody>
      </p:sp>
      <p:sp>
        <p:nvSpPr>
          <p:cNvPr id="4" name="מציין מיקום של מספר שקופית 3"/>
          <p:cNvSpPr>
            <a:spLocks noGrp="1"/>
          </p:cNvSpPr>
          <p:nvPr>
            <p:ph type="sldNum" sz="quarter" idx="12"/>
          </p:nvPr>
        </p:nvSpPr>
        <p:spPr/>
        <p:txBody>
          <a:bodyPr/>
          <a:lstStyle/>
          <a:p>
            <a:fld id="{4F0ACC0C-BF20-465F-8F47-2D499598F06E}"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skize.com/myspace-comments/simpsons/img/the_simpsons_comment-13.gif"/>
          <p:cNvPicPr>
            <a:picLocks noChangeAspect="1" noChangeArrowheads="1" noCrop="1"/>
          </p:cNvPicPr>
          <p:nvPr/>
        </p:nvPicPr>
        <p:blipFill>
          <a:blip r:embed="rId2" cstate="print"/>
          <a:srcRect/>
          <a:stretch>
            <a:fillRect/>
          </a:stretch>
        </p:blipFill>
        <p:spPr bwMode="auto">
          <a:xfrm>
            <a:off x="251520" y="-315416"/>
            <a:ext cx="8604448" cy="7475117"/>
          </a:xfrm>
          <a:prstGeom prst="rect">
            <a:avLst/>
          </a:prstGeom>
          <a:noFill/>
        </p:spPr>
      </p:pic>
      <p:sp>
        <p:nvSpPr>
          <p:cNvPr id="3" name="מציין מיקום של מספר שקופית 2"/>
          <p:cNvSpPr>
            <a:spLocks noGrp="1"/>
          </p:cNvSpPr>
          <p:nvPr>
            <p:ph type="sldNum" sz="quarter" idx="12"/>
          </p:nvPr>
        </p:nvSpPr>
        <p:spPr/>
        <p:txBody>
          <a:bodyPr/>
          <a:lstStyle/>
          <a:p>
            <a:fld id="{4F0ACC0C-BF20-465F-8F47-2D499598F06E}" type="slidenum">
              <a:rPr lang="en-US" smtClean="0"/>
              <a:pPr/>
              <a:t>43</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for Today</a:t>
            </a:r>
            <a:endParaRPr lang="en-US" dirty="0"/>
          </a:p>
        </p:txBody>
      </p:sp>
      <p:sp>
        <p:nvSpPr>
          <p:cNvPr id="3" name="Content Placeholder 2"/>
          <p:cNvSpPr>
            <a:spLocks noGrp="1"/>
          </p:cNvSpPr>
          <p:nvPr>
            <p:ph idx="1"/>
          </p:nvPr>
        </p:nvSpPr>
        <p:spPr>
          <a:xfrm>
            <a:off x="457200" y="1935480"/>
            <a:ext cx="4762872" cy="4389120"/>
          </a:xfrm>
        </p:spPr>
        <p:txBody>
          <a:bodyPr>
            <a:normAutofit fontScale="92500" lnSpcReduction="10000"/>
          </a:bodyPr>
          <a:lstStyle/>
          <a:p>
            <a:r>
              <a:rPr lang="en-US" dirty="0" smtClean="0"/>
              <a:t>Resource Augmentation</a:t>
            </a:r>
          </a:p>
          <a:p>
            <a:pPr lvl="1"/>
            <a:r>
              <a:rPr lang="en-US" dirty="0" smtClean="0"/>
              <a:t>Increase the number of agents in order to increase revenues</a:t>
            </a:r>
          </a:p>
          <a:p>
            <a:endParaRPr lang="en-US" dirty="0" smtClean="0"/>
          </a:p>
          <a:p>
            <a:r>
              <a:rPr lang="en-US" dirty="0" smtClean="0"/>
              <a:t>Single-sample Mechanisms</a:t>
            </a:r>
          </a:p>
          <a:p>
            <a:pPr lvl="1"/>
            <a:r>
              <a:rPr lang="en-US" dirty="0" smtClean="0"/>
              <a:t>Use one-single sample instead of a infeasible large market analysis.</a:t>
            </a:r>
          </a:p>
          <a:p>
            <a:endParaRPr lang="en-US" dirty="0" smtClean="0"/>
          </a:p>
          <a:p>
            <a:r>
              <a:rPr lang="en-US" dirty="0" smtClean="0"/>
              <a:t>Prior-independent Mechanisms</a:t>
            </a:r>
          </a:p>
          <a:p>
            <a:pPr lvl="1"/>
            <a:r>
              <a:rPr lang="en-US" dirty="0" smtClean="0"/>
              <a:t>Perform small amount of market analysis as the mechanism runs</a:t>
            </a:r>
          </a:p>
        </p:txBody>
      </p:sp>
      <p:pic>
        <p:nvPicPr>
          <p:cNvPr id="47109" name="Picture 5" descr="http://26.media.tumblr.com/tumblr_kxy97895Qg1qa9armo1_500.jpg"/>
          <p:cNvPicPr>
            <a:picLocks noChangeAspect="1" noChangeArrowheads="1"/>
          </p:cNvPicPr>
          <p:nvPr/>
        </p:nvPicPr>
        <p:blipFill>
          <a:blip r:embed="rId2" cstate="print">
            <a:clrChange>
              <a:clrFrom>
                <a:srgbClr val="D4D0CD"/>
              </a:clrFrom>
              <a:clrTo>
                <a:srgbClr val="D4D0CD">
                  <a:alpha val="0"/>
                </a:srgbClr>
              </a:clrTo>
            </a:clrChange>
          </a:blip>
          <a:srcRect/>
          <a:stretch>
            <a:fillRect/>
          </a:stretch>
        </p:blipFill>
        <p:spPr bwMode="auto">
          <a:xfrm>
            <a:off x="3923928" y="792088"/>
            <a:ext cx="5733256" cy="5733256"/>
          </a:xfrm>
          <a:prstGeom prst="rect">
            <a:avLst/>
          </a:prstGeom>
          <a:noFill/>
        </p:spPr>
      </p:pic>
      <p:sp>
        <p:nvSpPr>
          <p:cNvPr id="5" name="מציין מיקום של מספר שקופית 4"/>
          <p:cNvSpPr>
            <a:spLocks noGrp="1"/>
          </p:cNvSpPr>
          <p:nvPr>
            <p:ph type="sldNum" sz="quarter" idx="12"/>
          </p:nvPr>
        </p:nvSpPr>
        <p:spPr/>
        <p:txBody>
          <a:bodyPr/>
          <a:lstStyle/>
          <a:p>
            <a:fld id="{4F0ACC0C-BF20-465F-8F47-2D499598F06E}"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B0F0"/>
                </a:solidFill>
              </a:rPr>
              <a:t>Resource Augmentation</a:t>
            </a:r>
            <a:endParaRPr lang="en-US" dirty="0">
              <a:solidFill>
                <a:srgbClr val="00B0F0"/>
              </a:solidFill>
            </a:endParaRPr>
          </a:p>
        </p:txBody>
      </p:sp>
      <p:sp>
        <p:nvSpPr>
          <p:cNvPr id="3" name="Content Placeholder 2"/>
          <p:cNvSpPr>
            <a:spLocks noGrp="1"/>
          </p:cNvSpPr>
          <p:nvPr>
            <p:ph idx="1"/>
          </p:nvPr>
        </p:nvSpPr>
        <p:spPr/>
        <p:txBody>
          <a:bodyPr/>
          <a:lstStyle/>
          <a:p>
            <a:pPr lvl="1"/>
            <a:r>
              <a:rPr lang="en-US" dirty="0" smtClean="0"/>
              <a:t>Increasing the number of agents increases the profit of the surplus maximizing mechanism</a:t>
            </a:r>
          </a:p>
          <a:p>
            <a:pPr lvl="1"/>
            <a:endParaRPr lang="en-US" dirty="0" smtClean="0"/>
          </a:p>
        </p:txBody>
      </p:sp>
      <p:pic>
        <p:nvPicPr>
          <p:cNvPr id="46082" name="Picture 2" descr="http://cl.jroo.me/z3/8/B/k/d/a.aaa.jpg"/>
          <p:cNvPicPr>
            <a:picLocks noChangeAspect="1" noChangeArrowheads="1"/>
          </p:cNvPicPr>
          <p:nvPr/>
        </p:nvPicPr>
        <p:blipFill>
          <a:blip r:embed="rId3" cstate="print"/>
          <a:srcRect/>
          <a:stretch>
            <a:fillRect/>
          </a:stretch>
        </p:blipFill>
        <p:spPr bwMode="auto">
          <a:xfrm>
            <a:off x="755576" y="3284984"/>
            <a:ext cx="3563888" cy="2672916"/>
          </a:xfrm>
          <a:prstGeom prst="rect">
            <a:avLst/>
          </a:prstGeom>
          <a:noFill/>
        </p:spPr>
      </p:pic>
      <p:sp>
        <p:nvSpPr>
          <p:cNvPr id="6" name="TextBox 5"/>
          <p:cNvSpPr txBox="1"/>
          <p:nvPr/>
        </p:nvSpPr>
        <p:spPr>
          <a:xfrm>
            <a:off x="4139952" y="3429000"/>
            <a:ext cx="5004048" cy="2215991"/>
          </a:xfrm>
          <a:prstGeom prst="rect">
            <a:avLst/>
          </a:prstGeom>
          <a:noFill/>
        </p:spPr>
        <p:txBody>
          <a:bodyPr wrap="square" rtlCol="0">
            <a:spAutoFit/>
          </a:bodyPr>
          <a:lstStyle/>
          <a:p>
            <a:pPr marL="640080" lvl="1" indent="-246888">
              <a:spcBef>
                <a:spcPct val="20000"/>
              </a:spcBef>
              <a:buClr>
                <a:schemeClr val="accent1"/>
              </a:buClr>
              <a:buSzPct val="85000"/>
              <a:buFont typeface="Wingdings 2"/>
              <a:buChar char=""/>
            </a:pPr>
            <a:r>
              <a:rPr lang="en-US" sz="2400" dirty="0" smtClean="0"/>
              <a:t> With Resource Augmentation, the designer is not required to know the prior distribution, hence, he only needs to attract more agents.</a:t>
            </a:r>
          </a:p>
          <a:p>
            <a:endParaRPr lang="en-US" dirty="0"/>
          </a:p>
        </p:txBody>
      </p:sp>
      <p:sp>
        <p:nvSpPr>
          <p:cNvPr id="7" name="מציין מיקום של מספר שקופית 6"/>
          <p:cNvSpPr>
            <a:spLocks noGrp="1"/>
          </p:cNvSpPr>
          <p:nvPr>
            <p:ph type="sldNum" sz="quarter" idx="12"/>
          </p:nvPr>
        </p:nvSpPr>
        <p:spPr/>
        <p:txBody>
          <a:bodyPr/>
          <a:lstStyle/>
          <a:p>
            <a:fld id="{4F0ACC0C-BF20-465F-8F47-2D499598F06E}"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Single Item Auctions</a:t>
            </a:r>
            <a:endParaRPr lang="en-US" dirty="0">
              <a:solidFill>
                <a:srgbClr val="00B0F0"/>
              </a:solidFill>
            </a:endParaRPr>
          </a:p>
        </p:txBody>
      </p:sp>
      <p:sp>
        <p:nvSpPr>
          <p:cNvPr id="3" name="Content Placeholder 2"/>
          <p:cNvSpPr>
            <a:spLocks noGrp="1"/>
          </p:cNvSpPr>
          <p:nvPr>
            <p:ph idx="1"/>
          </p:nvPr>
        </p:nvSpPr>
        <p:spPr>
          <a:xfrm>
            <a:off x="179512" y="1916832"/>
            <a:ext cx="6696744" cy="3744416"/>
          </a:xfrm>
        </p:spPr>
        <p:txBody>
          <a:bodyPr>
            <a:normAutofit lnSpcReduction="10000"/>
          </a:bodyPr>
          <a:lstStyle/>
          <a:p>
            <a:r>
              <a:rPr lang="en-US" b="1" dirty="0" smtClean="0"/>
              <a:t>Theorem 5.1 - </a:t>
            </a:r>
            <a:r>
              <a:rPr lang="en-US" dirty="0" smtClean="0"/>
              <a:t>Bulow Klemperer  theorem.</a:t>
            </a:r>
          </a:p>
          <a:p>
            <a:r>
              <a:rPr lang="en-US" dirty="0" smtClean="0"/>
              <a:t>For </a:t>
            </a:r>
            <a:r>
              <a:rPr lang="en-US" dirty="0" err="1" smtClean="0"/>
              <a:t>i.i.d</a:t>
            </a:r>
            <a:r>
              <a:rPr lang="en-US" dirty="0" smtClean="0"/>
              <a:t>., regular, single-item environments, the expected revenue of the second-price auction on n+1 agents is at least the expected revenue of the optimal auction on n agents.</a:t>
            </a:r>
          </a:p>
          <a:p>
            <a:endParaRPr lang="en-US" dirty="0" smtClean="0"/>
          </a:p>
          <a:p>
            <a:endParaRPr lang="en-US" dirty="0" smtClean="0"/>
          </a:p>
          <a:p>
            <a:r>
              <a:rPr lang="en-US" dirty="0" smtClean="0"/>
              <a:t>Example: laptops auction.</a:t>
            </a:r>
          </a:p>
        </p:txBody>
      </p:sp>
      <p:pic>
        <p:nvPicPr>
          <p:cNvPr id="1026" name="Picture 2" descr="http://qph.cf.quoracdn.net/main-thumb-559-200-E8qmAYzkMH2YmyH6CpaSS1mQMyIiMKNi.jpeg"/>
          <p:cNvPicPr>
            <a:picLocks noChangeAspect="1" noChangeArrowheads="1"/>
          </p:cNvPicPr>
          <p:nvPr/>
        </p:nvPicPr>
        <p:blipFill>
          <a:blip r:embed="rId3" cstate="print"/>
          <a:srcRect/>
          <a:stretch>
            <a:fillRect/>
          </a:stretch>
        </p:blipFill>
        <p:spPr bwMode="auto">
          <a:xfrm>
            <a:off x="6300192" y="4014192"/>
            <a:ext cx="2843808" cy="2843808"/>
          </a:xfrm>
          <a:prstGeom prst="rect">
            <a:avLst/>
          </a:prstGeom>
          <a:noFill/>
        </p:spPr>
      </p:pic>
      <p:pic>
        <p:nvPicPr>
          <p:cNvPr id="1028" name="Picture 4" descr="http://www.gqq10.dial.pipex.com/KL0018.jpg"/>
          <p:cNvPicPr>
            <a:picLocks noChangeAspect="1" noChangeArrowheads="1"/>
          </p:cNvPicPr>
          <p:nvPr/>
        </p:nvPicPr>
        <p:blipFill>
          <a:blip r:embed="rId4" cstate="print"/>
          <a:srcRect/>
          <a:stretch>
            <a:fillRect/>
          </a:stretch>
        </p:blipFill>
        <p:spPr bwMode="auto">
          <a:xfrm>
            <a:off x="7587478" y="1844824"/>
            <a:ext cx="1556522" cy="2088232"/>
          </a:xfrm>
          <a:prstGeom prst="rect">
            <a:avLst/>
          </a:prstGeom>
          <a:noFill/>
        </p:spPr>
      </p:pic>
      <p:sp>
        <p:nvSpPr>
          <p:cNvPr id="4" name="TextBox 3"/>
          <p:cNvSpPr txBox="1"/>
          <p:nvPr/>
        </p:nvSpPr>
        <p:spPr>
          <a:xfrm>
            <a:off x="467544" y="4365104"/>
            <a:ext cx="5093189" cy="492443"/>
          </a:xfrm>
          <a:prstGeom prst="rect">
            <a:avLst/>
          </a:prstGeom>
          <a:noFill/>
        </p:spPr>
        <p:txBody>
          <a:bodyPr wrap="none" rtlCol="0">
            <a:spAutoFit/>
          </a:bodyPr>
          <a:lstStyle/>
          <a:p>
            <a:r>
              <a:rPr lang="en-US" sz="2600" dirty="0" err="1" smtClean="0"/>
              <a:t>exp_rev</a:t>
            </a:r>
            <a:r>
              <a:rPr lang="en-US" sz="2600" dirty="0" smtClean="0"/>
              <a:t>(</a:t>
            </a:r>
            <a:r>
              <a:rPr lang="en-US" sz="2600" dirty="0" err="1" smtClean="0"/>
              <a:t>M</a:t>
            </a:r>
            <a:r>
              <a:rPr lang="en-US" sz="2600" baseline="-25000" dirty="0" err="1" smtClean="0"/>
              <a:t>n</a:t>
            </a:r>
            <a:r>
              <a:rPr lang="en-US" sz="2600" baseline="30000" dirty="0" err="1" smtClean="0"/>
              <a:t>opt</a:t>
            </a:r>
            <a:r>
              <a:rPr lang="en-US" sz="2600" dirty="0"/>
              <a:t>) </a:t>
            </a:r>
            <a:r>
              <a:rPr lang="en-US" sz="2600" dirty="0" smtClean="0"/>
              <a:t>≤ </a:t>
            </a:r>
            <a:r>
              <a:rPr lang="en-US" sz="2600" dirty="0" err="1" smtClean="0"/>
              <a:t>exp_rev</a:t>
            </a:r>
            <a:r>
              <a:rPr lang="en-US" sz="2600" dirty="0" smtClean="0"/>
              <a:t>(M</a:t>
            </a:r>
            <a:r>
              <a:rPr lang="en-US" sz="2600" baseline="-25000" dirty="0" smtClean="0"/>
              <a:t>n+1</a:t>
            </a:r>
            <a:r>
              <a:rPr lang="en-US" sz="2800" baseline="30000" dirty="0" smtClean="0"/>
              <a:t>VCG</a:t>
            </a:r>
            <a:r>
              <a:rPr lang="en-US" sz="2600" dirty="0" smtClean="0"/>
              <a:t>)</a:t>
            </a:r>
            <a:endParaRPr lang="en-US" sz="2600" dirty="0"/>
          </a:p>
        </p:txBody>
      </p:sp>
      <p:sp>
        <p:nvSpPr>
          <p:cNvPr id="8" name="TextBox 7"/>
          <p:cNvSpPr txBox="1"/>
          <p:nvPr/>
        </p:nvSpPr>
        <p:spPr>
          <a:xfrm>
            <a:off x="7668344" y="1628800"/>
            <a:ext cx="1440160" cy="369332"/>
          </a:xfrm>
          <a:prstGeom prst="rect">
            <a:avLst/>
          </a:prstGeom>
          <a:noFill/>
        </p:spPr>
        <p:txBody>
          <a:bodyPr wrap="square" rtlCol="0">
            <a:spAutoFit/>
          </a:bodyPr>
          <a:lstStyle/>
          <a:p>
            <a:r>
              <a:rPr lang="en-US" dirty="0" smtClean="0"/>
              <a:t>Klemperer</a:t>
            </a:r>
            <a:endParaRPr lang="en-US" dirty="0"/>
          </a:p>
        </p:txBody>
      </p:sp>
      <p:sp>
        <p:nvSpPr>
          <p:cNvPr id="9" name="TextBox 8"/>
          <p:cNvSpPr txBox="1"/>
          <p:nvPr/>
        </p:nvSpPr>
        <p:spPr>
          <a:xfrm>
            <a:off x="6228184" y="3995772"/>
            <a:ext cx="1008112" cy="369332"/>
          </a:xfrm>
          <a:prstGeom prst="rect">
            <a:avLst/>
          </a:prstGeom>
          <a:noFill/>
          <a:ln>
            <a:noFill/>
          </a:ln>
        </p:spPr>
        <p:txBody>
          <a:bodyPr wrap="square" rtlCol="0">
            <a:spAutoFit/>
          </a:bodyPr>
          <a:lstStyle/>
          <a:p>
            <a:r>
              <a:rPr lang="en-US" dirty="0" smtClean="0"/>
              <a:t>Bulow</a:t>
            </a:r>
            <a:endParaRPr lang="en-US" dirty="0"/>
          </a:p>
        </p:txBody>
      </p:sp>
      <p:sp>
        <p:nvSpPr>
          <p:cNvPr id="10" name="מציין מיקום של מספר שקופית 9"/>
          <p:cNvSpPr>
            <a:spLocks noGrp="1"/>
          </p:cNvSpPr>
          <p:nvPr>
            <p:ph type="sldNum" sz="quarter" idx="12"/>
          </p:nvPr>
        </p:nvSpPr>
        <p:spPr/>
        <p:txBody>
          <a:bodyPr/>
          <a:lstStyle/>
          <a:p>
            <a:fld id="{4F0ACC0C-BF20-465F-8F47-2D499598F06E}"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1" descr="http://www.scienceteecher.com/images/P/proof_shirt_product-01.jpg"/>
          <p:cNvPicPr/>
          <p:nvPr/>
        </p:nvPicPr>
        <p:blipFill>
          <a:blip r:embed="rId3" cstate="print"/>
          <a:srcRect/>
          <a:stretch>
            <a:fillRect/>
          </a:stretch>
        </p:blipFill>
        <p:spPr bwMode="auto">
          <a:xfrm>
            <a:off x="6228184" y="0"/>
            <a:ext cx="2915816" cy="2267585"/>
          </a:xfrm>
          <a:prstGeom prst="rect">
            <a:avLst/>
          </a:prstGeom>
          <a:noFill/>
          <a:ln w="9525">
            <a:noFill/>
            <a:miter lim="800000"/>
            <a:headEnd/>
            <a:tailEnd/>
          </a:ln>
        </p:spPr>
      </p:pic>
      <p:sp>
        <p:nvSpPr>
          <p:cNvPr id="2" name="Title 1"/>
          <p:cNvSpPr>
            <a:spLocks noGrp="1"/>
          </p:cNvSpPr>
          <p:nvPr>
            <p:ph type="title"/>
          </p:nvPr>
        </p:nvSpPr>
        <p:spPr>
          <a:xfrm>
            <a:off x="755576" y="692696"/>
            <a:ext cx="6501408" cy="1143000"/>
          </a:xfrm>
        </p:spPr>
        <p:txBody>
          <a:bodyPr/>
          <a:lstStyle/>
          <a:p>
            <a:pPr algn="ctr"/>
            <a:r>
              <a:rPr lang="en-US" dirty="0" smtClean="0">
                <a:solidFill>
                  <a:srgbClr val="00B0F0"/>
                </a:solidFill>
              </a:rPr>
              <a:t>Proof</a:t>
            </a:r>
            <a:endParaRPr lang="en-US" dirty="0">
              <a:solidFill>
                <a:srgbClr val="00B0F0"/>
              </a:solidFill>
            </a:endParaRPr>
          </a:p>
        </p:txBody>
      </p:sp>
      <p:sp>
        <p:nvSpPr>
          <p:cNvPr id="3" name="Content Placeholder 2"/>
          <p:cNvSpPr>
            <a:spLocks noGrp="1"/>
          </p:cNvSpPr>
          <p:nvPr>
            <p:ph idx="1"/>
          </p:nvPr>
        </p:nvSpPr>
        <p:spPr>
          <a:xfrm>
            <a:off x="467544" y="2276872"/>
            <a:ext cx="8229600" cy="4248472"/>
          </a:xfrm>
        </p:spPr>
        <p:txBody>
          <a:bodyPr>
            <a:noAutofit/>
          </a:bodyPr>
          <a:lstStyle/>
          <a:p>
            <a:pPr>
              <a:buNone/>
            </a:pPr>
            <a:r>
              <a:rPr lang="en-US" sz="2400" dirty="0" smtClean="0"/>
              <a:t>	What is the optimal single-item auction for n+1 </a:t>
            </a:r>
            <a:r>
              <a:rPr lang="en-US" sz="2400" dirty="0" err="1" smtClean="0"/>
              <a:t>i.i.d</a:t>
            </a:r>
            <a:r>
              <a:rPr lang="en-US" sz="2400" dirty="0" smtClean="0"/>
              <a:t>. agents that </a:t>
            </a:r>
            <a:r>
              <a:rPr lang="en-US" sz="2400" dirty="0" smtClean="0">
                <a:solidFill>
                  <a:srgbClr val="FF0000"/>
                </a:solidFill>
              </a:rPr>
              <a:t>always</a:t>
            </a:r>
            <a:r>
              <a:rPr lang="en-US" sz="2400" dirty="0" smtClean="0"/>
              <a:t> sells the item?</a:t>
            </a:r>
          </a:p>
          <a:p>
            <a:pPr lvl="1"/>
            <a:r>
              <a:rPr lang="en-US" dirty="0" smtClean="0"/>
              <a:t>Clearly the optimal such auction is the one that assigns the item to the agent with the highest virtual value. </a:t>
            </a:r>
            <a:r>
              <a:rPr lang="en-US" dirty="0" smtClean="0">
                <a:solidFill>
                  <a:srgbClr val="FF0000"/>
                </a:solidFill>
              </a:rPr>
              <a:t>Even if virtual value is negative.</a:t>
            </a:r>
          </a:p>
          <a:p>
            <a:pPr lvl="1"/>
            <a:r>
              <a:rPr lang="en-US" dirty="0" smtClean="0"/>
              <a:t>Since the distribution is </a:t>
            </a:r>
            <a:r>
              <a:rPr lang="en-US" dirty="0" err="1" smtClean="0"/>
              <a:t>i.i.d</a:t>
            </a:r>
            <a:r>
              <a:rPr lang="en-US" dirty="0" smtClean="0"/>
              <a:t>. and regular, the agent with the highest virtual value is the agent with the highest value</a:t>
            </a:r>
          </a:p>
          <a:p>
            <a:pPr lvl="1"/>
            <a:r>
              <a:rPr lang="en-US" dirty="0" smtClean="0"/>
              <a:t>To get an incentive compatible auction (where people bid their true values), we use the </a:t>
            </a:r>
            <a:r>
              <a:rPr lang="en-US" dirty="0" smtClean="0">
                <a:solidFill>
                  <a:srgbClr val="FF0000"/>
                </a:solidFill>
              </a:rPr>
              <a:t>2</a:t>
            </a:r>
            <a:r>
              <a:rPr lang="en-US" baseline="30000" dirty="0" smtClean="0">
                <a:solidFill>
                  <a:srgbClr val="FF0000"/>
                </a:solidFill>
              </a:rPr>
              <a:t>nd</a:t>
            </a:r>
            <a:r>
              <a:rPr lang="en-US" dirty="0" smtClean="0">
                <a:solidFill>
                  <a:srgbClr val="FF0000"/>
                </a:solidFill>
              </a:rPr>
              <a:t>  price auction</a:t>
            </a:r>
            <a:r>
              <a:rPr lang="en-US" dirty="0" smtClean="0"/>
              <a:t>, and this maximizes revenue if we </a:t>
            </a:r>
            <a:r>
              <a:rPr lang="en-US" dirty="0" smtClean="0">
                <a:solidFill>
                  <a:srgbClr val="FF0000"/>
                </a:solidFill>
              </a:rPr>
              <a:t>must</a:t>
            </a:r>
            <a:r>
              <a:rPr lang="en-US" dirty="0" smtClean="0"/>
              <a:t> sell the item. </a:t>
            </a:r>
          </a:p>
        </p:txBody>
      </p:sp>
      <p:sp>
        <p:nvSpPr>
          <p:cNvPr id="5" name="מציין מיקום של מספר שקופית 4"/>
          <p:cNvSpPr>
            <a:spLocks noGrp="1"/>
          </p:cNvSpPr>
          <p:nvPr>
            <p:ph type="sldNum" sz="quarter" idx="12"/>
          </p:nvPr>
        </p:nvSpPr>
        <p:spPr/>
        <p:txBody>
          <a:bodyPr/>
          <a:lstStyle/>
          <a:p>
            <a:fld id="{4F0ACC0C-BF20-465F-8F47-2D499598F06E}"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
            <a:ext cx="8229600" cy="1143000"/>
          </a:xfrm>
        </p:spPr>
        <p:txBody>
          <a:bodyPr/>
          <a:lstStyle/>
          <a:p>
            <a:pPr algn="ctr"/>
            <a:r>
              <a:rPr lang="en-US" dirty="0" smtClean="0">
                <a:solidFill>
                  <a:srgbClr val="00B0F0"/>
                </a:solidFill>
              </a:rPr>
              <a:t>Proof – cont.</a:t>
            </a:r>
            <a:endParaRPr lang="en-US" dirty="0">
              <a:solidFill>
                <a:srgbClr val="00B0F0"/>
              </a:solidFill>
            </a:endParaRPr>
          </a:p>
        </p:txBody>
      </p:sp>
      <p:sp>
        <p:nvSpPr>
          <p:cNvPr id="3" name="Content Placeholder 2"/>
          <p:cNvSpPr>
            <a:spLocks noGrp="1"/>
          </p:cNvSpPr>
          <p:nvPr>
            <p:ph idx="1"/>
          </p:nvPr>
        </p:nvSpPr>
        <p:spPr>
          <a:xfrm>
            <a:off x="467544" y="980752"/>
            <a:ext cx="8424936" cy="5877272"/>
          </a:xfrm>
        </p:spPr>
        <p:txBody>
          <a:bodyPr>
            <a:noAutofit/>
          </a:bodyPr>
          <a:lstStyle/>
          <a:p>
            <a:r>
              <a:rPr lang="en-US" sz="2000" dirty="0" smtClean="0"/>
              <a:t>Define </a:t>
            </a:r>
            <a:r>
              <a:rPr lang="en-US" sz="2000" dirty="0" err="1" smtClean="0"/>
              <a:t>M</a:t>
            </a:r>
            <a:r>
              <a:rPr lang="en-US" sz="2000" baseline="-25000" dirty="0" err="1" smtClean="0"/>
              <a:t>n</a:t>
            </a:r>
            <a:r>
              <a:rPr lang="en-US" sz="2000" baseline="30000" dirty="0" err="1" smtClean="0"/>
              <a:t>opt</a:t>
            </a:r>
            <a:r>
              <a:rPr lang="en-US" sz="2000" dirty="0" smtClean="0"/>
              <a:t> to be an optimal auction on the first n agents</a:t>
            </a:r>
          </a:p>
          <a:p>
            <a:r>
              <a:rPr lang="en-US" sz="2000" dirty="0" smtClean="0"/>
              <a:t>Define M</a:t>
            </a:r>
            <a:r>
              <a:rPr lang="en-US" sz="2000" baseline="-25000" dirty="0" smtClean="0"/>
              <a:t>n+1</a:t>
            </a:r>
            <a:r>
              <a:rPr lang="en-US" sz="2000" baseline="30000" dirty="0" smtClean="0"/>
              <a:t>VCG</a:t>
            </a:r>
            <a:r>
              <a:rPr lang="en-US" sz="2000" dirty="0" smtClean="0"/>
              <a:t> to be a second-price auction with n+1 agents</a:t>
            </a:r>
          </a:p>
          <a:p>
            <a:r>
              <a:rPr lang="en-US" sz="2000" dirty="0" smtClean="0"/>
              <a:t>Need to prove: </a:t>
            </a:r>
            <a:r>
              <a:rPr lang="en-US" sz="2000" dirty="0" err="1" smtClean="0"/>
              <a:t>exp_rev</a:t>
            </a:r>
            <a:r>
              <a:rPr lang="en-US" sz="2000" dirty="0" smtClean="0"/>
              <a:t>(</a:t>
            </a:r>
            <a:r>
              <a:rPr lang="en-US" sz="2000" dirty="0" err="1" smtClean="0"/>
              <a:t>M</a:t>
            </a:r>
            <a:r>
              <a:rPr lang="en-US" sz="2000" baseline="-25000" dirty="0" err="1" smtClean="0"/>
              <a:t>n</a:t>
            </a:r>
            <a:r>
              <a:rPr lang="en-US" sz="2000" baseline="30000" dirty="0" err="1" smtClean="0"/>
              <a:t>opt</a:t>
            </a:r>
            <a:r>
              <a:rPr lang="en-US" sz="2000" dirty="0" smtClean="0"/>
              <a:t>) ≤ </a:t>
            </a:r>
            <a:r>
              <a:rPr lang="en-US" sz="2000" dirty="0" err="1" smtClean="0"/>
              <a:t>exp_rev</a:t>
            </a:r>
            <a:r>
              <a:rPr lang="en-US" sz="2000" dirty="0" smtClean="0"/>
              <a:t>(M</a:t>
            </a:r>
            <a:r>
              <a:rPr lang="en-US" sz="2000" baseline="-25000" dirty="0" smtClean="0"/>
              <a:t>n+1</a:t>
            </a:r>
            <a:r>
              <a:rPr lang="en-US" sz="2000" baseline="30000" dirty="0" smtClean="0"/>
              <a:t>VCG</a:t>
            </a:r>
            <a:r>
              <a:rPr lang="en-US" sz="2000" dirty="0" smtClean="0"/>
              <a:t>).</a:t>
            </a:r>
          </a:p>
          <a:p>
            <a:endParaRPr lang="en-US" sz="2000" dirty="0" smtClean="0"/>
          </a:p>
          <a:p>
            <a:r>
              <a:rPr lang="en-US" sz="2000" dirty="0" smtClean="0"/>
              <a:t>We showed that the optimal mechanism on n+1 agents that always sells the item is M</a:t>
            </a:r>
            <a:r>
              <a:rPr lang="en-US" sz="2000" baseline="-25000" dirty="0" smtClean="0"/>
              <a:t>n+1</a:t>
            </a:r>
            <a:r>
              <a:rPr lang="en-US" sz="2000" baseline="30000" dirty="0" smtClean="0"/>
              <a:t>VCG</a:t>
            </a:r>
            <a:endParaRPr lang="en-US" sz="2000" dirty="0" smtClean="0"/>
          </a:p>
          <a:p>
            <a:endParaRPr lang="en-US" sz="2000" dirty="0" smtClean="0"/>
          </a:p>
          <a:p>
            <a:r>
              <a:rPr lang="en-US" sz="2000" dirty="0" smtClean="0"/>
              <a:t>Define M_B as a n + 1 agent mechanism:</a:t>
            </a:r>
          </a:p>
          <a:p>
            <a:pPr lvl="1"/>
            <a:r>
              <a:rPr lang="en-US" sz="2000" dirty="0" smtClean="0"/>
              <a:t>M_B runs </a:t>
            </a:r>
            <a:r>
              <a:rPr lang="en-US" sz="2000" dirty="0" err="1" smtClean="0"/>
              <a:t>M</a:t>
            </a:r>
            <a:r>
              <a:rPr lang="en-US" sz="2000" baseline="-25000" dirty="0" err="1" smtClean="0"/>
              <a:t>n</a:t>
            </a:r>
            <a:r>
              <a:rPr lang="en-US" sz="2000" baseline="30000" dirty="0" err="1" smtClean="0"/>
              <a:t>opt</a:t>
            </a:r>
            <a:r>
              <a:rPr lang="en-US" sz="2000" baseline="30000" dirty="0" smtClean="0"/>
              <a:t> </a:t>
            </a:r>
            <a:r>
              <a:rPr lang="en-US" sz="2000" dirty="0" smtClean="0"/>
              <a:t>on the first n agents (where the order is arbitrary)</a:t>
            </a:r>
          </a:p>
          <a:p>
            <a:pPr lvl="1"/>
            <a:r>
              <a:rPr lang="en-US" sz="2000" dirty="0" smtClean="0"/>
              <a:t>If </a:t>
            </a:r>
            <a:r>
              <a:rPr lang="en-US" sz="2000" dirty="0" err="1"/>
              <a:t>M</a:t>
            </a:r>
            <a:r>
              <a:rPr lang="en-US" sz="2000" baseline="-25000" dirty="0" err="1"/>
              <a:t>n</a:t>
            </a:r>
            <a:r>
              <a:rPr lang="en-US" sz="2000" baseline="30000" dirty="0" err="1"/>
              <a:t>opt</a:t>
            </a:r>
            <a:r>
              <a:rPr lang="en-US" sz="2000" dirty="0" smtClean="0"/>
              <a:t> fails to sell the item, </a:t>
            </a:r>
            <a:r>
              <a:rPr lang="en-US" sz="2000" dirty="0"/>
              <a:t>M_B </a:t>
            </a:r>
            <a:r>
              <a:rPr lang="en-US" sz="2000" dirty="0" smtClean="0"/>
              <a:t>gives the item away for free to the last agent.</a:t>
            </a:r>
          </a:p>
          <a:p>
            <a:r>
              <a:rPr lang="en-US" sz="2000" dirty="0" smtClean="0"/>
              <a:t> </a:t>
            </a:r>
            <a:r>
              <a:rPr lang="en-US" sz="2000" dirty="0" err="1" smtClean="0"/>
              <a:t>exp_rev</a:t>
            </a:r>
            <a:r>
              <a:rPr lang="en-US" sz="2000" dirty="0" smtClean="0"/>
              <a:t>(M_B) = </a:t>
            </a:r>
            <a:r>
              <a:rPr lang="en-US" sz="2000" dirty="0" err="1" smtClean="0"/>
              <a:t>exp_rev</a:t>
            </a:r>
            <a:r>
              <a:rPr lang="en-US" sz="2000" dirty="0" smtClean="0"/>
              <a:t>(</a:t>
            </a:r>
            <a:r>
              <a:rPr lang="en-US" sz="2000" dirty="0" err="1" smtClean="0"/>
              <a:t>M</a:t>
            </a:r>
            <a:r>
              <a:rPr lang="en-US" sz="2000" baseline="-25000" dirty="0" err="1" smtClean="0"/>
              <a:t>n</a:t>
            </a:r>
            <a:r>
              <a:rPr lang="en-US" sz="2000" baseline="30000" dirty="0" err="1" smtClean="0"/>
              <a:t>opt</a:t>
            </a:r>
            <a:r>
              <a:rPr lang="en-US" sz="2000" dirty="0" smtClean="0"/>
              <a:t>)</a:t>
            </a:r>
          </a:p>
          <a:p>
            <a:r>
              <a:rPr lang="en-US" sz="2000" dirty="0" smtClean="0"/>
              <a:t>Since M_B always sell,  by above, </a:t>
            </a:r>
            <a:r>
              <a:rPr lang="en-US" sz="2000" dirty="0" err="1" smtClean="0"/>
              <a:t>exp_rev</a:t>
            </a:r>
            <a:r>
              <a:rPr lang="en-US" sz="2000" dirty="0" smtClean="0"/>
              <a:t>(M_B)≤</a:t>
            </a:r>
            <a:r>
              <a:rPr lang="en-US" sz="2000" dirty="0" err="1" smtClean="0"/>
              <a:t>exp_rev</a:t>
            </a:r>
            <a:r>
              <a:rPr lang="en-US" sz="2000" dirty="0" smtClean="0"/>
              <a:t>(M</a:t>
            </a:r>
            <a:r>
              <a:rPr lang="en-US" sz="2000" baseline="-25000" dirty="0" smtClean="0"/>
              <a:t>n+1</a:t>
            </a:r>
            <a:r>
              <a:rPr lang="en-US" sz="2000" baseline="30000" dirty="0" smtClean="0"/>
              <a:t>VCG</a:t>
            </a:r>
            <a:r>
              <a:rPr lang="en-US" sz="2000" dirty="0" smtClean="0"/>
              <a:t>).</a:t>
            </a:r>
          </a:p>
          <a:p>
            <a:r>
              <a:rPr lang="en-US" sz="2000" dirty="0" smtClean="0"/>
              <a:t>Therefore, </a:t>
            </a:r>
            <a:r>
              <a:rPr lang="en-US" sz="2000" dirty="0" err="1" smtClean="0"/>
              <a:t>exp_rev</a:t>
            </a:r>
            <a:r>
              <a:rPr lang="en-US" sz="2000" dirty="0" smtClean="0"/>
              <a:t>(</a:t>
            </a:r>
            <a:r>
              <a:rPr lang="en-US" sz="2000" dirty="0" err="1" smtClean="0"/>
              <a:t>M</a:t>
            </a:r>
            <a:r>
              <a:rPr lang="en-US" sz="2000" baseline="-25000" dirty="0" err="1" smtClean="0"/>
              <a:t>n</a:t>
            </a:r>
            <a:r>
              <a:rPr lang="en-US" sz="2000" baseline="30000" dirty="0" err="1" smtClean="0"/>
              <a:t>opt</a:t>
            </a:r>
            <a:r>
              <a:rPr lang="en-US" sz="2000" dirty="0" smtClean="0"/>
              <a:t>) ≤ </a:t>
            </a:r>
            <a:r>
              <a:rPr lang="en-US" sz="2000" dirty="0" err="1" smtClean="0"/>
              <a:t>exp_rev</a:t>
            </a:r>
            <a:r>
              <a:rPr lang="en-US" sz="2000" dirty="0" smtClean="0"/>
              <a:t>(M</a:t>
            </a:r>
            <a:r>
              <a:rPr lang="en-US" sz="2000" baseline="-25000" dirty="0" smtClean="0"/>
              <a:t>n+1</a:t>
            </a:r>
            <a:r>
              <a:rPr lang="en-US" sz="2000" baseline="30000" dirty="0" smtClean="0"/>
              <a:t>VCG</a:t>
            </a:r>
            <a:r>
              <a:rPr lang="en-US" sz="2000" dirty="0" smtClean="0"/>
              <a:t>)</a:t>
            </a:r>
          </a:p>
          <a:p>
            <a:endParaRPr lang="en-US" sz="2000" dirty="0"/>
          </a:p>
        </p:txBody>
      </p:sp>
      <p:sp>
        <p:nvSpPr>
          <p:cNvPr id="4" name="מציין מיקום של מספר שקופית 3"/>
          <p:cNvSpPr>
            <a:spLocks noGrp="1"/>
          </p:cNvSpPr>
          <p:nvPr>
            <p:ph type="sldNum" sz="quarter" idx="12"/>
          </p:nvPr>
        </p:nvSpPr>
        <p:spPr/>
        <p:txBody>
          <a:bodyPr/>
          <a:lstStyle/>
          <a:p>
            <a:fld id="{4F0ACC0C-BF20-465F-8F47-2D499598F06E}"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2485C"/>
      </a:hlink>
      <a:folHlink>
        <a:srgbClr val="073763"/>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3602</TotalTime>
  <Words>3509</Words>
  <Application>Microsoft Office PowerPoint</Application>
  <PresentationFormat>On-screen Show (4:3)</PresentationFormat>
  <Paragraphs>387</Paragraphs>
  <Slides>43</Slides>
  <Notes>31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Flow</vt:lpstr>
      <vt:lpstr>Chapter 5: Prior-independent Approximation</vt:lpstr>
      <vt:lpstr>Motivation</vt:lpstr>
      <vt:lpstr>Market Analysis</vt:lpstr>
      <vt:lpstr>Prior knowledge on the agents</vt:lpstr>
      <vt:lpstr>Topics for Today</vt:lpstr>
      <vt:lpstr>Resource Augmentation</vt:lpstr>
      <vt:lpstr>Single Item Auctions</vt:lpstr>
      <vt:lpstr>Proof</vt:lpstr>
      <vt:lpstr>Proof – cont.</vt:lpstr>
      <vt:lpstr>Theorem 5.2</vt:lpstr>
      <vt:lpstr>Corollary 5.3</vt:lpstr>
      <vt:lpstr>Generalization of BK to k-items auctions</vt:lpstr>
      <vt:lpstr>Counter Example VCG is not Optimal </vt:lpstr>
      <vt:lpstr>Generalization of BK  to k-item auctions</vt:lpstr>
      <vt:lpstr>5.3: Single-sample mechanisms</vt:lpstr>
      <vt:lpstr>Reminder</vt:lpstr>
      <vt:lpstr>The Lazy Single-Sample mechanism</vt:lpstr>
      <vt:lpstr>     Reminder – cont.</vt:lpstr>
      <vt:lpstr>Reminder</vt:lpstr>
      <vt:lpstr> Reminder - Corollary 3.22</vt:lpstr>
      <vt:lpstr>Lemma 5.6</vt:lpstr>
      <vt:lpstr>Proof - Lemma 5.6</vt:lpstr>
      <vt:lpstr>PowerPoint Presentation</vt:lpstr>
      <vt:lpstr>Reminder</vt:lpstr>
      <vt:lpstr>Reminder (or not…)</vt:lpstr>
      <vt:lpstr>Reminder</vt:lpstr>
      <vt:lpstr>Lemma 5.7</vt:lpstr>
      <vt:lpstr>Proof</vt:lpstr>
      <vt:lpstr>Proof – cont.</vt:lpstr>
      <vt:lpstr>PowerPoint Presentation</vt:lpstr>
      <vt:lpstr>Matroid Environments</vt:lpstr>
      <vt:lpstr>Theorem 4.24</vt:lpstr>
      <vt:lpstr>Corollary 5.8</vt:lpstr>
      <vt:lpstr>Prior-Independent Mechanisms</vt:lpstr>
      <vt:lpstr>Simple Prior-Independent mechanism</vt:lpstr>
      <vt:lpstr>Digital-Good Environments</vt:lpstr>
      <vt:lpstr>Definition 5.11</vt:lpstr>
      <vt:lpstr>Theorem 5.12</vt:lpstr>
      <vt:lpstr>General Environments</vt:lpstr>
      <vt:lpstr>Definition 5.13 - Pairing mechanism</vt:lpstr>
      <vt:lpstr>Definition 5.13 - Circuit mechanism</vt:lpstr>
      <vt:lpstr>Theorem 5.14</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Prior-independent Approximation</dc:title>
  <dc:creator>tal bar</dc:creator>
  <cp:lastModifiedBy>Amos Fiat</cp:lastModifiedBy>
  <cp:revision>257</cp:revision>
  <dcterms:created xsi:type="dcterms:W3CDTF">2012-04-16T09:37:35Z</dcterms:created>
  <dcterms:modified xsi:type="dcterms:W3CDTF">2012-05-07T11:02:15Z</dcterms:modified>
</cp:coreProperties>
</file>