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6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70" r:id="rId13"/>
    <p:sldId id="403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91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2" r:id="rId36"/>
    <p:sldId id="393" r:id="rId37"/>
    <p:sldId id="394" r:id="rId38"/>
    <p:sldId id="395" r:id="rId39"/>
    <p:sldId id="396" r:id="rId40"/>
    <p:sldId id="400" r:id="rId41"/>
    <p:sldId id="397" r:id="rId42"/>
    <p:sldId id="398" r:id="rId43"/>
    <p:sldId id="401" r:id="rId44"/>
    <p:sldId id="402" r:id="rId45"/>
    <p:sldId id="399" r:id="rId46"/>
  </p:sldIdLst>
  <p:sldSz cx="9144000" cy="6858000" type="screen4x3"/>
  <p:notesSz cx="9928225" cy="6797675"/>
  <p:embeddedFontLst>
    <p:embeddedFont>
      <p:font typeface="Lucida Sans Unicode" panose="020B0602030504020204" pitchFamily="34" charset="0"/>
      <p:regular r:id="rId49"/>
    </p:embeddedFont>
    <p:embeddedFont>
      <p:font typeface="CMEX10" panose="020B0500000000000000" pitchFamily="34" charset="0"/>
      <p:regular r:id="rId50"/>
    </p:embeddedFont>
    <p:embeddedFont>
      <p:font typeface="CMSY7" panose="020B0500000000000000" pitchFamily="34" charset="0"/>
      <p:regular r:id="rId51"/>
    </p:embeddedFont>
    <p:embeddedFont>
      <p:font typeface="CMR7" panose="020B0500000000000000" pitchFamily="34" charset="0"/>
      <p:regular r:id="rId52"/>
    </p:embeddedFont>
    <p:embeddedFont>
      <p:font typeface="Wingdings 3" panose="05040102010807070707" pitchFamily="18" charset="2"/>
      <p:regular r:id="rId53"/>
    </p:embeddedFont>
    <p:embeddedFont>
      <p:font typeface="CMMI5" panose="020B0500000000000000" pitchFamily="34" charset="0"/>
      <p:regular r:id="rId54"/>
    </p:embeddedFont>
    <p:embeddedFont>
      <p:font typeface="CMMI7" panose="020B0500000000000000" pitchFamily="34" charset="0"/>
      <p:regular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  <p:embeddedFont>
      <p:font typeface="CMSY10ORIG" panose="020B0500000000000000" pitchFamily="34" charset="0"/>
      <p:regular r:id="rId60"/>
    </p:embeddedFont>
    <p:embeddedFont>
      <p:font typeface="CMMI10" panose="020B0500000000000000" pitchFamily="34" charset="0"/>
      <p:regular r:id="rId61"/>
    </p:embeddedFont>
    <p:embeddedFont>
      <p:font typeface="Wingdings 2" panose="05020102010507070707" pitchFamily="18" charset="2"/>
      <p:regular r:id="rId62"/>
    </p:embeddedFont>
    <p:embeddedFont>
      <p:font typeface="Comic Sans MS" panose="030F0702030302020204" pitchFamily="66" charset="0"/>
      <p:regular r:id="rId63"/>
      <p:bold r:id="rId64"/>
    </p:embeddedFont>
    <p:embeddedFont>
      <p:font typeface="Arial Narrow" panose="020B0606020202030204" pitchFamily="34" charset="0"/>
      <p:regular r:id="rId65"/>
      <p:bold r:id="rId66"/>
      <p:italic r:id="rId67"/>
      <p:boldItalic r:id="rId68"/>
    </p:embeddedFont>
    <p:embeddedFont>
      <p:font typeface="Cambria Math" panose="02040503050406030204" pitchFamily="18" charset="0"/>
      <p:regular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cmsy10" panose="020B0500000000000000" pitchFamily="34" charset="0"/>
      <p:regular r:id="rId74"/>
    </p:embeddedFont>
    <p:embeddedFont>
      <p:font typeface="MT Extra" panose="05050102010205020202" pitchFamily="18" charset="2"/>
      <p:regular r:id="rId75"/>
    </p:embeddedFont>
    <p:embeddedFont>
      <p:font typeface="CMR10" panose="020B0500000000000000" pitchFamily="34" charset="0"/>
      <p:regular r:id="rId76"/>
    </p:embeddedFont>
  </p:embeddedFontLst>
  <p:custDataLst>
    <p:tags r:id="rId7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4660"/>
  </p:normalViewPr>
  <p:slideViewPr>
    <p:cSldViewPr>
      <p:cViewPr>
        <p:scale>
          <a:sx n="118" d="100"/>
          <a:sy n="118" d="100"/>
        </p:scale>
        <p:origin x="-75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76" Type="http://schemas.openxmlformats.org/officeDocument/2006/relationships/font" Target="fonts/font28.fntdata"/><Relationship Id="rId7" Type="http://schemas.openxmlformats.org/officeDocument/2006/relationships/slide" Target="slides/slide6.xml"/><Relationship Id="rId71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74" Type="http://schemas.openxmlformats.org/officeDocument/2006/relationships/font" Target="fonts/font26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73" Type="http://schemas.openxmlformats.org/officeDocument/2006/relationships/font" Target="fonts/font25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font" Target="fonts/font21.fntdata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72" Type="http://schemas.openxmlformats.org/officeDocument/2006/relationships/font" Target="fonts/font24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font" Target="fonts/font22.fntdata"/><Relationship Id="rId75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3919E-CB10-4250-A862-0326E7303F4B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8DA18-4622-466F-9499-D7719AC6A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2645F-6957-460C-86EE-9C354135D98C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C8E3E-BAD5-4696-AB99-761E43774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8E3E-BAD5-4696-AB99-761E437744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8E3E-BAD5-4696-AB99-761E437744C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0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A097C4-46B0-4341-96C7-8C3A1BFC854E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307114-A1C7-46D8-B101-901DD66FFEA1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34FFF-8C77-47CE-9082-4509A3A9E8B0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0BDA1-4D8A-4051-8C6F-2C6ECD540E7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3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7484-BA49-4E65-BED3-44FBBC90C6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B606F-04C1-4308-A96F-8FA428A304CB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79A30-9672-427C-AC47-CFFAF64DD70C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2B7D4-8C3F-410E-9FEC-810628F49A2B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FE398-5CDB-4A0D-8892-39A1C69B2273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64E12-5708-4DD3-8A59-C73E29A86D5C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EAE5C-8303-4B56-A152-7BB9119F3992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E9D3E4-BBFD-4276-9DB3-16C5A3BC90D6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8B90E0-E611-4057-BC05-32A6247CB443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B7F47F-2CED-44AB-8413-67731E8B1CEC}" type="datetime1">
              <a:rPr lang="en-US" smtClean="0"/>
              <a:pPr/>
              <a:t>12/17/2014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  <p:sldLayoutId id="214748368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omic Sans MS" pitchFamily="66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772400" cy="8626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Social Networks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Amos Fiat</a:t>
            </a:r>
            <a:br>
              <a:rPr lang="en-US" sz="3100" dirty="0" smtClean="0"/>
            </a:br>
            <a:r>
              <a:rPr lang="en-US" sz="3100" dirty="0" smtClean="0"/>
              <a:t>Fall </a:t>
            </a:r>
            <a:r>
              <a:rPr lang="en-US" sz="3100" dirty="0" smtClean="0"/>
              <a:t>2014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Social Welfare, Arrow + </a:t>
            </a:r>
            <a:r>
              <a:rPr lang="en-US" sz="2800" dirty="0" err="1" smtClean="0"/>
              <a:t>Gibbard-Satterthwaite</a:t>
            </a:r>
            <a:r>
              <a:rPr lang="en-US" sz="2800" dirty="0" smtClean="0"/>
              <a:t>, </a:t>
            </a:r>
            <a:r>
              <a:rPr lang="en-US" dirty="0" smtClean="0"/>
              <a:t>VCG+CPP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3730" name="Picture 2" descr="https://mail.google.com/mail/images/cleardo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8425" y="-136525"/>
            <a:ext cx="9525" cy="9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7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Independence of irrelevant alternatives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" y="1066800"/>
            <a:ext cx="8839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 Narrow" pitchFamily="34" charset="0"/>
              </a:rPr>
              <a:t>Independence of irrelevant </a:t>
            </a:r>
            <a:r>
              <a:rPr lang="en-US" sz="2800" dirty="0" smtClean="0">
                <a:latin typeface="Arial Narrow" pitchFamily="34" charset="0"/>
              </a:rPr>
              <a:t>alternatives: </a:t>
            </a:r>
            <a:r>
              <a:rPr lang="en-US" sz="2800" dirty="0">
                <a:latin typeface="Arial Narrow" pitchFamily="34" charset="0"/>
              </a:rPr>
              <a:t>if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the rule ranks </a:t>
            </a:r>
            <a:r>
              <a:rPr lang="en-US" sz="2400" dirty="0"/>
              <a:t>a</a:t>
            </a:r>
            <a:r>
              <a:rPr lang="en-US" sz="2400" dirty="0">
                <a:latin typeface="Arial Narrow" pitchFamily="34" charset="0"/>
              </a:rPr>
              <a:t> above </a:t>
            </a:r>
            <a:r>
              <a:rPr lang="en-US" sz="2400" dirty="0"/>
              <a:t>b</a:t>
            </a:r>
            <a:r>
              <a:rPr lang="en-US" sz="2400" dirty="0">
                <a:latin typeface="Arial Narrow" pitchFamily="34" charset="0"/>
              </a:rPr>
              <a:t> for the current votes,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we then change the votes but do not change which is ahead between </a:t>
            </a:r>
            <a:r>
              <a:rPr lang="en-US" sz="2400" dirty="0"/>
              <a:t>a</a:t>
            </a:r>
            <a:r>
              <a:rPr lang="en-US" sz="2400" dirty="0">
                <a:latin typeface="Arial Narrow" pitchFamily="34" charset="0"/>
              </a:rPr>
              <a:t> and </a:t>
            </a:r>
            <a:r>
              <a:rPr lang="en-US" sz="2400" dirty="0"/>
              <a:t>b</a:t>
            </a:r>
            <a:r>
              <a:rPr lang="en-US" sz="2400" dirty="0">
                <a:latin typeface="Arial Narrow" pitchFamily="34" charset="0"/>
              </a:rPr>
              <a:t> in each vote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Arial Narrow" pitchFamily="34" charset="0"/>
              </a:rPr>
              <a:t>	then </a:t>
            </a:r>
            <a:r>
              <a:rPr lang="en-US" sz="2800" dirty="0"/>
              <a:t>a</a:t>
            </a:r>
            <a:r>
              <a:rPr lang="en-US" sz="2800" dirty="0">
                <a:latin typeface="Arial Narrow" pitchFamily="34" charset="0"/>
              </a:rPr>
              <a:t> should still be ranked ahead of </a:t>
            </a:r>
            <a:r>
              <a:rPr lang="en-US" sz="2800" dirty="0"/>
              <a:t>b</a:t>
            </a:r>
            <a:r>
              <a:rPr lang="en-US" sz="2800" dirty="0">
                <a:latin typeface="Arial Narrow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 Narrow" pitchFamily="34" charset="0"/>
              </a:rPr>
              <a:t>None of our rules satisfy this property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Should they?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latin typeface="Arial Narrow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62000" y="4648200"/>
            <a:ext cx="5334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38200" y="5867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38200" y="624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b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524000" y="4648200"/>
            <a:ext cx="5334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00200" y="5867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600200" y="624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b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286000" y="4648200"/>
            <a:ext cx="5334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362200" y="62325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362200" y="4724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b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581400" y="4648200"/>
            <a:ext cx="5334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657600" y="4724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657600" y="624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b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4343400" y="4648200"/>
            <a:ext cx="5334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419600" y="4724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419600" y="624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b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5105400" y="4648200"/>
            <a:ext cx="5334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181600" y="62325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181600" y="59436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b</a:t>
            </a:r>
          </a:p>
        </p:txBody>
      </p:sp>
      <p:sp>
        <p:nvSpPr>
          <p:cNvPr id="13334" name="Text Box 28"/>
          <p:cNvSpPr txBox="1">
            <a:spLocks noChangeArrowheads="1"/>
          </p:cNvSpPr>
          <p:nvPr/>
        </p:nvSpPr>
        <p:spPr bwMode="auto">
          <a:xfrm>
            <a:off x="3048000" y="5410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cmsy10" pitchFamily="34" charset="0"/>
              </a:rPr>
              <a:t>¼</a:t>
            </a:r>
          </a:p>
        </p:txBody>
      </p:sp>
    </p:spTree>
    <p:extLst>
      <p:ext uri="{BB962C8B-B14F-4D97-AF65-F5344CB8AC3E}">
        <p14:creationId xmlns:p14="http://schemas.microsoft.com/office/powerpoint/2010/main" val="24480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Arrow’s Impossibility Theorem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" y="1124744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Arial Narrow" pitchFamily="34" charset="0"/>
              </a:rPr>
              <a:t>Every </a:t>
            </a:r>
            <a:r>
              <a:rPr lang="en-US" sz="3200" b="1" dirty="0">
                <a:latin typeface="Arial Narrow" pitchFamily="34" charset="0"/>
              </a:rPr>
              <a:t>Social Welfare Function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/>
              <a:t>W</a:t>
            </a:r>
            <a:r>
              <a:rPr lang="en-US" sz="3200" dirty="0">
                <a:latin typeface="Arial Narrow" pitchFamily="34" charset="0"/>
              </a:rPr>
              <a:t> over a set </a:t>
            </a:r>
            <a:r>
              <a:rPr lang="en-US" sz="3200" dirty="0"/>
              <a:t>A</a:t>
            </a:r>
            <a:r>
              <a:rPr lang="en-US" sz="3200" dirty="0">
                <a:latin typeface="Arial Narrow" pitchFamily="34" charset="0"/>
              </a:rPr>
              <a:t> of at  least 3 candidates:</a:t>
            </a:r>
          </a:p>
          <a:p>
            <a:pPr>
              <a:spcBef>
                <a:spcPct val="20000"/>
              </a:spcBef>
            </a:pPr>
            <a:r>
              <a:rPr lang="en-US" sz="3200" dirty="0" smtClean="0">
                <a:latin typeface="Arial Narrow" pitchFamily="34" charset="0"/>
              </a:rPr>
              <a:t>   If </a:t>
            </a:r>
            <a:r>
              <a:rPr lang="en-US" sz="3200" dirty="0">
                <a:latin typeface="Arial Narrow" pitchFamily="34" charset="0"/>
              </a:rPr>
              <a:t>it satisfies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33CC"/>
                </a:solidFill>
                <a:latin typeface="Arial Narrow" pitchFamily="34" charset="0"/>
              </a:rPr>
              <a:t>Independence of irrelevant alternatives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33CC"/>
                </a:solidFill>
                <a:latin typeface="Arial Narrow" pitchFamily="34" charset="0"/>
              </a:rPr>
              <a:t>Pareto efficiency:</a:t>
            </a:r>
          </a:p>
          <a:p>
            <a:pPr lvl="2">
              <a:spcBef>
                <a:spcPct val="20000"/>
              </a:spcBef>
            </a:pPr>
            <a:r>
              <a:rPr lang="en-US" sz="2800" dirty="0" smtClean="0">
                <a:latin typeface="Arial Narrow" pitchFamily="34" charset="0"/>
              </a:rPr>
              <a:t>If for </a:t>
            </a:r>
            <a:r>
              <a:rPr lang="en-US" sz="2800" dirty="0">
                <a:latin typeface="Arial Narrow" pitchFamily="34" charset="0"/>
              </a:rPr>
              <a:t>all </a:t>
            </a:r>
            <a:r>
              <a:rPr lang="en-US" sz="2800" i="1" dirty="0" err="1"/>
              <a:t>i</a:t>
            </a:r>
            <a:r>
              <a:rPr lang="en-US" sz="2800" i="1" dirty="0">
                <a:latin typeface="Arial Narrow" pitchFamily="34" charset="0"/>
              </a:rPr>
              <a:t>  </a:t>
            </a:r>
            <a:r>
              <a:rPr lang="en-US" sz="2800" i="1" dirty="0"/>
              <a:t>a</a:t>
            </a:r>
            <a:r>
              <a:rPr lang="en-US" sz="2800" i="1" dirty="0">
                <a:latin typeface="Arial Narrow" pitchFamily="34" charset="0"/>
              </a:rPr>
              <a:t> </a:t>
            </a:r>
            <a:r>
              <a:rPr lang="en-US" sz="2800" i="1" dirty="0" err="1">
                <a:latin typeface="cmsy10" pitchFamily="34" charset="0"/>
              </a:rPr>
              <a:t>Á</a:t>
            </a:r>
            <a:r>
              <a:rPr lang="en-US" sz="2800" i="1" baseline="-25000" dirty="0" err="1"/>
              <a:t>i</a:t>
            </a:r>
            <a:r>
              <a:rPr lang="en-US" sz="2800" i="1" baseline="-25000" dirty="0"/>
              <a:t> </a:t>
            </a:r>
            <a:r>
              <a:rPr lang="en-US" sz="2800" i="1" dirty="0"/>
              <a:t>b</a:t>
            </a:r>
            <a:r>
              <a:rPr lang="en-US" sz="2800" i="1" dirty="0">
                <a:latin typeface="Arial Narrow" pitchFamily="34" charset="0"/>
              </a:rPr>
              <a:t> </a:t>
            </a:r>
          </a:p>
          <a:p>
            <a:pPr lvl="2">
              <a:spcBef>
                <a:spcPct val="20000"/>
              </a:spcBef>
            </a:pPr>
            <a:r>
              <a:rPr lang="en-US" sz="2800" dirty="0">
                <a:latin typeface="Arial Narrow" pitchFamily="34" charset="0"/>
              </a:rPr>
              <a:t>then </a:t>
            </a:r>
            <a:r>
              <a:rPr lang="en-US" sz="2800" i="1" dirty="0"/>
              <a:t>a</a:t>
            </a:r>
            <a:r>
              <a:rPr lang="en-US" sz="2800" i="1" dirty="0">
                <a:latin typeface="Arial Narrow" pitchFamily="34" charset="0"/>
              </a:rPr>
              <a:t> </a:t>
            </a:r>
            <a:r>
              <a:rPr lang="en-US" sz="2800" i="1" dirty="0">
                <a:solidFill>
                  <a:srgbClr val="993300"/>
                </a:solidFill>
                <a:latin typeface="cmsy10" pitchFamily="34" charset="0"/>
              </a:rPr>
              <a:t>Á</a:t>
            </a:r>
            <a:r>
              <a:rPr lang="en-US" sz="2800" i="1" baseline="-25000" dirty="0"/>
              <a:t> </a:t>
            </a:r>
            <a:r>
              <a:rPr lang="en-US" sz="2800" i="1" dirty="0"/>
              <a:t>b </a:t>
            </a:r>
            <a:r>
              <a:rPr lang="en-US" sz="2800" dirty="0" smtClean="0">
                <a:latin typeface="Arial Narrow" pitchFamily="34" charset="0"/>
              </a:rPr>
              <a:t>where </a:t>
            </a:r>
            <a:r>
              <a:rPr lang="en-US" sz="2800" i="1" dirty="0"/>
              <a:t>W(</a:t>
            </a:r>
            <a:r>
              <a:rPr lang="en-US" sz="2800" i="1" dirty="0">
                <a:latin typeface="cmsy10" pitchFamily="34" charset="0"/>
              </a:rPr>
              <a:t>Á</a:t>
            </a:r>
            <a:r>
              <a:rPr lang="en-US" sz="2800" i="1" baseline="-25000" dirty="0"/>
              <a:t>1</a:t>
            </a:r>
            <a:r>
              <a:rPr lang="en-US" sz="2800" i="1" dirty="0"/>
              <a:t>,</a:t>
            </a:r>
            <a:r>
              <a:rPr lang="en-US" sz="2800" i="1" baseline="-25000" dirty="0"/>
              <a:t> </a:t>
            </a:r>
            <a:r>
              <a:rPr lang="en-US" sz="2800" i="1" dirty="0">
                <a:latin typeface="cmsy10" pitchFamily="34" charset="0"/>
              </a:rPr>
              <a:t>Á</a:t>
            </a:r>
            <a:r>
              <a:rPr lang="en-US" sz="2800" i="1" baseline="-25000" dirty="0"/>
              <a:t>2</a:t>
            </a:r>
            <a:r>
              <a:rPr lang="en-US" sz="2800" i="1" dirty="0"/>
              <a:t>,… ,</a:t>
            </a:r>
            <a:r>
              <a:rPr lang="en-US" sz="2800" i="1" baseline="-25000" dirty="0"/>
              <a:t> </a:t>
            </a:r>
            <a:r>
              <a:rPr lang="en-US" sz="2800" i="1" dirty="0" err="1">
                <a:latin typeface="cmsy10" pitchFamily="34" charset="0"/>
              </a:rPr>
              <a:t>Á</a:t>
            </a:r>
            <a:r>
              <a:rPr lang="en-US" sz="2800" i="1" baseline="-25000" dirty="0" err="1"/>
              <a:t>n</a:t>
            </a:r>
            <a:r>
              <a:rPr lang="en-US" sz="2800" i="1" baseline="-25000" dirty="0"/>
              <a:t> </a:t>
            </a:r>
            <a:r>
              <a:rPr lang="en-US" sz="2800" i="1" dirty="0"/>
              <a:t>) = </a:t>
            </a:r>
            <a:r>
              <a:rPr lang="en-US" sz="2800" b="1" i="1" dirty="0">
                <a:solidFill>
                  <a:srgbClr val="993300"/>
                </a:solidFill>
                <a:latin typeface="cmsy10" pitchFamily="34" charset="0"/>
              </a:rPr>
              <a:t>Á</a:t>
            </a:r>
            <a:r>
              <a:rPr lang="en-US" sz="2800" i="1" dirty="0"/>
              <a:t> </a:t>
            </a:r>
          </a:p>
          <a:p>
            <a:pPr lvl="1">
              <a:spcBef>
                <a:spcPct val="20000"/>
              </a:spcBef>
            </a:pPr>
            <a:r>
              <a:rPr lang="en-US" sz="2800" dirty="0" smtClean="0">
                <a:latin typeface="Arial Narrow" pitchFamily="34" charset="0"/>
              </a:rPr>
              <a:t>Then </a:t>
            </a:r>
            <a:r>
              <a:rPr lang="en-US" sz="2800" dirty="0">
                <a:latin typeface="Arial Narrow" pitchFamily="34" charset="0"/>
              </a:rPr>
              <a:t>it is </a:t>
            </a:r>
            <a:r>
              <a:rPr lang="en-US" sz="2800" dirty="0">
                <a:solidFill>
                  <a:srgbClr val="0033CC"/>
                </a:solidFill>
                <a:latin typeface="Arial Narrow" pitchFamily="34" charset="0"/>
              </a:rPr>
              <a:t>dictatorial : </a:t>
            </a:r>
            <a:r>
              <a:rPr lang="en-US" sz="2800" dirty="0">
                <a:latin typeface="Arial Narrow" pitchFamily="34" charset="0"/>
              </a:rPr>
              <a:t>for all </a:t>
            </a:r>
            <a:r>
              <a:rPr lang="en-US" sz="2800" dirty="0" smtClean="0">
                <a:latin typeface="Arial Narrow" pitchFamily="34" charset="0"/>
              </a:rPr>
              <a:t>such W there exists an index </a:t>
            </a:r>
            <a:r>
              <a:rPr lang="en-US" sz="2800" dirty="0" err="1" smtClean="0">
                <a:latin typeface="Arial Narrow" pitchFamily="34" charset="0"/>
              </a:rPr>
              <a:t>i</a:t>
            </a:r>
            <a:r>
              <a:rPr lang="en-US" sz="2800" dirty="0" smtClean="0">
                <a:latin typeface="Arial Narrow" pitchFamily="34" charset="0"/>
              </a:rPr>
              <a:t> such that for all </a:t>
            </a:r>
            <a:r>
              <a:rPr lang="en-US" sz="2800" i="1" dirty="0" smtClean="0">
                <a:latin typeface="cmsy10" pitchFamily="34" charset="0"/>
              </a:rPr>
              <a:t>Á</a:t>
            </a:r>
            <a:r>
              <a:rPr lang="en-US" sz="2800" i="1" baseline="-25000" dirty="0" smtClean="0"/>
              <a:t>1</a:t>
            </a:r>
            <a:r>
              <a:rPr lang="en-US" sz="2800" i="1" dirty="0"/>
              <a:t>,</a:t>
            </a:r>
            <a:r>
              <a:rPr lang="en-US" sz="2800" i="1" baseline="-25000" dirty="0"/>
              <a:t> </a:t>
            </a:r>
            <a:r>
              <a:rPr lang="en-US" sz="2800" i="1" dirty="0">
                <a:latin typeface="cmsy10" pitchFamily="34" charset="0"/>
              </a:rPr>
              <a:t>Á</a:t>
            </a:r>
            <a:r>
              <a:rPr lang="en-US" sz="2800" i="1" baseline="-25000" dirty="0"/>
              <a:t>2</a:t>
            </a:r>
            <a:r>
              <a:rPr lang="en-US" sz="2800" i="1" dirty="0"/>
              <a:t>,… ,</a:t>
            </a:r>
            <a:r>
              <a:rPr lang="en-US" sz="2800" i="1" baseline="-25000" dirty="0"/>
              <a:t> </a:t>
            </a:r>
            <a:r>
              <a:rPr lang="en-US" sz="2800" i="1" dirty="0" err="1">
                <a:latin typeface="cmsy10" pitchFamily="34" charset="0"/>
              </a:rPr>
              <a:t>Á</a:t>
            </a:r>
            <a:r>
              <a:rPr lang="en-US" sz="2800" i="1" baseline="-25000" dirty="0" err="1"/>
              <a:t>n</a:t>
            </a:r>
            <a:r>
              <a:rPr lang="en-US" sz="2800" i="1" baseline="-25000" dirty="0"/>
              <a:t> </a:t>
            </a:r>
            <a:r>
              <a:rPr lang="en-US" sz="2800" i="1" dirty="0">
                <a:latin typeface="cmsy10" pitchFamily="34" charset="0"/>
              </a:rPr>
              <a:t>2 </a:t>
            </a:r>
            <a:r>
              <a:rPr lang="en-US" sz="2800" i="1" dirty="0" smtClean="0"/>
              <a:t>L, </a:t>
            </a:r>
            <a:r>
              <a:rPr lang="en-US" sz="2800" b="1" i="1" dirty="0" smtClean="0">
                <a:solidFill>
                  <a:srgbClr val="FF0000"/>
                </a:solidFill>
              </a:rPr>
              <a:t>W(</a:t>
            </a:r>
            <a:r>
              <a:rPr lang="en-US" sz="2800" b="1" i="1" dirty="0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i="1" dirty="0">
                <a:solidFill>
                  <a:srgbClr val="FF0000"/>
                </a:solidFill>
              </a:rPr>
              <a:t>,</a:t>
            </a:r>
            <a:r>
              <a:rPr lang="en-US" sz="2800" b="1" i="1" baseline="-250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="1" i="1" baseline="-25000" dirty="0">
                <a:solidFill>
                  <a:srgbClr val="FF0000"/>
                </a:solidFill>
              </a:rPr>
              <a:t>2</a:t>
            </a:r>
            <a:r>
              <a:rPr lang="en-US" sz="2800" b="1" i="1" dirty="0">
                <a:solidFill>
                  <a:srgbClr val="FF0000"/>
                </a:solidFill>
              </a:rPr>
              <a:t>,… ,</a:t>
            </a:r>
            <a:r>
              <a:rPr lang="en-US" sz="2800" b="1" i="1" baseline="-25000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n</a:t>
            </a:r>
            <a:r>
              <a:rPr lang="en-US" sz="2800" b="1" i="1" baseline="-250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) = </a:t>
            </a:r>
            <a:r>
              <a:rPr lang="en-US" sz="2800" b="1" i="1" dirty="0" err="1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latin typeface="Arial Narrow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</a:pPr>
            <a:endParaRPr lang="en-US" sz="28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Proof of Arrow’s Theorem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3724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Claim</a:t>
            </a:r>
            <a:r>
              <a:rPr lang="en-US" sz="2800" dirty="0" smtClean="0"/>
              <a:t>: Let W be as above, and let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,…,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msy10" pitchFamily="34" charset="0"/>
              </a:rPr>
              <a:t>Á</a:t>
            </a:r>
            <a:r>
              <a:rPr lang="en-US" sz="2800" baseline="-25000" dirty="0" err="1" smtClean="0">
                <a:latin typeface="Comic Sans MS" pitchFamily="66" charset="0"/>
              </a:rPr>
              <a:t>n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/>
              <a:t>and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dirty="0" smtClean="0">
                <a:latin typeface="Comic Sans MS" pitchFamily="66" charset="0"/>
              </a:rPr>
              <a:t>’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dirty="0" smtClean="0">
                <a:latin typeface="Comic Sans MS" pitchFamily="66" charset="0"/>
              </a:rPr>
              <a:t>’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,…,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msy10" pitchFamily="34" charset="0"/>
              </a:rPr>
              <a:t>Á</a:t>
            </a:r>
            <a:r>
              <a:rPr lang="en-US" sz="2800" dirty="0" err="1" smtClean="0">
                <a:latin typeface="Comic Sans MS" pitchFamily="66" charset="0"/>
              </a:rPr>
              <a:t>’</a:t>
            </a:r>
            <a:r>
              <a:rPr lang="en-US" sz="2800" baseline="-25000" dirty="0" err="1" smtClean="0">
                <a:latin typeface="Comic Sans MS" pitchFamily="66" charset="0"/>
              </a:rPr>
              <a:t>n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/>
              <a:t>be two profiles </a:t>
            </a:r>
            <a:r>
              <a:rPr lang="en-US" sz="2800" dirty="0" err="1" smtClean="0"/>
              <a:t>s.t.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msy10" pitchFamily="34" charset="0"/>
              </a:rPr>
              <a:t>Á</a:t>
            </a:r>
            <a:r>
              <a:rPr lang="en-US" sz="2400" dirty="0" smtClean="0">
                <a:latin typeface="Comic Sans MS" pitchFamily="66" charset="0"/>
              </a:rPr>
              <a:t>=W(</a:t>
            </a:r>
            <a:r>
              <a:rPr lang="en-US" sz="2400" dirty="0" smtClean="0">
                <a:latin typeface="cmsy10" pitchFamily="34" charset="0"/>
              </a:rPr>
              <a:t>Á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msy10" pitchFamily="34" charset="0"/>
              </a:rPr>
              <a:t>Á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,…,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msy10" pitchFamily="34" charset="0"/>
              </a:rPr>
              <a:t>Á</a:t>
            </a:r>
            <a:r>
              <a:rPr lang="en-US" sz="2400" baseline="-25000" dirty="0" err="1" smtClean="0"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) </a:t>
            </a:r>
            <a:r>
              <a:rPr lang="en-US" sz="2400" dirty="0" smtClean="0"/>
              <a:t>and </a:t>
            </a:r>
            <a:r>
              <a:rPr lang="en-US" sz="2400" dirty="0" smtClean="0">
                <a:latin typeface="cmsy10" pitchFamily="34" charset="0"/>
              </a:rPr>
              <a:t>Á</a:t>
            </a:r>
            <a:r>
              <a:rPr lang="en-US" sz="2400" dirty="0" smtClean="0">
                <a:latin typeface="Comic Sans MS" pitchFamily="66" charset="0"/>
              </a:rPr>
              <a:t>’=W(</a:t>
            </a:r>
            <a:r>
              <a:rPr lang="en-US" sz="2400" dirty="0" smtClean="0">
                <a:latin typeface="cmsy10" pitchFamily="34" charset="0"/>
              </a:rPr>
              <a:t>Á</a:t>
            </a:r>
            <a:r>
              <a:rPr lang="en-US" sz="2400" dirty="0" smtClean="0">
                <a:latin typeface="Comic Sans MS" pitchFamily="66" charset="0"/>
              </a:rPr>
              <a:t>’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msy10" pitchFamily="34" charset="0"/>
              </a:rPr>
              <a:t>Á</a:t>
            </a:r>
            <a:r>
              <a:rPr lang="en-US" sz="2400" dirty="0" smtClean="0">
                <a:latin typeface="Comic Sans MS" pitchFamily="66" charset="0"/>
              </a:rPr>
              <a:t>’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,…,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msy10" pitchFamily="34" charset="0"/>
              </a:rPr>
              <a:t>Á</a:t>
            </a:r>
            <a:r>
              <a:rPr lang="en-US" sz="2400" dirty="0" err="1" smtClean="0">
                <a:latin typeface="Comic Sans MS" pitchFamily="66" charset="0"/>
              </a:rPr>
              <a:t>’</a:t>
            </a:r>
            <a:r>
              <a:rPr lang="en-US" sz="2400" baseline="-25000" dirty="0" err="1" smtClean="0"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and where for all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endParaRPr lang="en-US" sz="2400" dirty="0" smtClean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a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msy10" pitchFamily="34" charset="0"/>
              </a:rPr>
              <a:t>Á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dirty="0" smtClean="0"/>
              <a:t>  </a:t>
            </a:r>
            <a:r>
              <a:rPr lang="en-US" sz="2800" dirty="0" smtClean="0">
                <a:sym typeface="Symbol" pitchFamily="18" charset="2"/>
              </a:rPr>
              <a:t> </a:t>
            </a:r>
            <a:r>
              <a:rPr lang="en-US" sz="2800" dirty="0" smtClean="0">
                <a:latin typeface="Comic Sans MS" pitchFamily="66" charset="0"/>
              </a:rPr>
              <a:t> c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msy10" pitchFamily="34" charset="0"/>
              </a:rPr>
              <a:t>Á</a:t>
            </a:r>
            <a:r>
              <a:rPr lang="en-US" sz="2800" dirty="0" err="1" smtClean="0">
                <a:latin typeface="Comic Sans MS" pitchFamily="66" charset="0"/>
              </a:rPr>
              <a:t>’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Then </a:t>
            </a:r>
            <a:r>
              <a:rPr lang="en-US" sz="2800" dirty="0" smtClean="0">
                <a:latin typeface="Comic Sans MS" pitchFamily="66" charset="0"/>
              </a:rPr>
              <a:t>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dirty="0" smtClean="0"/>
              <a:t>  </a:t>
            </a:r>
            <a:r>
              <a:rPr lang="en-US" sz="2800" dirty="0" smtClean="0">
                <a:sym typeface="Symbol" pitchFamily="18" charset="2"/>
              </a:rPr>
              <a:t> </a:t>
            </a:r>
            <a:r>
              <a:rPr lang="en-US" sz="2800" dirty="0" smtClean="0">
                <a:latin typeface="Comic Sans MS" pitchFamily="66" charset="0"/>
              </a:rPr>
              <a:t> c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dirty="0" smtClean="0">
                <a:latin typeface="Comic Sans MS" pitchFamily="66" charset="0"/>
              </a:rPr>
              <a:t>’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Proof</a:t>
            </a:r>
            <a:r>
              <a:rPr lang="en-US" sz="2800" dirty="0" smtClean="0"/>
              <a:t>: suppose </a:t>
            </a:r>
            <a:r>
              <a:rPr lang="en-US" sz="2800" dirty="0" smtClean="0">
                <a:latin typeface="Comic Sans MS" pitchFamily="66" charset="0"/>
              </a:rPr>
              <a:t>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b </a:t>
            </a:r>
            <a:r>
              <a:rPr lang="en-US" sz="2800" dirty="0" smtClean="0"/>
              <a:t>and</a:t>
            </a:r>
            <a:r>
              <a:rPr lang="en-US" sz="2800" dirty="0" smtClean="0">
                <a:latin typeface="Comic Sans MS" pitchFamily="66" charset="0"/>
              </a:rPr>
              <a:t> c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</a:t>
            </a:r>
            <a:r>
              <a:rPr lang="en-US" sz="2800" dirty="0" smtClean="0">
                <a:latin typeface="Comic Sans MS" pitchFamily="66" charset="0"/>
              </a:rPr>
              <a:t> b 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Create a single preference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</a:t>
            </a:r>
            <a:r>
              <a:rPr lang="en-US" sz="2800" baseline="-250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/>
              <a:t>from </a:t>
            </a:r>
            <a:r>
              <a:rPr lang="en-US" sz="2800" dirty="0" err="1" smtClean="0">
                <a:latin typeface="cmsy10" pitchFamily="34" charset="0"/>
              </a:rPr>
              <a:t>Á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and </a:t>
            </a:r>
            <a:r>
              <a:rPr lang="en-US" sz="2800" dirty="0" err="1" smtClean="0">
                <a:latin typeface="cmsy10" pitchFamily="34" charset="0"/>
              </a:rPr>
              <a:t>Á’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: </a:t>
            </a:r>
            <a:r>
              <a:rPr lang="en-US" sz="2800" dirty="0" smtClean="0"/>
              <a:t>where </a:t>
            </a:r>
            <a:r>
              <a:rPr lang="en-US" sz="2800" dirty="0" smtClean="0">
                <a:latin typeface="Comic Sans MS" pitchFamily="66" charset="0"/>
              </a:rPr>
              <a:t>c</a:t>
            </a:r>
            <a:r>
              <a:rPr lang="en-US" sz="2800" dirty="0" smtClean="0"/>
              <a:t> is just below </a:t>
            </a:r>
            <a:r>
              <a:rPr lang="en-US" sz="2800" dirty="0" smtClean="0">
                <a:latin typeface="Comic Sans MS" pitchFamily="66" charset="0"/>
              </a:rPr>
              <a:t>a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dirty="0" smtClean="0"/>
              <a:t> just above </a:t>
            </a:r>
            <a:r>
              <a:rPr lang="en-US" sz="2800" dirty="0" smtClean="0">
                <a:latin typeface="Comic Sans MS" pitchFamily="66" charset="0"/>
              </a:rPr>
              <a:t>b.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Let</a:t>
            </a:r>
            <a:r>
              <a:rPr lang="en-US" sz="2800" dirty="0" smtClean="0">
                <a:latin typeface="Comic Sans MS" pitchFamily="66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aseline="-25000" dirty="0" smtClean="0">
                <a:solidFill>
                  <a:srgbClr val="FF0000"/>
                </a:solidFill>
                <a:latin typeface="cmsy10" pitchFamily="34" charset="0"/>
                <a:sym typeface="Symbol" pitchFamily="18" charset="2"/>
              </a:rPr>
              <a:t></a:t>
            </a:r>
            <a:r>
              <a:rPr lang="en-US" sz="2800" dirty="0" smtClean="0">
                <a:latin typeface="Comic Sans MS" pitchFamily="66" charset="0"/>
              </a:rPr>
              <a:t>=W(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,…,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msy10" pitchFamily="34" charset="0"/>
              </a:rPr>
              <a:t>Á</a:t>
            </a:r>
            <a:r>
              <a:rPr lang="en-US" sz="2800" baseline="-25000" dirty="0" err="1" smtClean="0"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We must have: 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(</a:t>
            </a:r>
            <a:r>
              <a:rPr lang="en-US" sz="2800" dirty="0" err="1" smtClean="0">
                <a:solidFill>
                  <a:srgbClr val="0033CC"/>
                </a:solidFill>
                <a:latin typeface="Comic Sans MS" pitchFamily="66" charset="0"/>
              </a:rPr>
              <a:t>i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mic Sans MS" pitchFamily="66" charset="0"/>
              </a:rPr>
              <a:t>a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aseline="-25000" dirty="0" smtClean="0">
                <a:solidFill>
                  <a:srgbClr val="FF0000"/>
                </a:solidFill>
                <a:latin typeface="cmsy10" pitchFamily="34" charset="0"/>
                <a:sym typeface="Symbol" pitchFamily="18" charset="2"/>
              </a:rPr>
              <a:t>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b 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(ii)</a:t>
            </a:r>
            <a:r>
              <a:rPr lang="en-US" sz="2800" dirty="0" smtClean="0">
                <a:latin typeface="Comic Sans MS" pitchFamily="66" charset="0"/>
              </a:rPr>
              <a:t> c </a:t>
            </a:r>
            <a:r>
              <a:rPr lang="en-US" sz="2800" dirty="0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aseline="-25000" dirty="0" smtClean="0">
                <a:solidFill>
                  <a:srgbClr val="FF0000"/>
                </a:solidFill>
                <a:latin typeface="cmsy10" pitchFamily="34" charset="0"/>
                <a:sym typeface="Symbol" pitchFamily="18" charset="2"/>
              </a:rPr>
              <a:t>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(iii)</a:t>
            </a:r>
            <a:r>
              <a:rPr lang="en-US" sz="2800" dirty="0" smtClean="0">
                <a:latin typeface="Comic Sans MS" pitchFamily="66" charset="0"/>
              </a:rPr>
              <a:t> b </a:t>
            </a:r>
            <a:r>
              <a:rPr lang="en-US" sz="2800" dirty="0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aseline="-25000" dirty="0" smtClean="0">
                <a:solidFill>
                  <a:srgbClr val="FF0000"/>
                </a:solidFill>
                <a:latin typeface="cmsy10" pitchFamily="34" charset="0"/>
                <a:sym typeface="Symbol" pitchFamily="18" charset="2"/>
              </a:rPr>
              <a:t></a:t>
            </a:r>
            <a:r>
              <a:rPr lang="en-US" sz="2800" dirty="0" smtClean="0">
                <a:latin typeface="Comic Sans MS" pitchFamily="66" charset="0"/>
              </a:rPr>
              <a:t> 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And therefore </a:t>
            </a:r>
            <a:r>
              <a:rPr lang="en-US" sz="2800" dirty="0" smtClean="0">
                <a:latin typeface="Comic Sans MS" pitchFamily="66" charset="0"/>
              </a:rPr>
              <a:t>c </a:t>
            </a:r>
            <a:r>
              <a:rPr lang="en-US" sz="2800" dirty="0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aseline="-25000" dirty="0" smtClean="0">
                <a:solidFill>
                  <a:srgbClr val="FF0000"/>
                </a:solidFill>
                <a:latin typeface="cmsy10" pitchFamily="34" charset="0"/>
                <a:sym typeface="Symbol" pitchFamily="18" charset="2"/>
              </a:rPr>
              <a:t></a:t>
            </a:r>
            <a:r>
              <a:rPr lang="en-US" sz="2800" dirty="0" smtClean="0">
                <a:latin typeface="Comic Sans MS" pitchFamily="66" charset="0"/>
              </a:rPr>
              <a:t> d </a:t>
            </a:r>
            <a:r>
              <a:rPr lang="en-US" sz="2800" dirty="0" smtClean="0"/>
              <a:t>and </a:t>
            </a:r>
            <a:r>
              <a:rPr lang="en-US" sz="2800" dirty="0" smtClean="0">
                <a:latin typeface="Comic Sans MS" pitchFamily="66" charset="0"/>
              </a:rPr>
              <a:t>c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dirty="0" smtClean="0">
                <a:latin typeface="Comic Sans MS" pitchFamily="66" charset="0"/>
              </a:rPr>
              <a:t>’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6175" y="3717032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Why?? – next slide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9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Proof of Arrow’s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37240" cy="556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Justification</a:t>
                </a:r>
                <a:r>
                  <a:rPr lang="en-US" sz="2800" dirty="0" smtClean="0"/>
                  <a:t>: 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dirty="0"/>
                  <a:t>a </a:t>
                </a:r>
                <a:r>
                  <a:rPr lang="en-US" sz="2800" dirty="0" err="1">
                    <a:latin typeface="cmsy10" pitchFamily="34" charset="0"/>
                  </a:rPr>
                  <a:t>Á</a:t>
                </a:r>
                <a:r>
                  <a:rPr lang="en-US" sz="2800" baseline="-25000" dirty="0" err="1"/>
                  <a:t>i</a:t>
                </a:r>
                <a:r>
                  <a:rPr lang="en-US" sz="2800" baseline="-25000" dirty="0"/>
                  <a:t> </a:t>
                </a:r>
                <a:r>
                  <a:rPr lang="en-US" sz="2800" dirty="0"/>
                  <a:t>b  </a:t>
                </a:r>
                <a:r>
                  <a:rPr lang="en-US" sz="2800" dirty="0">
                    <a:sym typeface="Symbol" pitchFamily="18" charset="2"/>
                  </a:rPr>
                  <a:t> </a:t>
                </a:r>
                <a:r>
                  <a:rPr lang="en-US" sz="2800" dirty="0"/>
                  <a:t> c </a:t>
                </a:r>
                <a:r>
                  <a:rPr lang="en-US" sz="2800" dirty="0" err="1">
                    <a:latin typeface="cmsy10" pitchFamily="34" charset="0"/>
                  </a:rPr>
                  <a:t>Á</a:t>
                </a:r>
                <a:r>
                  <a:rPr lang="en-US" sz="2800" dirty="0" err="1"/>
                  <a:t>’</a:t>
                </a:r>
                <a:r>
                  <a:rPr lang="en-US" sz="2800" baseline="-25000" dirty="0" err="1"/>
                  <a:t>i</a:t>
                </a:r>
                <a:r>
                  <a:rPr lang="en-US" sz="2800" baseline="-25000" dirty="0"/>
                  <a:t> </a:t>
                </a:r>
                <a:r>
                  <a:rPr lang="en-US" sz="2800" dirty="0"/>
                  <a:t>d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suppose c</a:t>
                </a:r>
                <a:r>
                  <a:rPr lang="en-US" sz="2800" dirty="0">
                    <a:solidFill>
                      <a:srgbClr val="0070C0"/>
                    </a:solidFill>
                    <a:sym typeface="Symbol" pitchFamily="18" charset="2"/>
                  </a:rPr>
                  <a:t></a:t>
                </a:r>
                <a:r>
                  <a:rPr lang="en-US" sz="2800" dirty="0">
                    <a:solidFill>
                      <a:srgbClr val="0070C0"/>
                    </a:solidFill>
                  </a:rPr>
                  <a:t> b</a:t>
                </a: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sz="2400" dirty="0" smtClean="0"/>
                  <a:t>If c=b and d=a, rename alternatives – then </a:t>
                </a:r>
                <a:r>
                  <a:rPr lang="en-US" sz="2400" dirty="0" err="1" smtClean="0">
                    <a:latin typeface="cmsy10" pitchFamily="34" charset="0"/>
                  </a:rPr>
                  <a:t>Á</a:t>
                </a:r>
                <a:r>
                  <a:rPr lang="en-US" sz="2400" baseline="-25000" dirty="0" err="1" smtClean="0"/>
                  <a:t>i</a:t>
                </a:r>
                <a:r>
                  <a:rPr lang="en-US" sz="2400" dirty="0">
                    <a:latin typeface="cmsy10" pitchFamily="34" charset="0"/>
                  </a:rPr>
                  <a:t> </a:t>
                </a:r>
                <a:r>
                  <a:rPr lang="he-IL" sz="2400" dirty="0">
                    <a:latin typeface="cmsy10" pitchFamily="34" charset="0"/>
                  </a:rPr>
                  <a:t>=</a:t>
                </a:r>
                <a:r>
                  <a:rPr lang="en-US" sz="2400" dirty="0" smtClean="0">
                    <a:latin typeface="cmsy10" pitchFamily="34" charset="0"/>
                  </a:rPr>
                  <a:t> Á</a:t>
                </a:r>
                <a:r>
                  <a:rPr lang="en-US" sz="2400" dirty="0" smtClean="0"/>
                  <a:t>’</a:t>
                </a:r>
                <a:r>
                  <a:rPr lang="en-US" sz="2400" baseline="-25000" dirty="0" smtClean="0"/>
                  <a:t>I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sz="2400" dirty="0" smtClean="0"/>
                  <a:t>If c=b and </a:t>
                </a:r>
                <a:r>
                  <a:rPr lang="en-US" sz="2400" dirty="0" err="1" smtClean="0"/>
                  <a:t>and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sz="2400" dirty="0" smtClean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dirty="0"/>
                  <a:t>Create a single preference </a:t>
                </a:r>
                <a:r>
                  <a:rPr lang="en-US" sz="2800" dirty="0">
                    <a:sym typeface="Symbol" pitchFamily="18" charset="2"/>
                  </a:rPr>
                  <a:t></a:t>
                </a:r>
                <a:r>
                  <a:rPr lang="en-US" sz="2800" baseline="-25000" dirty="0" err="1">
                    <a:sym typeface="Symbol" pitchFamily="18" charset="2"/>
                  </a:rPr>
                  <a:t>i</a:t>
                </a:r>
                <a:r>
                  <a:rPr lang="en-US" sz="2800" dirty="0"/>
                  <a:t> from </a:t>
                </a:r>
                <a:r>
                  <a:rPr lang="en-US" sz="2800" dirty="0" err="1">
                    <a:latin typeface="cmsy10" pitchFamily="34" charset="0"/>
                  </a:rPr>
                  <a:t>Á</a:t>
                </a:r>
                <a:r>
                  <a:rPr lang="en-US" sz="2800" baseline="-25000" dirty="0" err="1"/>
                  <a:t>i</a:t>
                </a:r>
                <a:r>
                  <a:rPr lang="en-US" sz="2800" dirty="0"/>
                  <a:t> and </a:t>
                </a:r>
                <a:r>
                  <a:rPr lang="en-US" sz="2800" dirty="0" err="1">
                    <a:latin typeface="cmsy10" pitchFamily="34" charset="0"/>
                  </a:rPr>
                  <a:t>Á’</a:t>
                </a:r>
                <a:r>
                  <a:rPr lang="en-US" sz="2800" baseline="-25000" dirty="0" err="1"/>
                  <a:t>i</a:t>
                </a:r>
                <a:r>
                  <a:rPr lang="en-US" sz="2800" dirty="0"/>
                  <a:t>: where </a:t>
                </a:r>
                <a:r>
                  <a:rPr lang="en-US" sz="2800" dirty="0" smtClean="0"/>
                  <a:t>d is just </a:t>
                </a:r>
                <a:r>
                  <a:rPr lang="en-US" sz="2800" dirty="0"/>
                  <a:t>above b. 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dirty="0"/>
                  <a:t>Let  </a:t>
                </a:r>
                <a:r>
                  <a:rPr lang="en-US" sz="2800" dirty="0">
                    <a:solidFill>
                      <a:srgbClr val="FF0000"/>
                    </a:solidFill>
                    <a:latin typeface="cmsy10" pitchFamily="34" charset="0"/>
                  </a:rPr>
                  <a:t>Á</a:t>
                </a:r>
                <a:r>
                  <a:rPr lang="en-US" sz="2800" baseline="-25000" dirty="0">
                    <a:solidFill>
                      <a:srgbClr val="FF0000"/>
                    </a:solidFill>
                    <a:latin typeface="cmsy10" pitchFamily="34" charset="0"/>
                    <a:sym typeface="Symbol" pitchFamily="18" charset="2"/>
                  </a:rPr>
                  <a:t></a:t>
                </a:r>
                <a:r>
                  <a:rPr lang="en-US" sz="2800" dirty="0"/>
                  <a:t>=W(</a:t>
                </a:r>
                <a:r>
                  <a:rPr lang="en-US" sz="2800" dirty="0">
                    <a:latin typeface="cmsy10" pitchFamily="34" charset="0"/>
                  </a:rPr>
                  <a:t>Á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,</a:t>
                </a:r>
                <a:r>
                  <a:rPr lang="en-US" sz="2800" baseline="-25000" dirty="0"/>
                  <a:t> </a:t>
                </a:r>
                <a:r>
                  <a:rPr lang="en-US" sz="2800" dirty="0">
                    <a:latin typeface="cmsy10" pitchFamily="34" charset="0"/>
                  </a:rPr>
                  <a:t>Á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,…,</a:t>
                </a:r>
                <a:r>
                  <a:rPr lang="en-US" sz="2800" baseline="-25000" dirty="0"/>
                  <a:t> </a:t>
                </a:r>
                <a:r>
                  <a:rPr lang="en-US" sz="2800" dirty="0" err="1">
                    <a:latin typeface="cmsy10" pitchFamily="34" charset="0"/>
                  </a:rPr>
                  <a:t>Á</a:t>
                </a:r>
                <a:r>
                  <a:rPr lang="en-US" sz="2800" baseline="-25000" dirty="0" err="1"/>
                  <a:t>n</a:t>
                </a:r>
                <a:r>
                  <a:rPr lang="en-US" sz="2800" dirty="0"/>
                  <a:t>) 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dirty="0"/>
                  <a:t>We must have: </a:t>
                </a:r>
                <a:r>
                  <a:rPr lang="en-US" sz="2800" dirty="0">
                    <a:solidFill>
                      <a:srgbClr val="0033CC"/>
                    </a:solidFill>
                  </a:rPr>
                  <a:t>(</a:t>
                </a:r>
                <a:r>
                  <a:rPr lang="en-US" sz="2800" dirty="0" err="1">
                    <a:solidFill>
                      <a:srgbClr val="0033CC"/>
                    </a:solidFill>
                  </a:rPr>
                  <a:t>i</a:t>
                </a:r>
                <a:r>
                  <a:rPr lang="en-US" sz="2800" dirty="0">
                    <a:solidFill>
                      <a:srgbClr val="0033CC"/>
                    </a:solidFill>
                  </a:rPr>
                  <a:t>)</a:t>
                </a:r>
                <a:r>
                  <a:rPr lang="en-US" sz="2800" dirty="0"/>
                  <a:t> a </a:t>
                </a:r>
                <a:r>
                  <a:rPr lang="en-US" sz="2800" dirty="0">
                    <a:solidFill>
                      <a:srgbClr val="FF0000"/>
                    </a:solidFill>
                    <a:latin typeface="cmsy10" pitchFamily="34" charset="0"/>
                  </a:rPr>
                  <a:t>Á</a:t>
                </a:r>
                <a:r>
                  <a:rPr lang="en-US" sz="2800" baseline="-25000" dirty="0">
                    <a:solidFill>
                      <a:srgbClr val="FF0000"/>
                    </a:solidFill>
                    <a:latin typeface="cmsy10" pitchFamily="34" charset="0"/>
                    <a:sym typeface="Symbol" pitchFamily="18" charset="2"/>
                  </a:rPr>
                  <a:t></a:t>
                </a:r>
                <a:r>
                  <a:rPr lang="en-US" sz="2800" baseline="-25000" dirty="0"/>
                  <a:t> </a:t>
                </a:r>
                <a:r>
                  <a:rPr lang="en-US" sz="2800" dirty="0" smtClean="0"/>
                  <a:t>b (=c) </a:t>
                </a:r>
                <a:r>
                  <a:rPr lang="en-US" sz="2800" dirty="0">
                    <a:solidFill>
                      <a:srgbClr val="0033CC"/>
                    </a:solidFill>
                  </a:rPr>
                  <a:t>(ii)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and </a:t>
                </a:r>
                <a:r>
                  <a:rPr lang="en-US" sz="2800" dirty="0">
                    <a:solidFill>
                      <a:srgbClr val="0033CC"/>
                    </a:solidFill>
                  </a:rPr>
                  <a:t>(iii)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b (=c) </a:t>
                </a:r>
                <a:r>
                  <a:rPr lang="en-US" sz="2800" dirty="0">
                    <a:solidFill>
                      <a:srgbClr val="FF0000"/>
                    </a:solidFill>
                    <a:latin typeface="cmsy10" pitchFamily="34" charset="0"/>
                  </a:rPr>
                  <a:t>Á</a:t>
                </a:r>
                <a:r>
                  <a:rPr lang="en-US" sz="2800" baseline="-25000" dirty="0">
                    <a:solidFill>
                      <a:srgbClr val="FF0000"/>
                    </a:solidFill>
                    <a:latin typeface="cmsy10" pitchFamily="34" charset="0"/>
                    <a:sym typeface="Symbol" pitchFamily="18" charset="2"/>
                  </a:rPr>
                  <a:t></a:t>
                </a:r>
                <a:r>
                  <a:rPr lang="en-US" sz="2800" dirty="0"/>
                  <a:t> d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dirty="0"/>
                  <a:t>And therefore c </a:t>
                </a:r>
                <a:r>
                  <a:rPr lang="en-US" sz="2800" dirty="0">
                    <a:solidFill>
                      <a:srgbClr val="FF0000"/>
                    </a:solidFill>
                    <a:latin typeface="cmsy10" pitchFamily="34" charset="0"/>
                  </a:rPr>
                  <a:t>Á</a:t>
                </a:r>
                <a:r>
                  <a:rPr lang="en-US" sz="2800" baseline="-25000" dirty="0">
                    <a:solidFill>
                      <a:srgbClr val="FF0000"/>
                    </a:solidFill>
                    <a:latin typeface="cmsy10" pitchFamily="34" charset="0"/>
                    <a:sym typeface="Symbol" pitchFamily="18" charset="2"/>
                  </a:rPr>
                  <a:t></a:t>
                </a:r>
                <a:r>
                  <a:rPr lang="en-US" sz="2800" dirty="0"/>
                  <a:t> d and c </a:t>
                </a:r>
                <a:r>
                  <a:rPr lang="en-US" sz="2800" dirty="0">
                    <a:latin typeface="cmsy10" pitchFamily="34" charset="0"/>
                  </a:rPr>
                  <a:t>Á</a:t>
                </a:r>
                <a:r>
                  <a:rPr lang="en-US" sz="2800" dirty="0"/>
                  <a:t>’</a:t>
                </a:r>
                <a:r>
                  <a:rPr lang="en-US" sz="2800" baseline="-25000" dirty="0"/>
                  <a:t> </a:t>
                </a:r>
                <a:r>
                  <a:rPr lang="en-US" sz="2800" dirty="0"/>
                  <a:t>d </a:t>
                </a:r>
              </a:p>
              <a:p>
                <a:pPr lvl="1">
                  <a:lnSpc>
                    <a:spcPct val="90000"/>
                  </a:lnSpc>
                  <a:buNone/>
                </a:pPr>
                <a:endParaRPr lang="en-US" sz="2400" dirty="0" smtClean="0"/>
              </a:p>
              <a:p>
                <a:pPr lvl="1">
                  <a:lnSpc>
                    <a:spcPct val="90000"/>
                  </a:lnSpc>
                  <a:buNone/>
                </a:pPr>
                <a:endParaRPr lang="en-US" sz="2400" dirty="0" smtClean="0"/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37240" cy="5562600"/>
              </a:xfrm>
              <a:blipFill rotWithShape="1">
                <a:blip r:embed="rId2"/>
                <a:stretch>
                  <a:fillRect l="-141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9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8" name="AutoShape 12"/>
          <p:cNvSpPr>
            <a:spLocks noChangeArrowheads="1"/>
          </p:cNvSpPr>
          <p:nvPr/>
        </p:nvSpPr>
        <p:spPr bwMode="auto">
          <a:xfrm>
            <a:off x="5867400" y="2743200"/>
            <a:ext cx="2590800" cy="762000"/>
          </a:xfrm>
          <a:prstGeom prst="wedgeRoundRectCallout">
            <a:avLst>
              <a:gd name="adj1" fmla="val -136213"/>
              <a:gd name="adj2" fmla="val 365000"/>
              <a:gd name="adj3" fmla="val 16667"/>
            </a:avLst>
          </a:prstGeom>
          <a:solidFill>
            <a:srgbClr val="FBF9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51946" name="AutoShape 10"/>
          <p:cNvSpPr>
            <a:spLocks noChangeArrowheads="1"/>
          </p:cNvSpPr>
          <p:nvPr/>
        </p:nvSpPr>
        <p:spPr bwMode="auto">
          <a:xfrm>
            <a:off x="5867400" y="2590800"/>
            <a:ext cx="3048000" cy="1905000"/>
          </a:xfrm>
          <a:prstGeom prst="wedgeRoundRectCallout">
            <a:avLst>
              <a:gd name="adj1" fmla="val -121875"/>
              <a:gd name="adj2" fmla="val 1083"/>
              <a:gd name="adj3" fmla="val 16667"/>
            </a:avLst>
          </a:prstGeom>
          <a:solidFill>
            <a:srgbClr val="FBF9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>
                <a:latin typeface="Arial Narrow" pitchFamily="34" charset="0"/>
              </a:rPr>
              <a:t>Change must happen at some </a:t>
            </a:r>
            <a:r>
              <a:rPr lang="en-US" sz="2400">
                <a:solidFill>
                  <a:srgbClr val="993300"/>
                </a:solidFill>
                <a:latin typeface="Arial Narrow" pitchFamily="34" charset="0"/>
              </a:rPr>
              <a:t>profile</a:t>
            </a:r>
            <a:r>
              <a:rPr lang="en-US" sz="2400">
                <a:solidFill>
                  <a:srgbClr val="993300"/>
                </a:solidFill>
              </a:rPr>
              <a:t> i*</a:t>
            </a:r>
          </a:p>
          <a:p>
            <a:pPr lvl="1">
              <a:buFontTx/>
              <a:buChar char="•"/>
            </a:pPr>
            <a:r>
              <a:rPr lang="en-US" sz="2400">
                <a:latin typeface="Arial Narrow" pitchFamily="34" charset="0"/>
              </a:rPr>
              <a:t>Where </a:t>
            </a:r>
            <a:r>
              <a:rPr lang="en-US" sz="2400">
                <a:solidFill>
                  <a:srgbClr val="339933"/>
                </a:solidFill>
                <a:latin typeface="Arial Narrow" pitchFamily="34" charset="0"/>
              </a:rPr>
              <a:t>voter </a:t>
            </a:r>
            <a:r>
              <a:rPr lang="en-US" sz="2400">
                <a:solidFill>
                  <a:srgbClr val="339933"/>
                </a:solidFill>
              </a:rPr>
              <a:t>i*</a:t>
            </a:r>
            <a:r>
              <a:rPr lang="en-US" sz="2400">
                <a:latin typeface="Arial Narrow" pitchFamily="34" charset="0"/>
              </a:rPr>
              <a:t> changed his opinion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Proof of Arrow’s Theorem: Find the Dictator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/>
              <a:t>Claim</a:t>
            </a:r>
            <a:r>
              <a:rPr lang="en-US" dirty="0" smtClean="0"/>
              <a:t>: For arbitrary  </a:t>
            </a:r>
            <a:r>
              <a:rPr lang="en-US" dirty="0" err="1" smtClean="0">
                <a:latin typeface="Comic Sans MS" pitchFamily="66" charset="0"/>
              </a:rPr>
              <a:t>a,b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msy10" pitchFamily="34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A</a:t>
            </a:r>
            <a:r>
              <a:rPr lang="en-US" dirty="0" smtClean="0"/>
              <a:t> consider profiles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51944" name="Text Box 8"/>
          <p:cNvSpPr txBox="1">
            <a:spLocks noChangeArrowheads="1"/>
          </p:cNvSpPr>
          <p:nvPr/>
        </p:nvSpPr>
        <p:spPr bwMode="auto">
          <a:xfrm>
            <a:off x="990600" y="6278563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a</a:t>
            </a:r>
            <a:r>
              <a:rPr lang="en-US" sz="3200">
                <a:latin typeface="Arial Narrow" pitchFamily="34" charset="0"/>
              </a:rPr>
              <a:t> </a:t>
            </a:r>
            <a:r>
              <a:rPr lang="en-US" sz="3200">
                <a:latin typeface="cmsy10" pitchFamily="34" charset="0"/>
              </a:rPr>
              <a:t>Á</a:t>
            </a:r>
            <a:r>
              <a:rPr lang="en-US" sz="3200" baseline="-25000"/>
              <a:t> </a:t>
            </a:r>
            <a:r>
              <a:rPr lang="en-US" sz="3200"/>
              <a:t>b</a:t>
            </a:r>
          </a:p>
        </p:txBody>
      </p:sp>
      <p:sp>
        <p:nvSpPr>
          <p:cNvPr id="551945" name="Text Box 9"/>
          <p:cNvSpPr txBox="1">
            <a:spLocks noChangeArrowheads="1"/>
          </p:cNvSpPr>
          <p:nvPr/>
        </p:nvSpPr>
        <p:spPr bwMode="auto">
          <a:xfrm>
            <a:off x="4419600" y="6278563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b</a:t>
            </a:r>
            <a:r>
              <a:rPr lang="en-US" sz="3200">
                <a:latin typeface="Arial Narrow" pitchFamily="34" charset="0"/>
              </a:rPr>
              <a:t> </a:t>
            </a:r>
            <a:r>
              <a:rPr lang="en-US" sz="3200">
                <a:latin typeface="cmsy10" pitchFamily="34" charset="0"/>
              </a:rPr>
              <a:t>Á</a:t>
            </a:r>
            <a:r>
              <a:rPr lang="en-US" sz="3200" baseline="-25000"/>
              <a:t> </a:t>
            </a:r>
            <a:r>
              <a:rPr lang="en-US" sz="3200"/>
              <a:t>a</a:t>
            </a:r>
          </a:p>
        </p:txBody>
      </p:sp>
      <p:sp>
        <p:nvSpPr>
          <p:cNvPr id="551947" name="Text Box 11"/>
          <p:cNvSpPr txBox="1">
            <a:spLocks noChangeArrowheads="1"/>
          </p:cNvSpPr>
          <p:nvPr/>
        </p:nvSpPr>
        <p:spPr bwMode="auto">
          <a:xfrm>
            <a:off x="5791200" y="5149850"/>
            <a:ext cx="3505200" cy="946150"/>
          </a:xfrm>
          <a:prstGeom prst="rect">
            <a:avLst/>
          </a:prstGeom>
          <a:solidFill>
            <a:srgbClr val="FBF9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 Narrow" pitchFamily="34" charset="0"/>
              </a:rPr>
              <a:t>Claim:</a:t>
            </a:r>
            <a:r>
              <a:rPr lang="en-US" sz="2800">
                <a:latin typeface="Arial Narrow" pitchFamily="34" charset="0"/>
              </a:rPr>
              <a:t> this</a:t>
            </a:r>
            <a:r>
              <a:rPr lang="en-US" sz="2800"/>
              <a:t> i* </a:t>
            </a:r>
            <a:r>
              <a:rPr lang="en-US" sz="2800">
                <a:latin typeface="Arial Narrow" pitchFamily="34" charset="0"/>
              </a:rPr>
              <a:t>is the dictator!</a:t>
            </a:r>
          </a:p>
        </p:txBody>
      </p:sp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5486400" y="1905000"/>
            <a:ext cx="25146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Hybrid argument</a:t>
            </a:r>
          </a:p>
        </p:txBody>
      </p:sp>
      <p:sp>
        <p:nvSpPr>
          <p:cNvPr id="17418" name="Text Box 14"/>
          <p:cNvSpPr txBox="1">
            <a:spLocks noChangeArrowheads="1"/>
          </p:cNvSpPr>
          <p:nvPr/>
        </p:nvSpPr>
        <p:spPr bwMode="auto">
          <a:xfrm>
            <a:off x="152400" y="1905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9933"/>
                </a:solidFill>
                <a:latin typeface="Arial Narrow" pitchFamily="34" charset="0"/>
              </a:rPr>
              <a:t>Voters</a:t>
            </a:r>
          </a:p>
        </p:txBody>
      </p:sp>
      <p:sp>
        <p:nvSpPr>
          <p:cNvPr id="17419" name="Text Box 15"/>
          <p:cNvSpPr txBox="1">
            <a:spLocks noChangeArrowheads="1"/>
          </p:cNvSpPr>
          <p:nvPr/>
        </p:nvSpPr>
        <p:spPr bwMode="auto">
          <a:xfrm>
            <a:off x="228600" y="227687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9933"/>
                </a:solidFill>
              </a:rPr>
              <a:t>1</a:t>
            </a:r>
          </a:p>
        </p:txBody>
      </p:sp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228600" y="270892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9933"/>
                </a:solidFill>
              </a:rPr>
              <a:t>2</a:t>
            </a:r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228600" y="49371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9933"/>
                </a:solidFill>
              </a:rPr>
              <a:t>n</a:t>
            </a:r>
          </a:p>
        </p:txBody>
      </p:sp>
      <p:sp>
        <p:nvSpPr>
          <p:cNvPr id="17422" name="Text Box 18"/>
          <p:cNvSpPr txBox="1">
            <a:spLocks noChangeArrowheads="1"/>
          </p:cNvSpPr>
          <p:nvPr/>
        </p:nvSpPr>
        <p:spPr bwMode="auto">
          <a:xfrm>
            <a:off x="2514600" y="6400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993300"/>
                </a:solidFill>
                <a:latin typeface="Arial Narrow" pitchFamily="34" charset="0"/>
              </a:rPr>
              <a:t>Profiles</a:t>
            </a:r>
          </a:p>
        </p:txBody>
      </p:sp>
      <p:sp>
        <p:nvSpPr>
          <p:cNvPr id="17423" name="Rectangle 19"/>
          <p:cNvSpPr>
            <a:spLocks noChangeArrowheads="1"/>
          </p:cNvSpPr>
          <p:nvPr/>
        </p:nvSpPr>
        <p:spPr bwMode="auto">
          <a:xfrm>
            <a:off x="1219200" y="1905000"/>
            <a:ext cx="609600" cy="357646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Rectangle 20"/>
          <p:cNvSpPr>
            <a:spLocks noChangeArrowheads="1"/>
          </p:cNvSpPr>
          <p:nvPr/>
        </p:nvSpPr>
        <p:spPr bwMode="auto">
          <a:xfrm>
            <a:off x="2051720" y="2744925"/>
            <a:ext cx="609600" cy="273654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Rectangle 21"/>
          <p:cNvSpPr>
            <a:spLocks noChangeArrowheads="1"/>
          </p:cNvSpPr>
          <p:nvPr/>
        </p:nvSpPr>
        <p:spPr bwMode="auto">
          <a:xfrm>
            <a:off x="4067944" y="1905000"/>
            <a:ext cx="609600" cy="3576464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Rectangle 22"/>
          <p:cNvSpPr>
            <a:spLocks noChangeArrowheads="1"/>
          </p:cNvSpPr>
          <p:nvPr/>
        </p:nvSpPr>
        <p:spPr bwMode="auto">
          <a:xfrm>
            <a:off x="2843808" y="3543299"/>
            <a:ext cx="609600" cy="195815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Rectangle 23"/>
          <p:cNvSpPr>
            <a:spLocks noChangeArrowheads="1"/>
          </p:cNvSpPr>
          <p:nvPr/>
        </p:nvSpPr>
        <p:spPr bwMode="auto">
          <a:xfrm>
            <a:off x="2843808" y="1905000"/>
            <a:ext cx="609600" cy="1638300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Rectangle 24"/>
          <p:cNvSpPr>
            <a:spLocks noChangeArrowheads="1"/>
          </p:cNvSpPr>
          <p:nvPr/>
        </p:nvSpPr>
        <p:spPr bwMode="auto">
          <a:xfrm>
            <a:off x="2051720" y="1905000"/>
            <a:ext cx="609600" cy="839924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Text Box 25"/>
          <p:cNvSpPr txBox="1">
            <a:spLocks noChangeArrowheads="1"/>
          </p:cNvSpPr>
          <p:nvPr/>
        </p:nvSpPr>
        <p:spPr bwMode="auto">
          <a:xfrm>
            <a:off x="1382688" y="5715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993300"/>
                </a:solidFill>
              </a:rPr>
              <a:t>0</a:t>
            </a:r>
          </a:p>
        </p:txBody>
      </p:sp>
      <p:sp>
        <p:nvSpPr>
          <p:cNvPr id="17430" name="Text Box 26"/>
          <p:cNvSpPr txBox="1">
            <a:spLocks noChangeArrowheads="1"/>
          </p:cNvSpPr>
          <p:nvPr/>
        </p:nvSpPr>
        <p:spPr bwMode="auto">
          <a:xfrm>
            <a:off x="2195736" y="5715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993300"/>
                </a:solidFill>
              </a:rPr>
              <a:t>1</a:t>
            </a:r>
          </a:p>
        </p:txBody>
      </p:sp>
      <p:sp>
        <p:nvSpPr>
          <p:cNvPr id="17431" name="Text Box 27"/>
          <p:cNvSpPr txBox="1">
            <a:spLocks noChangeArrowheads="1"/>
          </p:cNvSpPr>
          <p:nvPr/>
        </p:nvSpPr>
        <p:spPr bwMode="auto">
          <a:xfrm>
            <a:off x="2987824" y="5715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993300"/>
                </a:solidFill>
              </a:rPr>
              <a:t>2</a:t>
            </a:r>
          </a:p>
        </p:txBody>
      </p:sp>
      <p:sp>
        <p:nvSpPr>
          <p:cNvPr id="17432" name="Text Box 28"/>
          <p:cNvSpPr txBox="1">
            <a:spLocks noChangeArrowheads="1"/>
          </p:cNvSpPr>
          <p:nvPr/>
        </p:nvSpPr>
        <p:spPr bwMode="auto">
          <a:xfrm>
            <a:off x="228600" y="40386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9933"/>
                </a:solidFill>
              </a:rPr>
              <a:t>…</a:t>
            </a:r>
          </a:p>
        </p:txBody>
      </p:sp>
      <p:sp>
        <p:nvSpPr>
          <p:cNvPr id="17433" name="Text Box 29"/>
          <p:cNvSpPr txBox="1">
            <a:spLocks noChangeArrowheads="1"/>
          </p:cNvSpPr>
          <p:nvPr/>
        </p:nvSpPr>
        <p:spPr bwMode="auto">
          <a:xfrm>
            <a:off x="4211960" y="5715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993300"/>
                </a:solidFill>
              </a:rPr>
              <a:t>n</a:t>
            </a:r>
          </a:p>
        </p:txBody>
      </p:sp>
      <p:graphicFrame>
        <p:nvGraphicFramePr>
          <p:cNvPr id="2" name="Table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18160992"/>
              </p:ext>
            </p:extLst>
          </p:nvPr>
        </p:nvGraphicFramePr>
        <p:xfrm>
          <a:off x="1371600" y="2001193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16383019"/>
              </p:ext>
            </p:extLst>
          </p:nvPr>
        </p:nvGraphicFramePr>
        <p:xfrm>
          <a:off x="1371600" y="2780928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45722600"/>
              </p:ext>
            </p:extLst>
          </p:nvPr>
        </p:nvGraphicFramePr>
        <p:xfrm>
          <a:off x="1403648" y="4641696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88092739"/>
              </p:ext>
            </p:extLst>
          </p:nvPr>
        </p:nvGraphicFramePr>
        <p:xfrm>
          <a:off x="2971056" y="4713704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67225850"/>
              </p:ext>
            </p:extLst>
          </p:nvPr>
        </p:nvGraphicFramePr>
        <p:xfrm>
          <a:off x="2123728" y="2780928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52170673"/>
              </p:ext>
            </p:extLst>
          </p:nvPr>
        </p:nvGraphicFramePr>
        <p:xfrm>
          <a:off x="2915816" y="3561576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19153600"/>
              </p:ext>
            </p:extLst>
          </p:nvPr>
        </p:nvGraphicFramePr>
        <p:xfrm>
          <a:off x="2134938" y="1996440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86046546"/>
              </p:ext>
            </p:extLst>
          </p:nvPr>
        </p:nvGraphicFramePr>
        <p:xfrm>
          <a:off x="2123728" y="3573016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88407819"/>
              </p:ext>
            </p:extLst>
          </p:nvPr>
        </p:nvGraphicFramePr>
        <p:xfrm>
          <a:off x="2933700" y="1988840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03392540"/>
              </p:ext>
            </p:extLst>
          </p:nvPr>
        </p:nvGraphicFramePr>
        <p:xfrm>
          <a:off x="4211960" y="4641696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11112373"/>
              </p:ext>
            </p:extLst>
          </p:nvPr>
        </p:nvGraphicFramePr>
        <p:xfrm>
          <a:off x="4198318" y="1988840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26291456"/>
              </p:ext>
            </p:extLst>
          </p:nvPr>
        </p:nvGraphicFramePr>
        <p:xfrm>
          <a:off x="2933700" y="2773680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6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8" grpId="0" animBg="1"/>
      <p:bldP spid="551946" grpId="0" animBg="1"/>
      <p:bldP spid="551944" grpId="0"/>
      <p:bldP spid="551945" grpId="0"/>
      <p:bldP spid="55194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Proof of Arrow’s Theorem: i* is the dictator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Claim</a:t>
            </a:r>
            <a:r>
              <a:rPr lang="en-US" smtClean="0"/>
              <a:t>: for any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1</a:t>
            </a:r>
            <a:r>
              <a:rPr lang="en-US" smtClean="0">
                <a:latin typeface="Comic Sans MS" pitchFamily="66" charset="0"/>
              </a:rPr>
              <a:t>,</a:t>
            </a:r>
            <a:r>
              <a:rPr lang="en-US" baseline="-25000" smtClean="0">
                <a:latin typeface="Comic Sans MS" pitchFamily="66" charset="0"/>
              </a:rPr>
              <a:t>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2</a:t>
            </a:r>
            <a:r>
              <a:rPr lang="en-US" smtClean="0">
                <a:latin typeface="Comic Sans MS" pitchFamily="66" charset="0"/>
              </a:rPr>
              <a:t>,…,</a:t>
            </a:r>
            <a:r>
              <a:rPr lang="en-US" baseline="-25000" smtClean="0">
                <a:latin typeface="Comic Sans MS" pitchFamily="66" charset="0"/>
              </a:rPr>
              <a:t>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n </a:t>
            </a:r>
            <a:r>
              <a:rPr lang="en-US" smtClean="0">
                <a:latin typeface="Comic Sans MS" pitchFamily="66" charset="0"/>
              </a:rPr>
              <a:t> </a:t>
            </a:r>
            <a:r>
              <a:rPr lang="en-US" smtClean="0"/>
              <a:t>and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smtClean="0">
                <a:latin typeface="Comic Sans MS" pitchFamily="66" charset="0"/>
              </a:rPr>
              <a:t>=W(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1</a:t>
            </a:r>
            <a:r>
              <a:rPr lang="en-US" smtClean="0">
                <a:latin typeface="Comic Sans MS" pitchFamily="66" charset="0"/>
              </a:rPr>
              <a:t>,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2</a:t>
            </a:r>
            <a:r>
              <a:rPr lang="en-US" smtClean="0">
                <a:latin typeface="Comic Sans MS" pitchFamily="66" charset="0"/>
              </a:rPr>
              <a:t>,…,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n</a:t>
            </a:r>
            <a:r>
              <a:rPr lang="en-US" smtClean="0">
                <a:latin typeface="Comic Sans MS" pitchFamily="66" charset="0"/>
              </a:rPr>
              <a:t>) </a:t>
            </a:r>
            <a:r>
              <a:rPr lang="en-US" smtClean="0"/>
              <a:t>and </a:t>
            </a:r>
            <a:r>
              <a:rPr lang="en-US" smtClean="0">
                <a:latin typeface="Comic Sans MS" pitchFamily="66" charset="0"/>
              </a:rPr>
              <a:t>c,d </a:t>
            </a:r>
            <a:r>
              <a:rPr lang="en-US" smtClean="0">
                <a:latin typeface="cmsy10" pitchFamily="34" charset="0"/>
              </a:rPr>
              <a:t>2</a:t>
            </a:r>
            <a:r>
              <a:rPr lang="en-US" smtClean="0">
                <a:latin typeface="Comic Sans MS" pitchFamily="66" charset="0"/>
              </a:rPr>
              <a:t> A</a:t>
            </a:r>
            <a:r>
              <a:rPr lang="en-US" smtClean="0"/>
              <a:t>. If </a:t>
            </a:r>
            <a:r>
              <a:rPr lang="en-US" smtClean="0">
                <a:latin typeface="Comic Sans MS" pitchFamily="66" charset="0"/>
              </a:rPr>
              <a:t>c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i*</a:t>
            </a:r>
            <a:r>
              <a:rPr lang="en-US" smtClean="0">
                <a:latin typeface="Comic Sans MS" pitchFamily="66" charset="0"/>
              </a:rPr>
              <a:t> d</a:t>
            </a:r>
            <a:r>
              <a:rPr lang="en-US" smtClean="0"/>
              <a:t> then </a:t>
            </a:r>
            <a:r>
              <a:rPr lang="en-US" smtClean="0">
                <a:latin typeface="Comic Sans MS" pitchFamily="66" charset="0"/>
              </a:rPr>
              <a:t>c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smtClean="0">
                <a:latin typeface="Comic Sans MS" pitchFamily="66" charset="0"/>
              </a:rPr>
              <a:t> d</a:t>
            </a:r>
            <a:r>
              <a:rPr lang="en-US" smtClean="0"/>
              <a:t>.</a:t>
            </a:r>
          </a:p>
          <a:p>
            <a:pPr eaLnBrk="1" hangingPunct="1">
              <a:buFontTx/>
              <a:buNone/>
            </a:pPr>
            <a:r>
              <a:rPr lang="en-US" smtClean="0"/>
              <a:t>Proof: take </a:t>
            </a:r>
            <a:r>
              <a:rPr lang="en-US" smtClean="0">
                <a:latin typeface="Comic Sans MS" pitchFamily="66" charset="0"/>
              </a:rPr>
              <a:t>e </a:t>
            </a:r>
            <a:r>
              <a:rPr lang="en-US" smtClean="0">
                <a:latin typeface="Comic Sans MS" pitchFamily="66" charset="0"/>
                <a:sym typeface="Symbol" pitchFamily="18" charset="2"/>
              </a:rPr>
              <a:t></a:t>
            </a:r>
            <a:r>
              <a:rPr lang="en-US" smtClean="0"/>
              <a:t> </a:t>
            </a:r>
            <a:r>
              <a:rPr lang="en-US" smtClean="0">
                <a:latin typeface="Comic Sans MS" pitchFamily="66" charset="0"/>
              </a:rPr>
              <a:t>c,</a:t>
            </a:r>
            <a:r>
              <a:rPr lang="en-US" smtClean="0"/>
              <a:t> </a:t>
            </a:r>
            <a:r>
              <a:rPr lang="en-US" smtClean="0">
                <a:latin typeface="Comic Sans MS" pitchFamily="66" charset="0"/>
              </a:rPr>
              <a:t>d </a:t>
            </a:r>
            <a:r>
              <a:rPr lang="en-US" smtClean="0"/>
              <a:t>and </a:t>
            </a:r>
          </a:p>
          <a:p>
            <a:pPr eaLnBrk="1" hangingPunct="1"/>
            <a:r>
              <a:rPr lang="en-US" smtClean="0"/>
              <a:t>for </a:t>
            </a:r>
            <a:r>
              <a:rPr lang="en-US" smtClean="0">
                <a:latin typeface="Comic Sans MS" pitchFamily="66" charset="0"/>
              </a:rPr>
              <a:t>i&lt;i*</a:t>
            </a:r>
            <a:r>
              <a:rPr lang="en-US" smtClean="0"/>
              <a:t> move </a:t>
            </a:r>
            <a:r>
              <a:rPr lang="en-US" smtClean="0">
                <a:latin typeface="Comic Sans MS" pitchFamily="66" charset="0"/>
              </a:rPr>
              <a:t>e</a:t>
            </a:r>
            <a:r>
              <a:rPr lang="en-US" smtClean="0"/>
              <a:t> to the bottom of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i</a:t>
            </a:r>
            <a:r>
              <a:rPr lang="en-US" smtClean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smtClean="0"/>
              <a:t>for </a:t>
            </a:r>
            <a:r>
              <a:rPr lang="en-US" smtClean="0">
                <a:latin typeface="Comic Sans MS" pitchFamily="66" charset="0"/>
              </a:rPr>
              <a:t>i&gt;i*</a:t>
            </a:r>
            <a:r>
              <a:rPr lang="en-US" smtClean="0"/>
              <a:t> move </a:t>
            </a:r>
            <a:r>
              <a:rPr lang="en-US" smtClean="0">
                <a:latin typeface="Comic Sans MS" pitchFamily="66" charset="0"/>
              </a:rPr>
              <a:t>e</a:t>
            </a:r>
            <a:r>
              <a:rPr lang="en-US" smtClean="0"/>
              <a:t> to the top of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i</a:t>
            </a:r>
            <a:r>
              <a:rPr lang="en-US" smtClean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smtClean="0"/>
              <a:t>for </a:t>
            </a:r>
            <a:r>
              <a:rPr lang="en-US" smtClean="0">
                <a:latin typeface="Comic Sans MS" pitchFamily="66" charset="0"/>
              </a:rPr>
              <a:t>i*</a:t>
            </a:r>
            <a:r>
              <a:rPr lang="en-US" smtClean="0"/>
              <a:t> put </a:t>
            </a:r>
            <a:r>
              <a:rPr lang="en-US" smtClean="0">
                <a:latin typeface="Comic Sans MS" pitchFamily="66" charset="0"/>
              </a:rPr>
              <a:t>e</a:t>
            </a:r>
            <a:r>
              <a:rPr lang="en-US" smtClean="0"/>
              <a:t> between </a:t>
            </a:r>
            <a:r>
              <a:rPr lang="en-US" smtClean="0">
                <a:latin typeface="Comic Sans MS" pitchFamily="66" charset="0"/>
              </a:rPr>
              <a:t>c</a:t>
            </a:r>
            <a:r>
              <a:rPr lang="en-US" smtClean="0"/>
              <a:t> and </a:t>
            </a:r>
            <a:r>
              <a:rPr lang="en-US" smtClean="0">
                <a:latin typeface="Comic Sans MS" pitchFamily="66" charset="0"/>
              </a:rPr>
              <a:t>d</a:t>
            </a: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smtClean="0"/>
              <a:t>For resulting preferences: </a:t>
            </a:r>
          </a:p>
          <a:p>
            <a:pPr lvl="1" eaLnBrk="1" hangingPunct="1"/>
            <a:r>
              <a:rPr lang="en-US" smtClean="0"/>
              <a:t>Preferences of </a:t>
            </a:r>
            <a:r>
              <a:rPr lang="en-US" smtClean="0">
                <a:latin typeface="Comic Sans MS" pitchFamily="66" charset="0"/>
              </a:rPr>
              <a:t>e</a:t>
            </a:r>
            <a:r>
              <a:rPr lang="en-US" smtClean="0"/>
              <a:t> and </a:t>
            </a:r>
            <a:r>
              <a:rPr lang="en-US" smtClean="0">
                <a:latin typeface="Comic Sans MS" pitchFamily="66" charset="0"/>
              </a:rPr>
              <a:t>c</a:t>
            </a:r>
            <a:r>
              <a:rPr lang="en-US" smtClean="0"/>
              <a:t> like </a:t>
            </a:r>
            <a:r>
              <a:rPr lang="en-US" smtClean="0">
                <a:latin typeface="Comic Sans MS" pitchFamily="66" charset="0"/>
              </a:rPr>
              <a:t>a</a:t>
            </a:r>
            <a:r>
              <a:rPr lang="en-US" smtClean="0"/>
              <a:t> and </a:t>
            </a:r>
            <a:r>
              <a:rPr lang="en-US" smtClean="0">
                <a:latin typeface="Comic Sans MS" pitchFamily="66" charset="0"/>
              </a:rPr>
              <a:t>b </a:t>
            </a:r>
            <a:r>
              <a:rPr lang="en-US" smtClean="0"/>
              <a:t>in </a:t>
            </a:r>
            <a:r>
              <a:rPr lang="en-US" smtClean="0">
                <a:solidFill>
                  <a:srgbClr val="993300"/>
                </a:solidFill>
              </a:rPr>
              <a:t>profile</a:t>
            </a:r>
            <a:r>
              <a:rPr lang="en-US" smtClean="0">
                <a:solidFill>
                  <a:srgbClr val="993300"/>
                </a:solidFill>
                <a:latin typeface="Comic Sans MS" pitchFamily="66" charset="0"/>
              </a:rPr>
              <a:t> i*.</a:t>
            </a:r>
            <a:r>
              <a:rPr lang="en-US" smtClean="0"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n-US" smtClean="0"/>
              <a:t>Preferences of </a:t>
            </a:r>
            <a:r>
              <a:rPr lang="en-US" smtClean="0">
                <a:latin typeface="Comic Sans MS" pitchFamily="66" charset="0"/>
              </a:rPr>
              <a:t>e</a:t>
            </a:r>
            <a:r>
              <a:rPr lang="en-US" smtClean="0"/>
              <a:t> and </a:t>
            </a:r>
            <a:r>
              <a:rPr lang="en-US" smtClean="0">
                <a:latin typeface="Comic Sans MS" pitchFamily="66" charset="0"/>
              </a:rPr>
              <a:t>d</a:t>
            </a:r>
            <a:r>
              <a:rPr lang="en-US" smtClean="0"/>
              <a:t> like </a:t>
            </a:r>
            <a:r>
              <a:rPr lang="en-US" smtClean="0">
                <a:latin typeface="Comic Sans MS" pitchFamily="66" charset="0"/>
              </a:rPr>
              <a:t>a</a:t>
            </a:r>
            <a:r>
              <a:rPr lang="en-US" smtClean="0"/>
              <a:t> and </a:t>
            </a:r>
            <a:r>
              <a:rPr lang="en-US" smtClean="0">
                <a:latin typeface="Comic Sans MS" pitchFamily="66" charset="0"/>
              </a:rPr>
              <a:t>b</a:t>
            </a:r>
            <a:r>
              <a:rPr lang="en-US" smtClean="0"/>
              <a:t> in profile</a:t>
            </a:r>
            <a:r>
              <a:rPr lang="en-US" smtClean="0">
                <a:latin typeface="Comic Sans MS" pitchFamily="66" charset="0"/>
              </a:rPr>
              <a:t> i*-1. </a:t>
            </a:r>
          </a:p>
        </p:txBody>
      </p:sp>
      <p:sp>
        <p:nvSpPr>
          <p:cNvPr id="552964" name="AutoShape 4"/>
          <p:cNvSpPr>
            <a:spLocks noChangeArrowheads="1"/>
          </p:cNvSpPr>
          <p:nvPr/>
        </p:nvSpPr>
        <p:spPr bwMode="auto">
          <a:xfrm>
            <a:off x="7380312" y="3501008"/>
            <a:ext cx="1524000" cy="533400"/>
          </a:xfrm>
          <a:prstGeom prst="wedgeRoundRectCallout">
            <a:avLst>
              <a:gd name="adj1" fmla="val -153750"/>
              <a:gd name="adj2" fmla="val 7887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/>
              <a:t>c </a:t>
            </a:r>
            <a:r>
              <a:rPr lang="en-US" sz="3200">
                <a:latin typeface="cmsy10" pitchFamily="34" charset="0"/>
              </a:rPr>
              <a:t>Á</a:t>
            </a:r>
            <a:r>
              <a:rPr lang="en-US" sz="3200"/>
              <a:t> e</a:t>
            </a:r>
          </a:p>
        </p:txBody>
      </p:sp>
      <p:sp>
        <p:nvSpPr>
          <p:cNvPr id="552965" name="AutoShape 5"/>
          <p:cNvSpPr>
            <a:spLocks noChangeArrowheads="1"/>
          </p:cNvSpPr>
          <p:nvPr/>
        </p:nvSpPr>
        <p:spPr bwMode="auto">
          <a:xfrm>
            <a:off x="7380312" y="5373216"/>
            <a:ext cx="1524000" cy="533400"/>
          </a:xfrm>
          <a:prstGeom prst="wedgeRoundRectCallout">
            <a:avLst>
              <a:gd name="adj1" fmla="val -175000"/>
              <a:gd name="adj2" fmla="val -7648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/>
              <a:t>e </a:t>
            </a:r>
            <a:r>
              <a:rPr lang="en-US" sz="3200">
                <a:latin typeface="cmsy10" pitchFamily="34" charset="0"/>
              </a:rPr>
              <a:t>Á</a:t>
            </a:r>
            <a:r>
              <a:rPr lang="en-US" sz="3200"/>
              <a:t> d</a:t>
            </a:r>
          </a:p>
        </p:txBody>
      </p:sp>
      <p:sp>
        <p:nvSpPr>
          <p:cNvPr id="552966" name="Text Box 6"/>
          <p:cNvSpPr txBox="1">
            <a:spLocks noChangeArrowheads="1"/>
          </p:cNvSpPr>
          <p:nvPr/>
        </p:nvSpPr>
        <p:spPr bwMode="auto">
          <a:xfrm>
            <a:off x="1066800" y="6248400"/>
            <a:ext cx="2743200" cy="579438"/>
          </a:xfrm>
          <a:prstGeom prst="rect">
            <a:avLst/>
          </a:prstGeom>
          <a:solidFill>
            <a:srgbClr val="FBF9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 Narrow" pitchFamily="34" charset="0"/>
              </a:rPr>
              <a:t>Therefore</a:t>
            </a:r>
            <a:r>
              <a:rPr lang="en-US"/>
              <a:t> </a:t>
            </a:r>
            <a:r>
              <a:rPr lang="en-US" sz="3200"/>
              <a:t>c </a:t>
            </a:r>
            <a:r>
              <a:rPr lang="en-US" sz="3200">
                <a:latin typeface="cmsy10" pitchFamily="34" charset="0"/>
              </a:rPr>
              <a:t>Á</a:t>
            </a:r>
            <a:r>
              <a:rPr lang="en-US" sz="3200"/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14506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4" grpId="0" animBg="1"/>
      <p:bldP spid="552965" grpId="0" animBg="1"/>
      <p:bldP spid="5529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dirty="0"/>
              <a:t>A function f: L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MT Extra" pitchFamily="18" charset="2"/>
              </a:rPr>
              <a:t></a:t>
            </a:r>
            <a:r>
              <a:rPr lang="en-US" sz="2400" dirty="0"/>
              <a:t> A is called a </a:t>
            </a:r>
            <a:r>
              <a:rPr lang="en-US" sz="2400" b="1" dirty="0">
                <a:solidFill>
                  <a:srgbClr val="FF0000"/>
                </a:solidFill>
              </a:rPr>
              <a:t>social choice function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Aggregates voters preferences and selects a </a:t>
            </a:r>
            <a:r>
              <a:rPr lang="en-US" sz="2000" b="1" i="1" dirty="0">
                <a:solidFill>
                  <a:srgbClr val="002060"/>
                </a:solidFill>
              </a:rPr>
              <a:t>winner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A function W: L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MT Extra" pitchFamily="18" charset="2"/>
              </a:rPr>
              <a:t></a:t>
            </a:r>
            <a:r>
              <a:rPr lang="en-US" sz="2400" dirty="0"/>
              <a:t> L is called a </a:t>
            </a:r>
            <a:r>
              <a:rPr lang="en-US" sz="2400" b="1" dirty="0">
                <a:solidFill>
                  <a:srgbClr val="FF0000"/>
                </a:solidFill>
              </a:rPr>
              <a:t>social welfare function</a:t>
            </a:r>
          </a:p>
          <a:p>
            <a:pPr lvl="1">
              <a:lnSpc>
                <a:spcPct val="90000"/>
              </a:lnSpc>
            </a:pPr>
            <a:r>
              <a:rPr lang="en-US" sz="2000" i="1" dirty="0" err="1"/>
              <a:t>Aggergates</a:t>
            </a:r>
            <a:r>
              <a:rPr lang="en-US" sz="2000" i="1" dirty="0"/>
              <a:t> voters preference into a </a:t>
            </a:r>
            <a:r>
              <a:rPr lang="en-US" sz="2000" b="1" i="1" dirty="0">
                <a:solidFill>
                  <a:srgbClr val="002060"/>
                </a:solidFill>
              </a:rPr>
              <a:t>common </a:t>
            </a:r>
            <a:r>
              <a:rPr lang="en-US" sz="2000" b="1" i="1" dirty="0" smtClean="0">
                <a:solidFill>
                  <a:srgbClr val="002060"/>
                </a:solidFill>
              </a:rPr>
              <a:t>order</a:t>
            </a:r>
          </a:p>
          <a:p>
            <a:pPr lvl="1">
              <a:lnSpc>
                <a:spcPct val="90000"/>
              </a:lnSpc>
            </a:pPr>
            <a:endParaRPr lang="en-US" sz="2000" b="1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i="1" dirty="0" smtClean="0">
                <a:solidFill>
                  <a:srgbClr val="FF0000"/>
                </a:solidFill>
              </a:rPr>
              <a:t>We’ve seen: 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 smtClean="0">
                <a:solidFill>
                  <a:srgbClr val="0070C0"/>
                </a:solidFill>
              </a:rPr>
              <a:t>Arrows Theorem</a:t>
            </a:r>
            <a:r>
              <a:rPr lang="en-US" sz="2400" b="1" i="1" dirty="0" smtClean="0">
                <a:solidFill>
                  <a:srgbClr val="FF0000"/>
                </a:solidFill>
              </a:rPr>
              <a:t>: Limitations on Social Welfare functions</a:t>
            </a:r>
          </a:p>
          <a:p>
            <a:pPr>
              <a:lnSpc>
                <a:spcPct val="90000"/>
              </a:lnSpc>
            </a:pPr>
            <a:r>
              <a:rPr lang="en-US" sz="2800" b="1" i="1" dirty="0" smtClean="0">
                <a:solidFill>
                  <a:srgbClr val="FF0000"/>
                </a:solidFill>
              </a:rPr>
              <a:t>Next: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 err="1" smtClean="0">
                <a:solidFill>
                  <a:srgbClr val="0070C0"/>
                </a:solidFill>
              </a:rPr>
              <a:t>Gibbard-Satterthwaite</a:t>
            </a:r>
            <a:r>
              <a:rPr lang="en-US" sz="2400" b="1" i="1" dirty="0" smtClean="0">
                <a:solidFill>
                  <a:srgbClr val="0070C0"/>
                </a:solidFill>
              </a:rPr>
              <a:t> Theorem</a:t>
            </a:r>
            <a:r>
              <a:rPr lang="en-US" sz="2400" b="1" i="1" dirty="0" smtClean="0">
                <a:solidFill>
                  <a:srgbClr val="FF0000"/>
                </a:solidFill>
              </a:rPr>
              <a:t>: Limitations on Incentive Compatible Social Choice functions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welfare vs. Social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Strategic Manipulations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b="1" dirty="0" smtClean="0"/>
              <a:t>social choice function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f</a:t>
            </a:r>
            <a:r>
              <a:rPr lang="en-US" dirty="0" smtClean="0"/>
              <a:t> can be </a:t>
            </a:r>
            <a:r>
              <a:rPr lang="en-US" dirty="0" smtClean="0">
                <a:solidFill>
                  <a:srgbClr val="0033CC"/>
                </a:solidFill>
              </a:rPr>
              <a:t>manipulated</a:t>
            </a:r>
            <a:r>
              <a:rPr lang="en-US" dirty="0" smtClean="0"/>
              <a:t> by voter </a:t>
            </a:r>
            <a:r>
              <a:rPr lang="en-US" dirty="0" err="1" smtClean="0"/>
              <a:t>i</a:t>
            </a:r>
            <a:r>
              <a:rPr lang="en-US" dirty="0" smtClean="0"/>
              <a:t> if for some 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’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/>
              <a:t>and we have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=f(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and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a’</a:t>
            </a:r>
            <a:r>
              <a:rPr lang="en-US" dirty="0" smtClean="0">
                <a:latin typeface="Comic Sans MS" pitchFamily="66" charset="0"/>
              </a:rPr>
              <a:t>=f(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’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dirty="0" smtClean="0">
                <a:latin typeface="Comic Sans MS" pitchFamily="66" charset="0"/>
              </a:rPr>
              <a:t>) </a:t>
            </a:r>
            <a:r>
              <a:rPr lang="en-US" dirty="0" smtClean="0"/>
              <a:t>but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a’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dirty="0" smtClean="0"/>
              <a:t>  voter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prefers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a’</a:t>
            </a:r>
            <a:r>
              <a:rPr lang="en-US" dirty="0" smtClean="0"/>
              <a:t> over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dirty="0" smtClean="0"/>
              <a:t> and can get it by changing     her vote from her true preference </a:t>
            </a:r>
            <a:r>
              <a:rPr lang="en-US" dirty="0" err="1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to </a:t>
            </a:r>
            <a:r>
              <a:rPr lang="en-US" dirty="0" err="1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dirty="0" err="1" smtClean="0">
                <a:solidFill>
                  <a:srgbClr val="FF0000"/>
                </a:solidFill>
              </a:rPr>
              <a:t>’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f</a:t>
            </a:r>
            <a:r>
              <a:rPr lang="en-US" dirty="0" smtClean="0"/>
              <a:t> is called </a:t>
            </a:r>
            <a:r>
              <a:rPr lang="en-US" b="1" dirty="0" smtClean="0">
                <a:solidFill>
                  <a:srgbClr val="0033CC"/>
                </a:solidFill>
              </a:rPr>
              <a:t>incentive compatible</a:t>
            </a:r>
            <a:r>
              <a:rPr lang="en-US" dirty="0" smtClean="0"/>
              <a:t> if it cannot be manipulated</a:t>
            </a:r>
          </a:p>
        </p:txBody>
      </p:sp>
    </p:spTree>
    <p:extLst>
      <p:ext uri="{BB962C8B-B14F-4D97-AF65-F5344CB8AC3E}">
        <p14:creationId xmlns:p14="http://schemas.microsoft.com/office/powerpoint/2010/main" val="3405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 smtClean="0"/>
              <a:t>Gibbard-Satterthwaite</a:t>
            </a:r>
            <a:r>
              <a:rPr lang="en-US" sz="4000" dirty="0" smtClean="0"/>
              <a:t> Impossibility Theorem</a:t>
            </a:r>
            <a:endParaRPr lang="en-US" sz="3200" dirty="0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24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Suppose there are at least 3 alternatives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There exists no </a:t>
            </a:r>
            <a:r>
              <a:rPr lang="en-US" sz="3200" b="1" dirty="0">
                <a:latin typeface="Arial Narrow" pitchFamily="34" charset="0"/>
              </a:rPr>
              <a:t>social choice function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/>
              <a:t>f</a:t>
            </a:r>
            <a:r>
              <a:rPr lang="en-US" sz="3200" dirty="0">
                <a:latin typeface="Arial Narrow" pitchFamily="34" charset="0"/>
              </a:rPr>
              <a:t> that is simultaneously: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33CC"/>
                </a:solidFill>
                <a:latin typeface="Arial Narrow" pitchFamily="34" charset="0"/>
              </a:rPr>
              <a:t>Onto </a:t>
            </a:r>
            <a:endParaRPr lang="en-US" sz="2800" dirty="0">
              <a:latin typeface="Arial Narrow" pitchFamily="34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Narrow" pitchFamily="34" charset="0"/>
              </a:rPr>
              <a:t>for every candidate, there are some </a:t>
            </a:r>
            <a:r>
              <a:rPr lang="en-US" sz="2400" dirty="0" smtClean="0">
                <a:latin typeface="Arial Narrow" pitchFamily="34" charset="0"/>
              </a:rPr>
              <a:t>preferences so that the candidate alternative is chosen</a:t>
            </a:r>
            <a:endParaRPr lang="en-US" sz="2400" dirty="0">
              <a:latin typeface="Arial Narrow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>
                <a:solidFill>
                  <a:srgbClr val="0033CC"/>
                </a:solidFill>
                <a:latin typeface="Arial Narrow" pitchFamily="34" charset="0"/>
              </a:rPr>
              <a:t>Nondictatorial</a:t>
            </a:r>
            <a:endParaRPr lang="en-US" sz="2800" dirty="0">
              <a:latin typeface="Arial Narrow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33CC"/>
                </a:solidFill>
                <a:latin typeface="Arial Narrow" pitchFamily="34" charset="0"/>
              </a:rPr>
              <a:t>Incentive compatible</a:t>
            </a:r>
          </a:p>
          <a:p>
            <a:pPr marL="742950" lvl="1" indent="-285750">
              <a:spcBef>
                <a:spcPct val="20000"/>
              </a:spcBef>
            </a:pPr>
            <a:endParaRPr lang="en-US" sz="2800" dirty="0">
              <a:solidFill>
                <a:srgbClr val="0033C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Proof of the </a:t>
            </a:r>
            <a:r>
              <a:rPr lang="en-US" sz="4000" dirty="0" err="1" smtClean="0"/>
              <a:t>Gibbard-Satterthwaite</a:t>
            </a:r>
            <a:r>
              <a:rPr lang="en-US" sz="4000" dirty="0" smtClean="0"/>
              <a:t> Theorem: Via Contradiction to Arrow</a:t>
            </a:r>
            <a:endParaRPr lang="en-US" sz="3200" dirty="0" smtClean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24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latin typeface="Arial Narrow" pitchFamily="34" charset="0"/>
              </a:rPr>
              <a:t>   Given non-</a:t>
            </a:r>
            <a:r>
              <a:rPr lang="en-US" sz="3200" dirty="0" err="1" smtClean="0">
                <a:latin typeface="Arial Narrow" pitchFamily="34" charset="0"/>
              </a:rPr>
              <a:t>manipulable</a:t>
            </a:r>
            <a:r>
              <a:rPr lang="en-US" sz="3200" dirty="0" smtClean="0">
                <a:latin typeface="Arial Narrow" pitchFamily="34" charset="0"/>
              </a:rPr>
              <a:t>, onto, non dictator social choice function f,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smtClean="0">
                <a:latin typeface="Arial Narrow" pitchFamily="34" charset="0"/>
              </a:rPr>
              <a:t>  Construct </a:t>
            </a:r>
            <a:r>
              <a:rPr lang="en-US" sz="3200" dirty="0">
                <a:latin typeface="Arial Narrow" pitchFamily="34" charset="0"/>
              </a:rPr>
              <a:t>a Social Welfare function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f</a:t>
            </a:r>
            <a:r>
              <a:rPr lang="en-US" sz="3200" baseline="-25000" dirty="0" smtClean="0"/>
              <a:t> </a:t>
            </a:r>
            <a:r>
              <a:rPr lang="en-US" sz="3200" dirty="0" smtClean="0">
                <a:latin typeface="Arial Narrow" pitchFamily="34" charset="0"/>
              </a:rPr>
              <a:t> (total order) based </a:t>
            </a:r>
            <a:r>
              <a:rPr lang="en-US" sz="3200" dirty="0">
                <a:latin typeface="Arial Narrow" pitchFamily="34" charset="0"/>
              </a:rPr>
              <a:t>on f. </a:t>
            </a:r>
            <a:endParaRPr lang="en-US" sz="3200" dirty="0" smtClean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 err="1" smtClean="0"/>
              <a:t>W</a:t>
            </a:r>
            <a:r>
              <a:rPr lang="en-US" sz="3200" baseline="-25000" dirty="0" err="1" smtClean="0"/>
              <a:t>f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cmsy10" pitchFamily="34" charset="0"/>
              </a:rPr>
              <a:t>Á</a:t>
            </a:r>
            <a:r>
              <a:rPr lang="en-US" sz="3200" baseline="-25000" dirty="0" smtClean="0"/>
              <a:t>1</a:t>
            </a:r>
            <a:r>
              <a:rPr lang="en-US" sz="3200" dirty="0"/>
              <a:t>,…,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baseline="-25000" dirty="0" err="1"/>
              <a:t>n</a:t>
            </a:r>
            <a:r>
              <a:rPr lang="en-US" sz="3200" dirty="0"/>
              <a:t>)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/>
              <a:t>=</a:t>
            </a:r>
            <a:r>
              <a:rPr lang="en-US" sz="3200" dirty="0">
                <a:latin typeface="cmsy10" pitchFamily="34" charset="0"/>
              </a:rPr>
              <a:t>Á </a:t>
            </a:r>
            <a:endParaRPr lang="en-US" sz="3200" dirty="0" smtClean="0">
              <a:latin typeface="cmsy10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latin typeface="Arial Narrow" pitchFamily="34" charset="0"/>
              </a:rPr>
              <a:t>where </a:t>
            </a:r>
            <a:r>
              <a:rPr lang="en-US" sz="3200" dirty="0" err="1" smtClean="0"/>
              <a:t>a</a:t>
            </a:r>
            <a:r>
              <a:rPr lang="en-US" sz="3200" dirty="0" err="1" smtClean="0">
                <a:latin typeface="cmsy10" pitchFamily="34" charset="0"/>
              </a:rPr>
              <a:t>Á</a:t>
            </a:r>
            <a:r>
              <a:rPr lang="en-US" sz="3200" dirty="0" err="1" smtClean="0"/>
              <a:t>b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iff</a:t>
            </a:r>
            <a:r>
              <a:rPr lang="en-US" sz="3200" dirty="0">
                <a:latin typeface="Arial Narrow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/>
              <a:t>f(</a:t>
            </a:r>
            <a:r>
              <a:rPr lang="en-US" sz="3200" dirty="0">
                <a:latin typeface="cmsy10" pitchFamily="34" charset="0"/>
              </a:rPr>
              <a:t>Á</a:t>
            </a:r>
            <a:r>
              <a:rPr lang="en-US" sz="3200" baseline="-25000" dirty="0"/>
              <a:t>1</a:t>
            </a:r>
            <a:r>
              <a:rPr lang="en-US" sz="3200" baseline="30000" dirty="0"/>
              <a:t>{</a:t>
            </a:r>
            <a:r>
              <a:rPr lang="en-US" sz="3200" baseline="30000" dirty="0" err="1"/>
              <a:t>a,b</a:t>
            </a:r>
            <a:r>
              <a:rPr lang="en-US" sz="3200" baseline="30000" dirty="0"/>
              <a:t>}</a:t>
            </a:r>
            <a:r>
              <a:rPr lang="en-US" sz="3200" dirty="0"/>
              <a:t>,…,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baseline="-25000" dirty="0" err="1"/>
              <a:t>n</a:t>
            </a:r>
            <a:r>
              <a:rPr lang="en-US" sz="3200" baseline="30000" dirty="0"/>
              <a:t>{</a:t>
            </a:r>
            <a:r>
              <a:rPr lang="en-US" sz="3200" baseline="30000" dirty="0" err="1"/>
              <a:t>a,b</a:t>
            </a:r>
            <a:r>
              <a:rPr lang="en-US" sz="3200" baseline="30000" dirty="0"/>
              <a:t>}</a:t>
            </a:r>
            <a:r>
              <a:rPr lang="en-US" sz="3200" dirty="0"/>
              <a:t>)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/>
              <a:t>=b 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644008" y="5257800"/>
            <a:ext cx="2971800" cy="838200"/>
          </a:xfrm>
          <a:prstGeom prst="wedgeRoundRectCallout">
            <a:avLst>
              <a:gd name="adj1" fmla="val -100162"/>
              <a:gd name="adj2" fmla="val -7821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>
                <a:latin typeface="Arial Narrow" pitchFamily="34" charset="0"/>
              </a:rPr>
              <a:t>Keep everything in order but move</a:t>
            </a:r>
            <a:r>
              <a:rPr lang="en-US" sz="2000" dirty="0"/>
              <a:t> a and b </a:t>
            </a:r>
            <a:r>
              <a:rPr lang="en-US" sz="2000" dirty="0">
                <a:latin typeface="Arial Narrow" pitchFamily="34" charset="0"/>
              </a:rPr>
              <a:t>to top</a:t>
            </a:r>
          </a:p>
        </p:txBody>
      </p:sp>
    </p:spTree>
    <p:extLst>
      <p:ext uri="{BB962C8B-B14F-4D97-AF65-F5344CB8AC3E}">
        <p14:creationId xmlns:p14="http://schemas.microsoft.com/office/powerpoint/2010/main" val="3391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915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Social</a:t>
            </a:r>
            <a:r>
              <a:rPr lang="en-US" sz="3600" b="1" smtClean="0"/>
              <a:t> </a:t>
            </a:r>
            <a:r>
              <a:rPr lang="en-US" sz="4000" b="1" smtClean="0"/>
              <a:t>choice </a:t>
            </a:r>
            <a:r>
              <a:rPr lang="en-US" sz="4000" smtClean="0"/>
              <a:t>or</a:t>
            </a:r>
            <a:r>
              <a:rPr lang="en-US" sz="4000" b="1" smtClean="0"/>
              <a:t> Preference Aggregation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3460"/>
            <a:ext cx="8801100" cy="5295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Collectively choose among outcomes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Elections,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Choice of Restaurant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Rating of movies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Who is assigned what job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Goods allocation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Should we build a bridge?</a:t>
            </a:r>
          </a:p>
          <a:p>
            <a:pPr marL="109728" indent="0" eaLnBrk="1" hangingPunct="1">
              <a:lnSpc>
                <a:spcPct val="80000"/>
              </a:lnSpc>
              <a:buNone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Participants have </a:t>
            </a:r>
            <a:r>
              <a:rPr lang="en-US" sz="2600" b="1" dirty="0" smtClean="0"/>
              <a:t>preferences </a:t>
            </a:r>
            <a:r>
              <a:rPr lang="en-US" sz="2600" dirty="0" smtClean="0"/>
              <a:t>over outcomes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b="1" dirty="0" smtClean="0"/>
              <a:t>A social choice function</a:t>
            </a:r>
            <a:r>
              <a:rPr lang="en-US" sz="2600" dirty="0" smtClean="0"/>
              <a:t> aggregates those preferences and </a:t>
            </a:r>
            <a:r>
              <a:rPr lang="en-US" sz="2600" b="1" dirty="0" smtClean="0"/>
              <a:t>picks an outcome</a:t>
            </a:r>
          </a:p>
        </p:txBody>
      </p:sp>
    </p:spTree>
    <p:extLst>
      <p:ext uri="{BB962C8B-B14F-4D97-AF65-F5344CB8AC3E}">
        <p14:creationId xmlns:p14="http://schemas.microsoft.com/office/powerpoint/2010/main" val="4829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     is “well formed”</a:t>
            </a:r>
          </a:p>
          <a:p>
            <a:pPr lvl="1"/>
            <a:r>
              <a:rPr lang="en-US" dirty="0" err="1" smtClean="0"/>
              <a:t>Antisymmetry</a:t>
            </a:r>
            <a:endParaRPr lang="en-US" dirty="0" smtClean="0"/>
          </a:p>
          <a:p>
            <a:pPr lvl="1"/>
            <a:r>
              <a:rPr lang="en-US" dirty="0" smtClean="0"/>
              <a:t>Transitivity</a:t>
            </a:r>
          </a:p>
          <a:p>
            <a:pPr lvl="1"/>
            <a:r>
              <a:rPr lang="en-US" dirty="0" smtClean="0"/>
              <a:t>Unanimity</a:t>
            </a:r>
          </a:p>
          <a:p>
            <a:pPr lvl="1"/>
            <a:r>
              <a:rPr lang="en-US" dirty="0" smtClean="0"/>
              <a:t>IIA</a:t>
            </a:r>
          </a:p>
          <a:p>
            <a:pPr lvl="1"/>
            <a:r>
              <a:rPr lang="en-US" dirty="0" smtClean="0"/>
              <a:t>Non-dictatorship</a:t>
            </a:r>
          </a:p>
          <a:p>
            <a:r>
              <a:rPr lang="en-US" dirty="0" smtClean="0"/>
              <a:t>      Contradiction to Arrow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 to show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406200" cy="330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11560" y="396247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Proof of the Gibbard-Satterthwaite Theorem</a:t>
            </a:r>
            <a:endParaRPr lang="en-US" sz="3200" smtClean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Arial Narrow" pitchFamily="34" charset="0"/>
              </a:rPr>
              <a:t>Claim</a:t>
            </a:r>
            <a:r>
              <a:rPr lang="en-US" sz="3200" dirty="0">
                <a:latin typeface="Arial Narrow" pitchFamily="34" charset="0"/>
              </a:rPr>
              <a:t>: for all </a:t>
            </a:r>
            <a:r>
              <a:rPr lang="en-US" sz="3200" dirty="0">
                <a:latin typeface="cmsy10" pitchFamily="34" charset="0"/>
              </a:rPr>
              <a:t>Á</a:t>
            </a:r>
            <a:r>
              <a:rPr lang="en-US" sz="3200" baseline="-25000" dirty="0"/>
              <a:t>1</a:t>
            </a:r>
            <a:r>
              <a:rPr lang="en-US" sz="3200" dirty="0"/>
              <a:t>,…,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baseline="-25000" dirty="0" err="1"/>
              <a:t>n</a:t>
            </a:r>
            <a:r>
              <a:rPr lang="en-US" sz="3200" dirty="0">
                <a:latin typeface="Arial Narrow" pitchFamily="34" charset="0"/>
              </a:rPr>
              <a:t> and any </a:t>
            </a:r>
            <a:r>
              <a:rPr lang="en-US" sz="3200" dirty="0"/>
              <a:t>S </a:t>
            </a:r>
            <a:r>
              <a:rPr lang="en-US" sz="3200" dirty="0">
                <a:latin typeface="cmsy10" pitchFamily="34" charset="0"/>
              </a:rPr>
              <a:t>½</a:t>
            </a:r>
            <a:r>
              <a:rPr lang="en-US" sz="3200" dirty="0"/>
              <a:t> A</a:t>
            </a:r>
            <a:r>
              <a:rPr lang="en-US" sz="3200" dirty="0">
                <a:latin typeface="Arial Narrow" pitchFamily="34" charset="0"/>
              </a:rPr>
              <a:t> we have </a:t>
            </a:r>
            <a:r>
              <a:rPr lang="en-US" sz="3200" dirty="0"/>
              <a:t>f(</a:t>
            </a:r>
            <a:r>
              <a:rPr lang="en-US" sz="3200" dirty="0">
                <a:latin typeface="cmsy10" pitchFamily="34" charset="0"/>
              </a:rPr>
              <a:t>Á</a:t>
            </a:r>
            <a:r>
              <a:rPr lang="en-US" sz="3200" baseline="-25000" dirty="0"/>
              <a:t>1</a:t>
            </a:r>
            <a:r>
              <a:rPr lang="en-US" sz="3200" baseline="30000" dirty="0"/>
              <a:t>S</a:t>
            </a:r>
            <a:r>
              <a:rPr lang="en-US" sz="3200" dirty="0"/>
              <a:t>,…,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baseline="-25000" dirty="0" err="1"/>
              <a:t>n</a:t>
            </a:r>
            <a:r>
              <a:rPr lang="en-US" sz="3200" baseline="30000" dirty="0" err="1"/>
              <a:t>S</a:t>
            </a:r>
            <a:r>
              <a:rPr lang="en-US" sz="3200" baseline="30000" dirty="0"/>
              <a:t>,</a:t>
            </a:r>
            <a:r>
              <a:rPr lang="en-US" sz="3200" dirty="0"/>
              <a:t>)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>
                <a:latin typeface="cmsy10" pitchFamily="34" charset="0"/>
              </a:rPr>
              <a:t>2</a:t>
            </a:r>
            <a:r>
              <a:rPr lang="en-US" sz="3200" dirty="0"/>
              <a:t> S 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Arial Narrow" pitchFamily="34" charset="0"/>
              </a:rPr>
              <a:t>Take </a:t>
            </a:r>
            <a:r>
              <a:rPr lang="en-US" sz="3200" dirty="0"/>
              <a:t>a </a:t>
            </a:r>
            <a:r>
              <a:rPr lang="en-US" sz="3200" dirty="0">
                <a:latin typeface="cmsy10" pitchFamily="34" charset="0"/>
              </a:rPr>
              <a:t>2</a:t>
            </a:r>
            <a:r>
              <a:rPr lang="en-US" sz="3200" dirty="0"/>
              <a:t> S</a:t>
            </a:r>
            <a:r>
              <a:rPr lang="en-US" sz="3200" dirty="0">
                <a:latin typeface="Arial Narrow" pitchFamily="34" charset="0"/>
              </a:rPr>
              <a:t>. There is some </a:t>
            </a:r>
            <a:r>
              <a:rPr lang="en-US" sz="3200" dirty="0">
                <a:latin typeface="cmsy10" pitchFamily="34" charset="0"/>
              </a:rPr>
              <a:t>Á</a:t>
            </a:r>
            <a:r>
              <a:rPr lang="en-US" sz="3200" dirty="0"/>
              <a:t>’</a:t>
            </a:r>
            <a:r>
              <a:rPr lang="en-US" sz="3200" baseline="-25000" dirty="0"/>
              <a:t>1</a:t>
            </a:r>
            <a:r>
              <a:rPr lang="en-US" sz="3200" dirty="0"/>
              <a:t>,</a:t>
            </a:r>
            <a:r>
              <a:rPr lang="en-US" sz="3200" baseline="-25000" dirty="0"/>
              <a:t> </a:t>
            </a:r>
            <a:r>
              <a:rPr lang="en-US" sz="3200" dirty="0">
                <a:latin typeface="cmsy10" pitchFamily="34" charset="0"/>
              </a:rPr>
              <a:t>Á</a:t>
            </a:r>
            <a:r>
              <a:rPr lang="en-US" sz="3200" dirty="0"/>
              <a:t>’</a:t>
            </a:r>
            <a:r>
              <a:rPr lang="en-US" sz="3200" baseline="-25000" dirty="0"/>
              <a:t>2</a:t>
            </a:r>
            <a:r>
              <a:rPr lang="en-US" sz="3200" dirty="0"/>
              <a:t>,…,</a:t>
            </a:r>
            <a:r>
              <a:rPr lang="en-US" sz="3200" baseline="-25000" dirty="0"/>
              <a:t> 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dirty="0" err="1"/>
              <a:t>’</a:t>
            </a:r>
            <a:r>
              <a:rPr lang="en-US" sz="3200" baseline="-25000" dirty="0" err="1"/>
              <a:t>n</a:t>
            </a:r>
            <a:r>
              <a:rPr lang="en-US" sz="3200" baseline="-25000" dirty="0"/>
              <a:t> </a:t>
            </a:r>
            <a:r>
              <a:rPr lang="en-US" sz="3200" dirty="0">
                <a:latin typeface="Arial Narrow" pitchFamily="34" charset="0"/>
              </a:rPr>
              <a:t>where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/>
              <a:t>f(</a:t>
            </a:r>
            <a:r>
              <a:rPr lang="en-US" sz="3200" dirty="0">
                <a:latin typeface="cmsy10" pitchFamily="34" charset="0"/>
              </a:rPr>
              <a:t>Á</a:t>
            </a:r>
            <a:r>
              <a:rPr lang="en-US" sz="3200" dirty="0"/>
              <a:t>’</a:t>
            </a:r>
            <a:r>
              <a:rPr lang="en-US" sz="3200" baseline="-25000" dirty="0"/>
              <a:t>1</a:t>
            </a:r>
            <a:r>
              <a:rPr lang="en-US" sz="3200" dirty="0"/>
              <a:t>,</a:t>
            </a:r>
            <a:r>
              <a:rPr lang="en-US" sz="3200" baseline="-25000" dirty="0"/>
              <a:t> </a:t>
            </a:r>
            <a:r>
              <a:rPr lang="en-US" sz="3200" dirty="0">
                <a:latin typeface="cmsy10" pitchFamily="34" charset="0"/>
              </a:rPr>
              <a:t>Á</a:t>
            </a:r>
            <a:r>
              <a:rPr lang="en-US" sz="3200" dirty="0"/>
              <a:t>’</a:t>
            </a:r>
            <a:r>
              <a:rPr lang="en-US" sz="3200" baseline="-25000" dirty="0"/>
              <a:t>2</a:t>
            </a:r>
            <a:r>
              <a:rPr lang="en-US" sz="3200" dirty="0"/>
              <a:t>,…,</a:t>
            </a:r>
            <a:r>
              <a:rPr lang="en-US" sz="3200" baseline="-25000" dirty="0"/>
              <a:t> 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dirty="0" err="1"/>
              <a:t>’</a:t>
            </a:r>
            <a:r>
              <a:rPr lang="en-US" sz="3200" baseline="-25000" dirty="0" err="1"/>
              <a:t>n</a:t>
            </a:r>
            <a:r>
              <a:rPr lang="en-US" sz="3200" dirty="0"/>
              <a:t>)=a.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Arial Narrow" pitchFamily="34" charset="0"/>
              </a:rPr>
              <a:t>Sequentially change 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dirty="0" err="1"/>
              <a:t>’</a:t>
            </a:r>
            <a:r>
              <a:rPr lang="en-US" sz="3200" baseline="-25000" dirty="0" err="1"/>
              <a:t>i</a:t>
            </a:r>
            <a:r>
              <a:rPr lang="en-US" sz="3200" dirty="0">
                <a:latin typeface="Arial Narrow" pitchFamily="34" charset="0"/>
              </a:rPr>
              <a:t> to 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baseline="30000" dirty="0" err="1"/>
              <a:t>S</a:t>
            </a:r>
            <a:r>
              <a:rPr lang="en-US" sz="3200" baseline="-25000" dirty="0" err="1"/>
              <a:t>i</a:t>
            </a:r>
            <a:r>
              <a:rPr lang="en-US" sz="3200" dirty="0">
                <a:latin typeface="Arial Narrow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At no point does </a:t>
            </a:r>
            <a:r>
              <a:rPr lang="en-US" sz="3200" dirty="0"/>
              <a:t>f </a:t>
            </a:r>
            <a:r>
              <a:rPr lang="en-US" sz="3200" dirty="0">
                <a:latin typeface="Arial Narrow" pitchFamily="34" charset="0"/>
              </a:rPr>
              <a:t>output </a:t>
            </a:r>
            <a:r>
              <a:rPr lang="en-US" sz="3200" dirty="0"/>
              <a:t>b </a:t>
            </a:r>
            <a:r>
              <a:rPr lang="en-US" sz="3200" dirty="0">
                <a:latin typeface="cmsy10" pitchFamily="34" charset="0"/>
              </a:rPr>
              <a:t>2</a:t>
            </a:r>
            <a:r>
              <a:rPr lang="en-US" sz="3200" dirty="0"/>
              <a:t> S</a:t>
            </a:r>
            <a:r>
              <a:rPr lang="en-US" sz="3200" dirty="0">
                <a:latin typeface="Arial Narrow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Due to the </a:t>
            </a:r>
            <a:r>
              <a:rPr lang="en-US" sz="3200" dirty="0" smtClean="0">
                <a:latin typeface="Arial Narrow" pitchFamily="34" charset="0"/>
              </a:rPr>
              <a:t>non-manipulation</a:t>
            </a:r>
            <a:endParaRPr lang="en-US" sz="32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5029200" y="2286000"/>
            <a:ext cx="3581400" cy="838200"/>
          </a:xfrm>
          <a:prstGeom prst="wedgeRoundRectCallout">
            <a:avLst>
              <a:gd name="adj1" fmla="val -101995"/>
              <a:gd name="adj2" fmla="val -3958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>
                <a:latin typeface="Arial Narrow" pitchFamily="34" charset="0"/>
              </a:rPr>
              <a:t>Keep everything in order but move</a:t>
            </a:r>
            <a:r>
              <a:rPr lang="en-US" sz="2000"/>
              <a:t> elements of S </a:t>
            </a:r>
            <a:r>
              <a:rPr lang="en-US" sz="2000">
                <a:latin typeface="Arial Narrow" pitchFamily="34" charset="0"/>
              </a:rPr>
              <a:t>to top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4876800" y="5410200"/>
            <a:ext cx="152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8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of Well Form Lemma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Antisymmetry</a:t>
            </a:r>
            <a:r>
              <a:rPr lang="en-US" dirty="0" smtClean="0"/>
              <a:t>: implied by claim for </a:t>
            </a:r>
            <a:r>
              <a:rPr lang="en-US" dirty="0" smtClean="0">
                <a:latin typeface="Comic Sans MS" pitchFamily="66" charset="0"/>
              </a:rPr>
              <a:t>S={</a:t>
            </a:r>
            <a:r>
              <a:rPr lang="en-US" dirty="0" err="1" smtClean="0">
                <a:latin typeface="Comic Sans MS" pitchFamily="66" charset="0"/>
              </a:rPr>
              <a:t>a,b</a:t>
            </a:r>
            <a:r>
              <a:rPr lang="en-US" dirty="0" smtClean="0">
                <a:latin typeface="Comic Sans MS" pitchFamily="66" charset="0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Transitivity: Suppose we obtained contradicting cycle </a:t>
            </a: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b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dirty="0" smtClean="0"/>
              <a:t> </a:t>
            </a:r>
            <a:r>
              <a:rPr lang="en-US" dirty="0" smtClean="0">
                <a:latin typeface="cmsy10" pitchFamily="34" charset="0"/>
              </a:rPr>
              <a:t>Á </a:t>
            </a:r>
            <a:r>
              <a:rPr lang="en-US" dirty="0" smtClean="0">
                <a:latin typeface="Comic Sans MS" pitchFamily="66" charset="0"/>
              </a:rPr>
              <a:t>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take </a:t>
            </a:r>
            <a:r>
              <a:rPr lang="en-US" dirty="0" smtClean="0">
                <a:latin typeface="Comic Sans MS" pitchFamily="66" charset="0"/>
              </a:rPr>
              <a:t>S={</a:t>
            </a:r>
            <a:r>
              <a:rPr lang="en-US" dirty="0" err="1" smtClean="0">
                <a:latin typeface="Comic Sans MS" pitchFamily="66" charset="0"/>
              </a:rPr>
              <a:t>a,b,c</a:t>
            </a:r>
            <a:r>
              <a:rPr lang="en-US" dirty="0" smtClean="0">
                <a:latin typeface="Comic Sans MS" pitchFamily="66" charset="0"/>
              </a:rPr>
              <a:t>} </a:t>
            </a:r>
            <a:r>
              <a:rPr lang="en-US" dirty="0" smtClean="0"/>
              <a:t>and suppose  </a:t>
            </a:r>
            <a:r>
              <a:rPr lang="en-US" dirty="0" smtClean="0">
                <a:latin typeface="Comic Sans MS" pitchFamily="66" charset="0"/>
              </a:rPr>
              <a:t>a = f(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baseline="30000" dirty="0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30000" dirty="0" err="1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Sequentially change 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30000" dirty="0" err="1" smtClean="0">
                <a:latin typeface="Comic Sans MS" pitchFamily="66" charset="0"/>
              </a:rPr>
              <a:t>S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to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Non manipulability implies that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f(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=a</a:t>
            </a:r>
            <a:r>
              <a:rPr lang="en-US" dirty="0" smtClean="0"/>
              <a:t> and </a:t>
            </a:r>
            <a:r>
              <a:rPr lang="en-US" dirty="0" smtClean="0">
                <a:latin typeface="Comic Sans MS" pitchFamily="66" charset="0"/>
              </a:rPr>
              <a:t>b </a:t>
            </a:r>
            <a:r>
              <a:rPr lang="en-US" dirty="0" smtClean="0">
                <a:latin typeface="cmsy10" pitchFamily="34" charset="0"/>
              </a:rPr>
              <a:t>Á </a:t>
            </a:r>
            <a:r>
              <a:rPr lang="en-US" dirty="0" smtClean="0">
                <a:latin typeface="Comic Sans MS" pitchFamily="66" charset="0"/>
              </a:rPr>
              <a:t>a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Unanimity: if for all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b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msy10" pitchFamily="34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 smtClean="0"/>
              <a:t> then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baseline="30000" dirty="0" smtClean="0">
                <a:latin typeface="Comic Sans MS" pitchFamily="66" charset="0"/>
              </a:rPr>
              <a:t>{a} </a:t>
            </a:r>
            <a:r>
              <a:rPr lang="en-US" dirty="0" smtClean="0">
                <a:latin typeface="Comic Sans MS" pitchFamily="66" charset="0"/>
              </a:rPr>
              <a:t>=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 </a:t>
            </a:r>
            <a:r>
              <a:rPr lang="en-US" dirty="0" smtClean="0"/>
              <a:t>and</a:t>
            </a:r>
            <a:r>
              <a:rPr lang="en-US" baseline="30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f(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=a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3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of Well Form Lemma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CC"/>
                </a:solidFill>
              </a:rPr>
              <a:t>Independence of irrelevant alternatives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Again, non-</a:t>
            </a:r>
            <a:r>
              <a:rPr lang="en-US" dirty="0" err="1" smtClean="0"/>
              <a:t>manulpulation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if there are two profiles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dirty="0" smtClean="0">
                <a:latin typeface="Comic Sans MS" pitchFamily="66" charset="0"/>
              </a:rPr>
              <a:t>’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dirty="0" smtClean="0">
                <a:latin typeface="Comic Sans MS" pitchFamily="66" charset="0"/>
              </a:rPr>
              <a:t>’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dirty="0" err="1" smtClean="0">
                <a:latin typeface="Comic Sans MS" pitchFamily="66" charset="0"/>
              </a:rPr>
              <a:t>’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/>
              <a:t>where for all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Comic Sans MS" pitchFamily="66" charset="0"/>
              </a:rPr>
              <a:t>b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msy10" pitchFamily="34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dirty="0" err="1" smtClean="0">
                <a:latin typeface="Comic Sans MS" pitchFamily="66" charset="0"/>
              </a:rPr>
              <a:t>b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dirty="0" err="1" smtClean="0">
                <a:latin typeface="Comic Sans MS" pitchFamily="66" charset="0"/>
              </a:rPr>
              <a:t>’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msy10" pitchFamily="34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a, </a:t>
            </a:r>
            <a:r>
              <a:rPr lang="en-US" dirty="0" smtClean="0"/>
              <a:t>then </a:t>
            </a:r>
          </a:p>
          <a:p>
            <a:pPr lvl="1" algn="ctr">
              <a:buFontTx/>
              <a:buNone/>
            </a:pPr>
            <a:r>
              <a:rPr lang="en-US" dirty="0" smtClean="0">
                <a:latin typeface="Comic Sans MS" pitchFamily="66" charset="0"/>
              </a:rPr>
              <a:t>f(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) =</a:t>
            </a:r>
            <a:r>
              <a:rPr lang="en-US" baseline="30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f(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dirty="0" smtClean="0">
                <a:latin typeface="Comic Sans MS" pitchFamily="66" charset="0"/>
              </a:rPr>
              <a:t>’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dirty="0" err="1" smtClean="0">
                <a:latin typeface="Comic Sans MS" pitchFamily="66" charset="0"/>
              </a:rPr>
              <a:t>’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lvl="1" algn="ctr">
              <a:buFontTx/>
              <a:buNone/>
            </a:pPr>
            <a:r>
              <a:rPr lang="en-US" dirty="0" smtClean="0"/>
              <a:t>by sequentially flipping from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 </a:t>
            </a:r>
            <a:r>
              <a:rPr lang="en-US" dirty="0" smtClean="0"/>
              <a:t>to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dirty="0" err="1" smtClean="0">
                <a:latin typeface="Comic Sans MS" pitchFamily="66" charset="0"/>
              </a:rPr>
              <a:t>’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 </a:t>
            </a:r>
          </a:p>
          <a:p>
            <a:pPr eaLnBrk="1" hangingPunct="1"/>
            <a:r>
              <a:rPr lang="en-US" dirty="0" smtClean="0">
                <a:solidFill>
                  <a:srgbClr val="0033CC"/>
                </a:solidFill>
              </a:rPr>
              <a:t>Non dictator: </a:t>
            </a:r>
            <a:r>
              <a:rPr lang="en-US" dirty="0" smtClean="0">
                <a:solidFill>
                  <a:schemeClr val="tx2"/>
                </a:solidFill>
              </a:rPr>
              <a:t>preserved</a:t>
            </a:r>
          </a:p>
        </p:txBody>
      </p:sp>
    </p:spTree>
    <p:extLst>
      <p:ext uri="{BB962C8B-B14F-4D97-AF65-F5344CB8AC3E}">
        <p14:creationId xmlns:p14="http://schemas.microsoft.com/office/powerpoint/2010/main" val="21086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choice in the quasi linear setting</a:t>
            </a:r>
            <a:endParaRPr lang="en-US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en-US" dirty="0"/>
              <a:t>Set of alternatives A</a:t>
            </a:r>
          </a:p>
          <a:p>
            <a:pPr lvl="1"/>
            <a:r>
              <a:rPr lang="en-US" dirty="0"/>
              <a:t>Who wins the auction</a:t>
            </a:r>
          </a:p>
          <a:p>
            <a:pPr lvl="1"/>
            <a:r>
              <a:rPr lang="en-US" dirty="0"/>
              <a:t>Which path is chosen</a:t>
            </a:r>
          </a:p>
          <a:p>
            <a:pPr lvl="1"/>
            <a:r>
              <a:rPr lang="en-US" dirty="0"/>
              <a:t>Who is matched to whom</a:t>
            </a:r>
          </a:p>
          <a:p>
            <a:r>
              <a:rPr lang="en-US" dirty="0"/>
              <a:t>Each participant: a </a:t>
            </a:r>
            <a:r>
              <a:rPr lang="en-US" dirty="0" smtClean="0"/>
              <a:t>type </a:t>
            </a:r>
            <a:r>
              <a:rPr lang="en-US" dirty="0"/>
              <a:t>function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err="1" smtClean="0"/>
              <a:t>:A</a:t>
            </a:r>
            <a:r>
              <a:rPr lang="en-US" dirty="0" smtClean="0"/>
              <a:t> </a:t>
            </a:r>
            <a:r>
              <a:rPr lang="en-US" dirty="0">
                <a:sym typeface="MT Extra" pitchFamily="18" charset="2"/>
              </a:rPr>
              <a:t></a:t>
            </a:r>
            <a:r>
              <a:rPr lang="en-US" dirty="0"/>
              <a:t> </a:t>
            </a:r>
            <a:r>
              <a:rPr lang="en-US" dirty="0" smtClean="0"/>
              <a:t>R</a:t>
            </a:r>
          </a:p>
          <a:p>
            <a:pPr lvl="1"/>
            <a:r>
              <a:rPr lang="en-US" dirty="0" smtClean="0"/>
              <a:t>Note: real value, not only </a:t>
            </a:r>
            <a:r>
              <a:rPr lang="en-US" sz="2400" i="1" dirty="0" smtClean="0"/>
              <a:t>order</a:t>
            </a:r>
          </a:p>
          <a:p>
            <a:r>
              <a:rPr lang="en-US" i="1" dirty="0" smtClean="0"/>
              <a:t>Participant = agent/bidder/player/etc</a:t>
            </a:r>
            <a:r>
              <a:rPr lang="en-US" i="1" dirty="0" smtClean="0">
                <a:latin typeface="Arial Narrow" pitchFamily="34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Design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want to implement a social choice function </a:t>
            </a:r>
          </a:p>
          <a:p>
            <a:pPr lvl="1"/>
            <a:r>
              <a:rPr lang="en-US" dirty="0" smtClean="0"/>
              <a:t>(a function of the agent types)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Need </a:t>
            </a:r>
            <a:r>
              <a:rPr lang="en-US" sz="2400" dirty="0"/>
              <a:t>to know agents’ </a:t>
            </a:r>
            <a:r>
              <a:rPr lang="en-US" sz="2400" dirty="0" smtClean="0"/>
              <a:t>types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Why should they reveal them?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Idea: Compute alternative (a in A) and payment vector p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Utility to agent </a:t>
            </a:r>
            <a:r>
              <a:rPr lang="en-US" sz="2800" dirty="0" err="1" smtClean="0"/>
              <a:t>i</a:t>
            </a:r>
            <a:r>
              <a:rPr lang="en-US" sz="2800" dirty="0" smtClean="0"/>
              <a:t> of alternative </a:t>
            </a:r>
            <a:r>
              <a:rPr lang="en-US" sz="2800" dirty="0"/>
              <a:t>a with payment p</a:t>
            </a:r>
            <a:r>
              <a:rPr lang="en-US" sz="2800" baseline="-25000" dirty="0"/>
              <a:t>i</a:t>
            </a:r>
            <a:r>
              <a:rPr lang="en-US" sz="2800" dirty="0"/>
              <a:t> is </a:t>
            </a:r>
            <a:r>
              <a:rPr lang="en-US" sz="2800" dirty="0" err="1"/>
              <a:t>t</a:t>
            </a:r>
            <a:r>
              <a:rPr lang="en-US" sz="2800" baseline="-25000" dirty="0" err="1"/>
              <a:t>i</a:t>
            </a:r>
            <a:r>
              <a:rPr lang="en-US" sz="2800" dirty="0"/>
              <a:t>(a)-p</a:t>
            </a:r>
            <a:r>
              <a:rPr lang="en-US" sz="2800" baseline="-25000" dirty="0"/>
              <a:t>i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483768" y="5373216"/>
            <a:ext cx="2438400" cy="914400"/>
          </a:xfrm>
          <a:prstGeom prst="wedgeRoundRectCallout">
            <a:avLst>
              <a:gd name="adj1" fmla="val 7032"/>
              <a:gd name="adj2" fmla="val -122222"/>
              <a:gd name="adj3" fmla="val 16667"/>
            </a:avLst>
          </a:prstGeom>
          <a:solidFill>
            <a:srgbClr val="FBF9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latin typeface="Arial Narrow" pitchFamily="34" charset="0"/>
              </a:rPr>
              <a:t>Quasi linear preferences</a:t>
            </a:r>
          </a:p>
        </p:txBody>
      </p:sp>
    </p:spTree>
    <p:extLst>
      <p:ext uri="{BB962C8B-B14F-4D97-AF65-F5344CB8AC3E}">
        <p14:creationId xmlns:p14="http://schemas.microsoft.com/office/powerpoint/2010/main" val="14857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cs typeface="Times New Roman" pitchFamily="18" charset="0"/>
              </a:rPr>
              <a:t>The setting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5626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800" dirty="0" smtClean="0">
                <a:cs typeface="Times New Roman" pitchFamily="18" charset="0"/>
              </a:rPr>
              <a:t>A social planner wants to choose an alternative according to players’ types:</a:t>
            </a:r>
          </a:p>
          <a:p>
            <a:pPr algn="ctr" rtl="0" eaLnBrk="1" hangingPunct="1">
              <a:buFontTx/>
              <a:buNone/>
            </a:pPr>
            <a:r>
              <a:rPr lang="en-US" sz="2800" i="1" dirty="0" smtClean="0">
                <a:cs typeface="Times New Roman" pitchFamily="18" charset="0"/>
              </a:rPr>
              <a:t>f </a:t>
            </a:r>
            <a:r>
              <a:rPr lang="en-US" sz="2800" dirty="0" smtClean="0">
                <a:cs typeface="Times New Roman" pitchFamily="18" charset="0"/>
              </a:rPr>
              <a:t>: T</a:t>
            </a:r>
            <a:r>
              <a:rPr lang="en-US" sz="2800" baseline="-14000" dirty="0" smtClean="0">
                <a:cs typeface="Times New Roman" pitchFamily="18" charset="0"/>
              </a:rPr>
              <a:t>1</a:t>
            </a:r>
            <a:r>
              <a:rPr lang="en-US" sz="2800" dirty="0" smtClean="0">
                <a:cs typeface="Times New Roman" pitchFamily="18" charset="0"/>
              </a:rPr>
              <a:t> × ... × </a:t>
            </a:r>
            <a:r>
              <a:rPr lang="en-US" sz="2800" dirty="0" err="1" smtClean="0">
                <a:cs typeface="Times New Roman" pitchFamily="18" charset="0"/>
              </a:rPr>
              <a:t>T</a:t>
            </a:r>
            <a:r>
              <a:rPr lang="en-US" sz="2800" baseline="-14000" dirty="0" err="1" smtClean="0">
                <a:cs typeface="Times New Roman" pitchFamily="18" charset="0"/>
              </a:rPr>
              <a:t>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Calibri"/>
              </a:rPr>
              <a:t>→</a:t>
            </a:r>
            <a:r>
              <a:rPr lang="en-US" sz="2800" dirty="0" smtClean="0">
                <a:cs typeface="Times New Roman" pitchFamily="18" charset="0"/>
              </a:rPr>
              <a:t> A</a:t>
            </a:r>
          </a:p>
          <a:p>
            <a:pPr algn="l" rtl="0" eaLnBrk="1" hangingPunct="1"/>
            <a:r>
              <a:rPr lang="en-US" sz="2800" dirty="0" smtClean="0">
                <a:cs typeface="Times New Roman" pitchFamily="18" charset="0"/>
              </a:rPr>
              <a:t>Problem: the planner does not know the types.</a:t>
            </a:r>
          </a:p>
        </p:txBody>
      </p:sp>
    </p:spTree>
    <p:extLst>
      <p:ext uri="{BB962C8B-B14F-4D97-AF65-F5344CB8AC3E}">
        <p14:creationId xmlns:p14="http://schemas.microsoft.com/office/powerpoint/2010/main" val="4551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Example: Vickrey’s Second Price  Auction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Single item for sale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Each player has scalar value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– value of getting item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he wins item and has to pay </a:t>
            </a:r>
            <a:r>
              <a:rPr lang="en-US" sz="2800" dirty="0" smtClean="0">
                <a:latin typeface="Comic Sans MS" pitchFamily="66" charset="0"/>
              </a:rPr>
              <a:t>p</a:t>
            </a:r>
            <a:r>
              <a:rPr lang="en-US" sz="2800" dirty="0" smtClean="0"/>
              <a:t>: utility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-p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someone else wins item: utility </a:t>
            </a:r>
            <a:r>
              <a:rPr lang="en-US" sz="2800" dirty="0" smtClean="0">
                <a:latin typeface="Comic Sans MS" pitchFamily="66" charset="0"/>
              </a:rPr>
              <a:t>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Second price auction</a:t>
            </a:r>
            <a:r>
              <a:rPr lang="en-US" sz="2800" dirty="0" smtClean="0"/>
              <a:t>: Winner is the one with the highest declared value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. P</a:t>
            </a:r>
            <a:r>
              <a:rPr lang="en-US" sz="2800" dirty="0" smtClean="0"/>
              <a:t>ays the second highest bid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p*=</a:t>
            </a:r>
            <a:r>
              <a:rPr lang="en-US" sz="2800" dirty="0" err="1" smtClean="0">
                <a:latin typeface="Comic Sans MS" pitchFamily="66" charset="0"/>
              </a:rPr>
              <a:t>max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endParaRPr lang="en-US" sz="2800" baseline="-25000" dirty="0" smtClean="0">
              <a:latin typeface="Comic Sans MS" pitchFamily="66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Theorem (</a:t>
            </a:r>
            <a:r>
              <a:rPr lang="en-US" sz="2800" b="1" dirty="0" err="1" smtClean="0"/>
              <a:t>Vickrey</a:t>
            </a:r>
            <a:r>
              <a:rPr lang="en-US" sz="2800" b="1" dirty="0" smtClean="0"/>
              <a:t>): for any every </a:t>
            </a:r>
            <a:r>
              <a:rPr lang="en-US" sz="2800" b="1" dirty="0" smtClean="0">
                <a:latin typeface="Comic Sans MS" pitchFamily="66" charset="0"/>
              </a:rPr>
              <a:t>z</a:t>
            </a:r>
            <a:r>
              <a:rPr lang="en-US" sz="2800" b="1" baseline="-25000" dirty="0" smtClean="0">
                <a:latin typeface="Comic Sans MS" pitchFamily="66" charset="0"/>
              </a:rPr>
              <a:t>1</a:t>
            </a:r>
            <a:r>
              <a:rPr lang="en-US" sz="2800" b="1" dirty="0" smtClean="0">
                <a:latin typeface="Comic Sans MS" pitchFamily="66" charset="0"/>
              </a:rPr>
              <a:t>, z</a:t>
            </a:r>
            <a:r>
              <a:rPr lang="en-US" sz="2800" b="1" baseline="-25000" dirty="0" smtClean="0">
                <a:latin typeface="Comic Sans MS" pitchFamily="66" charset="0"/>
              </a:rPr>
              <a:t>2</a:t>
            </a:r>
            <a:r>
              <a:rPr lang="en-US" sz="2800" b="1" dirty="0" smtClean="0">
                <a:latin typeface="Comic Sans MS" pitchFamily="66" charset="0"/>
              </a:rPr>
              <a:t>,…,</a:t>
            </a:r>
            <a:r>
              <a:rPr lang="en-US" sz="2800" b="1" dirty="0" err="1" smtClean="0">
                <a:latin typeface="Comic Sans MS" pitchFamily="66" charset="0"/>
              </a:rPr>
              <a:t>z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 and every </a:t>
            </a:r>
            <a:r>
              <a:rPr lang="en-US" sz="2800" b="1" dirty="0" err="1" smtClean="0">
                <a:latin typeface="Comic Sans MS" pitchFamily="66" charset="0"/>
              </a:rPr>
              <a:t>z</a:t>
            </a:r>
            <a:r>
              <a:rPr lang="en-US" sz="2800" b="1" baseline="-25000" dirty="0" err="1" smtClean="0">
                <a:latin typeface="Comic Sans MS" pitchFamily="66" charset="0"/>
              </a:rPr>
              <a:t>i</a:t>
            </a:r>
            <a:r>
              <a:rPr lang="en-US" sz="2800" b="1" dirty="0" smtClean="0">
                <a:latin typeface="Comic Sans MS" pitchFamily="66" charset="0"/>
              </a:rPr>
              <a:t>’.</a:t>
            </a:r>
            <a:r>
              <a:rPr lang="en-US" sz="2800" b="1" dirty="0" smtClean="0"/>
              <a:t> Let </a:t>
            </a:r>
            <a:r>
              <a:rPr lang="en-US" sz="2800" b="1" dirty="0" err="1" smtClean="0">
                <a:latin typeface="Comic Sans MS" pitchFamily="66" charset="0"/>
              </a:rPr>
              <a:t>u</a:t>
            </a:r>
            <a:r>
              <a:rPr lang="en-US" sz="2800" b="1" baseline="-25000" dirty="0" err="1" smtClean="0">
                <a:latin typeface="Comic Sans MS" pitchFamily="66" charset="0"/>
              </a:rPr>
              <a:t>i</a:t>
            </a:r>
            <a:r>
              <a:rPr lang="en-US" sz="2800" b="1" dirty="0" smtClean="0"/>
              <a:t> be i’s utility if he bids </a:t>
            </a:r>
            <a:r>
              <a:rPr lang="en-US" sz="2800" b="1" dirty="0" err="1" smtClean="0">
                <a:latin typeface="Comic Sans MS" pitchFamily="66" charset="0"/>
              </a:rPr>
              <a:t>z</a:t>
            </a:r>
            <a:r>
              <a:rPr lang="en-US" sz="2800" b="1" baseline="-25000" dirty="0" err="1" smtClean="0">
                <a:latin typeface="Comic Sans MS" pitchFamily="66" charset="0"/>
              </a:rPr>
              <a:t>i</a:t>
            </a:r>
            <a:r>
              <a:rPr lang="en-US" sz="2800" b="1" dirty="0" smtClean="0"/>
              <a:t> and </a:t>
            </a:r>
            <a:r>
              <a:rPr lang="en-US" sz="2800" b="1" dirty="0" err="1" smtClean="0">
                <a:latin typeface="Comic Sans MS" pitchFamily="66" charset="0"/>
              </a:rPr>
              <a:t>u’</a:t>
            </a:r>
            <a:r>
              <a:rPr lang="en-US" sz="2800" b="1" baseline="-25000" dirty="0" err="1" smtClean="0">
                <a:latin typeface="Comic Sans MS" pitchFamily="66" charset="0"/>
              </a:rPr>
              <a:t>i</a:t>
            </a:r>
            <a:r>
              <a:rPr lang="en-US" sz="2800" b="1" dirty="0" smtClean="0"/>
              <a:t> if he bids </a:t>
            </a:r>
            <a:r>
              <a:rPr lang="en-US" sz="2800" b="1" dirty="0" err="1" smtClean="0">
                <a:latin typeface="Comic Sans MS" pitchFamily="66" charset="0"/>
              </a:rPr>
              <a:t>z</a:t>
            </a:r>
            <a:r>
              <a:rPr lang="en-US" sz="2800" b="1" baseline="-25000" dirty="0" err="1" smtClean="0">
                <a:latin typeface="Comic Sans MS" pitchFamily="66" charset="0"/>
              </a:rPr>
              <a:t>i</a:t>
            </a:r>
            <a:r>
              <a:rPr lang="en-US" sz="2800" b="1" dirty="0" smtClean="0">
                <a:latin typeface="Comic Sans MS" pitchFamily="66" charset="0"/>
              </a:rPr>
              <a:t>’.</a:t>
            </a:r>
            <a:r>
              <a:rPr lang="en-US" sz="2800" b="1" dirty="0" smtClean="0"/>
              <a:t> Then </a:t>
            </a:r>
            <a:r>
              <a:rPr lang="en-US" sz="2800" b="1" dirty="0" err="1" smtClean="0">
                <a:latin typeface="Comic Sans MS" pitchFamily="66" charset="0"/>
              </a:rPr>
              <a:t>u</a:t>
            </a:r>
            <a:r>
              <a:rPr lang="en-US" sz="2800" b="1" baseline="-25000" dirty="0" err="1" smtClean="0">
                <a:latin typeface="Comic Sans MS" pitchFamily="66" charset="0"/>
              </a:rPr>
              <a:t>i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cmsy10" pitchFamily="34" charset="0"/>
              </a:rPr>
              <a:t>¸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latin typeface="Comic Sans MS" pitchFamily="66" charset="0"/>
              </a:rPr>
              <a:t>u’</a:t>
            </a:r>
            <a:r>
              <a:rPr lang="en-US" sz="2800" b="1" baseline="-25000" dirty="0" err="1" smtClean="0">
                <a:latin typeface="Comic Sans MS" pitchFamily="66" charset="0"/>
              </a:rPr>
              <a:t>i</a:t>
            </a:r>
            <a:r>
              <a:rPr lang="en-US" sz="2800" b="1" baseline="-25000" dirty="0" smtClean="0">
                <a:latin typeface="Comic Sans MS" pitchFamily="66" charset="0"/>
              </a:rPr>
              <a:t>.</a:t>
            </a:r>
            <a:r>
              <a:rPr lang="en-US" sz="2800" b="1" dirty="0" smtClean="0">
                <a:latin typeface="Comic Sans MS" pitchFamily="66" charset="0"/>
              </a:rPr>
              <a:t>.</a:t>
            </a:r>
            <a:r>
              <a:rPr lang="en-US" sz="2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6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Direct Revelation Mechanism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56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2800" dirty="0" smtClean="0"/>
              <a:t>A </a:t>
            </a:r>
            <a:r>
              <a:rPr lang="en-US" sz="2800" b="1" dirty="0" smtClean="0"/>
              <a:t>direct revelation mechanism</a:t>
            </a:r>
            <a:r>
              <a:rPr lang="en-US" sz="2800" dirty="0" smtClean="0"/>
              <a:t> is a </a:t>
            </a:r>
            <a:r>
              <a:rPr lang="en-US" sz="2800" b="1" dirty="0" smtClean="0"/>
              <a:t>social choice function</a:t>
            </a:r>
            <a:r>
              <a:rPr lang="en-US" sz="2800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f: 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sz="2800" dirty="0" smtClean="0">
                <a:latin typeface="Comic Sans MS" pitchFamily="66" charset="0"/>
              </a:rPr>
              <a:t>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sz="2800" dirty="0" smtClean="0">
                <a:latin typeface="Comic Sans MS" pitchFamily="66" charset="0"/>
              </a:rPr>
              <a:t> …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sym typeface="MT Extra" pitchFamily="18" charset="2"/>
              </a:rPr>
              <a:t></a:t>
            </a:r>
            <a:r>
              <a:rPr lang="en-US" sz="2800" dirty="0" smtClean="0">
                <a:latin typeface="Comic Sans MS" pitchFamily="66" charset="0"/>
              </a:rPr>
              <a:t> A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and </a:t>
            </a:r>
            <a:r>
              <a:rPr lang="en-US" sz="2800" b="1" dirty="0" smtClean="0"/>
              <a:t>payment</a:t>
            </a:r>
            <a:r>
              <a:rPr lang="en-US" sz="2800" dirty="0" smtClean="0"/>
              <a:t> functions </a:t>
            </a:r>
            <a:r>
              <a:rPr lang="en-US" sz="2800" dirty="0" smtClean="0">
                <a:latin typeface="Comic Sans MS" pitchFamily="66" charset="0"/>
              </a:rPr>
              <a:t>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: 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sz="2800" dirty="0" smtClean="0">
                <a:latin typeface="Comic Sans MS" pitchFamily="66" charset="0"/>
              </a:rPr>
              <a:t>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sz="2800" dirty="0" smtClean="0">
                <a:latin typeface="Comic Sans MS" pitchFamily="66" charset="0"/>
              </a:rPr>
              <a:t> …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smtClean="0">
                <a:sym typeface="MT Extra" pitchFamily="18" charset="2"/>
              </a:rPr>
              <a:t></a:t>
            </a:r>
            <a:r>
              <a:rPr lang="en-US" sz="2800" dirty="0" smtClean="0">
                <a:latin typeface="Comic Sans MS" pitchFamily="66" charset="0"/>
              </a:rPr>
              <a:t> R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Participant </a:t>
            </a:r>
            <a:r>
              <a:rPr lang="en-US" sz="2800" dirty="0" err="1" smtClean="0"/>
              <a:t>i</a:t>
            </a:r>
            <a:r>
              <a:rPr lang="en-US" sz="2800" dirty="0" smtClean="0"/>
              <a:t> pays </a:t>
            </a:r>
            <a:r>
              <a:rPr lang="en-US" sz="2800" dirty="0" smtClean="0">
                <a:latin typeface="Comic Sans MS" pitchFamily="66" charset="0"/>
              </a:rPr>
              <a:t>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 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</a:t>
            </a: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A mechanism </a:t>
            </a:r>
            <a:r>
              <a:rPr lang="en-US" sz="2800" dirty="0" smtClean="0">
                <a:latin typeface="Comic Sans MS" pitchFamily="66" charset="0"/>
              </a:rPr>
              <a:t>(f,p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p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p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</a:t>
            </a:r>
            <a:r>
              <a:rPr lang="en-US" sz="2800" dirty="0" smtClean="0"/>
              <a:t> is 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incentive compatible in dominant strategies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if for every </a:t>
            </a:r>
            <a:r>
              <a:rPr lang="en-US" sz="2800" dirty="0" smtClean="0">
                <a:latin typeface="Comic Sans MS" pitchFamily="66" charset="0"/>
              </a:rPr>
              <a:t>t=(t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 …,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</a:t>
            </a:r>
            <a:r>
              <a:rPr lang="en-US" sz="2800" dirty="0" smtClean="0"/>
              <a:t>, </a:t>
            </a:r>
            <a:r>
              <a:rPr lang="en-US" sz="28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and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’ </a:t>
            </a:r>
            <a:r>
              <a:rPr lang="en-US" sz="2800" dirty="0" smtClean="0">
                <a:latin typeface="cmsy10" pitchFamily="34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 T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/>
              <a:t>: if </a:t>
            </a:r>
            <a:r>
              <a:rPr lang="en-US" sz="2800" dirty="0" smtClean="0">
                <a:latin typeface="Comic Sans MS" pitchFamily="66" charset="0"/>
              </a:rPr>
              <a:t>a = f(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err="1" smtClean="0">
                <a:latin typeface="Comic Sans MS" pitchFamily="66" charset="0"/>
              </a:rPr>
              <a:t>,t</a:t>
            </a:r>
            <a:r>
              <a:rPr lang="en-US" sz="2800" baseline="-25000" dirty="0" err="1" smtClean="0"/>
              <a:t>-i</a:t>
            </a:r>
            <a:r>
              <a:rPr lang="en-US" sz="2800" dirty="0" smtClean="0">
                <a:latin typeface="Comic Sans MS" pitchFamily="66" charset="0"/>
              </a:rPr>
              <a:t>)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Comic Sans MS" pitchFamily="66" charset="0"/>
              </a:rPr>
              <a:t>a’ = f(</a:t>
            </a:r>
            <a:r>
              <a:rPr lang="en-US" sz="2800" dirty="0" err="1" smtClean="0">
                <a:latin typeface="Comic Sans MS" pitchFamily="66" charset="0"/>
              </a:rPr>
              <a:t>t’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err="1" smtClean="0">
                <a:latin typeface="Comic Sans MS" pitchFamily="66" charset="0"/>
              </a:rPr>
              <a:t>,t</a:t>
            </a:r>
            <a:r>
              <a:rPr lang="en-US" sz="2800" baseline="-25000" dirty="0" err="1" smtClean="0"/>
              <a:t>-i</a:t>
            </a:r>
            <a:r>
              <a:rPr lang="en-US" sz="2800" dirty="0" smtClean="0">
                <a:latin typeface="Comic Sans MS" pitchFamily="66" charset="0"/>
              </a:rPr>
              <a:t>)</a:t>
            </a:r>
            <a:r>
              <a:rPr lang="en-US" sz="2800" dirty="0" smtClean="0"/>
              <a:t> then </a:t>
            </a:r>
          </a:p>
          <a:p>
            <a:pPr algn="ctr" eaLnBrk="1" hangingPunct="1">
              <a:buFontTx/>
              <a:buNone/>
            </a:pP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(a)-p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err="1" smtClean="0">
                <a:latin typeface="Comic Sans MS" pitchFamily="66" charset="0"/>
              </a:rPr>
              <a:t>,t</a:t>
            </a:r>
            <a:r>
              <a:rPr lang="en-US" sz="2800" baseline="-25000" dirty="0" err="1" smtClean="0"/>
              <a:t>-i</a:t>
            </a:r>
            <a:r>
              <a:rPr lang="en-US" sz="2800" dirty="0" smtClean="0">
                <a:latin typeface="Comic Sans MS" pitchFamily="66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 pitchFamily="34" charset="0"/>
              </a:rPr>
              <a:t>¸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(a’)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mic Sans MS" pitchFamily="66" charset="0"/>
              </a:rPr>
              <a:t>-p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err="1" smtClean="0">
                <a:latin typeface="Comic Sans MS" pitchFamily="66" charset="0"/>
              </a:rPr>
              <a:t>t’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err="1" smtClean="0">
                <a:latin typeface="Comic Sans MS" pitchFamily="66" charset="0"/>
              </a:rPr>
              <a:t>,t</a:t>
            </a:r>
            <a:r>
              <a:rPr lang="en-US" sz="2800" baseline="-25000" dirty="0" err="1" smtClean="0"/>
              <a:t>-i</a:t>
            </a:r>
            <a:r>
              <a:rPr lang="en-US" sz="2800" dirty="0" smtClean="0">
                <a:latin typeface="Comic Sans MS" pitchFamily="66" charset="0"/>
              </a:rPr>
              <a:t>)</a:t>
            </a:r>
            <a:r>
              <a:rPr lang="en-US" sz="2800" dirty="0" smtClean="0"/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563888" y="2852937"/>
            <a:ext cx="4608512" cy="1169551"/>
          </a:xfrm>
          <a:prstGeom prst="rect">
            <a:avLst/>
          </a:prstGeom>
          <a:solidFill>
            <a:srgbClr val="FBF9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2800" dirty="0" smtClean="0"/>
              <a:t>t=(t</a:t>
            </a:r>
            <a:r>
              <a:rPr lang="en-US" sz="2800" baseline="-25000" dirty="0" smtClean="0"/>
              <a:t>1</a:t>
            </a:r>
            <a:r>
              <a:rPr lang="en-US" sz="2800" dirty="0"/>
              <a:t>, 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2</a:t>
            </a:r>
            <a:r>
              <a:rPr lang="en-US" sz="2800" dirty="0"/>
              <a:t>,… </a:t>
            </a:r>
            <a:r>
              <a:rPr lang="en-US" sz="2800" dirty="0" err="1" smtClean="0"/>
              <a:t>t</a:t>
            </a:r>
            <a:r>
              <a:rPr lang="en-US" sz="2800" baseline="-25000" dirty="0" err="1" smtClean="0">
                <a:latin typeface="Arial Narrow" pitchFamily="34" charset="0"/>
              </a:rPr>
              <a:t>n</a:t>
            </a:r>
            <a:r>
              <a:rPr lang="en-US" sz="2800" dirty="0"/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dirty="0" smtClean="0"/>
              <a:t>t</a:t>
            </a:r>
            <a:r>
              <a:rPr lang="en-US" sz="2800" baseline="-25000" dirty="0" smtClean="0"/>
              <a:t>-</a:t>
            </a:r>
            <a:r>
              <a:rPr lang="en-US" sz="2800" u="sng" baseline="-25000" dirty="0" err="1" smtClean="0"/>
              <a:t>i</a:t>
            </a:r>
            <a:r>
              <a:rPr lang="en-US" sz="2800" dirty="0" smtClean="0"/>
              <a:t>=(t</a:t>
            </a:r>
            <a:r>
              <a:rPr lang="en-US" sz="2800" baseline="-25000" dirty="0" smtClean="0"/>
              <a:t>1</a:t>
            </a:r>
            <a:r>
              <a:rPr lang="en-US" sz="2800" dirty="0"/>
              <a:t>, 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2</a:t>
            </a:r>
            <a:r>
              <a:rPr lang="en-US" sz="2800" dirty="0"/>
              <a:t>,… 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i-1 </a:t>
            </a:r>
            <a:r>
              <a:rPr lang="en-US" sz="2800" dirty="0" smtClean="0"/>
              <a:t>,t</a:t>
            </a:r>
            <a:r>
              <a:rPr lang="en-US" sz="2800" baseline="-25000" dirty="0" smtClean="0"/>
              <a:t>i+1</a:t>
            </a:r>
            <a:r>
              <a:rPr lang="en-US" sz="2800" dirty="0" smtClean="0"/>
              <a:t> </a:t>
            </a:r>
            <a:r>
              <a:rPr lang="en-US" sz="2800" dirty="0"/>
              <a:t>,… </a:t>
            </a:r>
            <a:r>
              <a:rPr lang="en-US" sz="2800" dirty="0" err="1" smtClean="0"/>
              <a:t>t</a:t>
            </a:r>
            <a:r>
              <a:rPr lang="en-US" sz="2800" baseline="-25000" dirty="0" err="1" smtClean="0">
                <a:latin typeface="Arial Narrow" pitchFamily="34" charset="0"/>
              </a:rPr>
              <a:t>n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68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800" dirty="0" smtClean="0"/>
              <a:t>If there are </a:t>
            </a:r>
            <a:r>
              <a:rPr lang="en-US" sz="2800" b="1" dirty="0" smtClean="0"/>
              <a:t>two </a:t>
            </a:r>
            <a:r>
              <a:rPr lang="en-US" sz="2800" dirty="0" smtClean="0"/>
              <a:t>options and an odd number of voters</a:t>
            </a:r>
          </a:p>
          <a:p>
            <a:pPr eaLnBrk="1" hangingPunct="1"/>
            <a:r>
              <a:rPr lang="en-US" sz="2800" dirty="0" smtClean="0"/>
              <a:t>Each having a clear preference between the options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Natural choice: </a:t>
            </a:r>
            <a:r>
              <a:rPr lang="en-US" sz="2800" b="1" dirty="0" smtClean="0"/>
              <a:t>majority voting</a:t>
            </a:r>
          </a:p>
          <a:p>
            <a:pPr eaLnBrk="1" hangingPunct="1"/>
            <a:r>
              <a:rPr lang="en-US" sz="2800" dirty="0" smtClean="0"/>
              <a:t>Sincere/Truthful</a:t>
            </a:r>
          </a:p>
          <a:p>
            <a:pPr eaLnBrk="1" hangingPunct="1"/>
            <a:r>
              <a:rPr lang="en-US" sz="2800" dirty="0" smtClean="0"/>
              <a:t>Monotone </a:t>
            </a:r>
          </a:p>
          <a:p>
            <a:pPr eaLnBrk="1" hangingPunct="1"/>
            <a:r>
              <a:rPr lang="en-US" sz="2800" dirty="0" smtClean="0"/>
              <a:t>Merging two sets where the majorities are the same preserves majority</a:t>
            </a:r>
          </a:p>
          <a:p>
            <a:pPr eaLnBrk="1" hangingPunct="1"/>
            <a:r>
              <a:rPr lang="en-US" sz="2800" dirty="0" smtClean="0"/>
              <a:t>Order of queries has no significance</a:t>
            </a:r>
          </a:p>
        </p:txBody>
      </p:sp>
    </p:spTree>
    <p:extLst>
      <p:ext uri="{BB962C8B-B14F-4D97-AF65-F5344CB8AC3E}">
        <p14:creationId xmlns:p14="http://schemas.microsoft.com/office/powerpoint/2010/main" val="21437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Vickrey Clarke Grove Mechanism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A mechanism </a:t>
            </a:r>
            <a:r>
              <a:rPr lang="en-US" dirty="0" smtClean="0">
                <a:latin typeface="Comic Sans MS" pitchFamily="66" charset="0"/>
              </a:rPr>
              <a:t>(f,p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 p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,… </a:t>
            </a:r>
            <a:r>
              <a:rPr lang="en-US" dirty="0" err="1" smtClean="0">
                <a:latin typeface="Comic Sans MS" pitchFamily="66" charset="0"/>
              </a:rPr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 ) is called </a:t>
            </a:r>
            <a:r>
              <a:rPr lang="en-US" b="1" dirty="0" err="1" smtClean="0"/>
              <a:t>Vickrey</a:t>
            </a:r>
            <a:r>
              <a:rPr lang="en-US" b="1" dirty="0" smtClean="0"/>
              <a:t>-Clarke-Grove (VCG)</a:t>
            </a:r>
            <a:r>
              <a:rPr lang="en-US" dirty="0" smtClean="0"/>
              <a:t> if 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f(t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 t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 …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/>
              <a:t>n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</a:t>
            </a:r>
            <a:r>
              <a:rPr lang="en-US" b="1" dirty="0" smtClean="0"/>
              <a:t>maximizes </a:t>
            </a:r>
            <a:r>
              <a:rPr lang="en-US" b="1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="1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</a:t>
            </a:r>
            <a:r>
              <a:rPr lang="en-US" b="1" baseline="-25000" dirty="0" err="1" smtClean="0">
                <a:latin typeface="Comic Sans MS" pitchFamily="66" charset="0"/>
              </a:rPr>
              <a:t>i</a:t>
            </a:r>
            <a:r>
              <a:rPr lang="en-US" b="1" dirty="0" smtClean="0">
                <a:latin typeface="Comic Sans MS" pitchFamily="66" charset="0"/>
              </a:rPr>
              <a:t>(a)</a:t>
            </a:r>
            <a:r>
              <a:rPr lang="en-US" b="1" dirty="0" smtClean="0"/>
              <a:t> over </a:t>
            </a:r>
            <a:r>
              <a:rPr lang="en-US" b="1" dirty="0" smtClean="0">
                <a:latin typeface="Comic Sans MS" pitchFamily="66" charset="0"/>
              </a:rPr>
              <a:t>A</a:t>
            </a:r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0033CC"/>
                </a:solidFill>
              </a:rPr>
              <a:t>Maximizes welfare</a:t>
            </a:r>
          </a:p>
          <a:p>
            <a:pPr eaLnBrk="1" hangingPunct="1"/>
            <a:r>
              <a:rPr lang="en-US" dirty="0" smtClean="0"/>
              <a:t>There are functions </a:t>
            </a:r>
            <a:r>
              <a:rPr lang="en-US" dirty="0" smtClean="0">
                <a:latin typeface="Comic Sans MS" pitchFamily="66" charset="0"/>
              </a:rPr>
              <a:t>h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 h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,… </a:t>
            </a:r>
            <a:r>
              <a:rPr lang="en-US" dirty="0" err="1" smtClean="0">
                <a:latin typeface="Comic Sans MS" pitchFamily="66" charset="0"/>
              </a:rPr>
              <a:t>h</a:t>
            </a:r>
            <a:r>
              <a:rPr lang="en-US" baseline="-25000" dirty="0" err="1" smtClean="0"/>
              <a:t>n</a:t>
            </a:r>
            <a:r>
              <a:rPr lang="en-US" dirty="0" smtClean="0"/>
              <a:t> where </a:t>
            </a:r>
          </a:p>
          <a:p>
            <a:pPr algn="ctr">
              <a:buNone/>
            </a:pPr>
            <a:r>
              <a:rPr lang="en-US" dirty="0" smtClean="0">
                <a:latin typeface="Comic Sans MS" pitchFamily="66" charset="0"/>
              </a:rPr>
              <a:t>h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: T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dirty="0" smtClean="0">
                <a:latin typeface="Comic Sans MS" pitchFamily="66" charset="0"/>
              </a:rPr>
              <a:t> T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dirty="0" smtClean="0">
                <a:latin typeface="Comic Sans MS" pitchFamily="66" charset="0"/>
              </a:rPr>
              <a:t> …</a:t>
            </a:r>
            <a:r>
              <a:rPr lang="en-US" dirty="0"/>
              <a:t> </a:t>
            </a:r>
            <a:r>
              <a:rPr lang="en-US" dirty="0" smtClean="0"/>
              <a:t>T</a:t>
            </a:r>
            <a:r>
              <a:rPr lang="en-US" baseline="-25000" dirty="0" smtClean="0"/>
              <a:t>i-1</a:t>
            </a:r>
            <a:r>
              <a:rPr lang="en-US" dirty="0" smtClean="0"/>
              <a:t>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/>
              <a:t>T</a:t>
            </a:r>
            <a:r>
              <a:rPr lang="en-US" baseline="-25000" dirty="0" smtClean="0"/>
              <a:t>i+1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dirty="0"/>
              <a:t> …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MT Extra" pitchFamily="18" charset="2"/>
              </a:rPr>
              <a:t></a:t>
            </a:r>
            <a:r>
              <a:rPr lang="en-US" dirty="0" smtClean="0">
                <a:latin typeface="Comic Sans MS" pitchFamily="66" charset="0"/>
              </a:rPr>
              <a:t> R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we have that: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p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 t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 …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/>
              <a:t>n</a:t>
            </a:r>
            <a:r>
              <a:rPr lang="en-US" dirty="0" smtClean="0">
                <a:latin typeface="Comic Sans MS" pitchFamily="66" charset="0"/>
              </a:rPr>
              <a:t>) = </a:t>
            </a:r>
            <a:r>
              <a:rPr lang="en-US" dirty="0" smtClean="0">
                <a:solidFill>
                  <a:srgbClr val="339933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rgbClr val="339933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339933"/>
                </a:solidFill>
                <a:latin typeface="Comic Sans MS" pitchFamily="66" charset="0"/>
              </a:rPr>
              <a:t>(t</a:t>
            </a:r>
            <a:r>
              <a:rPr lang="en-US" baseline="-25000" dirty="0" smtClean="0">
                <a:solidFill>
                  <a:srgbClr val="339933"/>
                </a:solidFill>
                <a:latin typeface="Comic Sans MS" pitchFamily="66" charset="0"/>
              </a:rPr>
              <a:t>-</a:t>
            </a:r>
            <a:r>
              <a:rPr lang="en-US" baseline="-25000" dirty="0" err="1" smtClean="0">
                <a:solidFill>
                  <a:srgbClr val="339933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339933"/>
                </a:solidFill>
                <a:latin typeface="Comic Sans MS" pitchFamily="66" charset="0"/>
              </a:rPr>
              <a:t>)</a:t>
            </a:r>
            <a:r>
              <a:rPr lang="en-US" dirty="0" smtClean="0">
                <a:latin typeface="Comic Sans MS" pitchFamily="66" charset="0"/>
              </a:rPr>
              <a:t> -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(f(t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 t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,…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))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86200" y="5486400"/>
            <a:ext cx="5257800" cy="1311275"/>
          </a:xfrm>
          <a:prstGeom prst="rect">
            <a:avLst/>
          </a:prstGeom>
          <a:solidFill>
            <a:srgbClr val="FBF9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3200" dirty="0" smtClean="0"/>
              <a:t>t=(t</a:t>
            </a:r>
            <a:r>
              <a:rPr lang="en-US" sz="3200" baseline="-25000" dirty="0" smtClean="0"/>
              <a:t>1</a:t>
            </a:r>
            <a:r>
              <a:rPr lang="en-US" sz="3200" dirty="0"/>
              <a:t>, </a:t>
            </a:r>
            <a:r>
              <a:rPr lang="en-US" sz="3200" dirty="0" smtClean="0"/>
              <a:t>t</a:t>
            </a:r>
            <a:r>
              <a:rPr lang="en-US" sz="3200" baseline="-25000" dirty="0" smtClean="0"/>
              <a:t>2</a:t>
            </a:r>
            <a:r>
              <a:rPr lang="en-US" sz="3200" dirty="0"/>
              <a:t>,… </a:t>
            </a:r>
            <a:r>
              <a:rPr lang="en-US" sz="3200" dirty="0" err="1" smtClean="0"/>
              <a:t>t</a:t>
            </a:r>
            <a:r>
              <a:rPr lang="en-US" sz="3200" baseline="-25000" dirty="0" err="1" smtClean="0">
                <a:latin typeface="Arial Narrow" pitchFamily="34" charset="0"/>
              </a:rPr>
              <a:t>n</a:t>
            </a:r>
            <a:r>
              <a:rPr lang="en-US" sz="3200" dirty="0"/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dirty="0" smtClean="0"/>
              <a:t>t</a:t>
            </a:r>
            <a:r>
              <a:rPr lang="en-US" sz="3200" baseline="-25000" dirty="0" smtClean="0"/>
              <a:t>-</a:t>
            </a:r>
            <a:r>
              <a:rPr lang="en-US" sz="3200" u="sng" baseline="-25000" dirty="0" err="1" smtClean="0"/>
              <a:t>i</a:t>
            </a:r>
            <a:r>
              <a:rPr lang="en-US" sz="3200" dirty="0" smtClean="0"/>
              <a:t>=(t</a:t>
            </a:r>
            <a:r>
              <a:rPr lang="en-US" sz="3200" baseline="-25000" dirty="0" smtClean="0"/>
              <a:t>1</a:t>
            </a:r>
            <a:r>
              <a:rPr lang="en-US" sz="3200" dirty="0"/>
              <a:t>, </a:t>
            </a:r>
            <a:r>
              <a:rPr lang="en-US" sz="3200" dirty="0" smtClean="0"/>
              <a:t>t</a:t>
            </a:r>
            <a:r>
              <a:rPr lang="en-US" sz="3200" baseline="-25000" dirty="0" smtClean="0"/>
              <a:t>2</a:t>
            </a:r>
            <a:r>
              <a:rPr lang="en-US" sz="3200" dirty="0"/>
              <a:t>,… </a:t>
            </a:r>
            <a:r>
              <a:rPr lang="en-US" sz="3200" dirty="0" smtClean="0"/>
              <a:t>t</a:t>
            </a:r>
            <a:r>
              <a:rPr lang="en-US" sz="3200" baseline="-25000" dirty="0" smtClean="0"/>
              <a:t>i-1 </a:t>
            </a:r>
            <a:r>
              <a:rPr lang="en-US" sz="3200" dirty="0" smtClean="0"/>
              <a:t>,t</a:t>
            </a:r>
            <a:r>
              <a:rPr lang="en-US" sz="3200" baseline="-25000" dirty="0" smtClean="0"/>
              <a:t>i+1</a:t>
            </a:r>
            <a:r>
              <a:rPr lang="en-US" sz="3200" dirty="0" smtClean="0"/>
              <a:t> </a:t>
            </a:r>
            <a:r>
              <a:rPr lang="en-US" sz="3200" dirty="0"/>
              <a:t>,… </a:t>
            </a:r>
            <a:r>
              <a:rPr lang="en-US" sz="3200" dirty="0" err="1" smtClean="0"/>
              <a:t>t</a:t>
            </a:r>
            <a:r>
              <a:rPr lang="en-US" sz="3200" baseline="-25000" dirty="0" err="1" smtClean="0">
                <a:latin typeface="Arial Narrow" pitchFamily="34" charset="0"/>
              </a:rPr>
              <a:t>n</a:t>
            </a:r>
            <a:r>
              <a:rPr lang="en-US" sz="3200" dirty="0"/>
              <a:t>)</a:t>
            </a:r>
          </a:p>
        </p:txBody>
      </p:sp>
      <p:sp>
        <p:nvSpPr>
          <p:cNvPr id="580614" name="AutoShape 6"/>
          <p:cNvSpPr>
            <a:spLocks noChangeArrowheads="1"/>
          </p:cNvSpPr>
          <p:nvPr/>
        </p:nvSpPr>
        <p:spPr bwMode="auto">
          <a:xfrm>
            <a:off x="533400" y="5229200"/>
            <a:ext cx="2743200" cy="533400"/>
          </a:xfrm>
          <a:prstGeom prst="wedgeRoundRectCallout">
            <a:avLst>
              <a:gd name="adj1" fmla="val 57815"/>
              <a:gd name="adj2" fmla="val -162500"/>
              <a:gd name="adj3" fmla="val 16667"/>
            </a:avLst>
          </a:prstGeom>
          <a:noFill/>
          <a:ln w="23813" algn="ctr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dirty="0">
                <a:latin typeface="Arial Narrow" pitchFamily="34" charset="0"/>
              </a:rPr>
              <a:t>Does </a:t>
            </a:r>
            <a:r>
              <a:rPr lang="en-US" b="1" dirty="0">
                <a:latin typeface="Arial Narrow" pitchFamily="34" charset="0"/>
              </a:rPr>
              <a:t>not</a:t>
            </a:r>
            <a:r>
              <a:rPr lang="en-US" dirty="0">
                <a:latin typeface="Arial Narrow" pitchFamily="34" charset="0"/>
              </a:rPr>
              <a:t> depend  on  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i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1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Second Price Auction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Recall: </a:t>
            </a:r>
            <a:r>
              <a:rPr lang="en-US" sz="2800" dirty="0" smtClean="0">
                <a:latin typeface="Comic Sans MS" pitchFamily="66" charset="0"/>
              </a:rPr>
              <a:t>f</a:t>
            </a:r>
            <a:r>
              <a:rPr lang="en-US" sz="2800" dirty="0" smtClean="0"/>
              <a:t> assigns the item to one participant and</a:t>
            </a:r>
          </a:p>
          <a:p>
            <a:pPr eaLnBrk="1" hangingPunct="1">
              <a:buFontTx/>
              <a:buNone/>
            </a:pP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(j) = 0</a:t>
            </a:r>
            <a:r>
              <a:rPr lang="en-US" sz="2800" dirty="0" smtClean="0"/>
              <a:t> if </a:t>
            </a:r>
            <a:r>
              <a:rPr lang="en-US" sz="2800" dirty="0" smtClean="0">
                <a:latin typeface="Comic Sans MS" pitchFamily="66" charset="0"/>
              </a:rPr>
              <a:t>j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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and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)=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f(t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 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 = </a:t>
            </a:r>
            <a:r>
              <a:rPr lang="en-US" sz="28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s.t.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=</a:t>
            </a:r>
            <a:r>
              <a:rPr lang="en-US" sz="2800" dirty="0" err="1" smtClean="0">
                <a:latin typeface="Comic Sans MS" pitchFamily="66" charset="0"/>
              </a:rPr>
              <a:t>max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(z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z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h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</a:t>
            </a:r>
            <a:r>
              <a:rPr lang="en-US" sz="2800" baseline="-25000" dirty="0" smtClean="0">
                <a:latin typeface="Comic Sans MS" pitchFamily="66" charset="0"/>
              </a:rPr>
              <a:t>-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) = </a:t>
            </a:r>
            <a:r>
              <a:rPr lang="en-US" sz="2800" dirty="0" err="1" smtClean="0">
                <a:latin typeface="Comic Sans MS" pitchFamily="66" charset="0"/>
              </a:rPr>
              <a:t>max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(z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z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 … z</a:t>
            </a:r>
            <a:r>
              <a:rPr lang="en-US" sz="2800" baseline="-25000" dirty="0" smtClean="0">
                <a:latin typeface="Comic Sans MS" pitchFamily="66" charset="0"/>
              </a:rPr>
              <a:t>i-1</a:t>
            </a:r>
            <a:r>
              <a:rPr lang="en-US" sz="2800" dirty="0" smtClean="0">
                <a:latin typeface="Comic Sans MS" pitchFamily="66" charset="0"/>
              </a:rPr>
              <a:t>, z</a:t>
            </a:r>
            <a:r>
              <a:rPr lang="en-US" sz="2800" baseline="-25000" dirty="0" smtClean="0">
                <a:latin typeface="Comic Sans MS" pitchFamily="66" charset="0"/>
              </a:rPr>
              <a:t>i+1</a:t>
            </a:r>
            <a:r>
              <a:rPr lang="en-US" sz="2800" dirty="0" smtClean="0">
                <a:latin typeface="Comic Sans MS" pitchFamily="66" charset="0"/>
              </a:rPr>
              <a:t> ,…,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pPr eaLnBrk="1" hangingPunct="1"/>
            <a:endParaRPr lang="en-US" sz="2800" dirty="0" smtClean="0">
              <a:latin typeface="Comic Sans MS" pitchFamily="66" charset="0"/>
            </a:endParaRP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(t) = h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(v</a:t>
            </a:r>
            <a:r>
              <a:rPr lang="en-US" sz="2800" baseline="-25000" dirty="0" smtClean="0">
                <a:latin typeface="Comic Sans MS" pitchFamily="66" charset="0"/>
              </a:rPr>
              <a:t>-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) -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(f(t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If </a:t>
            </a:r>
            <a:r>
              <a:rPr lang="en-US" sz="28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is the winner </a:t>
            </a:r>
            <a:r>
              <a:rPr lang="en-US" sz="2800" dirty="0" smtClean="0">
                <a:latin typeface="Comic Sans MS" pitchFamily="66" charset="0"/>
              </a:rPr>
              <a:t>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(t) = h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</a:t>
            </a:r>
            <a:r>
              <a:rPr lang="en-US" sz="2800" baseline="-25000" dirty="0" smtClean="0">
                <a:latin typeface="Comic Sans MS" pitchFamily="66" charset="0"/>
              </a:rPr>
              <a:t>-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) = </a:t>
            </a:r>
            <a:r>
              <a:rPr lang="en-US" sz="2800" dirty="0" err="1" smtClean="0">
                <a:latin typeface="Comic Sans MS" pitchFamily="66" charset="0"/>
              </a:rPr>
              <a:t>max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and for </a:t>
            </a:r>
            <a:r>
              <a:rPr lang="en-US" sz="2800" dirty="0" smtClean="0">
                <a:latin typeface="Comic Sans MS" pitchFamily="66" charset="0"/>
              </a:rPr>
              <a:t>j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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sz="2800" dirty="0" err="1" smtClean="0">
                <a:latin typeface="Comic Sans MS" pitchFamily="66" charset="0"/>
              </a:rPr>
              <a:t>p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(t)=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–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= 0 </a:t>
            </a:r>
          </a:p>
        </p:txBody>
      </p:sp>
      <p:sp>
        <p:nvSpPr>
          <p:cNvPr id="581636" name="AutoShape 4"/>
          <p:cNvSpPr>
            <a:spLocks noChangeArrowheads="1"/>
          </p:cNvSpPr>
          <p:nvPr/>
        </p:nvSpPr>
        <p:spPr bwMode="auto">
          <a:xfrm>
            <a:off x="6096000" y="1905000"/>
            <a:ext cx="2438400" cy="457200"/>
          </a:xfrm>
          <a:prstGeom prst="wedgeRoundRectCallout">
            <a:avLst>
              <a:gd name="adj1" fmla="val -97264"/>
              <a:gd name="adj2" fmla="val -7326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A={i wins|I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/>
              <a:t> I}</a:t>
            </a:r>
          </a:p>
        </p:txBody>
      </p:sp>
    </p:spTree>
    <p:extLst>
      <p:ext uri="{BB962C8B-B14F-4D97-AF65-F5344CB8AC3E}">
        <p14:creationId xmlns:p14="http://schemas.microsoft.com/office/powerpoint/2010/main" val="22287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VCG is Incentive Compatible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8839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Every VCG Mechanism </a:t>
            </a:r>
            <a:r>
              <a:rPr lang="en-US" dirty="0" smtClean="0">
                <a:latin typeface="Comic Sans MS" pitchFamily="66" charset="0"/>
              </a:rPr>
              <a:t>(f,p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 p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,… </a:t>
            </a:r>
            <a:r>
              <a:rPr lang="en-US" dirty="0" err="1" smtClean="0">
                <a:latin typeface="Comic Sans MS" pitchFamily="66" charset="0"/>
              </a:rPr>
              <a:t>p</a:t>
            </a:r>
            <a:r>
              <a:rPr lang="en-US" baseline="-25000" dirty="0" err="1" smtClean="0"/>
              <a:t>n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is </a:t>
            </a:r>
            <a:r>
              <a:rPr lang="en-US" b="1" dirty="0" smtClean="0"/>
              <a:t>incentive compatible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Proof</a:t>
            </a:r>
            <a:r>
              <a:rPr lang="en-US" dirty="0" smtClean="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Fix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/>
              <a:t>t</a:t>
            </a:r>
            <a:r>
              <a:rPr lang="en-US" baseline="-25000" dirty="0" smtClean="0"/>
              <a:t>-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/>
              <a:t>and  </a:t>
            </a:r>
            <a:r>
              <a:rPr lang="en-US" dirty="0" err="1" smtClean="0">
                <a:latin typeface="Comic Sans MS" pitchFamily="66" charset="0"/>
              </a:rPr>
              <a:t>t’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. Let </a:t>
            </a:r>
            <a:r>
              <a:rPr lang="en-US" dirty="0" smtClean="0">
                <a:latin typeface="Comic Sans MS" pitchFamily="66" charset="0"/>
              </a:rPr>
              <a:t>a=f(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err="1" smtClean="0">
                <a:latin typeface="Comic Sans MS" pitchFamily="66" charset="0"/>
              </a:rPr>
              <a:t>,t</a:t>
            </a:r>
            <a:r>
              <a:rPr lang="en-US" baseline="-25000" dirty="0" err="1" smtClean="0"/>
              <a:t>-i</a:t>
            </a:r>
            <a:r>
              <a:rPr lang="en-US" dirty="0" smtClean="0">
                <a:latin typeface="Comic Sans MS" pitchFamily="66" charset="0"/>
              </a:rPr>
              <a:t>) </a:t>
            </a:r>
            <a:r>
              <a:rPr lang="en-US" dirty="0" smtClean="0"/>
              <a:t>and </a:t>
            </a:r>
            <a:r>
              <a:rPr lang="en-US" dirty="0" smtClean="0">
                <a:latin typeface="Comic Sans MS" pitchFamily="66" charset="0"/>
              </a:rPr>
              <a:t>a’=f(</a:t>
            </a:r>
            <a:r>
              <a:rPr lang="en-US" dirty="0" err="1" smtClean="0">
                <a:latin typeface="Comic Sans MS" pitchFamily="66" charset="0"/>
              </a:rPr>
              <a:t>t’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err="1" smtClean="0">
                <a:latin typeface="Comic Sans MS" pitchFamily="66" charset="0"/>
              </a:rPr>
              <a:t>,t</a:t>
            </a:r>
            <a:r>
              <a:rPr lang="en-US" baseline="-25000" dirty="0" err="1" smtClean="0"/>
              <a:t>-i</a:t>
            </a:r>
            <a:r>
              <a:rPr lang="en-US" dirty="0" smtClean="0">
                <a:latin typeface="Comic Sans MS" pitchFamily="66" charset="0"/>
              </a:rPr>
              <a:t>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Have to show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(a)-p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err="1" smtClean="0">
                <a:latin typeface="Comic Sans MS" pitchFamily="66" charset="0"/>
              </a:rPr>
              <a:t>,t</a:t>
            </a:r>
            <a:r>
              <a:rPr lang="en-US" baseline="-25000" dirty="0" err="1" smtClean="0"/>
              <a:t>-i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cmsy10" pitchFamily="34" charset="0"/>
              </a:rPr>
              <a:t>¸</a:t>
            </a:r>
            <a:r>
              <a:rPr lang="en-US" dirty="0" smtClean="0"/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(a’)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-p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err="1" smtClean="0">
                <a:latin typeface="Comic Sans MS" pitchFamily="66" charset="0"/>
              </a:rPr>
              <a:t>t’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err="1" smtClean="0">
                <a:latin typeface="Comic Sans MS" pitchFamily="66" charset="0"/>
              </a:rPr>
              <a:t>,t</a:t>
            </a:r>
            <a:r>
              <a:rPr lang="en-US" baseline="-25000" dirty="0" err="1" smtClean="0"/>
              <a:t>-i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Utility of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when declaring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: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(a) +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(a) - h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Utility of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when declaring </a:t>
            </a:r>
            <a:r>
              <a:rPr lang="en-US" dirty="0" err="1" smtClean="0">
                <a:latin typeface="Comic Sans MS" pitchFamily="66" charset="0"/>
              </a:rPr>
              <a:t>t’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: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(a’)+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(a’)- h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Since </a:t>
            </a:r>
            <a:r>
              <a:rPr lang="en-US" dirty="0" smtClean="0">
                <a:latin typeface="Comic Sans MS" pitchFamily="66" charset="0"/>
              </a:rPr>
              <a:t>a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33CC"/>
                </a:solidFill>
              </a:rPr>
              <a:t>maximizes</a:t>
            </a:r>
            <a:r>
              <a:rPr lang="en-US" dirty="0" smtClean="0"/>
              <a:t> </a:t>
            </a:r>
            <a:r>
              <a:rPr lang="en-US" b="1" dirty="0" smtClean="0"/>
              <a:t>social welfare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(a) +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(a) </a:t>
            </a:r>
            <a:r>
              <a:rPr lang="en-US" dirty="0" smtClean="0">
                <a:latin typeface="cmsy10" pitchFamily="34" charset="0"/>
              </a:rPr>
              <a:t>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(a’) +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(a’)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Clarke Pivot Rule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42319"/>
            <a:ext cx="8534400" cy="6248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What is the “right”: </a:t>
            </a:r>
            <a:r>
              <a:rPr lang="en-US" sz="2800" dirty="0" smtClean="0">
                <a:latin typeface="Comic Sans MS" pitchFamily="66" charset="0"/>
              </a:rPr>
              <a:t>h</a:t>
            </a:r>
            <a:r>
              <a:rPr lang="en-US" sz="2800" dirty="0" smtClean="0"/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Individually rational</a:t>
            </a:r>
            <a:r>
              <a:rPr lang="en-US" sz="2800" dirty="0" smtClean="0"/>
              <a:t>: participants always get non negative utility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(f(t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)) - 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msy10" pitchFamily="34" charset="0"/>
              </a:rPr>
              <a:t>¸</a:t>
            </a:r>
            <a:r>
              <a:rPr lang="en-US" sz="2800" dirty="0" smtClean="0">
                <a:latin typeface="Comic Sans MS" pitchFamily="66" charset="0"/>
              </a:rPr>
              <a:t>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No positive transfers</a:t>
            </a:r>
            <a:r>
              <a:rPr lang="en-US" sz="2800" dirty="0" smtClean="0"/>
              <a:t>: no participant is ever paid money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msy10" pitchFamily="34" charset="0"/>
              </a:rPr>
              <a:t>¸</a:t>
            </a:r>
            <a:r>
              <a:rPr lang="en-US" sz="2800" dirty="0" smtClean="0">
                <a:latin typeface="Comic Sans MS" pitchFamily="66" charset="0"/>
              </a:rPr>
              <a:t>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Clark Pivot rule: </a:t>
            </a:r>
            <a:r>
              <a:rPr lang="en-US" sz="2800" dirty="0" smtClean="0"/>
              <a:t>Choosing </a:t>
            </a:r>
            <a:r>
              <a:rPr lang="en-US" sz="2800" dirty="0" smtClean="0">
                <a:latin typeface="Comic Sans MS" pitchFamily="66" charset="0"/>
              </a:rPr>
              <a:t> h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u="sng" dirty="0" smtClean="0">
                <a:latin typeface="Comic Sans MS" pitchFamily="66" charset="0"/>
              </a:rPr>
              <a:t>t</a:t>
            </a:r>
            <a:r>
              <a:rPr lang="en-US" sz="2800" baseline="-25000" dirty="0" smtClean="0">
                <a:latin typeface="Comic Sans MS" pitchFamily="66" charset="0"/>
              </a:rPr>
              <a:t>-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) = </a:t>
            </a:r>
            <a:r>
              <a:rPr lang="en-US" sz="2800" dirty="0" err="1" smtClean="0">
                <a:latin typeface="Comic Sans MS" pitchFamily="66" charset="0"/>
              </a:rPr>
              <a:t>max</a:t>
            </a:r>
            <a:r>
              <a:rPr lang="en-US" sz="2800" baseline="-25000" dirty="0" err="1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baseline="-25000" dirty="0" smtClean="0">
                <a:latin typeface="cmsy10" pitchFamily="34" charset="0"/>
              </a:rPr>
              <a:t>2</a:t>
            </a:r>
            <a:r>
              <a:rPr lang="en-US" sz="2800" baseline="-25000" dirty="0" smtClean="0">
                <a:latin typeface="Comic Sans MS" pitchFamily="66" charset="0"/>
              </a:rPr>
              <a:t> A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(b)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Payment of </a:t>
            </a:r>
            <a:r>
              <a:rPr lang="en-US" sz="28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/>
              <a:t>when</a:t>
            </a:r>
            <a:r>
              <a:rPr lang="en-US" sz="2800" dirty="0" smtClean="0">
                <a:latin typeface="Comic Sans MS" pitchFamily="66" charset="0"/>
              </a:rPr>
              <a:t> a=f(t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,…,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 = </a:t>
            </a:r>
            <a:r>
              <a:rPr lang="en-US" sz="2800" dirty="0" err="1" smtClean="0">
                <a:solidFill>
                  <a:srgbClr val="339933"/>
                </a:solidFill>
                <a:latin typeface="Comic Sans MS" pitchFamily="66" charset="0"/>
              </a:rPr>
              <a:t>max</a:t>
            </a:r>
            <a:r>
              <a:rPr lang="en-US" sz="2800" baseline="-25000" dirty="0" err="1" smtClean="0">
                <a:solidFill>
                  <a:srgbClr val="339933"/>
                </a:solidFill>
                <a:latin typeface="Comic Sans MS" pitchFamily="66" charset="0"/>
              </a:rPr>
              <a:t>b</a:t>
            </a:r>
            <a:r>
              <a:rPr lang="en-US" sz="2800" baseline="-25000" dirty="0" smtClean="0">
                <a:solidFill>
                  <a:srgbClr val="339933"/>
                </a:solidFill>
                <a:latin typeface="Comic Sans MS" pitchFamily="66" charset="0"/>
              </a:rPr>
              <a:t> </a:t>
            </a:r>
            <a:r>
              <a:rPr lang="en-US" sz="2800" baseline="-25000" dirty="0" smtClean="0">
                <a:solidFill>
                  <a:srgbClr val="339933"/>
                </a:solidFill>
                <a:latin typeface="cmsy10" pitchFamily="34" charset="0"/>
              </a:rPr>
              <a:t>2</a:t>
            </a:r>
            <a:r>
              <a:rPr lang="en-US" sz="2800" baseline="-25000" dirty="0" smtClean="0">
                <a:solidFill>
                  <a:srgbClr val="339933"/>
                </a:solidFill>
                <a:latin typeface="Comic Sans MS" pitchFamily="66" charset="0"/>
              </a:rPr>
              <a:t> A</a:t>
            </a:r>
            <a:r>
              <a:rPr lang="en-US" sz="2800" baseline="-25000" dirty="0" smtClean="0">
                <a:solidFill>
                  <a:srgbClr val="339933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339933"/>
                </a:solidFill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solidFill>
                  <a:srgbClr val="339933"/>
                </a:solidFill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solidFill>
                  <a:srgbClr val="339933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rgbClr val="339933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9933"/>
                </a:solidFill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solidFill>
                  <a:srgbClr val="339933"/>
                </a:solidFill>
                <a:latin typeface="Comic Sans MS" pitchFamily="66" charset="0"/>
              </a:rPr>
              <a:t>j</a:t>
            </a:r>
            <a:r>
              <a:rPr lang="en-US" sz="2800" dirty="0" smtClean="0">
                <a:solidFill>
                  <a:srgbClr val="339933"/>
                </a:solidFill>
                <a:latin typeface="Comic Sans MS" pitchFamily="66" charset="0"/>
              </a:rPr>
              <a:t>(b)</a:t>
            </a:r>
            <a:r>
              <a:rPr lang="en-US" sz="2800" dirty="0" smtClean="0">
                <a:latin typeface="Comic Sans MS" pitchFamily="66" charset="0"/>
              </a:rPr>
              <a:t> -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(a)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solidFill>
                  <a:srgbClr val="0033CC"/>
                </a:solidFill>
              </a:rPr>
              <a:t> pays an amount corresponding to the total “</a:t>
            </a:r>
            <a:r>
              <a:rPr lang="en-US" sz="2400" i="1" dirty="0" smtClean="0">
                <a:solidFill>
                  <a:srgbClr val="0033CC"/>
                </a:solidFill>
              </a:rPr>
              <a:t>damage</a:t>
            </a:r>
            <a:r>
              <a:rPr lang="en-US" sz="2400" dirty="0" smtClean="0">
                <a:solidFill>
                  <a:srgbClr val="0033CC"/>
                </a:solidFill>
              </a:rPr>
              <a:t>” he causes other players: </a:t>
            </a:r>
            <a:r>
              <a:rPr lang="en-US" sz="2400" b="1" dirty="0" smtClean="0">
                <a:solidFill>
                  <a:srgbClr val="0033CC"/>
                </a:solidFill>
              </a:rPr>
              <a:t>difference in social welfare caused by his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8906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AutoShape 2"/>
          <p:cNvSpPr>
            <a:spLocks noChangeArrowheads="1"/>
          </p:cNvSpPr>
          <p:nvPr/>
        </p:nvSpPr>
        <p:spPr bwMode="auto">
          <a:xfrm>
            <a:off x="2743200" y="2362200"/>
            <a:ext cx="5562600" cy="533400"/>
          </a:xfrm>
          <a:prstGeom prst="wedgeRoundRectCallout">
            <a:avLst>
              <a:gd name="adj1" fmla="val -28255"/>
              <a:gd name="adj2" fmla="val 93454"/>
              <a:gd name="adj3" fmla="val 16667"/>
            </a:avLst>
          </a:prstGeom>
          <a:solidFill>
            <a:srgbClr val="FBF9A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 dirty="0">
                <a:latin typeface="Arial Narrow" pitchFamily="34" charset="0"/>
              </a:rPr>
              <a:t>maximizes </a:t>
            </a:r>
            <a:r>
              <a:rPr lang="en-US" sz="2800" b="1" dirty="0">
                <a:sym typeface="Symbol" pitchFamily="18" charset="2"/>
              </a:rPr>
              <a:t></a:t>
            </a:r>
            <a:r>
              <a:rPr lang="en-US" sz="2800" b="1" baseline="-25000" dirty="0" err="1">
                <a:sym typeface="Symbol" pitchFamily="18" charset="2"/>
              </a:rPr>
              <a:t>i</a:t>
            </a:r>
            <a:r>
              <a:rPr lang="en-US" sz="2800" b="1" dirty="0"/>
              <a:t>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i</a:t>
            </a:r>
            <a:r>
              <a:rPr lang="en-US" sz="2800" b="1" dirty="0" smtClean="0"/>
              <a:t>(a</a:t>
            </a:r>
            <a:r>
              <a:rPr lang="en-US" sz="2800" b="1" dirty="0"/>
              <a:t>)</a:t>
            </a:r>
            <a:r>
              <a:rPr lang="en-US" sz="2800" b="1" dirty="0">
                <a:latin typeface="Arial Narrow" pitchFamily="34" charset="0"/>
              </a:rPr>
              <a:t> over </a:t>
            </a:r>
            <a:r>
              <a:rPr lang="en-US" sz="2800" b="1" dirty="0"/>
              <a:t>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Rationality of Clarke Pivot Rule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Theorem</a:t>
            </a:r>
            <a:r>
              <a:rPr lang="en-US" sz="2800" dirty="0" smtClean="0"/>
              <a:t>: Every VCG Mechanism with Clarke pivot payments makes no </a:t>
            </a:r>
            <a:r>
              <a:rPr lang="en-US" sz="2800" b="1" dirty="0" smtClean="0"/>
              <a:t>positive Payments. </a:t>
            </a:r>
            <a:r>
              <a:rPr lang="en-US" sz="2800" dirty="0" smtClean="0"/>
              <a:t>If </a:t>
            </a:r>
            <a:r>
              <a:rPr lang="en-US" sz="2800" dirty="0" smtClean="0">
                <a:latin typeface="Comic Sans MS" pitchFamily="66" charset="0"/>
              </a:rPr>
              <a:t>t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(a) </a:t>
            </a:r>
            <a:r>
              <a:rPr lang="en-US" sz="2800" dirty="0" smtClean="0">
                <a:latin typeface="cmsy10" pitchFamily="34" charset="0"/>
              </a:rPr>
              <a:t>¸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mic Sans MS" pitchFamily="66" charset="0"/>
              </a:rPr>
              <a:t>0</a:t>
            </a:r>
            <a:r>
              <a:rPr lang="en-US" sz="2800" dirty="0" smtClean="0"/>
              <a:t> then it is </a:t>
            </a:r>
            <a:r>
              <a:rPr lang="en-US" sz="2800" b="1" dirty="0" smtClean="0"/>
              <a:t>Individually rational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Proof</a:t>
            </a:r>
            <a:r>
              <a:rPr lang="en-US" sz="2800" dirty="0" smtClean="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Let </a:t>
            </a:r>
            <a:r>
              <a:rPr lang="en-US" sz="2800" dirty="0" smtClean="0">
                <a:latin typeface="Comic Sans MS" pitchFamily="66" charset="0"/>
              </a:rPr>
              <a:t>a=f(t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i="1" dirty="0" smtClean="0">
                <a:solidFill>
                  <a:srgbClr val="0033CC"/>
                </a:solidFill>
              </a:rPr>
              <a:t>maximize</a:t>
            </a:r>
            <a:r>
              <a:rPr lang="en-US" sz="2800" dirty="0" smtClean="0"/>
              <a:t> </a:t>
            </a:r>
            <a:r>
              <a:rPr lang="en-US" sz="2800" b="1" dirty="0" smtClean="0"/>
              <a:t>social welfare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Let </a:t>
            </a:r>
            <a:r>
              <a:rPr lang="en-US" sz="2800" dirty="0" smtClean="0">
                <a:latin typeface="Comic Sans MS" pitchFamily="66" charset="0"/>
              </a:rPr>
              <a:t>b </a:t>
            </a:r>
            <a:r>
              <a:rPr lang="en-US" sz="2800" dirty="0" smtClean="0">
                <a:latin typeface="cmsy10" pitchFamily="34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i="1" dirty="0" smtClean="0">
                <a:solidFill>
                  <a:srgbClr val="0033CC"/>
                </a:solidFill>
              </a:rPr>
              <a:t>maximize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(b)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Utility of </a:t>
            </a:r>
            <a:r>
              <a:rPr lang="en-US" sz="2800" dirty="0" smtClean="0">
                <a:latin typeface="Comic Sans MS" pitchFamily="66" charset="0"/>
              </a:rPr>
              <a:t>i</a:t>
            </a:r>
            <a:r>
              <a:rPr lang="en-US" sz="2800" dirty="0" smtClean="0"/>
              <a:t>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    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(a) +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(a) -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(b)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cmsy10" pitchFamily="34" charset="0"/>
              </a:rPr>
              <a:t>¸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(a) -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(b) </a:t>
            </a:r>
            <a:r>
              <a:rPr lang="en-US" sz="2800" dirty="0" smtClean="0">
                <a:latin typeface="cmsy10" pitchFamily="34" charset="0"/>
              </a:rPr>
              <a:t>¸ </a:t>
            </a:r>
            <a:r>
              <a:rPr lang="en-US" sz="2800" dirty="0" smtClean="0">
                <a:latin typeface="Comic Sans MS" pitchFamily="66" charset="0"/>
              </a:rPr>
              <a:t>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Payment of </a:t>
            </a:r>
            <a:r>
              <a:rPr lang="en-US" sz="2800" dirty="0" smtClean="0">
                <a:latin typeface="Comic Sans MS" pitchFamily="66" charset="0"/>
              </a:rPr>
              <a:t>i</a:t>
            </a:r>
            <a:r>
              <a:rPr lang="en-US" sz="2800" dirty="0" smtClean="0"/>
              <a:t>: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(b) -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(a) </a:t>
            </a:r>
            <a:r>
              <a:rPr lang="en-US" sz="2800" dirty="0" smtClean="0">
                <a:latin typeface="cmsy10" pitchFamily="34" charset="0"/>
              </a:rPr>
              <a:t>¸ </a:t>
            </a:r>
            <a:r>
              <a:rPr lang="en-US" sz="2800" dirty="0" smtClean="0">
                <a:latin typeface="Comic Sans MS" pitchFamily="66" charset="0"/>
              </a:rPr>
              <a:t>0 </a:t>
            </a:r>
            <a:r>
              <a:rPr lang="en-US" sz="2800" dirty="0" smtClean="0">
                <a:solidFill>
                  <a:srgbClr val="0033CC"/>
                </a:solidFill>
              </a:rPr>
              <a:t>from choice of 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b</a:t>
            </a:r>
            <a:endParaRPr lang="en-US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2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Examples: Second Price Auction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Second Price auction: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       h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u="sng" dirty="0" smtClean="0">
                <a:latin typeface="Comic Sans MS" pitchFamily="66" charset="0"/>
              </a:rPr>
              <a:t>t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 = </a:t>
            </a:r>
            <a:r>
              <a:rPr lang="en-US" dirty="0" err="1" smtClean="0">
                <a:latin typeface="Comic Sans MS" pitchFamily="66" charset="0"/>
              </a:rPr>
              <a:t>max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(w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 w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,…, w</a:t>
            </a:r>
            <a:r>
              <a:rPr lang="en-US" baseline="-25000" dirty="0" smtClean="0">
                <a:latin typeface="Comic Sans MS" pitchFamily="66" charset="0"/>
              </a:rPr>
              <a:t>i-1</a:t>
            </a:r>
            <a:r>
              <a:rPr lang="en-US" dirty="0" smtClean="0">
                <a:latin typeface="Comic Sans MS" pitchFamily="66" charset="0"/>
              </a:rPr>
              <a:t>, w</a:t>
            </a:r>
            <a:r>
              <a:rPr lang="en-US" baseline="-25000" dirty="0" smtClean="0">
                <a:latin typeface="Comic Sans MS" pitchFamily="66" charset="0"/>
              </a:rPr>
              <a:t>i+1</a:t>
            </a:r>
            <a:r>
              <a:rPr lang="en-US" dirty="0" smtClean="0">
                <a:latin typeface="Comic Sans MS" pitchFamily="66" charset="0"/>
              </a:rPr>
              <a:t>,…, </a:t>
            </a:r>
            <a:r>
              <a:rPr lang="en-US" dirty="0" err="1" smtClean="0">
                <a:latin typeface="Comic Sans MS" pitchFamily="66" charset="0"/>
              </a:rPr>
              <a:t>w</a:t>
            </a:r>
            <a:r>
              <a:rPr lang="en-US" baseline="-25000" dirty="0" err="1" smtClean="0"/>
              <a:t>n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= </a:t>
            </a:r>
            <a:r>
              <a:rPr lang="en-US" dirty="0" err="1" smtClean="0">
                <a:latin typeface="Comic Sans MS" pitchFamily="66" charset="0"/>
              </a:rPr>
              <a:t>max</a:t>
            </a:r>
            <a:r>
              <a:rPr lang="en-US" baseline="-25000" dirty="0" err="1" smtClean="0">
                <a:latin typeface="Comic Sans MS" pitchFamily="66" charset="0"/>
              </a:rPr>
              <a:t>b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baseline="-25000" dirty="0" smtClean="0">
                <a:latin typeface="cmsy10" pitchFamily="34" charset="0"/>
              </a:rPr>
              <a:t>2</a:t>
            </a:r>
            <a:r>
              <a:rPr lang="en-US" baseline="-25000" dirty="0" smtClean="0">
                <a:latin typeface="Comic Sans MS" pitchFamily="66" charset="0"/>
              </a:rPr>
              <a:t> A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(b)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Multiunit auction</a:t>
            </a:r>
            <a:r>
              <a:rPr lang="en-US" dirty="0" smtClean="0"/>
              <a:t>: if </a:t>
            </a:r>
            <a:r>
              <a:rPr lang="en-US" dirty="0" smtClean="0">
                <a:latin typeface="Comic Sans MS" pitchFamily="66" charset="0"/>
              </a:rPr>
              <a:t>k</a:t>
            </a:r>
            <a:r>
              <a:rPr lang="en-US" dirty="0" smtClean="0"/>
              <a:t> identical items are to be sold to </a:t>
            </a:r>
            <a:r>
              <a:rPr lang="en-US" dirty="0" smtClean="0">
                <a:latin typeface="Comic Sans MS" pitchFamily="66" charset="0"/>
              </a:rPr>
              <a:t>k</a:t>
            </a:r>
            <a:r>
              <a:rPr lang="en-US" dirty="0" smtClean="0"/>
              <a:t> individuals. </a:t>
            </a:r>
            <a:r>
              <a:rPr lang="en-US" sz="2800" dirty="0" smtClean="0">
                <a:latin typeface="Comic Sans MS" pitchFamily="66" charset="0"/>
              </a:rPr>
              <a:t>A={S wins |S </a:t>
            </a:r>
            <a:r>
              <a:rPr lang="en-US" sz="2800" dirty="0" smtClean="0">
                <a:latin typeface="cmsy10" pitchFamily="34" charset="0"/>
              </a:rPr>
              <a:t>½</a:t>
            </a:r>
            <a:r>
              <a:rPr lang="en-US" sz="2800" dirty="0" smtClean="0">
                <a:latin typeface="Comic Sans MS" pitchFamily="66" charset="0"/>
              </a:rPr>
              <a:t> I, |S|=k} </a:t>
            </a:r>
            <a:r>
              <a:rPr lang="en-US" sz="2800" dirty="0" smtClean="0"/>
              <a:t>and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v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(S) = 0</a:t>
            </a:r>
            <a:r>
              <a:rPr lang="en-US" dirty="0" smtClean="0"/>
              <a:t> if </a:t>
            </a:r>
            <a:r>
              <a:rPr lang="en-US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msy10" pitchFamily="34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dirty="0" smtClean="0"/>
              <a:t> and </a:t>
            </a:r>
            <a:r>
              <a:rPr lang="en-US" dirty="0" smtClean="0">
                <a:latin typeface="Comic Sans MS" pitchFamily="66" charset="0"/>
              </a:rPr>
              <a:t>v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)=</a:t>
            </a:r>
            <a:r>
              <a:rPr lang="en-US" dirty="0" err="1" smtClean="0">
                <a:latin typeface="Comic Sans MS" pitchFamily="66" charset="0"/>
              </a:rPr>
              <a:t>w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if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msy10" pitchFamily="34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S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Allocate units to top </a:t>
            </a:r>
            <a:r>
              <a:rPr lang="en-US" dirty="0" smtClean="0">
                <a:latin typeface="Comic Sans MS" pitchFamily="66" charset="0"/>
              </a:rPr>
              <a:t>k</a:t>
            </a:r>
            <a:r>
              <a:rPr lang="en-US" dirty="0" smtClean="0"/>
              <a:t> bidders. They pay the </a:t>
            </a:r>
            <a:r>
              <a:rPr lang="en-US" i="1" dirty="0" smtClean="0">
                <a:latin typeface="Comic Sans MS" pitchFamily="66" charset="0"/>
              </a:rPr>
              <a:t>k+1</a:t>
            </a:r>
            <a:r>
              <a:rPr lang="en-US" baseline="30000" dirty="0" smtClean="0"/>
              <a:t>st</a:t>
            </a:r>
            <a:r>
              <a:rPr lang="en-US" dirty="0" smtClean="0"/>
              <a:t> price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Claim</a:t>
            </a:r>
            <a:r>
              <a:rPr lang="en-US" dirty="0" smtClean="0"/>
              <a:t>: this is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Comic Sans MS" pitchFamily="66" charset="0"/>
              </a:rPr>
              <a:t>max</a:t>
            </a:r>
            <a:r>
              <a:rPr lang="en-US" baseline="-25000" dirty="0" err="1" smtClean="0">
                <a:latin typeface="Comic Sans MS" pitchFamily="66" charset="0"/>
              </a:rPr>
              <a:t>S</a:t>
            </a:r>
            <a:r>
              <a:rPr lang="en-US" baseline="-25000" dirty="0" smtClean="0">
                <a:latin typeface="Comic Sans MS" pitchFamily="66" charset="0"/>
              </a:rPr>
              <a:t>’ </a:t>
            </a:r>
            <a:r>
              <a:rPr lang="en-US" baseline="-25000" dirty="0" smtClean="0">
                <a:latin typeface="cmsy10" pitchFamily="34" charset="0"/>
              </a:rPr>
              <a:t>½</a:t>
            </a:r>
            <a:r>
              <a:rPr lang="en-US" baseline="-25000" dirty="0" smtClean="0">
                <a:latin typeface="Comic Sans MS" pitchFamily="66" charset="0"/>
              </a:rPr>
              <a:t> I\{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-25000" dirty="0" smtClean="0">
                <a:latin typeface="Comic Sans MS" pitchFamily="66" charset="0"/>
              </a:rPr>
              <a:t>} |S’| =k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(S’)-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40606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Generalized Second Price Auctions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371600"/>
                <a:ext cx="8763000" cy="5334000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buFontTx/>
                  <a:buNone/>
                </a:pPr>
                <a:r>
                  <a:rPr lang="en-US" b="1" dirty="0" smtClean="0"/>
                  <a:t>Multiunit auction</a:t>
                </a:r>
                <a:r>
                  <a:rPr lang="en-US" dirty="0" smtClean="0"/>
                  <a:t>: if </a:t>
                </a:r>
                <a:r>
                  <a:rPr lang="en-US" dirty="0" smtClean="0">
                    <a:latin typeface="Comic Sans MS" pitchFamily="66" charset="0"/>
                  </a:rPr>
                  <a:t>k</a:t>
                </a:r>
                <a:r>
                  <a:rPr lang="en-US" dirty="0" smtClean="0"/>
                  <a:t> identical items are to be sold to </a:t>
                </a:r>
                <a:r>
                  <a:rPr lang="en-US" dirty="0" smtClean="0">
                    <a:latin typeface="Comic Sans MS" pitchFamily="66" charset="0"/>
                  </a:rPr>
                  <a:t>k</a:t>
                </a:r>
                <a:r>
                  <a:rPr lang="en-US" dirty="0" smtClean="0"/>
                  <a:t> individuals. </a:t>
                </a:r>
                <a:r>
                  <a:rPr lang="en-US" sz="2800" dirty="0" smtClean="0">
                    <a:latin typeface="Comic Sans MS" pitchFamily="66" charset="0"/>
                  </a:rPr>
                  <a:t>A={S wins |S </a:t>
                </a:r>
                <a:r>
                  <a:rPr lang="en-US" sz="2800" dirty="0" smtClean="0">
                    <a:latin typeface="cmsy10" pitchFamily="34" charset="0"/>
                  </a:rPr>
                  <a:t>½</a:t>
                </a:r>
                <a:r>
                  <a:rPr lang="en-US" sz="2800" dirty="0" smtClean="0">
                    <a:latin typeface="Comic Sans MS" pitchFamily="66" charset="0"/>
                  </a:rPr>
                  <a:t> I, |S|=k} </a:t>
                </a:r>
                <a:r>
                  <a:rPr lang="en-US" sz="2800" dirty="0" smtClean="0"/>
                  <a:t>and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smtClean="0">
                    <a:latin typeface="Comic Sans MS" pitchFamily="66" charset="0"/>
                  </a:rPr>
                  <a:t>v</a:t>
                </a:r>
                <a:r>
                  <a:rPr lang="en-US" baseline="-25000" dirty="0" smtClean="0">
                    <a:latin typeface="Comic Sans MS" pitchFamily="66" charset="0"/>
                  </a:rPr>
                  <a:t>i</a:t>
                </a:r>
                <a:r>
                  <a:rPr lang="en-US" dirty="0" smtClean="0">
                    <a:latin typeface="Comic Sans MS" pitchFamily="66" charset="0"/>
                  </a:rPr>
                  <a:t>(S) = 0</a:t>
                </a:r>
                <a:r>
                  <a:rPr lang="en-US" dirty="0" smtClean="0"/>
                  <a:t> if </a:t>
                </a:r>
                <a:r>
                  <a:rPr lang="en-US" dirty="0" smtClean="0">
                    <a:latin typeface="Comic Sans MS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∉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S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latin typeface="Comic Sans MS" pitchFamily="66" charset="0"/>
                  </a:rPr>
                  <a:t>v</a:t>
                </a:r>
                <a:r>
                  <a:rPr lang="en-US" baseline="-25000" dirty="0" smtClean="0">
                    <a:latin typeface="Comic Sans MS" pitchFamily="66" charset="0"/>
                  </a:rPr>
                  <a:t>i</a:t>
                </a:r>
                <a:r>
                  <a:rPr lang="en-US" dirty="0" smtClean="0">
                    <a:latin typeface="Comic Sans MS" pitchFamily="66" charset="0"/>
                  </a:rPr>
                  <a:t>(</a:t>
                </a:r>
                <a:r>
                  <a:rPr lang="en-US" dirty="0" err="1" smtClean="0">
                    <a:latin typeface="Comic Sans MS" pitchFamily="66" charset="0"/>
                  </a:rPr>
                  <a:t>i</a:t>
                </a:r>
                <a:r>
                  <a:rPr lang="en-US" dirty="0" smtClean="0">
                    <a:latin typeface="Comic Sans MS" pitchFamily="66" charset="0"/>
                  </a:rPr>
                  <a:t>)=</a:t>
                </a:r>
                <a:r>
                  <a:rPr lang="en-US" dirty="0" err="1" smtClean="0">
                    <a:latin typeface="Comic Sans MS" pitchFamily="66" charset="0"/>
                  </a:rPr>
                  <a:t>w</a:t>
                </a:r>
                <a:r>
                  <a:rPr lang="en-US" baseline="-25000" dirty="0" err="1" smtClean="0">
                    <a:latin typeface="Comic Sans MS" pitchFamily="66" charset="0"/>
                  </a:rPr>
                  <a:t>i</a:t>
                </a:r>
                <a:r>
                  <a:rPr lang="en-US" dirty="0" smtClean="0"/>
                  <a:t> if </a:t>
                </a:r>
                <a:r>
                  <a:rPr lang="en-US" dirty="0" err="1" smtClean="0">
                    <a:latin typeface="Comic Sans MS" pitchFamily="66" charset="0"/>
                  </a:rPr>
                  <a:t>i</a:t>
                </a:r>
                <a:r>
                  <a:rPr lang="en-US" dirty="0" smtClean="0"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msy10" pitchFamily="34" charset="0"/>
                  </a:rPr>
                  <a:t>2</a:t>
                </a:r>
                <a:r>
                  <a:rPr lang="en-US" dirty="0" smtClean="0">
                    <a:latin typeface="Comic Sans MS" pitchFamily="66" charset="0"/>
                  </a:rPr>
                  <a:t> S</a:t>
                </a:r>
                <a:r>
                  <a:rPr lang="en-US" dirty="0" smtClean="0"/>
                  <a:t>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/>
                  <a:t>VCG with Clarke Pivot Payments: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/>
                  <a:t>Allocate units to top </a:t>
                </a:r>
                <a:r>
                  <a:rPr lang="en-US" dirty="0" smtClean="0">
                    <a:latin typeface="Comic Sans MS" pitchFamily="66" charset="0"/>
                  </a:rPr>
                  <a:t>k</a:t>
                </a:r>
                <a:r>
                  <a:rPr lang="en-US" dirty="0" smtClean="0"/>
                  <a:t> bidders. Each pays bid </a:t>
                </a:r>
                <a:r>
                  <a:rPr lang="en-US" dirty="0" smtClean="0">
                    <a:latin typeface="Comic Sans MS" pitchFamily="66" charset="0"/>
                  </a:rPr>
                  <a:t>k+1</a:t>
                </a:r>
                <a:r>
                  <a:rPr lang="en-US" dirty="0" smtClean="0"/>
                  <a:t>.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GSP</a:t>
                </a:r>
                <a:r>
                  <a:rPr lang="en-US" dirty="0" smtClean="0"/>
                  <a:t>: The k items are not identical (ad slots)</a:t>
                </a:r>
              </a:p>
              <a:p>
                <a:pPr>
                  <a:buNone/>
                </a:pPr>
                <a:r>
                  <a:rPr lang="en-US" dirty="0"/>
                  <a:t>v</a:t>
                </a:r>
                <a:r>
                  <a:rPr lang="en-US" baseline="-25000" dirty="0"/>
                  <a:t>i</a:t>
                </a:r>
                <a:r>
                  <a:rPr lang="en-US" dirty="0"/>
                  <a:t>(S) = 0 if i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∉</m:t>
                    </m:r>
                  </m:oMath>
                </a14:m>
                <a:r>
                  <a:rPr lang="en-US" dirty="0"/>
                  <a:t>S and </a:t>
                </a:r>
                <a:r>
                  <a:rPr lang="en-US" dirty="0" smtClean="0"/>
                  <a:t>v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(j)=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ij</a:t>
                </a:r>
                <a:r>
                  <a:rPr lang="en-US" dirty="0" smtClean="0"/>
                  <a:t> </a:t>
                </a:r>
                <a:r>
                  <a:rPr lang="en-US" dirty="0"/>
                  <a:t>if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is given item j </a:t>
                </a:r>
              </a:p>
              <a:p>
                <a:pPr>
                  <a:buNone/>
                </a:pPr>
                <a:r>
                  <a:rPr lang="en-US" dirty="0" smtClean="0"/>
                  <a:t>Agents bid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one value</a:t>
                </a:r>
              </a:p>
              <a:p>
                <a:pPr>
                  <a:buNone/>
                </a:pPr>
                <a:r>
                  <a:rPr lang="en-US" i="1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’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th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top bidder gets slot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at price of bid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+1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/>
              </a:p>
              <a:p>
                <a:pPr eaLnBrk="1" hangingPunct="1">
                  <a:buFontTx/>
                  <a:buNone/>
                </a:pPr>
                <a:r>
                  <a:rPr lang="en-US" b="1" dirty="0" smtClean="0"/>
                  <a:t>Common in web advertising</a:t>
                </a:r>
              </a:p>
              <a:p>
                <a:pPr eaLnBrk="1" hangingPunct="1">
                  <a:buFontTx/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this is</a:t>
                </a:r>
                <a:r>
                  <a:rPr lang="en-US" dirty="0" smtClean="0">
                    <a:latin typeface="Comic Sans MS" pitchFamily="66" charset="0"/>
                  </a:rPr>
                  <a:t> </a:t>
                </a:r>
                <a:r>
                  <a:rPr lang="en-US" b="1" dirty="0" smtClean="0"/>
                  <a:t>not incentive compatible</a:t>
                </a: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371600"/>
                <a:ext cx="8763000" cy="5334000"/>
              </a:xfrm>
              <a:blipFill rotWithShape="1">
                <a:blip r:embed="rId2"/>
                <a:stretch>
                  <a:fillRect t="-1714" r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4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VCG with Public Project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Want to build a bridge:</a:t>
            </a:r>
          </a:p>
          <a:p>
            <a:pPr lvl="1" eaLnBrk="1" hangingPunct="1"/>
            <a:r>
              <a:rPr lang="en-US" sz="2400" dirty="0" smtClean="0"/>
              <a:t>Cost is </a:t>
            </a:r>
            <a:r>
              <a:rPr lang="en-US" sz="2400" dirty="0" smtClean="0">
                <a:latin typeface="Comic Sans MS" pitchFamily="66" charset="0"/>
              </a:rPr>
              <a:t>C</a:t>
            </a:r>
            <a:r>
              <a:rPr lang="en-US" sz="2400" dirty="0" smtClean="0"/>
              <a:t> (if built) (One more player – the “state”)</a:t>
            </a:r>
          </a:p>
          <a:p>
            <a:pPr lvl="1" eaLnBrk="1" hangingPunct="1"/>
            <a:r>
              <a:rPr lang="en-US" sz="2400" dirty="0" smtClean="0"/>
              <a:t>Value to each individual</a:t>
            </a:r>
            <a:r>
              <a:rPr lang="en-US" sz="2400" dirty="0" smtClean="0">
                <a:latin typeface="Comic Sans MS" pitchFamily="66" charset="0"/>
              </a:rPr>
              <a:t> v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sz="2400" dirty="0" smtClean="0"/>
              <a:t>Want to built </a:t>
            </a:r>
            <a:r>
              <a:rPr lang="en-US" sz="2400" dirty="0" err="1" smtClean="0"/>
              <a:t>iff</a:t>
            </a:r>
            <a:r>
              <a:rPr lang="en-US" sz="2400" dirty="0" smtClean="0"/>
              <a:t>  </a:t>
            </a:r>
            <a:r>
              <a:rPr lang="en-US" sz="24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400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4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</a:t>
            </a:r>
            <a:r>
              <a:rPr lang="en-US" sz="2400" baseline="-25000" dirty="0" err="1" smtClean="0">
                <a:latin typeface="Comic Sans MS" pitchFamily="66" charset="0"/>
              </a:rPr>
              <a:t>j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 pitchFamily="34" charset="0"/>
              </a:rPr>
              <a:t>¸</a:t>
            </a:r>
            <a:r>
              <a:rPr lang="en-US" sz="2400" dirty="0" smtClean="0"/>
              <a:t> C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Player with 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v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 pitchFamily="34" charset="0"/>
              </a:rPr>
              <a:t>¸</a:t>
            </a:r>
            <a:r>
              <a:rPr lang="en-US" sz="2800" dirty="0" smtClean="0"/>
              <a:t> 0 pays </a:t>
            </a:r>
            <a:r>
              <a:rPr lang="en-US" sz="2800" b="1" dirty="0" smtClean="0"/>
              <a:t>only if pivotal</a:t>
            </a:r>
            <a:r>
              <a:rPr lang="en-US" sz="2800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v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 &lt; C </a:t>
            </a:r>
            <a:r>
              <a:rPr lang="en-US" sz="2800" dirty="0" smtClean="0"/>
              <a:t>but 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 j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v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 pitchFamily="34" charset="0"/>
              </a:rPr>
              <a:t>¸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mic Sans MS" pitchFamily="66" charset="0"/>
              </a:rPr>
              <a:t>C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in which case pays </a:t>
            </a:r>
            <a:r>
              <a:rPr lang="en-US" dirty="0" err="1" smtClean="0">
                <a:latin typeface="Comic Sans MS" pitchFamily="66" charset="0"/>
              </a:rPr>
              <a:t>p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 = C-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sz="2400" dirty="0" smtClean="0">
                <a:latin typeface="Comic Sans MS" pitchFamily="66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In general: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/>
              <a:t>  &lt; C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Payments do not cover project cost’s</a:t>
            </a:r>
          </a:p>
          <a:p>
            <a:pPr eaLnBrk="1" hangingPunct="1"/>
            <a:r>
              <a:rPr lang="en-US" sz="2800" dirty="0" smtClean="0">
                <a:solidFill>
                  <a:srgbClr val="0033CC"/>
                </a:solidFill>
              </a:rPr>
              <a:t>Subsidy necessary!</a:t>
            </a:r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5486400" y="1905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3813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A={build, not build}</a:t>
            </a:r>
          </a:p>
        </p:txBody>
      </p:sp>
      <p:sp>
        <p:nvSpPr>
          <p:cNvPr id="607238" name="AutoShape 6"/>
          <p:cNvSpPr>
            <a:spLocks noChangeArrowheads="1"/>
          </p:cNvSpPr>
          <p:nvPr/>
        </p:nvSpPr>
        <p:spPr bwMode="auto">
          <a:xfrm>
            <a:off x="5580112" y="4156672"/>
            <a:ext cx="3352800" cy="990600"/>
          </a:xfrm>
          <a:prstGeom prst="wedgeRoundRectCallout">
            <a:avLst>
              <a:gd name="adj1" fmla="val -96154"/>
              <a:gd name="adj2" fmla="val -9954"/>
              <a:gd name="adj3" fmla="val 16667"/>
            </a:avLst>
          </a:prstGeom>
          <a:noFill/>
          <a:ln w="23813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>
                <a:latin typeface="Arial Narrow" pitchFamily="34" charset="0"/>
              </a:rPr>
              <a:t>Equality only when</a:t>
            </a:r>
            <a:r>
              <a:rPr lang="en-US"/>
              <a:t> </a:t>
            </a:r>
          </a:p>
          <a:p>
            <a:r>
              <a:rPr lang="en-US" sz="2400">
                <a:sym typeface="Symbol" pitchFamily="18" charset="2"/>
              </a:rPr>
              <a:t></a:t>
            </a:r>
            <a:r>
              <a:rPr lang="en-US" sz="2400" baseline="-25000">
                <a:sym typeface="Symbol" pitchFamily="18" charset="2"/>
              </a:rPr>
              <a:t> i</a:t>
            </a:r>
            <a:r>
              <a:rPr lang="en-US" sz="2400"/>
              <a:t> v</a:t>
            </a:r>
            <a:r>
              <a:rPr lang="en-US" sz="2400" baseline="-25000"/>
              <a:t>j </a:t>
            </a:r>
            <a:r>
              <a:rPr lang="en-US" sz="2400">
                <a:sym typeface="Symbol" pitchFamily="18" charset="2"/>
              </a:rPr>
              <a:t>= C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8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7" grpId="0"/>
      <p:bldP spid="60723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2" name="AutoShape 4"/>
          <p:cNvSpPr>
            <a:spLocks noChangeArrowheads="1"/>
          </p:cNvSpPr>
          <p:nvPr/>
        </p:nvSpPr>
        <p:spPr bwMode="auto">
          <a:xfrm>
            <a:off x="6705600" y="2348880"/>
            <a:ext cx="2438400" cy="685800"/>
          </a:xfrm>
          <a:prstGeom prst="wedgeRoundRectCallout">
            <a:avLst>
              <a:gd name="adj1" fmla="val -155958"/>
              <a:gd name="adj2" fmla="val -58125"/>
              <a:gd name="adj3" fmla="val 16667"/>
            </a:avLst>
          </a:prstGeom>
          <a:noFill/>
          <a:ln w="23813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Arial Narrow" pitchFamily="34" charset="0"/>
              </a:rPr>
              <a:t>Set </a:t>
            </a:r>
            <a:r>
              <a:rPr lang="en-US"/>
              <a:t>A</a:t>
            </a:r>
            <a:r>
              <a:rPr lang="en-US">
                <a:latin typeface="Arial Narrow" pitchFamily="34" charset="0"/>
              </a:rPr>
              <a:t> of alternatives: all </a:t>
            </a:r>
            <a:r>
              <a:rPr lang="en-US"/>
              <a:t>s-t</a:t>
            </a:r>
            <a:r>
              <a:rPr lang="en-US">
                <a:latin typeface="Arial Narrow" pitchFamily="34" charset="0"/>
              </a:rPr>
              <a:t> paths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Buying a (Short) Path in a Graph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452048" cy="5170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A Directed graph </a:t>
            </a:r>
            <a:r>
              <a:rPr lang="en-US" b="1" dirty="0" smtClean="0">
                <a:latin typeface="Comic Sans MS" pitchFamily="66" charset="0"/>
              </a:rPr>
              <a:t>G=(V,E)</a:t>
            </a:r>
            <a:r>
              <a:rPr lang="en-US" b="1" dirty="0" smtClean="0"/>
              <a:t> </a:t>
            </a:r>
            <a:r>
              <a:rPr lang="en-US" dirty="0" smtClean="0"/>
              <a:t>where each edge </a:t>
            </a:r>
            <a:r>
              <a:rPr lang="en-US" dirty="0" smtClean="0">
                <a:latin typeface="Comic Sans MS" pitchFamily="66" charset="0"/>
              </a:rPr>
              <a:t>e</a:t>
            </a:r>
            <a:r>
              <a:rPr lang="en-US" dirty="0" smtClean="0"/>
              <a:t> is “owned” by a different player and has cost </a:t>
            </a:r>
            <a:r>
              <a:rPr lang="en-US" dirty="0" err="1" smtClean="0">
                <a:latin typeface="Comic Sans MS" pitchFamily="66" charset="0"/>
              </a:rPr>
              <a:t>c</a:t>
            </a:r>
            <a:r>
              <a:rPr lang="en-US" baseline="-25000" dirty="0" err="1" smtClean="0">
                <a:latin typeface="Comic Sans MS" pitchFamily="66" charset="0"/>
              </a:rPr>
              <a:t>e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Want to construct a </a:t>
            </a:r>
            <a:r>
              <a:rPr lang="en-US" dirty="0" smtClean="0">
                <a:solidFill>
                  <a:srgbClr val="993300"/>
                </a:solidFill>
              </a:rPr>
              <a:t>path</a:t>
            </a:r>
            <a:r>
              <a:rPr lang="en-US" dirty="0" smtClean="0"/>
              <a:t> from source 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dirty="0" smtClean="0"/>
              <a:t> to destination </a:t>
            </a:r>
            <a:r>
              <a:rPr lang="en-US" dirty="0" smtClean="0">
                <a:latin typeface="Comic Sans MS" pitchFamily="66" charset="0"/>
              </a:rPr>
              <a:t>t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How do we solicit the real cost </a:t>
            </a:r>
            <a:r>
              <a:rPr lang="en-US" dirty="0" err="1" smtClean="0">
                <a:latin typeface="Comic Sans MS" pitchFamily="66" charset="0"/>
              </a:rPr>
              <a:t>c</a:t>
            </a:r>
            <a:r>
              <a:rPr lang="en-US" baseline="-25000" dirty="0" err="1" smtClean="0">
                <a:latin typeface="Comic Sans MS" pitchFamily="66" charset="0"/>
              </a:rPr>
              <a:t>e</a:t>
            </a:r>
            <a:r>
              <a:rPr lang="en-US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Set of alternatives: all paths from 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dirty="0" smtClean="0"/>
              <a:t> to </a:t>
            </a:r>
            <a:r>
              <a:rPr lang="en-US" dirty="0" smtClean="0">
                <a:latin typeface="Comic Sans MS" pitchFamily="66" charset="0"/>
              </a:rPr>
              <a:t>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Player </a:t>
            </a:r>
            <a:r>
              <a:rPr lang="en-US" dirty="0" smtClean="0">
                <a:latin typeface="Comic Sans MS" pitchFamily="66" charset="0"/>
              </a:rPr>
              <a:t>e</a:t>
            </a:r>
            <a:r>
              <a:rPr lang="en-US" dirty="0" smtClean="0"/>
              <a:t> has cost: </a:t>
            </a:r>
            <a:r>
              <a:rPr lang="en-US" dirty="0" smtClean="0">
                <a:latin typeface="Comic Sans MS" pitchFamily="66" charset="0"/>
              </a:rPr>
              <a:t>0</a:t>
            </a:r>
            <a:r>
              <a:rPr lang="en-US" dirty="0" smtClean="0"/>
              <a:t> if </a:t>
            </a:r>
            <a:r>
              <a:rPr lang="en-US" dirty="0" smtClean="0">
                <a:latin typeface="Comic Sans MS" pitchFamily="66" charset="0"/>
              </a:rPr>
              <a:t>e</a:t>
            </a:r>
            <a:r>
              <a:rPr lang="en-US" dirty="0" smtClean="0"/>
              <a:t> </a:t>
            </a:r>
            <a:r>
              <a:rPr lang="en-US" b="1" dirty="0" smtClean="0"/>
              <a:t>not</a:t>
            </a:r>
            <a:r>
              <a:rPr lang="en-US" dirty="0" smtClean="0"/>
              <a:t> on chosen path and </a:t>
            </a:r>
            <a:r>
              <a:rPr lang="en-US" dirty="0" smtClean="0">
                <a:latin typeface="Comic Sans MS" pitchFamily="66" charset="0"/>
              </a:rPr>
              <a:t>–</a:t>
            </a:r>
            <a:r>
              <a:rPr lang="en-US" dirty="0" err="1" smtClean="0">
                <a:latin typeface="Comic Sans MS" pitchFamily="66" charset="0"/>
              </a:rPr>
              <a:t>c</a:t>
            </a:r>
            <a:r>
              <a:rPr lang="en-US" baseline="-25000" dirty="0" err="1" smtClean="0">
                <a:latin typeface="Comic Sans MS" pitchFamily="66" charset="0"/>
              </a:rPr>
              <a:t>e</a:t>
            </a:r>
            <a:r>
              <a:rPr lang="en-US" dirty="0" smtClean="0"/>
              <a:t> if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Maximizing social welfare</a:t>
            </a:r>
            <a:r>
              <a:rPr lang="en-US" dirty="0" smtClean="0"/>
              <a:t>: finding shortest </a:t>
            </a:r>
            <a:r>
              <a:rPr lang="en-US" dirty="0" smtClean="0">
                <a:latin typeface="Comic Sans MS" pitchFamily="66" charset="0"/>
              </a:rPr>
              <a:t>s-t</a:t>
            </a:r>
            <a:r>
              <a:rPr lang="en-US" dirty="0" smtClean="0"/>
              <a:t> path</a:t>
            </a:r>
            <a:r>
              <a:rPr lang="en-US" dirty="0" smtClean="0">
                <a:latin typeface="Comic Sans MS" pitchFamily="66" charset="0"/>
              </a:rPr>
              <a:t>: 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b="1" dirty="0" err="1" smtClean="0">
                <a:solidFill>
                  <a:schemeClr val="tx2"/>
                </a:solidFill>
                <a:latin typeface="Comic Sans MS" pitchFamily="66" charset="0"/>
              </a:rPr>
              <a:t>min</a:t>
            </a:r>
            <a:r>
              <a:rPr lang="en-US" b="1" baseline="-25000" dirty="0" err="1" smtClean="0">
                <a:solidFill>
                  <a:schemeClr val="tx2"/>
                </a:solidFill>
                <a:latin typeface="Comic Sans MS" pitchFamily="66" charset="0"/>
              </a:rPr>
              <a:t>paths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</a:t>
            </a:r>
            <a:r>
              <a:rPr lang="en-US" b="1" baseline="-25000" dirty="0" smtClean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e</a:t>
            </a:r>
            <a:r>
              <a:rPr lang="en-US" b="1" baseline="-250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b="1" baseline="-25000" dirty="0" smtClean="0">
                <a:solidFill>
                  <a:schemeClr val="tx2"/>
                </a:solidFill>
                <a:latin typeface="cmsy10" pitchFamily="34" charset="0"/>
                <a:sym typeface="Symbol" pitchFamily="18" charset="2"/>
              </a:rPr>
              <a:t>2</a:t>
            </a:r>
            <a:r>
              <a:rPr lang="en-US" b="1" baseline="-25000" dirty="0" smtClean="0">
                <a:solidFill>
                  <a:schemeClr val="tx2"/>
                </a:solidFill>
                <a:sym typeface="Symbol" pitchFamily="18" charset="2"/>
              </a:rPr>
              <a:t> path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omic Sans MS" pitchFamily="66" charset="0"/>
              </a:rPr>
              <a:t>c</a:t>
            </a:r>
            <a:r>
              <a:rPr lang="en-US" b="1" baseline="-25000" dirty="0" err="1" smtClean="0">
                <a:solidFill>
                  <a:schemeClr val="tx2"/>
                </a:solidFill>
              </a:rPr>
              <a:t>e</a:t>
            </a:r>
            <a:endParaRPr lang="en-U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33CC"/>
                </a:solidFill>
              </a:rPr>
              <a:t>A VCG mechanism pays 0 to those not on path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p</a:t>
            </a:r>
            <a:r>
              <a:rPr lang="en-US" dirty="0" smtClean="0">
                <a:solidFill>
                  <a:srgbClr val="0033CC"/>
                </a:solidFill>
              </a:rPr>
              <a:t>: </a:t>
            </a:r>
            <a:r>
              <a:rPr lang="en-US" b="1" dirty="0" smtClean="0">
                <a:solidFill>
                  <a:srgbClr val="0033CC"/>
                </a:solidFill>
              </a:rPr>
              <a:t>pay</a:t>
            </a:r>
            <a:r>
              <a:rPr lang="en-US" dirty="0" smtClean="0">
                <a:solidFill>
                  <a:srgbClr val="0033CC"/>
                </a:solidFill>
              </a:rPr>
              <a:t> each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e</a:t>
            </a:r>
            <a:r>
              <a:rPr lang="en-US" baseline="-25000" dirty="0" smtClean="0">
                <a:solidFill>
                  <a:srgbClr val="0033CC"/>
                </a:solidFill>
                <a:latin typeface="Comic Sans MS" pitchFamily="66" charset="0"/>
              </a:rPr>
              <a:t>0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cmsy10" pitchFamily="34" charset="0"/>
              </a:rPr>
              <a:t>2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 p</a:t>
            </a:r>
            <a:r>
              <a:rPr lang="en-US" dirty="0" smtClean="0">
                <a:solidFill>
                  <a:srgbClr val="0033CC"/>
                </a:solidFill>
              </a:rPr>
              <a:t>:    </a:t>
            </a:r>
            <a:r>
              <a:rPr lang="en-US" dirty="0" smtClean="0">
                <a:solidFill>
                  <a:srgbClr val="339933"/>
                </a:solidFill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solidFill>
                  <a:srgbClr val="339933"/>
                </a:solidFill>
                <a:latin typeface="Comic Sans MS" pitchFamily="66" charset="0"/>
                <a:sym typeface="Symbol" pitchFamily="18" charset="2"/>
              </a:rPr>
              <a:t>e</a:t>
            </a:r>
            <a:r>
              <a:rPr lang="en-US" baseline="-25000" dirty="0" smtClean="0">
                <a:solidFill>
                  <a:srgbClr val="339933"/>
                </a:solidFill>
                <a:sym typeface="Symbol" pitchFamily="18" charset="2"/>
              </a:rPr>
              <a:t> </a:t>
            </a:r>
            <a:r>
              <a:rPr lang="en-US" baseline="-25000" dirty="0" smtClean="0">
                <a:solidFill>
                  <a:srgbClr val="339933"/>
                </a:solidFill>
                <a:latin typeface="cmsy10" pitchFamily="34" charset="0"/>
                <a:sym typeface="Symbol" pitchFamily="18" charset="2"/>
              </a:rPr>
              <a:t>2</a:t>
            </a:r>
            <a:r>
              <a:rPr lang="en-US" baseline="-25000" dirty="0" smtClean="0">
                <a:solidFill>
                  <a:srgbClr val="339933"/>
                </a:solidFill>
                <a:sym typeface="Symbol" pitchFamily="18" charset="2"/>
              </a:rPr>
              <a:t> </a:t>
            </a:r>
            <a:r>
              <a:rPr lang="en-US" baseline="-25000" dirty="0" smtClean="0">
                <a:solidFill>
                  <a:srgbClr val="339933"/>
                </a:solidFill>
                <a:latin typeface="Comic Sans MS" pitchFamily="66" charset="0"/>
                <a:sym typeface="Symbol" pitchFamily="18" charset="2"/>
              </a:rPr>
              <a:t>p’</a:t>
            </a:r>
            <a:r>
              <a:rPr lang="en-US" dirty="0" smtClean="0">
                <a:solidFill>
                  <a:srgbClr val="33993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9933"/>
                </a:solidFill>
                <a:latin typeface="Comic Sans MS" pitchFamily="66" charset="0"/>
              </a:rPr>
              <a:t>c</a:t>
            </a:r>
            <a:r>
              <a:rPr lang="en-US" baseline="-25000" dirty="0" err="1" smtClean="0">
                <a:solidFill>
                  <a:srgbClr val="339933"/>
                </a:solidFill>
              </a:rPr>
              <a:t>e</a:t>
            </a:r>
            <a:r>
              <a:rPr lang="en-US" baseline="-25000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baseline="-25000" dirty="0" smtClean="0">
                <a:solidFill>
                  <a:srgbClr val="FF0000"/>
                </a:solidFill>
                <a:latin typeface="cmsy10" pitchFamily="34" charset="0"/>
                <a:sym typeface="Symbol" pitchFamily="18" charset="2"/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p\{e</a:t>
            </a:r>
            <a:r>
              <a:rPr lang="en-US" baseline="-540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0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}</a:t>
            </a:r>
            <a:r>
              <a:rPr lang="en-US" baseline="-25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0033CC"/>
                </a:solidFill>
              </a:rPr>
              <a:t> </a:t>
            </a:r>
            <a:endParaRPr lang="en-US" dirty="0" smtClean="0">
              <a:solidFill>
                <a:srgbClr val="0033CC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339933"/>
                </a:solidFill>
              </a:rPr>
              <a:t>where </a:t>
            </a:r>
            <a:r>
              <a:rPr lang="en-US" dirty="0" smtClean="0">
                <a:solidFill>
                  <a:srgbClr val="339933"/>
                </a:solidFill>
                <a:latin typeface="Comic Sans MS" pitchFamily="66" charset="0"/>
              </a:rPr>
              <a:t>p’</a:t>
            </a:r>
            <a:r>
              <a:rPr lang="en-US" dirty="0" smtClean="0">
                <a:solidFill>
                  <a:srgbClr val="339933"/>
                </a:solidFill>
              </a:rPr>
              <a:t> is shortest path </a:t>
            </a:r>
            <a:r>
              <a:rPr lang="en-US" b="1" dirty="0" smtClean="0">
                <a:solidFill>
                  <a:srgbClr val="339933"/>
                </a:solidFill>
              </a:rPr>
              <a:t>without</a:t>
            </a:r>
            <a:r>
              <a:rPr lang="en-US" dirty="0" smtClean="0">
                <a:solidFill>
                  <a:srgbClr val="339933"/>
                </a:solidFill>
              </a:rPr>
              <a:t> </a:t>
            </a:r>
            <a:r>
              <a:rPr lang="en-US" dirty="0" err="1" smtClean="0">
                <a:solidFill>
                  <a:srgbClr val="339933"/>
                </a:solidFill>
                <a:latin typeface="Comic Sans MS" pitchFamily="66" charset="0"/>
              </a:rPr>
              <a:t>e</a:t>
            </a:r>
            <a:r>
              <a:rPr lang="en-US" baseline="-25000" dirty="0" err="1" smtClean="0">
                <a:solidFill>
                  <a:srgbClr val="339933"/>
                </a:solidFill>
                <a:latin typeface="Comic Sans MS" pitchFamily="66" charset="0"/>
              </a:rPr>
              <a:t>o</a:t>
            </a:r>
            <a:endParaRPr lang="en-US" baseline="-25000" dirty="0" smtClean="0">
              <a:solidFill>
                <a:srgbClr val="339933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6021288"/>
            <a:ext cx="745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e</a:t>
            </a:r>
            <a:r>
              <a:rPr lang="en-US" baseline="-25000" dirty="0" smtClean="0">
                <a:solidFill>
                  <a:srgbClr val="0033CC"/>
                </a:solidFill>
                <a:latin typeface="Comic Sans MS" pitchFamily="66" charset="0"/>
              </a:rPr>
              <a:t>0 </a:t>
            </a:r>
            <a:r>
              <a:rPr lang="en-US" dirty="0" smtClean="0"/>
              <a:t> would not have woken up in the morning, what would other</a:t>
            </a:r>
          </a:p>
          <a:p>
            <a:r>
              <a:rPr lang="en-US" dirty="0" smtClean="0"/>
              <a:t>edges earn? If he does wake up, what would other edges earn?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152400"/>
            <a:ext cx="9296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VCG (+CPP) is not perfect</a:t>
            </a:r>
          </a:p>
        </p:txBody>
      </p:sp>
      <p:sp>
        <p:nvSpPr>
          <p:cNvPr id="587779" name="Rectangle 3"/>
          <p:cNvSpPr>
            <a:spLocks noChangeArrowheads="1"/>
          </p:cNvSpPr>
          <p:nvPr/>
        </p:nvSpPr>
        <p:spPr bwMode="auto">
          <a:xfrm>
            <a:off x="304800" y="90872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 Narrow" pitchFamily="34" charset="0"/>
              </a:rPr>
              <a:t>Requires </a:t>
            </a:r>
            <a:r>
              <a:rPr lang="en-US" sz="2800" b="1" dirty="0">
                <a:latin typeface="Arial Narrow" pitchFamily="34" charset="0"/>
              </a:rPr>
              <a:t>payments</a:t>
            </a:r>
            <a:r>
              <a:rPr lang="en-US" sz="2800" dirty="0">
                <a:latin typeface="Arial Narrow" pitchFamily="34" charset="0"/>
              </a:rPr>
              <a:t> &amp; </a:t>
            </a:r>
            <a:r>
              <a:rPr lang="en-US" sz="2800" b="1" dirty="0" err="1">
                <a:latin typeface="Arial Narrow" pitchFamily="34" charset="0"/>
              </a:rPr>
              <a:t>quasilinear</a:t>
            </a:r>
            <a:r>
              <a:rPr lang="en-US" sz="2800" b="1" dirty="0">
                <a:latin typeface="Arial Narrow" pitchFamily="34" charset="0"/>
              </a:rPr>
              <a:t> utility functions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 Narrow" pitchFamily="34" charset="0"/>
              </a:rPr>
              <a:t>In general money needs to flow away from the system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8000"/>
                </a:solidFill>
                <a:latin typeface="Arial Narrow" pitchFamily="34" charset="0"/>
              </a:rPr>
              <a:t>Strong budget balance</a:t>
            </a:r>
            <a:r>
              <a:rPr lang="en-US" sz="2400" dirty="0">
                <a:latin typeface="Arial Narrow" pitchFamily="34" charset="0"/>
              </a:rPr>
              <a:t> = payments sum to </a:t>
            </a:r>
            <a:r>
              <a:rPr lang="en-US" sz="2400" dirty="0"/>
              <a:t>0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Impossible in general </a:t>
            </a:r>
            <a:r>
              <a:rPr lang="en-US" sz="2400" dirty="0">
                <a:solidFill>
                  <a:srgbClr val="0033CC"/>
                </a:solidFill>
                <a:latin typeface="Arial Narrow" pitchFamily="34" charset="0"/>
              </a:rPr>
              <a:t>[Green &amp; </a:t>
            </a:r>
            <a:r>
              <a:rPr lang="en-US" sz="2400" dirty="0" err="1">
                <a:solidFill>
                  <a:srgbClr val="0033CC"/>
                </a:solidFill>
                <a:latin typeface="Arial Narrow" pitchFamily="34" charset="0"/>
              </a:rPr>
              <a:t>Laffont</a:t>
            </a:r>
            <a:r>
              <a:rPr lang="en-US" sz="2400" dirty="0">
                <a:solidFill>
                  <a:srgbClr val="0033CC"/>
                </a:solidFill>
                <a:latin typeface="Arial Narrow" pitchFamily="34" charset="0"/>
              </a:rPr>
              <a:t> 77]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 Narrow" pitchFamily="34" charset="0"/>
              </a:rPr>
              <a:t>Vulnerable to </a:t>
            </a:r>
            <a:r>
              <a:rPr lang="en-US" sz="2800" dirty="0">
                <a:solidFill>
                  <a:srgbClr val="008000"/>
                </a:solidFill>
                <a:latin typeface="Arial Narrow" pitchFamily="34" charset="0"/>
              </a:rPr>
              <a:t>collusions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 Narrow" pitchFamily="34" charset="0"/>
              </a:rPr>
              <a:t>Maximizes sum of players’ </a:t>
            </a:r>
            <a:r>
              <a:rPr lang="en-US" sz="2800" dirty="0" smtClean="0">
                <a:latin typeface="Arial Narrow" pitchFamily="34" charset="0"/>
              </a:rPr>
              <a:t>valuations </a:t>
            </a:r>
            <a:r>
              <a:rPr lang="en-US" sz="2800" dirty="0">
                <a:latin typeface="Arial Narrow" pitchFamily="34" charset="0"/>
              </a:rPr>
              <a:t>(social welfare)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Arial Narrow" pitchFamily="34" charset="0"/>
              </a:rPr>
              <a:t>(not </a:t>
            </a:r>
            <a:r>
              <a:rPr lang="en-US" sz="2400" dirty="0">
                <a:latin typeface="Arial Narrow" pitchFamily="34" charset="0"/>
              </a:rPr>
              <a:t>counting  </a:t>
            </a:r>
            <a:r>
              <a:rPr lang="en-US" sz="2400" dirty="0" smtClean="0">
                <a:latin typeface="Arial Narrow" pitchFamily="34" charset="0"/>
              </a:rPr>
              <a:t>payments, but does include “COST” of alternative)</a:t>
            </a:r>
            <a:endParaRPr lang="en-US" sz="2400" dirty="0">
              <a:latin typeface="Arial Narrow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Arial Narrow" pitchFamily="34" charset="0"/>
              </a:rPr>
              <a:t> But: sometimes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[usually, often??] </a:t>
            </a:r>
            <a:r>
              <a:rPr lang="en-US" sz="2800" dirty="0" smtClean="0">
                <a:latin typeface="Arial Narrow" pitchFamily="34" charset="0"/>
              </a:rPr>
              <a:t>the mechanism </a:t>
            </a:r>
            <a:r>
              <a:rPr lang="en-US" sz="2800" dirty="0">
                <a:latin typeface="Arial Narrow" pitchFamily="34" charset="0"/>
              </a:rPr>
              <a:t>is not interested in maximizing social welfare: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E.g. the center may want to </a:t>
            </a:r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maximize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revenue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Minimize time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Maximize fairness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Etc., Etc.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b="1" dirty="0">
              <a:solidFill>
                <a:srgbClr val="0033C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When there are more than two options: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58200" cy="54102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If we start pairing the alternatives: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Order may matter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Assumption: </a:t>
            </a:r>
            <a:r>
              <a:rPr lang="en-US" sz="2400" dirty="0" smtClean="0">
                <a:latin typeface="Comic Sans MS" pitchFamily="66" charset="0"/>
              </a:rPr>
              <a:t>n</a:t>
            </a:r>
            <a:r>
              <a:rPr lang="en-US" sz="2400" dirty="0" smtClean="0"/>
              <a:t> voters give their complete ranking on set </a:t>
            </a:r>
            <a:r>
              <a:rPr lang="en-US" sz="2400" dirty="0" smtClean="0">
                <a:latin typeface="Comic Sans MS" pitchFamily="66" charset="0"/>
              </a:rPr>
              <a:t>A</a:t>
            </a:r>
            <a:r>
              <a:rPr lang="en-US" sz="2400" dirty="0" smtClean="0"/>
              <a:t> of alternatives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L</a:t>
            </a:r>
            <a:r>
              <a:rPr lang="en-US" sz="2400" dirty="0" smtClean="0"/>
              <a:t> – the set of </a:t>
            </a:r>
            <a:r>
              <a:rPr lang="en-US" sz="2400" b="1" dirty="0" smtClean="0">
                <a:solidFill>
                  <a:srgbClr val="FF0000"/>
                </a:solidFill>
              </a:rPr>
              <a:t>linear orders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on </a:t>
            </a:r>
            <a:r>
              <a:rPr lang="en-US" sz="2400" dirty="0" smtClean="0">
                <a:latin typeface="Comic Sans MS" pitchFamily="66" charset="0"/>
              </a:rPr>
              <a:t>A</a:t>
            </a:r>
            <a:r>
              <a:rPr lang="en-US" sz="2400" dirty="0" smtClean="0"/>
              <a:t> (permutations).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Each voter </a:t>
            </a:r>
            <a:r>
              <a:rPr lang="en-US" sz="2400" dirty="0" err="1" smtClean="0"/>
              <a:t>i</a:t>
            </a:r>
            <a:r>
              <a:rPr lang="en-US" sz="2400" dirty="0" smtClean="0"/>
              <a:t> provides </a:t>
            </a:r>
            <a:r>
              <a:rPr lang="en-US" sz="2400" dirty="0" err="1" smtClean="0">
                <a:latin typeface="cmsy10" pitchFamily="34" charset="0"/>
              </a:rPr>
              <a:t>Á</a:t>
            </a:r>
            <a:r>
              <a:rPr lang="en-US" sz="2400" baseline="-250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msy10" pitchFamily="34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L 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Input to the aggregator/voting rule is</a:t>
            </a:r>
            <a:r>
              <a:rPr lang="en-US" sz="2000" dirty="0" smtClean="0">
                <a:latin typeface="Comic Sans MS" pitchFamily="66" charset="0"/>
              </a:rPr>
              <a:t>  (</a:t>
            </a:r>
            <a:r>
              <a:rPr lang="en-US" sz="2000" dirty="0" smtClean="0">
                <a:latin typeface="cmsy10" pitchFamily="34" charset="0"/>
              </a:rPr>
              <a:t>Á</a:t>
            </a:r>
            <a:r>
              <a:rPr lang="en-US" sz="2000" baseline="-25000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,</a:t>
            </a:r>
            <a:r>
              <a:rPr lang="en-US" sz="2000" baseline="-25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msy10" pitchFamily="34" charset="0"/>
              </a:rPr>
              <a:t>Á</a:t>
            </a:r>
            <a:r>
              <a:rPr lang="en-US" sz="2000" baseline="-25000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,… ,</a:t>
            </a:r>
            <a:r>
              <a:rPr lang="en-US" sz="2000" baseline="-25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msy10" pitchFamily="34" charset="0"/>
              </a:rPr>
              <a:t>Á</a:t>
            </a:r>
            <a:r>
              <a:rPr lang="en-US" sz="2000" baseline="-25000" dirty="0" err="1" smtClean="0">
                <a:latin typeface="Comic Sans MS" pitchFamily="66" charset="0"/>
              </a:rPr>
              <a:t>n</a:t>
            </a:r>
            <a:r>
              <a:rPr lang="en-US" sz="2000" baseline="-25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Goals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A function </a:t>
            </a:r>
            <a:r>
              <a:rPr lang="en-US" sz="2400" dirty="0" smtClean="0">
                <a:latin typeface="Comic Sans MS" pitchFamily="66" charset="0"/>
              </a:rPr>
              <a:t>f: L</a:t>
            </a:r>
            <a:r>
              <a:rPr lang="en-US" sz="2400" baseline="30000" dirty="0" smtClean="0"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  <a:sym typeface="MT Extra" pitchFamily="18" charset="2"/>
              </a:rPr>
              <a:t></a:t>
            </a:r>
            <a:r>
              <a:rPr lang="en-US" sz="2400" dirty="0" smtClean="0">
                <a:latin typeface="Comic Sans MS" pitchFamily="66" charset="0"/>
              </a:rPr>
              <a:t> A</a:t>
            </a:r>
            <a:r>
              <a:rPr lang="en-US" sz="2400" dirty="0" smtClean="0"/>
              <a:t> is called a </a:t>
            </a:r>
            <a:r>
              <a:rPr lang="en-US" sz="2400" b="1" dirty="0" smtClean="0">
                <a:solidFill>
                  <a:srgbClr val="FF0000"/>
                </a:solidFill>
              </a:rPr>
              <a:t>social choice function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/>
              <a:t>Aggregates voters preferences and selects a </a:t>
            </a:r>
            <a:r>
              <a:rPr lang="en-US" sz="2000" b="1" i="1" dirty="0" smtClean="0">
                <a:solidFill>
                  <a:srgbClr val="0033CC"/>
                </a:solidFill>
              </a:rPr>
              <a:t>winner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A function </a:t>
            </a:r>
            <a:r>
              <a:rPr lang="en-US" sz="2400" dirty="0" smtClean="0">
                <a:latin typeface="Comic Sans MS" pitchFamily="66" charset="0"/>
              </a:rPr>
              <a:t>W: L</a:t>
            </a:r>
            <a:r>
              <a:rPr lang="en-US" sz="2400" baseline="30000" dirty="0" smtClean="0"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  <a:sym typeface="MT Extra" pitchFamily="18" charset="2"/>
              </a:rPr>
              <a:t></a:t>
            </a:r>
            <a:r>
              <a:rPr lang="en-US" sz="2400" dirty="0" smtClean="0">
                <a:latin typeface="Comic Sans MS" pitchFamily="66" charset="0"/>
              </a:rPr>
              <a:t> L</a:t>
            </a:r>
            <a:r>
              <a:rPr lang="en-US" sz="2400" dirty="0" smtClean="0"/>
              <a:t> is called a </a:t>
            </a:r>
            <a:r>
              <a:rPr lang="en-US" sz="2400" b="1" dirty="0" smtClean="0"/>
              <a:t>social welfare function</a:t>
            </a:r>
          </a:p>
          <a:p>
            <a:pPr lvl="1">
              <a:lnSpc>
                <a:spcPct val="90000"/>
              </a:lnSpc>
            </a:pPr>
            <a:r>
              <a:rPr lang="en-US" sz="2000" i="1" dirty="0" err="1" smtClean="0"/>
              <a:t>Aggergates</a:t>
            </a:r>
            <a:r>
              <a:rPr lang="en-US" sz="2000" i="1" dirty="0" smtClean="0"/>
              <a:t> voters preference into a </a:t>
            </a:r>
            <a:r>
              <a:rPr lang="en-US" sz="2000" b="1" i="1" dirty="0" smtClean="0">
                <a:solidFill>
                  <a:srgbClr val="FF0000"/>
                </a:solidFill>
              </a:rPr>
              <a:t>common order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7745288" y="2819400"/>
            <a:ext cx="1219200" cy="1219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001000" y="3429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a</a:t>
            </a:r>
            <a:r>
              <a:rPr lang="en-US" sz="2000" baseline="-25000" dirty="0"/>
              <a:t>1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153400" y="3124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</a:t>
            </a:r>
            <a:r>
              <a:rPr lang="en-US" sz="2000" baseline="-25000"/>
              <a:t>2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999040" y="2780928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a</a:t>
            </a:r>
            <a:r>
              <a:rPr lang="en-US" sz="2000" baseline="-25000" dirty="0"/>
              <a:t>m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077200" y="4077072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A</a:t>
            </a:r>
            <a:endParaRPr lang="en-US" sz="2000" baseline="-25000" dirty="0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734000" y="1315616"/>
            <a:ext cx="2438400" cy="457200"/>
          </a:xfrm>
          <a:prstGeom prst="wedgeRoundRectCallout">
            <a:avLst>
              <a:gd name="adj1" fmla="val -63477"/>
              <a:gd name="adj2" fmla="val 10798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a</a:t>
            </a:r>
            <a:r>
              <a:rPr lang="en-US" baseline="-25000"/>
              <a:t>10</a:t>
            </a:r>
            <a:r>
              <a:rPr lang="en-US"/>
              <a:t>, a</a:t>
            </a:r>
            <a:r>
              <a:rPr lang="en-US" baseline="-25000"/>
              <a:t>1</a:t>
            </a:r>
            <a:r>
              <a:rPr lang="en-US"/>
              <a:t>, … , a</a:t>
            </a:r>
            <a:r>
              <a:rPr lang="en-US" baseline="-2500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748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Nash Implementation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E7484-BA49-4E65-BED3-44FBBC90C6CA}" type="slidenum">
              <a:rPr lang="ar-SA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 Bayes Nash Implementation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There is a distribution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/>
              <a:t> on the </a:t>
            </a:r>
            <a:r>
              <a:rPr lang="en-US" b="1" dirty="0" smtClean="0"/>
              <a:t>types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T</a:t>
            </a:r>
            <a:r>
              <a:rPr lang="en-US" baseline="-25000" dirty="0" smtClean="0">
                <a:latin typeface="Comic Sans MS" pitchFamily="66" charset="0"/>
              </a:rPr>
              <a:t>i </a:t>
            </a:r>
            <a:r>
              <a:rPr lang="en-US" dirty="0" smtClean="0"/>
              <a:t>of Player </a:t>
            </a:r>
            <a:r>
              <a:rPr lang="en-US" dirty="0" err="1" smtClean="0"/>
              <a:t>i</a:t>
            </a:r>
            <a:endParaRPr lang="en-US" dirty="0" smtClean="0"/>
          </a:p>
          <a:p>
            <a:pPr eaLnBrk="1" hangingPunct="1"/>
            <a:r>
              <a:rPr lang="en-US" dirty="0" smtClean="0"/>
              <a:t>It is known to everyone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actual type of agent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, </a:t>
            </a:r>
            <a:r>
              <a:rPr lang="en-US" dirty="0" smtClean="0">
                <a:latin typeface="Comic Sans MS" pitchFamily="66" charset="0"/>
              </a:rPr>
              <a:t>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msy10" pitchFamily="34" charset="0"/>
              </a:rPr>
              <a:t>2</a:t>
            </a:r>
            <a:r>
              <a:rPr lang="en-US" baseline="-25000" dirty="0" smtClean="0">
                <a:latin typeface="Comic Sans MS" pitchFamily="66" charset="0"/>
              </a:rPr>
              <a:t>D</a:t>
            </a:r>
            <a:r>
              <a:rPr lang="en-US" baseline="-46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/>
              <a:t> is the </a:t>
            </a:r>
            <a:r>
              <a:rPr lang="en-US" b="1" dirty="0" smtClean="0"/>
              <a:t>private information</a:t>
            </a:r>
            <a:r>
              <a:rPr lang="en-US" dirty="0" smtClean="0"/>
              <a:t>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knows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A profile of </a:t>
            </a:r>
            <a:r>
              <a:rPr lang="en-US" sz="2800" dirty="0" err="1" smtClean="0"/>
              <a:t>strategis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omic Sans MS" pitchFamily="66" charset="0"/>
              </a:rPr>
              <a:t>s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is a </a:t>
            </a:r>
            <a:r>
              <a:rPr lang="en-US" dirty="0" smtClean="0"/>
              <a:t>Bayes Nash Equilibrium if for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all </a:t>
            </a:r>
            <a:r>
              <a:rPr lang="en-US" dirty="0" smtClean="0">
                <a:latin typeface="Comic Sans MS" pitchFamily="66" charset="0"/>
              </a:rPr>
              <a:t>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/>
              <a:t> and all </a:t>
            </a:r>
            <a:r>
              <a:rPr lang="en-US" dirty="0" err="1" smtClean="0">
                <a:latin typeface="Comic Sans MS" pitchFamily="66" charset="0"/>
              </a:rPr>
              <a:t>t’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>
                <a:latin typeface="Comic Sans MS" pitchFamily="66" charset="0"/>
              </a:rPr>
              <a:t>E</a:t>
            </a:r>
            <a:r>
              <a:rPr lang="en-US" baseline="-25000" dirty="0" smtClean="0">
                <a:latin typeface="Comic Sans MS" pitchFamily="66" charset="0"/>
              </a:rPr>
              <a:t>d</a:t>
            </a:r>
            <a:r>
              <a:rPr lang="en-US" baseline="-46000" dirty="0" smtClean="0">
                <a:latin typeface="Comic Sans MS" pitchFamily="66" charset="0"/>
              </a:rPr>
              <a:t>-</a:t>
            </a:r>
            <a:r>
              <a:rPr lang="en-US" baseline="-46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[</a:t>
            </a:r>
            <a:r>
              <a:rPr lang="en-US" dirty="0" err="1" smtClean="0">
                <a:latin typeface="Comic Sans MS" pitchFamily="66" charset="0"/>
              </a:rPr>
              <a:t>u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s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), s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 )] </a:t>
            </a:r>
            <a:r>
              <a:rPr lang="en-US" dirty="0" smtClean="0">
                <a:latin typeface="cmsy10" pitchFamily="34" charset="0"/>
              </a:rPr>
              <a:t>¸</a:t>
            </a:r>
            <a:r>
              <a:rPr lang="en-US" dirty="0" smtClean="0">
                <a:latin typeface="Comic Sans MS" pitchFamily="66" charset="0"/>
              </a:rPr>
              <a:t> E</a:t>
            </a:r>
            <a:r>
              <a:rPr lang="en-US" baseline="-25000" dirty="0" smtClean="0">
                <a:latin typeface="Comic Sans MS" pitchFamily="66" charset="0"/>
              </a:rPr>
              <a:t>d</a:t>
            </a:r>
            <a:r>
              <a:rPr lang="en-US" baseline="-46000" dirty="0" smtClean="0">
                <a:latin typeface="Comic Sans MS" pitchFamily="66" charset="0"/>
              </a:rPr>
              <a:t>-</a:t>
            </a:r>
            <a:r>
              <a:rPr lang="en-US" baseline="-46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[</a:t>
            </a:r>
            <a:r>
              <a:rPr lang="en-US" dirty="0" err="1" smtClean="0">
                <a:latin typeface="Comic Sans MS" pitchFamily="66" charset="0"/>
              </a:rPr>
              <a:t>u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/>
              <a:t>(</a:t>
            </a:r>
            <a:r>
              <a:rPr lang="en-US" dirty="0" err="1"/>
              <a:t>t’</a:t>
            </a:r>
            <a:r>
              <a:rPr lang="en-US" baseline="-25000" dirty="0" err="1"/>
              <a:t>i</a:t>
            </a:r>
            <a:r>
              <a:rPr lang="en-US" dirty="0" smtClean="0">
                <a:latin typeface="Comic Sans MS" pitchFamily="66" charset="0"/>
              </a:rPr>
              <a:t>, s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)) ]</a:t>
            </a:r>
          </a:p>
        </p:txBody>
      </p:sp>
    </p:spTree>
    <p:extLst>
      <p:ext uri="{BB962C8B-B14F-4D97-AF65-F5344CB8AC3E}">
        <p14:creationId xmlns:p14="http://schemas.microsoft.com/office/powerpoint/2010/main" val="19074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 Bayes </a:t>
            </a:r>
            <a:r>
              <a:rPr lang="en-US" dirty="0" smtClean="0"/>
              <a:t>Nash: First Price Auction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First price auction for a single item with two players.</a:t>
            </a:r>
          </a:p>
          <a:p>
            <a:pPr eaLnBrk="1" hangingPunct="1"/>
            <a:r>
              <a:rPr lang="en-US" sz="2800" dirty="0" smtClean="0"/>
              <a:t>Private values (types) </a:t>
            </a:r>
            <a:r>
              <a:rPr lang="en-US" sz="2800" dirty="0" smtClean="0">
                <a:latin typeface="Comic Sans MS" pitchFamily="66" charset="0"/>
              </a:rPr>
              <a:t>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Comic Sans MS" pitchFamily="66" charset="0"/>
              </a:rPr>
              <a:t>t</a:t>
            </a:r>
            <a:r>
              <a:rPr lang="en-US" sz="2800" baseline="-25000" dirty="0" smtClean="0">
                <a:latin typeface="Comic Sans MS" pitchFamily="66" charset="0"/>
              </a:rPr>
              <a:t>2 </a:t>
            </a:r>
            <a:r>
              <a:rPr lang="en-US" sz="2800" dirty="0" smtClean="0"/>
              <a:t>in </a:t>
            </a:r>
            <a:r>
              <a:rPr lang="en-US" sz="2800" dirty="0" smtClean="0">
                <a:latin typeface="Comic Sans MS" pitchFamily="66" charset="0"/>
              </a:rPr>
              <a:t>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=T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=[0,1]</a:t>
            </a:r>
          </a:p>
          <a:p>
            <a:pPr eaLnBrk="1" hangingPunct="1"/>
            <a:r>
              <a:rPr lang="en-US" sz="2800" dirty="0" smtClean="0"/>
              <a:t>Does not make sense to bid true value – utility </a:t>
            </a:r>
            <a:r>
              <a:rPr lang="en-US" sz="2800" dirty="0" smtClean="0">
                <a:latin typeface="Comic Sans MS" pitchFamily="66" charset="0"/>
              </a:rPr>
              <a:t>0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dirty="0" smtClean="0"/>
              <a:t>There are distributions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Looking for 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/>
              <a:t>1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and 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/>
              <a:t>2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that are </a:t>
            </a:r>
            <a:r>
              <a:rPr lang="en-US" b="1" dirty="0" smtClean="0"/>
              <a:t>best replies to each other</a:t>
            </a:r>
          </a:p>
          <a:p>
            <a:pPr eaLnBrk="1" hangingPunct="1"/>
            <a:r>
              <a:rPr lang="en-US" dirty="0" smtClean="0"/>
              <a:t>Suppose both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/>
              <a:t> </a:t>
            </a:r>
            <a:r>
              <a:rPr lang="en-US" dirty="0" smtClean="0"/>
              <a:t>are uniform.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Claim</a:t>
            </a:r>
            <a:r>
              <a:rPr lang="en-US" dirty="0" smtClean="0"/>
              <a:t>: The strategies 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/>
              <a:t>1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= 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/2</a:t>
            </a:r>
            <a:r>
              <a:rPr lang="en-US" dirty="0" smtClean="0"/>
              <a:t> are in </a:t>
            </a:r>
            <a:r>
              <a:rPr lang="en-US" b="1" dirty="0" smtClean="0"/>
              <a:t>Bayes Nash Equilibrium</a:t>
            </a:r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3048000" y="6324600"/>
            <a:ext cx="22860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4572000" y="6248400"/>
            <a:ext cx="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4343400" y="5715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993300"/>
                </a:solidFill>
              </a:rPr>
              <a:t>t</a:t>
            </a:r>
            <a:r>
              <a:rPr lang="en-US" sz="2400" baseline="-25000">
                <a:solidFill>
                  <a:srgbClr val="993300"/>
                </a:solidFill>
              </a:rPr>
              <a:t>1</a:t>
            </a:r>
          </a:p>
        </p:txBody>
      </p:sp>
      <p:sp>
        <p:nvSpPr>
          <p:cNvPr id="32775" name="AutoShape 12"/>
          <p:cNvSpPr>
            <a:spLocks/>
          </p:cNvSpPr>
          <p:nvPr/>
        </p:nvSpPr>
        <p:spPr bwMode="auto">
          <a:xfrm rot="5400000">
            <a:off x="4838700" y="62865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1905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solidFill>
                <a:srgbClr val="339933"/>
              </a:solidFill>
            </a:endParaRPr>
          </a:p>
        </p:txBody>
      </p:sp>
      <p:sp>
        <p:nvSpPr>
          <p:cNvPr id="32776" name="AutoShape 13"/>
          <p:cNvSpPr>
            <a:spLocks noChangeArrowheads="1"/>
          </p:cNvSpPr>
          <p:nvPr/>
        </p:nvSpPr>
        <p:spPr bwMode="auto">
          <a:xfrm>
            <a:off x="6096000" y="6096000"/>
            <a:ext cx="1752600" cy="457200"/>
          </a:xfrm>
          <a:prstGeom prst="wedgeRoundRectCallout">
            <a:avLst>
              <a:gd name="adj1" fmla="val -104347"/>
              <a:gd name="adj2" fmla="val 7638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Arial Narrow" pitchFamily="34" charset="0"/>
              </a:rPr>
              <a:t>Cannot win</a:t>
            </a:r>
          </a:p>
        </p:txBody>
      </p:sp>
      <p:sp>
        <p:nvSpPr>
          <p:cNvPr id="32777" name="AutoShape 14"/>
          <p:cNvSpPr>
            <a:spLocks noChangeArrowheads="1"/>
          </p:cNvSpPr>
          <p:nvPr/>
        </p:nvSpPr>
        <p:spPr bwMode="auto">
          <a:xfrm>
            <a:off x="762000" y="6096000"/>
            <a:ext cx="1752600" cy="457200"/>
          </a:xfrm>
          <a:prstGeom prst="wedgeRoundRectCallout">
            <a:avLst>
              <a:gd name="adj1" fmla="val 76088"/>
              <a:gd name="adj2" fmla="val 3680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Arial Narrow" pitchFamily="34" charset="0"/>
              </a:rPr>
              <a:t>Win half the time</a:t>
            </a:r>
          </a:p>
        </p:txBody>
      </p:sp>
      <p:sp>
        <p:nvSpPr>
          <p:cNvPr id="32778" name="AutoShape 15"/>
          <p:cNvSpPr>
            <a:spLocks/>
          </p:cNvSpPr>
          <p:nvPr/>
        </p:nvSpPr>
        <p:spPr bwMode="auto">
          <a:xfrm rot="5400000">
            <a:off x="3695700" y="5905500"/>
            <a:ext cx="228600" cy="1371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351" y="1412776"/>
            <a:ext cx="8369635" cy="365400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Characterization of Equilibria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Characterization of Equilibria	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987" y="1412776"/>
            <a:ext cx="8779754" cy="48997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77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 Expected Revenues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Expected Revenue: </a:t>
            </a:r>
          </a:p>
          <a:p>
            <a:pPr lvl="1" eaLnBrk="1" hangingPunct="1"/>
            <a:r>
              <a:rPr lang="en-US" sz="2400" dirty="0" smtClean="0"/>
              <a:t>For </a:t>
            </a:r>
            <a:r>
              <a:rPr lang="en-US" sz="2400" b="1" dirty="0" smtClean="0"/>
              <a:t>first price</a:t>
            </a:r>
            <a:r>
              <a:rPr lang="en-US" sz="2400" dirty="0" smtClean="0"/>
              <a:t> auction: </a:t>
            </a:r>
            <a:r>
              <a:rPr lang="en-US" sz="2400" dirty="0" smtClean="0">
                <a:latin typeface="Comic Sans MS" pitchFamily="66" charset="0"/>
              </a:rPr>
              <a:t>max(T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/2, T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/2)</a:t>
            </a:r>
            <a:r>
              <a:rPr lang="en-US" sz="2400" dirty="0" smtClean="0"/>
              <a:t> where </a:t>
            </a:r>
            <a:r>
              <a:rPr lang="en-US" sz="2400" dirty="0" smtClean="0">
                <a:latin typeface="Comic Sans MS" pitchFamily="66" charset="0"/>
              </a:rPr>
              <a:t>T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Comic Sans MS" pitchFamily="66" charset="0"/>
              </a:rPr>
              <a:t>T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/>
              <a:t>uniform in </a:t>
            </a:r>
            <a:r>
              <a:rPr lang="en-US" sz="2400" dirty="0" smtClean="0">
                <a:latin typeface="Comic Sans MS" pitchFamily="66" charset="0"/>
              </a:rPr>
              <a:t>[0,1]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For </a:t>
            </a:r>
            <a:r>
              <a:rPr lang="en-US" sz="2400" b="1" dirty="0" smtClean="0"/>
              <a:t>second price</a:t>
            </a:r>
            <a:r>
              <a:rPr lang="en-US" sz="2400" dirty="0" smtClean="0"/>
              <a:t> auction </a:t>
            </a:r>
            <a:r>
              <a:rPr lang="en-US" sz="2400" dirty="0" smtClean="0">
                <a:latin typeface="Comic Sans MS" pitchFamily="66" charset="0"/>
              </a:rPr>
              <a:t>min(T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, T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)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sz="2400" dirty="0" smtClean="0"/>
              <a:t>Which is better? </a:t>
            </a:r>
          </a:p>
          <a:p>
            <a:pPr lvl="1" eaLnBrk="1" hangingPunct="1"/>
            <a:r>
              <a:rPr lang="en-US" sz="2400" dirty="0" smtClean="0"/>
              <a:t>Both are 1/3.</a:t>
            </a:r>
          </a:p>
          <a:p>
            <a:pPr lvl="1" eaLnBrk="1" hangingPunct="1"/>
            <a:r>
              <a:rPr lang="en-US" sz="2400" dirty="0" smtClean="0"/>
              <a:t>Coincidence?</a:t>
            </a:r>
            <a:endParaRPr lang="en-US" sz="2400" b="1" dirty="0" smtClean="0"/>
          </a:p>
          <a:p>
            <a:pPr eaLnBrk="1" hangingPunct="1">
              <a:buFontTx/>
              <a:buNone/>
            </a:pPr>
            <a:r>
              <a:rPr lang="en-US" sz="2400" b="1" dirty="0" smtClean="0"/>
              <a:t>Theorem [Revenue Equivalence]</a:t>
            </a:r>
            <a:r>
              <a:rPr lang="en-US" sz="2400" dirty="0" smtClean="0"/>
              <a:t>: under </a:t>
            </a:r>
            <a:r>
              <a:rPr lang="en-US" sz="2400" i="1" dirty="0" smtClean="0"/>
              <a:t>very general conditions</a:t>
            </a:r>
            <a:r>
              <a:rPr lang="en-US" sz="2400" dirty="0" smtClean="0"/>
              <a:t>, every </a:t>
            </a:r>
            <a:r>
              <a:rPr lang="en-US" sz="2400" b="1" dirty="0" smtClean="0"/>
              <a:t>two</a:t>
            </a:r>
            <a:r>
              <a:rPr lang="en-US" sz="2400" dirty="0" smtClean="0"/>
              <a:t> </a:t>
            </a:r>
            <a:r>
              <a:rPr lang="en-US" sz="2400" b="1" dirty="0" smtClean="0"/>
              <a:t>Bayesian Nash</a:t>
            </a:r>
            <a:r>
              <a:rPr lang="en-US" sz="2400" dirty="0" smtClean="0"/>
              <a:t> implementations of the </a:t>
            </a:r>
            <a:r>
              <a:rPr lang="en-US" sz="2400" b="1" dirty="0" smtClean="0"/>
              <a:t>same</a:t>
            </a:r>
            <a:r>
              <a:rPr lang="en-US" sz="2400" dirty="0" smtClean="0"/>
              <a:t> social choice function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 if for </a:t>
            </a:r>
            <a:r>
              <a:rPr lang="en-US" sz="2400" dirty="0" smtClean="0">
                <a:solidFill>
                  <a:srgbClr val="993300"/>
                </a:solidFill>
              </a:rPr>
              <a:t>some player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993300"/>
                </a:solidFill>
              </a:rPr>
              <a:t>some type</a:t>
            </a:r>
            <a:r>
              <a:rPr lang="en-US" sz="2400" dirty="0" smtClean="0"/>
              <a:t> they have the same expected payment then</a:t>
            </a:r>
          </a:p>
          <a:p>
            <a:pPr lvl="1" eaLnBrk="1" hangingPunct="1"/>
            <a:r>
              <a:rPr lang="en-US" sz="2400" dirty="0" smtClean="0">
                <a:solidFill>
                  <a:srgbClr val="993300"/>
                </a:solidFill>
              </a:rPr>
              <a:t>All types</a:t>
            </a:r>
            <a:r>
              <a:rPr lang="en-US" sz="2400" dirty="0" smtClean="0"/>
              <a:t> have the same expected payment to </a:t>
            </a:r>
            <a:r>
              <a:rPr lang="en-US" sz="2400" dirty="0" smtClean="0">
                <a:solidFill>
                  <a:srgbClr val="993300"/>
                </a:solidFill>
              </a:rPr>
              <a:t>the player</a:t>
            </a:r>
          </a:p>
          <a:p>
            <a:pPr lvl="1" eaLnBrk="1" hangingPunct="1"/>
            <a:r>
              <a:rPr lang="en-US" sz="2400" dirty="0" smtClean="0"/>
              <a:t>If all player have the same expected payment: the expected revenues are the same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0271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Examples of voting rules</a:t>
            </a:r>
          </a:p>
        </p:txBody>
      </p:sp>
      <p:sp>
        <p:nvSpPr>
          <p:cNvPr id="528387" name="Rectangle 3"/>
          <p:cNvSpPr>
            <a:spLocks noChangeArrowheads="1"/>
          </p:cNvSpPr>
          <p:nvPr/>
        </p:nvSpPr>
        <p:spPr bwMode="auto">
          <a:xfrm>
            <a:off x="152400" y="990600"/>
            <a:ext cx="8839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33CC"/>
                </a:solidFill>
                <a:latin typeface="Arial Narrow" pitchFamily="34" charset="0"/>
              </a:rPr>
              <a:t>Scoring rules</a:t>
            </a:r>
            <a:r>
              <a:rPr lang="en-US" sz="2400">
                <a:latin typeface="Arial Narrow" pitchFamily="34" charset="0"/>
              </a:rPr>
              <a:t>: defined by a vector </a:t>
            </a:r>
            <a:r>
              <a:rPr lang="en-US" sz="2400"/>
              <a:t>(a</a:t>
            </a:r>
            <a:r>
              <a:rPr lang="en-US" sz="2400" baseline="-25000"/>
              <a:t>1</a:t>
            </a:r>
            <a:r>
              <a:rPr lang="en-US" sz="2400"/>
              <a:t>, a</a:t>
            </a:r>
            <a:r>
              <a:rPr lang="en-US" sz="2400" baseline="-25000"/>
              <a:t>2</a:t>
            </a:r>
            <a:r>
              <a:rPr lang="en-US" sz="2400"/>
              <a:t>, …, a</a:t>
            </a:r>
            <a:r>
              <a:rPr lang="en-US" sz="2400" baseline="-25000"/>
              <a:t>m</a:t>
            </a:r>
            <a:r>
              <a:rPr lang="en-US" sz="2400"/>
              <a:t>)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>
                <a:latin typeface="Arial Narrow" pitchFamily="34" charset="0"/>
              </a:rPr>
              <a:t>Being ranked </a:t>
            </a:r>
            <a:r>
              <a:rPr lang="en-US" sz="2000"/>
              <a:t>i</a:t>
            </a:r>
            <a:r>
              <a:rPr lang="en-US" sz="2000">
                <a:latin typeface="Arial Narrow" pitchFamily="34" charset="0"/>
              </a:rPr>
              <a:t>th in a vote gives the candidate </a:t>
            </a:r>
            <a:r>
              <a:rPr lang="en-US" sz="2000"/>
              <a:t>a</a:t>
            </a:r>
            <a:r>
              <a:rPr lang="en-US" sz="2000" baseline="-25000"/>
              <a:t>i</a:t>
            </a:r>
            <a:r>
              <a:rPr lang="en-US" sz="2000">
                <a:latin typeface="Arial Narrow" pitchFamily="34" charset="0"/>
              </a:rPr>
              <a:t> points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33CC"/>
                </a:solidFill>
                <a:latin typeface="Arial Narrow" pitchFamily="34" charset="0"/>
              </a:rPr>
              <a:t>Plurality</a:t>
            </a:r>
            <a:r>
              <a:rPr lang="en-US" sz="2400">
                <a:latin typeface="Arial Narrow" pitchFamily="34" charset="0"/>
              </a:rPr>
              <a:t>: defined by </a:t>
            </a:r>
            <a:r>
              <a:rPr lang="en-US" sz="2400"/>
              <a:t>(1, 0, 0, …, 0)</a:t>
            </a:r>
            <a:r>
              <a:rPr lang="en-US" sz="2400">
                <a:latin typeface="Arial Narrow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 Narrow" pitchFamily="34" charset="0"/>
              </a:rPr>
              <a:t>Winner is candidate that is </a:t>
            </a:r>
            <a:r>
              <a:rPr lang="en-US" sz="2000" b="1">
                <a:latin typeface="Arial Narrow" pitchFamily="34" charset="0"/>
              </a:rPr>
              <a:t>ranked first</a:t>
            </a:r>
            <a:r>
              <a:rPr lang="en-US" sz="2000">
                <a:latin typeface="Arial Narrow" pitchFamily="34" charset="0"/>
              </a:rPr>
              <a:t> most often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33CC"/>
                </a:solidFill>
                <a:latin typeface="Arial Narrow" pitchFamily="34" charset="0"/>
              </a:rPr>
              <a:t>Veto:</a:t>
            </a:r>
            <a:r>
              <a:rPr lang="en-US" sz="2400">
                <a:latin typeface="Arial Narrow" pitchFamily="34" charset="0"/>
              </a:rPr>
              <a:t> is defined by </a:t>
            </a:r>
            <a:r>
              <a:rPr lang="en-US" sz="2400"/>
              <a:t>(1, 1, …, 1, 0)</a:t>
            </a:r>
            <a:r>
              <a:rPr lang="en-US" sz="2400">
                <a:latin typeface="Arial Narrow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 Narrow" pitchFamily="34" charset="0"/>
              </a:rPr>
              <a:t>Winner is candidate that is </a:t>
            </a:r>
            <a:r>
              <a:rPr lang="en-US" sz="2000" b="1">
                <a:latin typeface="Arial Narrow" pitchFamily="34" charset="0"/>
              </a:rPr>
              <a:t>ranked last</a:t>
            </a:r>
            <a:r>
              <a:rPr lang="en-US" sz="2000">
                <a:latin typeface="Arial Narrow" pitchFamily="34" charset="0"/>
              </a:rPr>
              <a:t> the least often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33CC"/>
                </a:solidFill>
                <a:latin typeface="Arial Narrow" pitchFamily="34" charset="0"/>
              </a:rPr>
              <a:t>Borda:</a:t>
            </a:r>
            <a:r>
              <a:rPr lang="en-US" sz="2400">
                <a:latin typeface="Arial Narrow" pitchFamily="34" charset="0"/>
              </a:rPr>
              <a:t> defined by </a:t>
            </a:r>
            <a:r>
              <a:rPr lang="en-US" sz="2400"/>
              <a:t>(m-1, m-2, …, 0)</a:t>
            </a:r>
          </a:p>
          <a:p>
            <a:pPr marL="342900" indent="-342900">
              <a:spcBef>
                <a:spcPct val="20000"/>
              </a:spcBef>
            </a:pPr>
            <a:endParaRPr lang="en-US" sz="2400" b="1">
              <a:solidFill>
                <a:srgbClr val="0033CC"/>
              </a:solidFill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33CC"/>
                </a:solidFill>
                <a:latin typeface="Arial Narrow" pitchFamily="34" charset="0"/>
              </a:rPr>
              <a:t>Plurality with (2-candidate) runoff</a:t>
            </a:r>
            <a:r>
              <a:rPr lang="en-US" sz="2400">
                <a:latin typeface="Arial Narrow" pitchFamily="34" charset="0"/>
              </a:rPr>
              <a:t>: top two candidates in terms of plurality score proceed to runoff.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33CC"/>
                </a:solidFill>
                <a:latin typeface="Arial Narrow" pitchFamily="34" charset="0"/>
              </a:rPr>
              <a:t>Single Transferable Vote (STV, aka. Instant Runoff):</a:t>
            </a:r>
            <a:r>
              <a:rPr lang="en-US" sz="2400">
                <a:latin typeface="Arial Narrow" pitchFamily="34" charset="0"/>
              </a:rPr>
              <a:t> candidate with lowest plurality score drops out; for voters who voted for that candidate: the vote is transferred to the next (live) candidate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>
                <a:latin typeface="Arial Narrow" pitchFamily="34" charset="0"/>
              </a:rPr>
              <a:t>Repeat until only one candidate remains</a:t>
            </a:r>
          </a:p>
        </p:txBody>
      </p:sp>
      <p:pic>
        <p:nvPicPr>
          <p:cNvPr id="528388" name="Picture 4" descr="eurovi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3048000"/>
            <a:ext cx="135255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8390" name="AutoShape 6"/>
          <p:cNvSpPr>
            <a:spLocks noChangeArrowheads="1"/>
          </p:cNvSpPr>
          <p:nvPr/>
        </p:nvSpPr>
        <p:spPr bwMode="auto">
          <a:xfrm>
            <a:off x="6858000" y="3048000"/>
            <a:ext cx="1676400" cy="609600"/>
          </a:xfrm>
          <a:prstGeom prst="wedgeRoundRectCallout">
            <a:avLst>
              <a:gd name="adj1" fmla="val -163069"/>
              <a:gd name="adj2" fmla="val 5599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E7B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28391" name="AutoShape 7"/>
          <p:cNvSpPr>
            <a:spLocks noChangeArrowheads="1"/>
          </p:cNvSpPr>
          <p:nvPr/>
        </p:nvSpPr>
        <p:spPr bwMode="auto">
          <a:xfrm>
            <a:off x="5638800" y="3886200"/>
            <a:ext cx="2971800" cy="381000"/>
          </a:xfrm>
          <a:prstGeom prst="wedgeRoundRectCallout">
            <a:avLst>
              <a:gd name="adj1" fmla="val -200639"/>
              <a:gd name="adj2" fmla="val -70000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b="1">
                <a:latin typeface="Arial Narrow" pitchFamily="34" charset="0"/>
              </a:rPr>
              <a:t>Jean-Charles de Borda 1770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0" grpId="0" animBg="1"/>
      <p:bldP spid="5283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b="1" smtClean="0"/>
              <a:t>Marquis de Condorcet</a:t>
            </a:r>
            <a:endParaRPr lang="en-US" sz="3600" b="1" smtClean="0">
              <a:latin typeface="Times New Roman" pitchFamily="18" charset="0"/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181600"/>
            <a:ext cx="7772400" cy="914400"/>
          </a:xfrm>
        </p:spPr>
        <p:txBody>
          <a:bodyPr/>
          <a:lstStyle/>
          <a:p>
            <a:pPr eaLnBrk="1" hangingPunct="1"/>
            <a:r>
              <a:rPr lang="en-US" b="1" smtClean="0"/>
              <a:t>There is something wrong with Borda! [1785]</a:t>
            </a:r>
            <a:endParaRPr lang="en-US" b="1" smtClean="0">
              <a:latin typeface="Times New Roman" pitchFamily="18" charset="0"/>
            </a:endParaRPr>
          </a:p>
        </p:txBody>
      </p:sp>
      <p:pic>
        <p:nvPicPr>
          <p:cNvPr id="9220" name="Picture 6" descr="Condorc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295400"/>
            <a:ext cx="2092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5799" name="Text Box 7"/>
          <p:cNvSpPr txBox="1">
            <a:spLocks noChangeArrowheads="1"/>
          </p:cNvSpPr>
          <p:nvPr/>
        </p:nvSpPr>
        <p:spPr bwMode="auto">
          <a:xfrm>
            <a:off x="5867400" y="4114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</a:rPr>
              <a:t>1743-1794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304800" y="1600200"/>
            <a:ext cx="502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Marie Jean Antoine Nicolas de Caritat, marquis de Condorcet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97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Condorcet criterion</a:t>
            </a:r>
          </a:p>
        </p:txBody>
      </p:sp>
      <p:sp>
        <p:nvSpPr>
          <p:cNvPr id="542723" name="Rectangle 3"/>
          <p:cNvSpPr>
            <a:spLocks noChangeArrowheads="1"/>
          </p:cNvSpPr>
          <p:nvPr/>
        </p:nvSpPr>
        <p:spPr bwMode="auto">
          <a:xfrm>
            <a:off x="152400" y="914400"/>
            <a:ext cx="8839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 Narrow" pitchFamily="34" charset="0"/>
              </a:rPr>
              <a:t>A candidate is the </a:t>
            </a:r>
            <a:r>
              <a:rPr lang="en-US" sz="2800" b="1">
                <a:solidFill>
                  <a:srgbClr val="0033CC"/>
                </a:solidFill>
                <a:latin typeface="Arial Narrow" pitchFamily="34" charset="0"/>
              </a:rPr>
              <a:t>Condorcet winner</a:t>
            </a:r>
            <a:r>
              <a:rPr lang="en-US" sz="2800">
                <a:latin typeface="Arial Narrow" pitchFamily="34" charset="0"/>
              </a:rPr>
              <a:t> if it wins all of its pairwise elections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 Narrow" pitchFamily="34" charset="0"/>
              </a:rPr>
              <a:t>Does not always exist…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33CC"/>
                </a:solidFill>
                <a:latin typeface="Arial Narrow" pitchFamily="34" charset="0"/>
              </a:rPr>
              <a:t>Condorcet paradox</a:t>
            </a:r>
            <a:r>
              <a:rPr lang="en-US" sz="2400">
                <a:latin typeface="Arial Narrow" pitchFamily="34" charset="0"/>
              </a:rPr>
              <a:t>: there can be </a:t>
            </a:r>
            <a:r>
              <a:rPr lang="en-US" sz="2400" b="1">
                <a:latin typeface="Arial Narrow" pitchFamily="34" charset="0"/>
              </a:rPr>
              <a:t>cycles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 Narrow" pitchFamily="34" charset="0"/>
              </a:rPr>
              <a:t>Three voters and candidates: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>
                <a:latin typeface="Arial Narrow" pitchFamily="34" charset="0"/>
              </a:rPr>
              <a:t> </a:t>
            </a:r>
            <a:r>
              <a:rPr lang="en-US" sz="2000"/>
              <a:t>a &gt; b &gt; c</a:t>
            </a:r>
            <a:r>
              <a:rPr lang="en-US" sz="2000">
                <a:latin typeface="Arial Narrow" pitchFamily="34" charset="0"/>
              </a:rPr>
              <a:t>,  </a:t>
            </a:r>
            <a:r>
              <a:rPr lang="en-US" sz="2000"/>
              <a:t>b &gt; c &gt; a</a:t>
            </a:r>
            <a:r>
              <a:rPr lang="en-US" sz="2000">
                <a:latin typeface="Arial Narrow" pitchFamily="34" charset="0"/>
              </a:rPr>
              <a:t>,  </a:t>
            </a:r>
            <a:r>
              <a:rPr lang="en-US" sz="2000"/>
              <a:t>c &gt; a &gt; 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 Narrow" pitchFamily="34" charset="0"/>
              </a:rPr>
              <a:t> </a:t>
            </a:r>
            <a:r>
              <a:rPr lang="en-US" sz="2000"/>
              <a:t>a</a:t>
            </a:r>
            <a:r>
              <a:rPr lang="en-US" sz="2000">
                <a:latin typeface="Arial Narrow" pitchFamily="34" charset="0"/>
              </a:rPr>
              <a:t> defeats </a:t>
            </a:r>
            <a:r>
              <a:rPr lang="en-US" sz="2000"/>
              <a:t>b</a:t>
            </a:r>
            <a:r>
              <a:rPr lang="en-US" sz="2000">
                <a:latin typeface="Arial Narrow" pitchFamily="34" charset="0"/>
              </a:rPr>
              <a:t>, </a:t>
            </a:r>
            <a:r>
              <a:rPr lang="en-US" sz="2000"/>
              <a:t>b</a:t>
            </a:r>
            <a:r>
              <a:rPr lang="en-US" sz="2000">
                <a:latin typeface="Arial Narrow" pitchFamily="34" charset="0"/>
              </a:rPr>
              <a:t> defeats </a:t>
            </a:r>
            <a:r>
              <a:rPr lang="en-US" sz="2000"/>
              <a:t>c</a:t>
            </a:r>
            <a:r>
              <a:rPr lang="en-US" sz="2000">
                <a:latin typeface="Arial Narrow" pitchFamily="34" charset="0"/>
              </a:rPr>
              <a:t>, </a:t>
            </a:r>
            <a:r>
              <a:rPr lang="en-US" sz="2000"/>
              <a:t>c</a:t>
            </a:r>
            <a:r>
              <a:rPr lang="en-US" sz="2000">
                <a:latin typeface="Arial Narrow" pitchFamily="34" charset="0"/>
              </a:rPr>
              <a:t> defeats </a:t>
            </a:r>
            <a:r>
              <a:rPr lang="en-US" sz="2000"/>
              <a:t>a</a:t>
            </a: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latin typeface="Arial Narrow" pitchFamily="34" charset="0"/>
              </a:rPr>
              <a:t>Many rules do not satisfy the criterion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 Narrow" pitchFamily="34" charset="0"/>
              </a:rPr>
              <a:t>For instance: </a:t>
            </a:r>
            <a:r>
              <a:rPr lang="en-US" sz="2800" b="1">
                <a:solidFill>
                  <a:srgbClr val="0033CC"/>
                </a:solidFill>
                <a:latin typeface="Arial Narrow" pitchFamily="34" charset="0"/>
              </a:rPr>
              <a:t>plurality</a:t>
            </a:r>
            <a:r>
              <a:rPr lang="en-US" sz="2800">
                <a:latin typeface="Arial Narrow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b &gt; a &gt; c &gt; 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c &gt; a &gt; b &gt; 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d &gt; a &gt; b &gt; 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</a:t>
            </a:r>
            <a:r>
              <a:rPr lang="en-US" sz="2800">
                <a:latin typeface="Arial Narrow" pitchFamily="34" charset="0"/>
              </a:rPr>
              <a:t> is the Condorcet winner, but not the plurality winner</a:t>
            </a:r>
          </a:p>
        </p:txBody>
      </p:sp>
      <p:sp>
        <p:nvSpPr>
          <p:cNvPr id="542724" name="AutoShape 4"/>
          <p:cNvSpPr>
            <a:spLocks noChangeArrowheads="1"/>
          </p:cNvSpPr>
          <p:nvPr/>
        </p:nvSpPr>
        <p:spPr bwMode="auto">
          <a:xfrm>
            <a:off x="5715000" y="2438400"/>
            <a:ext cx="3429000" cy="1981200"/>
          </a:xfrm>
          <a:prstGeom prst="wedgeRoundRectCallout">
            <a:avLst>
              <a:gd name="adj1" fmla="val 12639"/>
              <a:gd name="adj2" fmla="val -103847"/>
              <a:gd name="adj3" fmla="val 16667"/>
            </a:avLst>
          </a:prstGeom>
          <a:solidFill>
            <a:srgbClr val="EDE7B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Narrow" pitchFamily="34" charset="0"/>
              </a:rPr>
              <a:t> Candidates </a:t>
            </a:r>
            <a:r>
              <a:rPr lang="en-US" sz="2400"/>
              <a:t>a</a:t>
            </a:r>
            <a:r>
              <a:rPr lang="en-US" sz="2400">
                <a:latin typeface="Arial Narrow" pitchFamily="34" charset="0"/>
              </a:rPr>
              <a:t> and </a:t>
            </a:r>
            <a:r>
              <a:rPr lang="en-US" sz="2400"/>
              <a:t>b:</a:t>
            </a:r>
            <a:r>
              <a:rPr lang="en-US" sz="2400">
                <a:latin typeface="Arial Narrow" pitchFamily="34" charset="0"/>
              </a:rPr>
              <a:t>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Narrow" pitchFamily="34" charset="0"/>
              </a:rPr>
              <a:t> Comparing how often</a:t>
            </a:r>
            <a:r>
              <a:rPr lang="en-US" sz="2400"/>
              <a:t> a</a:t>
            </a:r>
            <a:r>
              <a:rPr lang="en-US" sz="2400">
                <a:latin typeface="Arial Narrow" pitchFamily="34" charset="0"/>
              </a:rPr>
              <a:t> is ranked above </a:t>
            </a:r>
            <a:r>
              <a:rPr lang="en-US" sz="2400"/>
              <a:t>b</a:t>
            </a:r>
            <a:r>
              <a:rPr lang="en-US" sz="2400">
                <a:latin typeface="Arial Narrow" pitchFamily="34" charset="0"/>
              </a:rPr>
              <a:t>, to how often </a:t>
            </a:r>
            <a:r>
              <a:rPr lang="en-US" sz="2400"/>
              <a:t>b</a:t>
            </a:r>
            <a:r>
              <a:rPr lang="en-US" sz="2400">
                <a:latin typeface="Arial Narrow" pitchFamily="34" charset="0"/>
              </a:rPr>
              <a:t> is ranked above </a:t>
            </a:r>
            <a:r>
              <a:rPr lang="en-US" sz="2400"/>
              <a:t>a</a:t>
            </a:r>
          </a:p>
          <a:p>
            <a:pPr algn="ctr"/>
            <a:endParaRPr lang="en-US"/>
          </a:p>
        </p:txBody>
      </p:sp>
      <p:sp>
        <p:nvSpPr>
          <p:cNvPr id="542725" name="AutoShape 5"/>
          <p:cNvSpPr>
            <a:spLocks noChangeArrowheads="1"/>
          </p:cNvSpPr>
          <p:nvPr/>
        </p:nvSpPr>
        <p:spPr bwMode="auto">
          <a:xfrm>
            <a:off x="5638800" y="4572000"/>
            <a:ext cx="3200400" cy="1371600"/>
          </a:xfrm>
          <a:prstGeom prst="wedgeRoundRectCallout">
            <a:avLst>
              <a:gd name="adj1" fmla="val -111903"/>
              <a:gd name="adj2" fmla="val -28588"/>
              <a:gd name="adj3" fmla="val 16667"/>
            </a:avLst>
          </a:prstGeom>
          <a:solidFill>
            <a:srgbClr val="FBF9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>
                <a:latin typeface="Arial Narrow" pitchFamily="34" charset="0"/>
              </a:rPr>
              <a:t>Also </a:t>
            </a:r>
            <a:r>
              <a:rPr lang="en-US" sz="2000">
                <a:solidFill>
                  <a:srgbClr val="0033CC"/>
                </a:solidFill>
                <a:latin typeface="Arial Narrow" pitchFamily="34" charset="0"/>
              </a:rPr>
              <a:t>Borda</a:t>
            </a:r>
            <a:r>
              <a:rPr lang="en-US" sz="2000">
                <a:latin typeface="Arial Narrow" pitchFamily="34" charset="0"/>
              </a:rPr>
              <a:t>:</a:t>
            </a:r>
          </a:p>
          <a:p>
            <a:pPr lvl="1"/>
            <a:r>
              <a:rPr lang="en-US" sz="2000"/>
              <a:t>a &gt; b &gt; c &gt; d &gt; e</a:t>
            </a:r>
          </a:p>
          <a:p>
            <a:pPr lvl="1"/>
            <a:r>
              <a:rPr lang="en-US" sz="2000"/>
              <a:t>a &gt; b &gt; c &gt; d &gt; e</a:t>
            </a:r>
          </a:p>
          <a:p>
            <a:pPr lvl="1"/>
            <a:r>
              <a:rPr lang="en-US" sz="2000"/>
              <a:t>c &gt; b &gt; d &gt; e &gt; a</a:t>
            </a:r>
          </a:p>
        </p:txBody>
      </p:sp>
    </p:spTree>
    <p:extLst>
      <p:ext uri="{BB962C8B-B14F-4D97-AF65-F5344CB8AC3E}">
        <p14:creationId xmlns:p14="http://schemas.microsoft.com/office/powerpoint/2010/main" val="298752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4" grpId="0" animBg="1"/>
      <p:bldP spid="5427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Even more voting rules…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838200"/>
            <a:ext cx="8839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solidFill>
                  <a:srgbClr val="0033CC"/>
                </a:solidFill>
                <a:latin typeface="Arial Narrow" pitchFamily="34" charset="0"/>
              </a:rPr>
              <a:t>Kemeny</a:t>
            </a:r>
            <a:r>
              <a:rPr lang="en-US" sz="2400" dirty="0">
                <a:latin typeface="Arial Narrow" pitchFamily="34" charset="0"/>
              </a:rPr>
              <a:t>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Consider all pairwise comparisons.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Graph representation: edge from winner to loser</a:t>
            </a:r>
            <a:endParaRPr lang="en-US" dirty="0">
              <a:latin typeface="Arial Narrow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Create an overall ranking of the candidates that has as few disagreements as possible with the pairwise comparisons.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 Narrow" pitchFamily="34" charset="0"/>
              </a:rPr>
              <a:t>Delete as few edges as possible so as to make the directed comparison graph acyclic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8000"/>
              </a:solidFill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8000"/>
                </a:solidFill>
                <a:latin typeface="Arial Narrow" pitchFamily="34" charset="0"/>
              </a:rPr>
              <a:t>Approval</a:t>
            </a:r>
            <a:r>
              <a:rPr lang="en-US" sz="2400" dirty="0">
                <a:latin typeface="Arial Narrow" pitchFamily="34" charset="0"/>
              </a:rPr>
              <a:t> [not a ranking-based rule]: every voter labels each candidate as </a:t>
            </a:r>
            <a:r>
              <a:rPr lang="en-US" sz="2400" b="1" dirty="0">
                <a:latin typeface="Arial Narrow" pitchFamily="34" charset="0"/>
              </a:rPr>
              <a:t>approved</a:t>
            </a:r>
            <a:r>
              <a:rPr lang="en-US" sz="2400" dirty="0">
                <a:latin typeface="Arial Narrow" pitchFamily="34" charset="0"/>
              </a:rPr>
              <a:t> or </a:t>
            </a:r>
            <a:r>
              <a:rPr lang="en-US" sz="2400" b="1" dirty="0">
                <a:latin typeface="Arial Narrow" pitchFamily="34" charset="0"/>
              </a:rPr>
              <a:t>disapproved.</a:t>
            </a:r>
            <a:r>
              <a:rPr lang="en-US" sz="2400" dirty="0">
                <a:latin typeface="Arial Narrow" pitchFamily="34" charset="0"/>
              </a:rPr>
              <a:t> Candidate with the most approvals wins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 Narrow" pitchFamily="34" charset="0"/>
              </a:rPr>
              <a:t>How do we choose one rule from all of these rules?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Narrow" pitchFamily="34" charset="0"/>
              </a:rPr>
              <a:t>What is the </a:t>
            </a:r>
            <a:r>
              <a:rPr lang="en-US" sz="2400" dirty="0">
                <a:latin typeface="Arial Narrow" pitchFamily="34" charset="0"/>
              </a:rPr>
              <a:t>“perfect” rule?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Narrow" pitchFamily="34" charset="0"/>
              </a:rPr>
              <a:t>We </a:t>
            </a:r>
            <a:r>
              <a:rPr lang="en-US" sz="2400" dirty="0" smtClean="0">
                <a:latin typeface="Arial Narrow" pitchFamily="34" charset="0"/>
              </a:rPr>
              <a:t>list some natural </a:t>
            </a:r>
            <a:r>
              <a:rPr lang="en-US" sz="2400" dirty="0" smtClean="0">
                <a:solidFill>
                  <a:schemeClr val="accent2"/>
                </a:solidFill>
                <a:latin typeface="Arial Narrow" pitchFamily="34" charset="0"/>
              </a:rPr>
              <a:t>criteria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530436" name="AutoShape 4"/>
          <p:cNvSpPr>
            <a:spLocks noChangeArrowheads="1"/>
          </p:cNvSpPr>
          <p:nvPr/>
        </p:nvSpPr>
        <p:spPr bwMode="auto">
          <a:xfrm>
            <a:off x="3962400" y="3352800"/>
            <a:ext cx="4038600" cy="685800"/>
          </a:xfrm>
          <a:prstGeom prst="wedgeRoundRectCallout">
            <a:avLst>
              <a:gd name="adj1" fmla="val -113917"/>
              <a:gd name="adj2" fmla="val 668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 Narrow" pitchFamily="34" charset="0"/>
              </a:rPr>
              <a:t>Honor societies </a:t>
            </a:r>
          </a:p>
          <a:p>
            <a:pPr>
              <a:buFontTx/>
              <a:buChar char="•"/>
            </a:pPr>
            <a:r>
              <a:rPr lang="en-US">
                <a:latin typeface="Arial Narrow" pitchFamily="34" charset="0"/>
              </a:rPr>
              <a:t>General Secretary of the UN</a:t>
            </a:r>
          </a:p>
        </p:txBody>
      </p:sp>
    </p:spTree>
    <p:extLst>
      <p:ext uri="{BB962C8B-B14F-4D97-AF65-F5344CB8AC3E}">
        <p14:creationId xmlns:p14="http://schemas.microsoft.com/office/powerpoint/2010/main" val="11128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382000" cy="865188"/>
          </a:xfrm>
        </p:spPr>
        <p:txBody>
          <a:bodyPr/>
          <a:lstStyle/>
          <a:p>
            <a:pPr eaLnBrk="1" hangingPunct="1"/>
            <a:r>
              <a:rPr lang="en-US" altLang="en-US" smtClean="0"/>
              <a:t>Arrow’s Impossibility Theorem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57150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mtClean="0"/>
              <a:t>Skip to the 20</a:t>
            </a:r>
            <a:r>
              <a:rPr lang="en-US" baseline="30000" smtClean="0"/>
              <a:t>th</a:t>
            </a:r>
            <a:r>
              <a:rPr lang="en-US" smtClean="0"/>
              <a:t> Centrury</a:t>
            </a:r>
          </a:p>
          <a:p>
            <a:pPr marL="725488" lvl="1" indent="-381000" eaLnBrk="1" hangingPunct="1">
              <a:buFontTx/>
              <a:buNone/>
            </a:pPr>
            <a:r>
              <a:rPr lang="en-US" smtClean="0"/>
              <a:t>Kenneth Arrow, an economist. In his PhD thesis, 1950, he:</a:t>
            </a:r>
          </a:p>
          <a:p>
            <a:pPr marL="725488" lvl="1" indent="-381000" eaLnBrk="1" hangingPunct="1"/>
            <a:r>
              <a:rPr lang="en-US" smtClean="0"/>
              <a:t>Listed desirable properties of voting scheme</a:t>
            </a:r>
          </a:p>
          <a:p>
            <a:pPr marL="725488" lvl="1" indent="-381000" eaLnBrk="1" hangingPunct="1"/>
            <a:r>
              <a:rPr lang="en-US" smtClean="0"/>
              <a:t>Showed that no rule can satisfy all of them.</a:t>
            </a:r>
          </a:p>
          <a:p>
            <a:pPr marL="457200" indent="-457200" eaLnBrk="1" hangingPunct="1">
              <a:buFontTx/>
              <a:buNone/>
            </a:pPr>
            <a:r>
              <a:rPr lang="en-US" sz="2800" smtClean="0">
                <a:solidFill>
                  <a:srgbClr val="0033CC"/>
                </a:solidFill>
              </a:rPr>
              <a:t>Properties</a:t>
            </a:r>
          </a:p>
          <a:p>
            <a:pPr marL="457200" indent="-457200" eaLnBrk="1" hangingPunct="1"/>
            <a:r>
              <a:rPr lang="en-US" sz="2800" smtClean="0">
                <a:solidFill>
                  <a:srgbClr val="0033CC"/>
                </a:solidFill>
              </a:rPr>
              <a:t>Unanimity</a:t>
            </a:r>
          </a:p>
          <a:p>
            <a:pPr marL="457200" indent="-457200" eaLnBrk="1" hangingPunct="1"/>
            <a:r>
              <a:rPr lang="en-US" sz="2800" smtClean="0">
                <a:solidFill>
                  <a:srgbClr val="0033CC"/>
                </a:solidFill>
              </a:rPr>
              <a:t>Independence of irrelevant alternatives</a:t>
            </a:r>
          </a:p>
          <a:p>
            <a:pPr marL="457200" indent="-457200" eaLnBrk="1" hangingPunct="1"/>
            <a:r>
              <a:rPr lang="en-US" sz="2800" smtClean="0">
                <a:solidFill>
                  <a:srgbClr val="0033CC"/>
                </a:solidFill>
              </a:rPr>
              <a:t>Not Dictatorial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057400" y="4648200"/>
            <a:ext cx="2286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n"/>
            </a:pPr>
            <a:endParaRPr lang="en-US" sz="2400">
              <a:latin typeface="Arial" pitchFamily="34" charset="0"/>
            </a:endParaRPr>
          </a:p>
        </p:txBody>
      </p:sp>
      <p:pic>
        <p:nvPicPr>
          <p:cNvPr id="12293" name="Picture 6" descr="5641_09un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828800"/>
            <a:ext cx="23145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6553200" y="5375275"/>
            <a:ext cx="22860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6600"/>
                </a:solidFill>
                <a:latin typeface="Arial Narrow" pitchFamily="34" charset="0"/>
              </a:rPr>
              <a:t>Kenneth Arrow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sz="2400">
                <a:solidFill>
                  <a:srgbClr val="0033CC"/>
                </a:solidFill>
              </a:rPr>
              <a:t>1921-</a:t>
            </a:r>
          </a:p>
        </p:txBody>
      </p:sp>
    </p:spTree>
    <p:extLst>
      <p:ext uri="{BB962C8B-B14F-4D97-AF65-F5344CB8AC3E}">
        <p14:creationId xmlns:p14="http://schemas.microsoft.com/office/powerpoint/2010/main" val="16815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_f  template TPT1  env TPENV1  fore 0  back 16777215  eqnno 1"/>
  <p:tag name="FILENAME" val="TP_tmp"/>
  <p:tag name="ORIGWIDTH" val="16"/>
  <p:tag name="PICTUREFILESIZE" val="14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itemize}&#10;\item Auction for selling single item. &#10;\item Bidder $i$'s value $v_i$ (or $t_i$) drawn independently from distribution $F_i$, $$F_i(x) = \int_{z=0}^x f_i(x) dx.$$ &#10;\item Assume $F_i$ strictly increasing and continuous on $[0,h_i]$.&#10;\item $\beta_i:[0,h_i] \mapsto \Re$&#10;\item $a_i(v)$ - probability of allocation item to bidder $i$ when bidder $i$ bids $\beta_i(v)$, probability over choice of $v_j$, $j\neq i$.&#10;\end{itemiz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0"/>
  <p:tag name="PICTUREFILESIZE" val="527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Claim1: If $(\beta_1, \beta_2, \ldots, \beta_n)$ is a Bayes-Nash equilibrium, (agent $i$ bids $\beta_i(v_i)$ when $v_i$ is her value), then, for all $i$:&#10;\begin{enumerate}&#10;\item The probability of allocation $a_i(v_i)$ is monotone increasing in $v_i$. &#10;\item The expected utility $u_i(v_i)$ is a convex function of $v_i$, $$u_i(v_i)=\int_0^{v_i} a_i(z)dz.$$&#10;\item The expected payment $$p_i(v_i)=v_i a_i(v_i) - \int_0^{v_i} a_i(z) dz = \int_0^{v_i}za_i'(z) dz.$$ &#10;\end{enumerate}&#10;Claim2: If  $(\beta_1, \beta_2, \ldots, \beta_n)$ are such that either (1) and (2) hold or (1) and (3) hold then  $(\beta_1, \beta_2, \ldots, \beta_n)$ are a Bayes-Nash equilibria. 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46"/>
  <p:tag name="PICTUREFILESIZE" val="8182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5061</TotalTime>
  <Words>3685</Words>
  <Application>Microsoft Office PowerPoint</Application>
  <PresentationFormat>On-screen Show (4:3)</PresentationFormat>
  <Paragraphs>479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8" baseType="lpstr">
      <vt:lpstr>Arial</vt:lpstr>
      <vt:lpstr>Lucida Sans Unicode</vt:lpstr>
      <vt:lpstr>CMEX10</vt:lpstr>
      <vt:lpstr>CMSY7</vt:lpstr>
      <vt:lpstr>CMR7</vt:lpstr>
      <vt:lpstr>Wingdings 3</vt:lpstr>
      <vt:lpstr>CMMI5</vt:lpstr>
      <vt:lpstr>CMMI7</vt:lpstr>
      <vt:lpstr>Verdana</vt:lpstr>
      <vt:lpstr>CMSY10ORIG</vt:lpstr>
      <vt:lpstr>CMMI10</vt:lpstr>
      <vt:lpstr>Wingdings 2</vt:lpstr>
      <vt:lpstr>Times New Roman</vt:lpstr>
      <vt:lpstr>Symbol</vt:lpstr>
      <vt:lpstr>Comic Sans MS</vt:lpstr>
      <vt:lpstr>Arial Narrow</vt:lpstr>
      <vt:lpstr>Cambria Math</vt:lpstr>
      <vt:lpstr>Calibri</vt:lpstr>
      <vt:lpstr>cmsy10</vt:lpstr>
      <vt:lpstr>MT Extra</vt:lpstr>
      <vt:lpstr>Wingdings</vt:lpstr>
      <vt:lpstr>CMR10</vt:lpstr>
      <vt:lpstr>Concourse</vt:lpstr>
      <vt:lpstr>Social Networks Amos Fiat Fall 2014 </vt:lpstr>
      <vt:lpstr>Social choice or Preference Aggregation</vt:lpstr>
      <vt:lpstr>Voting</vt:lpstr>
      <vt:lpstr>When there are more than two options:</vt:lpstr>
      <vt:lpstr>Examples of voting rules</vt:lpstr>
      <vt:lpstr>Marquis de Condorcet</vt:lpstr>
      <vt:lpstr>Condorcet criterion</vt:lpstr>
      <vt:lpstr>Even more voting rules…</vt:lpstr>
      <vt:lpstr>Arrow’s Impossibility Theorem</vt:lpstr>
      <vt:lpstr>Independence of irrelevant alternatives</vt:lpstr>
      <vt:lpstr>Arrow’s Impossibility Theorem</vt:lpstr>
      <vt:lpstr>Proof of Arrow’s Theorem</vt:lpstr>
      <vt:lpstr>Proof of Arrow’s Theorem</vt:lpstr>
      <vt:lpstr>Proof of Arrow’s Theorem: Find the Dictator</vt:lpstr>
      <vt:lpstr>Proof of Arrow’s Theorem: i* is the dictator</vt:lpstr>
      <vt:lpstr>Social welfare vs. Social Choice</vt:lpstr>
      <vt:lpstr>Strategic Manipulations</vt:lpstr>
      <vt:lpstr>Gibbard-Satterthwaite Impossibility Theorem</vt:lpstr>
      <vt:lpstr>Proof of the Gibbard-Satterthwaite Theorem: Via Contradiction to Arrow</vt:lpstr>
      <vt:lpstr>What we need to show</vt:lpstr>
      <vt:lpstr>Proof of the Gibbard-Satterthwaite Theorem</vt:lpstr>
      <vt:lpstr>Proof of Well Form Lemma</vt:lpstr>
      <vt:lpstr>Proof of Well Form Lemma</vt:lpstr>
      <vt:lpstr>Mechanism Design</vt:lpstr>
      <vt:lpstr>Social choice in the quasi linear setting</vt:lpstr>
      <vt:lpstr>Mechanism Design</vt:lpstr>
      <vt:lpstr>The setting</vt:lpstr>
      <vt:lpstr>Example: Vickrey’s Second Price  Auction</vt:lpstr>
      <vt:lpstr>Direct Revelation Mechanism</vt:lpstr>
      <vt:lpstr>Vickrey Clarke Grove Mechanism</vt:lpstr>
      <vt:lpstr>Example: Second Price Auction</vt:lpstr>
      <vt:lpstr>VCG is Incentive Compatible</vt:lpstr>
      <vt:lpstr>Clarke Pivot Rule</vt:lpstr>
      <vt:lpstr>Rationality of Clarke Pivot Rule</vt:lpstr>
      <vt:lpstr>Examples: Second Price Auction</vt:lpstr>
      <vt:lpstr>Generalized Second Price Auctions</vt:lpstr>
      <vt:lpstr>VCG with Public Project</vt:lpstr>
      <vt:lpstr>Buying a (Short) Path in a Graph</vt:lpstr>
      <vt:lpstr> VCG (+CPP) is not perfect</vt:lpstr>
      <vt:lpstr>Bayes Nash Implementation</vt:lpstr>
      <vt:lpstr> Bayes Nash Implementation</vt:lpstr>
      <vt:lpstr> Bayes Nash: First Price Auction</vt:lpstr>
      <vt:lpstr>Characterization of Equilibria </vt:lpstr>
      <vt:lpstr>Characterization of Equilibria </vt:lpstr>
      <vt:lpstr> Expected Revenues</vt:lpstr>
    </vt:vector>
  </TitlesOfParts>
  <Company>SAP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Game Theory</dc:title>
  <dc:creator>I039488</dc:creator>
  <cp:lastModifiedBy>Amos Fiat</cp:lastModifiedBy>
  <cp:revision>131</cp:revision>
  <cp:lastPrinted>2014-02-18T13:39:10Z</cp:lastPrinted>
  <dcterms:created xsi:type="dcterms:W3CDTF">2010-05-09T21:31:37Z</dcterms:created>
  <dcterms:modified xsi:type="dcterms:W3CDTF">2014-12-17T13:29:39Z</dcterms:modified>
</cp:coreProperties>
</file>