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4"/>
  </p:notesMasterIdLst>
  <p:sldIdLst>
    <p:sldId id="256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</p:sldIdLst>
  <p:sldSz cx="9144000" cy="6858000" type="screen4x3"/>
  <p:notesSz cx="6858000" cy="9144000"/>
  <p:embeddedFontLst>
    <p:embeddedFont>
      <p:font typeface="CMMI10" pitchFamily="34" charset="0"/>
      <p:regular r:id="rId35"/>
    </p:embeddedFont>
    <p:embeddedFont>
      <p:font typeface="Lucida Sans Unicode" pitchFamily="34" charset="0"/>
      <p:regular r:id="rId36"/>
    </p:embeddedFont>
    <p:embeddedFont>
      <p:font typeface="CMR7" pitchFamily="34" charset="0"/>
      <p:regular r:id="rId37"/>
    </p:embeddedFont>
    <p:embeddedFont>
      <p:font typeface="Wingdings 3" pitchFamily="18" charset="2"/>
      <p:regular r:id="rId38"/>
    </p:embeddedFont>
    <p:embeddedFont>
      <p:font typeface="Comic Sans MS" pitchFamily="66" charset="0"/>
      <p:regular r:id="rId39"/>
      <p:bold r:id="rId40"/>
    </p:embeddedFont>
    <p:embeddedFont>
      <p:font typeface="Verdana" pitchFamily="34" charset="0"/>
      <p:regular r:id="rId41"/>
      <p:bold r:id="rId42"/>
      <p:italic r:id="rId43"/>
      <p:boldItalic r:id="rId44"/>
    </p:embeddedFont>
    <p:embeddedFont>
      <p:font typeface="Calibri" pitchFamily="34" charset="0"/>
      <p:regular r:id="rId45"/>
      <p:bold r:id="rId46"/>
      <p:italic r:id="rId47"/>
      <p:boldItalic r:id="rId48"/>
    </p:embeddedFont>
    <p:embeddedFont>
      <p:font typeface="CMSY10ORIG" pitchFamily="34" charset="0"/>
      <p:regular r:id="rId49"/>
    </p:embeddedFont>
    <p:embeddedFont>
      <p:font typeface="Wingdings 2" pitchFamily="18" charset="2"/>
      <p:regular r:id="rId50"/>
    </p:embeddedFont>
    <p:embeddedFont>
      <p:font typeface="cmsy10" pitchFamily="34" charset="0"/>
      <p:regular r:id="rId51"/>
    </p:embeddedFont>
    <p:embeddedFont>
      <p:font typeface="Arial Narrow" pitchFamily="34" charset="0"/>
      <p:regular r:id="rId52"/>
      <p:bold r:id="rId53"/>
      <p:italic r:id="rId54"/>
      <p:boldItalic r:id="rId55"/>
    </p:embeddedFont>
    <p:embeddedFont>
      <p:font typeface="MT Extra" pitchFamily="18" charset="2"/>
      <p:regular r:id="rId56"/>
    </p:embeddedFont>
    <p:embeddedFont>
      <p:font typeface="CMR10" pitchFamily="34" charset="0"/>
      <p:regular r:id="rId57"/>
    </p:embeddedFont>
  </p:embeddedFontLst>
  <p:custDataLst>
    <p:tags r:id="rId5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84" d="100"/>
          <a:sy n="84" d="100"/>
        </p:scale>
        <p:origin x="-1363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8.fntdata"/><Relationship Id="rId47" Type="http://schemas.openxmlformats.org/officeDocument/2006/relationships/font" Target="fonts/font13.fntdata"/><Relationship Id="rId50" Type="http://schemas.openxmlformats.org/officeDocument/2006/relationships/font" Target="fonts/font16.fntdata"/><Relationship Id="rId55" Type="http://schemas.openxmlformats.org/officeDocument/2006/relationships/font" Target="fonts/font2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54" Type="http://schemas.openxmlformats.org/officeDocument/2006/relationships/font" Target="fonts/font20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font" Target="fonts/font11.fntdata"/><Relationship Id="rId53" Type="http://schemas.openxmlformats.org/officeDocument/2006/relationships/font" Target="fonts/font19.fntdata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49" Type="http://schemas.openxmlformats.org/officeDocument/2006/relationships/font" Target="fonts/font15.fntdata"/><Relationship Id="rId57" Type="http://schemas.openxmlformats.org/officeDocument/2006/relationships/font" Target="fonts/font23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0.fntdata"/><Relationship Id="rId52" Type="http://schemas.openxmlformats.org/officeDocument/2006/relationships/font" Target="fonts/font18.fntdata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Relationship Id="rId48" Type="http://schemas.openxmlformats.org/officeDocument/2006/relationships/font" Target="fonts/font14.fntdata"/><Relationship Id="rId56" Type="http://schemas.openxmlformats.org/officeDocument/2006/relationships/font" Target="fonts/font22.fntdata"/><Relationship Id="rId8" Type="http://schemas.openxmlformats.org/officeDocument/2006/relationships/slide" Target="slides/slide7.xml"/><Relationship Id="rId51" Type="http://schemas.openxmlformats.org/officeDocument/2006/relationships/font" Target="fonts/font17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46" Type="http://schemas.openxmlformats.org/officeDocument/2006/relationships/font" Target="fonts/font12.fntdata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2645F-6957-460C-86EE-9C354135D98C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8E3E-BAD5-4696-AB99-761E437744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C8E3E-BAD5-4696-AB99-761E437744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A097C4-46B0-4341-96C7-8C3A1BFC854E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07114-A1C7-46D8-B101-901DD66FFEA1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34FFF-8C77-47CE-9082-4509A3A9E8B0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BDA1-4D8A-4051-8C6F-2C6ECD540E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B606F-04C1-4308-A96F-8FA428A304CB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79A30-9672-427C-AC47-CFFAF64DD70C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2B7D4-8C3F-410E-9FEC-810628F49A2B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FE398-5CDB-4A0D-8892-39A1C69B2273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64E12-5708-4DD3-8A59-C73E29A86D5C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EAE5C-8303-4B56-A152-7BB9119F3992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E9D3E4-BBFD-4276-9DB3-16C5A3BC90D6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8B90E0-E611-4057-BC05-32A6247CB443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7F47F-2CED-44AB-8413-67731E8B1CEC}" type="datetime1">
              <a:rPr lang="en-US" smtClean="0"/>
              <a:pPr/>
              <a:t>5/20/2012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A90950-4D06-4BB9-A40E-0A6AEF4E7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omic Sans MS" pitchFamily="66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862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Computational Game Theory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Amos Fiat</a:t>
            </a:r>
            <a:br>
              <a:rPr lang="en-US" sz="3100" dirty="0" smtClean="0"/>
            </a:br>
            <a:r>
              <a:rPr lang="en-US" sz="3100" dirty="0" smtClean="0"/>
              <a:t>Spring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Social </a:t>
            </a:r>
            <a:r>
              <a:rPr lang="en-US" dirty="0" smtClean="0"/>
              <a:t>Welfare, Arrow + </a:t>
            </a:r>
            <a:r>
              <a:rPr lang="en-US" sz="2800" dirty="0" err="1" smtClean="0"/>
              <a:t>Gibbard-Satterthwaite</a:t>
            </a:r>
            <a:r>
              <a:rPr lang="en-US" sz="2800" dirty="0" smtClean="0"/>
              <a:t>, </a:t>
            </a:r>
            <a:r>
              <a:rPr lang="en-US" dirty="0" smtClean="0"/>
              <a:t>VCG+CPP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3730" name="Picture 2" descr="https://mail.google.com/mail/images/cleardo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88425" y="-136525"/>
            <a:ext cx="9525" cy="9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1720" y="4797152"/>
            <a:ext cx="5250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he-IL" b="1" dirty="0" smtClean="0"/>
              <a:t>Adapted from slides by </a:t>
            </a:r>
          </a:p>
          <a:p>
            <a:endParaRPr lang="en-US" altLang="he-IL" b="1" dirty="0"/>
          </a:p>
          <a:p>
            <a:r>
              <a:rPr lang="en-US" altLang="he-IL" b="1" dirty="0" smtClean="0"/>
              <a:t>Uri </a:t>
            </a:r>
            <a:r>
              <a:rPr lang="en-US" altLang="he-IL" b="1" dirty="0" err="1"/>
              <a:t>Feige</a:t>
            </a:r>
            <a:r>
              <a:rPr lang="en-US" altLang="he-IL" b="1" dirty="0"/>
              <a:t>      </a:t>
            </a:r>
            <a:r>
              <a:rPr lang="en-US" altLang="he-IL" b="1" dirty="0" err="1"/>
              <a:t>Robi</a:t>
            </a:r>
            <a:r>
              <a:rPr lang="en-US" altLang="he-IL" b="1" dirty="0"/>
              <a:t> </a:t>
            </a:r>
            <a:r>
              <a:rPr lang="en-US" altLang="he-IL" b="1" dirty="0" err="1"/>
              <a:t>Krauthgamer</a:t>
            </a:r>
            <a:r>
              <a:rPr lang="en-US" altLang="he-IL" b="1" dirty="0"/>
              <a:t>      </a:t>
            </a:r>
            <a:r>
              <a:rPr lang="en-US" altLang="he-IL" b="1" dirty="0" err="1"/>
              <a:t>Moni</a:t>
            </a:r>
            <a:r>
              <a:rPr lang="en-US" altLang="he-IL" b="1" dirty="0"/>
              <a:t> </a:t>
            </a:r>
            <a:r>
              <a:rPr lang="en-US" altLang="he-IL" b="1" dirty="0" err="1"/>
              <a:t>Naor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Independence of irrelevant alternatives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" y="1066800"/>
            <a:ext cx="8839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 Narrow" pitchFamily="34" charset="0"/>
              </a:rPr>
              <a:t>Independence of irrelevant </a:t>
            </a:r>
            <a:r>
              <a:rPr lang="en-US" sz="2800" dirty="0" smtClean="0">
                <a:latin typeface="Arial Narrow" pitchFamily="34" charset="0"/>
              </a:rPr>
              <a:t>alternatives: </a:t>
            </a:r>
            <a:r>
              <a:rPr lang="en-US" sz="2800" dirty="0">
                <a:latin typeface="Arial Narrow" pitchFamily="34" charset="0"/>
              </a:rPr>
              <a:t>if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the rule ranks </a:t>
            </a:r>
            <a:r>
              <a:rPr lang="en-US" sz="2400" dirty="0"/>
              <a:t>a</a:t>
            </a:r>
            <a:r>
              <a:rPr lang="en-US" sz="2400" dirty="0">
                <a:latin typeface="Arial Narrow" pitchFamily="34" charset="0"/>
              </a:rPr>
              <a:t> above </a:t>
            </a:r>
            <a:r>
              <a:rPr lang="en-US" sz="2400" dirty="0"/>
              <a:t>b</a:t>
            </a:r>
            <a:r>
              <a:rPr lang="en-US" sz="2400" dirty="0">
                <a:latin typeface="Arial Narrow" pitchFamily="34" charset="0"/>
              </a:rPr>
              <a:t> for the current votes,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we then change the votes but do not change which is ahead between </a:t>
            </a:r>
            <a:r>
              <a:rPr lang="en-US" sz="2400" dirty="0"/>
              <a:t>a</a:t>
            </a:r>
            <a:r>
              <a:rPr lang="en-US" sz="2400" dirty="0">
                <a:latin typeface="Arial Narrow" pitchFamily="34" charset="0"/>
              </a:rPr>
              <a:t> and </a:t>
            </a:r>
            <a:r>
              <a:rPr lang="en-US" sz="2400" dirty="0"/>
              <a:t>b</a:t>
            </a:r>
            <a:r>
              <a:rPr lang="en-US" sz="2400" dirty="0">
                <a:latin typeface="Arial Narrow" pitchFamily="34" charset="0"/>
              </a:rPr>
              <a:t> in each vote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 Narrow" pitchFamily="34" charset="0"/>
              </a:rPr>
              <a:t>	then </a:t>
            </a:r>
            <a:r>
              <a:rPr lang="en-US" sz="2800" dirty="0"/>
              <a:t>a</a:t>
            </a:r>
            <a:r>
              <a:rPr lang="en-US" sz="2800" dirty="0">
                <a:latin typeface="Arial Narrow" pitchFamily="34" charset="0"/>
              </a:rPr>
              <a:t> should still be ranked ahead of </a:t>
            </a:r>
            <a:r>
              <a:rPr lang="en-US" sz="2800" dirty="0"/>
              <a:t>b</a:t>
            </a:r>
            <a:r>
              <a:rPr lang="en-US" sz="2800" dirty="0">
                <a:latin typeface="Arial Narrow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 Narrow" pitchFamily="34" charset="0"/>
              </a:rPr>
              <a:t>None of our rules satisfy this property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Should they?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Arial Narrow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5867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624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5240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00200" y="5867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624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2860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362200" y="62325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362200" y="4724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5814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657600" y="4724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657600" y="624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3434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19600" y="4724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419600" y="6248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105400" y="4648200"/>
            <a:ext cx="5334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181600" y="62325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181600" y="59436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b</a:t>
            </a:r>
          </a:p>
        </p:txBody>
      </p:sp>
      <p:sp>
        <p:nvSpPr>
          <p:cNvPr id="13334" name="Text Box 28"/>
          <p:cNvSpPr txBox="1">
            <a:spLocks noChangeArrowheads="1"/>
          </p:cNvSpPr>
          <p:nvPr/>
        </p:nvSpPr>
        <p:spPr bwMode="auto">
          <a:xfrm>
            <a:off x="3048000" y="5410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msy10" pitchFamily="34" charset="0"/>
              </a:rPr>
              <a:t>¼</a:t>
            </a:r>
          </a:p>
        </p:txBody>
      </p:sp>
    </p:spTree>
    <p:extLst>
      <p:ext uri="{BB962C8B-B14F-4D97-AF65-F5344CB8AC3E}">
        <p14:creationId xmlns:p14="http://schemas.microsoft.com/office/powerpoint/2010/main" val="24480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Arrow’s Impossibility Theorem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" y="1124744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 Narrow" pitchFamily="34" charset="0"/>
              </a:rPr>
              <a:t>Every </a:t>
            </a:r>
            <a:r>
              <a:rPr lang="en-US" sz="3200" b="1" dirty="0">
                <a:latin typeface="Arial Narrow" pitchFamily="34" charset="0"/>
              </a:rPr>
              <a:t>Social Welfare Function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/>
              <a:t>W</a:t>
            </a:r>
            <a:r>
              <a:rPr lang="en-US" sz="3200" dirty="0">
                <a:latin typeface="Arial Narrow" pitchFamily="34" charset="0"/>
              </a:rPr>
              <a:t> over a set </a:t>
            </a:r>
            <a:r>
              <a:rPr lang="en-US" sz="3200" dirty="0"/>
              <a:t>A</a:t>
            </a:r>
            <a:r>
              <a:rPr lang="en-US" sz="3200" dirty="0">
                <a:latin typeface="Arial Narrow" pitchFamily="34" charset="0"/>
              </a:rPr>
              <a:t> of at  least 3 candidates:</a:t>
            </a:r>
          </a:p>
          <a:p>
            <a:pPr>
              <a:spcBef>
                <a:spcPct val="20000"/>
              </a:spcBef>
            </a:pPr>
            <a:r>
              <a:rPr lang="en-US" sz="3200" dirty="0" smtClean="0">
                <a:latin typeface="Arial Narrow" pitchFamily="34" charset="0"/>
              </a:rPr>
              <a:t>   If </a:t>
            </a:r>
            <a:r>
              <a:rPr lang="en-US" sz="3200" dirty="0">
                <a:latin typeface="Arial Narrow" pitchFamily="34" charset="0"/>
              </a:rPr>
              <a:t>it satisfies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33CC"/>
                </a:solidFill>
                <a:latin typeface="Arial Narrow" pitchFamily="34" charset="0"/>
              </a:rPr>
              <a:t>Independence of irrelevant alternatives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33CC"/>
                </a:solidFill>
                <a:latin typeface="Arial Narrow" pitchFamily="34" charset="0"/>
              </a:rPr>
              <a:t>Pareto efficiency:</a:t>
            </a:r>
          </a:p>
          <a:p>
            <a:pPr lvl="2"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</a:rPr>
              <a:t>If for </a:t>
            </a:r>
            <a:r>
              <a:rPr lang="en-US" sz="2800" dirty="0">
                <a:latin typeface="Arial Narrow" pitchFamily="34" charset="0"/>
              </a:rPr>
              <a:t>all </a:t>
            </a:r>
            <a:r>
              <a:rPr lang="en-US" sz="2800" i="1" dirty="0" err="1"/>
              <a:t>i</a:t>
            </a:r>
            <a:r>
              <a:rPr lang="en-US" sz="2800" i="1" dirty="0">
                <a:latin typeface="Arial Narrow" pitchFamily="34" charset="0"/>
              </a:rPr>
              <a:t>  </a:t>
            </a:r>
            <a:r>
              <a:rPr lang="en-US" sz="2800" i="1" dirty="0"/>
              <a:t>a</a:t>
            </a:r>
            <a:r>
              <a:rPr lang="en-US" sz="2800" i="1" dirty="0">
                <a:latin typeface="Arial Narrow" pitchFamily="34" charset="0"/>
              </a:rPr>
              <a:t> </a:t>
            </a:r>
            <a:r>
              <a:rPr lang="en-US" sz="2800" i="1" dirty="0" err="1">
                <a:latin typeface="cmsy10" pitchFamily="34" charset="0"/>
              </a:rPr>
              <a:t>Á</a:t>
            </a:r>
            <a:r>
              <a:rPr lang="en-US" sz="2800" i="1" baseline="-25000" dirty="0" err="1"/>
              <a:t>i</a:t>
            </a:r>
            <a:r>
              <a:rPr lang="en-US" sz="2800" i="1" baseline="-25000" dirty="0"/>
              <a:t> </a:t>
            </a:r>
            <a:r>
              <a:rPr lang="en-US" sz="2800" i="1" dirty="0"/>
              <a:t>b</a:t>
            </a:r>
            <a:r>
              <a:rPr lang="en-US" sz="2800" i="1" dirty="0">
                <a:latin typeface="Arial Narrow" pitchFamily="34" charset="0"/>
              </a:rPr>
              <a:t> </a:t>
            </a:r>
          </a:p>
          <a:p>
            <a:pPr lvl="2">
              <a:spcBef>
                <a:spcPct val="20000"/>
              </a:spcBef>
            </a:pPr>
            <a:r>
              <a:rPr lang="en-US" sz="2800" dirty="0">
                <a:latin typeface="Arial Narrow" pitchFamily="34" charset="0"/>
              </a:rPr>
              <a:t>then </a:t>
            </a:r>
            <a:r>
              <a:rPr lang="en-US" sz="2800" i="1" dirty="0"/>
              <a:t>a</a:t>
            </a:r>
            <a:r>
              <a:rPr lang="en-US" sz="2800" i="1" dirty="0">
                <a:latin typeface="Arial Narrow" pitchFamily="34" charset="0"/>
              </a:rPr>
              <a:t> </a:t>
            </a:r>
            <a:r>
              <a:rPr lang="en-US" sz="2800" i="1" dirty="0">
                <a:solidFill>
                  <a:srgbClr val="993300"/>
                </a:solidFill>
                <a:latin typeface="cmsy10" pitchFamily="34" charset="0"/>
              </a:rPr>
              <a:t>Á</a:t>
            </a:r>
            <a:r>
              <a:rPr lang="en-US" sz="2800" i="1" baseline="-25000" dirty="0"/>
              <a:t> </a:t>
            </a:r>
            <a:r>
              <a:rPr lang="en-US" sz="2800" i="1" dirty="0"/>
              <a:t>b </a:t>
            </a:r>
            <a:r>
              <a:rPr lang="en-US" sz="2800" dirty="0" smtClean="0">
                <a:latin typeface="Arial Narrow" pitchFamily="34" charset="0"/>
              </a:rPr>
              <a:t>where </a:t>
            </a:r>
            <a:r>
              <a:rPr lang="en-US" sz="2800" i="1" dirty="0"/>
              <a:t>W(</a:t>
            </a:r>
            <a:r>
              <a:rPr lang="en-US" sz="2800" i="1" dirty="0">
                <a:latin typeface="cmsy10" pitchFamily="34" charset="0"/>
              </a:rPr>
              <a:t>Á</a:t>
            </a:r>
            <a:r>
              <a:rPr lang="en-US" sz="2800" i="1" baseline="-25000" dirty="0"/>
              <a:t>1</a:t>
            </a:r>
            <a:r>
              <a:rPr lang="en-US" sz="2800" i="1" dirty="0"/>
              <a:t>,</a:t>
            </a:r>
            <a:r>
              <a:rPr lang="en-US" sz="2800" i="1" baseline="-25000" dirty="0"/>
              <a:t> </a:t>
            </a:r>
            <a:r>
              <a:rPr lang="en-US" sz="2800" i="1" dirty="0">
                <a:latin typeface="cmsy10" pitchFamily="34" charset="0"/>
              </a:rPr>
              <a:t>Á</a:t>
            </a:r>
            <a:r>
              <a:rPr lang="en-US" sz="2800" i="1" baseline="-25000" dirty="0"/>
              <a:t>2</a:t>
            </a:r>
            <a:r>
              <a:rPr lang="en-US" sz="2800" i="1" dirty="0"/>
              <a:t>,… ,</a:t>
            </a:r>
            <a:r>
              <a:rPr lang="en-US" sz="2800" i="1" baseline="-25000" dirty="0"/>
              <a:t> </a:t>
            </a:r>
            <a:r>
              <a:rPr lang="en-US" sz="2800" i="1" dirty="0" err="1">
                <a:latin typeface="cmsy10" pitchFamily="34" charset="0"/>
              </a:rPr>
              <a:t>Á</a:t>
            </a:r>
            <a:r>
              <a:rPr lang="en-US" sz="2800" i="1" baseline="-25000" dirty="0" err="1"/>
              <a:t>n</a:t>
            </a:r>
            <a:r>
              <a:rPr lang="en-US" sz="2800" i="1" baseline="-25000" dirty="0"/>
              <a:t> </a:t>
            </a:r>
            <a:r>
              <a:rPr lang="en-US" sz="2800" i="1" dirty="0"/>
              <a:t>) = </a:t>
            </a:r>
            <a:r>
              <a:rPr lang="en-US" sz="2800" b="1" i="1" dirty="0">
                <a:solidFill>
                  <a:srgbClr val="993300"/>
                </a:solidFill>
                <a:latin typeface="cmsy10" pitchFamily="34" charset="0"/>
              </a:rPr>
              <a:t>Á</a:t>
            </a:r>
            <a:r>
              <a:rPr lang="en-US" sz="2800" i="1" dirty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</a:rPr>
              <a:t>Then </a:t>
            </a:r>
            <a:r>
              <a:rPr lang="en-US" sz="2800" dirty="0">
                <a:latin typeface="Arial Narrow" pitchFamily="34" charset="0"/>
              </a:rPr>
              <a:t>it is </a:t>
            </a:r>
            <a:r>
              <a:rPr lang="en-US" sz="2800" dirty="0">
                <a:solidFill>
                  <a:srgbClr val="0033CC"/>
                </a:solidFill>
                <a:latin typeface="Arial Narrow" pitchFamily="34" charset="0"/>
              </a:rPr>
              <a:t>dictatorial : </a:t>
            </a:r>
            <a:r>
              <a:rPr lang="en-US" sz="2800" dirty="0">
                <a:latin typeface="Arial Narrow" pitchFamily="34" charset="0"/>
              </a:rPr>
              <a:t>for all </a:t>
            </a:r>
            <a:r>
              <a:rPr lang="en-US" sz="2800" dirty="0" smtClean="0">
                <a:latin typeface="Arial Narrow" pitchFamily="34" charset="0"/>
              </a:rPr>
              <a:t>such W there exists an index </a:t>
            </a:r>
            <a:r>
              <a:rPr lang="en-US" sz="2800" dirty="0" err="1" smtClean="0">
                <a:latin typeface="Arial Narrow" pitchFamily="34" charset="0"/>
              </a:rPr>
              <a:t>i</a:t>
            </a:r>
            <a:r>
              <a:rPr lang="en-US" sz="2800" dirty="0" smtClean="0">
                <a:latin typeface="Arial Narrow" pitchFamily="34" charset="0"/>
              </a:rPr>
              <a:t> such that for all </a:t>
            </a:r>
            <a:r>
              <a:rPr lang="en-US" sz="2800" i="1" dirty="0" smtClean="0">
                <a:latin typeface="cmsy10" pitchFamily="34" charset="0"/>
              </a:rPr>
              <a:t>Á</a:t>
            </a:r>
            <a:r>
              <a:rPr lang="en-US" sz="2800" i="1" baseline="-25000" dirty="0" smtClean="0"/>
              <a:t>1</a:t>
            </a:r>
            <a:r>
              <a:rPr lang="en-US" sz="2800" i="1" dirty="0"/>
              <a:t>,</a:t>
            </a:r>
            <a:r>
              <a:rPr lang="en-US" sz="2800" i="1" baseline="-25000" dirty="0"/>
              <a:t> </a:t>
            </a:r>
            <a:r>
              <a:rPr lang="en-US" sz="2800" i="1" dirty="0">
                <a:latin typeface="cmsy10" pitchFamily="34" charset="0"/>
              </a:rPr>
              <a:t>Á</a:t>
            </a:r>
            <a:r>
              <a:rPr lang="en-US" sz="2800" i="1" baseline="-25000" dirty="0"/>
              <a:t>2</a:t>
            </a:r>
            <a:r>
              <a:rPr lang="en-US" sz="2800" i="1" dirty="0"/>
              <a:t>,… ,</a:t>
            </a:r>
            <a:r>
              <a:rPr lang="en-US" sz="2800" i="1" baseline="-25000" dirty="0"/>
              <a:t> </a:t>
            </a:r>
            <a:r>
              <a:rPr lang="en-US" sz="2800" i="1" dirty="0" err="1">
                <a:latin typeface="cmsy10" pitchFamily="34" charset="0"/>
              </a:rPr>
              <a:t>Á</a:t>
            </a:r>
            <a:r>
              <a:rPr lang="en-US" sz="2800" i="1" baseline="-25000" dirty="0" err="1"/>
              <a:t>n</a:t>
            </a:r>
            <a:r>
              <a:rPr lang="en-US" sz="2800" i="1" baseline="-25000" dirty="0"/>
              <a:t> </a:t>
            </a:r>
            <a:r>
              <a:rPr lang="en-US" sz="2800" i="1" dirty="0">
                <a:latin typeface="cmsy10" pitchFamily="34" charset="0"/>
              </a:rPr>
              <a:t>2 </a:t>
            </a:r>
            <a:r>
              <a:rPr lang="en-US" sz="2800" i="1" dirty="0" smtClean="0"/>
              <a:t>L, </a:t>
            </a:r>
            <a:r>
              <a:rPr lang="en-US" sz="2800" b="1" i="1" dirty="0" smtClean="0">
                <a:solidFill>
                  <a:srgbClr val="FF0000"/>
                </a:solidFill>
              </a:rPr>
              <a:t>W(</a:t>
            </a:r>
            <a:r>
              <a:rPr lang="en-US" sz="2800" b="1" i="1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b="1" i="1" dirty="0">
                <a:solidFill>
                  <a:srgbClr val="FF0000"/>
                </a:solidFill>
              </a:rPr>
              <a:t>,</a:t>
            </a:r>
            <a:r>
              <a:rPr lang="en-US" sz="2800" b="1" i="1" baseline="-25000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b="1" i="1" dirty="0">
                <a:solidFill>
                  <a:srgbClr val="FF0000"/>
                </a:solidFill>
              </a:rPr>
              <a:t>,… ,</a:t>
            </a:r>
            <a:r>
              <a:rPr lang="en-US" sz="2800" b="1" i="1" baseline="-25000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="1" i="1" baseline="-25000" dirty="0" err="1">
                <a:solidFill>
                  <a:srgbClr val="FF0000"/>
                </a:solidFill>
              </a:rPr>
              <a:t>n</a:t>
            </a:r>
            <a:r>
              <a:rPr lang="en-US" sz="2800" b="1" i="1" baseline="-25000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) = </a:t>
            </a:r>
            <a:r>
              <a:rPr lang="en-US" sz="2800" b="1" i="1" dirty="0" err="1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="1" i="1" baseline="-25000" dirty="0" err="1">
                <a:solidFill>
                  <a:srgbClr val="FF0000"/>
                </a:solidFill>
              </a:rPr>
              <a:t>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latin typeface="Arial Narrow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</a:pPr>
            <a:endParaRPr lang="en-US" sz="28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Proof of Arrow’s Theorem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37240" cy="556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Claim</a:t>
            </a:r>
            <a:r>
              <a:rPr lang="en-US" sz="2800" dirty="0" smtClean="0"/>
              <a:t>: Let W be as above, and let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baseline="-25000" dirty="0" err="1" smtClean="0">
                <a:latin typeface="Comic Sans MS" pitchFamily="66" charset="0"/>
              </a:rPr>
              <a:t>n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dirty="0" smtClean="0">
                <a:latin typeface="Comic Sans MS" pitchFamily="66" charset="0"/>
              </a:rPr>
              <a:t>’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dirty="0" smtClean="0">
                <a:latin typeface="Comic Sans MS" pitchFamily="66" charset="0"/>
              </a:rPr>
              <a:t>’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dirty="0" err="1" smtClean="0">
                <a:latin typeface="Comic Sans MS" pitchFamily="66" charset="0"/>
              </a:rPr>
              <a:t>’</a:t>
            </a:r>
            <a:r>
              <a:rPr lang="en-US" sz="2800" baseline="-25000" dirty="0" err="1" smtClean="0">
                <a:latin typeface="Comic Sans MS" pitchFamily="66" charset="0"/>
              </a:rPr>
              <a:t>n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be two profiles </a:t>
            </a:r>
            <a:r>
              <a:rPr lang="en-US" sz="2800" dirty="0" err="1" smtClean="0"/>
              <a:t>s.t.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dirty="0" smtClean="0">
                <a:latin typeface="Comic Sans MS" pitchFamily="66" charset="0"/>
              </a:rPr>
              <a:t>=W(</a:t>
            </a: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,…,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msy10" pitchFamily="34" charset="0"/>
              </a:rPr>
              <a:t>Á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smtClean="0"/>
              <a:t>and </a:t>
            </a: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dirty="0" smtClean="0">
                <a:latin typeface="Comic Sans MS" pitchFamily="66" charset="0"/>
              </a:rPr>
              <a:t>’=W(</a:t>
            </a: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dirty="0" smtClean="0">
                <a:latin typeface="Comic Sans MS" pitchFamily="66" charset="0"/>
              </a:rPr>
              <a:t>’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msy10" pitchFamily="34" charset="0"/>
              </a:rPr>
              <a:t>Á</a:t>
            </a:r>
            <a:r>
              <a:rPr lang="en-US" sz="2400" dirty="0" smtClean="0">
                <a:latin typeface="Comic Sans MS" pitchFamily="66" charset="0"/>
              </a:rPr>
              <a:t>’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,…,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msy10" pitchFamily="34" charset="0"/>
              </a:rPr>
              <a:t>Á</a:t>
            </a:r>
            <a:r>
              <a:rPr lang="en-US" sz="2400" dirty="0" err="1" smtClean="0">
                <a:latin typeface="Comic Sans MS" pitchFamily="66" charset="0"/>
              </a:rPr>
              <a:t>’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and where for all </a:t>
            </a:r>
            <a:r>
              <a:rPr lang="en-US" sz="2400" dirty="0" err="1" smtClean="0">
                <a:latin typeface="Comic Sans MS" pitchFamily="66" charset="0"/>
              </a:rPr>
              <a:t>i</a:t>
            </a:r>
            <a:endParaRPr lang="en-US" sz="2400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 pitchFamily="18" charset="2"/>
              </a:rPr>
              <a:t> </a:t>
            </a:r>
            <a:r>
              <a:rPr lang="en-US" sz="2800" dirty="0" smtClean="0">
                <a:latin typeface="Comic Sans MS" pitchFamily="66" charset="0"/>
              </a:rPr>
              <a:t> c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dirty="0" err="1" smtClean="0">
                <a:latin typeface="Comic Sans MS" pitchFamily="66" charset="0"/>
              </a:rPr>
              <a:t>’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Then </a:t>
            </a: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 pitchFamily="18" charset="2"/>
              </a:rPr>
              <a:t> </a:t>
            </a:r>
            <a:r>
              <a:rPr lang="en-US" sz="2800" dirty="0" smtClean="0">
                <a:latin typeface="Comic Sans MS" pitchFamily="66" charset="0"/>
              </a:rPr>
              <a:t> c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dirty="0" smtClean="0">
                <a:latin typeface="Comic Sans MS" pitchFamily="66" charset="0"/>
              </a:rPr>
              <a:t>’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Proof</a:t>
            </a:r>
            <a:r>
              <a:rPr lang="en-US" sz="2800" dirty="0" smtClean="0"/>
              <a:t>: suppose </a:t>
            </a: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 </a:t>
            </a:r>
            <a:r>
              <a:rPr lang="en-US" sz="2800" dirty="0" smtClean="0"/>
              <a:t>and</a:t>
            </a:r>
            <a:r>
              <a:rPr lang="en-US" sz="2800" dirty="0" smtClean="0">
                <a:latin typeface="Comic Sans MS" pitchFamily="66" charset="0"/>
              </a:rPr>
              <a:t> c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sz="2800" dirty="0" smtClean="0">
                <a:latin typeface="Comic Sans MS" pitchFamily="66" charset="0"/>
              </a:rPr>
              <a:t> b 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Create a single preference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</a:t>
            </a:r>
            <a:r>
              <a:rPr lang="en-US" sz="2800" baseline="-25000" dirty="0" err="1" smtClean="0"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from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cmsy10" pitchFamily="34" charset="0"/>
              </a:rPr>
              <a:t>Á’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 smtClean="0"/>
              <a:t>where </a:t>
            </a:r>
            <a:r>
              <a:rPr lang="en-US" sz="2800" dirty="0" smtClean="0">
                <a:latin typeface="Comic Sans MS" pitchFamily="66" charset="0"/>
              </a:rPr>
              <a:t>c</a:t>
            </a:r>
            <a:r>
              <a:rPr lang="en-US" sz="2800" dirty="0" smtClean="0"/>
              <a:t> is just below </a:t>
            </a: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mic Sans MS" pitchFamily="66" charset="0"/>
              </a:rPr>
              <a:t>d</a:t>
            </a:r>
            <a:r>
              <a:rPr lang="en-US" sz="2800" dirty="0" smtClean="0"/>
              <a:t> just above </a:t>
            </a:r>
            <a:r>
              <a:rPr lang="en-US" sz="2800" dirty="0" smtClean="0">
                <a:latin typeface="Comic Sans MS" pitchFamily="66" charset="0"/>
              </a:rPr>
              <a:t>b.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Let</a:t>
            </a: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aseline="-25000" dirty="0" smtClean="0">
                <a:solidFill>
                  <a:srgbClr val="FF0000"/>
                </a:solidFill>
                <a:latin typeface="cmsy10" pitchFamily="34" charset="0"/>
                <a:sym typeface="Symbol" pitchFamily="18" charset="2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=W(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,…,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msy10" pitchFamily="34" charset="0"/>
              </a:rPr>
              <a:t>Á</a:t>
            </a:r>
            <a:r>
              <a:rPr lang="en-US" sz="2800" baseline="-25000" dirty="0" err="1" smtClean="0"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We must have: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(</a:t>
            </a:r>
            <a:r>
              <a:rPr lang="en-US" sz="2800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aseline="-25000" dirty="0" smtClean="0">
                <a:solidFill>
                  <a:srgbClr val="FF0000"/>
                </a:solidFill>
                <a:latin typeface="cmsy10" pitchFamily="34" charset="0"/>
                <a:sym typeface="Symbol" pitchFamily="18" charset="2"/>
              </a:rPr>
              <a:t>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(ii)</a:t>
            </a:r>
            <a:r>
              <a:rPr lang="en-US" sz="2800" dirty="0" smtClean="0">
                <a:latin typeface="Comic Sans MS" pitchFamily="66" charset="0"/>
              </a:rPr>
              <a:t> c </a:t>
            </a:r>
            <a:r>
              <a:rPr lang="en-US" sz="2800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aseline="-25000" dirty="0" smtClean="0">
                <a:solidFill>
                  <a:srgbClr val="FF0000"/>
                </a:solidFill>
                <a:latin typeface="cmsy10" pitchFamily="34" charset="0"/>
                <a:sym typeface="Symbol" pitchFamily="18" charset="2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 a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(iii)</a:t>
            </a:r>
            <a:r>
              <a:rPr lang="en-US" sz="2800" dirty="0" smtClean="0">
                <a:latin typeface="Comic Sans MS" pitchFamily="66" charset="0"/>
              </a:rPr>
              <a:t> b </a:t>
            </a:r>
            <a:r>
              <a:rPr lang="en-US" sz="2800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aseline="-25000" dirty="0" smtClean="0">
                <a:solidFill>
                  <a:srgbClr val="FF0000"/>
                </a:solidFill>
                <a:latin typeface="cmsy10" pitchFamily="34" charset="0"/>
                <a:sym typeface="Symbol" pitchFamily="18" charset="2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And therefore </a:t>
            </a:r>
            <a:r>
              <a:rPr lang="en-US" sz="2800" dirty="0" smtClean="0">
                <a:latin typeface="Comic Sans MS" pitchFamily="66" charset="0"/>
              </a:rPr>
              <a:t>c </a:t>
            </a:r>
            <a:r>
              <a:rPr lang="en-US" sz="2800" dirty="0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sz="2800" baseline="-25000" dirty="0" smtClean="0">
                <a:solidFill>
                  <a:srgbClr val="FF0000"/>
                </a:solidFill>
                <a:latin typeface="cmsy10" pitchFamily="34" charset="0"/>
                <a:sym typeface="Symbol" pitchFamily="18" charset="2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 d </a:t>
            </a:r>
            <a:r>
              <a:rPr lang="en-US" sz="2800" dirty="0" smtClean="0"/>
              <a:t>and </a:t>
            </a:r>
            <a:r>
              <a:rPr lang="en-US" sz="2800" dirty="0" smtClean="0">
                <a:latin typeface="Comic Sans MS" pitchFamily="66" charset="0"/>
              </a:rPr>
              <a:t>c </a:t>
            </a:r>
            <a:r>
              <a:rPr lang="en-US" sz="2800" dirty="0" smtClean="0">
                <a:latin typeface="cmsy10" pitchFamily="34" charset="0"/>
              </a:rPr>
              <a:t>Á</a:t>
            </a:r>
            <a:r>
              <a:rPr lang="en-US" sz="2800" dirty="0" smtClean="0">
                <a:latin typeface="Comic Sans MS" pitchFamily="66" charset="0"/>
              </a:rPr>
              <a:t>’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d </a:t>
            </a:r>
          </a:p>
        </p:txBody>
      </p:sp>
    </p:spTree>
    <p:extLst>
      <p:ext uri="{BB962C8B-B14F-4D97-AF65-F5344CB8AC3E}">
        <p14:creationId xmlns:p14="http://schemas.microsoft.com/office/powerpoint/2010/main" val="16219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48" name="AutoShape 12"/>
          <p:cNvSpPr>
            <a:spLocks noChangeArrowheads="1"/>
          </p:cNvSpPr>
          <p:nvPr/>
        </p:nvSpPr>
        <p:spPr bwMode="auto">
          <a:xfrm>
            <a:off x="5867400" y="2743200"/>
            <a:ext cx="2590800" cy="762000"/>
          </a:xfrm>
          <a:prstGeom prst="wedgeRoundRectCallout">
            <a:avLst>
              <a:gd name="adj1" fmla="val -136213"/>
              <a:gd name="adj2" fmla="val 365000"/>
              <a:gd name="adj3" fmla="val 16667"/>
            </a:avLst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51946" name="AutoShape 10"/>
          <p:cNvSpPr>
            <a:spLocks noChangeArrowheads="1"/>
          </p:cNvSpPr>
          <p:nvPr/>
        </p:nvSpPr>
        <p:spPr bwMode="auto">
          <a:xfrm>
            <a:off x="5867400" y="2590800"/>
            <a:ext cx="3048000" cy="1905000"/>
          </a:xfrm>
          <a:prstGeom prst="wedgeRoundRectCallout">
            <a:avLst>
              <a:gd name="adj1" fmla="val -121875"/>
              <a:gd name="adj2" fmla="val 1083"/>
              <a:gd name="adj3" fmla="val 16667"/>
            </a:avLst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>
                <a:latin typeface="Arial Narrow" pitchFamily="34" charset="0"/>
              </a:rPr>
              <a:t>Change must happen at some </a:t>
            </a:r>
            <a:r>
              <a:rPr lang="en-US" sz="2400">
                <a:solidFill>
                  <a:srgbClr val="993300"/>
                </a:solidFill>
                <a:latin typeface="Arial Narrow" pitchFamily="34" charset="0"/>
              </a:rPr>
              <a:t>profile</a:t>
            </a:r>
            <a:r>
              <a:rPr lang="en-US" sz="2400">
                <a:solidFill>
                  <a:srgbClr val="993300"/>
                </a:solidFill>
              </a:rPr>
              <a:t> i*</a:t>
            </a:r>
          </a:p>
          <a:p>
            <a:pPr lvl="1">
              <a:buFontTx/>
              <a:buChar char="•"/>
            </a:pPr>
            <a:r>
              <a:rPr lang="en-US" sz="2400">
                <a:latin typeface="Arial Narrow" pitchFamily="34" charset="0"/>
              </a:rPr>
              <a:t>Where </a:t>
            </a:r>
            <a:r>
              <a:rPr lang="en-US" sz="2400">
                <a:solidFill>
                  <a:srgbClr val="339933"/>
                </a:solidFill>
                <a:latin typeface="Arial Narrow" pitchFamily="34" charset="0"/>
              </a:rPr>
              <a:t>voter </a:t>
            </a:r>
            <a:r>
              <a:rPr lang="en-US" sz="2400">
                <a:solidFill>
                  <a:srgbClr val="339933"/>
                </a:solidFill>
              </a:rPr>
              <a:t>i*</a:t>
            </a:r>
            <a:r>
              <a:rPr lang="en-US" sz="2400">
                <a:latin typeface="Arial Narrow" pitchFamily="34" charset="0"/>
              </a:rPr>
              <a:t> changed his opinion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Proof of Arrow’s Theorem: Find the Dictator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For arbitrary  </a:t>
            </a:r>
            <a:r>
              <a:rPr lang="en-US" dirty="0" err="1" smtClean="0">
                <a:latin typeface="Comic Sans MS" pitchFamily="66" charset="0"/>
              </a:rPr>
              <a:t>a,b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 pitchFamily="34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A</a:t>
            </a:r>
            <a:r>
              <a:rPr lang="en-US" dirty="0" smtClean="0"/>
              <a:t> consider profiles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990600" y="6278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a</a:t>
            </a:r>
            <a:r>
              <a:rPr lang="en-US" sz="3200">
                <a:latin typeface="Arial Narrow" pitchFamily="34" charset="0"/>
              </a:rPr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 </a:t>
            </a:r>
            <a:r>
              <a:rPr lang="en-US" sz="3200"/>
              <a:t>b</a:t>
            </a:r>
          </a:p>
        </p:txBody>
      </p:sp>
      <p:sp>
        <p:nvSpPr>
          <p:cNvPr id="551945" name="Text Box 9"/>
          <p:cNvSpPr txBox="1">
            <a:spLocks noChangeArrowheads="1"/>
          </p:cNvSpPr>
          <p:nvPr/>
        </p:nvSpPr>
        <p:spPr bwMode="auto">
          <a:xfrm>
            <a:off x="4419600" y="6278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b</a:t>
            </a:r>
            <a:r>
              <a:rPr lang="en-US" sz="3200">
                <a:latin typeface="Arial Narrow" pitchFamily="34" charset="0"/>
              </a:rPr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 </a:t>
            </a:r>
            <a:r>
              <a:rPr lang="en-US" sz="3200"/>
              <a:t>a</a:t>
            </a:r>
          </a:p>
        </p:txBody>
      </p:sp>
      <p:sp>
        <p:nvSpPr>
          <p:cNvPr id="551947" name="Text Box 11"/>
          <p:cNvSpPr txBox="1">
            <a:spLocks noChangeArrowheads="1"/>
          </p:cNvSpPr>
          <p:nvPr/>
        </p:nvSpPr>
        <p:spPr bwMode="auto">
          <a:xfrm>
            <a:off x="5791200" y="5149850"/>
            <a:ext cx="3505200" cy="946150"/>
          </a:xfrm>
          <a:prstGeom prst="rect">
            <a:avLst/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 Narrow" pitchFamily="34" charset="0"/>
              </a:rPr>
              <a:t>Claim:</a:t>
            </a:r>
            <a:r>
              <a:rPr lang="en-US" sz="2800">
                <a:latin typeface="Arial Narrow" pitchFamily="34" charset="0"/>
              </a:rPr>
              <a:t> this</a:t>
            </a:r>
            <a:r>
              <a:rPr lang="en-US" sz="2800"/>
              <a:t> i* </a:t>
            </a:r>
            <a:r>
              <a:rPr lang="en-US" sz="2800">
                <a:latin typeface="Arial Narrow" pitchFamily="34" charset="0"/>
              </a:rPr>
              <a:t>is the dictator!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5486400" y="1905000"/>
            <a:ext cx="25146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Narrow" pitchFamily="34" charset="0"/>
              </a:rPr>
              <a:t>Hybrid argument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152400" y="1905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339933"/>
                </a:solidFill>
                <a:latin typeface="Arial Narrow" pitchFamily="34" charset="0"/>
              </a:rPr>
              <a:t>Voters</a:t>
            </a:r>
          </a:p>
        </p:txBody>
      </p:sp>
      <p:sp>
        <p:nvSpPr>
          <p:cNvPr id="17419" name="Text Box 15"/>
          <p:cNvSpPr txBox="1">
            <a:spLocks noChangeArrowheads="1"/>
          </p:cNvSpPr>
          <p:nvPr/>
        </p:nvSpPr>
        <p:spPr bwMode="auto">
          <a:xfrm>
            <a:off x="228600" y="2276872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228600" y="270892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17421" name="Text Box 17"/>
          <p:cNvSpPr txBox="1">
            <a:spLocks noChangeArrowheads="1"/>
          </p:cNvSpPr>
          <p:nvPr/>
        </p:nvSpPr>
        <p:spPr bwMode="auto">
          <a:xfrm>
            <a:off x="228600" y="49371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</a:rPr>
              <a:t>n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2514600" y="6400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3300"/>
                </a:solidFill>
                <a:latin typeface="Arial Narrow" pitchFamily="34" charset="0"/>
              </a:rPr>
              <a:t>Profiles</a:t>
            </a:r>
          </a:p>
        </p:txBody>
      </p:sp>
      <p:sp>
        <p:nvSpPr>
          <p:cNvPr id="17423" name="Rectangle 19"/>
          <p:cNvSpPr>
            <a:spLocks noChangeArrowheads="1"/>
          </p:cNvSpPr>
          <p:nvPr/>
        </p:nvSpPr>
        <p:spPr bwMode="auto">
          <a:xfrm>
            <a:off x="1219200" y="1905000"/>
            <a:ext cx="609600" cy="357646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20"/>
          <p:cNvSpPr>
            <a:spLocks noChangeArrowheads="1"/>
          </p:cNvSpPr>
          <p:nvPr/>
        </p:nvSpPr>
        <p:spPr bwMode="auto">
          <a:xfrm>
            <a:off x="2051720" y="2744925"/>
            <a:ext cx="609600" cy="273654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21"/>
          <p:cNvSpPr>
            <a:spLocks noChangeArrowheads="1"/>
          </p:cNvSpPr>
          <p:nvPr/>
        </p:nvSpPr>
        <p:spPr bwMode="auto">
          <a:xfrm>
            <a:off x="4067944" y="1905000"/>
            <a:ext cx="609600" cy="357646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2843808" y="3543299"/>
            <a:ext cx="609600" cy="195815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23"/>
          <p:cNvSpPr>
            <a:spLocks noChangeArrowheads="1"/>
          </p:cNvSpPr>
          <p:nvPr/>
        </p:nvSpPr>
        <p:spPr bwMode="auto">
          <a:xfrm>
            <a:off x="2843808" y="1905000"/>
            <a:ext cx="609600" cy="163830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2051720" y="1905000"/>
            <a:ext cx="609600" cy="83992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Text Box 25"/>
          <p:cNvSpPr txBox="1">
            <a:spLocks noChangeArrowheads="1"/>
          </p:cNvSpPr>
          <p:nvPr/>
        </p:nvSpPr>
        <p:spPr bwMode="auto">
          <a:xfrm>
            <a:off x="1382688" y="571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3300"/>
                </a:solidFill>
              </a:rPr>
              <a:t>0</a:t>
            </a:r>
          </a:p>
        </p:txBody>
      </p:sp>
      <p:sp>
        <p:nvSpPr>
          <p:cNvPr id="17430" name="Text Box 26"/>
          <p:cNvSpPr txBox="1">
            <a:spLocks noChangeArrowheads="1"/>
          </p:cNvSpPr>
          <p:nvPr/>
        </p:nvSpPr>
        <p:spPr bwMode="auto">
          <a:xfrm>
            <a:off x="2195736" y="571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17431" name="Text Box 27"/>
          <p:cNvSpPr txBox="1">
            <a:spLocks noChangeArrowheads="1"/>
          </p:cNvSpPr>
          <p:nvPr/>
        </p:nvSpPr>
        <p:spPr bwMode="auto">
          <a:xfrm>
            <a:off x="2987824" y="571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3300"/>
                </a:solidFill>
              </a:rPr>
              <a:t>2</a:t>
            </a:r>
          </a:p>
        </p:txBody>
      </p:sp>
      <p:sp>
        <p:nvSpPr>
          <p:cNvPr id="17432" name="Text Box 28"/>
          <p:cNvSpPr txBox="1">
            <a:spLocks noChangeArrowheads="1"/>
          </p:cNvSpPr>
          <p:nvPr/>
        </p:nvSpPr>
        <p:spPr bwMode="auto">
          <a:xfrm>
            <a:off x="228600" y="40386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</a:rPr>
              <a:t>…</a:t>
            </a:r>
          </a:p>
        </p:txBody>
      </p:sp>
      <p:sp>
        <p:nvSpPr>
          <p:cNvPr id="17433" name="Text Box 29"/>
          <p:cNvSpPr txBox="1">
            <a:spLocks noChangeArrowheads="1"/>
          </p:cNvSpPr>
          <p:nvPr/>
        </p:nvSpPr>
        <p:spPr bwMode="auto">
          <a:xfrm>
            <a:off x="4211960" y="571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993300"/>
                </a:solidFill>
              </a:rPr>
              <a:t>n</a:t>
            </a:r>
          </a:p>
        </p:txBody>
      </p:sp>
      <p:graphicFrame>
        <p:nvGraphicFramePr>
          <p:cNvPr id="2" name="Table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18160992"/>
              </p:ext>
            </p:extLst>
          </p:nvPr>
        </p:nvGraphicFramePr>
        <p:xfrm>
          <a:off x="1371600" y="2001193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16383019"/>
              </p:ext>
            </p:extLst>
          </p:nvPr>
        </p:nvGraphicFramePr>
        <p:xfrm>
          <a:off x="1371600" y="2780928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45722600"/>
              </p:ext>
            </p:extLst>
          </p:nvPr>
        </p:nvGraphicFramePr>
        <p:xfrm>
          <a:off x="1403648" y="4641696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8092739"/>
              </p:ext>
            </p:extLst>
          </p:nvPr>
        </p:nvGraphicFramePr>
        <p:xfrm>
          <a:off x="2971056" y="4713704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67225850"/>
              </p:ext>
            </p:extLst>
          </p:nvPr>
        </p:nvGraphicFramePr>
        <p:xfrm>
          <a:off x="2123728" y="2780928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2170673"/>
              </p:ext>
            </p:extLst>
          </p:nvPr>
        </p:nvGraphicFramePr>
        <p:xfrm>
          <a:off x="2915816" y="3561576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19153600"/>
              </p:ext>
            </p:extLst>
          </p:nvPr>
        </p:nvGraphicFramePr>
        <p:xfrm>
          <a:off x="2134938" y="1996440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6046546"/>
              </p:ext>
            </p:extLst>
          </p:nvPr>
        </p:nvGraphicFramePr>
        <p:xfrm>
          <a:off x="2123728" y="3573016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88407819"/>
              </p:ext>
            </p:extLst>
          </p:nvPr>
        </p:nvGraphicFramePr>
        <p:xfrm>
          <a:off x="2933700" y="1988840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03392540"/>
              </p:ext>
            </p:extLst>
          </p:nvPr>
        </p:nvGraphicFramePr>
        <p:xfrm>
          <a:off x="4211960" y="4641696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1112373"/>
              </p:ext>
            </p:extLst>
          </p:nvPr>
        </p:nvGraphicFramePr>
        <p:xfrm>
          <a:off x="4198318" y="1988840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26291456"/>
              </p:ext>
            </p:extLst>
          </p:nvPr>
        </p:nvGraphicFramePr>
        <p:xfrm>
          <a:off x="2933700" y="2773680"/>
          <a:ext cx="304800" cy="731520"/>
        </p:xfrm>
        <a:graphic>
          <a:graphicData uri="http://schemas.openxmlformats.org/drawingml/2006/table">
            <a:tbl>
              <a:tblPr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800"/>
              </a:tblGrid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61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8" grpId="0" animBg="1"/>
      <p:bldP spid="551946" grpId="0" animBg="1"/>
      <p:bldP spid="551944" grpId="0"/>
      <p:bldP spid="551945" grpId="0"/>
      <p:bldP spid="55194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Proof of Arrow’s Theorem: i* is the dictator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Claim</a:t>
            </a:r>
            <a:r>
              <a:rPr lang="en-US" smtClean="0"/>
              <a:t>: for any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smtClean="0"/>
              <a:t>and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=W(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smtClean="0">
                <a:latin typeface="Comic Sans MS" pitchFamily="66" charset="0"/>
              </a:rPr>
              <a:t>) </a:t>
            </a:r>
            <a:r>
              <a:rPr lang="en-US" smtClean="0"/>
              <a:t>and </a:t>
            </a:r>
            <a:r>
              <a:rPr lang="en-US" smtClean="0">
                <a:latin typeface="Comic Sans MS" pitchFamily="66" charset="0"/>
              </a:rPr>
              <a:t>c,d </a:t>
            </a:r>
            <a:r>
              <a:rPr lang="en-US" smtClean="0">
                <a:latin typeface="cmsy10" pitchFamily="34" charset="0"/>
              </a:rPr>
              <a:t>2</a:t>
            </a:r>
            <a:r>
              <a:rPr lang="en-US" smtClean="0">
                <a:latin typeface="Comic Sans MS" pitchFamily="66" charset="0"/>
              </a:rPr>
              <a:t> A</a:t>
            </a:r>
            <a:r>
              <a:rPr lang="en-US" smtClean="0"/>
              <a:t>. If </a:t>
            </a:r>
            <a:r>
              <a:rPr lang="en-US" smtClean="0">
                <a:latin typeface="Comic Sans MS" pitchFamily="66" charset="0"/>
              </a:rPr>
              <a:t>c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i*</a:t>
            </a:r>
            <a:r>
              <a:rPr lang="en-US" smtClean="0">
                <a:latin typeface="Comic Sans MS" pitchFamily="66" charset="0"/>
              </a:rPr>
              <a:t> d</a:t>
            </a:r>
            <a:r>
              <a:rPr lang="en-US" smtClean="0"/>
              <a:t> then </a:t>
            </a:r>
            <a:r>
              <a:rPr lang="en-US" smtClean="0">
                <a:latin typeface="Comic Sans MS" pitchFamily="66" charset="0"/>
              </a:rPr>
              <a:t>c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 d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r>
              <a:rPr lang="en-US" smtClean="0"/>
              <a:t>Proof: take </a:t>
            </a:r>
            <a:r>
              <a:rPr lang="en-US" smtClean="0">
                <a:latin typeface="Comic Sans MS" pitchFamily="66" charset="0"/>
              </a:rPr>
              <a:t>e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c,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d </a:t>
            </a:r>
            <a:r>
              <a:rPr lang="en-US" smtClean="0"/>
              <a:t>and </a:t>
            </a:r>
          </a:p>
          <a:p>
            <a:pPr eaLnBrk="1" hangingPunct="1"/>
            <a:r>
              <a:rPr lang="en-US" smtClean="0"/>
              <a:t>for </a:t>
            </a:r>
            <a:r>
              <a:rPr lang="en-US" smtClean="0">
                <a:latin typeface="Comic Sans MS" pitchFamily="66" charset="0"/>
              </a:rPr>
              <a:t>i&lt;i*</a:t>
            </a:r>
            <a:r>
              <a:rPr lang="en-US" smtClean="0"/>
              <a:t> move </a:t>
            </a:r>
            <a:r>
              <a:rPr lang="en-US" smtClean="0">
                <a:latin typeface="Comic Sans MS" pitchFamily="66" charset="0"/>
              </a:rPr>
              <a:t>e</a:t>
            </a:r>
            <a:r>
              <a:rPr lang="en-US" smtClean="0"/>
              <a:t> to the bottom of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mtClean="0"/>
              <a:t>for </a:t>
            </a:r>
            <a:r>
              <a:rPr lang="en-US" smtClean="0">
                <a:latin typeface="Comic Sans MS" pitchFamily="66" charset="0"/>
              </a:rPr>
              <a:t>i&gt;i*</a:t>
            </a:r>
            <a:r>
              <a:rPr lang="en-US" smtClean="0"/>
              <a:t> move </a:t>
            </a:r>
            <a:r>
              <a:rPr lang="en-US" smtClean="0">
                <a:latin typeface="Comic Sans MS" pitchFamily="66" charset="0"/>
              </a:rPr>
              <a:t>e</a:t>
            </a:r>
            <a:r>
              <a:rPr lang="en-US" smtClean="0"/>
              <a:t> to the top of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smtClean="0"/>
              <a:t>for </a:t>
            </a:r>
            <a:r>
              <a:rPr lang="en-US" smtClean="0">
                <a:latin typeface="Comic Sans MS" pitchFamily="66" charset="0"/>
              </a:rPr>
              <a:t>i*</a:t>
            </a:r>
            <a:r>
              <a:rPr lang="en-US" smtClean="0"/>
              <a:t> put </a:t>
            </a:r>
            <a:r>
              <a:rPr lang="en-US" smtClean="0">
                <a:latin typeface="Comic Sans MS" pitchFamily="66" charset="0"/>
              </a:rPr>
              <a:t>e</a:t>
            </a:r>
            <a:r>
              <a:rPr lang="en-US" smtClean="0"/>
              <a:t> between </a:t>
            </a:r>
            <a:r>
              <a:rPr lang="en-US" smtClean="0">
                <a:latin typeface="Comic Sans MS" pitchFamily="66" charset="0"/>
              </a:rPr>
              <a:t>c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d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For resulting preferences: </a:t>
            </a:r>
          </a:p>
          <a:p>
            <a:pPr lvl="1" eaLnBrk="1" hangingPunct="1"/>
            <a:r>
              <a:rPr lang="en-US" smtClean="0"/>
              <a:t>Preferences of </a:t>
            </a:r>
            <a:r>
              <a:rPr lang="en-US" smtClean="0">
                <a:latin typeface="Comic Sans MS" pitchFamily="66" charset="0"/>
              </a:rPr>
              <a:t>e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c</a:t>
            </a:r>
            <a:r>
              <a:rPr lang="en-US" smtClean="0"/>
              <a:t> like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b </a:t>
            </a:r>
            <a:r>
              <a:rPr lang="en-US" smtClean="0"/>
              <a:t>in </a:t>
            </a:r>
            <a:r>
              <a:rPr lang="en-US" smtClean="0">
                <a:solidFill>
                  <a:srgbClr val="993300"/>
                </a:solidFill>
              </a:rPr>
              <a:t>profile</a:t>
            </a:r>
            <a:r>
              <a:rPr lang="en-US" smtClean="0">
                <a:solidFill>
                  <a:srgbClr val="993300"/>
                </a:solidFill>
                <a:latin typeface="Comic Sans MS" pitchFamily="66" charset="0"/>
              </a:rPr>
              <a:t> i*.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lvl="1" eaLnBrk="1" hangingPunct="1"/>
            <a:r>
              <a:rPr lang="en-US" smtClean="0"/>
              <a:t>Preferences of </a:t>
            </a:r>
            <a:r>
              <a:rPr lang="en-US" smtClean="0">
                <a:latin typeface="Comic Sans MS" pitchFamily="66" charset="0"/>
              </a:rPr>
              <a:t>e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d</a:t>
            </a:r>
            <a:r>
              <a:rPr lang="en-US" smtClean="0"/>
              <a:t> like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b</a:t>
            </a:r>
            <a:r>
              <a:rPr lang="en-US" smtClean="0"/>
              <a:t> in profile</a:t>
            </a:r>
            <a:r>
              <a:rPr lang="en-US" smtClean="0">
                <a:latin typeface="Comic Sans MS" pitchFamily="66" charset="0"/>
              </a:rPr>
              <a:t> i*-1. </a:t>
            </a:r>
          </a:p>
        </p:txBody>
      </p:sp>
      <p:sp>
        <p:nvSpPr>
          <p:cNvPr id="552964" name="AutoShape 4"/>
          <p:cNvSpPr>
            <a:spLocks noChangeArrowheads="1"/>
          </p:cNvSpPr>
          <p:nvPr/>
        </p:nvSpPr>
        <p:spPr bwMode="auto">
          <a:xfrm>
            <a:off x="7380312" y="3501008"/>
            <a:ext cx="1524000" cy="533400"/>
          </a:xfrm>
          <a:prstGeom prst="wedgeRoundRectCallout">
            <a:avLst>
              <a:gd name="adj1" fmla="val -153750"/>
              <a:gd name="adj2" fmla="val 7887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/>
              <a:t>c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 e</a:t>
            </a:r>
          </a:p>
        </p:txBody>
      </p:sp>
      <p:sp>
        <p:nvSpPr>
          <p:cNvPr id="552965" name="AutoShape 5"/>
          <p:cNvSpPr>
            <a:spLocks noChangeArrowheads="1"/>
          </p:cNvSpPr>
          <p:nvPr/>
        </p:nvSpPr>
        <p:spPr bwMode="auto">
          <a:xfrm>
            <a:off x="7380312" y="5373216"/>
            <a:ext cx="1524000" cy="533400"/>
          </a:xfrm>
          <a:prstGeom prst="wedgeRoundRectCallout">
            <a:avLst>
              <a:gd name="adj1" fmla="val -175000"/>
              <a:gd name="adj2" fmla="val -7648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/>
              <a:t>e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 d</a:t>
            </a:r>
          </a:p>
        </p:txBody>
      </p:sp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1066800" y="6248400"/>
            <a:ext cx="2743200" cy="579438"/>
          </a:xfrm>
          <a:prstGeom prst="rect">
            <a:avLst/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Therefore</a:t>
            </a:r>
            <a:r>
              <a:rPr lang="en-US"/>
              <a:t> </a:t>
            </a:r>
            <a:r>
              <a:rPr lang="en-US" sz="3200"/>
              <a:t>c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14506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4" grpId="0" animBg="1"/>
      <p:bldP spid="552965" grpId="0" animBg="1"/>
      <p:bldP spid="5529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A function f: L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MT Extra" pitchFamily="18" charset="2"/>
              </a:rPr>
              <a:t></a:t>
            </a:r>
            <a:r>
              <a:rPr lang="en-US" sz="2400" dirty="0"/>
              <a:t> A is called a </a:t>
            </a:r>
            <a:r>
              <a:rPr lang="en-US" sz="2400" b="1" dirty="0">
                <a:solidFill>
                  <a:srgbClr val="FF0000"/>
                </a:solidFill>
              </a:rPr>
              <a:t>social choice function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Aggregates voters preferences and selects a </a:t>
            </a:r>
            <a:r>
              <a:rPr lang="en-US" sz="2000" b="1" i="1" dirty="0">
                <a:solidFill>
                  <a:srgbClr val="002060"/>
                </a:solidFill>
              </a:rPr>
              <a:t>winner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A function W: L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MT Extra" pitchFamily="18" charset="2"/>
              </a:rPr>
              <a:t></a:t>
            </a:r>
            <a:r>
              <a:rPr lang="en-US" sz="2400" dirty="0"/>
              <a:t> L is called a </a:t>
            </a:r>
            <a:r>
              <a:rPr lang="en-US" sz="2400" b="1" dirty="0">
                <a:solidFill>
                  <a:srgbClr val="FF0000"/>
                </a:solidFill>
              </a:rPr>
              <a:t>social welfare function</a:t>
            </a:r>
          </a:p>
          <a:p>
            <a:pPr lvl="1">
              <a:lnSpc>
                <a:spcPct val="90000"/>
              </a:lnSpc>
            </a:pPr>
            <a:r>
              <a:rPr lang="en-US" sz="2000" i="1" dirty="0" err="1"/>
              <a:t>Aggergates</a:t>
            </a:r>
            <a:r>
              <a:rPr lang="en-US" sz="2000" i="1" dirty="0"/>
              <a:t> voters preference into a </a:t>
            </a:r>
            <a:r>
              <a:rPr lang="en-US" sz="2000" b="1" i="1" dirty="0">
                <a:solidFill>
                  <a:srgbClr val="002060"/>
                </a:solidFill>
              </a:rPr>
              <a:t>common </a:t>
            </a:r>
            <a:r>
              <a:rPr lang="en-US" sz="2000" b="1" i="1" dirty="0" smtClean="0">
                <a:solidFill>
                  <a:srgbClr val="002060"/>
                </a:solidFill>
              </a:rPr>
              <a:t>order</a:t>
            </a:r>
          </a:p>
          <a:p>
            <a:pPr lvl="1">
              <a:lnSpc>
                <a:spcPct val="90000"/>
              </a:lnSpc>
            </a:pPr>
            <a:endParaRPr lang="en-US" sz="2000" b="1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i="1" dirty="0" smtClean="0">
                <a:solidFill>
                  <a:srgbClr val="FF0000"/>
                </a:solidFill>
              </a:rPr>
              <a:t>We’ve seen: 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smtClean="0">
                <a:solidFill>
                  <a:srgbClr val="0070C0"/>
                </a:solidFill>
              </a:rPr>
              <a:t>Arrows Theorem</a:t>
            </a:r>
            <a:r>
              <a:rPr lang="en-US" sz="2400" b="1" i="1" dirty="0" smtClean="0">
                <a:solidFill>
                  <a:srgbClr val="FF0000"/>
                </a:solidFill>
              </a:rPr>
              <a:t>: Limitations on Social Welfare functions</a:t>
            </a:r>
          </a:p>
          <a:p>
            <a:pPr>
              <a:lnSpc>
                <a:spcPct val="90000"/>
              </a:lnSpc>
            </a:pPr>
            <a:r>
              <a:rPr lang="en-US" sz="2800" b="1" i="1" dirty="0" smtClean="0">
                <a:solidFill>
                  <a:srgbClr val="FF0000"/>
                </a:solidFill>
              </a:rPr>
              <a:t>Next: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70C0"/>
                </a:solidFill>
              </a:rPr>
              <a:t>Gibbard-Satterthwaite</a:t>
            </a:r>
            <a:r>
              <a:rPr lang="en-US" sz="2400" b="1" i="1" dirty="0" smtClean="0">
                <a:solidFill>
                  <a:srgbClr val="0070C0"/>
                </a:solidFill>
              </a:rPr>
              <a:t> Theorem</a:t>
            </a:r>
            <a:r>
              <a:rPr lang="en-US" sz="2400" b="1" i="1" dirty="0" smtClean="0">
                <a:solidFill>
                  <a:srgbClr val="FF0000"/>
                </a:solidFill>
              </a:rPr>
              <a:t>: Limitations on Incentive Compatible Social Choice functions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welfare vs. Social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Strategic Manipulations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social choice function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f</a:t>
            </a:r>
            <a:r>
              <a:rPr lang="en-US" dirty="0" smtClean="0"/>
              <a:t> can be </a:t>
            </a:r>
            <a:r>
              <a:rPr lang="en-US" dirty="0" smtClean="0">
                <a:solidFill>
                  <a:srgbClr val="0033CC"/>
                </a:solidFill>
              </a:rPr>
              <a:t>manipulated</a:t>
            </a:r>
            <a:r>
              <a:rPr lang="en-US" dirty="0" smtClean="0"/>
              <a:t> by voter </a:t>
            </a:r>
            <a:r>
              <a:rPr lang="en-US" dirty="0" err="1" smtClean="0"/>
              <a:t>i</a:t>
            </a:r>
            <a:r>
              <a:rPr lang="en-US" dirty="0" smtClean="0"/>
              <a:t> if for some  </a:t>
            </a:r>
            <a:r>
              <a:rPr lang="en-US" dirty="0" smtClean="0">
                <a:latin typeface="cmsy10" pitchFamily="34" charset="0"/>
              </a:rPr>
              <a:t>Á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msy10" pitchFamily="34" charset="0"/>
              </a:rPr>
              <a:t>Á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,…,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msy10" pitchFamily="34" charset="0"/>
              </a:rPr>
              <a:t>Á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we have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=f(</a:t>
            </a:r>
            <a:r>
              <a:rPr lang="en-US" dirty="0" smtClean="0">
                <a:latin typeface="cmsy10" pitchFamily="34" charset="0"/>
              </a:rPr>
              <a:t>Á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,…</a:t>
            </a:r>
            <a:r>
              <a:rPr lang="en-US" dirty="0" err="1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,…,</a:t>
            </a:r>
            <a:r>
              <a:rPr lang="en-US" dirty="0" err="1" smtClean="0">
                <a:latin typeface="cmsy10" pitchFamily="34" charset="0"/>
              </a:rPr>
              <a:t>Á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 and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a’</a:t>
            </a:r>
            <a:r>
              <a:rPr lang="en-US" dirty="0" smtClean="0">
                <a:latin typeface="Comic Sans MS" pitchFamily="66" charset="0"/>
              </a:rPr>
              <a:t>=f(</a:t>
            </a:r>
            <a:r>
              <a:rPr lang="en-US" dirty="0" smtClean="0">
                <a:latin typeface="cmsy10" pitchFamily="34" charset="0"/>
              </a:rPr>
              <a:t>Á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,…,</a:t>
            </a:r>
            <a:r>
              <a:rPr lang="en-US" dirty="0" err="1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,…,</a:t>
            </a:r>
            <a:r>
              <a:rPr lang="en-US" dirty="0" err="1" smtClean="0">
                <a:latin typeface="cmsy10" pitchFamily="34" charset="0"/>
              </a:rPr>
              <a:t>Á</a:t>
            </a:r>
            <a:r>
              <a:rPr lang="en-US" baseline="-25000" dirty="0" err="1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/>
              <a:t>but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msy10" pitchFamily="34" charset="0"/>
              </a:rPr>
              <a:t>Á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a’</a:t>
            </a:r>
          </a:p>
          <a:p>
            <a:pPr marL="109728" indent="0">
              <a:lnSpc>
                <a:spcPct val="90000"/>
              </a:lnSpc>
              <a:buNone/>
            </a:pPr>
            <a:r>
              <a:rPr lang="en-US" dirty="0" smtClean="0"/>
              <a:t>  voter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prefers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a’</a:t>
            </a:r>
            <a:r>
              <a:rPr lang="en-US" dirty="0" smtClean="0"/>
              <a:t> over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dirty="0" smtClean="0"/>
              <a:t> and can get it by changing     her vote from her true preference </a:t>
            </a:r>
            <a:r>
              <a:rPr lang="en-US" dirty="0" err="1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rgbClr val="FF0000"/>
                </a:solidFill>
                <a:latin typeface="cmsy10" pitchFamily="34" charset="0"/>
              </a:rPr>
              <a:t>Á</a:t>
            </a:r>
            <a:r>
              <a:rPr lang="en-US" dirty="0" err="1" smtClean="0">
                <a:solidFill>
                  <a:srgbClr val="FF0000"/>
                </a:solidFill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mic Sans MS" pitchFamily="66" charset="0"/>
              </a:rPr>
              <a:t>f</a:t>
            </a:r>
            <a:r>
              <a:rPr lang="en-US" dirty="0" smtClean="0"/>
              <a:t> is called </a:t>
            </a:r>
            <a:r>
              <a:rPr lang="en-US" b="1" dirty="0" smtClean="0">
                <a:solidFill>
                  <a:srgbClr val="0033CC"/>
                </a:solidFill>
              </a:rPr>
              <a:t>incentive compatible</a:t>
            </a:r>
            <a:r>
              <a:rPr lang="en-US" dirty="0" smtClean="0"/>
              <a:t> if it cannot be manipulated</a:t>
            </a:r>
          </a:p>
        </p:txBody>
      </p:sp>
    </p:spTree>
    <p:extLst>
      <p:ext uri="{BB962C8B-B14F-4D97-AF65-F5344CB8AC3E}">
        <p14:creationId xmlns:p14="http://schemas.microsoft.com/office/powerpoint/2010/main" val="3405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Gibbard-Satterthwaite</a:t>
            </a:r>
            <a:r>
              <a:rPr lang="en-US" sz="4000" dirty="0" smtClean="0"/>
              <a:t> Impossibility Theorem</a:t>
            </a:r>
            <a:endParaRPr lang="en-US" sz="3200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 Narrow" pitchFamily="34" charset="0"/>
              </a:rPr>
              <a:t>Suppose there are at least 3 alternatives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 Narrow" pitchFamily="34" charset="0"/>
              </a:rPr>
              <a:t>There exists no </a:t>
            </a:r>
            <a:r>
              <a:rPr lang="en-US" sz="3200" b="1" dirty="0">
                <a:latin typeface="Arial Narrow" pitchFamily="34" charset="0"/>
              </a:rPr>
              <a:t>social choice function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/>
              <a:t>f</a:t>
            </a:r>
            <a:r>
              <a:rPr lang="en-US" sz="3200" dirty="0">
                <a:latin typeface="Arial Narrow" pitchFamily="34" charset="0"/>
              </a:rPr>
              <a:t> that is simultaneously: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33CC"/>
                </a:solidFill>
                <a:latin typeface="Arial Narrow" pitchFamily="34" charset="0"/>
              </a:rPr>
              <a:t>Onto </a:t>
            </a:r>
            <a:endParaRPr lang="en-US" sz="2800" dirty="0">
              <a:latin typeface="Arial Narrow" pitchFamily="34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itchFamily="34" charset="0"/>
              </a:rPr>
              <a:t>for every candidate, there are some </a:t>
            </a:r>
            <a:r>
              <a:rPr lang="en-US" sz="2400" dirty="0" smtClean="0">
                <a:latin typeface="Arial Narrow" pitchFamily="34" charset="0"/>
              </a:rPr>
              <a:t>preferences so that the candidate alternative is chosen</a:t>
            </a:r>
            <a:endParaRPr lang="en-US" sz="2400" dirty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err="1">
                <a:solidFill>
                  <a:srgbClr val="0033CC"/>
                </a:solidFill>
                <a:latin typeface="Arial Narrow" pitchFamily="34" charset="0"/>
              </a:rPr>
              <a:t>Nondictatorial</a:t>
            </a:r>
            <a:endParaRPr lang="en-US" sz="2800" dirty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0033CC"/>
                </a:solidFill>
                <a:latin typeface="Arial Narrow" pitchFamily="34" charset="0"/>
              </a:rPr>
              <a:t>Incentive compatible</a:t>
            </a:r>
          </a:p>
          <a:p>
            <a:pPr marL="742950" lvl="1" indent="-285750">
              <a:spcBef>
                <a:spcPct val="20000"/>
              </a:spcBef>
            </a:pPr>
            <a:endParaRPr lang="en-US" sz="2800" dirty="0">
              <a:solidFill>
                <a:srgbClr val="0033C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Proof of the </a:t>
            </a:r>
            <a:r>
              <a:rPr lang="en-US" sz="4000" dirty="0" err="1" smtClean="0"/>
              <a:t>Gibbard-Satterthwaite</a:t>
            </a:r>
            <a:r>
              <a:rPr lang="en-US" sz="4000" dirty="0" smtClean="0"/>
              <a:t> Theorem</a:t>
            </a:r>
            <a:endParaRPr lang="en-US" sz="3200" dirty="0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 Narrow" pitchFamily="34" charset="0"/>
              </a:rPr>
              <a:t>   Construct </a:t>
            </a:r>
            <a:r>
              <a:rPr lang="en-US" sz="3200" dirty="0">
                <a:latin typeface="Arial Narrow" pitchFamily="34" charset="0"/>
              </a:rPr>
              <a:t>a Social Welfare function </a:t>
            </a:r>
            <a:r>
              <a:rPr lang="en-US" sz="3200" dirty="0" err="1" smtClean="0"/>
              <a:t>W</a:t>
            </a:r>
            <a:r>
              <a:rPr lang="en-US" sz="3200" baseline="-25000" dirty="0" err="1" smtClean="0"/>
              <a:t>f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latin typeface="Arial Narrow" pitchFamily="34" charset="0"/>
              </a:rPr>
              <a:t> (total order) based </a:t>
            </a:r>
            <a:r>
              <a:rPr lang="en-US" sz="3200" dirty="0">
                <a:latin typeface="Arial Narrow" pitchFamily="34" charset="0"/>
              </a:rPr>
              <a:t>on f. </a:t>
            </a:r>
            <a:endParaRPr lang="en-US" sz="3200" dirty="0" smtClean="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err="1" smtClean="0"/>
              <a:t>W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(</a:t>
            </a:r>
            <a:r>
              <a:rPr lang="en-US" sz="3200" dirty="0" smtClean="0">
                <a:latin typeface="cmsy10" pitchFamily="34" charset="0"/>
              </a:rPr>
              <a:t>Á</a:t>
            </a:r>
            <a:r>
              <a:rPr lang="en-US" sz="3200" baseline="-25000" dirty="0" smtClean="0"/>
              <a:t>1</a:t>
            </a:r>
            <a:r>
              <a:rPr lang="en-US" sz="3200" dirty="0"/>
              <a:t>,…,</a:t>
            </a:r>
            <a:r>
              <a:rPr lang="en-US" sz="3200" dirty="0" err="1">
                <a:latin typeface="cmsy10" pitchFamily="34" charset="0"/>
              </a:rPr>
              <a:t>Á</a:t>
            </a:r>
            <a:r>
              <a:rPr lang="en-US" sz="3200" baseline="-25000" dirty="0" err="1"/>
              <a:t>n</a:t>
            </a:r>
            <a:r>
              <a:rPr lang="en-US" sz="3200" dirty="0"/>
              <a:t>)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/>
              <a:t>=</a:t>
            </a:r>
            <a:r>
              <a:rPr lang="en-US" sz="3200" dirty="0">
                <a:latin typeface="cmsy10" pitchFamily="34" charset="0"/>
              </a:rPr>
              <a:t>Á </a:t>
            </a:r>
            <a:endParaRPr lang="en-US" sz="3200" dirty="0" smtClean="0">
              <a:latin typeface="cmsy10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 Narrow" pitchFamily="34" charset="0"/>
              </a:rPr>
              <a:t>where </a:t>
            </a:r>
            <a:r>
              <a:rPr lang="en-US" sz="3200" dirty="0" err="1" smtClean="0"/>
              <a:t>a</a:t>
            </a:r>
            <a:r>
              <a:rPr lang="en-US" sz="3200" dirty="0" err="1" smtClean="0">
                <a:latin typeface="cmsy10" pitchFamily="34" charset="0"/>
              </a:rPr>
              <a:t>Á</a:t>
            </a:r>
            <a:r>
              <a:rPr lang="en-US" sz="3200" dirty="0" err="1" smtClean="0"/>
              <a:t>b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iff</a:t>
            </a:r>
            <a:r>
              <a:rPr lang="en-US" sz="3200" dirty="0">
                <a:latin typeface="Arial Narrow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/>
              <a:t>f(</a:t>
            </a:r>
            <a:r>
              <a:rPr lang="en-US" sz="3200" dirty="0">
                <a:latin typeface="cmsy10" pitchFamily="34" charset="0"/>
              </a:rPr>
              <a:t>Á</a:t>
            </a:r>
            <a:r>
              <a:rPr lang="en-US" sz="3200" baseline="-25000" dirty="0"/>
              <a:t>1</a:t>
            </a:r>
            <a:r>
              <a:rPr lang="en-US" sz="3200" baseline="30000" dirty="0"/>
              <a:t>{</a:t>
            </a:r>
            <a:r>
              <a:rPr lang="en-US" sz="3200" baseline="30000" dirty="0" err="1"/>
              <a:t>a,b</a:t>
            </a:r>
            <a:r>
              <a:rPr lang="en-US" sz="3200" baseline="30000" dirty="0"/>
              <a:t>}</a:t>
            </a:r>
            <a:r>
              <a:rPr lang="en-US" sz="3200" dirty="0"/>
              <a:t>,…,</a:t>
            </a:r>
            <a:r>
              <a:rPr lang="en-US" sz="3200" dirty="0" err="1">
                <a:latin typeface="cmsy10" pitchFamily="34" charset="0"/>
              </a:rPr>
              <a:t>Á</a:t>
            </a:r>
            <a:r>
              <a:rPr lang="en-US" sz="3200" baseline="-25000" dirty="0" err="1"/>
              <a:t>n</a:t>
            </a:r>
            <a:r>
              <a:rPr lang="en-US" sz="3200" baseline="30000" dirty="0"/>
              <a:t>{</a:t>
            </a:r>
            <a:r>
              <a:rPr lang="en-US" sz="3200" baseline="30000" dirty="0" err="1"/>
              <a:t>a,b</a:t>
            </a:r>
            <a:r>
              <a:rPr lang="en-US" sz="3200" baseline="30000" dirty="0"/>
              <a:t>}</a:t>
            </a:r>
            <a:r>
              <a:rPr lang="en-US" sz="3200" dirty="0"/>
              <a:t>)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/>
              <a:t>=b 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427984" y="4221088"/>
            <a:ext cx="2971800" cy="838200"/>
          </a:xfrm>
          <a:prstGeom prst="wedgeRoundRectCallout">
            <a:avLst>
              <a:gd name="adj1" fmla="val -100162"/>
              <a:gd name="adj2" fmla="val -7821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dirty="0">
                <a:latin typeface="Arial Narrow" pitchFamily="34" charset="0"/>
              </a:rPr>
              <a:t>Keep everything in order but move</a:t>
            </a:r>
            <a:r>
              <a:rPr lang="en-US" sz="2000" dirty="0"/>
              <a:t> a and b </a:t>
            </a:r>
            <a:r>
              <a:rPr lang="en-US" sz="2000" dirty="0">
                <a:latin typeface="Arial Narrow" pitchFamily="34" charset="0"/>
              </a:rPr>
              <a:t>to top</a:t>
            </a:r>
          </a:p>
        </p:txBody>
      </p:sp>
    </p:spTree>
    <p:extLst>
      <p:ext uri="{BB962C8B-B14F-4D97-AF65-F5344CB8AC3E}">
        <p14:creationId xmlns:p14="http://schemas.microsoft.com/office/powerpoint/2010/main" val="3391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in full the proof of the </a:t>
            </a:r>
            <a:r>
              <a:rPr lang="en-US" dirty="0" err="1" smtClean="0"/>
              <a:t>Gibbard-Satterthwaite</a:t>
            </a:r>
            <a:r>
              <a:rPr lang="en-US" dirty="0" smtClean="0"/>
              <a:t> Theorem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0950-4D06-4BB9-A40E-0A6AEF4E7D8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915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Social</a:t>
            </a:r>
            <a:r>
              <a:rPr lang="en-US" sz="3600" b="1" smtClean="0"/>
              <a:t> </a:t>
            </a:r>
            <a:r>
              <a:rPr lang="en-US" sz="4000" b="1" smtClean="0"/>
              <a:t>choice </a:t>
            </a:r>
            <a:r>
              <a:rPr lang="en-US" sz="4000" smtClean="0"/>
              <a:t>or</a:t>
            </a:r>
            <a:r>
              <a:rPr lang="en-US" sz="4000" b="1" smtClean="0"/>
              <a:t> Preference Aggregation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3460"/>
            <a:ext cx="8801100" cy="5295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Collectively choose among outcomes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Elections,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Choice of Restaurant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Rating of movies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Who is assigned what job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Goods allocation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Should we build a bridge?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Participants have </a:t>
            </a:r>
            <a:r>
              <a:rPr lang="en-US" sz="2600" b="1" dirty="0" smtClean="0"/>
              <a:t>preferences </a:t>
            </a:r>
            <a:r>
              <a:rPr lang="en-US" sz="2600" dirty="0" smtClean="0"/>
              <a:t>over outcomes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b="1" dirty="0" smtClean="0"/>
              <a:t>A social choice function</a:t>
            </a:r>
            <a:r>
              <a:rPr lang="en-US" sz="2600" dirty="0" smtClean="0"/>
              <a:t> aggregates those preferences and </a:t>
            </a:r>
            <a:r>
              <a:rPr lang="en-US" sz="2600" b="1" dirty="0" smtClean="0"/>
              <a:t>picks an outcome</a:t>
            </a:r>
          </a:p>
        </p:txBody>
      </p:sp>
    </p:spTree>
    <p:extLst>
      <p:ext uri="{BB962C8B-B14F-4D97-AF65-F5344CB8AC3E}">
        <p14:creationId xmlns:p14="http://schemas.microsoft.com/office/powerpoint/2010/main" val="4829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Proof of the Gibbard-Satterthwaite Theorem</a:t>
            </a:r>
            <a:endParaRPr lang="en-US" sz="3200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 Narrow" pitchFamily="34" charset="0"/>
              </a:rPr>
              <a:t>Claim</a:t>
            </a:r>
            <a:r>
              <a:rPr lang="en-US" sz="3200">
                <a:latin typeface="Arial Narrow" pitchFamily="34" charset="0"/>
              </a:rPr>
              <a:t>: for all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1</a:t>
            </a:r>
            <a:r>
              <a:rPr lang="en-US" sz="3200"/>
              <a:t>,…,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n</a:t>
            </a:r>
            <a:r>
              <a:rPr lang="en-US" sz="3200">
                <a:latin typeface="Arial Narrow" pitchFamily="34" charset="0"/>
              </a:rPr>
              <a:t> and any </a:t>
            </a:r>
            <a:r>
              <a:rPr lang="en-US" sz="3200"/>
              <a:t>S </a:t>
            </a:r>
            <a:r>
              <a:rPr lang="en-US" sz="3200">
                <a:latin typeface="cmsy10" pitchFamily="34" charset="0"/>
              </a:rPr>
              <a:t>½</a:t>
            </a:r>
            <a:r>
              <a:rPr lang="en-US" sz="3200"/>
              <a:t> A</a:t>
            </a:r>
            <a:r>
              <a:rPr lang="en-US" sz="3200">
                <a:latin typeface="Arial Narrow" pitchFamily="34" charset="0"/>
              </a:rPr>
              <a:t> we have </a:t>
            </a:r>
            <a:r>
              <a:rPr lang="en-US" sz="3200"/>
              <a:t>f(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1</a:t>
            </a:r>
            <a:r>
              <a:rPr lang="en-US" sz="3200" baseline="30000"/>
              <a:t>S</a:t>
            </a:r>
            <a:r>
              <a:rPr lang="en-US" sz="3200"/>
              <a:t>,…,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-25000"/>
              <a:t>n</a:t>
            </a:r>
            <a:r>
              <a:rPr lang="en-US" sz="3200" baseline="30000"/>
              <a:t>S,</a:t>
            </a:r>
            <a:r>
              <a:rPr lang="en-US" sz="3200"/>
              <a:t>)</a:t>
            </a:r>
            <a:r>
              <a:rPr lang="en-US" sz="3200">
                <a:latin typeface="Arial Narrow" pitchFamily="34" charset="0"/>
              </a:rPr>
              <a:t> </a:t>
            </a:r>
            <a:r>
              <a:rPr lang="en-US" sz="3200">
                <a:latin typeface="cmsy10" pitchFamily="34" charset="0"/>
              </a:rPr>
              <a:t>2</a:t>
            </a:r>
            <a:r>
              <a:rPr lang="en-US" sz="3200"/>
              <a:t> S </a:t>
            </a: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 Narrow" pitchFamily="34" charset="0"/>
              </a:rPr>
              <a:t>Take </a:t>
            </a:r>
            <a:r>
              <a:rPr lang="en-US" sz="3200"/>
              <a:t>a </a:t>
            </a:r>
            <a:r>
              <a:rPr lang="en-US" sz="3200">
                <a:latin typeface="cmsy10" pitchFamily="34" charset="0"/>
              </a:rPr>
              <a:t>2</a:t>
            </a:r>
            <a:r>
              <a:rPr lang="en-US" sz="3200"/>
              <a:t> S</a:t>
            </a:r>
            <a:r>
              <a:rPr lang="en-US" sz="3200">
                <a:latin typeface="Arial Narrow" pitchFamily="34" charset="0"/>
              </a:rPr>
              <a:t>. There is some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1</a:t>
            </a:r>
            <a:r>
              <a:rPr lang="en-US" sz="3200"/>
              <a:t>,</a:t>
            </a:r>
            <a:r>
              <a:rPr lang="en-US" sz="3200" baseline="-25000"/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2</a:t>
            </a:r>
            <a:r>
              <a:rPr lang="en-US" sz="3200"/>
              <a:t>,…,</a:t>
            </a:r>
            <a:r>
              <a:rPr lang="en-US" sz="3200" baseline="-25000"/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n </a:t>
            </a:r>
            <a:r>
              <a:rPr lang="en-US" sz="3200">
                <a:latin typeface="Arial Narrow" pitchFamily="34" charset="0"/>
              </a:rPr>
              <a:t>where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latin typeface="Arial Narrow" pitchFamily="34" charset="0"/>
              </a:rPr>
              <a:t> </a:t>
            </a:r>
            <a:r>
              <a:rPr lang="en-US" sz="3200"/>
              <a:t>f(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1</a:t>
            </a:r>
            <a:r>
              <a:rPr lang="en-US" sz="3200"/>
              <a:t>,</a:t>
            </a:r>
            <a:r>
              <a:rPr lang="en-US" sz="3200" baseline="-25000"/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2</a:t>
            </a:r>
            <a:r>
              <a:rPr lang="en-US" sz="3200"/>
              <a:t>,…,</a:t>
            </a:r>
            <a:r>
              <a:rPr lang="en-US" sz="3200" baseline="-25000"/>
              <a:t>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n</a:t>
            </a:r>
            <a:r>
              <a:rPr lang="en-US" sz="3200"/>
              <a:t>)=a.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 Narrow" pitchFamily="34" charset="0"/>
              </a:rPr>
              <a:t>Sequentially change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/>
              <a:t>’</a:t>
            </a:r>
            <a:r>
              <a:rPr lang="en-US" sz="3200" baseline="-25000"/>
              <a:t>i</a:t>
            </a:r>
            <a:r>
              <a:rPr lang="en-US" sz="3200">
                <a:latin typeface="Arial Narrow" pitchFamily="34" charset="0"/>
              </a:rPr>
              <a:t> to </a:t>
            </a:r>
            <a:r>
              <a:rPr lang="en-US" sz="3200">
                <a:latin typeface="cmsy10" pitchFamily="34" charset="0"/>
              </a:rPr>
              <a:t>Á</a:t>
            </a:r>
            <a:r>
              <a:rPr lang="en-US" sz="3200" baseline="30000"/>
              <a:t>S</a:t>
            </a:r>
            <a:r>
              <a:rPr lang="en-US" sz="3200" baseline="-25000"/>
              <a:t>i</a:t>
            </a:r>
            <a:r>
              <a:rPr lang="en-US" sz="3200">
                <a:latin typeface="Arial Narrow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 Narrow" pitchFamily="34" charset="0"/>
              </a:rPr>
              <a:t>At no point does </a:t>
            </a:r>
            <a:r>
              <a:rPr lang="en-US" sz="3200"/>
              <a:t>f </a:t>
            </a:r>
            <a:r>
              <a:rPr lang="en-US" sz="3200">
                <a:latin typeface="Arial Narrow" pitchFamily="34" charset="0"/>
              </a:rPr>
              <a:t>output </a:t>
            </a:r>
            <a:r>
              <a:rPr lang="en-US" sz="3200"/>
              <a:t>b </a:t>
            </a:r>
            <a:r>
              <a:rPr lang="en-US" sz="3200">
                <a:latin typeface="cmsy10" pitchFamily="34" charset="0"/>
              </a:rPr>
              <a:t>2</a:t>
            </a:r>
            <a:r>
              <a:rPr lang="en-US" sz="3200"/>
              <a:t> S</a:t>
            </a:r>
            <a:r>
              <a:rPr lang="en-US" sz="3200">
                <a:latin typeface="Arial Narrow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 Narrow" pitchFamily="34" charset="0"/>
              </a:rPr>
              <a:t>Due to the incentive compatibility</a:t>
            </a:r>
            <a:endParaRPr lang="en-US" sz="3200">
              <a:solidFill>
                <a:srgbClr val="0033CC"/>
              </a:solidFill>
              <a:latin typeface="Arial Narrow" pitchFamily="34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029200" y="2286000"/>
            <a:ext cx="3581400" cy="838200"/>
          </a:xfrm>
          <a:prstGeom prst="wedgeRoundRectCallout">
            <a:avLst>
              <a:gd name="adj1" fmla="val -101995"/>
              <a:gd name="adj2" fmla="val -39583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Arial Narrow" pitchFamily="34" charset="0"/>
              </a:rPr>
              <a:t>Keep everything in order but move</a:t>
            </a:r>
            <a:r>
              <a:rPr lang="en-US" sz="2000"/>
              <a:t> elements of S </a:t>
            </a:r>
            <a:r>
              <a:rPr lang="en-US" sz="2000">
                <a:latin typeface="Arial Narrow" pitchFamily="34" charset="0"/>
              </a:rPr>
              <a:t>to top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876800" y="5410200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8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Well Form Lemma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Antisymmetry: implied by claim for </a:t>
            </a:r>
            <a:r>
              <a:rPr lang="en-US" smtClean="0">
                <a:latin typeface="Comic Sans MS" pitchFamily="66" charset="0"/>
              </a:rPr>
              <a:t>S={a,b}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Transitivity: Suppose we obtained contradicting cycle </a:t>
            </a:r>
            <a:r>
              <a:rPr lang="en-US" smtClean="0">
                <a:latin typeface="Comic Sans MS" pitchFamily="66" charset="0"/>
              </a:rPr>
              <a:t>a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b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c</a:t>
            </a:r>
            <a:r>
              <a:rPr lang="en-US" smtClean="0"/>
              <a:t> </a:t>
            </a:r>
            <a:r>
              <a:rPr lang="en-US" smtClean="0">
                <a:latin typeface="cmsy10" pitchFamily="34" charset="0"/>
              </a:rPr>
              <a:t>Á </a:t>
            </a:r>
            <a:r>
              <a:rPr lang="en-US" smtClean="0">
                <a:latin typeface="Comic Sans MS" pitchFamily="66" charset="0"/>
              </a:rPr>
              <a:t>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take </a:t>
            </a:r>
            <a:r>
              <a:rPr lang="en-US" smtClean="0">
                <a:latin typeface="Comic Sans MS" pitchFamily="66" charset="0"/>
              </a:rPr>
              <a:t>S={a,b,c} </a:t>
            </a:r>
            <a:r>
              <a:rPr lang="en-US" smtClean="0"/>
              <a:t>and suppose  </a:t>
            </a:r>
            <a:r>
              <a:rPr lang="en-US" smtClean="0">
                <a:latin typeface="Comic Sans MS" pitchFamily="66" charset="0"/>
              </a:rPr>
              <a:t>a = f(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S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baseline="30000" smtClean="0">
                <a:latin typeface="Comic Sans MS" pitchFamily="66" charset="0"/>
              </a:rPr>
              <a:t>S</a:t>
            </a:r>
            <a:r>
              <a:rPr lang="en-US" smtClean="0">
                <a:latin typeface="Comic Sans MS" pitchFamily="66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Sequentially change 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30000" smtClean="0">
                <a:latin typeface="Comic Sans MS" pitchFamily="66" charset="0"/>
              </a:rPr>
              <a:t>S</a:t>
            </a:r>
            <a:r>
              <a:rPr lang="en-US" baseline="-25000" smtClean="0">
                <a:latin typeface="Comic Sans MS" pitchFamily="66" charset="0"/>
              </a:rPr>
              <a:t>i </a:t>
            </a:r>
            <a:r>
              <a:rPr lang="en-US" smtClean="0">
                <a:latin typeface="Comic Sans MS" pitchFamily="66" charset="0"/>
              </a:rPr>
              <a:t>to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baseline="30000" smtClean="0">
                <a:latin typeface="Comic Sans MS" pitchFamily="66" charset="0"/>
              </a:rPr>
              <a:t>{a,b}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Non manipulability implies that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Comic Sans MS" pitchFamily="66" charset="0"/>
              </a:rPr>
              <a:t>f(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)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=a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b </a:t>
            </a:r>
            <a:r>
              <a:rPr lang="en-US" smtClean="0">
                <a:latin typeface="cmsy10" pitchFamily="34" charset="0"/>
              </a:rPr>
              <a:t>Á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Unanimity: if for all </a:t>
            </a:r>
            <a:r>
              <a:rPr lang="en-US" smtClean="0">
                <a:latin typeface="Comic Sans MS" pitchFamily="66" charset="0"/>
              </a:rPr>
              <a:t>i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b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smtClean="0">
                <a:latin typeface="cmsy10" pitchFamily="34" charset="0"/>
              </a:rPr>
              <a:t> </a:t>
            </a:r>
            <a:r>
              <a:rPr lang="en-US" smtClean="0">
                <a:latin typeface="Comic Sans MS" pitchFamily="66" charset="0"/>
              </a:rPr>
              <a:t>a </a:t>
            </a:r>
            <a:r>
              <a:rPr lang="en-US" smtClean="0"/>
              <a:t> then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)</a:t>
            </a:r>
            <a:r>
              <a:rPr lang="en-US" baseline="30000" smtClean="0">
                <a:latin typeface="Comic Sans MS" pitchFamily="66" charset="0"/>
              </a:rPr>
              <a:t>{a} </a:t>
            </a:r>
            <a:r>
              <a:rPr lang="en-US" smtClean="0">
                <a:latin typeface="Comic Sans MS" pitchFamily="66" charset="0"/>
              </a:rPr>
              <a:t>=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 </a:t>
            </a:r>
            <a:r>
              <a:rPr lang="en-US" smtClean="0"/>
              <a:t>and</a:t>
            </a:r>
            <a:r>
              <a:rPr lang="en-US" baseline="30000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f(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)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=a</a:t>
            </a:r>
            <a:r>
              <a:rPr lang="en-US" smtClean="0"/>
              <a:t> 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2209800" y="6248400"/>
            <a:ext cx="6324600" cy="466725"/>
          </a:xfrm>
          <a:prstGeom prst="rect">
            <a:avLst/>
          </a:prstGeom>
          <a:solidFill>
            <a:srgbClr val="FBF9A3"/>
          </a:solidFill>
          <a:ln w="9525">
            <a:solidFill>
              <a:srgbClr val="FBF9A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Will repeatedly use the claim to show properties</a:t>
            </a:r>
          </a:p>
        </p:txBody>
      </p:sp>
    </p:spTree>
    <p:extLst>
      <p:ext uri="{BB962C8B-B14F-4D97-AF65-F5344CB8AC3E}">
        <p14:creationId xmlns:p14="http://schemas.microsoft.com/office/powerpoint/2010/main" val="427933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of Well Form Lemma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Independence of irrelevant alternatives</a:t>
            </a:r>
            <a:r>
              <a:rPr lang="en-US" smtClean="0"/>
              <a:t>: if there are two profiles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smtClean="0"/>
              <a:t>and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baseline="-25000" smtClean="0">
                <a:latin typeface="Comic Sans MS" pitchFamily="66" charset="0"/>
              </a:rPr>
              <a:t>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n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smtClean="0"/>
              <a:t>where for all </a:t>
            </a:r>
            <a:r>
              <a:rPr lang="en-US" smtClean="0">
                <a:latin typeface="Comic Sans MS" pitchFamily="66" charset="0"/>
              </a:rPr>
              <a:t>i</a:t>
            </a:r>
            <a:r>
              <a:rPr lang="en-US" smtClean="0"/>
              <a:t> </a:t>
            </a:r>
            <a:r>
              <a:rPr lang="en-US" smtClean="0">
                <a:latin typeface="Comic Sans MS" pitchFamily="66" charset="0"/>
              </a:rPr>
              <a:t>b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smtClean="0">
                <a:latin typeface="cmsy10" pitchFamily="34" charset="0"/>
              </a:rPr>
              <a:t> </a:t>
            </a:r>
            <a:r>
              <a:rPr lang="en-US" smtClean="0">
                <a:latin typeface="Comic Sans MS" pitchFamily="66" charset="0"/>
              </a:rPr>
              <a:t>a </a:t>
            </a:r>
            <a:r>
              <a:rPr lang="en-US" smtClean="0"/>
              <a:t> iff </a:t>
            </a:r>
            <a:r>
              <a:rPr lang="en-US" smtClean="0">
                <a:latin typeface="Comic Sans MS" pitchFamily="66" charset="0"/>
              </a:rPr>
              <a:t>b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smtClean="0">
                <a:latin typeface="cmsy10" pitchFamily="34" charset="0"/>
              </a:rPr>
              <a:t> </a:t>
            </a:r>
            <a:r>
              <a:rPr lang="en-US" smtClean="0">
                <a:latin typeface="Comic Sans MS" pitchFamily="66" charset="0"/>
              </a:rPr>
              <a:t>a, </a:t>
            </a:r>
            <a:r>
              <a:rPr lang="en-US" smtClean="0"/>
              <a:t>then </a:t>
            </a:r>
          </a:p>
          <a:p>
            <a:pPr algn="ctr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f(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) =</a:t>
            </a:r>
            <a:r>
              <a:rPr lang="en-US" baseline="30000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f(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,…,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baseline="30000" smtClean="0">
                <a:latin typeface="Comic Sans MS" pitchFamily="66" charset="0"/>
              </a:rPr>
              <a:t>{a,b}</a:t>
            </a:r>
            <a:r>
              <a:rPr lang="en-US" smtClean="0">
                <a:latin typeface="Comic Sans MS" pitchFamily="66" charset="0"/>
              </a:rPr>
              <a:t>)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by sequentially flipping from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baseline="30000" smtClean="0">
                <a:latin typeface="Comic Sans MS" pitchFamily="66" charset="0"/>
              </a:rPr>
              <a:t>{a,b} </a:t>
            </a:r>
            <a:r>
              <a:rPr lang="en-US" smtClean="0"/>
              <a:t>to </a:t>
            </a:r>
            <a:r>
              <a:rPr lang="en-US" smtClean="0">
                <a:latin typeface="cmsy10" pitchFamily="34" charset="0"/>
              </a:rPr>
              <a:t>Á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baseline="-25000" smtClean="0">
                <a:latin typeface="Comic Sans MS" pitchFamily="66" charset="0"/>
              </a:rPr>
              <a:t>i</a:t>
            </a:r>
            <a:r>
              <a:rPr lang="en-US" baseline="30000" smtClean="0">
                <a:latin typeface="Comic Sans MS" pitchFamily="66" charset="0"/>
              </a:rPr>
              <a:t>{a,b} </a:t>
            </a:r>
          </a:p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Non dictator: </a:t>
            </a:r>
            <a:r>
              <a:rPr lang="en-US" smtClean="0">
                <a:solidFill>
                  <a:schemeClr val="tx2"/>
                </a:solidFill>
              </a:rPr>
              <a:t>preserved</a:t>
            </a:r>
          </a:p>
        </p:txBody>
      </p:sp>
    </p:spTree>
    <p:extLst>
      <p:ext uri="{BB962C8B-B14F-4D97-AF65-F5344CB8AC3E}">
        <p14:creationId xmlns:p14="http://schemas.microsoft.com/office/powerpoint/2010/main" val="210861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choice in the quasi linear setting</a:t>
            </a:r>
            <a:endParaRPr lang="en-US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US" dirty="0"/>
              <a:t>Set of alternatives A</a:t>
            </a:r>
          </a:p>
          <a:p>
            <a:pPr lvl="1"/>
            <a:r>
              <a:rPr lang="en-US" dirty="0"/>
              <a:t>Who wins the auction</a:t>
            </a:r>
          </a:p>
          <a:p>
            <a:pPr lvl="1"/>
            <a:r>
              <a:rPr lang="en-US" dirty="0"/>
              <a:t>Which path is chosen</a:t>
            </a:r>
          </a:p>
          <a:p>
            <a:pPr lvl="1"/>
            <a:r>
              <a:rPr lang="en-US" dirty="0"/>
              <a:t>Who is matched to whom</a:t>
            </a:r>
          </a:p>
          <a:p>
            <a:r>
              <a:rPr lang="en-US" dirty="0"/>
              <a:t>Each participant: a </a:t>
            </a:r>
            <a:r>
              <a:rPr lang="en-US" dirty="0" smtClean="0"/>
              <a:t>type </a:t>
            </a:r>
            <a:r>
              <a:rPr lang="en-US" dirty="0"/>
              <a:t>function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:A</a:t>
            </a:r>
            <a:r>
              <a:rPr lang="en-US" dirty="0" smtClean="0"/>
              <a:t> </a:t>
            </a:r>
            <a:r>
              <a:rPr lang="en-US" dirty="0">
                <a:sym typeface="MT Extra" pitchFamily="18" charset="2"/>
              </a:rPr>
              <a:t></a:t>
            </a:r>
            <a:r>
              <a:rPr lang="en-US" dirty="0"/>
              <a:t> 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Note: real value, not only </a:t>
            </a:r>
            <a:r>
              <a:rPr lang="en-US" sz="2400" i="1" dirty="0"/>
              <a:t>a </a:t>
            </a:r>
            <a:r>
              <a:rPr lang="en-US" sz="2400" i="1" dirty="0" err="1"/>
              <a:t>Á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i="1" dirty="0"/>
              <a:t>b </a:t>
            </a:r>
            <a:endParaRPr lang="en-US" sz="2400" i="1" dirty="0" smtClean="0"/>
          </a:p>
          <a:p>
            <a:r>
              <a:rPr lang="en-US" i="1" dirty="0" smtClean="0"/>
              <a:t>Participant = agent/bidder/player/etc</a:t>
            </a:r>
            <a:r>
              <a:rPr lang="en-US" i="1" dirty="0" smtClean="0">
                <a:latin typeface="Arial Narrow" pitchFamily="34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Design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to implement a social choice function </a:t>
            </a:r>
          </a:p>
          <a:p>
            <a:pPr lvl="1"/>
            <a:r>
              <a:rPr lang="en-US" dirty="0" smtClean="0"/>
              <a:t>(a function of the agent types)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Need </a:t>
            </a:r>
            <a:r>
              <a:rPr lang="en-US" sz="2400" dirty="0"/>
              <a:t>to know agents’ </a:t>
            </a:r>
            <a:r>
              <a:rPr lang="en-US" sz="2400" dirty="0" smtClean="0"/>
              <a:t>types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Why should they reveal them?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Idea: Compute alternative (a in A) and payment vector p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Utility to agent </a:t>
            </a:r>
            <a:r>
              <a:rPr lang="en-US" sz="2800" dirty="0" err="1" smtClean="0"/>
              <a:t>i</a:t>
            </a:r>
            <a:r>
              <a:rPr lang="en-US" sz="2800" dirty="0" smtClean="0"/>
              <a:t> of alternative </a:t>
            </a:r>
            <a:r>
              <a:rPr lang="en-US" sz="2800" dirty="0"/>
              <a:t>a with payment p</a:t>
            </a:r>
            <a:r>
              <a:rPr lang="en-US" sz="2800" baseline="-25000" dirty="0"/>
              <a:t>i</a:t>
            </a:r>
            <a:r>
              <a:rPr lang="en-US" sz="2800" dirty="0"/>
              <a:t> is </a:t>
            </a:r>
            <a:r>
              <a:rPr lang="en-US" sz="2800" dirty="0" err="1"/>
              <a:t>t</a:t>
            </a:r>
            <a:r>
              <a:rPr lang="en-US" sz="2800" baseline="-25000" dirty="0" err="1"/>
              <a:t>i</a:t>
            </a:r>
            <a:r>
              <a:rPr lang="en-US" sz="2800" dirty="0"/>
              <a:t>(a)-p</a:t>
            </a:r>
            <a:r>
              <a:rPr lang="en-US" sz="2800" baseline="-25000" dirty="0"/>
              <a:t>i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83768" y="5373216"/>
            <a:ext cx="2438400" cy="914400"/>
          </a:xfrm>
          <a:prstGeom prst="wedgeRoundRectCallout">
            <a:avLst>
              <a:gd name="adj1" fmla="val 7032"/>
              <a:gd name="adj2" fmla="val -122222"/>
              <a:gd name="adj3" fmla="val 16667"/>
            </a:avLst>
          </a:prstGeom>
          <a:solidFill>
            <a:srgbClr val="FBF9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>
                <a:latin typeface="Arial Narrow" pitchFamily="34" charset="0"/>
              </a:rPr>
              <a:t>Quasi linear preferences</a:t>
            </a:r>
          </a:p>
        </p:txBody>
      </p:sp>
    </p:spTree>
    <p:extLst>
      <p:ext uri="{BB962C8B-B14F-4D97-AF65-F5344CB8AC3E}">
        <p14:creationId xmlns:p14="http://schemas.microsoft.com/office/powerpoint/2010/main" val="14857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cs typeface="Times New Roman" pitchFamily="18" charset="0"/>
              </a:rPr>
              <a:t>The setting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5626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A social planner wants to choose an alternative according to players’ types:</a:t>
            </a:r>
          </a:p>
          <a:p>
            <a:pPr algn="ctr" rtl="0" eaLnBrk="1" hangingPunct="1">
              <a:buFontTx/>
              <a:buNone/>
            </a:pPr>
            <a:r>
              <a:rPr lang="en-US" sz="2800" i="1" dirty="0" smtClean="0">
                <a:cs typeface="Times New Roman" pitchFamily="18" charset="0"/>
              </a:rPr>
              <a:t>f </a:t>
            </a:r>
            <a:r>
              <a:rPr lang="en-US" sz="2800" dirty="0" smtClean="0">
                <a:cs typeface="Times New Roman" pitchFamily="18" charset="0"/>
              </a:rPr>
              <a:t>: T</a:t>
            </a:r>
            <a:r>
              <a:rPr lang="en-US" sz="2800" baseline="-14000" dirty="0" smtClean="0">
                <a:cs typeface="Times New Roman" pitchFamily="18" charset="0"/>
              </a:rPr>
              <a:t>1</a:t>
            </a:r>
            <a:r>
              <a:rPr lang="en-US" sz="2800" dirty="0" smtClean="0">
                <a:cs typeface="Times New Roman" pitchFamily="18" charset="0"/>
              </a:rPr>
              <a:t> × ... × </a:t>
            </a:r>
            <a:r>
              <a:rPr lang="en-US" sz="2800" dirty="0" err="1" smtClean="0">
                <a:cs typeface="Times New Roman" pitchFamily="18" charset="0"/>
              </a:rPr>
              <a:t>T</a:t>
            </a:r>
            <a:r>
              <a:rPr lang="en-US" sz="2800" baseline="-14000" dirty="0" err="1" smtClean="0">
                <a:cs typeface="Times New Roman" pitchFamily="18" charset="0"/>
              </a:rPr>
              <a:t>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Calibri"/>
              </a:rPr>
              <a:t>→</a:t>
            </a:r>
            <a:r>
              <a:rPr lang="en-US" sz="2800" dirty="0" smtClean="0">
                <a:cs typeface="Times New Roman" pitchFamily="18" charset="0"/>
              </a:rPr>
              <a:t> A</a:t>
            </a:r>
          </a:p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Problem: the planner does not know the types.</a:t>
            </a:r>
          </a:p>
        </p:txBody>
      </p:sp>
    </p:spTree>
    <p:extLst>
      <p:ext uri="{BB962C8B-B14F-4D97-AF65-F5344CB8AC3E}">
        <p14:creationId xmlns:p14="http://schemas.microsoft.com/office/powerpoint/2010/main" val="4551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Example: Vickrey’s Second Price  Auction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Single item for sale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player has scalar value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– value of getting item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he wins item and has to pay </a:t>
            </a: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dirty="0" smtClean="0"/>
              <a:t>: utility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-p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someone else wins item: utility </a:t>
            </a:r>
            <a:r>
              <a:rPr lang="en-US" sz="2800" dirty="0" smtClean="0">
                <a:latin typeface="Comic Sans MS" pitchFamily="66" charset="0"/>
              </a:rPr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Second price auction</a:t>
            </a:r>
            <a:r>
              <a:rPr lang="en-US" sz="2800" dirty="0" smtClean="0"/>
              <a:t>: Winner is the one with the highest declared value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. P</a:t>
            </a:r>
            <a:r>
              <a:rPr lang="en-US" sz="2800" dirty="0" smtClean="0"/>
              <a:t>ays the second highest bid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p*=</a:t>
            </a:r>
            <a:r>
              <a:rPr lang="en-US" sz="2800" dirty="0" err="1" smtClean="0"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endParaRPr lang="en-US" sz="2800" baseline="-250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Theorem (</a:t>
            </a:r>
            <a:r>
              <a:rPr lang="en-US" sz="2800" b="1" dirty="0" err="1" smtClean="0"/>
              <a:t>Vickrey</a:t>
            </a:r>
            <a:r>
              <a:rPr lang="en-US" sz="2800" b="1" dirty="0" smtClean="0"/>
              <a:t>): for any every </a:t>
            </a:r>
            <a:r>
              <a:rPr lang="en-US" sz="2800" b="1" dirty="0" smtClean="0">
                <a:latin typeface="Comic Sans MS" pitchFamily="66" charset="0"/>
              </a:rPr>
              <a:t>z</a:t>
            </a:r>
            <a:r>
              <a:rPr lang="en-US" sz="2800" b="1" baseline="-25000" dirty="0" smtClean="0">
                <a:latin typeface="Comic Sans MS" pitchFamily="66" charset="0"/>
              </a:rPr>
              <a:t>1</a:t>
            </a:r>
            <a:r>
              <a:rPr lang="en-US" sz="2800" b="1" dirty="0" smtClean="0">
                <a:latin typeface="Comic Sans MS" pitchFamily="66" charset="0"/>
              </a:rPr>
              <a:t>, z</a:t>
            </a:r>
            <a:r>
              <a:rPr lang="en-US" sz="2800" b="1" baseline="-25000" dirty="0" smtClean="0">
                <a:latin typeface="Comic Sans MS" pitchFamily="66" charset="0"/>
              </a:rPr>
              <a:t>2</a:t>
            </a:r>
            <a:r>
              <a:rPr lang="en-US" sz="2800" b="1" dirty="0" smtClean="0">
                <a:latin typeface="Comic Sans MS" pitchFamily="66" charset="0"/>
              </a:rPr>
              <a:t>,…,</a:t>
            </a:r>
            <a:r>
              <a:rPr lang="en-US" sz="2800" b="1" dirty="0" err="1" smtClean="0">
                <a:latin typeface="Comic Sans MS" pitchFamily="66" charset="0"/>
              </a:rPr>
              <a:t>z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 and every </a:t>
            </a:r>
            <a:r>
              <a:rPr lang="en-US" sz="2800" b="1" dirty="0" err="1" smtClean="0">
                <a:latin typeface="Comic Sans MS" pitchFamily="66" charset="0"/>
              </a:rPr>
              <a:t>z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>
                <a:latin typeface="Comic Sans MS" pitchFamily="66" charset="0"/>
              </a:rPr>
              <a:t>’.</a:t>
            </a:r>
            <a:r>
              <a:rPr lang="en-US" sz="2800" b="1" dirty="0" smtClean="0"/>
              <a:t> Let </a:t>
            </a:r>
            <a:r>
              <a:rPr lang="en-US" sz="2800" b="1" dirty="0" err="1" smtClean="0">
                <a:latin typeface="Comic Sans MS" pitchFamily="66" charset="0"/>
              </a:rPr>
              <a:t>u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/>
              <a:t> be i’s utility if he bids </a:t>
            </a:r>
            <a:r>
              <a:rPr lang="en-US" sz="2800" b="1" dirty="0" err="1" smtClean="0">
                <a:latin typeface="Comic Sans MS" pitchFamily="66" charset="0"/>
              </a:rPr>
              <a:t>z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/>
              <a:t> and </a:t>
            </a:r>
            <a:r>
              <a:rPr lang="en-US" sz="2800" b="1" dirty="0" err="1" smtClean="0">
                <a:latin typeface="Comic Sans MS" pitchFamily="66" charset="0"/>
              </a:rPr>
              <a:t>u’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/>
              <a:t> if he bids </a:t>
            </a:r>
            <a:r>
              <a:rPr lang="en-US" sz="2800" b="1" dirty="0" err="1" smtClean="0">
                <a:latin typeface="Comic Sans MS" pitchFamily="66" charset="0"/>
              </a:rPr>
              <a:t>z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>
                <a:latin typeface="Comic Sans MS" pitchFamily="66" charset="0"/>
              </a:rPr>
              <a:t>’.</a:t>
            </a:r>
            <a:r>
              <a:rPr lang="en-US" sz="2800" b="1" dirty="0" smtClean="0"/>
              <a:t> Then </a:t>
            </a:r>
            <a:r>
              <a:rPr lang="en-US" sz="2800" b="1" dirty="0" err="1" smtClean="0">
                <a:latin typeface="Comic Sans MS" pitchFamily="66" charset="0"/>
              </a:rPr>
              <a:t>u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msy10" pitchFamily="34" charset="0"/>
              </a:rPr>
              <a:t>¸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latin typeface="Comic Sans MS" pitchFamily="66" charset="0"/>
              </a:rPr>
              <a:t>u’</a:t>
            </a:r>
            <a:r>
              <a:rPr lang="en-US" sz="2800" b="1" baseline="-25000" dirty="0" err="1" smtClean="0">
                <a:latin typeface="Comic Sans MS" pitchFamily="66" charset="0"/>
              </a:rPr>
              <a:t>i</a:t>
            </a:r>
            <a:r>
              <a:rPr lang="en-US" sz="2800" b="1" baseline="-25000" dirty="0" smtClean="0">
                <a:latin typeface="Comic Sans MS" pitchFamily="66" charset="0"/>
              </a:rPr>
              <a:t>.</a:t>
            </a:r>
            <a:r>
              <a:rPr lang="en-US" sz="2800" b="1" dirty="0" smtClean="0">
                <a:latin typeface="Comic Sans MS" pitchFamily="66" charset="0"/>
              </a:rPr>
              <a:t>.</a:t>
            </a:r>
            <a:r>
              <a:rPr lang="en-US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2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Revelation Mechanism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A </a:t>
            </a:r>
            <a:r>
              <a:rPr lang="en-US" sz="2800" b="1" dirty="0" smtClean="0"/>
              <a:t>direct revelation mechanism</a:t>
            </a:r>
            <a:r>
              <a:rPr lang="en-US" sz="2800" dirty="0" smtClean="0"/>
              <a:t> is a </a:t>
            </a:r>
            <a:r>
              <a:rPr lang="en-US" sz="2800" b="1" dirty="0" smtClean="0"/>
              <a:t>social choice function</a:t>
            </a:r>
            <a:r>
              <a:rPr lang="en-US" sz="2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f: 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…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>
                <a:sym typeface="MT Extra" pitchFamily="18" charset="2"/>
              </a:rPr>
              <a:t></a:t>
            </a:r>
            <a:r>
              <a:rPr lang="en-US" sz="2800" dirty="0" smtClean="0">
                <a:latin typeface="Comic Sans MS" pitchFamily="66" charset="0"/>
              </a:rPr>
              <a:t> A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and </a:t>
            </a:r>
            <a:r>
              <a:rPr lang="en-US" sz="2800" b="1" dirty="0" smtClean="0"/>
              <a:t>payment</a:t>
            </a:r>
            <a:r>
              <a:rPr lang="en-US" sz="2800" dirty="0" smtClean="0"/>
              <a:t> functions </a:t>
            </a: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: 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…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ym typeface="MT Extra" pitchFamily="18" charset="2"/>
              </a:rPr>
              <a:t></a:t>
            </a:r>
            <a:r>
              <a:rPr lang="en-US" sz="2800" dirty="0" smtClean="0">
                <a:latin typeface="Comic Sans MS" pitchFamily="66" charset="0"/>
              </a:rPr>
              <a:t> R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Participant </a:t>
            </a:r>
            <a:r>
              <a:rPr lang="en-US" sz="2800" dirty="0" err="1" smtClean="0"/>
              <a:t>i</a:t>
            </a:r>
            <a:r>
              <a:rPr lang="en-US" sz="2800" dirty="0" smtClean="0"/>
              <a:t> pays </a:t>
            </a: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 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A mechanism </a:t>
            </a:r>
            <a:r>
              <a:rPr lang="en-US" sz="2800" dirty="0" smtClean="0">
                <a:latin typeface="Comic Sans MS" pitchFamily="66" charset="0"/>
              </a:rPr>
              <a:t>(f,p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p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p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is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incentive compatible in dominant strategies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if for every </a:t>
            </a:r>
            <a:r>
              <a:rPr lang="en-US" sz="2800" dirty="0" smtClean="0">
                <a:latin typeface="Comic Sans MS" pitchFamily="66" charset="0"/>
              </a:rPr>
              <a:t>t=(t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 …,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,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’ </a:t>
            </a:r>
            <a:r>
              <a:rPr lang="en-US" sz="2800" dirty="0" smtClean="0">
                <a:latin typeface="cmsy10" pitchFamily="34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T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/>
              <a:t>: if </a:t>
            </a:r>
            <a:r>
              <a:rPr lang="en-US" sz="2800" dirty="0" smtClean="0">
                <a:latin typeface="Comic Sans MS" pitchFamily="66" charset="0"/>
              </a:rPr>
              <a:t>a = f(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,t</a:t>
            </a:r>
            <a:r>
              <a:rPr lang="en-US" sz="2800" baseline="-25000" dirty="0" err="1" smtClean="0"/>
              <a:t>-i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mic Sans MS" pitchFamily="66" charset="0"/>
              </a:rPr>
              <a:t>a’ = f(</a:t>
            </a:r>
            <a:r>
              <a:rPr lang="en-US" sz="2800" dirty="0" err="1" smtClean="0">
                <a:latin typeface="Comic Sans MS" pitchFamily="66" charset="0"/>
              </a:rPr>
              <a:t>t’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,t</a:t>
            </a:r>
            <a:r>
              <a:rPr lang="en-US" sz="2800" baseline="-25000" dirty="0" err="1" smtClean="0"/>
              <a:t>-i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then </a:t>
            </a:r>
          </a:p>
          <a:p>
            <a:pPr algn="ctr" eaLnBrk="1" hangingPunct="1"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(a)-p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,t</a:t>
            </a:r>
            <a:r>
              <a:rPr lang="en-US" sz="2800" baseline="-25000" dirty="0" err="1" smtClean="0"/>
              <a:t>-i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 pitchFamily="34" charset="0"/>
              </a:rPr>
              <a:t>¸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(a’)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-p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err="1" smtClean="0">
                <a:latin typeface="Comic Sans MS" pitchFamily="66" charset="0"/>
              </a:rPr>
              <a:t>t’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err="1" smtClean="0">
                <a:latin typeface="Comic Sans MS" pitchFamily="66" charset="0"/>
              </a:rPr>
              <a:t>,t</a:t>
            </a:r>
            <a:r>
              <a:rPr lang="en-US" sz="2800" baseline="-25000" dirty="0" err="1" smtClean="0"/>
              <a:t>-i</a:t>
            </a:r>
            <a:r>
              <a:rPr lang="en-US" sz="2800" dirty="0" smtClean="0">
                <a:latin typeface="Comic Sans MS" pitchFamily="66" charset="0"/>
              </a:rPr>
              <a:t>)</a:t>
            </a:r>
            <a:r>
              <a:rPr lang="en-US" sz="2800" dirty="0" smtClean="0"/>
              <a:t>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63888" y="2852937"/>
            <a:ext cx="4608512" cy="1169551"/>
          </a:xfrm>
          <a:prstGeom prst="rect">
            <a:avLst/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dirty="0"/>
              <a:t> </a:t>
            </a:r>
            <a:r>
              <a:rPr lang="en-US" sz="2800" dirty="0" smtClean="0"/>
              <a:t>t=(t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/>
              <a:t>,… </a:t>
            </a:r>
            <a:r>
              <a:rPr lang="en-US" sz="2800" dirty="0" err="1" smtClean="0"/>
              <a:t>t</a:t>
            </a:r>
            <a:r>
              <a:rPr lang="en-US" sz="2800" baseline="-25000" dirty="0" err="1" smtClean="0">
                <a:latin typeface="Arial Narrow" pitchFamily="34" charset="0"/>
              </a:rPr>
              <a:t>n</a:t>
            </a:r>
            <a:r>
              <a:rPr lang="en-US" sz="2800" dirty="0"/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-</a:t>
            </a:r>
            <a:r>
              <a:rPr lang="en-US" sz="2800" u="sng" baseline="-25000" dirty="0" err="1" smtClean="0"/>
              <a:t>i</a:t>
            </a:r>
            <a:r>
              <a:rPr lang="en-US" sz="2800" dirty="0" smtClean="0"/>
              <a:t>=(t</a:t>
            </a:r>
            <a:r>
              <a:rPr lang="en-US" sz="2800" baseline="-25000" dirty="0" smtClean="0"/>
              <a:t>1</a:t>
            </a:r>
            <a:r>
              <a:rPr lang="en-US" sz="2800" dirty="0"/>
              <a:t>,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/>
              <a:t>,…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i-1 </a:t>
            </a:r>
            <a:r>
              <a:rPr lang="en-US" sz="2800" dirty="0" smtClean="0"/>
              <a:t>,t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 </a:t>
            </a:r>
            <a:r>
              <a:rPr lang="en-US" sz="2800" dirty="0"/>
              <a:t>,… </a:t>
            </a:r>
            <a:r>
              <a:rPr lang="en-US" sz="2800" dirty="0" err="1" smtClean="0"/>
              <a:t>t</a:t>
            </a:r>
            <a:r>
              <a:rPr lang="en-US" sz="2800" baseline="-25000" dirty="0" err="1" smtClean="0">
                <a:latin typeface="Arial Narrow" pitchFamily="34" charset="0"/>
              </a:rPr>
              <a:t>n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68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Vickrey Clarke Grove Mechanism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 mechanism </a:t>
            </a:r>
            <a:r>
              <a:rPr lang="en-US" dirty="0" smtClean="0">
                <a:latin typeface="Comic Sans MS" pitchFamily="66" charset="0"/>
              </a:rPr>
              <a:t>(f,p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p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,… </a:t>
            </a:r>
            <a:r>
              <a:rPr lang="en-US" dirty="0" err="1" smtClean="0">
                <a:latin typeface="Comic Sans MS" pitchFamily="66" charset="0"/>
              </a:rPr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) is called </a:t>
            </a:r>
            <a:r>
              <a:rPr lang="en-US" b="1" dirty="0" err="1" smtClean="0"/>
              <a:t>Vickrey</a:t>
            </a:r>
            <a:r>
              <a:rPr lang="en-US" b="1" dirty="0" smtClean="0"/>
              <a:t>-Clarke-Grove (VCG)</a:t>
            </a:r>
            <a:r>
              <a:rPr lang="en-US" dirty="0" smtClean="0"/>
              <a:t> if 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f(t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…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/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maximizes </a:t>
            </a:r>
            <a:r>
              <a:rPr lang="en-US" b="1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="1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err="1" smtClean="0">
                <a:latin typeface="Comic Sans MS" pitchFamily="66" charset="0"/>
              </a:rPr>
              <a:t>t</a:t>
            </a:r>
            <a:r>
              <a:rPr lang="en-US" b="1" baseline="-25000" dirty="0" err="1" smtClean="0">
                <a:latin typeface="Comic Sans MS" pitchFamily="66" charset="0"/>
              </a:rPr>
              <a:t>i</a:t>
            </a:r>
            <a:r>
              <a:rPr lang="en-US" b="1" dirty="0" smtClean="0">
                <a:latin typeface="Comic Sans MS" pitchFamily="66" charset="0"/>
              </a:rPr>
              <a:t>(a)</a:t>
            </a:r>
            <a:r>
              <a:rPr lang="en-US" b="1" dirty="0" smtClean="0"/>
              <a:t> over </a:t>
            </a:r>
            <a:r>
              <a:rPr lang="en-US" b="1" dirty="0" smtClean="0">
                <a:latin typeface="Comic Sans MS" pitchFamily="66" charset="0"/>
              </a:rPr>
              <a:t>A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33CC"/>
                </a:solidFill>
              </a:rPr>
              <a:t>Maximizes welfare</a:t>
            </a:r>
          </a:p>
          <a:p>
            <a:pPr eaLnBrk="1" hangingPunct="1"/>
            <a:r>
              <a:rPr lang="en-US" dirty="0" smtClean="0"/>
              <a:t>There are functions </a:t>
            </a:r>
            <a:r>
              <a:rPr lang="en-US" dirty="0" smtClean="0">
                <a:latin typeface="Comic Sans MS" pitchFamily="66" charset="0"/>
              </a:rPr>
              <a:t>h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h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,… </a:t>
            </a:r>
            <a:r>
              <a:rPr lang="en-US" dirty="0" err="1" smtClean="0">
                <a:latin typeface="Comic Sans MS" pitchFamily="66" charset="0"/>
              </a:rPr>
              <a:t>h</a:t>
            </a:r>
            <a:r>
              <a:rPr lang="en-US" baseline="-25000" dirty="0" err="1" smtClean="0"/>
              <a:t>n</a:t>
            </a:r>
            <a:r>
              <a:rPr lang="en-US" dirty="0" smtClean="0"/>
              <a:t> where 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h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: 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dirty="0" smtClean="0">
                <a:latin typeface="Comic Sans MS" pitchFamily="66" charset="0"/>
              </a:rPr>
              <a:t> 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dirty="0" smtClean="0">
                <a:latin typeface="Comic Sans MS" pitchFamily="66" charset="0"/>
              </a:rPr>
              <a:t> …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i-1</a:t>
            </a:r>
            <a:r>
              <a:rPr lang="en-US" dirty="0" smtClean="0"/>
              <a:t>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i+1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</a:t>
            </a:r>
            <a:r>
              <a:rPr lang="en-US" dirty="0"/>
              <a:t> …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MT Extra" pitchFamily="18" charset="2"/>
              </a:rPr>
              <a:t></a:t>
            </a:r>
            <a:r>
              <a:rPr lang="en-US" dirty="0" smtClean="0">
                <a:latin typeface="Comic Sans MS" pitchFamily="66" charset="0"/>
              </a:rPr>
              <a:t> R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we have that: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p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(t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t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…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/>
              <a:t>n</a:t>
            </a:r>
            <a:r>
              <a:rPr lang="en-US" dirty="0" smtClean="0">
                <a:latin typeface="Comic Sans MS" pitchFamily="66" charset="0"/>
              </a:rPr>
              <a:t>) = </a:t>
            </a:r>
            <a:r>
              <a:rPr lang="en-US" dirty="0" smtClean="0">
                <a:solidFill>
                  <a:srgbClr val="339933"/>
                </a:solidFill>
                <a:latin typeface="Comic Sans MS" pitchFamily="66" charset="0"/>
              </a:rPr>
              <a:t>h</a:t>
            </a:r>
            <a:r>
              <a:rPr lang="en-US" baseline="-25000" dirty="0" smtClean="0">
                <a:solidFill>
                  <a:srgbClr val="339933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rgbClr val="339933"/>
                </a:solidFill>
                <a:latin typeface="Comic Sans MS" pitchFamily="66" charset="0"/>
              </a:rPr>
              <a:t>(t</a:t>
            </a:r>
            <a:r>
              <a:rPr lang="en-US" baseline="-25000" dirty="0" smtClean="0">
                <a:solidFill>
                  <a:srgbClr val="339933"/>
                </a:solidFill>
                <a:latin typeface="Comic Sans MS" pitchFamily="66" charset="0"/>
              </a:rPr>
              <a:t>-</a:t>
            </a:r>
            <a:r>
              <a:rPr lang="en-US" baseline="-25000" dirty="0" err="1" smtClean="0">
                <a:solidFill>
                  <a:srgbClr val="339933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srgbClr val="339933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 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(f(t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t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,…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86200" y="5486400"/>
            <a:ext cx="5257800" cy="1311275"/>
          </a:xfrm>
          <a:prstGeom prst="rect">
            <a:avLst/>
          </a:prstGeom>
          <a:solidFill>
            <a:srgbClr val="FBF9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3200" dirty="0" smtClean="0"/>
              <a:t>t=(t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t</a:t>
            </a:r>
            <a:r>
              <a:rPr lang="en-US" sz="3200" baseline="-25000" dirty="0" smtClean="0"/>
              <a:t>2</a:t>
            </a:r>
            <a:r>
              <a:rPr lang="en-US" sz="3200" dirty="0"/>
              <a:t>,… </a:t>
            </a:r>
            <a:r>
              <a:rPr lang="en-US" sz="3200" dirty="0" err="1" smtClean="0"/>
              <a:t>t</a:t>
            </a:r>
            <a:r>
              <a:rPr lang="en-US" sz="3200" baseline="-25000" dirty="0" err="1" smtClean="0">
                <a:latin typeface="Arial Narrow" pitchFamily="34" charset="0"/>
              </a:rPr>
              <a:t>n</a:t>
            </a:r>
            <a:r>
              <a:rPr lang="en-US" sz="3200" dirty="0"/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3200" dirty="0" smtClean="0"/>
              <a:t>t</a:t>
            </a:r>
            <a:r>
              <a:rPr lang="en-US" sz="3200" baseline="-25000" dirty="0" smtClean="0"/>
              <a:t>-</a:t>
            </a:r>
            <a:r>
              <a:rPr lang="en-US" sz="3200" u="sng" baseline="-25000" dirty="0" err="1" smtClean="0"/>
              <a:t>i</a:t>
            </a:r>
            <a:r>
              <a:rPr lang="en-US" sz="3200" dirty="0" smtClean="0"/>
              <a:t>=(t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t</a:t>
            </a:r>
            <a:r>
              <a:rPr lang="en-US" sz="3200" baseline="-25000" dirty="0" smtClean="0"/>
              <a:t>2</a:t>
            </a:r>
            <a:r>
              <a:rPr lang="en-US" sz="3200" dirty="0"/>
              <a:t>,… </a:t>
            </a:r>
            <a:r>
              <a:rPr lang="en-US" sz="3200" dirty="0" smtClean="0"/>
              <a:t>t</a:t>
            </a:r>
            <a:r>
              <a:rPr lang="en-US" sz="3200" baseline="-25000" dirty="0" smtClean="0"/>
              <a:t>i-1 </a:t>
            </a:r>
            <a:r>
              <a:rPr lang="en-US" sz="3200" dirty="0" smtClean="0"/>
              <a:t>,t</a:t>
            </a:r>
            <a:r>
              <a:rPr lang="en-US" sz="3200" baseline="-25000" dirty="0" smtClean="0"/>
              <a:t>i+1</a:t>
            </a:r>
            <a:r>
              <a:rPr lang="en-US" sz="3200" dirty="0" smtClean="0"/>
              <a:t> </a:t>
            </a:r>
            <a:r>
              <a:rPr lang="en-US" sz="3200" dirty="0"/>
              <a:t>,… </a:t>
            </a:r>
            <a:r>
              <a:rPr lang="en-US" sz="3200" dirty="0" err="1" smtClean="0"/>
              <a:t>t</a:t>
            </a:r>
            <a:r>
              <a:rPr lang="en-US" sz="3200" baseline="-25000" dirty="0" err="1" smtClean="0">
                <a:latin typeface="Arial Narrow" pitchFamily="34" charset="0"/>
              </a:rPr>
              <a:t>n</a:t>
            </a:r>
            <a:r>
              <a:rPr lang="en-US" sz="3200" dirty="0"/>
              <a:t>)</a:t>
            </a:r>
          </a:p>
        </p:txBody>
      </p:sp>
      <p:sp>
        <p:nvSpPr>
          <p:cNvPr id="580614" name="AutoShape 6"/>
          <p:cNvSpPr>
            <a:spLocks noChangeArrowheads="1"/>
          </p:cNvSpPr>
          <p:nvPr/>
        </p:nvSpPr>
        <p:spPr bwMode="auto">
          <a:xfrm>
            <a:off x="533400" y="5229200"/>
            <a:ext cx="2743200" cy="533400"/>
          </a:xfrm>
          <a:prstGeom prst="wedgeRoundRectCallout">
            <a:avLst>
              <a:gd name="adj1" fmla="val 57815"/>
              <a:gd name="adj2" fmla="val -162500"/>
              <a:gd name="adj3" fmla="val 16667"/>
            </a:avLst>
          </a:prstGeom>
          <a:noFill/>
          <a:ln w="23813" algn="ctr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dirty="0">
                <a:latin typeface="Arial Narrow" pitchFamily="34" charset="0"/>
              </a:rPr>
              <a:t>Does </a:t>
            </a:r>
            <a:r>
              <a:rPr lang="en-US" b="1" dirty="0">
                <a:latin typeface="Arial Narrow" pitchFamily="34" charset="0"/>
              </a:rPr>
              <a:t>not</a:t>
            </a:r>
            <a:r>
              <a:rPr lang="en-US" dirty="0">
                <a:latin typeface="Arial Narrow" pitchFamily="34" charset="0"/>
              </a:rPr>
              <a:t> depend  on 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i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Second Price Auction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Recall: </a:t>
            </a:r>
            <a:r>
              <a:rPr lang="en-US" sz="2800" dirty="0" smtClean="0">
                <a:latin typeface="Comic Sans MS" pitchFamily="66" charset="0"/>
              </a:rPr>
              <a:t>f</a:t>
            </a:r>
            <a:r>
              <a:rPr lang="en-US" sz="2800" dirty="0" smtClean="0"/>
              <a:t> assigns the item to one participant and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(j) = 0</a:t>
            </a:r>
            <a:r>
              <a:rPr lang="en-US" sz="2800" dirty="0" smtClean="0"/>
              <a:t> if </a:t>
            </a:r>
            <a:r>
              <a:rPr lang="en-US" sz="2800" dirty="0" smtClean="0">
                <a:latin typeface="Comic Sans MS" pitchFamily="66" charset="0"/>
              </a:rPr>
              <a:t>j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)=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f(t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 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 =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s.t.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=</a:t>
            </a:r>
            <a:r>
              <a:rPr lang="en-US" sz="2800" dirty="0" err="1" smtClean="0"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(z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z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h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-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) = </a:t>
            </a:r>
            <a:r>
              <a:rPr lang="en-US" sz="2800" dirty="0" err="1" smtClean="0"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(z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z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 … z</a:t>
            </a:r>
            <a:r>
              <a:rPr lang="en-US" sz="2800" baseline="-25000" dirty="0" smtClean="0">
                <a:latin typeface="Comic Sans MS" pitchFamily="66" charset="0"/>
              </a:rPr>
              <a:t>i-1</a:t>
            </a:r>
            <a:r>
              <a:rPr lang="en-US" sz="2800" dirty="0" smtClean="0">
                <a:latin typeface="Comic Sans MS" pitchFamily="66" charset="0"/>
              </a:rPr>
              <a:t>, z</a:t>
            </a:r>
            <a:r>
              <a:rPr lang="en-US" sz="2800" baseline="-25000" dirty="0" smtClean="0">
                <a:latin typeface="Comic Sans MS" pitchFamily="66" charset="0"/>
              </a:rPr>
              <a:t>i+1</a:t>
            </a:r>
            <a:r>
              <a:rPr lang="en-US" sz="2800" dirty="0" smtClean="0">
                <a:latin typeface="Comic Sans MS" pitchFamily="66" charset="0"/>
              </a:rPr>
              <a:t> ,…,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(t) = h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(v</a:t>
            </a:r>
            <a:r>
              <a:rPr lang="en-US" sz="2800" baseline="-25000" dirty="0" smtClean="0">
                <a:latin typeface="Comic Sans MS" pitchFamily="66" charset="0"/>
              </a:rPr>
              <a:t>-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) -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(f(t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))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If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is the winner </a:t>
            </a: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(t) = h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-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) = </a:t>
            </a:r>
            <a:r>
              <a:rPr lang="en-US" sz="2800" dirty="0" err="1" smtClean="0"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and for </a:t>
            </a:r>
            <a:r>
              <a:rPr lang="en-US" sz="2800" dirty="0" smtClean="0">
                <a:latin typeface="Comic Sans MS" pitchFamily="66" charset="0"/>
              </a:rPr>
              <a:t>j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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p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(t)=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– </a:t>
            </a:r>
            <a:r>
              <a:rPr lang="en-US" sz="2800" dirty="0" err="1" smtClean="0">
                <a:latin typeface="Comic Sans MS" pitchFamily="66" charset="0"/>
              </a:rPr>
              <a:t>z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= 0 </a:t>
            </a:r>
          </a:p>
        </p:txBody>
      </p:sp>
      <p:sp>
        <p:nvSpPr>
          <p:cNvPr id="581636" name="AutoShape 4"/>
          <p:cNvSpPr>
            <a:spLocks noChangeArrowheads="1"/>
          </p:cNvSpPr>
          <p:nvPr/>
        </p:nvSpPr>
        <p:spPr bwMode="auto">
          <a:xfrm>
            <a:off x="6096000" y="1905000"/>
            <a:ext cx="2438400" cy="457200"/>
          </a:xfrm>
          <a:prstGeom prst="wedgeRoundRectCallout">
            <a:avLst>
              <a:gd name="adj1" fmla="val -97264"/>
              <a:gd name="adj2" fmla="val -7326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A={i wins|I </a:t>
            </a:r>
            <a:r>
              <a:rPr lang="en-US" sz="2400">
                <a:latin typeface="cmsy10" pitchFamily="34" charset="0"/>
              </a:rPr>
              <a:t>2</a:t>
            </a:r>
            <a:r>
              <a:rPr lang="en-US"/>
              <a:t> I}</a:t>
            </a:r>
          </a:p>
        </p:txBody>
      </p:sp>
    </p:spTree>
    <p:extLst>
      <p:ext uri="{BB962C8B-B14F-4D97-AF65-F5344CB8AC3E}">
        <p14:creationId xmlns:p14="http://schemas.microsoft.com/office/powerpoint/2010/main" val="222870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If there are </a:t>
            </a:r>
            <a:r>
              <a:rPr lang="en-US" sz="2800" b="1" dirty="0" smtClean="0"/>
              <a:t>two </a:t>
            </a:r>
            <a:r>
              <a:rPr lang="en-US" sz="2800" dirty="0" smtClean="0"/>
              <a:t>options and an odd number of voters</a:t>
            </a:r>
          </a:p>
          <a:p>
            <a:pPr eaLnBrk="1" hangingPunct="1"/>
            <a:r>
              <a:rPr lang="en-US" sz="2800" dirty="0" smtClean="0"/>
              <a:t>Each having a clear preference between the options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Natural choice: </a:t>
            </a:r>
            <a:r>
              <a:rPr lang="en-US" sz="2800" b="1" dirty="0" smtClean="0"/>
              <a:t>majority voting</a:t>
            </a:r>
          </a:p>
          <a:p>
            <a:pPr eaLnBrk="1" hangingPunct="1"/>
            <a:r>
              <a:rPr lang="en-US" sz="2800" dirty="0" smtClean="0"/>
              <a:t>Sincere/Truthful</a:t>
            </a:r>
          </a:p>
          <a:p>
            <a:pPr eaLnBrk="1" hangingPunct="1"/>
            <a:r>
              <a:rPr lang="en-US" sz="2800" dirty="0" smtClean="0"/>
              <a:t>Monotone </a:t>
            </a:r>
          </a:p>
          <a:p>
            <a:pPr eaLnBrk="1" hangingPunct="1"/>
            <a:r>
              <a:rPr lang="en-US" sz="2800" dirty="0" smtClean="0"/>
              <a:t>Merging two sets where the majorities are the same preserves majority</a:t>
            </a:r>
          </a:p>
          <a:p>
            <a:pPr eaLnBrk="1" hangingPunct="1"/>
            <a:r>
              <a:rPr lang="en-US" sz="2800" dirty="0" smtClean="0"/>
              <a:t>Order of queries has no significance</a:t>
            </a:r>
          </a:p>
        </p:txBody>
      </p:sp>
    </p:spTree>
    <p:extLst>
      <p:ext uri="{BB962C8B-B14F-4D97-AF65-F5344CB8AC3E}">
        <p14:creationId xmlns:p14="http://schemas.microsoft.com/office/powerpoint/2010/main" val="21437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VCG is Incentive Compatible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839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Every VCG Mechanism </a:t>
            </a:r>
            <a:r>
              <a:rPr lang="en-US" dirty="0" smtClean="0">
                <a:latin typeface="Comic Sans MS" pitchFamily="66" charset="0"/>
              </a:rPr>
              <a:t>(f,p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p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,… </a:t>
            </a:r>
            <a:r>
              <a:rPr lang="en-US" dirty="0" err="1" smtClean="0">
                <a:latin typeface="Comic Sans MS" pitchFamily="66" charset="0"/>
              </a:rPr>
              <a:t>p</a:t>
            </a:r>
            <a:r>
              <a:rPr lang="en-US" baseline="-25000" dirty="0" err="1" smtClean="0"/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/>
              <a:t>incentive compatible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Fix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smtClean="0"/>
              <a:t>t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/>
              <a:t>and  </a:t>
            </a:r>
            <a:r>
              <a:rPr lang="en-US" dirty="0" err="1" smtClean="0">
                <a:latin typeface="Comic Sans MS" pitchFamily="66" charset="0"/>
              </a:rPr>
              <a:t>t’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. Let </a:t>
            </a:r>
            <a:r>
              <a:rPr lang="en-US" dirty="0" smtClean="0">
                <a:latin typeface="Comic Sans MS" pitchFamily="66" charset="0"/>
              </a:rPr>
              <a:t>a=f(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,t</a:t>
            </a:r>
            <a:r>
              <a:rPr lang="en-US" baseline="-25000" dirty="0" err="1" smtClean="0"/>
              <a:t>-i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smtClean="0"/>
              <a:t>and </a:t>
            </a:r>
            <a:r>
              <a:rPr lang="en-US" dirty="0" smtClean="0">
                <a:latin typeface="Comic Sans MS" pitchFamily="66" charset="0"/>
              </a:rPr>
              <a:t>a’=f(</a:t>
            </a:r>
            <a:r>
              <a:rPr lang="en-US" dirty="0" err="1" smtClean="0">
                <a:latin typeface="Comic Sans MS" pitchFamily="66" charset="0"/>
              </a:rPr>
              <a:t>t’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,t</a:t>
            </a:r>
            <a:r>
              <a:rPr lang="en-US" baseline="-25000" dirty="0" err="1" smtClean="0"/>
              <a:t>-i</a:t>
            </a:r>
            <a:r>
              <a:rPr lang="en-US" dirty="0" smtClean="0">
                <a:latin typeface="Comic Sans MS" pitchFamily="66" charset="0"/>
              </a:rPr>
              <a:t>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Have to show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(a)-p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,t</a:t>
            </a:r>
            <a:r>
              <a:rPr lang="en-US" baseline="-25000" dirty="0" err="1" smtClean="0"/>
              <a:t>-i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msy10" pitchFamily="34" charset="0"/>
              </a:rPr>
              <a:t>¸</a:t>
            </a:r>
            <a:r>
              <a:rPr lang="en-US" dirty="0" smtClean="0"/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(a’)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-p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err="1" smtClean="0">
                <a:latin typeface="Comic Sans MS" pitchFamily="66" charset="0"/>
              </a:rPr>
              <a:t>t’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,t</a:t>
            </a:r>
            <a:r>
              <a:rPr lang="en-US" baseline="-25000" dirty="0" err="1" smtClean="0"/>
              <a:t>-i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Utility of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when declaring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: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(a) +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(a) - h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(t</a:t>
            </a:r>
            <a:r>
              <a:rPr lang="en-US" baseline="-25000" dirty="0" smtClean="0">
                <a:latin typeface="Comic Sans MS" pitchFamily="66" charset="0"/>
              </a:rPr>
              <a:t>-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Utility of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 when declaring </a:t>
            </a:r>
            <a:r>
              <a:rPr lang="en-US" dirty="0" err="1" smtClean="0">
                <a:latin typeface="Comic Sans MS" pitchFamily="66" charset="0"/>
              </a:rPr>
              <a:t>t’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/>
              <a:t>: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(a’)+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(a’)- h</a:t>
            </a:r>
            <a:r>
              <a:rPr lang="en-US" baseline="-25000" dirty="0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(t</a:t>
            </a:r>
            <a:r>
              <a:rPr lang="en-US" baseline="-25000" dirty="0" smtClean="0">
                <a:latin typeface="Comic Sans MS" pitchFamily="66" charset="0"/>
              </a:rPr>
              <a:t>-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Since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33CC"/>
                </a:solidFill>
              </a:rPr>
              <a:t>maximizes</a:t>
            </a:r>
            <a:r>
              <a:rPr lang="en-US" dirty="0" smtClean="0"/>
              <a:t> </a:t>
            </a:r>
            <a:r>
              <a:rPr lang="en-US" b="1" dirty="0" smtClean="0"/>
              <a:t>social welfare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(a) +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(a) </a:t>
            </a:r>
            <a:r>
              <a:rPr lang="en-US" dirty="0" smtClean="0">
                <a:latin typeface="cmsy10" pitchFamily="34" charset="0"/>
              </a:rPr>
              <a:t>¸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(a’) + 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(a’)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Clarke Pivot Rule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42319"/>
            <a:ext cx="8534400" cy="6248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What is the “right”: </a:t>
            </a:r>
            <a:r>
              <a:rPr lang="en-US" sz="2800" dirty="0" smtClean="0">
                <a:latin typeface="Comic Sans MS" pitchFamily="66" charset="0"/>
              </a:rPr>
              <a:t>h</a:t>
            </a:r>
            <a:r>
              <a:rPr lang="en-US" sz="2800" dirty="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Individually rational</a:t>
            </a:r>
            <a:r>
              <a:rPr lang="en-US" sz="2800" dirty="0" smtClean="0"/>
              <a:t>: participants always get non negative utility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(f(t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)) - 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sz="2800" dirty="0" smtClean="0">
                <a:latin typeface="cmsy10" pitchFamily="34" charset="0"/>
              </a:rPr>
              <a:t>¸</a:t>
            </a:r>
            <a:r>
              <a:rPr lang="en-US" sz="2800" dirty="0" smtClean="0">
                <a:latin typeface="Comic Sans MS" pitchFamily="66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No positive transfers</a:t>
            </a:r>
            <a:r>
              <a:rPr lang="en-US" sz="2800" dirty="0" smtClean="0"/>
              <a:t>: no participant is ever paid money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sz="2800" dirty="0" smtClean="0">
                <a:latin typeface="cmsy10" pitchFamily="34" charset="0"/>
              </a:rPr>
              <a:t>¸</a:t>
            </a:r>
            <a:r>
              <a:rPr lang="en-US" sz="2800" dirty="0" smtClean="0">
                <a:latin typeface="Comic Sans MS" pitchFamily="66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Clark Pivot rule: </a:t>
            </a:r>
            <a:r>
              <a:rPr lang="en-US" sz="2800" dirty="0" smtClean="0"/>
              <a:t>Choosing </a:t>
            </a:r>
            <a:r>
              <a:rPr lang="en-US" sz="2800" dirty="0" smtClean="0">
                <a:latin typeface="Comic Sans MS" pitchFamily="66" charset="0"/>
              </a:rPr>
              <a:t> h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u="sng" dirty="0" smtClean="0">
                <a:latin typeface="Comic Sans MS" pitchFamily="66" charset="0"/>
              </a:rPr>
              <a:t>t</a:t>
            </a:r>
            <a:r>
              <a:rPr lang="en-US" sz="2800" baseline="-25000" dirty="0" smtClean="0">
                <a:latin typeface="Comic Sans MS" pitchFamily="66" charset="0"/>
              </a:rPr>
              <a:t>-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) = </a:t>
            </a:r>
            <a:r>
              <a:rPr lang="en-US" sz="2800" dirty="0" err="1" smtClean="0"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latin typeface="Comic Sans MS" pitchFamily="66" charset="0"/>
              </a:rPr>
              <a:t>b</a:t>
            </a:r>
            <a:r>
              <a:rPr lang="en-US" sz="2800" baseline="-25000" dirty="0" smtClean="0">
                <a:latin typeface="Comic Sans MS" pitchFamily="66" charset="0"/>
              </a:rPr>
              <a:t> </a:t>
            </a:r>
            <a:r>
              <a:rPr lang="en-US" sz="2800" baseline="-25000" dirty="0" smtClean="0">
                <a:latin typeface="cmsy10" pitchFamily="34" charset="0"/>
              </a:rPr>
              <a:t>2</a:t>
            </a:r>
            <a:r>
              <a:rPr lang="en-US" sz="2800" baseline="-25000" dirty="0" smtClean="0">
                <a:latin typeface="Comic Sans MS" pitchFamily="66" charset="0"/>
              </a:rPr>
              <a:t> A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(b)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Payment of </a:t>
            </a:r>
            <a:r>
              <a:rPr lang="en-US" sz="28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when</a:t>
            </a:r>
            <a:r>
              <a:rPr lang="en-US" sz="2800" dirty="0" smtClean="0">
                <a:latin typeface="Comic Sans MS" pitchFamily="66" charset="0"/>
              </a:rPr>
              <a:t> a=f(t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,…,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p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 = </a:t>
            </a:r>
            <a:r>
              <a:rPr lang="en-US" sz="2800" dirty="0" err="1" smtClean="0">
                <a:solidFill>
                  <a:srgbClr val="339933"/>
                </a:solidFill>
                <a:latin typeface="Comic Sans MS" pitchFamily="66" charset="0"/>
              </a:rPr>
              <a:t>max</a:t>
            </a:r>
            <a:r>
              <a:rPr lang="en-US" sz="2800" baseline="-25000" dirty="0" err="1" smtClean="0">
                <a:solidFill>
                  <a:srgbClr val="339933"/>
                </a:solidFill>
                <a:latin typeface="Comic Sans MS" pitchFamily="66" charset="0"/>
              </a:rPr>
              <a:t>b</a:t>
            </a:r>
            <a:r>
              <a:rPr lang="en-US" sz="2800" baseline="-25000" dirty="0" smtClean="0">
                <a:solidFill>
                  <a:srgbClr val="339933"/>
                </a:solidFill>
                <a:latin typeface="Comic Sans MS" pitchFamily="66" charset="0"/>
              </a:rPr>
              <a:t> </a:t>
            </a:r>
            <a:r>
              <a:rPr lang="en-US" sz="2800" baseline="-25000" dirty="0" smtClean="0">
                <a:solidFill>
                  <a:srgbClr val="339933"/>
                </a:solidFill>
                <a:latin typeface="cmsy10" pitchFamily="34" charset="0"/>
              </a:rPr>
              <a:t>2</a:t>
            </a:r>
            <a:r>
              <a:rPr lang="en-US" sz="2800" baseline="-25000" dirty="0" smtClean="0">
                <a:solidFill>
                  <a:srgbClr val="339933"/>
                </a:solidFill>
                <a:latin typeface="Comic Sans MS" pitchFamily="66" charset="0"/>
              </a:rPr>
              <a:t> A</a:t>
            </a:r>
            <a:r>
              <a:rPr lang="en-US" sz="2800" baseline="-25000" dirty="0" smtClean="0">
                <a:solidFill>
                  <a:srgbClr val="339933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339933"/>
                </a:solidFill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solidFill>
                  <a:srgbClr val="339933"/>
                </a:solidFill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solidFill>
                  <a:srgbClr val="339933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339933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9933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rgbClr val="339933"/>
                </a:solidFill>
                <a:latin typeface="Comic Sans MS" pitchFamily="66" charset="0"/>
              </a:rPr>
              <a:t>j</a:t>
            </a:r>
            <a:r>
              <a:rPr lang="en-US" sz="2800" dirty="0" smtClean="0">
                <a:solidFill>
                  <a:srgbClr val="339933"/>
                </a:solidFill>
                <a:latin typeface="Comic Sans MS" pitchFamily="66" charset="0"/>
              </a:rPr>
              <a:t>(b)</a:t>
            </a:r>
            <a:r>
              <a:rPr lang="en-US" sz="2800" dirty="0" smtClean="0">
                <a:latin typeface="Comic Sans MS" pitchFamily="66" charset="0"/>
              </a:rPr>
              <a:t> -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(a)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0033CC"/>
                </a:solidFill>
                <a:latin typeface="Comic Sans MS" pitchFamily="66" charset="0"/>
              </a:rPr>
              <a:t>i</a:t>
            </a:r>
            <a:r>
              <a:rPr lang="en-US" sz="2400" dirty="0" smtClean="0">
                <a:solidFill>
                  <a:srgbClr val="0033CC"/>
                </a:solidFill>
              </a:rPr>
              <a:t> pays an amount corresponding to the total “</a:t>
            </a:r>
            <a:r>
              <a:rPr lang="en-US" sz="2400" i="1" dirty="0" smtClean="0">
                <a:solidFill>
                  <a:srgbClr val="0033CC"/>
                </a:solidFill>
              </a:rPr>
              <a:t>damage</a:t>
            </a:r>
            <a:r>
              <a:rPr lang="en-US" sz="2400" dirty="0" smtClean="0">
                <a:solidFill>
                  <a:srgbClr val="0033CC"/>
                </a:solidFill>
              </a:rPr>
              <a:t>” he causes other players: </a:t>
            </a:r>
            <a:r>
              <a:rPr lang="en-US" sz="2400" b="1" dirty="0" smtClean="0">
                <a:solidFill>
                  <a:srgbClr val="0033CC"/>
                </a:solidFill>
              </a:rPr>
              <a:t>difference in social welfare caused by his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8906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AutoShape 2"/>
          <p:cNvSpPr>
            <a:spLocks noChangeArrowheads="1"/>
          </p:cNvSpPr>
          <p:nvPr/>
        </p:nvSpPr>
        <p:spPr bwMode="auto">
          <a:xfrm>
            <a:off x="2743200" y="2362200"/>
            <a:ext cx="5562600" cy="533400"/>
          </a:xfrm>
          <a:prstGeom prst="wedgeRoundRectCallout">
            <a:avLst>
              <a:gd name="adj1" fmla="val -28255"/>
              <a:gd name="adj2" fmla="val 93454"/>
              <a:gd name="adj3" fmla="val 16667"/>
            </a:avLst>
          </a:prstGeom>
          <a:solidFill>
            <a:srgbClr val="FBF9A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b="1" dirty="0">
                <a:latin typeface="Arial Narrow" pitchFamily="34" charset="0"/>
              </a:rPr>
              <a:t>maximizes </a:t>
            </a:r>
            <a:r>
              <a:rPr lang="en-US" sz="2800" b="1" dirty="0">
                <a:sym typeface="Symbol" pitchFamily="18" charset="2"/>
              </a:rPr>
              <a:t></a:t>
            </a:r>
            <a:r>
              <a:rPr lang="en-US" sz="2800" b="1" baseline="-25000" dirty="0" err="1">
                <a:sym typeface="Symbol" pitchFamily="18" charset="2"/>
              </a:rPr>
              <a:t>i</a:t>
            </a:r>
            <a:r>
              <a:rPr lang="en-US" sz="2800" b="1" dirty="0"/>
              <a:t> </a:t>
            </a:r>
            <a:r>
              <a:rPr lang="en-US" sz="2800" b="1" dirty="0" err="1" smtClean="0"/>
              <a:t>t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(a</a:t>
            </a:r>
            <a:r>
              <a:rPr lang="en-US" sz="2800" b="1" dirty="0"/>
              <a:t>)</a:t>
            </a:r>
            <a:r>
              <a:rPr lang="en-US" sz="2800" b="1" dirty="0">
                <a:latin typeface="Arial Narrow" pitchFamily="34" charset="0"/>
              </a:rPr>
              <a:t> over </a:t>
            </a:r>
            <a:r>
              <a:rPr lang="en-US" sz="2800" b="1" dirty="0"/>
              <a:t>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Rationality of Clarke Pivot Rule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Theorem</a:t>
            </a:r>
            <a:r>
              <a:rPr lang="en-US" sz="2800" dirty="0" smtClean="0"/>
              <a:t>: Every VCG Mechanism with Clarke pivot payments makes no </a:t>
            </a:r>
            <a:r>
              <a:rPr lang="en-US" sz="2800" b="1" dirty="0" smtClean="0"/>
              <a:t>positive Payments. </a:t>
            </a:r>
            <a:r>
              <a:rPr lang="en-US" sz="2800" dirty="0" smtClean="0"/>
              <a:t>If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(a) </a:t>
            </a:r>
            <a:r>
              <a:rPr lang="en-US" sz="2800" dirty="0" smtClean="0">
                <a:latin typeface="cmsy10" pitchFamily="34" charset="0"/>
              </a:rPr>
              <a:t>¸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0</a:t>
            </a:r>
            <a:r>
              <a:rPr lang="en-US" sz="2800" dirty="0" smtClean="0"/>
              <a:t> then it is </a:t>
            </a:r>
            <a:r>
              <a:rPr lang="en-US" sz="2800" b="1" dirty="0" err="1" smtClean="0"/>
              <a:t>Inditidually</a:t>
            </a:r>
            <a:r>
              <a:rPr lang="en-US" sz="2800" b="1" dirty="0" smtClean="0"/>
              <a:t> rational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Proof</a:t>
            </a:r>
            <a:r>
              <a:rPr lang="en-US" sz="2800" dirty="0" smtClean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Let </a:t>
            </a:r>
            <a:r>
              <a:rPr lang="en-US" sz="2800" dirty="0" smtClean="0">
                <a:latin typeface="Comic Sans MS" pitchFamily="66" charset="0"/>
              </a:rPr>
              <a:t>a=f(t</a:t>
            </a:r>
            <a:r>
              <a:rPr lang="en-US" sz="2800" baseline="-25000" dirty="0" smtClean="0">
                <a:latin typeface="Comic Sans MS" pitchFamily="66" charset="0"/>
              </a:rPr>
              <a:t>1</a:t>
            </a:r>
            <a:r>
              <a:rPr lang="en-US" sz="2800" dirty="0" smtClean="0">
                <a:latin typeface="Comic Sans MS" pitchFamily="66" charset="0"/>
              </a:rPr>
              <a:t>, t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,…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/>
              <a:t>n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sz="2800" i="1" dirty="0" smtClean="0">
                <a:solidFill>
                  <a:srgbClr val="0033CC"/>
                </a:solidFill>
              </a:rPr>
              <a:t>maximizes</a:t>
            </a:r>
            <a:r>
              <a:rPr lang="en-US" sz="2800" dirty="0" smtClean="0"/>
              <a:t> </a:t>
            </a:r>
            <a:r>
              <a:rPr lang="en-US" sz="2800" b="1" dirty="0" smtClean="0"/>
              <a:t>social welfare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Let </a:t>
            </a:r>
            <a:r>
              <a:rPr lang="en-US" sz="2800" dirty="0" smtClean="0">
                <a:latin typeface="Comic Sans MS" pitchFamily="66" charset="0"/>
              </a:rPr>
              <a:t>b </a:t>
            </a:r>
            <a:r>
              <a:rPr lang="en-US" sz="2800" dirty="0" smtClean="0">
                <a:latin typeface="cmsy10" pitchFamily="34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A </a:t>
            </a:r>
            <a:r>
              <a:rPr lang="en-US" sz="2800" i="1" dirty="0" smtClean="0">
                <a:solidFill>
                  <a:srgbClr val="0033CC"/>
                </a:solidFill>
              </a:rPr>
              <a:t>maximize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(b)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Utility of </a:t>
            </a:r>
            <a:r>
              <a:rPr lang="en-US" sz="2800" dirty="0" smtClean="0">
                <a:latin typeface="Comic Sans MS" pitchFamily="66" charset="0"/>
              </a:rPr>
              <a:t>i</a:t>
            </a:r>
            <a:r>
              <a:rPr lang="en-US" sz="2800" dirty="0" smtClean="0"/>
              <a:t>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        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(a) +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(a) -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(b)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cmsy10" pitchFamily="34" charset="0"/>
              </a:rPr>
              <a:t>¸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(a) -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(b) </a:t>
            </a:r>
            <a:r>
              <a:rPr lang="en-US" sz="2800" dirty="0" smtClean="0">
                <a:latin typeface="cmsy10" pitchFamily="34" charset="0"/>
              </a:rPr>
              <a:t>¸ </a:t>
            </a:r>
            <a:r>
              <a:rPr lang="en-US" sz="2800" dirty="0" smtClean="0">
                <a:latin typeface="Comic Sans MS" pitchFamily="66" charset="0"/>
              </a:rPr>
              <a:t>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Payment of </a:t>
            </a:r>
            <a:r>
              <a:rPr lang="en-US" sz="2800" dirty="0" smtClean="0">
                <a:latin typeface="Comic Sans MS" pitchFamily="66" charset="0"/>
              </a:rPr>
              <a:t>i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(b) -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</a:t>
            </a:r>
            <a:r>
              <a:rPr lang="en-US" sz="2800" baseline="-25000" dirty="0" smtClean="0">
                <a:latin typeface="Comic Sans MS" pitchFamily="66" charset="0"/>
                <a:sym typeface="Symbol" pitchFamily="18" charset="2"/>
              </a:rPr>
              <a:t>j  </a:t>
            </a:r>
            <a:r>
              <a:rPr lang="en-US" sz="2800" baseline="-25000" dirty="0" err="1" smtClean="0"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</a:t>
            </a:r>
            <a:r>
              <a:rPr lang="en-US" sz="2800" baseline="-25000" dirty="0" err="1" smtClean="0">
                <a:latin typeface="Comic Sans MS" pitchFamily="66" charset="0"/>
              </a:rPr>
              <a:t>j</a:t>
            </a:r>
            <a:r>
              <a:rPr lang="en-US" sz="2800" dirty="0" smtClean="0">
                <a:latin typeface="Comic Sans MS" pitchFamily="66" charset="0"/>
              </a:rPr>
              <a:t>(a) </a:t>
            </a:r>
            <a:r>
              <a:rPr lang="en-US" sz="2800" dirty="0" smtClean="0">
                <a:latin typeface="cmsy10" pitchFamily="34" charset="0"/>
              </a:rPr>
              <a:t>¸ </a:t>
            </a:r>
            <a:r>
              <a:rPr lang="en-US" sz="2800" dirty="0" smtClean="0">
                <a:latin typeface="Comic Sans MS" pitchFamily="66" charset="0"/>
              </a:rPr>
              <a:t>0 </a:t>
            </a:r>
            <a:r>
              <a:rPr lang="en-US" sz="2800" dirty="0" smtClean="0">
                <a:solidFill>
                  <a:srgbClr val="0033CC"/>
                </a:solidFill>
              </a:rPr>
              <a:t>from choice of </a:t>
            </a:r>
            <a:r>
              <a:rPr lang="en-US" sz="2800" dirty="0" smtClean="0">
                <a:solidFill>
                  <a:srgbClr val="0033CC"/>
                </a:solidFill>
                <a:latin typeface="Comic Sans MS" pitchFamily="66" charset="0"/>
              </a:rPr>
              <a:t>b</a:t>
            </a: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When there are more than two options: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410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If we start pairing the alternatives: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Order may matter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Assumption: </a:t>
            </a:r>
            <a:r>
              <a:rPr lang="en-US" sz="2400" dirty="0" smtClean="0">
                <a:latin typeface="Comic Sans MS" pitchFamily="66" charset="0"/>
              </a:rPr>
              <a:t>n</a:t>
            </a:r>
            <a:r>
              <a:rPr lang="en-US" sz="2400" dirty="0" smtClean="0"/>
              <a:t> voters give their complete ranking on set </a:t>
            </a:r>
            <a:r>
              <a:rPr lang="en-US" sz="2400" dirty="0" smtClean="0">
                <a:latin typeface="Comic Sans MS" pitchFamily="66" charset="0"/>
              </a:rPr>
              <a:t>A</a:t>
            </a:r>
            <a:r>
              <a:rPr lang="en-US" sz="2400" dirty="0" smtClean="0"/>
              <a:t> of alternatives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L</a:t>
            </a:r>
            <a:r>
              <a:rPr lang="en-US" sz="2400" dirty="0" smtClean="0"/>
              <a:t> – the set of </a:t>
            </a:r>
            <a:r>
              <a:rPr lang="en-US" sz="2400" b="1" dirty="0" smtClean="0">
                <a:solidFill>
                  <a:srgbClr val="FF0000"/>
                </a:solidFill>
              </a:rPr>
              <a:t>linear orders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on </a:t>
            </a:r>
            <a:r>
              <a:rPr lang="en-US" sz="2400" dirty="0" smtClean="0">
                <a:latin typeface="Comic Sans MS" pitchFamily="66" charset="0"/>
              </a:rPr>
              <a:t>A</a:t>
            </a:r>
            <a:r>
              <a:rPr lang="en-US" sz="2400" dirty="0" smtClean="0"/>
              <a:t> (permutations).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Each voter </a:t>
            </a:r>
            <a:r>
              <a:rPr lang="en-US" sz="2400" dirty="0" err="1" smtClean="0"/>
              <a:t>i</a:t>
            </a:r>
            <a:r>
              <a:rPr lang="en-US" sz="2400" dirty="0" smtClean="0"/>
              <a:t> provides </a:t>
            </a:r>
            <a:r>
              <a:rPr lang="en-US" sz="2400" dirty="0" err="1" smtClean="0">
                <a:latin typeface="cmsy10" pitchFamily="34" charset="0"/>
              </a:rPr>
              <a:t>Á</a:t>
            </a:r>
            <a:r>
              <a:rPr lang="en-US" sz="2400" baseline="-25000" dirty="0" err="1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msy10" pitchFamily="34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L 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Input to the aggregator/voting rule is</a:t>
            </a:r>
            <a:r>
              <a:rPr lang="en-US" sz="2000" dirty="0" smtClean="0">
                <a:latin typeface="Comic Sans MS" pitchFamily="66" charset="0"/>
              </a:rPr>
              <a:t>  (</a:t>
            </a:r>
            <a:r>
              <a:rPr lang="en-US" sz="2000" dirty="0" smtClean="0">
                <a:latin typeface="cmsy10" pitchFamily="34" charset="0"/>
              </a:rPr>
              <a:t>Á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msy10" pitchFamily="34" charset="0"/>
              </a:rPr>
              <a:t>Á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,… ,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msy10" pitchFamily="34" charset="0"/>
              </a:rPr>
              <a:t>Á</a:t>
            </a:r>
            <a:r>
              <a:rPr lang="en-US" sz="2000" baseline="-25000" dirty="0" err="1" smtClean="0">
                <a:latin typeface="Comic Sans MS" pitchFamily="66" charset="0"/>
              </a:rPr>
              <a:t>n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Goals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A function </a:t>
            </a:r>
            <a:r>
              <a:rPr lang="en-US" sz="2400" dirty="0" smtClean="0">
                <a:latin typeface="Comic Sans MS" pitchFamily="66" charset="0"/>
              </a:rPr>
              <a:t>f: L</a:t>
            </a:r>
            <a:r>
              <a:rPr lang="en-US" sz="2400" baseline="30000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MT Extra" pitchFamily="18" charset="2"/>
              </a:rPr>
              <a:t></a:t>
            </a:r>
            <a:r>
              <a:rPr lang="en-US" sz="2400" dirty="0" smtClean="0">
                <a:latin typeface="Comic Sans MS" pitchFamily="66" charset="0"/>
              </a:rPr>
              <a:t> A</a:t>
            </a:r>
            <a:r>
              <a:rPr lang="en-US" sz="2400" dirty="0" smtClean="0"/>
              <a:t> is called a </a:t>
            </a:r>
            <a:r>
              <a:rPr lang="en-US" sz="2400" b="1" dirty="0" smtClean="0">
                <a:solidFill>
                  <a:srgbClr val="FF0000"/>
                </a:solidFill>
              </a:rPr>
              <a:t>social choice function</a:t>
            </a:r>
          </a:p>
          <a:p>
            <a:pPr lvl="1">
              <a:lnSpc>
                <a:spcPct val="90000"/>
              </a:lnSpc>
            </a:pPr>
            <a:r>
              <a:rPr lang="en-US" sz="2000" i="1" dirty="0" smtClean="0"/>
              <a:t>Aggregates voters preferences and selects a </a:t>
            </a:r>
            <a:r>
              <a:rPr lang="en-US" sz="2000" b="1" i="1" dirty="0" smtClean="0">
                <a:solidFill>
                  <a:srgbClr val="0033CC"/>
                </a:solidFill>
              </a:rPr>
              <a:t>winner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A function </a:t>
            </a:r>
            <a:r>
              <a:rPr lang="en-US" sz="2400" dirty="0" smtClean="0">
                <a:latin typeface="Comic Sans MS" pitchFamily="66" charset="0"/>
              </a:rPr>
              <a:t>W: L</a:t>
            </a:r>
            <a:r>
              <a:rPr lang="en-US" sz="2400" baseline="30000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MT Extra" pitchFamily="18" charset="2"/>
              </a:rPr>
              <a:t></a:t>
            </a:r>
            <a:r>
              <a:rPr lang="en-US" sz="2400" dirty="0" smtClean="0">
                <a:latin typeface="Comic Sans MS" pitchFamily="66" charset="0"/>
              </a:rPr>
              <a:t> L</a:t>
            </a:r>
            <a:r>
              <a:rPr lang="en-US" sz="2400" dirty="0" smtClean="0"/>
              <a:t> is called a </a:t>
            </a:r>
            <a:r>
              <a:rPr lang="en-US" sz="2400" b="1" dirty="0" smtClean="0"/>
              <a:t>social welfare function</a:t>
            </a:r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Aggergates</a:t>
            </a:r>
            <a:r>
              <a:rPr lang="en-US" sz="2000" i="1" dirty="0" smtClean="0"/>
              <a:t> voters preference into a </a:t>
            </a:r>
            <a:r>
              <a:rPr lang="en-US" sz="2000" b="1" i="1" dirty="0" smtClean="0">
                <a:solidFill>
                  <a:srgbClr val="FF0000"/>
                </a:solidFill>
              </a:rPr>
              <a:t>common order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745288" y="2819400"/>
            <a:ext cx="1219200" cy="1219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001000" y="3429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baseline="-25000" dirty="0"/>
              <a:t>1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153400" y="3124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999040" y="278092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baseline="-25000" dirty="0"/>
              <a:t>m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077200" y="4077072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A</a:t>
            </a:r>
            <a:endParaRPr lang="en-US" sz="2000" baseline="-25000" dirty="0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734000" y="1315616"/>
            <a:ext cx="2438400" cy="457200"/>
          </a:xfrm>
          <a:prstGeom prst="wedgeRoundRectCallout">
            <a:avLst>
              <a:gd name="adj1" fmla="val -63477"/>
              <a:gd name="adj2" fmla="val 10798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/>
              <a:t>a</a:t>
            </a:r>
            <a:r>
              <a:rPr lang="en-US" baseline="-25000"/>
              <a:t>10</a:t>
            </a:r>
            <a:r>
              <a:rPr lang="en-US"/>
              <a:t>, a</a:t>
            </a:r>
            <a:r>
              <a:rPr lang="en-US" baseline="-25000"/>
              <a:t>1</a:t>
            </a:r>
            <a:r>
              <a:rPr lang="en-US"/>
              <a:t>, … , a</a:t>
            </a:r>
            <a:r>
              <a:rPr lang="en-US" baseline="-2500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748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Examples of voting rules</a:t>
            </a:r>
          </a:p>
        </p:txBody>
      </p:sp>
      <p:sp>
        <p:nvSpPr>
          <p:cNvPr id="528387" name="Rectangle 3"/>
          <p:cNvSpPr>
            <a:spLocks noChangeArrowheads="1"/>
          </p:cNvSpPr>
          <p:nvPr/>
        </p:nvSpPr>
        <p:spPr bwMode="auto">
          <a:xfrm>
            <a:off x="152400" y="990600"/>
            <a:ext cx="8839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Scoring rules</a:t>
            </a:r>
            <a:r>
              <a:rPr lang="en-US" sz="2400">
                <a:latin typeface="Arial Narrow" pitchFamily="34" charset="0"/>
              </a:rPr>
              <a:t>: defined by a vector </a:t>
            </a:r>
            <a:r>
              <a:rPr lang="en-US" sz="2400"/>
              <a:t>(a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, …, a</a:t>
            </a:r>
            <a:r>
              <a:rPr lang="en-US" sz="2400" baseline="-25000"/>
              <a:t>m</a:t>
            </a:r>
            <a:r>
              <a:rPr lang="en-US" sz="2400"/>
              <a:t>)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 Narrow" pitchFamily="34" charset="0"/>
              </a:rPr>
              <a:t>Being ranked </a:t>
            </a:r>
            <a:r>
              <a:rPr lang="en-US" sz="2000"/>
              <a:t>i</a:t>
            </a:r>
            <a:r>
              <a:rPr lang="en-US" sz="2000">
                <a:latin typeface="Arial Narrow" pitchFamily="34" charset="0"/>
              </a:rPr>
              <a:t>th in a vote gives the candidate </a:t>
            </a:r>
            <a:r>
              <a:rPr lang="en-US" sz="2000"/>
              <a:t>a</a:t>
            </a:r>
            <a:r>
              <a:rPr lang="en-US" sz="2000" baseline="-25000"/>
              <a:t>i</a:t>
            </a:r>
            <a:r>
              <a:rPr lang="en-US" sz="2000">
                <a:latin typeface="Arial Narrow" pitchFamily="34" charset="0"/>
              </a:rPr>
              <a:t> points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Plurality</a:t>
            </a:r>
            <a:r>
              <a:rPr lang="en-US" sz="2400">
                <a:latin typeface="Arial Narrow" pitchFamily="34" charset="0"/>
              </a:rPr>
              <a:t>: defined by </a:t>
            </a:r>
            <a:r>
              <a:rPr lang="en-US" sz="2400"/>
              <a:t>(1, 0, 0, …, 0)</a:t>
            </a:r>
            <a:r>
              <a:rPr lang="en-US" sz="2400">
                <a:latin typeface="Arial Narrow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 Narrow" pitchFamily="34" charset="0"/>
              </a:rPr>
              <a:t>Winner is candidate that is </a:t>
            </a:r>
            <a:r>
              <a:rPr lang="en-US" sz="2000" b="1">
                <a:latin typeface="Arial Narrow" pitchFamily="34" charset="0"/>
              </a:rPr>
              <a:t>ranked first</a:t>
            </a:r>
            <a:r>
              <a:rPr lang="en-US" sz="2000">
                <a:latin typeface="Arial Narrow" pitchFamily="34" charset="0"/>
              </a:rPr>
              <a:t> most often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Veto:</a:t>
            </a:r>
            <a:r>
              <a:rPr lang="en-US" sz="2400">
                <a:latin typeface="Arial Narrow" pitchFamily="34" charset="0"/>
              </a:rPr>
              <a:t> is defined by </a:t>
            </a:r>
            <a:r>
              <a:rPr lang="en-US" sz="2400"/>
              <a:t>(1, 1, …, 1, 0)</a:t>
            </a:r>
            <a:r>
              <a:rPr lang="en-US" sz="2400">
                <a:latin typeface="Arial Narrow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 Narrow" pitchFamily="34" charset="0"/>
              </a:rPr>
              <a:t>Winner is candidate that is </a:t>
            </a:r>
            <a:r>
              <a:rPr lang="en-US" sz="2000" b="1">
                <a:latin typeface="Arial Narrow" pitchFamily="34" charset="0"/>
              </a:rPr>
              <a:t>ranked last</a:t>
            </a:r>
            <a:r>
              <a:rPr lang="en-US" sz="2000">
                <a:latin typeface="Arial Narrow" pitchFamily="34" charset="0"/>
              </a:rPr>
              <a:t> the least often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Borda:</a:t>
            </a:r>
            <a:r>
              <a:rPr lang="en-US" sz="2400">
                <a:latin typeface="Arial Narrow" pitchFamily="34" charset="0"/>
              </a:rPr>
              <a:t> defined by </a:t>
            </a:r>
            <a:r>
              <a:rPr lang="en-US" sz="2400"/>
              <a:t>(m-1, m-2, …, 0)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solidFill>
                <a:srgbClr val="0033CC"/>
              </a:solidFill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Plurality with (2-candidate) runoff</a:t>
            </a:r>
            <a:r>
              <a:rPr lang="en-US" sz="2400">
                <a:latin typeface="Arial Narrow" pitchFamily="34" charset="0"/>
              </a:rPr>
              <a:t>: top two candidates in terms of plurality score proceed to runoff.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Single Transferable Vote (STV, aka. Instant Runoff):</a:t>
            </a:r>
            <a:r>
              <a:rPr lang="en-US" sz="2400">
                <a:latin typeface="Arial Narrow" pitchFamily="34" charset="0"/>
              </a:rPr>
              <a:t> candidate with lowest plurality score drops out; for voters who voted for that candidate: the vote is transferred to the next (live) candidate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 Narrow" pitchFamily="34" charset="0"/>
              </a:rPr>
              <a:t>Repeat until only one candidate remains</a:t>
            </a:r>
          </a:p>
        </p:txBody>
      </p:sp>
      <p:pic>
        <p:nvPicPr>
          <p:cNvPr id="528388" name="Picture 4" descr="eurovis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3048000"/>
            <a:ext cx="135255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8390" name="AutoShape 6"/>
          <p:cNvSpPr>
            <a:spLocks noChangeArrowheads="1"/>
          </p:cNvSpPr>
          <p:nvPr/>
        </p:nvSpPr>
        <p:spPr bwMode="auto">
          <a:xfrm>
            <a:off x="6858000" y="3048000"/>
            <a:ext cx="1676400" cy="609600"/>
          </a:xfrm>
          <a:prstGeom prst="wedgeRoundRectCallout">
            <a:avLst>
              <a:gd name="adj1" fmla="val -163069"/>
              <a:gd name="adj2" fmla="val 5599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E7B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8391" name="AutoShape 7"/>
          <p:cNvSpPr>
            <a:spLocks noChangeArrowheads="1"/>
          </p:cNvSpPr>
          <p:nvPr/>
        </p:nvSpPr>
        <p:spPr bwMode="auto">
          <a:xfrm>
            <a:off x="5638800" y="3886200"/>
            <a:ext cx="2971800" cy="381000"/>
          </a:xfrm>
          <a:prstGeom prst="wedgeRoundRectCallout">
            <a:avLst>
              <a:gd name="adj1" fmla="val -200639"/>
              <a:gd name="adj2" fmla="val -70000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b="1">
                <a:latin typeface="Arial Narrow" pitchFamily="34" charset="0"/>
              </a:rPr>
              <a:t>Jean-Charles de Borda 1770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0" grpId="0" animBg="1"/>
      <p:bldP spid="5283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Marquis de Condorcet</a:t>
            </a:r>
            <a:endParaRPr lang="en-US" sz="3600" b="1" smtClean="0">
              <a:latin typeface="Times New Roman" pitchFamily="18" charset="0"/>
            </a:endParaRP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There is something wrong with Borda! [1785]</a:t>
            </a:r>
            <a:endParaRPr lang="en-US" b="1" smtClean="0">
              <a:latin typeface="Times New Roman" pitchFamily="18" charset="0"/>
            </a:endParaRPr>
          </a:p>
        </p:txBody>
      </p:sp>
      <p:pic>
        <p:nvPicPr>
          <p:cNvPr id="9220" name="Picture 6" descr="Condorc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1295400"/>
            <a:ext cx="20923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5867400" y="4114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33CC"/>
                </a:solidFill>
              </a:rPr>
              <a:t>1743-1794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04800" y="1600200"/>
            <a:ext cx="502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 Narrow" pitchFamily="34" charset="0"/>
              </a:rPr>
              <a:t>Marie Jean Antoine Nicolas de Caritat, marquis de Condorcet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7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838200"/>
          </a:xfrm>
        </p:spPr>
        <p:txBody>
          <a:bodyPr/>
          <a:lstStyle/>
          <a:p>
            <a:pPr eaLnBrk="1" hangingPunct="1"/>
            <a:r>
              <a:rPr lang="en-US" smtClean="0"/>
              <a:t>Condorcet criterion</a:t>
            </a:r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152400" y="914400"/>
            <a:ext cx="8839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A candidate is the </a:t>
            </a:r>
            <a:r>
              <a:rPr lang="en-US" sz="2800" b="1">
                <a:solidFill>
                  <a:srgbClr val="0033CC"/>
                </a:solidFill>
                <a:latin typeface="Arial Narrow" pitchFamily="34" charset="0"/>
              </a:rPr>
              <a:t>Condorcet winner</a:t>
            </a:r>
            <a:r>
              <a:rPr lang="en-US" sz="2800">
                <a:latin typeface="Arial Narrow" pitchFamily="34" charset="0"/>
              </a:rPr>
              <a:t> if it wins all of its pairwise elections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Does not always exist…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33CC"/>
                </a:solidFill>
                <a:latin typeface="Arial Narrow" pitchFamily="34" charset="0"/>
              </a:rPr>
              <a:t>Condorcet paradox</a:t>
            </a:r>
            <a:r>
              <a:rPr lang="en-US" sz="2400">
                <a:latin typeface="Arial Narrow" pitchFamily="34" charset="0"/>
              </a:rPr>
              <a:t>: there can be </a:t>
            </a:r>
            <a:r>
              <a:rPr lang="en-US" sz="2400" b="1">
                <a:latin typeface="Arial Narrow" pitchFamily="34" charset="0"/>
              </a:rPr>
              <a:t>cycles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 Narrow" pitchFamily="34" charset="0"/>
              </a:rPr>
              <a:t>Three voters and candidates: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 Narrow" pitchFamily="34" charset="0"/>
              </a:rPr>
              <a:t> </a:t>
            </a:r>
            <a:r>
              <a:rPr lang="en-US" sz="2000"/>
              <a:t>a &gt; b &gt; c</a:t>
            </a:r>
            <a:r>
              <a:rPr lang="en-US" sz="2000">
                <a:latin typeface="Arial Narrow" pitchFamily="34" charset="0"/>
              </a:rPr>
              <a:t>,  </a:t>
            </a:r>
            <a:r>
              <a:rPr lang="en-US" sz="2000"/>
              <a:t>b &gt; c &gt; a</a:t>
            </a:r>
            <a:r>
              <a:rPr lang="en-US" sz="2000">
                <a:latin typeface="Arial Narrow" pitchFamily="34" charset="0"/>
              </a:rPr>
              <a:t>,  </a:t>
            </a:r>
            <a:r>
              <a:rPr lang="en-US" sz="2000"/>
              <a:t>c &gt; a &gt; b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 Narrow" pitchFamily="34" charset="0"/>
              </a:rPr>
              <a:t> </a:t>
            </a:r>
            <a:r>
              <a:rPr lang="en-US" sz="2000"/>
              <a:t>a</a:t>
            </a:r>
            <a:r>
              <a:rPr lang="en-US" sz="2000">
                <a:latin typeface="Arial Narrow" pitchFamily="34" charset="0"/>
              </a:rPr>
              <a:t> defeats </a:t>
            </a:r>
            <a:r>
              <a:rPr lang="en-US" sz="2000"/>
              <a:t>b</a:t>
            </a:r>
            <a:r>
              <a:rPr lang="en-US" sz="2000">
                <a:latin typeface="Arial Narrow" pitchFamily="34" charset="0"/>
              </a:rPr>
              <a:t>, </a:t>
            </a:r>
            <a:r>
              <a:rPr lang="en-US" sz="2000"/>
              <a:t>b</a:t>
            </a:r>
            <a:r>
              <a:rPr lang="en-US" sz="2000">
                <a:latin typeface="Arial Narrow" pitchFamily="34" charset="0"/>
              </a:rPr>
              <a:t> defeats </a:t>
            </a:r>
            <a:r>
              <a:rPr lang="en-US" sz="2000"/>
              <a:t>c</a:t>
            </a:r>
            <a:r>
              <a:rPr lang="en-US" sz="2000">
                <a:latin typeface="Arial Narrow" pitchFamily="34" charset="0"/>
              </a:rPr>
              <a:t>, </a:t>
            </a:r>
            <a:r>
              <a:rPr lang="en-US" sz="2000"/>
              <a:t>c</a:t>
            </a:r>
            <a:r>
              <a:rPr lang="en-US" sz="2000">
                <a:latin typeface="Arial Narrow" pitchFamily="34" charset="0"/>
              </a:rPr>
              <a:t> defeats </a:t>
            </a:r>
            <a:r>
              <a:rPr lang="en-US" sz="2000"/>
              <a:t>a</a:t>
            </a:r>
            <a:endParaRPr lang="en-US" sz="2400"/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Arial Narrow" pitchFamily="34" charset="0"/>
              </a:rPr>
              <a:t>Many rules do not satisfy the criterion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For instance: </a:t>
            </a:r>
            <a:r>
              <a:rPr lang="en-US" sz="2800" b="1">
                <a:solidFill>
                  <a:srgbClr val="0033CC"/>
                </a:solidFill>
                <a:latin typeface="Arial Narrow" pitchFamily="34" charset="0"/>
              </a:rPr>
              <a:t>plurality</a:t>
            </a:r>
            <a:r>
              <a:rPr lang="en-US" sz="2800">
                <a:latin typeface="Arial Narrow" pitchFamily="34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b &gt; a &gt; c &gt; 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c &gt; a &gt; b &gt; 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d &gt; a &gt; b &gt; 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</a:t>
            </a:r>
            <a:r>
              <a:rPr lang="en-US" sz="2800">
                <a:latin typeface="Arial Narrow" pitchFamily="34" charset="0"/>
              </a:rPr>
              <a:t> is the Condorcet winner, but not the plurality winner</a:t>
            </a:r>
          </a:p>
        </p:txBody>
      </p:sp>
      <p:sp>
        <p:nvSpPr>
          <p:cNvPr id="542724" name="AutoShape 4"/>
          <p:cNvSpPr>
            <a:spLocks noChangeArrowheads="1"/>
          </p:cNvSpPr>
          <p:nvPr/>
        </p:nvSpPr>
        <p:spPr bwMode="auto">
          <a:xfrm>
            <a:off x="5715000" y="2438400"/>
            <a:ext cx="3429000" cy="1981200"/>
          </a:xfrm>
          <a:prstGeom prst="wedgeRoundRectCallout">
            <a:avLst>
              <a:gd name="adj1" fmla="val 12639"/>
              <a:gd name="adj2" fmla="val -103847"/>
              <a:gd name="adj3" fmla="val 16667"/>
            </a:avLst>
          </a:prstGeom>
          <a:solidFill>
            <a:srgbClr val="EDE7B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Narrow" pitchFamily="34" charset="0"/>
              </a:rPr>
              <a:t> Candidates </a:t>
            </a:r>
            <a:r>
              <a:rPr lang="en-US" sz="2400"/>
              <a:t>a</a:t>
            </a:r>
            <a:r>
              <a:rPr lang="en-US" sz="2400">
                <a:latin typeface="Arial Narrow" pitchFamily="34" charset="0"/>
              </a:rPr>
              <a:t> and </a:t>
            </a:r>
            <a:r>
              <a:rPr lang="en-US" sz="2400"/>
              <a:t>b:</a:t>
            </a:r>
            <a:r>
              <a:rPr lang="en-US" sz="2400">
                <a:latin typeface="Arial Narrow" pitchFamily="34" charset="0"/>
              </a:rPr>
              <a:t>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Narrow" pitchFamily="34" charset="0"/>
              </a:rPr>
              <a:t> Comparing how often</a:t>
            </a:r>
            <a:r>
              <a:rPr lang="en-US" sz="2400"/>
              <a:t> a</a:t>
            </a:r>
            <a:r>
              <a:rPr lang="en-US" sz="2400">
                <a:latin typeface="Arial Narrow" pitchFamily="34" charset="0"/>
              </a:rPr>
              <a:t> is ranked above </a:t>
            </a:r>
            <a:r>
              <a:rPr lang="en-US" sz="2400"/>
              <a:t>b</a:t>
            </a:r>
            <a:r>
              <a:rPr lang="en-US" sz="2400">
                <a:latin typeface="Arial Narrow" pitchFamily="34" charset="0"/>
              </a:rPr>
              <a:t>, to how often </a:t>
            </a:r>
            <a:r>
              <a:rPr lang="en-US" sz="2400"/>
              <a:t>b</a:t>
            </a:r>
            <a:r>
              <a:rPr lang="en-US" sz="2400">
                <a:latin typeface="Arial Narrow" pitchFamily="34" charset="0"/>
              </a:rPr>
              <a:t> is ranked above </a:t>
            </a:r>
            <a:r>
              <a:rPr lang="en-US" sz="2400"/>
              <a:t>a</a:t>
            </a:r>
          </a:p>
          <a:p>
            <a:pPr algn="ctr"/>
            <a:endParaRPr lang="en-US"/>
          </a:p>
        </p:txBody>
      </p:sp>
      <p:sp>
        <p:nvSpPr>
          <p:cNvPr id="542725" name="AutoShape 5"/>
          <p:cNvSpPr>
            <a:spLocks noChangeArrowheads="1"/>
          </p:cNvSpPr>
          <p:nvPr/>
        </p:nvSpPr>
        <p:spPr bwMode="auto">
          <a:xfrm>
            <a:off x="5638800" y="4572000"/>
            <a:ext cx="3200400" cy="1371600"/>
          </a:xfrm>
          <a:prstGeom prst="wedgeRoundRectCallout">
            <a:avLst>
              <a:gd name="adj1" fmla="val -111903"/>
              <a:gd name="adj2" fmla="val -28588"/>
              <a:gd name="adj3" fmla="val 16667"/>
            </a:avLst>
          </a:prstGeom>
          <a:solidFill>
            <a:srgbClr val="FBF9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>
                <a:latin typeface="Arial Narrow" pitchFamily="34" charset="0"/>
              </a:rPr>
              <a:t>Also </a:t>
            </a:r>
            <a:r>
              <a:rPr lang="en-US" sz="2000">
                <a:solidFill>
                  <a:srgbClr val="0033CC"/>
                </a:solidFill>
                <a:latin typeface="Arial Narrow" pitchFamily="34" charset="0"/>
              </a:rPr>
              <a:t>Borda</a:t>
            </a:r>
            <a:r>
              <a:rPr lang="en-US" sz="2000">
                <a:latin typeface="Arial Narrow" pitchFamily="34" charset="0"/>
              </a:rPr>
              <a:t>:</a:t>
            </a:r>
          </a:p>
          <a:p>
            <a:pPr lvl="1"/>
            <a:r>
              <a:rPr lang="en-US" sz="2000"/>
              <a:t>a &gt; b &gt; c &gt; d &gt; e</a:t>
            </a:r>
          </a:p>
          <a:p>
            <a:pPr lvl="1"/>
            <a:r>
              <a:rPr lang="en-US" sz="2000"/>
              <a:t>a &gt; b &gt; c &gt; d &gt; e</a:t>
            </a:r>
          </a:p>
          <a:p>
            <a:pPr lvl="1"/>
            <a:r>
              <a:rPr lang="en-US" sz="2000"/>
              <a:t>c &gt; b &gt; d &gt; e &gt; a</a:t>
            </a:r>
          </a:p>
        </p:txBody>
      </p:sp>
    </p:spTree>
    <p:extLst>
      <p:ext uri="{BB962C8B-B14F-4D97-AF65-F5344CB8AC3E}">
        <p14:creationId xmlns:p14="http://schemas.microsoft.com/office/powerpoint/2010/main" val="298752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4" grpId="0" animBg="1"/>
      <p:bldP spid="5427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Even more voting rules…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838200"/>
            <a:ext cx="8839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 err="1">
                <a:solidFill>
                  <a:srgbClr val="0033CC"/>
                </a:solidFill>
                <a:latin typeface="Arial Narrow" pitchFamily="34" charset="0"/>
              </a:rPr>
              <a:t>Kemeny</a:t>
            </a:r>
            <a:r>
              <a:rPr lang="en-US" sz="2400" dirty="0">
                <a:latin typeface="Arial Narrow" pitchFamily="34" charset="0"/>
              </a:rPr>
              <a:t>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Consider all pairwise comparisons.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Graph representation: edge from winner to loser</a:t>
            </a:r>
            <a:endParaRPr lang="en-US" dirty="0">
              <a:latin typeface="Arial Narrow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 Narrow" pitchFamily="34" charset="0"/>
              </a:rPr>
              <a:t>Create an overall ranking of the candidates that has as few disagreements as possible with the pairwise comparisons.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 Narrow" pitchFamily="34" charset="0"/>
              </a:rPr>
              <a:t>Delete as few edges as possible so as to make the directed comparison graph acyclic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rgbClr val="008000"/>
              </a:solidFill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8000"/>
                </a:solidFill>
                <a:latin typeface="Arial Narrow" pitchFamily="34" charset="0"/>
              </a:rPr>
              <a:t>Approval</a:t>
            </a:r>
            <a:r>
              <a:rPr lang="en-US" sz="2400" dirty="0">
                <a:latin typeface="Arial Narrow" pitchFamily="34" charset="0"/>
              </a:rPr>
              <a:t> [not a ranking-based rule]: every voter labels each candidate as </a:t>
            </a:r>
            <a:r>
              <a:rPr lang="en-US" sz="2400" b="1" dirty="0">
                <a:latin typeface="Arial Narrow" pitchFamily="34" charset="0"/>
              </a:rPr>
              <a:t>approved</a:t>
            </a:r>
            <a:r>
              <a:rPr lang="en-US" sz="2400" dirty="0">
                <a:latin typeface="Arial Narrow" pitchFamily="34" charset="0"/>
              </a:rPr>
              <a:t> or </a:t>
            </a:r>
            <a:r>
              <a:rPr lang="en-US" sz="2400" b="1" dirty="0">
                <a:latin typeface="Arial Narrow" pitchFamily="34" charset="0"/>
              </a:rPr>
              <a:t>disapproved.</a:t>
            </a:r>
            <a:r>
              <a:rPr lang="en-US" sz="2400" dirty="0">
                <a:latin typeface="Arial Narrow" pitchFamily="34" charset="0"/>
              </a:rPr>
              <a:t> Candidate with the most approvals wins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Narrow" pitchFamily="34" charset="0"/>
              </a:rPr>
              <a:t>How do we choose one rule from all of these rules?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Arial Narrow" pitchFamily="34" charset="0"/>
              </a:rPr>
              <a:t>What is the </a:t>
            </a:r>
            <a:r>
              <a:rPr lang="en-US" sz="2400" dirty="0">
                <a:latin typeface="Arial Narrow" pitchFamily="34" charset="0"/>
              </a:rPr>
              <a:t>“perfect” rule?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Narrow" pitchFamily="34" charset="0"/>
              </a:rPr>
              <a:t>We </a:t>
            </a:r>
            <a:r>
              <a:rPr lang="en-US" sz="2400" dirty="0" smtClean="0">
                <a:latin typeface="Arial Narrow" pitchFamily="34" charset="0"/>
              </a:rPr>
              <a:t>list some natural </a:t>
            </a:r>
            <a:r>
              <a:rPr lang="en-US" sz="2400" dirty="0" smtClean="0">
                <a:solidFill>
                  <a:schemeClr val="accent2"/>
                </a:solidFill>
                <a:latin typeface="Arial Narrow" pitchFamily="34" charset="0"/>
              </a:rPr>
              <a:t>criteria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530436" name="AutoShape 4"/>
          <p:cNvSpPr>
            <a:spLocks noChangeArrowheads="1"/>
          </p:cNvSpPr>
          <p:nvPr/>
        </p:nvSpPr>
        <p:spPr bwMode="auto">
          <a:xfrm>
            <a:off x="3962400" y="3352800"/>
            <a:ext cx="4038600" cy="685800"/>
          </a:xfrm>
          <a:prstGeom prst="wedgeRoundRectCallout">
            <a:avLst>
              <a:gd name="adj1" fmla="val -113917"/>
              <a:gd name="adj2" fmla="val 6689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>
                <a:latin typeface="Arial Narrow" pitchFamily="34" charset="0"/>
              </a:rPr>
              <a:t>Honor societies </a:t>
            </a:r>
          </a:p>
          <a:p>
            <a:pPr>
              <a:buFontTx/>
              <a:buChar char="•"/>
            </a:pPr>
            <a:r>
              <a:rPr lang="en-US">
                <a:latin typeface="Arial Narrow" pitchFamily="34" charset="0"/>
              </a:rPr>
              <a:t>General Secretary of the UN</a:t>
            </a:r>
          </a:p>
        </p:txBody>
      </p:sp>
    </p:spTree>
    <p:extLst>
      <p:ext uri="{BB962C8B-B14F-4D97-AF65-F5344CB8AC3E}">
        <p14:creationId xmlns:p14="http://schemas.microsoft.com/office/powerpoint/2010/main" val="11128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382000" cy="865188"/>
          </a:xfrm>
        </p:spPr>
        <p:txBody>
          <a:bodyPr/>
          <a:lstStyle/>
          <a:p>
            <a:pPr eaLnBrk="1" hangingPunct="1"/>
            <a:r>
              <a:rPr lang="en-US" altLang="en-US" smtClean="0"/>
              <a:t>Arrow’s Impossibility Theorem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5715000" cy="51054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smtClean="0"/>
              <a:t>Skip to the 20</a:t>
            </a:r>
            <a:r>
              <a:rPr lang="en-US" baseline="30000" smtClean="0"/>
              <a:t>th</a:t>
            </a:r>
            <a:r>
              <a:rPr lang="en-US" smtClean="0"/>
              <a:t> Centrury</a:t>
            </a:r>
          </a:p>
          <a:p>
            <a:pPr marL="725488" lvl="1" indent="-381000" eaLnBrk="1" hangingPunct="1">
              <a:buFontTx/>
              <a:buNone/>
            </a:pPr>
            <a:r>
              <a:rPr lang="en-US" smtClean="0"/>
              <a:t>Kenneth Arrow, an economist. In his PhD thesis, 1950, he:</a:t>
            </a:r>
          </a:p>
          <a:p>
            <a:pPr marL="725488" lvl="1" indent="-381000" eaLnBrk="1" hangingPunct="1"/>
            <a:r>
              <a:rPr lang="en-US" smtClean="0"/>
              <a:t>Listed desirable properties of voting scheme</a:t>
            </a:r>
          </a:p>
          <a:p>
            <a:pPr marL="725488" lvl="1" indent="-381000" eaLnBrk="1" hangingPunct="1"/>
            <a:r>
              <a:rPr lang="en-US" smtClean="0"/>
              <a:t>Showed that no rule can satisfy all of them.</a:t>
            </a:r>
          </a:p>
          <a:p>
            <a:pPr marL="457200" indent="-457200" eaLnBrk="1" hangingPunct="1">
              <a:buFontTx/>
              <a:buNone/>
            </a:pPr>
            <a:r>
              <a:rPr lang="en-US" sz="2800" smtClean="0">
                <a:solidFill>
                  <a:srgbClr val="0033CC"/>
                </a:solidFill>
              </a:rPr>
              <a:t>Properties</a:t>
            </a:r>
          </a:p>
          <a:p>
            <a:pPr marL="457200" indent="-457200" eaLnBrk="1" hangingPunct="1"/>
            <a:r>
              <a:rPr lang="en-US" sz="2800" smtClean="0">
                <a:solidFill>
                  <a:srgbClr val="0033CC"/>
                </a:solidFill>
              </a:rPr>
              <a:t>Unanimity</a:t>
            </a:r>
          </a:p>
          <a:p>
            <a:pPr marL="457200" indent="-457200" eaLnBrk="1" hangingPunct="1"/>
            <a:r>
              <a:rPr lang="en-US" sz="2800" smtClean="0">
                <a:solidFill>
                  <a:srgbClr val="0033CC"/>
                </a:solidFill>
              </a:rPr>
              <a:t>Independence of irrelevant alternatives</a:t>
            </a:r>
          </a:p>
          <a:p>
            <a:pPr marL="457200" indent="-457200" eaLnBrk="1" hangingPunct="1"/>
            <a:r>
              <a:rPr lang="en-US" sz="2800" smtClean="0">
                <a:solidFill>
                  <a:srgbClr val="0033CC"/>
                </a:solidFill>
              </a:rPr>
              <a:t>Not Dictatorial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057400" y="4648200"/>
            <a:ext cx="2286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itchFamily="2" charset="2"/>
              <a:buChar char="n"/>
            </a:pPr>
            <a:endParaRPr lang="en-US" sz="2400">
              <a:latin typeface="Arial" pitchFamily="34" charset="0"/>
            </a:endParaRPr>
          </a:p>
        </p:txBody>
      </p:sp>
      <p:pic>
        <p:nvPicPr>
          <p:cNvPr id="12293" name="Picture 6" descr="5641_09un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828800"/>
            <a:ext cx="231457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553200" y="5375275"/>
            <a:ext cx="22860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itchFamily="2" charset="2"/>
              <a:buNone/>
            </a:pPr>
            <a:r>
              <a:rPr lang="en-US" sz="2400">
                <a:solidFill>
                  <a:srgbClr val="CC6600"/>
                </a:solidFill>
                <a:latin typeface="Arial Narrow" pitchFamily="34" charset="0"/>
              </a:rPr>
              <a:t>Kenneth Arrow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CC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33CC"/>
                </a:solidFill>
              </a:rPr>
              <a:t>1921-</a:t>
            </a:r>
          </a:p>
        </p:txBody>
      </p:sp>
    </p:spTree>
    <p:extLst>
      <p:ext uri="{BB962C8B-B14F-4D97-AF65-F5344CB8AC3E}">
        <p14:creationId xmlns:p14="http://schemas.microsoft.com/office/powerpoint/2010/main" val="16815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4941</TotalTime>
  <Words>2663</Words>
  <Application>Microsoft Office PowerPoint</Application>
  <PresentationFormat>On-screen Show (4:3)</PresentationFormat>
  <Paragraphs>361</Paragraphs>
  <Slides>32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50" baseType="lpstr">
      <vt:lpstr>Arial</vt:lpstr>
      <vt:lpstr>Wingdings</vt:lpstr>
      <vt:lpstr>CMMI10</vt:lpstr>
      <vt:lpstr>Lucida Sans Unicode</vt:lpstr>
      <vt:lpstr>CMR7</vt:lpstr>
      <vt:lpstr>Wingdings 3</vt:lpstr>
      <vt:lpstr>Times New Roman</vt:lpstr>
      <vt:lpstr>Comic Sans MS</vt:lpstr>
      <vt:lpstr>Verdana</vt:lpstr>
      <vt:lpstr>Calibri</vt:lpstr>
      <vt:lpstr>CMSY10ORIG</vt:lpstr>
      <vt:lpstr>Wingdings 2</vt:lpstr>
      <vt:lpstr>Symbol</vt:lpstr>
      <vt:lpstr>cmsy10</vt:lpstr>
      <vt:lpstr>Arial Narrow</vt:lpstr>
      <vt:lpstr>MT Extra</vt:lpstr>
      <vt:lpstr>CMR10</vt:lpstr>
      <vt:lpstr>Concourse</vt:lpstr>
      <vt:lpstr>Computational Game Theory Amos Fiat Spring 2012 </vt:lpstr>
      <vt:lpstr>Social choice or Preference Aggregation</vt:lpstr>
      <vt:lpstr>Voting</vt:lpstr>
      <vt:lpstr>When there are more than two options:</vt:lpstr>
      <vt:lpstr>Examples of voting rules</vt:lpstr>
      <vt:lpstr>Marquis de Condorcet</vt:lpstr>
      <vt:lpstr>Condorcet criterion</vt:lpstr>
      <vt:lpstr>Even more voting rules…</vt:lpstr>
      <vt:lpstr>Arrow’s Impossibility Theorem</vt:lpstr>
      <vt:lpstr>Independence of irrelevant alternatives</vt:lpstr>
      <vt:lpstr>Arrow’s Impossibility Theorem</vt:lpstr>
      <vt:lpstr>Proof of Arrow’s Theorem</vt:lpstr>
      <vt:lpstr>Proof of Arrow’s Theorem: Find the Dictator</vt:lpstr>
      <vt:lpstr>Proof of Arrow’s Theorem: i* is the dictator</vt:lpstr>
      <vt:lpstr>Social welfare vs. Social Choice</vt:lpstr>
      <vt:lpstr>Strategic Manipulations</vt:lpstr>
      <vt:lpstr>Gibbard-Satterthwaite Impossibility Theorem</vt:lpstr>
      <vt:lpstr>Proof of the Gibbard-Satterthwaite Theorem</vt:lpstr>
      <vt:lpstr>Homework</vt:lpstr>
      <vt:lpstr>Proof of the Gibbard-Satterthwaite Theorem</vt:lpstr>
      <vt:lpstr>Proof of Well Form Lemma</vt:lpstr>
      <vt:lpstr>Proof of Well Form Lemma</vt:lpstr>
      <vt:lpstr>Social choice in the quasi linear setting</vt:lpstr>
      <vt:lpstr>Mechanism Design</vt:lpstr>
      <vt:lpstr>The setting</vt:lpstr>
      <vt:lpstr>Example: Vickrey’s Second Price  Auction</vt:lpstr>
      <vt:lpstr>Direct Revelation Mechanism</vt:lpstr>
      <vt:lpstr>Vickrey Clarke Grove Mechanism</vt:lpstr>
      <vt:lpstr>Example: Second Price Auction</vt:lpstr>
      <vt:lpstr>VCG is Incentive Compatible</vt:lpstr>
      <vt:lpstr>Clarke Pivot Rule</vt:lpstr>
      <vt:lpstr>Rationality of Clarke Pivot Rule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Game Theory</dc:title>
  <dc:creator>I039488</dc:creator>
  <cp:lastModifiedBy>Amos Fiat</cp:lastModifiedBy>
  <cp:revision>118</cp:revision>
  <dcterms:created xsi:type="dcterms:W3CDTF">2010-05-09T21:31:37Z</dcterms:created>
  <dcterms:modified xsi:type="dcterms:W3CDTF">2012-05-20T17:59:12Z</dcterms:modified>
</cp:coreProperties>
</file>