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1"/>
  </p:sldMasterIdLst>
  <p:notesMasterIdLst>
    <p:notesMasterId r:id="rId64"/>
  </p:notesMasterIdLst>
  <p:sldIdLst>
    <p:sldId id="256" r:id="rId2"/>
    <p:sldId id="519" r:id="rId3"/>
    <p:sldId id="522" r:id="rId4"/>
    <p:sldId id="532" r:id="rId5"/>
    <p:sldId id="523" r:id="rId6"/>
    <p:sldId id="524" r:id="rId7"/>
    <p:sldId id="525" r:id="rId8"/>
    <p:sldId id="526" r:id="rId9"/>
    <p:sldId id="535" r:id="rId10"/>
    <p:sldId id="533" r:id="rId11"/>
    <p:sldId id="527" r:id="rId12"/>
    <p:sldId id="528" r:id="rId13"/>
    <p:sldId id="529" r:id="rId14"/>
    <p:sldId id="530" r:id="rId15"/>
    <p:sldId id="531" r:id="rId16"/>
    <p:sldId id="402" r:id="rId17"/>
    <p:sldId id="499" r:id="rId18"/>
    <p:sldId id="395" r:id="rId19"/>
    <p:sldId id="512" r:id="rId20"/>
    <p:sldId id="411" r:id="rId21"/>
    <p:sldId id="515" r:id="rId22"/>
    <p:sldId id="516" r:id="rId23"/>
    <p:sldId id="476" r:id="rId24"/>
    <p:sldId id="517" r:id="rId25"/>
    <p:sldId id="477" r:id="rId26"/>
    <p:sldId id="478" r:id="rId27"/>
    <p:sldId id="480" r:id="rId28"/>
    <p:sldId id="518" r:id="rId29"/>
    <p:sldId id="481" r:id="rId30"/>
    <p:sldId id="482" r:id="rId31"/>
    <p:sldId id="483" r:id="rId32"/>
    <p:sldId id="484" r:id="rId33"/>
    <p:sldId id="488" r:id="rId34"/>
    <p:sldId id="491" r:id="rId35"/>
    <p:sldId id="493" r:id="rId36"/>
    <p:sldId id="494" r:id="rId37"/>
    <p:sldId id="492" r:id="rId38"/>
    <p:sldId id="495" r:id="rId39"/>
    <p:sldId id="487" r:id="rId40"/>
    <p:sldId id="409" r:id="rId41"/>
    <p:sldId id="513" r:id="rId42"/>
    <p:sldId id="496" r:id="rId43"/>
    <p:sldId id="433" r:id="rId44"/>
    <p:sldId id="497" r:id="rId45"/>
    <p:sldId id="498" r:id="rId46"/>
    <p:sldId id="434" r:id="rId47"/>
    <p:sldId id="500" r:id="rId48"/>
    <p:sldId id="502" r:id="rId49"/>
    <p:sldId id="503" r:id="rId50"/>
    <p:sldId id="504" r:id="rId51"/>
    <p:sldId id="505" r:id="rId52"/>
    <p:sldId id="469" r:id="rId53"/>
    <p:sldId id="436" r:id="rId54"/>
    <p:sldId id="438" r:id="rId55"/>
    <p:sldId id="507" r:id="rId56"/>
    <p:sldId id="470" r:id="rId57"/>
    <p:sldId id="508" r:id="rId58"/>
    <p:sldId id="514" r:id="rId59"/>
    <p:sldId id="510" r:id="rId60"/>
    <p:sldId id="511" r:id="rId61"/>
    <p:sldId id="536" r:id="rId62"/>
    <p:sldId id="501" r:id="rId63"/>
  </p:sldIdLst>
  <p:sldSz cx="9144000" cy="6858000" type="screen4x3"/>
  <p:notesSz cx="6858000" cy="9144000"/>
  <p:embeddedFontLst>
    <p:embeddedFont>
      <p:font typeface="Comic Sans MS" pitchFamily="66" charset="0"/>
      <p:regular r:id="rId65"/>
      <p:bold r:id="rId66"/>
    </p:embeddedFont>
    <p:embeddedFont>
      <p:font typeface="Euclid Math Two"/>
      <p:regular r:id="rId67"/>
      <p:bold r:id="rId68"/>
    </p:embeddedFont>
    <p:embeddedFont>
      <p:font typeface="Euclid Symbol"/>
      <p:regular r:id="rId69"/>
      <p:bold r:id="rId70"/>
      <p:italic r:id="rId71"/>
      <p:boldItalic r:id="rId72"/>
    </p:embeddedFont>
    <p:embeddedFont>
      <p:font typeface="Euclid Math One"/>
      <p:regular r:id="rId73"/>
      <p:bold r:id="rId74"/>
    </p:embeddedFont>
    <p:embeddedFont>
      <p:font typeface="Euclid Extra"/>
      <p:regular r:id="rId75"/>
      <p:bold r:id="rId76"/>
    </p:embeddedFont>
  </p:embeddedFontLst>
  <p:custDataLst>
    <p:tags r:id="rId7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A7CD53"/>
    <a:srgbClr val="CC00CC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5" autoAdjust="0"/>
    <p:restoredTop sz="93011" autoAdjust="0"/>
  </p:normalViewPr>
  <p:slideViewPr>
    <p:cSldViewPr>
      <p:cViewPr>
        <p:scale>
          <a:sx n="75" d="100"/>
          <a:sy n="75" d="100"/>
        </p:scale>
        <p:origin x="-12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0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font" Target="fonts/font4.fntdata"/><Relationship Id="rId76" Type="http://schemas.openxmlformats.org/officeDocument/2006/relationships/font" Target="fonts/font12.fntdata"/><Relationship Id="rId7" Type="http://schemas.openxmlformats.org/officeDocument/2006/relationships/slide" Target="slides/slide6.xml"/><Relationship Id="rId71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font" Target="fonts/font2.fntdata"/><Relationship Id="rId74" Type="http://schemas.openxmlformats.org/officeDocument/2006/relationships/font" Target="fonts/font10.fntdata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font" Target="fonts/font1.fntdata"/><Relationship Id="rId73" Type="http://schemas.openxmlformats.org/officeDocument/2006/relationships/font" Target="fonts/font9.fntdata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font" Target="fonts/font5.fntdata"/><Relationship Id="rId77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font" Target="fonts/font8.fntdata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font" Target="fonts/font3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font" Target="fonts/font6.fntdata"/><Relationship Id="rId75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29214BE6-A116-402A-ABF4-317C3DCBD8A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7A7C47-1528-4927-B86A-C914BEF76CBC}" type="slidenum">
              <a:rPr lang="he-IL">
                <a:latin typeface="Arial" pitchFamily="34" charset="0"/>
              </a:rPr>
              <a:pPr/>
              <a:t>1</a:t>
            </a:fld>
            <a:endParaRPr lang="en-US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214BE6-A116-402A-ABF4-317C3DCBD8A4}" type="slidenum">
              <a:rPr lang="he-IL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0B8501-F631-47A2-A55B-7D51CA7D1F7D}" type="slidenum">
              <a:rPr lang="he-IL">
                <a:latin typeface="Arial" pitchFamily="34" charset="0"/>
              </a:rPr>
              <a:pPr/>
              <a:t>52</a:t>
            </a:fld>
            <a:endParaRPr lang="en-US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0B8501-F631-47A2-A55B-7D51CA7D1F7D}" type="slidenum">
              <a:rPr lang="he-IL">
                <a:latin typeface="Arial" pitchFamily="34" charset="0"/>
              </a:rPr>
              <a:pPr/>
              <a:t>56</a:t>
            </a:fld>
            <a:endParaRPr lang="en-US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7A7C47-1528-4927-B86A-C914BEF76CBC}" type="slidenum">
              <a:rPr lang="he-IL">
                <a:latin typeface="Arial" pitchFamily="34" charset="0"/>
              </a:rPr>
              <a:pPr/>
              <a:t>58</a:t>
            </a:fld>
            <a:endParaRPr lang="en-US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7A7C47-1528-4927-B86A-C914BEF76CBC}" type="slidenum">
              <a:rPr lang="he-IL">
                <a:latin typeface="Arial" pitchFamily="34" charset="0"/>
              </a:rPr>
              <a:pPr/>
              <a:t>2</a:t>
            </a:fld>
            <a:endParaRPr lang="en-US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01984F-675C-4365-BA38-287FE5B4983C}" type="slidenum">
              <a:rPr lang="he-IL">
                <a:latin typeface="Arial" pitchFamily="34" charset="0"/>
              </a:rPr>
              <a:pPr/>
              <a:t>16</a:t>
            </a:fld>
            <a:endParaRPr lang="en-US">
              <a:latin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01984F-675C-4365-BA38-287FE5B4983C}" type="slidenum">
              <a:rPr lang="he-IL">
                <a:latin typeface="Arial" pitchFamily="34" charset="0"/>
              </a:rPr>
              <a:pPr/>
              <a:t>18</a:t>
            </a:fld>
            <a:endParaRPr lang="en-US">
              <a:latin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7A7C47-1528-4927-B86A-C914BEF76CBC}" type="slidenum">
              <a:rPr lang="he-IL">
                <a:latin typeface="Arial" pitchFamily="34" charset="0"/>
              </a:rPr>
              <a:pPr/>
              <a:t>19</a:t>
            </a:fld>
            <a:endParaRPr lang="en-US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7A7C47-1528-4927-B86A-C914BEF76CBC}" type="slidenum">
              <a:rPr lang="he-IL">
                <a:latin typeface="Arial" pitchFamily="34" charset="0"/>
              </a:rPr>
              <a:pPr/>
              <a:t>28</a:t>
            </a:fld>
            <a:endParaRPr lang="en-US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61C6BA-6A45-4F9B-B84B-795C3D69590D}" type="slidenum">
              <a:rPr lang="he-IL">
                <a:latin typeface="Arial" pitchFamily="34" charset="0"/>
              </a:rPr>
              <a:pPr/>
              <a:t>40</a:t>
            </a:fld>
            <a:endParaRPr lang="en-US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7A7C47-1528-4927-B86A-C914BEF76CBC}" type="slidenum">
              <a:rPr lang="he-IL">
                <a:latin typeface="Arial" pitchFamily="34" charset="0"/>
              </a:rPr>
              <a:pPr/>
              <a:t>41</a:t>
            </a:fld>
            <a:endParaRPr lang="en-US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61C6BA-6A45-4F9B-B84B-795C3D69590D}" type="slidenum">
              <a:rPr lang="he-IL">
                <a:latin typeface="Arial" pitchFamily="34" charset="0"/>
              </a:rPr>
              <a:pPr/>
              <a:t>43</a:t>
            </a:fld>
            <a:endParaRPr lang="en-US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CMI lunch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C0893-D201-4908-8C79-545D947ADA5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CMI lunch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8A537-377C-40E0-B43C-07B9B48C6DB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CMI lunch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170E8-05E5-4FC8-8F55-1A1BC80238D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CMI lunch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36A41-9A72-488D-BEE5-0BA4D05AE99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2006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CMI lunch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F4E2E-9C9B-41DD-896E-A1AD762444E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2006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CMI lunch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E607E-0CAB-4C95-8282-21CED94BC18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CMI lunch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FEB55-5B99-4FF9-989F-39B1C6BB8A3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2006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CMI lunch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780FC-99BC-471C-BFCA-4E29843F5AB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2006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CMI lunch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B171F-BF08-4B26-8520-376105FB9A4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2006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CMI lunch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B4BDE-A2E2-447E-B5DD-89AC27D39E2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CMI lunch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D3552-E5F1-4B46-B6F7-5498879FC50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December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CMI lunch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A8EEB-7149-409A-A0B6-7F53898E8B7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December 2006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CMI lunch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7F29E88-4DBE-4A16-B65B-615DB98501D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21336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</a:rPr>
              <a:t>New extractors and condensers from </a:t>
            </a:r>
            <a:r>
              <a:rPr lang="en-US" sz="4000" b="1" dirty="0" err="1" smtClean="0">
                <a:solidFill>
                  <a:schemeClr val="accent2"/>
                </a:solidFill>
              </a:rPr>
              <a:t>Parvaresh</a:t>
            </a:r>
            <a:r>
              <a:rPr lang="en-US" sz="4000" b="1" dirty="0" smtClean="0">
                <a:solidFill>
                  <a:schemeClr val="accent2"/>
                </a:solidFill>
              </a:rPr>
              <a:t>-Vardy codes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048000"/>
            <a:ext cx="8001000" cy="30480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Amnon</a:t>
            </a:r>
            <a:r>
              <a:rPr lang="en-US" dirty="0" smtClean="0"/>
              <a:t> Ta-</a:t>
            </a:r>
            <a:r>
              <a:rPr lang="en-US" dirty="0" err="1" smtClean="0"/>
              <a:t>Shma</a:t>
            </a:r>
            <a:endParaRPr lang="en-US" dirty="0" smtClean="0"/>
          </a:p>
          <a:p>
            <a:pPr eaLnBrk="1" hangingPunct="1"/>
            <a:r>
              <a:rPr lang="en-US" dirty="0" smtClean="0"/>
              <a:t>Tel-Aviv University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Joint work with Chris </a:t>
            </a:r>
            <a:r>
              <a:rPr lang="en-US" dirty="0" err="1" smtClean="0"/>
              <a:t>Umans</a:t>
            </a:r>
            <a:r>
              <a:rPr lang="en-US" dirty="0" smtClean="0"/>
              <a:t> (</a:t>
            </a:r>
            <a:r>
              <a:rPr lang="en-US" dirty="0" err="1" smtClean="0"/>
              <a:t>CalTech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Extractor’s best parameters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pPr eaLnBrk="1" hangingPunct="1">
              <a:buNone/>
            </a:pPr>
            <a:endParaRPr lang="el-GR" dirty="0" smtClean="0"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752600"/>
          <a:ext cx="84582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1371600"/>
                <a:gridCol w="2442883"/>
                <a:gridCol w="1824317"/>
              </a:tblGrid>
              <a:tr h="80715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Seed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length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Entropy loss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Remarks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69244">
                <a:tc>
                  <a:txBody>
                    <a:bodyPr/>
                    <a:lstStyle/>
                    <a:p>
                      <a:r>
                        <a:rPr lang="en-US" dirty="0" smtClean="0"/>
                        <a:t>Non-explicit &amp;</a:t>
                      </a:r>
                    </a:p>
                    <a:p>
                      <a:r>
                        <a:rPr lang="en-US" dirty="0" smtClean="0"/>
                        <a:t>Lower</a:t>
                      </a:r>
                      <a:r>
                        <a:rPr lang="en-US" baseline="0" dirty="0" smtClean="0"/>
                        <a:t> bound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O(log n/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ε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2log(1/</a:t>
                      </a:r>
                      <a:r>
                        <a:rPr lang="el-GR" dirty="0" smtClean="0">
                          <a:latin typeface="+mn-lt"/>
                          <a:cs typeface="Arial"/>
                        </a:rPr>
                        <a:t>ε</a:t>
                      </a:r>
                      <a:r>
                        <a:rPr lang="en-US" dirty="0" smtClean="0">
                          <a:latin typeface="+mn-lt"/>
                          <a:cs typeface="Arial"/>
                        </a:rPr>
                        <a:t>)+O(1)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807156">
                <a:tc>
                  <a:txBody>
                    <a:bodyPr/>
                    <a:lstStyle/>
                    <a:p>
                      <a:r>
                        <a:rPr lang="en-US" dirty="0" smtClean="0"/>
                        <a:t>LRVW02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O(log n)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ym typeface="Euclid Symbol"/>
                        </a:rPr>
                        <a:t></a:t>
                      </a:r>
                      <a:r>
                        <a:rPr lang="en-US" dirty="0" smtClean="0"/>
                        <a:t>(k)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Constant </a:t>
                      </a:r>
                      <a:r>
                        <a:rPr lang="el-GR" dirty="0" smtClean="0">
                          <a:latin typeface="+mn-lt"/>
                          <a:cs typeface="Arial"/>
                        </a:rPr>
                        <a:t>ε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</a:tr>
              <a:tr h="869244">
                <a:tc>
                  <a:txBody>
                    <a:bodyPr/>
                    <a:lstStyle/>
                    <a:p>
                      <a:r>
                        <a:rPr lang="en-US" dirty="0" smtClean="0"/>
                        <a:t>GUV07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O(log n/</a:t>
                      </a:r>
                      <a:r>
                        <a:rPr lang="el-GR" dirty="0" smtClean="0">
                          <a:latin typeface="+mn-lt"/>
                          <a:cs typeface="Arial"/>
                        </a:rPr>
                        <a:t>ε</a:t>
                      </a:r>
                      <a:r>
                        <a:rPr lang="en-US" dirty="0" smtClean="0">
                          <a:latin typeface="+mn-lt"/>
                          <a:cs typeface="Arial"/>
                        </a:rPr>
                        <a:t>)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ym typeface="Euclid Symbol"/>
                        </a:rPr>
                        <a:t></a:t>
                      </a:r>
                      <a:r>
                        <a:rPr lang="en-US" dirty="0" smtClean="0"/>
                        <a:t>(k)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Sub-constant </a:t>
                      </a:r>
                      <a:r>
                        <a:rPr lang="el-GR" dirty="0" smtClean="0">
                          <a:latin typeface="+mn-lt"/>
                          <a:cs typeface="Arial"/>
                        </a:rPr>
                        <a:t>ε</a:t>
                      </a:r>
                      <a:r>
                        <a:rPr lang="en-US" dirty="0" smtClean="0"/>
                        <a:t> </a:t>
                      </a:r>
                    </a:p>
                  </a:txBody>
                  <a:tcPr anchor="ctr"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en-US" dirty="0" smtClean="0"/>
                        <a:t>DKSS09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We match the result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With a direct construction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O(log n/</a:t>
                      </a:r>
                      <a:r>
                        <a:rPr lang="el-GR" dirty="0" smtClean="0">
                          <a:latin typeface="+mn-lt"/>
                          <a:cs typeface="Arial"/>
                        </a:rPr>
                        <a:t>ε</a:t>
                      </a:r>
                      <a:r>
                        <a:rPr lang="en-US" dirty="0" smtClean="0">
                          <a:latin typeface="+mn-lt"/>
                          <a:cs typeface="Arial"/>
                        </a:rPr>
                        <a:t>)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k/</a:t>
                      </a:r>
                      <a:r>
                        <a:rPr lang="en-US" dirty="0" err="1" smtClean="0"/>
                        <a:t>polylog</a:t>
                      </a:r>
                      <a:r>
                        <a:rPr lang="en-US" dirty="0" smtClean="0"/>
                        <a:t>(n)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Sub-constant </a:t>
                      </a:r>
                      <a:r>
                        <a:rPr lang="el-GR" dirty="0" smtClean="0">
                          <a:latin typeface="+mn-lt"/>
                          <a:cs typeface="Arial"/>
                        </a:rPr>
                        <a:t>ε</a:t>
                      </a:r>
                      <a:r>
                        <a:rPr lang="en-US" dirty="0" smtClean="0"/>
                        <a:t>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1"/>
          <p:cNvSpPr>
            <a:spLocks noChangeArrowheads="1"/>
          </p:cNvSpPr>
          <p:nvPr/>
        </p:nvSpPr>
        <p:spPr bwMode="auto">
          <a:xfrm>
            <a:off x="381000" y="1478299"/>
            <a:ext cx="3276600" cy="33829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Oval 24"/>
          <p:cNvSpPr>
            <a:spLocks noChangeArrowheads="1"/>
          </p:cNvSpPr>
          <p:nvPr/>
        </p:nvSpPr>
        <p:spPr bwMode="auto">
          <a:xfrm>
            <a:off x="2990116" y="3124200"/>
            <a:ext cx="134084" cy="1371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Text Box 28"/>
          <p:cNvSpPr txBox="1">
            <a:spLocks noChangeArrowheads="1"/>
          </p:cNvSpPr>
          <p:nvPr/>
        </p:nvSpPr>
        <p:spPr bwMode="auto">
          <a:xfrm>
            <a:off x="1600200" y="4872335"/>
            <a:ext cx="12980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cs typeface="Arial" pitchFamily="34" charset="0"/>
              </a:rPr>
              <a:t>{0,1}</a:t>
            </a:r>
            <a:r>
              <a:rPr lang="en-US" sz="2400" baseline="30000" dirty="0" smtClean="0">
                <a:solidFill>
                  <a:srgbClr val="FF0000"/>
                </a:solidFill>
                <a:cs typeface="Arial" pitchFamily="34" charset="0"/>
              </a:rPr>
              <a:t>n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2947609" y="2819400"/>
            <a:ext cx="3289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Condenser is a hash function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G: </a:t>
            </a:r>
            <a:r>
              <a:rPr lang="en-US" sz="3600" dirty="0" smtClean="0">
                <a:solidFill>
                  <a:schemeClr val="accent2"/>
                </a:solidFill>
                <a:cs typeface="Arial" pitchFamily="34" charset="0"/>
              </a:rPr>
              <a:t>{0,1}</a:t>
            </a:r>
            <a:r>
              <a:rPr lang="en-US" sz="3600" baseline="30000" dirty="0" smtClean="0">
                <a:solidFill>
                  <a:schemeClr val="accent2"/>
                </a:solidFill>
                <a:cs typeface="Arial" pitchFamily="34" charset="0"/>
              </a:rPr>
              <a:t>n</a:t>
            </a:r>
            <a:r>
              <a:rPr lang="en-US" sz="3600" dirty="0" smtClean="0">
                <a:solidFill>
                  <a:schemeClr val="accent2"/>
                </a:solidFill>
                <a:cs typeface="Arial" pitchFamily="34" charset="0"/>
              </a:rPr>
              <a:t> x {0,1}</a:t>
            </a:r>
            <a:r>
              <a:rPr lang="en-US" sz="3600" baseline="30000" dirty="0" smtClean="0">
                <a:solidFill>
                  <a:schemeClr val="accent2"/>
                </a:solidFill>
                <a:cs typeface="Arial" pitchFamily="34" charset="0"/>
              </a:rPr>
              <a:t>t</a:t>
            </a:r>
            <a:r>
              <a:rPr lang="en-US" sz="3600" dirty="0" smtClean="0">
                <a:solidFill>
                  <a:schemeClr val="accent2"/>
                </a:solidFill>
                <a:cs typeface="Arial" pitchFamily="34" charset="0"/>
              </a:rPr>
              <a:t> → {0,1}</a:t>
            </a:r>
            <a:r>
              <a:rPr lang="en-US" sz="3600" baseline="30000" dirty="0" smtClean="0">
                <a:solidFill>
                  <a:schemeClr val="accent2"/>
                </a:solidFill>
                <a:cs typeface="Arial" pitchFamily="34" charset="0"/>
              </a:rPr>
              <a:t>m</a:t>
            </a:r>
            <a:endParaRPr lang="en-US" sz="3600" dirty="0"/>
          </a:p>
        </p:txBody>
      </p:sp>
      <p:sp>
        <p:nvSpPr>
          <p:cNvPr id="25" name="Rectangle 24"/>
          <p:cNvSpPr/>
          <p:nvPr/>
        </p:nvSpPr>
        <p:spPr>
          <a:xfrm>
            <a:off x="1371600" y="5486400"/>
            <a:ext cx="1524000" cy="838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Input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 f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</a:rPr>
              <a:t> {0,1}</a:t>
            </a:r>
            <a:r>
              <a:rPr lang="en-US" sz="2400" baseline="30000" dirty="0" smtClean="0">
                <a:solidFill>
                  <a:schemeClr val="accent2"/>
                </a:solidFill>
                <a:cs typeface="Arial" pitchFamily="34" charset="0"/>
              </a:rPr>
              <a:t>n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grpSp>
        <p:nvGrpSpPr>
          <p:cNvPr id="4" name="Group 21"/>
          <p:cNvGrpSpPr/>
          <p:nvPr/>
        </p:nvGrpSpPr>
        <p:grpSpPr>
          <a:xfrm>
            <a:off x="6781800" y="2438399"/>
            <a:ext cx="1066800" cy="1828801"/>
            <a:chOff x="6781800" y="2438399"/>
            <a:chExt cx="1066800" cy="1828801"/>
          </a:xfrm>
        </p:grpSpPr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6815493" y="2438399"/>
              <a:ext cx="575907" cy="129540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7162800" y="3215650"/>
              <a:ext cx="134084" cy="13715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6858000" y="2743201"/>
              <a:ext cx="990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G(</a:t>
              </a:r>
              <a:r>
                <a:rPr lang="en-US" sz="2000" dirty="0" err="1" smtClean="0">
                  <a:solidFill>
                    <a:srgbClr val="FF0000"/>
                  </a:solidFill>
                </a:rPr>
                <a:t>f,y</a:t>
              </a:r>
              <a:r>
                <a:rPr lang="en-US" sz="2000" dirty="0" smtClean="0">
                  <a:solidFill>
                    <a:srgbClr val="FF0000"/>
                  </a:solidFill>
                </a:rPr>
                <a:t>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 Box 28"/>
            <p:cNvSpPr txBox="1">
              <a:spLocks noChangeArrowheads="1"/>
            </p:cNvSpPr>
            <p:nvPr/>
          </p:nvSpPr>
          <p:spPr bwMode="auto">
            <a:xfrm>
              <a:off x="6781800" y="3805535"/>
              <a:ext cx="9932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smtClean="0">
                  <a:solidFill>
                    <a:srgbClr val="FF0000"/>
                  </a:solidFill>
                  <a:cs typeface="Arial" pitchFamily="34" charset="0"/>
                </a:rPr>
                <a:t>{0,1}</a:t>
              </a:r>
              <a:r>
                <a:rPr lang="en-US" sz="2400" baseline="30000" dirty="0" smtClean="0">
                  <a:solidFill>
                    <a:srgbClr val="FF0000"/>
                  </a:solidFill>
                  <a:cs typeface="Arial" pitchFamily="34" charset="0"/>
                </a:rPr>
                <a:t>m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4495800" y="5486400"/>
            <a:ext cx="1676400" cy="838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Seed 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y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</a:rPr>
              <a:t>{0,1}</a:t>
            </a:r>
            <a:r>
              <a:rPr lang="en-US" sz="2400" baseline="30000" dirty="0" smtClean="0">
                <a:solidFill>
                  <a:schemeClr val="accent2"/>
                </a:solidFill>
                <a:cs typeface="Arial" pitchFamily="34" charset="0"/>
              </a:rPr>
              <a:t>t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705600" y="5486400"/>
            <a:ext cx="1600200" cy="838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Output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in 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</a:rPr>
              <a:t>{0,1}</a:t>
            </a:r>
            <a:r>
              <a:rPr lang="en-US" sz="2400" baseline="30000" dirty="0" smtClean="0">
                <a:solidFill>
                  <a:schemeClr val="accent2"/>
                </a:solidFill>
                <a:cs typeface="Arial" pitchFamily="34" charset="0"/>
              </a:rPr>
              <a:t>m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24" name="Flowchart: Manual Operation 23"/>
          <p:cNvSpPr/>
          <p:nvPr/>
        </p:nvSpPr>
        <p:spPr>
          <a:xfrm rot="16200000">
            <a:off x="3771138" y="2856738"/>
            <a:ext cx="3200400" cy="839724"/>
          </a:xfrm>
          <a:prstGeom prst="flowChartManualOperati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181600" y="29834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G</a:t>
            </a:r>
            <a:endParaRPr lang="en-US" b="1" dirty="0">
              <a:solidFill>
                <a:schemeClr val="accent2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3124200" y="3200400"/>
            <a:ext cx="1752600" cy="46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57800" y="4953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5410200" y="45720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11" idx="2"/>
          </p:cNvCxnSpPr>
          <p:nvPr/>
        </p:nvCxnSpPr>
        <p:spPr>
          <a:xfrm>
            <a:off x="5867400" y="3276600"/>
            <a:ext cx="1295400" cy="76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val 21"/>
          <p:cNvSpPr>
            <a:spLocks noChangeArrowheads="1"/>
          </p:cNvSpPr>
          <p:nvPr/>
        </p:nvSpPr>
        <p:spPr bwMode="auto">
          <a:xfrm>
            <a:off x="381000" y="1478299"/>
            <a:ext cx="3276600" cy="33829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24"/>
          <p:cNvSpPr>
            <a:spLocks noChangeArrowheads="1"/>
          </p:cNvSpPr>
          <p:nvPr/>
        </p:nvSpPr>
        <p:spPr bwMode="auto">
          <a:xfrm>
            <a:off x="2990116" y="3124200"/>
            <a:ext cx="134084" cy="1371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1600200" y="4872335"/>
            <a:ext cx="12980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cs typeface="Arial" pitchFamily="34" charset="0"/>
              </a:rPr>
              <a:t>{0,1}</a:t>
            </a:r>
            <a:r>
              <a:rPr lang="en-US" sz="2400" baseline="30000" dirty="0" smtClean="0">
                <a:solidFill>
                  <a:srgbClr val="FF0000"/>
                </a:solidFill>
                <a:cs typeface="Arial" pitchFamily="34" charset="0"/>
              </a:rPr>
              <a:t>n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 Box 34"/>
          <p:cNvSpPr txBox="1">
            <a:spLocks noChangeArrowheads="1"/>
          </p:cNvSpPr>
          <p:nvPr/>
        </p:nvSpPr>
        <p:spPr bwMode="auto">
          <a:xfrm>
            <a:off x="2947609" y="2819400"/>
            <a:ext cx="3289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With the property that:</a:t>
            </a:r>
            <a:endParaRPr lang="en-US" sz="3600" dirty="0"/>
          </a:p>
        </p:txBody>
      </p:sp>
      <p:sp>
        <p:nvSpPr>
          <p:cNvPr id="11" name="Oval 25"/>
          <p:cNvSpPr>
            <a:spLocks noChangeArrowheads="1"/>
          </p:cNvSpPr>
          <p:nvPr/>
        </p:nvSpPr>
        <p:spPr bwMode="auto">
          <a:xfrm>
            <a:off x="7162800" y="3215650"/>
            <a:ext cx="134084" cy="1371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lowchart: Manual Operation 23"/>
          <p:cNvSpPr/>
          <p:nvPr/>
        </p:nvSpPr>
        <p:spPr>
          <a:xfrm rot="16200000">
            <a:off x="3771138" y="2856738"/>
            <a:ext cx="3200400" cy="839724"/>
          </a:xfrm>
          <a:prstGeom prst="flowChartManualOperati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181600" y="29834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G</a:t>
            </a:r>
            <a:endParaRPr lang="en-US" b="1" dirty="0">
              <a:solidFill>
                <a:schemeClr val="accent2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3124200" y="3200400"/>
            <a:ext cx="1752600" cy="46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57800" y="4953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5410200" y="45720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11" idx="2"/>
          </p:cNvCxnSpPr>
          <p:nvPr/>
        </p:nvCxnSpPr>
        <p:spPr>
          <a:xfrm>
            <a:off x="5867400" y="3276600"/>
            <a:ext cx="1295400" cy="76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1"/>
          <p:cNvGrpSpPr/>
          <p:nvPr/>
        </p:nvGrpSpPr>
        <p:grpSpPr>
          <a:xfrm>
            <a:off x="6781800" y="2438400"/>
            <a:ext cx="1066800" cy="1828801"/>
            <a:chOff x="6781800" y="2438399"/>
            <a:chExt cx="1066800" cy="1828801"/>
          </a:xfrm>
        </p:grpSpPr>
        <p:sp>
          <p:nvSpPr>
            <p:cNvPr id="23" name="Oval 23"/>
            <p:cNvSpPr>
              <a:spLocks noChangeArrowheads="1"/>
            </p:cNvSpPr>
            <p:nvPr/>
          </p:nvSpPr>
          <p:spPr bwMode="auto">
            <a:xfrm>
              <a:off x="6815493" y="2438399"/>
              <a:ext cx="575907" cy="129540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7162800" y="3215650"/>
              <a:ext cx="134084" cy="13715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Text Box 35"/>
            <p:cNvSpPr txBox="1">
              <a:spLocks noChangeArrowheads="1"/>
            </p:cNvSpPr>
            <p:nvPr/>
          </p:nvSpPr>
          <p:spPr bwMode="auto">
            <a:xfrm>
              <a:off x="6858000" y="2743201"/>
              <a:ext cx="990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G(</a:t>
              </a:r>
              <a:r>
                <a:rPr lang="en-US" sz="2000" dirty="0" err="1" smtClean="0">
                  <a:solidFill>
                    <a:srgbClr val="FF0000"/>
                  </a:solidFill>
                </a:rPr>
                <a:t>f,y</a:t>
              </a:r>
              <a:r>
                <a:rPr lang="en-US" sz="2000" dirty="0" smtClean="0">
                  <a:solidFill>
                    <a:srgbClr val="FF0000"/>
                  </a:solidFill>
                </a:rPr>
                <a:t>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6781800" y="3805535"/>
              <a:ext cx="9932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smtClean="0">
                  <a:solidFill>
                    <a:srgbClr val="FF0000"/>
                  </a:solidFill>
                  <a:cs typeface="Arial" pitchFamily="34" charset="0"/>
                </a:rPr>
                <a:t>{0,1}</a:t>
              </a:r>
              <a:r>
                <a:rPr lang="en-US" sz="2400" baseline="30000" dirty="0" smtClean="0">
                  <a:solidFill>
                    <a:srgbClr val="FF0000"/>
                  </a:solidFill>
                  <a:cs typeface="Arial" pitchFamily="34" charset="0"/>
                </a:rPr>
                <a:t>m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22"/>
          <p:cNvSpPr>
            <a:spLocks noChangeArrowheads="1"/>
          </p:cNvSpPr>
          <p:nvPr/>
        </p:nvSpPr>
        <p:spPr bwMode="auto">
          <a:xfrm>
            <a:off x="2819400" y="2895600"/>
            <a:ext cx="381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Oval 21"/>
          <p:cNvSpPr>
            <a:spLocks noChangeArrowheads="1"/>
          </p:cNvSpPr>
          <p:nvPr/>
        </p:nvSpPr>
        <p:spPr bwMode="auto">
          <a:xfrm>
            <a:off x="381000" y="1524000"/>
            <a:ext cx="3276600" cy="33829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24"/>
          <p:cNvSpPr>
            <a:spLocks noChangeArrowheads="1"/>
          </p:cNvSpPr>
          <p:nvPr/>
        </p:nvSpPr>
        <p:spPr bwMode="auto">
          <a:xfrm>
            <a:off x="2990116" y="3169901"/>
            <a:ext cx="134084" cy="1371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1600200" y="4918036"/>
            <a:ext cx="12980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cs typeface="Arial" pitchFamily="34" charset="0"/>
              </a:rPr>
              <a:t>{0,1}</a:t>
            </a:r>
            <a:r>
              <a:rPr lang="en-US" sz="2400" baseline="30000" dirty="0" smtClean="0">
                <a:solidFill>
                  <a:srgbClr val="FF0000"/>
                </a:solidFill>
                <a:cs typeface="Arial" pitchFamily="34" charset="0"/>
              </a:rPr>
              <a:t>n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ext Box 34"/>
          <p:cNvSpPr txBox="1">
            <a:spLocks noChangeArrowheads="1"/>
          </p:cNvSpPr>
          <p:nvPr/>
        </p:nvSpPr>
        <p:spPr bwMode="auto">
          <a:xfrm>
            <a:off x="2947609" y="2865101"/>
            <a:ext cx="3289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With the property that:</a:t>
            </a:r>
            <a:endParaRPr lang="en-US" sz="3600" dirty="0"/>
          </a:p>
        </p:txBody>
      </p:sp>
      <p:sp>
        <p:nvSpPr>
          <p:cNvPr id="25" name="Rectangle 24"/>
          <p:cNvSpPr/>
          <p:nvPr/>
        </p:nvSpPr>
        <p:spPr>
          <a:xfrm>
            <a:off x="457200" y="5486400"/>
            <a:ext cx="3352800" cy="838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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</a:rPr>
              <a:t>X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  <a:sym typeface="Euclid Symbol"/>
              </a:rPr>
              <a:t>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</a:rPr>
              <a:t> {0,1}</a:t>
            </a:r>
            <a:r>
              <a:rPr lang="en-US" sz="2400" baseline="30000" dirty="0" smtClean="0">
                <a:solidFill>
                  <a:schemeClr val="accent2"/>
                </a:solidFill>
                <a:cs typeface="Arial" pitchFamily="34" charset="0"/>
              </a:rPr>
              <a:t>n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</a:rPr>
              <a:t>  of size 2</a:t>
            </a:r>
            <a:r>
              <a:rPr lang="en-US" sz="2400" baseline="30000" dirty="0" smtClean="0">
                <a:solidFill>
                  <a:schemeClr val="accent2"/>
                </a:solidFill>
                <a:cs typeface="Arial" pitchFamily="34" charset="0"/>
              </a:rPr>
              <a:t>k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24" name="Flowchart: Manual Operation 23"/>
          <p:cNvSpPr/>
          <p:nvPr/>
        </p:nvSpPr>
        <p:spPr>
          <a:xfrm rot="16200000">
            <a:off x="3771138" y="2856738"/>
            <a:ext cx="3200400" cy="839724"/>
          </a:xfrm>
          <a:prstGeom prst="flowChartManualOperati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181600" y="29834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G</a:t>
            </a:r>
            <a:endParaRPr lang="en-US" b="1" dirty="0">
              <a:solidFill>
                <a:schemeClr val="accent2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3124200" y="3200400"/>
            <a:ext cx="1752600" cy="46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57800" y="4953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5410200" y="45720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867400" y="3276600"/>
            <a:ext cx="1295400" cy="76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1"/>
          <p:cNvGrpSpPr/>
          <p:nvPr/>
        </p:nvGrpSpPr>
        <p:grpSpPr>
          <a:xfrm>
            <a:off x="6781800" y="2438399"/>
            <a:ext cx="1066800" cy="1828801"/>
            <a:chOff x="6781800" y="2438399"/>
            <a:chExt cx="1066800" cy="1828801"/>
          </a:xfrm>
        </p:grpSpPr>
        <p:sp>
          <p:nvSpPr>
            <p:cNvPr id="23" name="Oval 23"/>
            <p:cNvSpPr>
              <a:spLocks noChangeArrowheads="1"/>
            </p:cNvSpPr>
            <p:nvPr/>
          </p:nvSpPr>
          <p:spPr bwMode="auto">
            <a:xfrm>
              <a:off x="6815493" y="2438399"/>
              <a:ext cx="575907" cy="129540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7162800" y="3215650"/>
              <a:ext cx="134084" cy="13715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Text Box 35"/>
            <p:cNvSpPr txBox="1">
              <a:spLocks noChangeArrowheads="1"/>
            </p:cNvSpPr>
            <p:nvPr/>
          </p:nvSpPr>
          <p:spPr bwMode="auto">
            <a:xfrm>
              <a:off x="6858000" y="2743201"/>
              <a:ext cx="990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G(</a:t>
              </a:r>
              <a:r>
                <a:rPr lang="en-US" sz="2000" dirty="0" err="1" smtClean="0">
                  <a:solidFill>
                    <a:srgbClr val="FF0000"/>
                  </a:solidFill>
                </a:rPr>
                <a:t>f,y</a:t>
              </a:r>
              <a:r>
                <a:rPr lang="en-US" sz="2000" dirty="0" smtClean="0">
                  <a:solidFill>
                    <a:srgbClr val="FF0000"/>
                  </a:solidFill>
                </a:rPr>
                <a:t>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6781800" y="3805535"/>
              <a:ext cx="9932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smtClean="0">
                  <a:solidFill>
                    <a:srgbClr val="FF0000"/>
                  </a:solidFill>
                  <a:cs typeface="Arial" pitchFamily="34" charset="0"/>
                </a:rPr>
                <a:t>{0,1}</a:t>
              </a:r>
              <a:r>
                <a:rPr lang="en-US" sz="2400" baseline="30000" dirty="0" smtClean="0">
                  <a:solidFill>
                    <a:srgbClr val="FF0000"/>
                  </a:solidFill>
                  <a:cs typeface="Arial" pitchFamily="34" charset="0"/>
                </a:rPr>
                <a:t>m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3"/>
          <p:cNvSpPr>
            <a:spLocks noChangeArrowheads="1"/>
          </p:cNvSpPr>
          <p:nvPr/>
        </p:nvSpPr>
        <p:spPr bwMode="auto">
          <a:xfrm>
            <a:off x="7010400" y="2438400"/>
            <a:ext cx="575907" cy="129540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Oval 22"/>
          <p:cNvSpPr>
            <a:spLocks noChangeArrowheads="1"/>
          </p:cNvSpPr>
          <p:nvPr/>
        </p:nvSpPr>
        <p:spPr bwMode="auto">
          <a:xfrm>
            <a:off x="7010400" y="2743200"/>
            <a:ext cx="381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22"/>
          <p:cNvSpPr>
            <a:spLocks noChangeArrowheads="1"/>
          </p:cNvSpPr>
          <p:nvPr/>
        </p:nvSpPr>
        <p:spPr bwMode="auto">
          <a:xfrm>
            <a:off x="2819400" y="2895600"/>
            <a:ext cx="381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With the property that:</a:t>
            </a:r>
            <a:endParaRPr lang="en-US" sz="3600" dirty="0"/>
          </a:p>
        </p:txBody>
      </p:sp>
      <p:sp>
        <p:nvSpPr>
          <p:cNvPr id="7" name="Oval 21"/>
          <p:cNvSpPr>
            <a:spLocks noChangeArrowheads="1"/>
          </p:cNvSpPr>
          <p:nvPr/>
        </p:nvSpPr>
        <p:spPr bwMode="auto">
          <a:xfrm>
            <a:off x="381000" y="1554499"/>
            <a:ext cx="3276600" cy="33829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24"/>
          <p:cNvSpPr>
            <a:spLocks noChangeArrowheads="1"/>
          </p:cNvSpPr>
          <p:nvPr/>
        </p:nvSpPr>
        <p:spPr bwMode="auto">
          <a:xfrm>
            <a:off x="2990116" y="3200400"/>
            <a:ext cx="134084" cy="1371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1600200" y="4948535"/>
            <a:ext cx="12980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cs typeface="Arial" pitchFamily="34" charset="0"/>
              </a:rPr>
              <a:t>{0,1}</a:t>
            </a:r>
            <a:r>
              <a:rPr lang="en-US" sz="2400" baseline="30000" dirty="0" smtClean="0">
                <a:solidFill>
                  <a:srgbClr val="FF0000"/>
                </a:solidFill>
                <a:cs typeface="Arial" pitchFamily="34" charset="0"/>
              </a:rPr>
              <a:t>n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 Box 34"/>
          <p:cNvSpPr txBox="1">
            <a:spLocks noChangeArrowheads="1"/>
          </p:cNvSpPr>
          <p:nvPr/>
        </p:nvSpPr>
        <p:spPr bwMode="auto">
          <a:xfrm>
            <a:off x="2947609" y="2895600"/>
            <a:ext cx="3289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57200" y="5486400"/>
            <a:ext cx="3352800" cy="838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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</a:rPr>
              <a:t>X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  <a:sym typeface="Euclid Symbol"/>
              </a:rPr>
              <a:t>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</a:rPr>
              <a:t> {0,1}</a:t>
            </a:r>
            <a:r>
              <a:rPr lang="en-US" sz="2400" baseline="30000" dirty="0" smtClean="0">
                <a:solidFill>
                  <a:schemeClr val="accent2"/>
                </a:solidFill>
                <a:cs typeface="Arial" pitchFamily="34" charset="0"/>
              </a:rPr>
              <a:t>n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</a:rPr>
              <a:t>  of size 2</a:t>
            </a:r>
            <a:r>
              <a:rPr lang="en-US" sz="2400" baseline="30000" dirty="0" smtClean="0">
                <a:solidFill>
                  <a:schemeClr val="accent2"/>
                </a:solidFill>
                <a:cs typeface="Arial" pitchFamily="34" charset="0"/>
              </a:rPr>
              <a:t>k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5791200" y="5486400"/>
            <a:ext cx="30480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G(</a:t>
            </a:r>
            <a:r>
              <a:rPr lang="en-US" sz="2400" dirty="0" err="1" smtClean="0">
                <a:solidFill>
                  <a:schemeClr val="accent2"/>
                </a:solidFill>
              </a:rPr>
              <a:t>X,U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t</a:t>
            </a:r>
            <a:r>
              <a:rPr lang="en-US" sz="2400" dirty="0" smtClean="0">
                <a:solidFill>
                  <a:schemeClr val="accent2"/>
                </a:solidFill>
              </a:rPr>
              <a:t>) is </a:t>
            </a:r>
            <a:r>
              <a:rPr lang="el-GR" sz="2400" dirty="0" smtClean="0">
                <a:solidFill>
                  <a:schemeClr val="accent2"/>
                </a:solidFill>
                <a:sym typeface="Euclid Math One"/>
              </a:rPr>
              <a:t></a:t>
            </a:r>
            <a:r>
              <a:rPr lang="en-US" sz="2400" dirty="0" smtClean="0">
                <a:solidFill>
                  <a:schemeClr val="accent2"/>
                </a:solidFill>
                <a:sym typeface="Euclid Math One"/>
              </a:rPr>
              <a:t> close to having k’ entropy. </a:t>
            </a:r>
            <a:endParaRPr lang="en-US" sz="2400" baseline="-25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4" name="Flowchart: Manual Operation 23"/>
          <p:cNvSpPr/>
          <p:nvPr/>
        </p:nvSpPr>
        <p:spPr>
          <a:xfrm rot="16200000">
            <a:off x="3771138" y="2856738"/>
            <a:ext cx="3200400" cy="839724"/>
          </a:xfrm>
          <a:prstGeom prst="flowChartManualOperati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181600" y="29834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G</a:t>
            </a:r>
            <a:endParaRPr lang="en-US" b="1" dirty="0">
              <a:solidFill>
                <a:schemeClr val="accent2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3124200" y="3200400"/>
            <a:ext cx="1752600" cy="46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57800" y="4953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5410200" y="45720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867400" y="3276600"/>
            <a:ext cx="1295400" cy="76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7162800" y="3215650"/>
            <a:ext cx="134084" cy="1371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5"/>
          <p:cNvSpPr txBox="1">
            <a:spLocks noChangeArrowheads="1"/>
          </p:cNvSpPr>
          <p:nvPr/>
        </p:nvSpPr>
        <p:spPr bwMode="auto">
          <a:xfrm>
            <a:off x="6858000" y="2743201"/>
            <a:ext cx="99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FF0000"/>
                </a:solidFill>
              </a:rPr>
              <a:t>G(</a:t>
            </a:r>
            <a:r>
              <a:rPr lang="en-US" sz="2000" dirty="0" err="1" smtClean="0">
                <a:solidFill>
                  <a:srgbClr val="FF0000"/>
                </a:solidFill>
              </a:rPr>
              <a:t>f,y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6781800" y="3805535"/>
            <a:ext cx="9932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cs typeface="Arial" pitchFamily="34" charset="0"/>
              </a:rPr>
              <a:t>{0,1}</a:t>
            </a:r>
            <a:r>
              <a:rPr lang="en-US" sz="2400" baseline="30000" dirty="0" smtClean="0">
                <a:solidFill>
                  <a:srgbClr val="FF0000"/>
                </a:solidFill>
                <a:cs typeface="Arial" pitchFamily="34" charset="0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181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We hash </a:t>
            </a:r>
            <a:r>
              <a:rPr lang="en-US" dirty="0" smtClean="0">
                <a:solidFill>
                  <a:schemeClr val="accent2"/>
                </a:solidFill>
              </a:rPr>
              <a:t>n</a:t>
            </a:r>
            <a:r>
              <a:rPr lang="en-US" dirty="0" smtClean="0"/>
              <a:t> bits to fewer </a:t>
            </a:r>
            <a:r>
              <a:rPr lang="en-US" dirty="0" smtClean="0">
                <a:solidFill>
                  <a:schemeClr val="accent2"/>
                </a:solidFill>
              </a:rPr>
              <a:t>m</a:t>
            </a:r>
            <a:r>
              <a:rPr lang="en-US" dirty="0" smtClean="0"/>
              <a:t> bits,</a:t>
            </a:r>
          </a:p>
          <a:p>
            <a:pPr>
              <a:buNone/>
            </a:pPr>
            <a:r>
              <a:rPr lang="en-US" dirty="0" smtClean="0">
                <a:cs typeface="Arial" pitchFamily="34" charset="0"/>
              </a:rPr>
              <a:t>using </a:t>
            </a:r>
            <a:r>
              <a:rPr lang="en-US" dirty="0" smtClean="0">
                <a:solidFill>
                  <a:schemeClr val="accent2"/>
                </a:solidFill>
                <a:cs typeface="Arial" pitchFamily="34" charset="0"/>
              </a:rPr>
              <a:t>t</a:t>
            </a:r>
            <a:r>
              <a:rPr lang="en-US" dirty="0" smtClean="0">
                <a:cs typeface="Arial" pitchFamily="34" charset="0"/>
              </a:rPr>
              <a:t> auxiliary truly random bits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err="1" smtClean="0"/>
              <a:t>s.t</a:t>
            </a:r>
            <a:r>
              <a:rPr lang="en-US" dirty="0" smtClean="0"/>
              <a:t>. any source with </a:t>
            </a:r>
            <a:r>
              <a:rPr lang="en-US" dirty="0" smtClean="0">
                <a:solidFill>
                  <a:schemeClr val="accent2"/>
                </a:solidFill>
              </a:rPr>
              <a:t>k</a:t>
            </a:r>
            <a:r>
              <a:rPr lang="en-US" dirty="0" smtClean="0"/>
              <a:t> “entropy” </a:t>
            </a:r>
          </a:p>
          <a:p>
            <a:pPr>
              <a:buNone/>
            </a:pPr>
            <a:r>
              <a:rPr lang="en-US" dirty="0" smtClean="0"/>
              <a:t>is mapped </a:t>
            </a:r>
            <a:r>
              <a:rPr lang="el-GR" dirty="0" smtClean="0">
                <a:solidFill>
                  <a:schemeClr val="accent2"/>
                </a:solidFill>
                <a:cs typeface="Arial"/>
              </a:rPr>
              <a:t>ε</a:t>
            </a:r>
            <a:r>
              <a:rPr lang="el-GR" dirty="0" smtClean="0">
                <a:cs typeface="Arial"/>
              </a:rPr>
              <a:t> </a:t>
            </a:r>
            <a:r>
              <a:rPr lang="en-US" dirty="0" smtClean="0">
                <a:cs typeface="Arial" pitchFamily="34" charset="0"/>
              </a:rPr>
              <a:t>close to having </a:t>
            </a:r>
            <a:r>
              <a:rPr lang="en-US" dirty="0" smtClean="0">
                <a:solidFill>
                  <a:schemeClr val="accent2"/>
                </a:solidFill>
              </a:rPr>
              <a:t>k’</a:t>
            </a:r>
            <a:r>
              <a:rPr lang="en-US" dirty="0" smtClean="0"/>
              <a:t> “entropy” </a:t>
            </a:r>
            <a:endParaRPr lang="en-US" dirty="0" smtClean="0">
              <a:cs typeface="Arial" pitchFamily="34" charset="0"/>
            </a:endParaRPr>
          </a:p>
          <a:p>
            <a:pPr>
              <a:buNone/>
            </a:pPr>
            <a:endParaRPr lang="en-US" dirty="0" smtClean="0">
              <a:cs typeface="Arial" pitchFamily="34" charset="0"/>
            </a:endParaRPr>
          </a:p>
          <a:p>
            <a:pPr>
              <a:buNone/>
            </a:pPr>
            <a:endParaRPr lang="en-US" dirty="0" smtClean="0"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cs typeface="Arial" pitchFamily="34" charset="0"/>
              </a:rPr>
              <a:t>The </a:t>
            </a:r>
            <a:r>
              <a:rPr lang="en-US" i="1" dirty="0" smtClean="0">
                <a:cs typeface="Arial" pitchFamily="34" charset="0"/>
              </a:rPr>
              <a:t>entropy loss </a:t>
            </a:r>
            <a:r>
              <a:rPr lang="en-US" dirty="0" smtClean="0">
                <a:cs typeface="Arial" pitchFamily="34" charset="0"/>
              </a:rPr>
              <a:t>of the condenser</a:t>
            </a:r>
            <a:r>
              <a:rPr lang="en-US" dirty="0" smtClean="0">
                <a:solidFill>
                  <a:srgbClr val="7030A0"/>
                </a:solidFill>
                <a:cs typeface="Arial" pitchFamily="34" charset="0"/>
              </a:rPr>
              <a:t> </a:t>
            </a:r>
            <a:r>
              <a:rPr lang="en-US" dirty="0" smtClean="0">
                <a:cs typeface="Arial" pitchFamily="34" charset="0"/>
              </a:rPr>
              <a:t>is </a:t>
            </a:r>
            <a:r>
              <a:rPr lang="en-US" dirty="0" smtClean="0">
                <a:solidFill>
                  <a:schemeClr val="accent2"/>
                </a:solidFill>
                <a:cs typeface="Arial" pitchFamily="34" charset="0"/>
              </a:rPr>
              <a:t>k-k’</a:t>
            </a:r>
          </a:p>
          <a:p>
            <a:pPr>
              <a:buNone/>
            </a:pPr>
            <a:r>
              <a:rPr lang="en-US" dirty="0" smtClean="0">
                <a:cs typeface="Arial" pitchFamily="34" charset="0"/>
              </a:rPr>
              <a:t>The </a:t>
            </a:r>
            <a:r>
              <a:rPr lang="en-US" i="1" dirty="0" smtClean="0">
                <a:cs typeface="Arial" pitchFamily="34" charset="0"/>
              </a:rPr>
              <a:t>entropy rate </a:t>
            </a:r>
            <a:r>
              <a:rPr lang="en-US" dirty="0" smtClean="0">
                <a:cs typeface="Arial" pitchFamily="34" charset="0"/>
              </a:rPr>
              <a:t>of the condenser</a:t>
            </a:r>
            <a:r>
              <a:rPr lang="en-US" dirty="0" smtClean="0">
                <a:solidFill>
                  <a:srgbClr val="7030A0"/>
                </a:solidFill>
                <a:cs typeface="Arial" pitchFamily="34" charset="0"/>
              </a:rPr>
              <a:t> </a:t>
            </a:r>
            <a:r>
              <a:rPr lang="en-US" dirty="0" smtClean="0">
                <a:cs typeface="Arial" pitchFamily="34" charset="0"/>
              </a:rPr>
              <a:t>is </a:t>
            </a:r>
            <a:r>
              <a:rPr lang="en-US" dirty="0" smtClean="0">
                <a:solidFill>
                  <a:schemeClr val="accent2"/>
                </a:solidFill>
                <a:cs typeface="Arial" pitchFamily="34" charset="0"/>
              </a:rPr>
              <a:t>k’/m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Our goal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04800" y="1828800"/>
            <a:ext cx="8534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en-US" sz="3200" dirty="0" smtClean="0">
                <a:cs typeface="Arial" pitchFamily="34" charset="0"/>
              </a:rPr>
              <a:t>Our goal is to simultaneously:</a:t>
            </a:r>
          </a:p>
          <a:p>
            <a:pPr eaLnBrk="1" hangingPunct="1">
              <a:buFontTx/>
              <a:buNone/>
            </a:pPr>
            <a:r>
              <a:rPr lang="en-US" sz="3200" dirty="0" smtClean="0">
                <a:cs typeface="Arial" pitchFamily="34" charset="0"/>
              </a:rPr>
              <a:t> </a:t>
            </a:r>
          </a:p>
          <a:p>
            <a:pPr marL="514350" indent="-514350" eaLnBrk="1" hangingPunct="1">
              <a:buFont typeface="Arial" pitchFamily="34" charset="0"/>
              <a:buChar char="•"/>
            </a:pPr>
            <a:r>
              <a:rPr lang="en-US" sz="3200" dirty="0" smtClean="0">
                <a:cs typeface="Arial" pitchFamily="34" charset="0"/>
              </a:rPr>
              <a:t>minimize the </a:t>
            </a:r>
            <a:r>
              <a:rPr lang="en-US" sz="3200" i="1" dirty="0" smtClean="0">
                <a:cs typeface="Arial" pitchFamily="34" charset="0"/>
              </a:rPr>
              <a:t>seed length,</a:t>
            </a:r>
          </a:p>
          <a:p>
            <a:pPr marL="514350" indent="-514350" eaLnBrk="1" hangingPunct="1">
              <a:buFont typeface="Arial" pitchFamily="34" charset="0"/>
              <a:buChar char="•"/>
            </a:pPr>
            <a:r>
              <a:rPr lang="en-US" sz="3200" i="1" dirty="0" smtClean="0">
                <a:cs typeface="Arial" pitchFamily="34" charset="0"/>
              </a:rPr>
              <a:t>minimize</a:t>
            </a:r>
            <a:r>
              <a:rPr lang="en-US" sz="3200" dirty="0" smtClean="0">
                <a:cs typeface="Arial" pitchFamily="34" charset="0"/>
              </a:rPr>
              <a:t> the </a:t>
            </a:r>
            <a:r>
              <a:rPr lang="en-US" sz="3200" i="1" dirty="0" smtClean="0">
                <a:cs typeface="Arial" pitchFamily="34" charset="0"/>
              </a:rPr>
              <a:t>entropy loss, and,</a:t>
            </a:r>
          </a:p>
          <a:p>
            <a:pPr marL="514350" indent="-514350" eaLnBrk="1" hangingPunct="1">
              <a:buFont typeface="Arial" pitchFamily="34" charset="0"/>
              <a:buChar char="•"/>
            </a:pPr>
            <a:r>
              <a:rPr lang="en-US" sz="3200" i="1" dirty="0" smtClean="0">
                <a:cs typeface="Arial" pitchFamily="34" charset="0"/>
              </a:rPr>
              <a:t>maximize the entropy rate</a:t>
            </a:r>
            <a:r>
              <a:rPr lang="en-US" sz="3200" dirty="0" smtClean="0">
                <a:cs typeface="Arial" pitchFamily="34" charset="0"/>
              </a:rPr>
              <a:t>. </a:t>
            </a:r>
            <a:r>
              <a:rPr lang="en-US" sz="3200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endParaRPr lang="el-GR" sz="3200" dirty="0" smtClean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495300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o(k) </a:t>
            </a:r>
            <a:r>
              <a:rPr lang="en-US" sz="3200" dirty="0" smtClean="0"/>
              <a:t>entropy loss+  </a:t>
            </a:r>
            <a:r>
              <a:rPr lang="en-US" sz="3200" dirty="0" smtClean="0">
                <a:solidFill>
                  <a:schemeClr val="accent2"/>
                </a:solidFill>
              </a:rPr>
              <a:t>1-o(1) </a:t>
            </a:r>
            <a:r>
              <a:rPr lang="en-US" sz="3200" dirty="0" smtClean="0"/>
              <a:t>entropy rate </a:t>
            </a:r>
            <a:r>
              <a:rPr lang="en-US" sz="3200" dirty="0" smtClean="0">
                <a:sym typeface="Wingdings" pitchFamily="2" charset="2"/>
              </a:rPr>
              <a:t></a:t>
            </a:r>
          </a:p>
          <a:p>
            <a:r>
              <a:rPr lang="en-US" sz="3200" dirty="0" smtClean="0">
                <a:sym typeface="Wingdings" pitchFamily="2" charset="2"/>
              </a:rPr>
              <a:t>Extractors with sub-linear entropy loss.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Condenser’s best parameters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343400"/>
          </a:xfrm>
        </p:spPr>
        <p:txBody>
          <a:bodyPr/>
          <a:lstStyle/>
          <a:p>
            <a:pPr eaLnBrk="1" hangingPunct="1">
              <a:buNone/>
            </a:pPr>
            <a:endParaRPr lang="el-GR" dirty="0" smtClean="0"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1752600"/>
          <a:ext cx="7772400" cy="3414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281"/>
                <a:gridCol w="2026795"/>
                <a:gridCol w="1782924"/>
                <a:gridCol w="1676400"/>
              </a:tblGrid>
              <a:tr h="80715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Seed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length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Entropy loss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Entropy rate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69244">
                <a:tc>
                  <a:txBody>
                    <a:bodyPr/>
                    <a:lstStyle/>
                    <a:p>
                      <a:r>
                        <a:rPr lang="en-US" dirty="0" smtClean="0"/>
                        <a:t>Non-explicit &amp;</a:t>
                      </a:r>
                    </a:p>
                    <a:p>
                      <a:r>
                        <a:rPr lang="en-US" dirty="0" smtClean="0"/>
                        <a:t>Lower</a:t>
                      </a:r>
                      <a:r>
                        <a:rPr lang="en-US" baseline="0" dirty="0" smtClean="0"/>
                        <a:t> bound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O(log n/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ε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)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1-o(1)</a:t>
                      </a:r>
                      <a:endParaRPr lang="en-US" dirty="0"/>
                    </a:p>
                  </a:txBody>
                  <a:tcPr anchor="ctr" anchorCtr="1"/>
                </a:tc>
              </a:tr>
              <a:tr h="869244">
                <a:tc>
                  <a:txBody>
                    <a:bodyPr/>
                    <a:lstStyle/>
                    <a:p>
                      <a:r>
                        <a:rPr lang="en-US" dirty="0" smtClean="0"/>
                        <a:t>GUV07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O(log n/</a:t>
                      </a:r>
                      <a:r>
                        <a:rPr lang="el-GR" dirty="0" smtClean="0">
                          <a:latin typeface="+mn-lt"/>
                          <a:cs typeface="Arial"/>
                        </a:rPr>
                        <a:t>ε</a:t>
                      </a:r>
                      <a:r>
                        <a:rPr lang="en-US" dirty="0" smtClean="0">
                          <a:latin typeface="+mn-lt"/>
                          <a:cs typeface="Arial"/>
                        </a:rPr>
                        <a:t>)</a:t>
                      </a:r>
                      <a:endParaRPr lang="en-US" dirty="0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Euclid Symbol"/>
                        </a:rPr>
                        <a:t>0</a:t>
                      </a:r>
                      <a:endParaRPr lang="en-US" dirty="0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Euclid Symbol"/>
                        </a:rPr>
                        <a:t>Constant</a:t>
                      </a:r>
                      <a:endParaRPr lang="en-US" dirty="0" smtClean="0"/>
                    </a:p>
                  </a:txBody>
                  <a:tcPr anchor="ctr" anchorCtr="1"/>
                </a:tc>
              </a:tr>
              <a:tr h="869244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Our</a:t>
                      </a:r>
                      <a:r>
                        <a:rPr lang="en-US" b="1" baseline="0" dirty="0" smtClean="0">
                          <a:solidFill>
                            <a:srgbClr val="C00000"/>
                          </a:solidFill>
                        </a:rPr>
                        <a:t> main result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O(log n/</a:t>
                      </a:r>
                      <a:r>
                        <a:rPr lang="el-GR" dirty="0" smtClean="0">
                          <a:latin typeface="+mn-lt"/>
                          <a:cs typeface="Arial"/>
                        </a:rPr>
                        <a:t>ε</a:t>
                      </a:r>
                      <a:r>
                        <a:rPr lang="en-US" dirty="0" smtClean="0">
                          <a:latin typeface="+mn-lt"/>
                          <a:cs typeface="Arial"/>
                        </a:rPr>
                        <a:t>)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k/log(n)</a:t>
                      </a:r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1-1/log(n)</a:t>
                      </a:r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2"/>
          <p:cNvSpPr>
            <a:spLocks noChangeArrowheads="1"/>
          </p:cNvSpPr>
          <p:nvPr/>
        </p:nvSpPr>
        <p:spPr bwMode="auto">
          <a:xfrm>
            <a:off x="3276600" y="2667000"/>
            <a:ext cx="304800" cy="159096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Lossless Condensers as unbalanced expanders</a:t>
            </a:r>
          </a:p>
        </p:txBody>
      </p:sp>
      <p:sp>
        <p:nvSpPr>
          <p:cNvPr id="36875" name="Text Box 27"/>
          <p:cNvSpPr txBox="1">
            <a:spLocks noChangeArrowheads="1"/>
          </p:cNvSpPr>
          <p:nvPr/>
        </p:nvSpPr>
        <p:spPr bwMode="auto">
          <a:xfrm>
            <a:off x="1524000" y="5638800"/>
            <a:ext cx="1143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{0,1}</a:t>
            </a:r>
            <a:r>
              <a:rPr lang="en-US" sz="2400" baseline="30000" dirty="0">
                <a:solidFill>
                  <a:srgbClr val="FF0000"/>
                </a:solidFill>
                <a:latin typeface="Comic Sans MS" pitchFamily="66" charset="0"/>
              </a:rPr>
              <a:t>n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1066800" y="2057400"/>
            <a:ext cx="6934200" cy="3581400"/>
            <a:chOff x="1676400" y="3581400"/>
            <a:chExt cx="6934200" cy="2514600"/>
          </a:xfrm>
        </p:grpSpPr>
        <p:sp>
          <p:nvSpPr>
            <p:cNvPr id="36869" name="Oval 21"/>
            <p:cNvSpPr>
              <a:spLocks noChangeArrowheads="1"/>
            </p:cNvSpPr>
            <p:nvPr/>
          </p:nvSpPr>
          <p:spPr bwMode="auto">
            <a:xfrm>
              <a:off x="1676400" y="3581400"/>
              <a:ext cx="1371600" cy="25146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0" name="Oval 22"/>
            <p:cNvSpPr>
              <a:spLocks noChangeArrowheads="1"/>
            </p:cNvSpPr>
            <p:nvPr/>
          </p:nvSpPr>
          <p:spPr bwMode="auto">
            <a:xfrm>
              <a:off x="1981200" y="4711430"/>
              <a:ext cx="609600" cy="11170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1" name="Oval 23"/>
            <p:cNvSpPr>
              <a:spLocks noChangeArrowheads="1"/>
            </p:cNvSpPr>
            <p:nvPr/>
          </p:nvSpPr>
          <p:spPr bwMode="auto">
            <a:xfrm>
              <a:off x="3810000" y="3733800"/>
              <a:ext cx="457200" cy="15240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2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3" name="Oval 25"/>
            <p:cNvSpPr>
              <a:spLocks noChangeArrowheads="1"/>
            </p:cNvSpPr>
            <p:nvPr/>
          </p:nvSpPr>
          <p:spPr bwMode="auto">
            <a:xfrm>
              <a:off x="3962400" y="4572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6874" name="AutoShape 26"/>
            <p:cNvCxnSpPr>
              <a:cxnSpLocks noChangeShapeType="1"/>
              <a:stCxn id="36872" idx="7"/>
              <a:endCxn id="36873" idx="2"/>
            </p:cNvCxnSpPr>
            <p:nvPr/>
          </p:nvCxnSpPr>
          <p:spPr bwMode="auto">
            <a:xfrm flipV="1">
              <a:off x="2351088" y="4610100"/>
              <a:ext cx="1611312" cy="354013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36876" name="Text Box 28"/>
            <p:cNvSpPr txBox="1">
              <a:spLocks noChangeArrowheads="1"/>
            </p:cNvSpPr>
            <p:nvPr/>
          </p:nvSpPr>
          <p:spPr bwMode="auto">
            <a:xfrm>
              <a:off x="3733800" y="5334000"/>
              <a:ext cx="1143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0000"/>
                  </a:solidFill>
                  <a:latin typeface="Comic Sans MS" pitchFamily="66" charset="0"/>
                </a:rPr>
                <a:t>{0,1}</a:t>
              </a:r>
              <a:r>
                <a:rPr lang="en-US" sz="2400" baseline="30000">
                  <a:solidFill>
                    <a:srgbClr val="FF0000"/>
                  </a:solidFill>
                  <a:latin typeface="Comic Sans MS" pitchFamily="66" charset="0"/>
                </a:rPr>
                <a:t>m</a:t>
              </a:r>
            </a:p>
          </p:txBody>
        </p:sp>
        <p:sp>
          <p:nvSpPr>
            <p:cNvPr id="36877" name="Line 29"/>
            <p:cNvSpPr>
              <a:spLocks noChangeShapeType="1"/>
            </p:cNvSpPr>
            <p:nvPr/>
          </p:nvSpPr>
          <p:spPr bwMode="auto">
            <a:xfrm flipV="1">
              <a:off x="2362200" y="4953000"/>
              <a:ext cx="16764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78" name="Line 30"/>
            <p:cNvSpPr>
              <a:spLocks noChangeShapeType="1"/>
            </p:cNvSpPr>
            <p:nvPr/>
          </p:nvSpPr>
          <p:spPr bwMode="auto">
            <a:xfrm>
              <a:off x="2362200" y="3886200"/>
              <a:ext cx="1676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79" name="Line 31"/>
            <p:cNvSpPr>
              <a:spLocks noChangeShapeType="1"/>
            </p:cNvSpPr>
            <p:nvPr/>
          </p:nvSpPr>
          <p:spPr bwMode="auto">
            <a:xfrm>
              <a:off x="2362200" y="4191000"/>
              <a:ext cx="16764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0" name="Line 32"/>
            <p:cNvSpPr>
              <a:spLocks noChangeShapeType="1"/>
            </p:cNvSpPr>
            <p:nvPr/>
          </p:nvSpPr>
          <p:spPr bwMode="auto">
            <a:xfrm flipV="1">
              <a:off x="2362200" y="5029200"/>
              <a:ext cx="16764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1" name="Line 33"/>
            <p:cNvSpPr>
              <a:spLocks noChangeShapeType="1"/>
            </p:cNvSpPr>
            <p:nvPr/>
          </p:nvSpPr>
          <p:spPr bwMode="auto">
            <a:xfrm flipV="1">
              <a:off x="2438400" y="4648200"/>
              <a:ext cx="1524000" cy="1295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2" name="Text Box 34"/>
            <p:cNvSpPr txBox="1">
              <a:spLocks noChangeArrowheads="1"/>
            </p:cNvSpPr>
            <p:nvPr/>
          </p:nvSpPr>
          <p:spPr bwMode="auto">
            <a:xfrm>
              <a:off x="2133600" y="4632325"/>
              <a:ext cx="5334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6883" name="Text Box 35"/>
            <p:cNvSpPr txBox="1">
              <a:spLocks noChangeArrowheads="1"/>
            </p:cNvSpPr>
            <p:nvPr/>
          </p:nvSpPr>
          <p:spPr bwMode="auto">
            <a:xfrm>
              <a:off x="3962400" y="4419600"/>
              <a:ext cx="9144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(y, </a:t>
              </a:r>
              <a:r>
                <a:rPr lang="en-US" sz="2000" dirty="0" smtClean="0">
                  <a:solidFill>
                    <a:srgbClr val="FF0000"/>
                  </a:solidFill>
                </a:rPr>
                <a:t>w)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36884" name="Text Box 36"/>
            <p:cNvSpPr txBox="1">
              <a:spLocks noChangeArrowheads="1"/>
            </p:cNvSpPr>
            <p:nvPr/>
          </p:nvSpPr>
          <p:spPr bwMode="auto">
            <a:xfrm>
              <a:off x="4953000" y="3581400"/>
              <a:ext cx="3581400" cy="6699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/>
                <a:t>edge </a:t>
              </a:r>
              <a:r>
                <a:rPr lang="en-US" sz="2800" dirty="0" smtClean="0">
                  <a:solidFill>
                    <a:schemeClr val="accent2"/>
                  </a:solidFill>
                </a:rPr>
                <a:t>(x,(</a:t>
              </a:r>
              <a:r>
                <a:rPr lang="en-US" sz="2800" dirty="0" err="1" smtClean="0">
                  <a:solidFill>
                    <a:schemeClr val="accent2"/>
                  </a:solidFill>
                </a:rPr>
                <a:t>y,w</a:t>
              </a:r>
              <a:r>
                <a:rPr lang="en-US" sz="2800" dirty="0" smtClean="0">
                  <a:solidFill>
                    <a:schemeClr val="accent2"/>
                  </a:solidFill>
                </a:rPr>
                <a:t>))</a:t>
              </a:r>
              <a:r>
                <a:rPr lang="en-US" sz="2800" dirty="0" smtClean="0"/>
                <a:t> </a:t>
              </a:r>
              <a:r>
                <a:rPr lang="en-US" sz="2800" dirty="0"/>
                <a:t>present if </a:t>
              </a:r>
              <a:r>
                <a:rPr lang="en-US" sz="2800" dirty="0" smtClean="0">
                  <a:solidFill>
                    <a:schemeClr val="accent2"/>
                  </a:solidFill>
                </a:rPr>
                <a:t>G(</a:t>
              </a:r>
              <a:r>
                <a:rPr lang="en-US" sz="2800" dirty="0" err="1" smtClean="0">
                  <a:solidFill>
                    <a:schemeClr val="accent2"/>
                  </a:solidFill>
                </a:rPr>
                <a:t>x,y</a:t>
              </a:r>
              <a:r>
                <a:rPr lang="en-US" sz="2800" dirty="0">
                  <a:solidFill>
                    <a:schemeClr val="accent2"/>
                  </a:solidFill>
                </a:rPr>
                <a:t>) = </a:t>
              </a:r>
              <a:r>
                <a:rPr lang="en-US" sz="2800" dirty="0" smtClean="0">
                  <a:solidFill>
                    <a:schemeClr val="accent2"/>
                  </a:solidFill>
                </a:rPr>
                <a:t>w</a:t>
              </a:r>
              <a:endParaRPr lang="en-US" sz="2800" dirty="0">
                <a:solidFill>
                  <a:schemeClr val="accent2"/>
                </a:solidFill>
              </a:endParaRPr>
            </a:p>
          </p:txBody>
        </p:sp>
        <p:sp>
          <p:nvSpPr>
            <p:cNvPr id="36885" name="Line 37"/>
            <p:cNvSpPr>
              <a:spLocks noChangeShapeType="1"/>
            </p:cNvSpPr>
            <p:nvPr/>
          </p:nvSpPr>
          <p:spPr bwMode="auto">
            <a:xfrm flipV="1">
              <a:off x="2286000" y="4114800"/>
              <a:ext cx="17526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886" name="Line 38"/>
            <p:cNvSpPr>
              <a:spLocks noChangeShapeType="1"/>
            </p:cNvSpPr>
            <p:nvPr/>
          </p:nvSpPr>
          <p:spPr bwMode="auto">
            <a:xfrm flipV="1">
              <a:off x="2286000" y="3886200"/>
              <a:ext cx="17526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0761" name="Text Box 57"/>
            <p:cNvSpPr txBox="1">
              <a:spLocks noChangeArrowheads="1"/>
            </p:cNvSpPr>
            <p:nvPr/>
          </p:nvSpPr>
          <p:spPr bwMode="auto">
            <a:xfrm>
              <a:off x="4800600" y="4997450"/>
              <a:ext cx="3810000" cy="66990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 smtClean="0"/>
                <a:t>Any set </a:t>
              </a:r>
              <a:r>
                <a:rPr lang="en-US" sz="2800" dirty="0"/>
                <a:t>of size 2</a:t>
              </a:r>
              <a:r>
                <a:rPr lang="en-US" sz="2800" baseline="30000" dirty="0"/>
                <a:t>k</a:t>
              </a:r>
              <a:r>
                <a:rPr lang="en-US" sz="2800" dirty="0"/>
                <a:t> </a:t>
              </a:r>
              <a:r>
                <a:rPr lang="en-US" sz="2800" dirty="0" smtClean="0"/>
                <a:t>expands </a:t>
              </a:r>
              <a:r>
                <a:rPr lang="en-US" sz="2800" dirty="0"/>
                <a:t>to (1-</a:t>
              </a:r>
              <a:r>
                <a:rPr lang="en-US" sz="2800" dirty="0">
                  <a:latin typeface="Symbol" pitchFamily="18" charset="2"/>
                  <a:sym typeface="Symbol" pitchFamily="18" charset="2"/>
                </a:rPr>
                <a:t></a:t>
              </a:r>
              <a:r>
                <a:rPr lang="en-US" sz="2800" dirty="0" smtClean="0"/>
                <a:t>)</a:t>
              </a:r>
              <a:r>
                <a:rPr lang="en-US" sz="2800" dirty="0" smtClean="0">
                  <a:latin typeface="Arial"/>
                  <a:cs typeface="Arial"/>
                </a:rPr>
                <a:t>·</a:t>
              </a:r>
              <a:r>
                <a:rPr lang="en-US" sz="2800" dirty="0" smtClean="0"/>
                <a:t>2</a:t>
              </a:r>
              <a:r>
                <a:rPr lang="en-US" sz="2800" baseline="30000" dirty="0" smtClean="0"/>
                <a:t>t </a:t>
              </a:r>
              <a:r>
                <a:rPr lang="en-US" sz="2800" dirty="0" smtClean="0">
                  <a:latin typeface="Arial"/>
                  <a:cs typeface="Arial"/>
                </a:rPr>
                <a:t>·</a:t>
              </a:r>
              <a:r>
                <a:rPr lang="en-US" sz="2800" dirty="0" smtClean="0"/>
                <a:t>2</a:t>
              </a:r>
              <a:r>
                <a:rPr lang="en-US" sz="2800" baseline="30000" dirty="0" smtClean="0"/>
                <a:t>k</a:t>
              </a:r>
              <a:endParaRPr lang="en-US" sz="2800" baseline="30000" dirty="0"/>
            </a:p>
          </p:txBody>
        </p:sp>
      </p:grp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2133600" y="3276600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y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21336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</a:rPr>
              <a:t>The GUV condenser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04800"/>
            <a:ext cx="8610600" cy="18288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</a:rPr>
              <a:t>Plan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38200" y="2057400"/>
            <a:ext cx="7391400" cy="3962400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en-US" b="1" dirty="0" smtClean="0">
                <a:solidFill>
                  <a:schemeClr val="accent2"/>
                </a:solidFill>
              </a:rPr>
              <a:t>The problem</a:t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/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>- The GUV condenser</a:t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/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>- Our Variant of the GUV condenser</a:t>
            </a:r>
          </a:p>
          <a:p>
            <a:pPr algn="l">
              <a:buFontTx/>
              <a:buChar char="-"/>
            </a:pPr>
            <a:endParaRPr lang="en-US" b="1" dirty="0" smtClean="0">
              <a:solidFill>
                <a:schemeClr val="accent2"/>
              </a:solidFill>
            </a:endParaRPr>
          </a:p>
          <a:p>
            <a:pPr algn="l">
              <a:buFontTx/>
              <a:buChar char="-"/>
            </a:pPr>
            <a:r>
              <a:rPr lang="en-US" b="1" dirty="0" smtClean="0">
                <a:solidFill>
                  <a:schemeClr val="accent2"/>
                </a:solidFill>
              </a:rPr>
              <a:t> Concluding remarks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The basic condenser: 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G: 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36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 x 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smtClean="0">
                <a:solidFill>
                  <a:schemeClr val="accent2"/>
                </a:solidFill>
              </a:rPr>
              <a:t>q</a:t>
            </a:r>
            <a:r>
              <a:rPr lang="en-US" sz="3600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l-GR" sz="3600" dirty="0" smtClean="0">
                <a:solidFill>
                  <a:schemeClr val="accent2"/>
                </a:solidFill>
                <a:sym typeface="Euclid Symbol"/>
              </a:rPr>
              <a:t>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smtClean="0">
                <a:solidFill>
                  <a:schemeClr val="accent2"/>
                </a:solidFill>
              </a:rPr>
              <a:t>q</a:t>
            </a:r>
            <a:endParaRPr lang="en-US" sz="3600" dirty="0"/>
          </a:p>
        </p:txBody>
      </p:sp>
      <p:grpSp>
        <p:nvGrpSpPr>
          <p:cNvPr id="6" name="Content Placeholder 5"/>
          <p:cNvGrpSpPr>
            <a:grpSpLocks noGrp="1"/>
          </p:cNvGrpSpPr>
          <p:nvPr>
            <p:ph idx="1"/>
          </p:nvPr>
        </p:nvGrpSpPr>
        <p:grpSpPr>
          <a:xfrm>
            <a:off x="914400" y="1554501"/>
            <a:ext cx="7674094" cy="3855699"/>
            <a:chOff x="2061636" y="3793081"/>
            <a:chExt cx="4361177" cy="2142204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5891567" y="4411180"/>
              <a:ext cx="457200" cy="97373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6045637" y="4622862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  <a:endCxn id="11" idx="0"/>
            </p:cNvCxnSpPr>
            <p:nvPr/>
          </p:nvCxnSpPr>
          <p:spPr bwMode="auto">
            <a:xfrm flipV="1">
              <a:off x="2351040" y="4622862"/>
              <a:ext cx="3732696" cy="341298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7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aseline="-6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0" y="4453517"/>
              <a:ext cx="3770045" cy="7280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1" y="3886200"/>
              <a:ext cx="3726741" cy="1160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0" y="4190999"/>
              <a:ext cx="3726741" cy="601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215569"/>
              <a:ext cx="3770045" cy="347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39572" y="4961551"/>
              <a:ext cx="3649369" cy="423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6021022" y="4453517"/>
              <a:ext cx="401791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f(y)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>
              <a:off x="2285999" y="4571999"/>
              <a:ext cx="3802942" cy="304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2285999" y="4038600"/>
              <a:ext cx="3846246" cy="12616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y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8600" y="5410200"/>
            <a:ext cx="38862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input</a:t>
            </a:r>
            <a:r>
              <a:rPr lang="en-US" sz="2400" dirty="0" smtClean="0">
                <a:solidFill>
                  <a:schemeClr val="accent2"/>
                </a:solidFill>
              </a:rPr>
              <a:t>: f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24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is interpreted as a degree n polynomial f(Y) over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845957" y="4567536"/>
            <a:ext cx="764643" cy="461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The basic condenser: 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G: 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36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 x 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smtClean="0">
                <a:solidFill>
                  <a:schemeClr val="accent2"/>
                </a:solidFill>
              </a:rPr>
              <a:t>q</a:t>
            </a:r>
            <a:r>
              <a:rPr lang="en-US" sz="3600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l-GR" sz="3600" dirty="0" smtClean="0">
                <a:solidFill>
                  <a:schemeClr val="accent2"/>
                </a:solidFill>
                <a:sym typeface="Euclid Symbol"/>
              </a:rPr>
              <a:t>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smtClean="0">
                <a:solidFill>
                  <a:schemeClr val="accent2"/>
                </a:solidFill>
              </a:rPr>
              <a:t>q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914400" y="1554499"/>
            <a:ext cx="7674094" cy="3855700"/>
            <a:chOff x="2061636" y="3793081"/>
            <a:chExt cx="4361177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5891567" y="4411180"/>
              <a:ext cx="457200" cy="97373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6045637" y="4622862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  <a:endCxn id="11" idx="0"/>
            </p:cNvCxnSpPr>
            <p:nvPr/>
          </p:nvCxnSpPr>
          <p:spPr bwMode="auto">
            <a:xfrm flipV="1">
              <a:off x="2351040" y="4622862"/>
              <a:ext cx="3732696" cy="341298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aseline="-6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0" y="4453517"/>
              <a:ext cx="3770045" cy="7280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1" y="3886200"/>
              <a:ext cx="3726741" cy="1160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0" y="4190999"/>
              <a:ext cx="3726741" cy="601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215569"/>
              <a:ext cx="3770045" cy="347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39572" y="4961551"/>
              <a:ext cx="3649369" cy="423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6021022" y="4453517"/>
              <a:ext cx="401791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f(y)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>
              <a:off x="2285999" y="4571999"/>
              <a:ext cx="3802942" cy="304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2285999" y="4038600"/>
              <a:ext cx="3846246" cy="12616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y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2400" y="5334000"/>
            <a:ext cx="38862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input</a:t>
            </a:r>
            <a:r>
              <a:rPr lang="en-US" sz="2400" dirty="0" smtClean="0">
                <a:solidFill>
                  <a:schemeClr val="accent2"/>
                </a:solidFill>
              </a:rPr>
              <a:t>: f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24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is interpreted as a degree n polynomial f(Y) over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845957" y="4567536"/>
            <a:ext cx="764643" cy="461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962400" y="5486400"/>
            <a:ext cx="22860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seed</a:t>
            </a:r>
            <a:r>
              <a:rPr lang="en-US" sz="2400" dirty="0" smtClean="0">
                <a:solidFill>
                  <a:schemeClr val="accent2"/>
                </a:solidFill>
              </a:rPr>
              <a:t>: 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y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from the base field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The basic condenser: 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G: 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36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 x 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smtClean="0">
                <a:solidFill>
                  <a:schemeClr val="accent2"/>
                </a:solidFill>
              </a:rPr>
              <a:t>q</a:t>
            </a:r>
            <a:r>
              <a:rPr lang="en-US" sz="3600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l-GR" sz="3600" dirty="0" smtClean="0">
                <a:solidFill>
                  <a:schemeClr val="accent2"/>
                </a:solidFill>
                <a:sym typeface="Euclid Symbol"/>
              </a:rPr>
              <a:t>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smtClean="0">
                <a:solidFill>
                  <a:schemeClr val="accent2"/>
                </a:solidFill>
              </a:rPr>
              <a:t>q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914400" y="1554499"/>
            <a:ext cx="7674094" cy="3855700"/>
            <a:chOff x="2061636" y="3793081"/>
            <a:chExt cx="4361177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5891567" y="4411180"/>
              <a:ext cx="457200" cy="97373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6045637" y="4622862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  <a:endCxn id="11" idx="0"/>
            </p:cNvCxnSpPr>
            <p:nvPr/>
          </p:nvCxnSpPr>
          <p:spPr bwMode="auto">
            <a:xfrm flipV="1">
              <a:off x="2351040" y="4622862"/>
              <a:ext cx="3732696" cy="341298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aseline="-6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0" y="4453517"/>
              <a:ext cx="3770045" cy="7280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1" y="3886200"/>
              <a:ext cx="3726741" cy="1160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0" y="4190999"/>
              <a:ext cx="3726741" cy="601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215569"/>
              <a:ext cx="3770045" cy="347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39572" y="4961551"/>
              <a:ext cx="3649369" cy="423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6021022" y="4453517"/>
              <a:ext cx="401791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f(y)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>
              <a:off x="2285999" y="4571999"/>
              <a:ext cx="3802942" cy="304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2285999" y="4038600"/>
              <a:ext cx="3846246" cy="12616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y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2400" y="5334000"/>
            <a:ext cx="38862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input</a:t>
            </a:r>
            <a:r>
              <a:rPr lang="en-US" sz="2400" dirty="0" smtClean="0">
                <a:solidFill>
                  <a:schemeClr val="accent2"/>
                </a:solidFill>
              </a:rPr>
              <a:t>: f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24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is interpreted as a degree n polynomial f(Y) over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845957" y="4567536"/>
            <a:ext cx="764643" cy="461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962400" y="5410200"/>
            <a:ext cx="22860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seed</a:t>
            </a:r>
            <a:r>
              <a:rPr lang="en-US" sz="2400" dirty="0" smtClean="0">
                <a:solidFill>
                  <a:schemeClr val="accent2"/>
                </a:solidFill>
              </a:rPr>
              <a:t>: 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y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from the base field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096000" y="55626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output</a:t>
            </a:r>
            <a:r>
              <a:rPr lang="en-US" sz="2400" dirty="0" smtClean="0">
                <a:solidFill>
                  <a:schemeClr val="accent2"/>
                </a:solidFill>
              </a:rPr>
              <a:t>: 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An element in the base field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The basic condenser: 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G: 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36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 x 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smtClean="0">
                <a:solidFill>
                  <a:schemeClr val="accent2"/>
                </a:solidFill>
              </a:rPr>
              <a:t>q</a:t>
            </a:r>
            <a:r>
              <a:rPr lang="en-US" sz="3600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l-GR" sz="3600" dirty="0" smtClean="0">
                <a:solidFill>
                  <a:schemeClr val="accent2"/>
                </a:solidFill>
                <a:sym typeface="Euclid Symbol"/>
              </a:rPr>
              <a:t>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smtClean="0">
                <a:solidFill>
                  <a:schemeClr val="accent2"/>
                </a:solidFill>
              </a:rPr>
              <a:t>q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914400" y="1554499"/>
            <a:ext cx="7674094" cy="3855700"/>
            <a:chOff x="2061636" y="3793081"/>
            <a:chExt cx="4361177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5891567" y="4411180"/>
              <a:ext cx="457200" cy="97373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6045637" y="4622862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  <a:endCxn id="11" idx="0"/>
            </p:cNvCxnSpPr>
            <p:nvPr/>
          </p:nvCxnSpPr>
          <p:spPr bwMode="auto">
            <a:xfrm flipV="1">
              <a:off x="2351040" y="4622862"/>
              <a:ext cx="3732696" cy="341298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aseline="-6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0" y="4453517"/>
              <a:ext cx="3770045" cy="7280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1" y="3886200"/>
              <a:ext cx="3726741" cy="1160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0" y="4190999"/>
              <a:ext cx="3726741" cy="601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215569"/>
              <a:ext cx="3770045" cy="347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39572" y="4961551"/>
              <a:ext cx="3649369" cy="423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6021022" y="4453517"/>
              <a:ext cx="401791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f(y)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>
              <a:off x="2285999" y="4571999"/>
              <a:ext cx="3802942" cy="304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2285999" y="4038600"/>
              <a:ext cx="3846246" cy="12616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y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2400" y="5334000"/>
            <a:ext cx="38862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input</a:t>
            </a:r>
            <a:r>
              <a:rPr lang="en-US" sz="2400" dirty="0" smtClean="0">
                <a:solidFill>
                  <a:schemeClr val="accent2"/>
                </a:solidFill>
              </a:rPr>
              <a:t>: f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24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is interpreted as a degree n polynomial f(Y) over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845957" y="4567536"/>
            <a:ext cx="764643" cy="461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q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962400" y="5410200"/>
            <a:ext cx="22860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seed</a:t>
            </a:r>
            <a:r>
              <a:rPr lang="en-US" sz="2400" dirty="0" smtClean="0">
                <a:solidFill>
                  <a:schemeClr val="accent2"/>
                </a:solidFill>
              </a:rPr>
              <a:t>: 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y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from the base field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172200" y="54864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output</a:t>
            </a:r>
            <a:r>
              <a:rPr lang="en-US" sz="2400" dirty="0" smtClean="0">
                <a:solidFill>
                  <a:schemeClr val="accent2"/>
                </a:solidFill>
              </a:rPr>
              <a:t>: 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An element in the base field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5" name="Cloud Callout 34"/>
          <p:cNvSpPr/>
          <p:nvPr/>
        </p:nvSpPr>
        <p:spPr>
          <a:xfrm>
            <a:off x="2895600" y="1216152"/>
            <a:ext cx="5791200" cy="1755648"/>
          </a:xfrm>
          <a:prstGeom prst="cloudCallout">
            <a:avLst/>
          </a:prstGeom>
          <a:solidFill>
            <a:srgbClr val="A7C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 standard way to view a </a:t>
            </a:r>
            <a:r>
              <a:rPr lang="en-US" b="1" u="sng" dirty="0" smtClean="0">
                <a:solidFill>
                  <a:srgbClr val="002060"/>
                </a:solidFill>
              </a:rPr>
              <a:t>RS</a:t>
            </a:r>
            <a:r>
              <a:rPr lang="en-US" dirty="0" smtClean="0">
                <a:solidFill>
                  <a:srgbClr val="002060"/>
                </a:solidFill>
              </a:rPr>
              <a:t> code as a condenser.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Encode, use the seed to choose a symbol from the encoded string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/>
          <a:lstStyle/>
          <a:p>
            <a:r>
              <a:rPr lang="en-US" sz="3600" dirty="0" smtClean="0"/>
              <a:t>The GUV condenser: 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G: 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36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 x 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smtClean="0">
                <a:solidFill>
                  <a:schemeClr val="accent2"/>
                </a:solidFill>
              </a:rPr>
              <a:t>q</a:t>
            </a:r>
            <a:r>
              <a:rPr lang="en-US" sz="3600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l-GR" sz="3600" dirty="0" smtClean="0">
                <a:solidFill>
                  <a:schemeClr val="accent2"/>
                </a:solidFill>
                <a:sym typeface="Euclid Symbol"/>
              </a:rPr>
              <a:t>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 (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smtClean="0">
                <a:solidFill>
                  <a:schemeClr val="accent2"/>
                </a:solidFill>
              </a:rPr>
              <a:t>q</a:t>
            </a:r>
            <a:r>
              <a:rPr lang="en-US" sz="3600" dirty="0" smtClean="0">
                <a:solidFill>
                  <a:schemeClr val="accent2"/>
                </a:solidFill>
              </a:rPr>
              <a:t>)</a:t>
            </a:r>
            <a:r>
              <a:rPr lang="en-US" sz="3600" baseline="30000" dirty="0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3600" baseline="300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533400" y="1295402"/>
            <a:ext cx="8153400" cy="3855699"/>
            <a:chOff x="2061636" y="3793081"/>
            <a:chExt cx="4633567" cy="2142204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5891567" y="4072490"/>
              <a:ext cx="457200" cy="13124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6099350" y="458899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  <a:endCxn id="11" idx="0"/>
            </p:cNvCxnSpPr>
            <p:nvPr/>
          </p:nvCxnSpPr>
          <p:spPr bwMode="auto">
            <a:xfrm flipV="1">
              <a:off x="2351040" y="4588998"/>
              <a:ext cx="3786409" cy="37516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7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aseline="-6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0" y="4199499"/>
              <a:ext cx="3726741" cy="9821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1" y="3886200"/>
              <a:ext cx="3726741" cy="1160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0" y="4190999"/>
              <a:ext cx="3726741" cy="601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215569"/>
              <a:ext cx="3770045" cy="347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39572" y="4961551"/>
              <a:ext cx="3649369" cy="423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5612594" y="4326508"/>
              <a:ext cx="1082609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(f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0</a:t>
              </a:r>
              <a:r>
                <a:rPr lang="en-US" sz="2000" dirty="0" smtClean="0">
                  <a:solidFill>
                    <a:srgbClr val="FF0000"/>
                  </a:solidFill>
                </a:rPr>
                <a:t>(y),..,f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m-1</a:t>
              </a:r>
              <a:r>
                <a:rPr lang="en-US" sz="2000" dirty="0" smtClean="0">
                  <a:solidFill>
                    <a:srgbClr val="FF0000"/>
                  </a:solidFill>
                </a:rPr>
                <a:t>(y))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>
              <a:off x="2285999" y="4571999"/>
              <a:ext cx="3802942" cy="304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2285999" y="4038600"/>
              <a:ext cx="3846246" cy="12616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y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8600" y="5181600"/>
            <a:ext cx="38862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input</a:t>
            </a:r>
            <a:r>
              <a:rPr lang="en-US" sz="2400" dirty="0" smtClean="0">
                <a:solidFill>
                  <a:schemeClr val="accent2"/>
                </a:solidFill>
              </a:rPr>
              <a:t>: f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24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is interpreted as a degree n polynomial f(Y) over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391400" y="4267200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038600" y="5334000"/>
            <a:ext cx="22860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seed</a:t>
            </a:r>
            <a:r>
              <a:rPr lang="en-US" sz="2400" dirty="0" smtClean="0">
                <a:solidFill>
                  <a:schemeClr val="accent2"/>
                </a:solidFill>
              </a:rPr>
              <a:t>: 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y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from the base field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248400" y="54864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output</a:t>
            </a:r>
            <a:r>
              <a:rPr lang="en-US" sz="2400" dirty="0" smtClean="0">
                <a:solidFill>
                  <a:schemeClr val="accent2"/>
                </a:solidFill>
              </a:rPr>
              <a:t>: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elements in the base field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The GUV condenser: 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G: 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36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 x 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smtClean="0">
                <a:solidFill>
                  <a:schemeClr val="accent2"/>
                </a:solidFill>
              </a:rPr>
              <a:t>q</a:t>
            </a:r>
            <a:r>
              <a:rPr lang="en-US" sz="3600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l-GR" sz="3600" dirty="0" smtClean="0">
                <a:solidFill>
                  <a:schemeClr val="accent2"/>
                </a:solidFill>
                <a:sym typeface="Euclid Symbol"/>
              </a:rPr>
              <a:t>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 (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smtClean="0">
                <a:solidFill>
                  <a:schemeClr val="accent2"/>
                </a:solidFill>
              </a:rPr>
              <a:t>q</a:t>
            </a:r>
            <a:r>
              <a:rPr lang="en-US" sz="3600" dirty="0" smtClean="0">
                <a:solidFill>
                  <a:schemeClr val="accent2"/>
                </a:solidFill>
              </a:rPr>
              <a:t>)</a:t>
            </a:r>
            <a:r>
              <a:rPr lang="en-US" sz="3600" baseline="30000" dirty="0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533400" y="1295400"/>
            <a:ext cx="8153400" cy="3855700"/>
            <a:chOff x="2061636" y="3793081"/>
            <a:chExt cx="4633567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5891567" y="4072490"/>
              <a:ext cx="457200" cy="13124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6099350" y="458899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  <a:endCxn id="11" idx="0"/>
            </p:cNvCxnSpPr>
            <p:nvPr/>
          </p:nvCxnSpPr>
          <p:spPr bwMode="auto">
            <a:xfrm flipV="1">
              <a:off x="2351040" y="4588998"/>
              <a:ext cx="3786409" cy="37516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aseline="-6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0" y="4199499"/>
              <a:ext cx="3726741" cy="9821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1" y="3886200"/>
              <a:ext cx="3726741" cy="1160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0" y="4190999"/>
              <a:ext cx="3726741" cy="601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215569"/>
              <a:ext cx="3770045" cy="347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39572" y="4961551"/>
              <a:ext cx="3649369" cy="423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5612594" y="4326508"/>
              <a:ext cx="1082609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(f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0</a:t>
              </a:r>
              <a:r>
                <a:rPr lang="en-US" sz="2000" dirty="0" smtClean="0">
                  <a:solidFill>
                    <a:srgbClr val="FF0000"/>
                  </a:solidFill>
                </a:rPr>
                <a:t>(y),..,f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m-1</a:t>
              </a:r>
              <a:r>
                <a:rPr lang="en-US" sz="2000" dirty="0" smtClean="0">
                  <a:solidFill>
                    <a:srgbClr val="FF0000"/>
                  </a:solidFill>
                </a:rPr>
                <a:t>(y))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>
              <a:off x="2285999" y="4571999"/>
              <a:ext cx="3802942" cy="304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2285999" y="4038600"/>
              <a:ext cx="3846246" cy="12616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y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8600" y="5181600"/>
            <a:ext cx="38862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input</a:t>
            </a:r>
            <a:r>
              <a:rPr lang="en-US" sz="2400" dirty="0" smtClean="0">
                <a:solidFill>
                  <a:schemeClr val="accent2"/>
                </a:solidFill>
              </a:rPr>
              <a:t>: f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24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is interpreted as a degree n polynomial f(Y) over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391400" y="42672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038600" y="5334000"/>
            <a:ext cx="22860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seed</a:t>
            </a:r>
            <a:r>
              <a:rPr lang="en-US" sz="2400" dirty="0" smtClean="0">
                <a:solidFill>
                  <a:schemeClr val="accent2"/>
                </a:solidFill>
              </a:rPr>
              <a:t>: 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y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from the base field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248400" y="54864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output</a:t>
            </a:r>
            <a:r>
              <a:rPr lang="en-US" sz="2400" dirty="0" smtClean="0">
                <a:solidFill>
                  <a:schemeClr val="accent2"/>
                </a:solidFill>
              </a:rPr>
              <a:t>: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elements in the base field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743200" y="1752600"/>
            <a:ext cx="37338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where</a:t>
            </a:r>
            <a:r>
              <a:rPr lang="en-US" sz="2400" dirty="0" smtClean="0">
                <a:solidFill>
                  <a:schemeClr val="accent2"/>
                </a:solidFill>
              </a:rPr>
              <a:t>: </a:t>
            </a:r>
            <a:r>
              <a:rPr lang="en-US" sz="2400" dirty="0" err="1" smtClean="0">
                <a:solidFill>
                  <a:schemeClr val="accent2"/>
                </a:solidFill>
              </a:rPr>
              <a:t>f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k</a:t>
            </a:r>
            <a:r>
              <a:rPr lang="en-US" sz="2400" dirty="0" smtClean="0">
                <a:solidFill>
                  <a:schemeClr val="accent2"/>
                </a:solidFill>
              </a:rPr>
              <a:t>= </a:t>
            </a:r>
            <a:r>
              <a:rPr lang="en-US" sz="2400" dirty="0" err="1" smtClean="0">
                <a:solidFill>
                  <a:schemeClr val="accent2"/>
                </a:solidFill>
              </a:rPr>
              <a:t>f</a:t>
            </a:r>
            <a:r>
              <a:rPr lang="en-US" sz="2400" baseline="30000" dirty="0" err="1" smtClean="0">
                <a:solidFill>
                  <a:schemeClr val="accent2"/>
                </a:solidFill>
              </a:rPr>
              <a:t>h</a:t>
            </a:r>
            <a:r>
              <a:rPr lang="en-US" sz="2400" baseline="64000" dirty="0" err="1" smtClean="0">
                <a:solidFill>
                  <a:schemeClr val="accent2"/>
                </a:solidFill>
              </a:rPr>
              <a:t>k</a:t>
            </a:r>
            <a:endParaRPr lang="en-US" sz="2400" dirty="0" smtClean="0">
              <a:solidFill>
                <a:schemeClr val="accent2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with operations in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24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The GUV condenser: 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G: 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36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 x 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smtClean="0">
                <a:solidFill>
                  <a:schemeClr val="accent2"/>
                </a:solidFill>
              </a:rPr>
              <a:t>q</a:t>
            </a:r>
            <a:r>
              <a:rPr lang="en-US" sz="3600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l-GR" sz="3600" dirty="0" smtClean="0">
                <a:solidFill>
                  <a:schemeClr val="accent2"/>
                </a:solidFill>
                <a:sym typeface="Euclid Symbol"/>
              </a:rPr>
              <a:t>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 (</a:t>
            </a:r>
            <a:r>
              <a:rPr lang="el-GR" sz="36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3600" baseline="-25000" dirty="0" smtClean="0">
                <a:solidFill>
                  <a:schemeClr val="accent2"/>
                </a:solidFill>
              </a:rPr>
              <a:t>q</a:t>
            </a:r>
            <a:r>
              <a:rPr lang="en-US" sz="3600" dirty="0" smtClean="0">
                <a:solidFill>
                  <a:schemeClr val="accent2"/>
                </a:solidFill>
              </a:rPr>
              <a:t>)</a:t>
            </a:r>
            <a:r>
              <a:rPr lang="en-US" sz="3600" baseline="30000" dirty="0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533400" y="1295400"/>
            <a:ext cx="8153400" cy="3855700"/>
            <a:chOff x="2061636" y="3793081"/>
            <a:chExt cx="4633567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5891567" y="4072490"/>
              <a:ext cx="457200" cy="13124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6099350" y="458899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  <a:endCxn id="11" idx="0"/>
            </p:cNvCxnSpPr>
            <p:nvPr/>
          </p:nvCxnSpPr>
          <p:spPr bwMode="auto">
            <a:xfrm flipV="1">
              <a:off x="2351040" y="4588998"/>
              <a:ext cx="3786409" cy="37516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aseline="-6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0" y="4199499"/>
              <a:ext cx="3726741" cy="9821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1" y="3886200"/>
              <a:ext cx="3726741" cy="1160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0" y="4190999"/>
              <a:ext cx="3726741" cy="601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215569"/>
              <a:ext cx="3770045" cy="347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39572" y="4961551"/>
              <a:ext cx="3649369" cy="423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5612594" y="4326508"/>
              <a:ext cx="1082609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(f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0</a:t>
              </a:r>
              <a:r>
                <a:rPr lang="en-US" sz="2000" dirty="0" smtClean="0">
                  <a:solidFill>
                    <a:srgbClr val="FF0000"/>
                  </a:solidFill>
                </a:rPr>
                <a:t>(y),..,f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m-1</a:t>
              </a:r>
              <a:r>
                <a:rPr lang="en-US" sz="2000" dirty="0" smtClean="0">
                  <a:solidFill>
                    <a:srgbClr val="FF0000"/>
                  </a:solidFill>
                </a:rPr>
                <a:t>(y))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>
              <a:off x="2285999" y="4571999"/>
              <a:ext cx="3802942" cy="304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2285999" y="4038600"/>
              <a:ext cx="3846246" cy="12616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y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8600" y="5181600"/>
            <a:ext cx="38862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input</a:t>
            </a:r>
            <a:r>
              <a:rPr lang="en-US" sz="2400" dirty="0" smtClean="0">
                <a:solidFill>
                  <a:schemeClr val="accent2"/>
                </a:solidFill>
              </a:rPr>
              <a:t>: f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24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is interpreted as a degree n polynomial f(Y) over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038600" y="5334000"/>
            <a:ext cx="22860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seed</a:t>
            </a:r>
            <a:r>
              <a:rPr lang="en-US" sz="2400" dirty="0" smtClean="0">
                <a:solidFill>
                  <a:schemeClr val="accent2"/>
                </a:solidFill>
              </a:rPr>
              <a:t>: 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y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from the base field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248400" y="54864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output</a:t>
            </a:r>
            <a:r>
              <a:rPr lang="en-US" sz="2400" dirty="0" smtClean="0">
                <a:solidFill>
                  <a:schemeClr val="accent2"/>
                </a:solidFill>
              </a:rPr>
              <a:t>: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elements in the base field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819400" y="1447800"/>
            <a:ext cx="37338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where</a:t>
            </a:r>
            <a:r>
              <a:rPr lang="en-US" sz="2400" dirty="0" smtClean="0">
                <a:solidFill>
                  <a:schemeClr val="accent2"/>
                </a:solidFill>
              </a:rPr>
              <a:t>: </a:t>
            </a:r>
            <a:r>
              <a:rPr lang="en-US" sz="2400" dirty="0" err="1" smtClean="0">
                <a:solidFill>
                  <a:schemeClr val="accent2"/>
                </a:solidFill>
              </a:rPr>
              <a:t>f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k</a:t>
            </a:r>
            <a:r>
              <a:rPr lang="en-US" sz="2400" dirty="0" smtClean="0">
                <a:solidFill>
                  <a:schemeClr val="accent2"/>
                </a:solidFill>
              </a:rPr>
              <a:t>= </a:t>
            </a:r>
            <a:r>
              <a:rPr lang="en-US" sz="2400" dirty="0" err="1" smtClean="0">
                <a:solidFill>
                  <a:schemeClr val="accent2"/>
                </a:solidFill>
              </a:rPr>
              <a:t>f</a:t>
            </a:r>
            <a:r>
              <a:rPr lang="en-US" sz="2400" baseline="30000" dirty="0" err="1" smtClean="0">
                <a:solidFill>
                  <a:schemeClr val="accent2"/>
                </a:solidFill>
              </a:rPr>
              <a:t>h</a:t>
            </a:r>
            <a:r>
              <a:rPr lang="en-US" sz="2400" baseline="64000" dirty="0" err="1" smtClean="0">
                <a:solidFill>
                  <a:schemeClr val="accent2"/>
                </a:solidFill>
              </a:rPr>
              <a:t>k</a:t>
            </a:r>
            <a:endParaRPr lang="en-US" sz="2400" dirty="0" smtClean="0">
              <a:solidFill>
                <a:schemeClr val="accent2"/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with operations in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24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29" name="Cloud Callout 28"/>
          <p:cNvSpPr/>
          <p:nvPr/>
        </p:nvSpPr>
        <p:spPr>
          <a:xfrm>
            <a:off x="1524000" y="2971800"/>
            <a:ext cx="5791200" cy="1755648"/>
          </a:xfrm>
          <a:prstGeom prst="cloudCallout">
            <a:avLst/>
          </a:prstGeom>
          <a:solidFill>
            <a:srgbClr val="A7C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The standard way to view a </a:t>
            </a:r>
            <a:r>
              <a:rPr lang="en-US" b="1" u="sng" dirty="0" smtClean="0">
                <a:solidFill>
                  <a:srgbClr val="002060"/>
                </a:solidFill>
              </a:rPr>
              <a:t>PV</a:t>
            </a:r>
            <a:r>
              <a:rPr lang="en-US" dirty="0" smtClean="0">
                <a:solidFill>
                  <a:srgbClr val="002060"/>
                </a:solidFill>
              </a:rPr>
              <a:t> code as a condenser.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Encode, use the seed to choose a symbol from the encoded string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7239000" y="42672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PV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C: </a:t>
            </a:r>
            <a:r>
              <a:rPr lang="el-GR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l-GR" dirty="0" smtClean="0">
                <a:solidFill>
                  <a:schemeClr val="accent2"/>
                </a:solidFill>
                <a:sym typeface="Euclid Symbol"/>
              </a:rPr>
              <a:t></a:t>
            </a:r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(</a:t>
            </a:r>
            <a:r>
              <a:rPr lang="el-GR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baseline="-25000" dirty="0" smtClean="0">
                <a:solidFill>
                  <a:schemeClr val="accent2"/>
                </a:solidFill>
              </a:rPr>
              <a:t> </a:t>
            </a:r>
            <a:r>
              <a:rPr lang="en-US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)</a:t>
            </a:r>
            <a:r>
              <a:rPr lang="en-US" baseline="30000" dirty="0" smtClean="0">
                <a:solidFill>
                  <a:schemeClr val="accent2"/>
                </a:solidFill>
                <a:sym typeface="Symbol" pitchFamily="18" charset="2"/>
              </a:rPr>
              <a:t>m</a:t>
            </a:r>
          </a:p>
          <a:p>
            <a:pPr>
              <a:buNone/>
            </a:pPr>
            <a:endParaRPr lang="en-US" dirty="0" smtClean="0">
              <a:sym typeface="Symbol" pitchFamily="18" charset="2"/>
            </a:endParaRPr>
          </a:p>
          <a:p>
            <a:pPr>
              <a:buNone/>
            </a:pPr>
            <a:r>
              <a:rPr lang="en-US" dirty="0" smtClean="0">
                <a:sym typeface="Symbol" pitchFamily="18" charset="2"/>
              </a:rPr>
              <a:t>defined by </a:t>
            </a:r>
          </a:p>
          <a:p>
            <a:pPr algn="ctr">
              <a:buNone/>
            </a:pPr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C(f)=(f</a:t>
            </a:r>
            <a:r>
              <a:rPr lang="en-US" baseline="-25000" dirty="0" smtClean="0">
                <a:solidFill>
                  <a:schemeClr val="accent2"/>
                </a:solidFill>
                <a:sym typeface="Symbol" pitchFamily="18" charset="2"/>
              </a:rPr>
              <a:t>0</a:t>
            </a:r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,..,f</a:t>
            </a:r>
            <a:r>
              <a:rPr lang="en-US" baseline="-25000" dirty="0" smtClean="0">
                <a:solidFill>
                  <a:schemeClr val="accent2"/>
                </a:solidFill>
                <a:sym typeface="Symbol" pitchFamily="18" charset="2"/>
              </a:rPr>
              <a:t>m-1</a:t>
            </a:r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) </a:t>
            </a:r>
          </a:p>
          <a:p>
            <a:pPr>
              <a:buNone/>
            </a:pPr>
            <a:r>
              <a:rPr lang="en-US" dirty="0" smtClean="0">
                <a:sym typeface="Symbol" pitchFamily="18" charset="2"/>
              </a:rPr>
              <a:t>with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</a:p>
          <a:p>
            <a:pPr algn="ctr">
              <a:buNone/>
            </a:pPr>
            <a:r>
              <a:rPr lang="en-US" dirty="0" err="1" smtClean="0">
                <a:solidFill>
                  <a:schemeClr val="accent2"/>
                </a:solidFill>
              </a:rPr>
              <a:t>f</a:t>
            </a:r>
            <a:r>
              <a:rPr lang="en-US" baseline="-25000" dirty="0" err="1" smtClean="0">
                <a:solidFill>
                  <a:schemeClr val="accent2"/>
                </a:solidFill>
              </a:rPr>
              <a:t>k</a:t>
            </a:r>
            <a:r>
              <a:rPr lang="en-US" dirty="0" smtClean="0">
                <a:solidFill>
                  <a:schemeClr val="accent2"/>
                </a:solidFill>
              </a:rPr>
              <a:t>= </a:t>
            </a:r>
            <a:r>
              <a:rPr lang="en-US" dirty="0" err="1" smtClean="0">
                <a:solidFill>
                  <a:schemeClr val="accent2"/>
                </a:solidFill>
              </a:rPr>
              <a:t>f</a:t>
            </a:r>
            <a:r>
              <a:rPr lang="en-US" baseline="30000" dirty="0" err="1" smtClean="0">
                <a:solidFill>
                  <a:schemeClr val="accent2"/>
                </a:solidFill>
              </a:rPr>
              <a:t>h</a:t>
            </a:r>
            <a:r>
              <a:rPr lang="en-US" baseline="64000" dirty="0" err="1" smtClean="0">
                <a:solidFill>
                  <a:schemeClr val="accent2"/>
                </a:solidFill>
              </a:rPr>
              <a:t>k</a:t>
            </a:r>
            <a:r>
              <a:rPr lang="en-US" dirty="0" smtClean="0">
                <a:sym typeface="Symbol" pitchFamily="18" charset="2"/>
              </a:rPr>
              <a:t> </a:t>
            </a:r>
          </a:p>
          <a:p>
            <a:pPr algn="ctr">
              <a:buNone/>
            </a:pPr>
            <a:endParaRPr lang="en-US" dirty="0" smtClean="0">
              <a:sym typeface="Symbol" pitchFamily="18" charset="2"/>
            </a:endParaRPr>
          </a:p>
          <a:p>
            <a:pPr>
              <a:buNone/>
            </a:pPr>
            <a:r>
              <a:rPr lang="en-US" dirty="0" smtClean="0">
                <a:sym typeface="Symbol" pitchFamily="18" charset="2"/>
              </a:rPr>
              <a:t>operations are in </a:t>
            </a:r>
            <a:r>
              <a:rPr lang="el-GR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endParaRPr lang="en-US" baseline="64000" dirty="0" smtClean="0">
              <a:solidFill>
                <a:schemeClr val="accent2"/>
              </a:solidFill>
            </a:endParaRP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21336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accent2"/>
                </a:solidFill>
              </a:rPr>
              <a:t>The GUV condenser is an excellent lossless condenser</a:t>
            </a:r>
            <a:endParaRPr lang="en-US" sz="40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… but has a bottleneck with the entropy rate</a:t>
            </a:r>
            <a:endParaRPr lang="en-US" sz="4000" b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2"/>
          <p:cNvSpPr>
            <a:spLocks noChangeArrowheads="1"/>
          </p:cNvSpPr>
          <p:nvPr/>
        </p:nvSpPr>
        <p:spPr bwMode="auto">
          <a:xfrm>
            <a:off x="7543800" y="20574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22"/>
          <p:cNvSpPr>
            <a:spLocks noChangeArrowheads="1"/>
          </p:cNvSpPr>
          <p:nvPr/>
        </p:nvSpPr>
        <p:spPr bwMode="auto">
          <a:xfrm>
            <a:off x="838200" y="21336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Analyzing GUV (simplified case)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533400" y="1295400"/>
            <a:ext cx="8153400" cy="3855700"/>
            <a:chOff x="2061636" y="3793081"/>
            <a:chExt cx="4633567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5891567" y="4072490"/>
              <a:ext cx="457200" cy="13124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6099350" y="458899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  <a:endCxn id="11" idx="0"/>
            </p:cNvCxnSpPr>
            <p:nvPr/>
          </p:nvCxnSpPr>
          <p:spPr bwMode="auto">
            <a:xfrm flipV="1">
              <a:off x="2351040" y="4588998"/>
              <a:ext cx="3786409" cy="37516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aseline="-6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0" y="4199499"/>
              <a:ext cx="3726741" cy="9821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1" y="3886200"/>
              <a:ext cx="3726741" cy="1160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0" y="4190999"/>
              <a:ext cx="3726741" cy="601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215569"/>
              <a:ext cx="3770045" cy="347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39572" y="4961551"/>
              <a:ext cx="3649369" cy="423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5612594" y="4326508"/>
              <a:ext cx="1082609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(f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0</a:t>
              </a:r>
              <a:r>
                <a:rPr lang="en-US" sz="2000" dirty="0" smtClean="0">
                  <a:solidFill>
                    <a:srgbClr val="FF0000"/>
                  </a:solidFill>
                </a:rPr>
                <a:t>(y),..,f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m-1</a:t>
              </a:r>
              <a:r>
                <a:rPr lang="en-US" sz="2000" dirty="0" smtClean="0">
                  <a:solidFill>
                    <a:srgbClr val="FF0000"/>
                  </a:solidFill>
                </a:rPr>
                <a:t>(y))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>
              <a:off x="2285999" y="4571999"/>
              <a:ext cx="3802942" cy="304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2285999" y="4038600"/>
              <a:ext cx="3846246" cy="12616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y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8600" y="5181600"/>
            <a:ext cx="38862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Any S </a:t>
            </a: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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24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of size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h</a:t>
            </a:r>
            <a:r>
              <a:rPr lang="en-US" sz="2400" baseline="30000" dirty="0" err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400" baseline="30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391400" y="42672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400800" y="51816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has an image of size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h</a:t>
            </a:r>
            <a:r>
              <a:rPr lang="en-US" sz="2400" baseline="30000" dirty="0" err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Extractor is a hash function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E: </a:t>
            </a:r>
            <a:r>
              <a:rPr lang="en-US" sz="3600" dirty="0" smtClean="0">
                <a:solidFill>
                  <a:schemeClr val="accent2"/>
                </a:solidFill>
                <a:cs typeface="Arial" pitchFamily="34" charset="0"/>
              </a:rPr>
              <a:t>{0,1}</a:t>
            </a:r>
            <a:r>
              <a:rPr lang="en-US" sz="3600" baseline="30000" dirty="0" smtClean="0">
                <a:solidFill>
                  <a:schemeClr val="accent2"/>
                </a:solidFill>
                <a:cs typeface="Arial" pitchFamily="34" charset="0"/>
              </a:rPr>
              <a:t>n</a:t>
            </a:r>
            <a:r>
              <a:rPr lang="en-US" sz="3600" dirty="0" smtClean="0">
                <a:solidFill>
                  <a:schemeClr val="accent2"/>
                </a:solidFill>
                <a:cs typeface="Arial" pitchFamily="34" charset="0"/>
              </a:rPr>
              <a:t> x {0,1}</a:t>
            </a:r>
            <a:r>
              <a:rPr lang="en-US" sz="3600" baseline="30000" dirty="0" smtClean="0">
                <a:solidFill>
                  <a:schemeClr val="accent2"/>
                </a:solidFill>
                <a:cs typeface="Arial" pitchFamily="34" charset="0"/>
              </a:rPr>
              <a:t>t</a:t>
            </a:r>
            <a:r>
              <a:rPr lang="en-US" sz="3600" dirty="0" smtClean="0">
                <a:solidFill>
                  <a:schemeClr val="accent2"/>
                </a:solidFill>
                <a:cs typeface="Arial" pitchFamily="34" charset="0"/>
              </a:rPr>
              <a:t> → {0,1}</a:t>
            </a:r>
            <a:r>
              <a:rPr lang="en-US" sz="3600" baseline="30000" dirty="0" smtClean="0">
                <a:solidFill>
                  <a:schemeClr val="accent2"/>
                </a:solidFill>
                <a:cs typeface="Arial" pitchFamily="34" charset="0"/>
              </a:rPr>
              <a:t>m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2"/>
          <p:cNvSpPr>
            <a:spLocks noChangeArrowheads="1"/>
          </p:cNvSpPr>
          <p:nvPr/>
        </p:nvSpPr>
        <p:spPr bwMode="auto">
          <a:xfrm>
            <a:off x="7543800" y="20574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22"/>
          <p:cNvSpPr>
            <a:spLocks noChangeArrowheads="1"/>
          </p:cNvSpPr>
          <p:nvPr/>
        </p:nvSpPr>
        <p:spPr bwMode="auto">
          <a:xfrm>
            <a:off x="838200" y="21336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Proof idea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533400" y="1295400"/>
            <a:ext cx="8153400" cy="3855700"/>
            <a:chOff x="2061636" y="3793081"/>
            <a:chExt cx="4633567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5891567" y="4072490"/>
              <a:ext cx="457200" cy="13124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6099350" y="458899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  <a:endCxn id="11" idx="0"/>
            </p:cNvCxnSpPr>
            <p:nvPr/>
          </p:nvCxnSpPr>
          <p:spPr bwMode="auto">
            <a:xfrm flipV="1">
              <a:off x="2351040" y="4588998"/>
              <a:ext cx="3786409" cy="37516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aseline="-6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0" y="4199499"/>
              <a:ext cx="3726741" cy="9821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1" y="3886200"/>
              <a:ext cx="3726741" cy="1160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0" y="4190999"/>
              <a:ext cx="3726741" cy="601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215569"/>
              <a:ext cx="3770045" cy="347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39572" y="4961551"/>
              <a:ext cx="3649369" cy="423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5612594" y="4326508"/>
              <a:ext cx="1082609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(f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0</a:t>
              </a:r>
              <a:r>
                <a:rPr lang="en-US" sz="2000" dirty="0" smtClean="0">
                  <a:solidFill>
                    <a:srgbClr val="FF0000"/>
                  </a:solidFill>
                </a:rPr>
                <a:t>(y),..,f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m-1</a:t>
              </a:r>
              <a:r>
                <a:rPr lang="en-US" sz="2000" dirty="0" smtClean="0">
                  <a:solidFill>
                    <a:srgbClr val="FF0000"/>
                  </a:solidFill>
                </a:rPr>
                <a:t>(y)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>
              <a:off x="2285999" y="4571999"/>
              <a:ext cx="3802942" cy="304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2285999" y="4038600"/>
              <a:ext cx="3846246" cy="12616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y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391400" y="42672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172200" y="5334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1. Assume G(S) has size &lt;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h</a:t>
            </a:r>
            <a:r>
              <a:rPr lang="en-US" sz="2400" baseline="30000" dirty="0" err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2"/>
          <p:cNvSpPr>
            <a:spLocks noChangeArrowheads="1"/>
          </p:cNvSpPr>
          <p:nvPr/>
        </p:nvSpPr>
        <p:spPr bwMode="auto">
          <a:xfrm>
            <a:off x="7543800" y="20574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22"/>
          <p:cNvSpPr>
            <a:spLocks noChangeArrowheads="1"/>
          </p:cNvSpPr>
          <p:nvPr/>
        </p:nvSpPr>
        <p:spPr bwMode="auto">
          <a:xfrm>
            <a:off x="838200" y="21336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Proof idea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533400" y="1295400"/>
            <a:ext cx="8153400" cy="3855700"/>
            <a:chOff x="2061636" y="3793081"/>
            <a:chExt cx="4633567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5891567" y="4072490"/>
              <a:ext cx="457200" cy="13124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6099350" y="458899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  <a:endCxn id="11" idx="0"/>
            </p:cNvCxnSpPr>
            <p:nvPr/>
          </p:nvCxnSpPr>
          <p:spPr bwMode="auto">
            <a:xfrm flipV="1">
              <a:off x="2351040" y="4588998"/>
              <a:ext cx="3786409" cy="37516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aseline="-6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0" y="4199499"/>
              <a:ext cx="3726741" cy="9821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1" y="3886200"/>
              <a:ext cx="3726741" cy="1160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0" y="4190999"/>
              <a:ext cx="3726741" cy="601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215569"/>
              <a:ext cx="3770045" cy="347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39572" y="4961551"/>
              <a:ext cx="3649369" cy="423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5612594" y="4326508"/>
              <a:ext cx="1082609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(f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0</a:t>
              </a:r>
              <a:r>
                <a:rPr lang="en-US" sz="2000" dirty="0" smtClean="0">
                  <a:solidFill>
                    <a:srgbClr val="FF0000"/>
                  </a:solidFill>
                </a:rPr>
                <a:t>(y),..,f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m-1</a:t>
              </a:r>
              <a:r>
                <a:rPr lang="en-US" sz="2000" dirty="0" smtClean="0">
                  <a:solidFill>
                    <a:srgbClr val="FF0000"/>
                  </a:solidFill>
                </a:rPr>
                <a:t>(y)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>
              <a:off x="2285999" y="4571999"/>
              <a:ext cx="3802942" cy="304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2285999" y="4038600"/>
              <a:ext cx="3846246" cy="12616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y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391400" y="42672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172200" y="5334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1. Assume G(S) has size &lt;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h</a:t>
            </a:r>
            <a:r>
              <a:rPr lang="en-US" sz="2400" baseline="30000" dirty="0" err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419600" y="4876800"/>
            <a:ext cx="44196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2.Find non-zero Q(x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,..,x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)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s.t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Each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var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has local deg &lt; h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Q(S)=0</a:t>
            </a: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2"/>
          <p:cNvSpPr>
            <a:spLocks noChangeArrowheads="1"/>
          </p:cNvSpPr>
          <p:nvPr/>
        </p:nvSpPr>
        <p:spPr bwMode="auto">
          <a:xfrm>
            <a:off x="7543800" y="20574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22"/>
          <p:cNvSpPr>
            <a:spLocks noChangeArrowheads="1"/>
          </p:cNvSpPr>
          <p:nvPr/>
        </p:nvSpPr>
        <p:spPr bwMode="auto">
          <a:xfrm>
            <a:off x="838200" y="21336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Proof idea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533400" y="1295400"/>
            <a:ext cx="8153400" cy="3855700"/>
            <a:chOff x="2061636" y="3793081"/>
            <a:chExt cx="4633567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5891567" y="4072490"/>
              <a:ext cx="457200" cy="13124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6099350" y="458899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  <a:endCxn id="11" idx="0"/>
            </p:cNvCxnSpPr>
            <p:nvPr/>
          </p:nvCxnSpPr>
          <p:spPr bwMode="auto">
            <a:xfrm flipV="1">
              <a:off x="2351040" y="4588998"/>
              <a:ext cx="3786409" cy="37516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b="1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="1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="1" baseline="30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0" y="4199499"/>
              <a:ext cx="3726741" cy="9821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1" y="3886200"/>
              <a:ext cx="3726741" cy="1160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0" y="4190999"/>
              <a:ext cx="3726741" cy="601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215569"/>
              <a:ext cx="3770045" cy="347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39572" y="4961551"/>
              <a:ext cx="3649369" cy="423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5612594" y="4326508"/>
              <a:ext cx="1082609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(f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0</a:t>
              </a:r>
              <a:r>
                <a:rPr lang="en-US" sz="2000" dirty="0" smtClean="0">
                  <a:solidFill>
                    <a:srgbClr val="FF0000"/>
                  </a:solidFill>
                </a:rPr>
                <a:t>(y),..,f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m-1</a:t>
              </a:r>
              <a:r>
                <a:rPr lang="en-US" sz="2000" dirty="0" smtClean="0">
                  <a:solidFill>
                    <a:srgbClr val="FF0000"/>
                  </a:solidFill>
                </a:rPr>
                <a:t>(y))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>
              <a:off x="2285999" y="4571999"/>
              <a:ext cx="3802942" cy="304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2285999" y="4038600"/>
              <a:ext cx="3846246" cy="12616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y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6200" y="1066800"/>
            <a:ext cx="3657600" cy="990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3. Prove that for all f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</a:rPr>
              <a:t> S Q(f,f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dirty="0" smtClean="0">
                <a:solidFill>
                  <a:schemeClr val="accent2"/>
                </a:solidFill>
              </a:rPr>
              <a:t>,..,f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baseline="64000" dirty="0" smtClean="0">
                <a:solidFill>
                  <a:schemeClr val="accent2"/>
                </a:solidFill>
              </a:rPr>
              <a:t>m-1</a:t>
            </a:r>
            <a:r>
              <a:rPr lang="en-US" sz="2400" dirty="0" smtClean="0">
                <a:solidFill>
                  <a:schemeClr val="accent2"/>
                </a:solidFill>
              </a:rPr>
              <a:t>)=0</a:t>
            </a:r>
            <a:endParaRPr lang="en-US" sz="2400" baseline="30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391400" y="4267200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172200" y="5334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1. Assume G(S) has size &lt;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h</a:t>
            </a:r>
            <a:r>
              <a:rPr lang="en-US" sz="2400" baseline="30000" dirty="0" err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419600" y="4876800"/>
            <a:ext cx="44196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2.Find non-zero Q(x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,..,x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)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s.t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Each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var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has local deg &lt; h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Q(S)=0</a:t>
            </a: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2"/>
          <p:cNvSpPr>
            <a:spLocks noChangeArrowheads="1"/>
          </p:cNvSpPr>
          <p:nvPr/>
        </p:nvSpPr>
        <p:spPr bwMode="auto">
          <a:xfrm>
            <a:off x="7543800" y="20574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22"/>
          <p:cNvSpPr>
            <a:spLocks noChangeArrowheads="1"/>
          </p:cNvSpPr>
          <p:nvPr/>
        </p:nvSpPr>
        <p:spPr bwMode="auto">
          <a:xfrm>
            <a:off x="838200" y="21336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Proof idea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533400" y="1295400"/>
            <a:ext cx="8153400" cy="3855700"/>
            <a:chOff x="2061636" y="3793081"/>
            <a:chExt cx="4633567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5891567" y="4072490"/>
              <a:ext cx="457200" cy="13124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6099350" y="458899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  <a:endCxn id="11" idx="0"/>
            </p:cNvCxnSpPr>
            <p:nvPr/>
          </p:nvCxnSpPr>
          <p:spPr bwMode="auto">
            <a:xfrm flipV="1">
              <a:off x="2351040" y="4588998"/>
              <a:ext cx="3786409" cy="37516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aseline="-6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0" y="4199499"/>
              <a:ext cx="3726741" cy="9821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1" y="3886200"/>
              <a:ext cx="3726741" cy="1160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0" y="4190999"/>
              <a:ext cx="3726741" cy="601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215569"/>
              <a:ext cx="3770045" cy="347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39572" y="4961551"/>
              <a:ext cx="3649369" cy="423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5612594" y="4326508"/>
              <a:ext cx="1082609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(f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0</a:t>
              </a:r>
              <a:r>
                <a:rPr lang="en-US" sz="2000" dirty="0" smtClean="0">
                  <a:solidFill>
                    <a:srgbClr val="FF0000"/>
                  </a:solidFill>
                </a:rPr>
                <a:t>(y),..,f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m-1</a:t>
              </a:r>
              <a:r>
                <a:rPr lang="en-US" sz="2000" dirty="0" smtClean="0">
                  <a:solidFill>
                    <a:srgbClr val="FF0000"/>
                  </a:solidFill>
                </a:rPr>
                <a:t>(y))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>
              <a:off x="2285999" y="4571999"/>
              <a:ext cx="3802942" cy="304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2285999" y="4038600"/>
              <a:ext cx="3846246" cy="12616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y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6200" y="1066800"/>
            <a:ext cx="3657600" cy="990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3. Prove that for all f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</a:rPr>
              <a:t> S Q(f,f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dirty="0" smtClean="0">
                <a:solidFill>
                  <a:schemeClr val="accent2"/>
                </a:solidFill>
              </a:rPr>
              <a:t>,..,f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baseline="64000" dirty="0" smtClean="0">
                <a:solidFill>
                  <a:schemeClr val="accent2"/>
                </a:solidFill>
              </a:rPr>
              <a:t>m-1</a:t>
            </a:r>
            <a:r>
              <a:rPr lang="en-US" sz="2400" dirty="0" smtClean="0">
                <a:solidFill>
                  <a:schemeClr val="accent2"/>
                </a:solidFill>
              </a:rPr>
              <a:t>)=0</a:t>
            </a:r>
            <a:endParaRPr lang="en-US" sz="2400" baseline="30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391400" y="42672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172200" y="5334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1. Assume G(S) has size &lt;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h</a:t>
            </a:r>
            <a:r>
              <a:rPr lang="en-US" sz="2400" baseline="30000" dirty="0" err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419600" y="4876800"/>
            <a:ext cx="44196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2.Find non-zero Q(x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,..,x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)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s.t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Each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var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has local deg &lt; h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Q(S)=0</a:t>
            </a: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28600" y="5105400"/>
            <a:ext cx="3962400" cy="1600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accent2"/>
                </a:solidFill>
              </a:rPr>
              <a:t>4. Prove that 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R(f)= Q(f,f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dirty="0" smtClean="0">
                <a:solidFill>
                  <a:schemeClr val="accent2"/>
                </a:solidFill>
              </a:rPr>
              <a:t>,..,f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baseline="64000" dirty="0" smtClean="0">
                <a:solidFill>
                  <a:schemeClr val="accent2"/>
                </a:solidFill>
              </a:rPr>
              <a:t>m-1</a:t>
            </a:r>
            <a:r>
              <a:rPr lang="en-US" sz="2400" dirty="0" smtClean="0">
                <a:solidFill>
                  <a:schemeClr val="accent2"/>
                </a:solidFill>
              </a:rPr>
              <a:t>)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is </a:t>
            </a:r>
            <a:r>
              <a:rPr lang="en-US" sz="2400" dirty="0" smtClean="0">
                <a:solidFill>
                  <a:schemeClr val="accent2"/>
                </a:solidFill>
              </a:rPr>
              <a:t>a non-zero polynomial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and </a:t>
            </a:r>
            <a:r>
              <a:rPr lang="en-US" sz="2400" dirty="0" smtClean="0">
                <a:solidFill>
                  <a:schemeClr val="accent2"/>
                </a:solidFill>
              </a:rPr>
              <a:t>conclude that |S|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≤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h</a:t>
            </a:r>
            <a:r>
              <a:rPr lang="en-US" sz="2400" baseline="30000" dirty="0" err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400" baseline="30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2"/>
          <p:cNvSpPr>
            <a:spLocks noChangeArrowheads="1"/>
          </p:cNvSpPr>
          <p:nvPr/>
        </p:nvSpPr>
        <p:spPr bwMode="auto">
          <a:xfrm>
            <a:off x="7543800" y="20574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22"/>
          <p:cNvSpPr>
            <a:spLocks noChangeArrowheads="1"/>
          </p:cNvSpPr>
          <p:nvPr/>
        </p:nvSpPr>
        <p:spPr bwMode="auto">
          <a:xfrm>
            <a:off x="838200" y="21336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Proof idea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533400" y="1295400"/>
            <a:ext cx="8153400" cy="3855700"/>
            <a:chOff x="2061636" y="3793081"/>
            <a:chExt cx="4633567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5891567" y="4072490"/>
              <a:ext cx="457200" cy="13124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6099350" y="458899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  <a:endCxn id="11" idx="0"/>
            </p:cNvCxnSpPr>
            <p:nvPr/>
          </p:nvCxnSpPr>
          <p:spPr bwMode="auto">
            <a:xfrm flipV="1">
              <a:off x="2351040" y="4588998"/>
              <a:ext cx="3786409" cy="37516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aseline="-6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0" y="4199499"/>
              <a:ext cx="3726741" cy="9821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1" y="3886200"/>
              <a:ext cx="3726741" cy="1160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0" y="4190999"/>
              <a:ext cx="3726741" cy="601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215569"/>
              <a:ext cx="3770045" cy="347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39572" y="4961551"/>
              <a:ext cx="3649369" cy="423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5612594" y="4326508"/>
              <a:ext cx="1082609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(f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0</a:t>
              </a:r>
              <a:r>
                <a:rPr lang="en-US" sz="2000" dirty="0" smtClean="0">
                  <a:solidFill>
                    <a:srgbClr val="FF0000"/>
                  </a:solidFill>
                </a:rPr>
                <a:t>(y),..,f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m-1</a:t>
              </a:r>
              <a:r>
                <a:rPr lang="en-US" sz="2000" dirty="0" smtClean="0">
                  <a:solidFill>
                    <a:srgbClr val="FF0000"/>
                  </a:solidFill>
                </a:rPr>
                <a:t>(y))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>
              <a:off x="2285999" y="4571999"/>
              <a:ext cx="3802942" cy="304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2285999" y="4038600"/>
              <a:ext cx="3846246" cy="12616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y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6200" y="1066800"/>
            <a:ext cx="3657600" cy="990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3. Prove that for all f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</a:rPr>
              <a:t> S Q(f,f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dirty="0" smtClean="0">
                <a:solidFill>
                  <a:schemeClr val="accent2"/>
                </a:solidFill>
              </a:rPr>
              <a:t>,..,f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baseline="64000" dirty="0" smtClean="0">
                <a:solidFill>
                  <a:schemeClr val="accent2"/>
                </a:solidFill>
              </a:rPr>
              <a:t>m-1</a:t>
            </a:r>
            <a:r>
              <a:rPr lang="en-US" sz="2400" dirty="0" smtClean="0">
                <a:solidFill>
                  <a:schemeClr val="accent2"/>
                </a:solidFill>
              </a:rPr>
              <a:t>)=0</a:t>
            </a:r>
            <a:endParaRPr lang="en-US" sz="2400" baseline="30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391400" y="42672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172200" y="5334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1. Assume G(S) has size &lt;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h</a:t>
            </a:r>
            <a:r>
              <a:rPr lang="en-US" sz="2400" baseline="30000" dirty="0" err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419600" y="4876800"/>
            <a:ext cx="44196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2.Find non-zero Q(x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,..,x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)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s.t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Each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var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has local deg &lt; h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Q(S)=0</a:t>
            </a: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2"/>
          <p:cNvSpPr>
            <a:spLocks noChangeArrowheads="1"/>
          </p:cNvSpPr>
          <p:nvPr/>
        </p:nvSpPr>
        <p:spPr bwMode="auto">
          <a:xfrm>
            <a:off x="7543800" y="20574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22"/>
          <p:cNvSpPr>
            <a:spLocks noChangeArrowheads="1"/>
          </p:cNvSpPr>
          <p:nvPr/>
        </p:nvSpPr>
        <p:spPr bwMode="auto">
          <a:xfrm>
            <a:off x="838200" y="21336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Proof idea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533400" y="1295400"/>
            <a:ext cx="8153400" cy="3855700"/>
            <a:chOff x="2061636" y="3793081"/>
            <a:chExt cx="4633567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5891567" y="4072490"/>
              <a:ext cx="457200" cy="13124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6099350" y="458899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  <a:endCxn id="11" idx="0"/>
            </p:cNvCxnSpPr>
            <p:nvPr/>
          </p:nvCxnSpPr>
          <p:spPr bwMode="auto">
            <a:xfrm flipV="1">
              <a:off x="2351040" y="4588998"/>
              <a:ext cx="3786409" cy="37516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b="1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="1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="1" baseline="30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0" y="4199499"/>
              <a:ext cx="3726741" cy="9821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1" y="3886200"/>
              <a:ext cx="3726741" cy="1160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0" y="4190999"/>
              <a:ext cx="3726741" cy="601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215569"/>
              <a:ext cx="3770045" cy="347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39572" y="4961551"/>
              <a:ext cx="3649369" cy="423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5612594" y="4326508"/>
              <a:ext cx="1082609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(f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0</a:t>
              </a:r>
              <a:r>
                <a:rPr lang="en-US" sz="2000" dirty="0" smtClean="0">
                  <a:solidFill>
                    <a:srgbClr val="FF0000"/>
                  </a:solidFill>
                </a:rPr>
                <a:t>(y),..,f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m-1</a:t>
              </a:r>
              <a:r>
                <a:rPr lang="en-US" sz="2000" dirty="0" smtClean="0">
                  <a:solidFill>
                    <a:srgbClr val="FF0000"/>
                  </a:solidFill>
                </a:rPr>
                <a:t>(y)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>
              <a:off x="2285999" y="4571999"/>
              <a:ext cx="3802942" cy="304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2285999" y="4038600"/>
              <a:ext cx="3846246" cy="12616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y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6200" y="1066800"/>
            <a:ext cx="3657600" cy="990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3. Prove that for all f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</a:rPr>
              <a:t> S Q(f,f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dirty="0" smtClean="0">
                <a:solidFill>
                  <a:schemeClr val="accent2"/>
                </a:solidFill>
              </a:rPr>
              <a:t>,..,f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baseline="64000" dirty="0" smtClean="0">
                <a:solidFill>
                  <a:schemeClr val="accent2"/>
                </a:solidFill>
              </a:rPr>
              <a:t>m-1</a:t>
            </a:r>
            <a:r>
              <a:rPr lang="en-US" sz="2400" dirty="0" smtClean="0">
                <a:solidFill>
                  <a:schemeClr val="accent2"/>
                </a:solidFill>
              </a:rPr>
              <a:t>)=0</a:t>
            </a:r>
            <a:endParaRPr lang="en-US" sz="2400" baseline="30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391400" y="4267200"/>
            <a:ext cx="7646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q</a:t>
            </a:r>
            <a:r>
              <a:rPr lang="en-US" sz="2400" b="1" baseline="30000" dirty="0" err="1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172200" y="5334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1. Assume G(S) has size &lt;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h</a:t>
            </a:r>
            <a:r>
              <a:rPr lang="en-US" sz="2400" baseline="30000" dirty="0" err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419600" y="4876800"/>
            <a:ext cx="44196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2.Find non-zero Q(x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,..,x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)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s.t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Each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var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has local deg &lt; h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Q(S)=0</a:t>
            </a: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1" name="Content Placeholder 11"/>
          <p:cNvSpPr txBox="1">
            <a:spLocks/>
          </p:cNvSpPr>
          <p:nvPr/>
        </p:nvSpPr>
        <p:spPr bwMode="auto">
          <a:xfrm>
            <a:off x="533400" y="1981200"/>
            <a:ext cx="8229600" cy="4800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every </a:t>
            </a:r>
            <a:r>
              <a:rPr lang="en-US" sz="2800" dirty="0" smtClean="0">
                <a:solidFill>
                  <a:schemeClr val="bg1"/>
                </a:solidFill>
              </a:rPr>
              <a:t>f </a:t>
            </a:r>
            <a:r>
              <a:rPr lang="el-GR" sz="2800" dirty="0" smtClean="0">
                <a:solidFill>
                  <a:schemeClr val="bg1"/>
                </a:solidFill>
                <a:sym typeface="Euclid Math Two"/>
              </a:rPr>
              <a:t></a:t>
            </a:r>
            <a:r>
              <a:rPr lang="en-US" sz="2800" dirty="0" smtClean="0">
                <a:solidFill>
                  <a:schemeClr val="bg1"/>
                </a:solidFill>
              </a:rPr>
              <a:t> S,</a:t>
            </a: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Q(f</a:t>
            </a:r>
            <a:r>
              <a:rPr kumimoji="0" lang="en-US" sz="2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,..,f</a:t>
            </a:r>
            <a:r>
              <a:rPr kumimoji="0" lang="en-US" sz="2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m-1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)(y) =Q(f</a:t>
            </a:r>
            <a:r>
              <a:rPr kumimoji="0" lang="en-US" sz="2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(y),..,f</a:t>
            </a:r>
            <a:r>
              <a:rPr kumimoji="0" lang="en-US" sz="2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m-1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(y)) has: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 roots (for each y in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Euclid Math Two"/>
              </a:rPr>
              <a:t> </a:t>
            </a:r>
            <a:r>
              <a:rPr kumimoji="0" lang="en-US" sz="2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2800" b="0" i="0" u="none" strike="noStrike" kern="0" cap="none" spc="0" normalizeH="0" baseline="-2500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deg (Q(f</a:t>
            </a:r>
            <a:r>
              <a:rPr kumimoji="0" lang="en-US" sz="2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,..,f</a:t>
            </a:r>
            <a:r>
              <a:rPr kumimoji="0" lang="en-US" sz="2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m-1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)) &lt; deg(Q)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·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 &lt;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hmn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Thus, if q&gt;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hmn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then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Q(f</a:t>
            </a:r>
            <a:r>
              <a:rPr kumimoji="0" lang="en-US" sz="2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,..,f</a:t>
            </a:r>
            <a:r>
              <a:rPr kumimoji="0" lang="en-US" sz="2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m-1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)=0  in 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Euclid Math Two"/>
              </a:rPr>
              <a:t></a:t>
            </a:r>
            <a:r>
              <a:rPr kumimoji="0" lang="en-US" sz="2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[Y]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therefore also in 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Euclid Math Two"/>
              </a:rPr>
              <a:t></a:t>
            </a:r>
            <a:r>
              <a:rPr kumimoji="0" lang="en-US" sz="2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[Y] mod 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2"/>
          <p:cNvSpPr>
            <a:spLocks noChangeArrowheads="1"/>
          </p:cNvSpPr>
          <p:nvPr/>
        </p:nvSpPr>
        <p:spPr bwMode="auto">
          <a:xfrm>
            <a:off x="7543800" y="20574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22"/>
          <p:cNvSpPr>
            <a:spLocks noChangeArrowheads="1"/>
          </p:cNvSpPr>
          <p:nvPr/>
        </p:nvSpPr>
        <p:spPr bwMode="auto">
          <a:xfrm>
            <a:off x="838200" y="21336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Proof idea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533400" y="1295400"/>
            <a:ext cx="8153400" cy="3855700"/>
            <a:chOff x="2061636" y="3793081"/>
            <a:chExt cx="4633567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5891567" y="4072490"/>
              <a:ext cx="457200" cy="13124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6099350" y="458899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  <a:endCxn id="11" idx="0"/>
            </p:cNvCxnSpPr>
            <p:nvPr/>
          </p:nvCxnSpPr>
          <p:spPr bwMode="auto">
            <a:xfrm flipV="1">
              <a:off x="2351040" y="4588998"/>
              <a:ext cx="3786409" cy="37516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aseline="-6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0" y="4199499"/>
              <a:ext cx="3726741" cy="9821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1" y="3886200"/>
              <a:ext cx="3726741" cy="1160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0" y="4190999"/>
              <a:ext cx="3726741" cy="601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215569"/>
              <a:ext cx="3770045" cy="347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39572" y="4961551"/>
              <a:ext cx="3649369" cy="423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5612594" y="4326508"/>
              <a:ext cx="1082609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(f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0</a:t>
              </a:r>
              <a:r>
                <a:rPr lang="en-US" sz="2000" dirty="0" smtClean="0">
                  <a:solidFill>
                    <a:srgbClr val="FF0000"/>
                  </a:solidFill>
                </a:rPr>
                <a:t>(y),..,f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m-1</a:t>
              </a:r>
              <a:r>
                <a:rPr lang="en-US" sz="2000" dirty="0" smtClean="0">
                  <a:solidFill>
                    <a:srgbClr val="FF0000"/>
                  </a:solidFill>
                </a:rPr>
                <a:t>(y))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>
              <a:off x="2285999" y="4571999"/>
              <a:ext cx="3802942" cy="304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2285999" y="4038600"/>
              <a:ext cx="3846246" cy="12616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y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6200" y="1066800"/>
            <a:ext cx="3657600" cy="990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3. Prove that for all f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</a:rPr>
              <a:t> S Q(f,f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dirty="0" smtClean="0">
                <a:solidFill>
                  <a:schemeClr val="accent2"/>
                </a:solidFill>
              </a:rPr>
              <a:t>,..,f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baseline="64000" dirty="0" smtClean="0">
                <a:solidFill>
                  <a:schemeClr val="accent2"/>
                </a:solidFill>
              </a:rPr>
              <a:t>m-1</a:t>
            </a:r>
            <a:r>
              <a:rPr lang="en-US" sz="2400" dirty="0" smtClean="0">
                <a:solidFill>
                  <a:schemeClr val="accent2"/>
                </a:solidFill>
              </a:rPr>
              <a:t>)=0</a:t>
            </a:r>
            <a:endParaRPr lang="en-US" sz="2400" baseline="30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391400" y="4267200"/>
            <a:ext cx="99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172200" y="5334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1. Assume G(S) has size &lt;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h</a:t>
            </a:r>
            <a:r>
              <a:rPr lang="en-US" sz="2400" baseline="30000" dirty="0" err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419600" y="4876800"/>
            <a:ext cx="44196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2.Find non-zero Q(x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,..,x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)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s.t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Each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var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has local deg &lt; h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Q(S)=0</a:t>
            </a: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28600" y="5105400"/>
            <a:ext cx="3962400" cy="1600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accent2"/>
                </a:solidFill>
              </a:rPr>
              <a:t>4. Prove that 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R(f)= Q(f,f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dirty="0" smtClean="0">
                <a:solidFill>
                  <a:schemeClr val="accent2"/>
                </a:solidFill>
              </a:rPr>
              <a:t>,..,f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baseline="64000" dirty="0" smtClean="0">
                <a:solidFill>
                  <a:schemeClr val="accent2"/>
                </a:solidFill>
              </a:rPr>
              <a:t>m-1</a:t>
            </a:r>
            <a:r>
              <a:rPr lang="en-US" sz="2400" dirty="0" smtClean="0">
                <a:solidFill>
                  <a:schemeClr val="accent2"/>
                </a:solidFill>
              </a:rPr>
              <a:t>)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is </a:t>
            </a:r>
            <a:r>
              <a:rPr lang="en-US" sz="2400" dirty="0" smtClean="0">
                <a:solidFill>
                  <a:schemeClr val="accent2"/>
                </a:solidFill>
              </a:rPr>
              <a:t>a non-zero polynomial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and </a:t>
            </a:r>
            <a:r>
              <a:rPr lang="en-US" sz="2400" dirty="0" smtClean="0">
                <a:solidFill>
                  <a:schemeClr val="accent2"/>
                </a:solidFill>
              </a:rPr>
              <a:t>conclude that |S|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≤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h</a:t>
            </a:r>
            <a:r>
              <a:rPr lang="en-US" sz="2400" baseline="30000" dirty="0" err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400" baseline="30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2"/>
          <p:cNvSpPr>
            <a:spLocks noChangeArrowheads="1"/>
          </p:cNvSpPr>
          <p:nvPr/>
        </p:nvSpPr>
        <p:spPr bwMode="auto">
          <a:xfrm>
            <a:off x="7543800" y="20574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22"/>
          <p:cNvSpPr>
            <a:spLocks noChangeArrowheads="1"/>
          </p:cNvSpPr>
          <p:nvPr/>
        </p:nvSpPr>
        <p:spPr bwMode="auto">
          <a:xfrm>
            <a:off x="838200" y="21336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Proof idea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533400" y="1295400"/>
            <a:ext cx="8153400" cy="3855700"/>
            <a:chOff x="2061636" y="3793081"/>
            <a:chExt cx="4633567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5891567" y="4072490"/>
              <a:ext cx="457200" cy="13124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6099350" y="458899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  <a:endCxn id="11" idx="0"/>
            </p:cNvCxnSpPr>
            <p:nvPr/>
          </p:nvCxnSpPr>
          <p:spPr bwMode="auto">
            <a:xfrm flipV="1">
              <a:off x="2351040" y="4588998"/>
              <a:ext cx="3786409" cy="37516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b="1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="1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="1" baseline="30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0" y="4199499"/>
              <a:ext cx="3726741" cy="9821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1" y="3886200"/>
              <a:ext cx="3726741" cy="11600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0" y="4190999"/>
              <a:ext cx="3726741" cy="601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215569"/>
              <a:ext cx="3770045" cy="347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39572" y="4961551"/>
              <a:ext cx="3649369" cy="423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5612594" y="4326508"/>
              <a:ext cx="1082609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(f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0</a:t>
              </a:r>
              <a:r>
                <a:rPr lang="en-US" sz="2000" dirty="0" smtClean="0">
                  <a:solidFill>
                    <a:srgbClr val="FF0000"/>
                  </a:solidFill>
                </a:rPr>
                <a:t>(y),..,f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m-1</a:t>
              </a:r>
              <a:r>
                <a:rPr lang="en-US" sz="2000" dirty="0" smtClean="0">
                  <a:solidFill>
                    <a:srgbClr val="FF0000"/>
                  </a:solidFill>
                </a:rPr>
                <a:t>(y)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>
              <a:off x="2285999" y="4571999"/>
              <a:ext cx="3802942" cy="304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2285999" y="4038600"/>
              <a:ext cx="3846246" cy="12616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y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6200" y="1066800"/>
            <a:ext cx="3657600" cy="990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3. Prove that for all f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</a:rPr>
              <a:t> S Q(f,f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dirty="0" smtClean="0">
                <a:solidFill>
                  <a:schemeClr val="accent2"/>
                </a:solidFill>
              </a:rPr>
              <a:t>,..,f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baseline="64000" dirty="0" smtClean="0">
                <a:solidFill>
                  <a:schemeClr val="accent2"/>
                </a:solidFill>
              </a:rPr>
              <a:t>m-1</a:t>
            </a:r>
            <a:r>
              <a:rPr lang="en-US" sz="2400" dirty="0" smtClean="0">
                <a:solidFill>
                  <a:schemeClr val="accent2"/>
                </a:solidFill>
              </a:rPr>
              <a:t>)=0</a:t>
            </a:r>
            <a:endParaRPr lang="en-US" sz="2400" baseline="30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391400" y="4267200"/>
            <a:ext cx="7646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="1" baseline="-25000" dirty="0" err="1" smtClean="0">
                <a:solidFill>
                  <a:srgbClr val="FF0000"/>
                </a:solidFill>
              </a:rPr>
              <a:t>q</a:t>
            </a:r>
            <a:r>
              <a:rPr lang="en-US" sz="2400" b="1" baseline="30000" dirty="0" err="1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172200" y="5334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1. Assume G(S) has size &lt;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h</a:t>
            </a:r>
            <a:r>
              <a:rPr lang="en-US" sz="2400" baseline="30000" dirty="0" err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4419600" y="4876800"/>
            <a:ext cx="44196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2.Find non-zero Q(x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,..,x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)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s.t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Each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var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has local deg &lt; h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Q(S)=0</a:t>
            </a: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28600" y="5105400"/>
            <a:ext cx="3962400" cy="1600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accent2"/>
                </a:solidFill>
              </a:rPr>
              <a:t>4. Prove that 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R(f)= Q(f,f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dirty="0" smtClean="0">
                <a:solidFill>
                  <a:schemeClr val="accent2"/>
                </a:solidFill>
              </a:rPr>
              <a:t>,..,f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baseline="64000" dirty="0" smtClean="0">
                <a:solidFill>
                  <a:schemeClr val="accent2"/>
                </a:solidFill>
              </a:rPr>
              <a:t>m-1</a:t>
            </a:r>
            <a:r>
              <a:rPr lang="en-US" sz="2400" dirty="0" smtClean="0">
                <a:solidFill>
                  <a:schemeClr val="accent2"/>
                </a:solidFill>
              </a:rPr>
              <a:t>)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is </a:t>
            </a:r>
            <a:r>
              <a:rPr lang="en-US" sz="2400" dirty="0" smtClean="0">
                <a:solidFill>
                  <a:schemeClr val="accent2"/>
                </a:solidFill>
              </a:rPr>
              <a:t>a non-zero polynomial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and </a:t>
            </a:r>
            <a:r>
              <a:rPr lang="en-US" sz="2400" dirty="0" smtClean="0">
                <a:solidFill>
                  <a:schemeClr val="accent2"/>
                </a:solidFill>
              </a:rPr>
              <a:t>conclude that |S|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≤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h</a:t>
            </a:r>
            <a:r>
              <a:rPr lang="en-US" sz="2400" baseline="30000" dirty="0" err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400" baseline="30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1" name="Content Placeholder 11"/>
          <p:cNvSpPr txBox="1">
            <a:spLocks/>
          </p:cNvSpPr>
          <p:nvPr/>
        </p:nvSpPr>
        <p:spPr bwMode="auto">
          <a:xfrm>
            <a:off x="533400" y="1295400"/>
            <a:ext cx="8229600" cy="37338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</a:pPr>
            <a:r>
              <a:rPr lang="en-US" sz="2800" kern="0" dirty="0" smtClean="0">
                <a:solidFill>
                  <a:schemeClr val="bg1"/>
                </a:solidFill>
                <a:latin typeface="+mn-lt"/>
              </a:rPr>
              <a:t>As local degrees in Q are at most h,</a:t>
            </a:r>
          </a:p>
          <a:p>
            <a:pPr marL="342900" lvl="0" indent="-342900" eaLnBrk="0" hangingPunct="0">
              <a:spcBef>
                <a:spcPct val="20000"/>
              </a:spcBef>
            </a:pPr>
            <a:endParaRPr lang="en-US" sz="2800" kern="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en-US" sz="2800" kern="0" dirty="0" smtClean="0">
                <a:solidFill>
                  <a:schemeClr val="bg1"/>
                </a:solidFill>
                <a:latin typeface="+mn-lt"/>
              </a:rPr>
              <a:t>The coefficient of </a:t>
            </a:r>
            <a:r>
              <a:rPr lang="en-US" sz="2800" dirty="0" smtClean="0">
                <a:solidFill>
                  <a:schemeClr val="bg1"/>
                </a:solidFill>
              </a:rPr>
              <a:t>x</a:t>
            </a:r>
            <a:r>
              <a:rPr lang="en-US" sz="2800" baseline="-25000" dirty="0" smtClean="0">
                <a:solidFill>
                  <a:schemeClr val="bg1"/>
                </a:solidFill>
              </a:rPr>
              <a:t>0</a:t>
            </a:r>
            <a:r>
              <a:rPr lang="en-US" sz="2800" baseline="42000" dirty="0" smtClean="0">
                <a:solidFill>
                  <a:schemeClr val="bg1"/>
                </a:solidFill>
              </a:rPr>
              <a:t>i</a:t>
            </a:r>
            <a:r>
              <a:rPr lang="en-US" sz="2800" baseline="30000" dirty="0" smtClean="0">
                <a:solidFill>
                  <a:schemeClr val="bg1"/>
                </a:solidFill>
              </a:rPr>
              <a:t>0</a:t>
            </a:r>
            <a:r>
              <a:rPr lang="en-US" sz="2800" dirty="0" smtClean="0">
                <a:solidFill>
                  <a:schemeClr val="bg1"/>
                </a:solidFill>
              </a:rPr>
              <a:t>..x</a:t>
            </a:r>
            <a:r>
              <a:rPr lang="en-US" sz="2800" baseline="-25000" dirty="0" smtClean="0">
                <a:solidFill>
                  <a:schemeClr val="bg1"/>
                </a:solidFill>
              </a:rPr>
              <a:t>m-1</a:t>
            </a:r>
            <a:r>
              <a:rPr lang="en-US" sz="2800" baseline="42000" dirty="0" smtClean="0">
                <a:solidFill>
                  <a:schemeClr val="bg1"/>
                </a:solidFill>
              </a:rPr>
              <a:t>i</a:t>
            </a:r>
            <a:r>
              <a:rPr lang="en-US" sz="2800" baseline="30000" dirty="0" smtClean="0">
                <a:solidFill>
                  <a:schemeClr val="bg1"/>
                </a:solidFill>
              </a:rPr>
              <a:t>m-1</a:t>
            </a:r>
            <a:r>
              <a:rPr lang="en-US" sz="2800" dirty="0" smtClean="0">
                <a:solidFill>
                  <a:schemeClr val="bg1"/>
                </a:solidFill>
              </a:rPr>
              <a:t> in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Q(x</a:t>
            </a:r>
            <a:r>
              <a:rPr kumimoji="0" lang="en-US" sz="2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,..,x</a:t>
            </a:r>
            <a:r>
              <a:rPr kumimoji="0" lang="en-US" sz="2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m-1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en-US" sz="2800" kern="0" dirty="0" smtClean="0">
                <a:solidFill>
                  <a:schemeClr val="bg1"/>
                </a:solidFill>
                <a:latin typeface="+mn-lt"/>
              </a:rPr>
              <a:t>is the same as the coefficient of </a:t>
            </a:r>
            <a:r>
              <a:rPr lang="en-US" sz="2800" kern="0" dirty="0" err="1" smtClean="0">
                <a:solidFill>
                  <a:schemeClr val="bg1"/>
                </a:solidFill>
                <a:latin typeface="+mn-lt"/>
              </a:rPr>
              <a:t>f</a:t>
            </a:r>
            <a:r>
              <a:rPr lang="en-US" sz="2800" kern="0" baseline="30000" dirty="0" err="1" smtClean="0">
                <a:solidFill>
                  <a:schemeClr val="bg1"/>
                </a:solidFill>
                <a:latin typeface="+mn-lt"/>
              </a:rPr>
              <a:t>i</a:t>
            </a:r>
            <a:r>
              <a:rPr lang="en-US" sz="2800" kern="0" dirty="0" smtClean="0">
                <a:solidFill>
                  <a:schemeClr val="bg1"/>
                </a:solidFill>
                <a:latin typeface="+mn-lt"/>
              </a:rPr>
              <a:t> in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Q(f,f</a:t>
            </a:r>
            <a:r>
              <a:rPr lang="en-US" sz="2800" baseline="30000" dirty="0" smtClean="0">
                <a:solidFill>
                  <a:schemeClr val="bg1"/>
                </a:solidFill>
              </a:rPr>
              <a:t>h</a:t>
            </a:r>
            <a:r>
              <a:rPr lang="en-US" sz="2800" dirty="0" smtClean="0">
                <a:solidFill>
                  <a:schemeClr val="bg1"/>
                </a:solidFill>
              </a:rPr>
              <a:t>,..,f</a:t>
            </a:r>
            <a:r>
              <a:rPr lang="en-US" sz="2800" baseline="30000" dirty="0" smtClean="0">
                <a:solidFill>
                  <a:schemeClr val="bg1"/>
                </a:solidFill>
              </a:rPr>
              <a:t>h</a:t>
            </a:r>
            <a:r>
              <a:rPr lang="en-US" sz="2800" baseline="64000" dirty="0" smtClean="0">
                <a:solidFill>
                  <a:schemeClr val="bg1"/>
                </a:solidFill>
              </a:rPr>
              <a:t>m-1</a:t>
            </a:r>
            <a:r>
              <a:rPr lang="en-US" sz="2800" dirty="0" smtClean="0">
                <a:solidFill>
                  <a:schemeClr val="bg1"/>
                </a:solidFill>
              </a:rPr>
              <a:t>) </a:t>
            </a:r>
          </a:p>
          <a:p>
            <a:pPr marL="342900" lvl="0" indent="-342900" eaLnBrk="0" hangingPunct="0">
              <a:spcBef>
                <a:spcPct val="20000"/>
              </a:spcBef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where (i</a:t>
            </a:r>
            <a:r>
              <a:rPr kumimoji="0" lang="en-US" sz="2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,..,i</a:t>
            </a:r>
            <a:r>
              <a:rPr kumimoji="0" lang="en-US" sz="28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m-1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is the base-h representation of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endParaRPr lang="en-US" sz="2800" kern="0" dirty="0" smtClean="0">
              <a:solidFill>
                <a:schemeClr val="bg1"/>
              </a:solidFill>
              <a:latin typeface="+mn-lt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eaLnBrk="0" hangingPunct="0">
              <a:spcBef>
                <a:spcPct val="20000"/>
              </a:spcBef>
            </a:pPr>
            <a:r>
              <a:rPr lang="en-US" sz="2800" kern="0" dirty="0" smtClean="0">
                <a:solidFill>
                  <a:schemeClr val="bg1"/>
                </a:solidFill>
                <a:latin typeface="+mn-lt"/>
              </a:rPr>
              <a:t>And so R is non-zero </a:t>
            </a:r>
            <a:r>
              <a:rPr lang="en-US" sz="2800" kern="0" dirty="0" err="1" smtClean="0">
                <a:solidFill>
                  <a:schemeClr val="bg1"/>
                </a:solidFill>
                <a:latin typeface="+mn-lt"/>
              </a:rPr>
              <a:t>iff</a:t>
            </a:r>
            <a:r>
              <a:rPr lang="en-US" sz="2800" kern="0" dirty="0" smtClean="0">
                <a:solidFill>
                  <a:schemeClr val="bg1"/>
                </a:solidFill>
                <a:latin typeface="+mn-lt"/>
              </a:rPr>
              <a:t> Q is.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The GUV condenser has constant entropy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86200"/>
          </a:xfrm>
        </p:spPr>
        <p:txBody>
          <a:bodyPr/>
          <a:lstStyle/>
          <a:p>
            <a:r>
              <a:rPr lang="en-US" dirty="0" smtClean="0"/>
              <a:t>For the analysis to work we need </a:t>
            </a:r>
            <a:r>
              <a:rPr lang="en-US" dirty="0" smtClean="0">
                <a:solidFill>
                  <a:schemeClr val="accent2"/>
                </a:solidFill>
              </a:rPr>
              <a:t>q &gt; </a:t>
            </a:r>
            <a:r>
              <a:rPr lang="en-US" dirty="0" err="1" smtClean="0">
                <a:solidFill>
                  <a:schemeClr val="accent2"/>
                </a:solidFill>
              </a:rPr>
              <a:t>hmn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/>
              <a:t>For logarithmic seed length we need </a:t>
            </a:r>
            <a:r>
              <a:rPr lang="en-US" dirty="0" smtClean="0">
                <a:solidFill>
                  <a:schemeClr val="accent2"/>
                </a:solidFill>
              </a:rPr>
              <a:t>q=poly(n)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Thus, we must have </a:t>
            </a:r>
            <a:r>
              <a:rPr lang="en-US" dirty="0" smtClean="0">
                <a:solidFill>
                  <a:schemeClr val="accent2"/>
                </a:solidFill>
              </a:rPr>
              <a:t>q=</a:t>
            </a:r>
            <a:r>
              <a:rPr lang="en-US" dirty="0" err="1" smtClean="0">
                <a:solidFill>
                  <a:schemeClr val="accent2"/>
                </a:solidFill>
              </a:rPr>
              <a:t>h</a:t>
            </a:r>
            <a:r>
              <a:rPr lang="en-US" baseline="30000" dirty="0" err="1" smtClean="0">
                <a:solidFill>
                  <a:schemeClr val="accent2"/>
                </a:solidFill>
              </a:rPr>
              <a:t>c</a:t>
            </a:r>
            <a:r>
              <a:rPr lang="en-US" dirty="0" smtClean="0"/>
              <a:t> for some </a:t>
            </a:r>
            <a:r>
              <a:rPr lang="en-US" dirty="0" smtClean="0">
                <a:solidFill>
                  <a:schemeClr val="accent2"/>
                </a:solidFill>
              </a:rPr>
              <a:t>c&gt;1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and the entropy rate is constant.</a:t>
            </a:r>
          </a:p>
          <a:p>
            <a:pPr algn="ctr">
              <a:buNone/>
            </a:pPr>
            <a:r>
              <a:rPr lang="en-US" dirty="0" smtClean="0">
                <a:solidFill>
                  <a:schemeClr val="accent2"/>
                </a:solidFill>
              </a:rPr>
              <a:t>log(</a:t>
            </a:r>
            <a:r>
              <a:rPr lang="en-US" dirty="0" err="1" smtClean="0">
                <a:solidFill>
                  <a:schemeClr val="accent2"/>
                </a:solidFill>
              </a:rPr>
              <a:t>q</a:t>
            </a:r>
            <a:r>
              <a:rPr lang="en-US" baseline="30000" dirty="0" err="1" smtClean="0">
                <a:solidFill>
                  <a:schemeClr val="accent2"/>
                </a:solidFill>
              </a:rPr>
              <a:t>m</a:t>
            </a:r>
            <a:r>
              <a:rPr lang="en-US" dirty="0" smtClean="0">
                <a:solidFill>
                  <a:schemeClr val="accent2"/>
                </a:solidFill>
              </a:rPr>
              <a:t>)= c log(</a:t>
            </a:r>
            <a:r>
              <a:rPr lang="en-US" dirty="0" err="1" smtClean="0">
                <a:solidFill>
                  <a:schemeClr val="accent2"/>
                </a:solidFill>
              </a:rPr>
              <a:t>h</a:t>
            </a:r>
            <a:r>
              <a:rPr lang="en-US" baseline="30000" dirty="0" err="1" smtClean="0">
                <a:solidFill>
                  <a:schemeClr val="accent2"/>
                </a:solidFill>
              </a:rPr>
              <a:t>m</a:t>
            </a:r>
            <a:r>
              <a:rPr lang="en-US" dirty="0" smtClean="0">
                <a:solidFill>
                  <a:schemeClr val="accent2"/>
                </a:solidFill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remark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smtClean="0"/>
              <a:t>The basic condenser also has constant entropy rate. For example the set of all squares in </a:t>
            </a:r>
            <a:r>
              <a:rPr lang="el-GR" dirty="0" smtClean="0">
                <a:solidFill>
                  <a:schemeClr val="accent6"/>
                </a:solidFill>
                <a:sym typeface="Euclid Math Two"/>
              </a:rPr>
              <a:t></a:t>
            </a:r>
            <a:r>
              <a:rPr lang="en-US" baseline="-25000" dirty="0" smtClean="0">
                <a:solidFill>
                  <a:schemeClr val="accent6"/>
                </a:solidFill>
              </a:rPr>
              <a:t>q </a:t>
            </a:r>
            <a:r>
              <a:rPr lang="en-US" dirty="0" smtClean="0"/>
              <a:t>has as pre-image all square polynomials.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 the entropy rate is ½.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1"/>
          <p:cNvSpPr>
            <a:spLocks noChangeArrowheads="1"/>
          </p:cNvSpPr>
          <p:nvPr/>
        </p:nvSpPr>
        <p:spPr bwMode="auto">
          <a:xfrm>
            <a:off x="381000" y="1478299"/>
            <a:ext cx="3276600" cy="33829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Oval 24"/>
          <p:cNvSpPr>
            <a:spLocks noChangeArrowheads="1"/>
          </p:cNvSpPr>
          <p:nvPr/>
        </p:nvSpPr>
        <p:spPr bwMode="auto">
          <a:xfrm>
            <a:off x="2990116" y="3124200"/>
            <a:ext cx="134084" cy="1371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Text Box 28"/>
          <p:cNvSpPr txBox="1">
            <a:spLocks noChangeArrowheads="1"/>
          </p:cNvSpPr>
          <p:nvPr/>
        </p:nvSpPr>
        <p:spPr bwMode="auto">
          <a:xfrm>
            <a:off x="1600200" y="4872335"/>
            <a:ext cx="12980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cs typeface="Arial" pitchFamily="34" charset="0"/>
              </a:rPr>
              <a:t>{0,1}</a:t>
            </a:r>
            <a:r>
              <a:rPr lang="en-US" sz="2400" baseline="30000" dirty="0" smtClean="0">
                <a:solidFill>
                  <a:srgbClr val="FF0000"/>
                </a:solidFill>
                <a:cs typeface="Arial" pitchFamily="34" charset="0"/>
              </a:rPr>
              <a:t>n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2947609" y="2819400"/>
            <a:ext cx="3289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Extractor is a hash function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r>
              <a:rPr lang="en-US" sz="3600" dirty="0" smtClean="0">
                <a:solidFill>
                  <a:schemeClr val="accent2"/>
                </a:solidFill>
                <a:sym typeface="Symbol" pitchFamily="18" charset="2"/>
              </a:rPr>
              <a:t>E: </a:t>
            </a:r>
            <a:r>
              <a:rPr lang="en-US" sz="3600" dirty="0" smtClean="0">
                <a:solidFill>
                  <a:schemeClr val="accent2"/>
                </a:solidFill>
                <a:cs typeface="Arial" pitchFamily="34" charset="0"/>
              </a:rPr>
              <a:t>{0,1}</a:t>
            </a:r>
            <a:r>
              <a:rPr lang="en-US" sz="3600" baseline="30000" dirty="0" smtClean="0">
                <a:solidFill>
                  <a:schemeClr val="accent2"/>
                </a:solidFill>
                <a:cs typeface="Arial" pitchFamily="34" charset="0"/>
              </a:rPr>
              <a:t>n</a:t>
            </a:r>
            <a:r>
              <a:rPr lang="en-US" sz="3600" dirty="0" smtClean="0">
                <a:solidFill>
                  <a:schemeClr val="accent2"/>
                </a:solidFill>
                <a:cs typeface="Arial" pitchFamily="34" charset="0"/>
              </a:rPr>
              <a:t> x {0,1}</a:t>
            </a:r>
            <a:r>
              <a:rPr lang="en-US" sz="3600" baseline="30000" dirty="0" smtClean="0">
                <a:solidFill>
                  <a:schemeClr val="accent2"/>
                </a:solidFill>
                <a:cs typeface="Arial" pitchFamily="34" charset="0"/>
              </a:rPr>
              <a:t>t</a:t>
            </a:r>
            <a:r>
              <a:rPr lang="en-US" sz="3600" dirty="0" smtClean="0">
                <a:solidFill>
                  <a:schemeClr val="accent2"/>
                </a:solidFill>
                <a:cs typeface="Arial" pitchFamily="34" charset="0"/>
              </a:rPr>
              <a:t> → {0,1}</a:t>
            </a:r>
            <a:r>
              <a:rPr lang="en-US" sz="3600" baseline="30000" dirty="0" smtClean="0">
                <a:solidFill>
                  <a:schemeClr val="accent2"/>
                </a:solidFill>
                <a:cs typeface="Arial" pitchFamily="34" charset="0"/>
              </a:rPr>
              <a:t>m</a:t>
            </a:r>
            <a:endParaRPr lang="en-US" sz="3600" dirty="0"/>
          </a:p>
        </p:txBody>
      </p:sp>
      <p:sp>
        <p:nvSpPr>
          <p:cNvPr id="25" name="Rectangle 24"/>
          <p:cNvSpPr/>
          <p:nvPr/>
        </p:nvSpPr>
        <p:spPr>
          <a:xfrm>
            <a:off x="1371600" y="5486400"/>
            <a:ext cx="1524000" cy="838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Input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 f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</a:rPr>
              <a:t> {0,1}</a:t>
            </a:r>
            <a:r>
              <a:rPr lang="en-US" sz="2400" baseline="30000" dirty="0" smtClean="0">
                <a:solidFill>
                  <a:schemeClr val="accent2"/>
                </a:solidFill>
                <a:cs typeface="Arial" pitchFamily="34" charset="0"/>
              </a:rPr>
              <a:t>n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grpSp>
        <p:nvGrpSpPr>
          <p:cNvPr id="3" name="Group 21"/>
          <p:cNvGrpSpPr/>
          <p:nvPr/>
        </p:nvGrpSpPr>
        <p:grpSpPr>
          <a:xfrm>
            <a:off x="6781800" y="2438399"/>
            <a:ext cx="1066800" cy="1828801"/>
            <a:chOff x="6781800" y="2438399"/>
            <a:chExt cx="1066800" cy="1828801"/>
          </a:xfrm>
        </p:grpSpPr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6815493" y="2438399"/>
              <a:ext cx="575907" cy="129540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7162800" y="3215650"/>
              <a:ext cx="134084" cy="13715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6858000" y="2743201"/>
              <a:ext cx="990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E(</a:t>
              </a:r>
              <a:r>
                <a:rPr lang="en-US" sz="2000" dirty="0" err="1" smtClean="0">
                  <a:solidFill>
                    <a:srgbClr val="FF0000"/>
                  </a:solidFill>
                </a:rPr>
                <a:t>f,y</a:t>
              </a:r>
              <a:r>
                <a:rPr lang="en-US" sz="2000" dirty="0" smtClean="0">
                  <a:solidFill>
                    <a:srgbClr val="FF0000"/>
                  </a:solidFill>
                </a:rPr>
                <a:t>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 Box 28"/>
            <p:cNvSpPr txBox="1">
              <a:spLocks noChangeArrowheads="1"/>
            </p:cNvSpPr>
            <p:nvPr/>
          </p:nvSpPr>
          <p:spPr bwMode="auto">
            <a:xfrm>
              <a:off x="6781800" y="3805535"/>
              <a:ext cx="9932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smtClean="0">
                  <a:solidFill>
                    <a:srgbClr val="FF0000"/>
                  </a:solidFill>
                  <a:cs typeface="Arial" pitchFamily="34" charset="0"/>
                </a:rPr>
                <a:t>{0,1}</a:t>
              </a:r>
              <a:r>
                <a:rPr lang="en-US" sz="2400" baseline="30000" dirty="0" smtClean="0">
                  <a:solidFill>
                    <a:srgbClr val="FF0000"/>
                  </a:solidFill>
                  <a:cs typeface="Arial" pitchFamily="34" charset="0"/>
                </a:rPr>
                <a:t>m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4495800" y="5486400"/>
            <a:ext cx="1676400" cy="838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Seed 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y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</a:rPr>
              <a:t>{0,1}</a:t>
            </a:r>
            <a:r>
              <a:rPr lang="en-US" sz="2400" baseline="30000" dirty="0" smtClean="0">
                <a:solidFill>
                  <a:schemeClr val="accent2"/>
                </a:solidFill>
                <a:cs typeface="Arial" pitchFamily="34" charset="0"/>
              </a:rPr>
              <a:t>t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705600" y="5486400"/>
            <a:ext cx="1600200" cy="838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Output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in 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</a:rPr>
              <a:t>{0,1}</a:t>
            </a:r>
            <a:r>
              <a:rPr lang="en-US" sz="2400" baseline="30000" dirty="0" smtClean="0">
                <a:solidFill>
                  <a:schemeClr val="accent2"/>
                </a:solidFill>
                <a:cs typeface="Arial" pitchFamily="34" charset="0"/>
              </a:rPr>
              <a:t>m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24" name="Flowchart: Manual Operation 23"/>
          <p:cNvSpPr/>
          <p:nvPr/>
        </p:nvSpPr>
        <p:spPr>
          <a:xfrm rot="16200000">
            <a:off x="3771138" y="2856738"/>
            <a:ext cx="3200400" cy="839724"/>
          </a:xfrm>
          <a:prstGeom prst="flowChartManualOperati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181600" y="29834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E</a:t>
            </a:r>
            <a:endParaRPr lang="en-US" b="1" dirty="0">
              <a:solidFill>
                <a:schemeClr val="accent2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3124200" y="3200400"/>
            <a:ext cx="1752600" cy="46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57800" y="4953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5410200" y="45720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11" idx="2"/>
          </p:cNvCxnSpPr>
          <p:nvPr/>
        </p:nvCxnSpPr>
        <p:spPr>
          <a:xfrm>
            <a:off x="5867400" y="3276600"/>
            <a:ext cx="1295400" cy="76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 overcome the bottleneck</a:t>
            </a:r>
            <a:br>
              <a:rPr lang="en-US" dirty="0" smtClean="0"/>
            </a:br>
            <a:r>
              <a:rPr lang="en-US" dirty="0" smtClean="0"/>
              <a:t>[DW08],[DKSS09]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7543800" cy="3810000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dirty="0" err="1" smtClean="0">
                <a:sym typeface="Symbol" pitchFamily="18" charset="2"/>
              </a:rPr>
              <a:t>Dvir</a:t>
            </a:r>
            <a:r>
              <a:rPr lang="en-US" dirty="0" smtClean="0">
                <a:sym typeface="Symbol" pitchFamily="18" charset="2"/>
              </a:rPr>
              <a:t> showed a simple algebraic proof that every </a:t>
            </a:r>
            <a:r>
              <a:rPr lang="en-US" dirty="0" err="1" smtClean="0">
                <a:sym typeface="Symbol" pitchFamily="18" charset="2"/>
              </a:rPr>
              <a:t>Kakeya</a:t>
            </a:r>
            <a:r>
              <a:rPr lang="en-US" dirty="0" smtClean="0">
                <a:sym typeface="Symbol" pitchFamily="18" charset="2"/>
              </a:rPr>
              <a:t> set must be large.</a:t>
            </a:r>
          </a:p>
          <a:p>
            <a:pPr eaLnBrk="1" hangingPunct="1"/>
            <a:r>
              <a:rPr lang="en-US" dirty="0" err="1" smtClean="0">
                <a:sym typeface="Symbol" pitchFamily="18" charset="2"/>
              </a:rPr>
              <a:t>Dvir-Wigderson</a:t>
            </a:r>
            <a:r>
              <a:rPr lang="en-US" dirty="0" smtClean="0">
                <a:sym typeface="Symbol" pitchFamily="18" charset="2"/>
              </a:rPr>
              <a:t> extended the technique to build better mergers, and from that better extractors.</a:t>
            </a:r>
          </a:p>
          <a:p>
            <a:pPr eaLnBrk="1" hangingPunct="1"/>
            <a:r>
              <a:rPr lang="en-US" dirty="0" smtClean="0">
                <a:sym typeface="Symbol" pitchFamily="18" charset="2"/>
              </a:rPr>
              <a:t>DKSS improved the result by using multiplicities.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21336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</a:rPr>
              <a:t>Our variant of</a:t>
            </a:r>
            <a:br>
              <a:rPr lang="en-US" sz="4000" b="1" dirty="0" smtClean="0">
                <a:solidFill>
                  <a:schemeClr val="accent2"/>
                </a:solidFill>
              </a:rPr>
            </a:br>
            <a:r>
              <a:rPr lang="en-US" sz="4000" b="1" dirty="0" smtClean="0">
                <a:solidFill>
                  <a:schemeClr val="accent2"/>
                </a:solidFill>
              </a:rPr>
              <a:t>the GUV condenser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two stage PV construction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Two levels of extension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419600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>
                <a:sym typeface="Symbol" pitchFamily="18" charset="2"/>
              </a:rPr>
              <a:t>We take the extension fields</a:t>
            </a:r>
            <a:r>
              <a:rPr lang="el-GR" dirty="0" smtClean="0">
                <a:solidFill>
                  <a:schemeClr val="accent6"/>
                </a:solidFill>
                <a:sym typeface="Euclid Math Two"/>
              </a:rPr>
              <a:t> </a:t>
            </a:r>
            <a:endParaRPr lang="en-US" dirty="0" smtClean="0">
              <a:solidFill>
                <a:schemeClr val="accent6"/>
              </a:solidFill>
              <a:sym typeface="Euclid Math Two"/>
            </a:endParaRPr>
          </a:p>
          <a:p>
            <a:pPr algn="ctr" eaLnBrk="1" hangingPunct="1">
              <a:buNone/>
            </a:pPr>
            <a:r>
              <a:rPr lang="el-GR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baseline="-25000" dirty="0" smtClean="0">
                <a:solidFill>
                  <a:schemeClr val="accent2"/>
                </a:solidFill>
              </a:rPr>
              <a:t>p</a:t>
            </a:r>
            <a:r>
              <a:rPr lang="en-US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l-GR" dirty="0" smtClean="0">
                <a:solidFill>
                  <a:schemeClr val="accent2"/>
                </a:solidFill>
                <a:sym typeface="Euclid Symbol"/>
              </a:rPr>
              <a:t></a:t>
            </a:r>
            <a:r>
              <a:rPr lang="en-US" dirty="0" smtClean="0">
                <a:solidFill>
                  <a:schemeClr val="accent2"/>
                </a:solidFill>
                <a:sym typeface="Euclid Symbol"/>
              </a:rPr>
              <a:t> </a:t>
            </a:r>
            <a:r>
              <a:rPr lang="el-GR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baseline="-25000" dirty="0" smtClean="0">
                <a:solidFill>
                  <a:schemeClr val="accent2"/>
                </a:solidFill>
              </a:rPr>
              <a:t>q</a:t>
            </a:r>
            <a:r>
              <a:rPr lang="en-US" dirty="0" smtClean="0">
                <a:solidFill>
                  <a:schemeClr val="accent2"/>
                </a:solidFill>
                <a:cs typeface="Arial" pitchFamily="34" charset="0"/>
              </a:rPr>
              <a:t>  </a:t>
            </a:r>
            <a:r>
              <a:rPr lang="el-GR" dirty="0" smtClean="0">
                <a:solidFill>
                  <a:schemeClr val="accent2"/>
                </a:solidFill>
                <a:sym typeface="Euclid Symbol"/>
              </a:rPr>
              <a:t></a:t>
            </a:r>
            <a:r>
              <a:rPr lang="en-US" dirty="0" smtClean="0">
                <a:solidFill>
                  <a:schemeClr val="accent2"/>
                </a:solidFill>
                <a:sym typeface="Euclid Symbol"/>
              </a:rPr>
              <a:t> </a:t>
            </a:r>
            <a:r>
              <a:rPr lang="el-GR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baseline="-6000" dirty="0" err="1" smtClean="0">
                <a:solidFill>
                  <a:schemeClr val="accent2"/>
                </a:solidFill>
              </a:rPr>
              <a:t>n</a:t>
            </a:r>
            <a:endParaRPr lang="en-US" dirty="0" smtClean="0">
              <a:solidFill>
                <a:schemeClr val="accent6"/>
              </a:solidFill>
              <a:sym typeface="Euclid Math Two"/>
            </a:endParaRPr>
          </a:p>
          <a:p>
            <a:pPr eaLnBrk="1" hangingPunct="1">
              <a:buNone/>
            </a:pPr>
            <a:r>
              <a:rPr lang="en-US" dirty="0" smtClean="0">
                <a:sym typeface="Symbol" pitchFamily="18" charset="2"/>
              </a:rPr>
              <a:t>Where:</a:t>
            </a:r>
          </a:p>
          <a:p>
            <a:pPr eaLnBrk="1" hangingPunct="1">
              <a:buNone/>
            </a:pPr>
            <a:endParaRPr lang="en-US" dirty="0" smtClean="0">
              <a:sym typeface="Symbol" pitchFamily="18" charset="2"/>
            </a:endParaRPr>
          </a:p>
          <a:p>
            <a:pPr eaLnBrk="1" hangingPunct="1"/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smtClean="0">
                <a:solidFill>
                  <a:schemeClr val="accent6"/>
                </a:solidFill>
              </a:rPr>
              <a:t>q=p</a:t>
            </a:r>
            <a:r>
              <a:rPr lang="en-US" baseline="30000" dirty="0" smtClean="0">
                <a:solidFill>
                  <a:schemeClr val="accent6"/>
                </a:solidFill>
              </a:rPr>
              <a:t>2</a:t>
            </a:r>
            <a:r>
              <a:rPr lang="en-US" dirty="0" smtClean="0">
                <a:sym typeface="Symbol" pitchFamily="18" charset="2"/>
              </a:rPr>
              <a:t> and </a:t>
            </a:r>
            <a:r>
              <a:rPr lang="el-GR" dirty="0" smtClean="0">
                <a:solidFill>
                  <a:schemeClr val="accent6"/>
                </a:solidFill>
                <a:sym typeface="Euclid Math Two"/>
              </a:rPr>
              <a:t></a:t>
            </a:r>
            <a:r>
              <a:rPr lang="en-US" baseline="-25000" dirty="0" smtClean="0">
                <a:solidFill>
                  <a:schemeClr val="accent6"/>
                </a:solidFill>
              </a:rPr>
              <a:t>q</a:t>
            </a:r>
            <a:r>
              <a:rPr lang="en-US" dirty="0" smtClean="0">
                <a:solidFill>
                  <a:schemeClr val="accent6"/>
                </a:solidFill>
              </a:rPr>
              <a:t>= </a:t>
            </a:r>
            <a:r>
              <a:rPr lang="el-GR" dirty="0" smtClean="0">
                <a:solidFill>
                  <a:schemeClr val="accent6"/>
                </a:solidFill>
                <a:sym typeface="Euclid Math Two"/>
              </a:rPr>
              <a:t></a:t>
            </a:r>
            <a:r>
              <a:rPr lang="en-US" baseline="-25000" dirty="0" smtClean="0">
                <a:solidFill>
                  <a:schemeClr val="accent6"/>
                </a:solidFill>
              </a:rPr>
              <a:t>p</a:t>
            </a:r>
            <a:r>
              <a:rPr lang="en-US" dirty="0" smtClean="0">
                <a:solidFill>
                  <a:schemeClr val="accent6"/>
                </a:solidFill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6"/>
                </a:solidFill>
              </a:rPr>
              <a:t>[Y] mod F, deg(F)=2</a:t>
            </a:r>
            <a:r>
              <a:rPr lang="en-US" dirty="0" smtClean="0">
                <a:sym typeface="Symbol" pitchFamily="18" charset="2"/>
              </a:rPr>
              <a:t>, </a:t>
            </a:r>
            <a:r>
              <a:rPr lang="en-US" dirty="0" smtClean="0">
                <a:sym typeface="Euclid Math Two"/>
              </a:rPr>
              <a:t>and,</a:t>
            </a:r>
          </a:p>
          <a:p>
            <a:pPr eaLnBrk="1" hangingPunct="1">
              <a:buNone/>
            </a:pPr>
            <a:endParaRPr lang="en-US" dirty="0" smtClean="0">
              <a:sym typeface="Euclid Math Two"/>
            </a:endParaRPr>
          </a:p>
          <a:p>
            <a:pPr eaLnBrk="1" hangingPunct="1"/>
            <a:r>
              <a:rPr lang="en-US" dirty="0" smtClean="0">
                <a:sym typeface="Euclid Math Two"/>
              </a:rPr>
              <a:t> As before </a:t>
            </a:r>
            <a:r>
              <a:rPr lang="en-US" dirty="0" smtClean="0">
                <a:solidFill>
                  <a:schemeClr val="accent6"/>
                </a:solidFill>
                <a:sym typeface="Euclid Math Two"/>
              </a:rPr>
              <a:t>(</a:t>
            </a:r>
            <a:r>
              <a:rPr lang="el-GR" dirty="0" smtClean="0">
                <a:solidFill>
                  <a:schemeClr val="accent6"/>
                </a:solidFill>
                <a:sym typeface="Euclid Math Two"/>
              </a:rPr>
              <a:t></a:t>
            </a:r>
            <a:r>
              <a:rPr lang="en-US" baseline="-25000" dirty="0" smtClean="0">
                <a:solidFill>
                  <a:schemeClr val="accent6"/>
                </a:solidFill>
              </a:rPr>
              <a:t>q</a:t>
            </a:r>
            <a:r>
              <a:rPr lang="en-US" dirty="0" smtClean="0">
                <a:solidFill>
                  <a:schemeClr val="accent6"/>
                </a:solidFill>
              </a:rPr>
              <a:t>)</a:t>
            </a:r>
            <a:r>
              <a:rPr lang="en-US" baseline="30000" dirty="0" smtClean="0">
                <a:solidFill>
                  <a:schemeClr val="accent6"/>
                </a:solidFill>
              </a:rPr>
              <a:t>n</a:t>
            </a:r>
            <a:r>
              <a:rPr lang="en-US" dirty="0" smtClean="0">
                <a:solidFill>
                  <a:schemeClr val="accent6"/>
                </a:solidFill>
              </a:rPr>
              <a:t>=</a:t>
            </a:r>
            <a:r>
              <a:rPr lang="el-GR" dirty="0" smtClean="0">
                <a:solidFill>
                  <a:schemeClr val="accent6"/>
                </a:solidFill>
                <a:sym typeface="Euclid Math Two"/>
              </a:rPr>
              <a:t> </a:t>
            </a:r>
            <a:r>
              <a:rPr lang="en-US" baseline="-25000" dirty="0" smtClean="0">
                <a:solidFill>
                  <a:schemeClr val="accent6"/>
                </a:solidFill>
              </a:rPr>
              <a:t>q</a:t>
            </a:r>
            <a:r>
              <a:rPr lang="en-US" dirty="0" smtClean="0">
                <a:solidFill>
                  <a:schemeClr val="accent6"/>
                </a:solidFill>
              </a:rPr>
              <a:t>[Z] mod E, deg(E)=n</a:t>
            </a:r>
          </a:p>
          <a:p>
            <a:pPr eaLnBrk="1" hangingPunct="1">
              <a:buNone/>
            </a:pPr>
            <a:endParaRPr lang="en-US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Applying PV twice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533401" y="1371600"/>
            <a:ext cx="7010401" cy="3855700"/>
            <a:chOff x="2061636" y="3793081"/>
            <a:chExt cx="3984002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4332611" y="4072490"/>
              <a:ext cx="457200" cy="13124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4486680" y="477528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</p:cNvCxnSpPr>
            <p:nvPr/>
          </p:nvCxnSpPr>
          <p:spPr bwMode="auto">
            <a:xfrm flipV="1">
              <a:off x="2351040" y="4809152"/>
              <a:ext cx="2135640" cy="155007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aseline="-6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1" y="4470462"/>
              <a:ext cx="2167783" cy="711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2" y="3886200"/>
              <a:ext cx="2167783" cy="584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1" y="4190999"/>
              <a:ext cx="2167783" cy="745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063170"/>
              <a:ext cx="2211088" cy="499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51375" y="5274850"/>
              <a:ext cx="2078609" cy="1270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4010332" y="4544517"/>
              <a:ext cx="1082609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(f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0</a:t>
              </a:r>
              <a:r>
                <a:rPr lang="en-US" sz="2000" dirty="0" smtClean="0">
                  <a:solidFill>
                    <a:srgbClr val="FF0000"/>
                  </a:solidFill>
                </a:rPr>
                <a:t>(a),..,f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m-1</a:t>
              </a:r>
              <a:r>
                <a:rPr lang="en-US" sz="2000" dirty="0" smtClean="0">
                  <a:solidFill>
                    <a:srgbClr val="FF0000"/>
                  </a:solidFill>
                </a:rPr>
                <a:t>(a))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 flipV="1">
              <a:off x="2286000" y="4343453"/>
              <a:ext cx="2243984" cy="2285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4573289" y="4216444"/>
              <a:ext cx="1472349" cy="7620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8600" y="5181600"/>
            <a:ext cx="26670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input</a:t>
            </a:r>
            <a:r>
              <a:rPr lang="en-US" sz="2400" dirty="0" smtClean="0">
                <a:solidFill>
                  <a:schemeClr val="accent2"/>
                </a:solidFill>
              </a:rPr>
              <a:t>: f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24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4493157" y="4267200"/>
            <a:ext cx="1069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57600" y="4876800"/>
            <a:ext cx="22860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seed</a:t>
            </a:r>
            <a:r>
              <a:rPr lang="en-US" sz="2400" dirty="0" smtClean="0">
                <a:solidFill>
                  <a:schemeClr val="accent2"/>
                </a:solidFill>
              </a:rPr>
              <a:t>: 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a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b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  <a:sym typeface="Euclid Math Two"/>
              </a:rPr>
              <a:t>p</a:t>
            </a:r>
            <a:endParaRPr lang="en-US" sz="2400" baseline="-25000" dirty="0" smtClean="0">
              <a:solidFill>
                <a:schemeClr val="accent2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553200" y="51816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output</a:t>
            </a:r>
            <a:r>
              <a:rPr lang="en-US" sz="2400" dirty="0" smtClean="0">
                <a:solidFill>
                  <a:schemeClr val="accent2"/>
                </a:solidFill>
              </a:rPr>
              <a:t>: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elements in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p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29" name="Oval 23"/>
          <p:cNvSpPr>
            <a:spLocks noChangeArrowheads="1"/>
          </p:cNvSpPr>
          <p:nvPr/>
        </p:nvSpPr>
        <p:spPr bwMode="auto">
          <a:xfrm>
            <a:off x="7272694" y="2286000"/>
            <a:ext cx="499706" cy="141730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7239000" y="38100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>
            <a:off x="1080599" y="1965903"/>
            <a:ext cx="3872401" cy="1676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>
            <a:off x="4876800" y="2362200"/>
            <a:ext cx="2666999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>
            <a:off x="4953000" y="2590800"/>
            <a:ext cx="2590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 flipV="1">
            <a:off x="4953000" y="3048000"/>
            <a:ext cx="2514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38"/>
          <p:cNvSpPr>
            <a:spLocks noChangeShapeType="1"/>
          </p:cNvSpPr>
          <p:nvPr/>
        </p:nvSpPr>
        <p:spPr bwMode="auto">
          <a:xfrm flipV="1">
            <a:off x="4953000" y="3276600"/>
            <a:ext cx="2514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 flipV="1">
            <a:off x="4953000" y="3352800"/>
            <a:ext cx="2590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 flipV="1">
            <a:off x="5029200" y="2971800"/>
            <a:ext cx="2590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Text Box 35"/>
          <p:cNvSpPr txBox="1">
            <a:spLocks noChangeArrowheads="1"/>
          </p:cNvSpPr>
          <p:nvPr/>
        </p:nvSpPr>
        <p:spPr bwMode="auto">
          <a:xfrm>
            <a:off x="6477000" y="2571690"/>
            <a:ext cx="259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FF0000"/>
                </a:solidFill>
              </a:rPr>
              <a:t>(f</a:t>
            </a:r>
            <a:r>
              <a:rPr lang="en-US" sz="2000" baseline="-25000" dirty="0" smtClean="0">
                <a:solidFill>
                  <a:srgbClr val="FF0000"/>
                </a:solidFill>
              </a:rPr>
              <a:t>0</a:t>
            </a:r>
            <a:r>
              <a:rPr lang="en-US" sz="2000" dirty="0" smtClean="0">
                <a:solidFill>
                  <a:srgbClr val="FF0000"/>
                </a:solidFill>
              </a:rPr>
              <a:t>(a)(b),..,f</a:t>
            </a:r>
            <a:r>
              <a:rPr lang="en-US" sz="2000" baseline="-25000" dirty="0" smtClean="0">
                <a:solidFill>
                  <a:srgbClr val="FF0000"/>
                </a:solidFill>
              </a:rPr>
              <a:t>m-1</a:t>
            </a:r>
            <a:r>
              <a:rPr lang="en-US" sz="2000" dirty="0" smtClean="0">
                <a:solidFill>
                  <a:srgbClr val="FF0000"/>
                </a:solidFill>
              </a:rPr>
              <a:t>(a)(b))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Applying PV twice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533401" y="1371600"/>
            <a:ext cx="7010401" cy="3855700"/>
            <a:chOff x="2061636" y="3793081"/>
            <a:chExt cx="3984002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4332611" y="4072490"/>
              <a:ext cx="457200" cy="13124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4486680" y="477528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</p:cNvCxnSpPr>
            <p:nvPr/>
          </p:nvCxnSpPr>
          <p:spPr bwMode="auto">
            <a:xfrm flipV="1">
              <a:off x="2351040" y="4809152"/>
              <a:ext cx="2135640" cy="155007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aseline="-6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1" y="4470462"/>
              <a:ext cx="2167783" cy="711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2" y="3886200"/>
              <a:ext cx="2167783" cy="584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1" y="4190999"/>
              <a:ext cx="2167783" cy="745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063170"/>
              <a:ext cx="2211088" cy="499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51375" y="5274850"/>
              <a:ext cx="2078609" cy="1270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4010332" y="4544517"/>
              <a:ext cx="1082609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(f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0</a:t>
              </a:r>
              <a:r>
                <a:rPr lang="en-US" sz="2000" dirty="0" smtClean="0">
                  <a:solidFill>
                    <a:srgbClr val="FF0000"/>
                  </a:solidFill>
                </a:rPr>
                <a:t>(a),..,f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m-1</a:t>
              </a:r>
              <a:r>
                <a:rPr lang="en-US" sz="2000" dirty="0" smtClean="0">
                  <a:solidFill>
                    <a:srgbClr val="FF0000"/>
                  </a:solidFill>
                </a:rPr>
                <a:t>(a))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 flipV="1">
              <a:off x="2286000" y="4343453"/>
              <a:ext cx="2243984" cy="2285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4573289" y="4216444"/>
              <a:ext cx="1472349" cy="7620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8600" y="5181600"/>
            <a:ext cx="26670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input</a:t>
            </a:r>
            <a:r>
              <a:rPr lang="en-US" sz="2400" dirty="0" smtClean="0">
                <a:solidFill>
                  <a:schemeClr val="accent2"/>
                </a:solidFill>
              </a:rPr>
              <a:t>: f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24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4493157" y="4267200"/>
            <a:ext cx="9932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57600" y="4876800"/>
            <a:ext cx="22860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seed</a:t>
            </a:r>
            <a:r>
              <a:rPr lang="en-US" sz="2400" dirty="0" smtClean="0">
                <a:solidFill>
                  <a:schemeClr val="accent2"/>
                </a:solidFill>
              </a:rPr>
              <a:t>: 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a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b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  <a:sym typeface="Euclid Math Two"/>
              </a:rPr>
              <a:t>p</a:t>
            </a:r>
            <a:endParaRPr lang="en-US" sz="2400" baseline="-25000" dirty="0" smtClean="0">
              <a:solidFill>
                <a:schemeClr val="accent2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477000" y="51816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The output</a:t>
            </a:r>
            <a:r>
              <a:rPr lang="en-US" sz="2400" dirty="0" smtClean="0">
                <a:solidFill>
                  <a:schemeClr val="accent2"/>
                </a:solidFill>
              </a:rPr>
              <a:t>: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elements in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p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29" name="Oval 23"/>
          <p:cNvSpPr>
            <a:spLocks noChangeArrowheads="1"/>
          </p:cNvSpPr>
          <p:nvPr/>
        </p:nvSpPr>
        <p:spPr bwMode="auto">
          <a:xfrm>
            <a:off x="7272694" y="2286000"/>
            <a:ext cx="499706" cy="141730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7239000" y="38100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>
            <a:off x="1080599" y="1965903"/>
            <a:ext cx="3872401" cy="1676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>
            <a:off x="4876800" y="2362200"/>
            <a:ext cx="2666999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>
            <a:off x="4953000" y="2590800"/>
            <a:ext cx="2590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 flipV="1">
            <a:off x="4953000" y="3048000"/>
            <a:ext cx="2514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38"/>
          <p:cNvSpPr>
            <a:spLocks noChangeShapeType="1"/>
          </p:cNvSpPr>
          <p:nvPr/>
        </p:nvSpPr>
        <p:spPr bwMode="auto">
          <a:xfrm flipV="1">
            <a:off x="4953000" y="3276600"/>
            <a:ext cx="2514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 flipV="1">
            <a:off x="4953000" y="3352800"/>
            <a:ext cx="2590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 flipV="1">
            <a:off x="5029200" y="2971800"/>
            <a:ext cx="2590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Text Box 35"/>
          <p:cNvSpPr txBox="1">
            <a:spLocks noChangeArrowheads="1"/>
          </p:cNvSpPr>
          <p:nvPr/>
        </p:nvSpPr>
        <p:spPr bwMode="auto">
          <a:xfrm>
            <a:off x="6477000" y="2571690"/>
            <a:ext cx="259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FF0000"/>
                </a:solidFill>
              </a:rPr>
              <a:t>(f</a:t>
            </a:r>
            <a:r>
              <a:rPr lang="en-US" sz="2000" baseline="-25000" dirty="0" smtClean="0">
                <a:solidFill>
                  <a:srgbClr val="FF0000"/>
                </a:solidFill>
              </a:rPr>
              <a:t>0</a:t>
            </a:r>
            <a:r>
              <a:rPr lang="en-US" sz="2000" dirty="0" smtClean="0">
                <a:solidFill>
                  <a:srgbClr val="FF0000"/>
                </a:solidFill>
              </a:rPr>
              <a:t>(a)(b),..,f</a:t>
            </a:r>
            <a:r>
              <a:rPr lang="en-US" sz="2000" baseline="-25000" dirty="0" smtClean="0">
                <a:solidFill>
                  <a:srgbClr val="FF0000"/>
                </a:solidFill>
              </a:rPr>
              <a:t>m-1</a:t>
            </a:r>
            <a:r>
              <a:rPr lang="en-US" sz="2000" dirty="0" smtClean="0">
                <a:solidFill>
                  <a:srgbClr val="FF0000"/>
                </a:solidFill>
              </a:rPr>
              <a:t>(a)(b))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657600" y="4724400"/>
            <a:ext cx="5334000" cy="1828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accent2"/>
                </a:solidFill>
              </a:rPr>
              <a:t>Where: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f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24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is a deg n poly over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f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sz="2400" dirty="0" smtClean="0">
                <a:solidFill>
                  <a:schemeClr val="accent2"/>
                </a:solidFill>
              </a:rPr>
              <a:t>(a)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q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is a deg 2 poly over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p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f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sz="2400" dirty="0" smtClean="0">
                <a:solidFill>
                  <a:schemeClr val="accent2"/>
                </a:solidFill>
              </a:rPr>
              <a:t>(a)(b)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</a:t>
            </a:r>
            <a:r>
              <a:rPr lang="en-US" sz="2400" dirty="0" smtClean="0">
                <a:solidFill>
                  <a:schemeClr val="accent2"/>
                </a:solidFill>
                <a:sym typeface="Euclid Math Two"/>
              </a:rPr>
              <a:t> 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p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PV twice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077200" cy="3429000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/>
              <a:t>Similar to concatenated codes.</a:t>
            </a:r>
          </a:p>
          <a:p>
            <a:pPr eaLnBrk="1" hangingPunct="1">
              <a:buNone/>
            </a:pPr>
            <a:r>
              <a:rPr lang="en-US" dirty="0" smtClean="0">
                <a:sym typeface="Symbol" pitchFamily="18" charset="2"/>
              </a:rPr>
              <a:t>Hash and then hash again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.</a:t>
            </a:r>
          </a:p>
          <a:p>
            <a:pPr eaLnBrk="1" hangingPunct="1">
              <a:buNone/>
            </a:pPr>
            <a:endParaRPr lang="en-US" dirty="0" smtClean="0">
              <a:sym typeface="Symbol" pitchFamily="18" charset="2"/>
            </a:endParaRPr>
          </a:p>
          <a:p>
            <a:pPr eaLnBrk="1" hangingPunct="1">
              <a:buNone/>
            </a:pPr>
            <a:r>
              <a:rPr lang="en-US" dirty="0" smtClean="0">
                <a:sym typeface="Symbol" pitchFamily="18" charset="2"/>
              </a:rPr>
              <a:t>But, for the analysis to work we need to </a:t>
            </a:r>
          </a:p>
          <a:p>
            <a:pPr eaLnBrk="1" hangingPunct="1">
              <a:buNone/>
            </a:pPr>
            <a:r>
              <a:rPr lang="en-US" dirty="0" smtClean="0">
                <a:sym typeface="Symbol" pitchFamily="18" charset="2"/>
              </a:rPr>
              <a:t>analyze the process as a whole.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val 22"/>
          <p:cNvSpPr>
            <a:spLocks noChangeArrowheads="1"/>
          </p:cNvSpPr>
          <p:nvPr/>
        </p:nvSpPr>
        <p:spPr bwMode="auto">
          <a:xfrm>
            <a:off x="838200" y="20574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Applying PV twice – Analysis</a:t>
            </a:r>
            <a:br>
              <a:rPr lang="en-US" sz="3600" dirty="0" smtClean="0"/>
            </a:br>
            <a:r>
              <a:rPr lang="en-US" sz="3600" dirty="0" smtClean="0"/>
              <a:t>(simplified case)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533400" y="1371600"/>
            <a:ext cx="7010401" cy="3855700"/>
            <a:chOff x="2061636" y="3793081"/>
            <a:chExt cx="3984002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4332611" y="4072490"/>
              <a:ext cx="457200" cy="13124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4486680" y="477528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</p:cNvCxnSpPr>
            <p:nvPr/>
          </p:nvCxnSpPr>
          <p:spPr bwMode="auto">
            <a:xfrm flipV="1">
              <a:off x="2351040" y="4809152"/>
              <a:ext cx="2135640" cy="155007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aseline="-6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1" y="4470462"/>
              <a:ext cx="2167783" cy="711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2" y="3886200"/>
              <a:ext cx="2167783" cy="584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1" y="4190999"/>
              <a:ext cx="2167783" cy="745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063170"/>
              <a:ext cx="2211088" cy="499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51375" y="5274850"/>
              <a:ext cx="2078609" cy="1270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4010332" y="4544517"/>
              <a:ext cx="1082609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(f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0</a:t>
              </a:r>
              <a:r>
                <a:rPr lang="en-US" sz="2000" dirty="0" smtClean="0">
                  <a:solidFill>
                    <a:srgbClr val="FF0000"/>
                  </a:solidFill>
                </a:rPr>
                <a:t>(a),..,f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m-1</a:t>
              </a:r>
              <a:r>
                <a:rPr lang="en-US" sz="2000" dirty="0" smtClean="0">
                  <a:solidFill>
                    <a:srgbClr val="FF0000"/>
                  </a:solidFill>
                </a:rPr>
                <a:t>(a))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 flipV="1">
              <a:off x="2286000" y="4343453"/>
              <a:ext cx="2243984" cy="2285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4573289" y="4216444"/>
              <a:ext cx="1472349" cy="7620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4493157" y="4267200"/>
            <a:ext cx="1069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Oval 23"/>
          <p:cNvSpPr>
            <a:spLocks noChangeArrowheads="1"/>
          </p:cNvSpPr>
          <p:nvPr/>
        </p:nvSpPr>
        <p:spPr bwMode="auto">
          <a:xfrm>
            <a:off x="7272694" y="2286000"/>
            <a:ext cx="499706" cy="141730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7239000" y="3810000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>
            <a:off x="1080599" y="1965903"/>
            <a:ext cx="3872401" cy="1676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>
            <a:off x="4876800" y="2362200"/>
            <a:ext cx="2666999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>
            <a:off x="4953000" y="2590800"/>
            <a:ext cx="2590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 flipV="1">
            <a:off x="4953000" y="3048000"/>
            <a:ext cx="2514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38"/>
          <p:cNvSpPr>
            <a:spLocks noChangeShapeType="1"/>
          </p:cNvSpPr>
          <p:nvPr/>
        </p:nvSpPr>
        <p:spPr bwMode="auto">
          <a:xfrm flipV="1">
            <a:off x="4953000" y="3276600"/>
            <a:ext cx="2514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 flipV="1">
            <a:off x="4953000" y="3352800"/>
            <a:ext cx="2590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 flipV="1">
            <a:off x="5029200" y="2971800"/>
            <a:ext cx="2590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Text Box 35"/>
          <p:cNvSpPr txBox="1">
            <a:spLocks noChangeArrowheads="1"/>
          </p:cNvSpPr>
          <p:nvPr/>
        </p:nvSpPr>
        <p:spPr bwMode="auto">
          <a:xfrm>
            <a:off x="6477000" y="2571690"/>
            <a:ext cx="259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FF0000"/>
                </a:solidFill>
              </a:rPr>
              <a:t>(f</a:t>
            </a:r>
            <a:r>
              <a:rPr lang="en-US" sz="2000" baseline="-25000" dirty="0" smtClean="0">
                <a:solidFill>
                  <a:srgbClr val="FF0000"/>
                </a:solidFill>
              </a:rPr>
              <a:t>0</a:t>
            </a:r>
            <a:r>
              <a:rPr lang="en-US" sz="2000" dirty="0" smtClean="0">
                <a:solidFill>
                  <a:srgbClr val="FF0000"/>
                </a:solidFill>
              </a:rPr>
              <a:t>(a)(b),..,f</a:t>
            </a:r>
            <a:r>
              <a:rPr lang="en-US" sz="2000" baseline="-25000" dirty="0" smtClean="0">
                <a:solidFill>
                  <a:srgbClr val="FF0000"/>
                </a:solidFill>
              </a:rPr>
              <a:t>m-1</a:t>
            </a:r>
            <a:r>
              <a:rPr lang="en-US" sz="2000" dirty="0" smtClean="0">
                <a:solidFill>
                  <a:srgbClr val="FF0000"/>
                </a:solidFill>
              </a:rPr>
              <a:t>(a)(b))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324600" y="11430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1. Assume G(S) has size &lt;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h</a:t>
            </a:r>
            <a:r>
              <a:rPr lang="en-US" sz="2400" baseline="30000" dirty="0" err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46" name="Oval 22"/>
          <p:cNvSpPr>
            <a:spLocks noChangeArrowheads="1"/>
          </p:cNvSpPr>
          <p:nvPr/>
        </p:nvSpPr>
        <p:spPr bwMode="auto">
          <a:xfrm>
            <a:off x="7391400" y="2362200"/>
            <a:ext cx="3048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val 22"/>
          <p:cNvSpPr>
            <a:spLocks noChangeArrowheads="1"/>
          </p:cNvSpPr>
          <p:nvPr/>
        </p:nvSpPr>
        <p:spPr bwMode="auto">
          <a:xfrm>
            <a:off x="838200" y="20574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Applying PV twice - Analysis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533400" y="1371600"/>
            <a:ext cx="7010401" cy="3855700"/>
            <a:chOff x="2061636" y="3793081"/>
            <a:chExt cx="3984002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4332611" y="4072490"/>
              <a:ext cx="457200" cy="13124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4486680" y="477528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</p:cNvCxnSpPr>
            <p:nvPr/>
          </p:nvCxnSpPr>
          <p:spPr bwMode="auto">
            <a:xfrm flipV="1">
              <a:off x="2351040" y="4809152"/>
              <a:ext cx="2135640" cy="155007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aseline="-6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1" y="4470462"/>
              <a:ext cx="2167783" cy="711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2" y="3886200"/>
              <a:ext cx="2167783" cy="584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1" y="4190999"/>
              <a:ext cx="2167783" cy="745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063170"/>
              <a:ext cx="2211088" cy="499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51375" y="5274850"/>
              <a:ext cx="2078609" cy="1270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4010332" y="4544517"/>
              <a:ext cx="1082609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(f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0</a:t>
              </a:r>
              <a:r>
                <a:rPr lang="en-US" sz="2000" dirty="0" smtClean="0">
                  <a:solidFill>
                    <a:srgbClr val="FF0000"/>
                  </a:solidFill>
                </a:rPr>
                <a:t>(a),..,f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m-1</a:t>
              </a:r>
              <a:r>
                <a:rPr lang="en-US" sz="2000" dirty="0" smtClean="0">
                  <a:solidFill>
                    <a:srgbClr val="FF0000"/>
                  </a:solidFill>
                </a:rPr>
                <a:t>(a))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 flipV="1">
              <a:off x="2286000" y="4343453"/>
              <a:ext cx="2243984" cy="2285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4573289" y="4216444"/>
              <a:ext cx="1472349" cy="7620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4493157" y="4267200"/>
            <a:ext cx="12218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Oval 23"/>
          <p:cNvSpPr>
            <a:spLocks noChangeArrowheads="1"/>
          </p:cNvSpPr>
          <p:nvPr/>
        </p:nvSpPr>
        <p:spPr bwMode="auto">
          <a:xfrm>
            <a:off x="7272694" y="2286000"/>
            <a:ext cx="499706" cy="141730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7239000" y="3810000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>
            <a:off x="1080599" y="1965903"/>
            <a:ext cx="3872401" cy="1676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>
            <a:off x="4876800" y="2362200"/>
            <a:ext cx="2666999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>
            <a:off x="4953000" y="2590800"/>
            <a:ext cx="2590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 flipV="1">
            <a:off x="4953000" y="3048000"/>
            <a:ext cx="2514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38"/>
          <p:cNvSpPr>
            <a:spLocks noChangeShapeType="1"/>
          </p:cNvSpPr>
          <p:nvPr/>
        </p:nvSpPr>
        <p:spPr bwMode="auto">
          <a:xfrm flipV="1">
            <a:off x="4953000" y="3276600"/>
            <a:ext cx="2514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 flipV="1">
            <a:off x="4953000" y="3352800"/>
            <a:ext cx="2590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 flipV="1">
            <a:off x="5029200" y="2971800"/>
            <a:ext cx="2590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Text Box 35"/>
          <p:cNvSpPr txBox="1">
            <a:spLocks noChangeArrowheads="1"/>
          </p:cNvSpPr>
          <p:nvPr/>
        </p:nvSpPr>
        <p:spPr bwMode="auto">
          <a:xfrm>
            <a:off x="6477000" y="2571690"/>
            <a:ext cx="259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FF0000"/>
                </a:solidFill>
              </a:rPr>
              <a:t>(f</a:t>
            </a:r>
            <a:r>
              <a:rPr lang="en-US" sz="2000" baseline="-25000" dirty="0" smtClean="0">
                <a:solidFill>
                  <a:srgbClr val="FF0000"/>
                </a:solidFill>
              </a:rPr>
              <a:t>0</a:t>
            </a:r>
            <a:r>
              <a:rPr lang="en-US" sz="2000" dirty="0" smtClean="0">
                <a:solidFill>
                  <a:srgbClr val="FF0000"/>
                </a:solidFill>
              </a:rPr>
              <a:t>(a)(b),..,f</a:t>
            </a:r>
            <a:r>
              <a:rPr lang="en-US" sz="2000" baseline="-25000" dirty="0" smtClean="0">
                <a:solidFill>
                  <a:srgbClr val="FF0000"/>
                </a:solidFill>
              </a:rPr>
              <a:t>m-1</a:t>
            </a:r>
            <a:r>
              <a:rPr lang="en-US" sz="2000" dirty="0" smtClean="0">
                <a:solidFill>
                  <a:srgbClr val="FF0000"/>
                </a:solidFill>
              </a:rPr>
              <a:t>(a)(b))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324600" y="9144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1. Assume G(S) has size &lt;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h</a:t>
            </a:r>
            <a:r>
              <a:rPr lang="en-US" sz="2400" baseline="30000" dirty="0" err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46" name="Oval 22"/>
          <p:cNvSpPr>
            <a:spLocks noChangeArrowheads="1"/>
          </p:cNvSpPr>
          <p:nvPr/>
        </p:nvSpPr>
        <p:spPr bwMode="auto">
          <a:xfrm>
            <a:off x="7391400" y="2362200"/>
            <a:ext cx="3048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572000" y="5105400"/>
            <a:ext cx="44196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2.Find non-zero Q(x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,..,x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)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s.t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Each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var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has local deg &lt; h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Q(S)=0</a:t>
            </a: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val 22"/>
          <p:cNvSpPr>
            <a:spLocks noChangeArrowheads="1"/>
          </p:cNvSpPr>
          <p:nvPr/>
        </p:nvSpPr>
        <p:spPr bwMode="auto">
          <a:xfrm>
            <a:off x="838200" y="20574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Applying PV twice - Analysis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533400" y="1371600"/>
            <a:ext cx="7010401" cy="3855700"/>
            <a:chOff x="2061636" y="3793081"/>
            <a:chExt cx="3984002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4332611" y="4072490"/>
              <a:ext cx="457200" cy="13124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4486680" y="477528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</p:cNvCxnSpPr>
            <p:nvPr/>
          </p:nvCxnSpPr>
          <p:spPr bwMode="auto">
            <a:xfrm flipV="1">
              <a:off x="2351040" y="4809152"/>
              <a:ext cx="2135640" cy="155007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aseline="-6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1" y="4470462"/>
              <a:ext cx="2167783" cy="711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2" y="3886200"/>
              <a:ext cx="2167783" cy="584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1" y="4190999"/>
              <a:ext cx="2167783" cy="745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063170"/>
              <a:ext cx="2211088" cy="499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51375" y="5274850"/>
              <a:ext cx="2078609" cy="1270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4010332" y="4544517"/>
              <a:ext cx="1082609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(f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0</a:t>
              </a:r>
              <a:r>
                <a:rPr lang="en-US" sz="2000" dirty="0" smtClean="0">
                  <a:solidFill>
                    <a:srgbClr val="FF0000"/>
                  </a:solidFill>
                </a:rPr>
                <a:t>(a),..,f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m-1</a:t>
              </a:r>
              <a:r>
                <a:rPr lang="en-US" sz="2000" dirty="0" smtClean="0">
                  <a:solidFill>
                    <a:srgbClr val="FF0000"/>
                  </a:solidFill>
                </a:rPr>
                <a:t>(a))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 flipV="1">
              <a:off x="2286000" y="4343453"/>
              <a:ext cx="2243984" cy="2285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4573289" y="4216444"/>
              <a:ext cx="1472349" cy="7620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4493157" y="4267200"/>
            <a:ext cx="11456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Oval 23"/>
          <p:cNvSpPr>
            <a:spLocks noChangeArrowheads="1"/>
          </p:cNvSpPr>
          <p:nvPr/>
        </p:nvSpPr>
        <p:spPr bwMode="auto">
          <a:xfrm>
            <a:off x="7272694" y="2286000"/>
            <a:ext cx="499706" cy="141730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7239000" y="38100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>
            <a:off x="1080599" y="1965903"/>
            <a:ext cx="3872401" cy="1676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>
            <a:off x="4876800" y="2362200"/>
            <a:ext cx="2666999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>
            <a:off x="4953000" y="2590800"/>
            <a:ext cx="2590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 flipV="1">
            <a:off x="4953000" y="3048000"/>
            <a:ext cx="2514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38"/>
          <p:cNvSpPr>
            <a:spLocks noChangeShapeType="1"/>
          </p:cNvSpPr>
          <p:nvPr/>
        </p:nvSpPr>
        <p:spPr bwMode="auto">
          <a:xfrm flipV="1">
            <a:off x="4953000" y="3276600"/>
            <a:ext cx="2514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 flipV="1">
            <a:off x="4953000" y="3352800"/>
            <a:ext cx="2590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 flipV="1">
            <a:off x="5029200" y="2971800"/>
            <a:ext cx="2590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Text Box 35"/>
          <p:cNvSpPr txBox="1">
            <a:spLocks noChangeArrowheads="1"/>
          </p:cNvSpPr>
          <p:nvPr/>
        </p:nvSpPr>
        <p:spPr bwMode="auto">
          <a:xfrm>
            <a:off x="6477000" y="2571690"/>
            <a:ext cx="259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FF0000"/>
                </a:solidFill>
              </a:rPr>
              <a:t>(f</a:t>
            </a:r>
            <a:r>
              <a:rPr lang="en-US" sz="2000" baseline="-25000" dirty="0" smtClean="0">
                <a:solidFill>
                  <a:srgbClr val="FF0000"/>
                </a:solidFill>
              </a:rPr>
              <a:t>0</a:t>
            </a:r>
            <a:r>
              <a:rPr lang="en-US" sz="2000" dirty="0" smtClean="0">
                <a:solidFill>
                  <a:srgbClr val="FF0000"/>
                </a:solidFill>
              </a:rPr>
              <a:t>(a)(b),..,f</a:t>
            </a:r>
            <a:r>
              <a:rPr lang="en-US" sz="2000" baseline="-25000" dirty="0" smtClean="0">
                <a:solidFill>
                  <a:srgbClr val="FF0000"/>
                </a:solidFill>
              </a:rPr>
              <a:t>m-1</a:t>
            </a:r>
            <a:r>
              <a:rPr lang="en-US" sz="2000" dirty="0" smtClean="0">
                <a:solidFill>
                  <a:srgbClr val="FF0000"/>
                </a:solidFill>
              </a:rPr>
              <a:t>(a)(b))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324600" y="9144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1. Assume G(S) has size &lt;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h</a:t>
            </a:r>
            <a:r>
              <a:rPr lang="en-US" sz="2400" baseline="30000" dirty="0" err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46" name="Oval 22"/>
          <p:cNvSpPr>
            <a:spLocks noChangeArrowheads="1"/>
          </p:cNvSpPr>
          <p:nvPr/>
        </p:nvSpPr>
        <p:spPr bwMode="auto">
          <a:xfrm>
            <a:off x="7391400" y="2362200"/>
            <a:ext cx="3048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724400" y="5486400"/>
            <a:ext cx="44196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2.Find non-zero Q(x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,..,x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)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s.t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Each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var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has local deg &lt; h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Q(S)=0</a:t>
            </a: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2819400" y="4648200"/>
            <a:ext cx="5257800" cy="990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3.</a:t>
            </a: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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 f</a:t>
            </a: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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S, </a:t>
            </a: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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 a</a:t>
            </a: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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  <a:sym typeface="Euclid Symbol"/>
              </a:rPr>
              <a:t>q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, Q(</a:t>
            </a:r>
            <a:r>
              <a:rPr lang="en-US" sz="2400" dirty="0" smtClean="0">
                <a:solidFill>
                  <a:schemeClr val="accent2"/>
                </a:solidFill>
              </a:rPr>
              <a:t>f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0</a:t>
            </a:r>
            <a:r>
              <a:rPr lang="en-US" sz="2400" dirty="0" smtClean="0">
                <a:solidFill>
                  <a:schemeClr val="accent2"/>
                </a:solidFill>
              </a:rPr>
              <a:t>(a),..,f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m-1</a:t>
            </a:r>
            <a:r>
              <a:rPr lang="en-US" sz="2400" dirty="0" smtClean="0">
                <a:solidFill>
                  <a:schemeClr val="accent2"/>
                </a:solidFill>
              </a:rPr>
              <a:t>(a)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)=0,</a:t>
            </a:r>
          </a:p>
          <a:p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Provided that p&gt; deg(Q)=hm.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val 21"/>
          <p:cNvSpPr>
            <a:spLocks noChangeArrowheads="1"/>
          </p:cNvSpPr>
          <p:nvPr/>
        </p:nvSpPr>
        <p:spPr bwMode="auto">
          <a:xfrm>
            <a:off x="381000" y="1478299"/>
            <a:ext cx="3276600" cy="33829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24"/>
          <p:cNvSpPr>
            <a:spLocks noChangeArrowheads="1"/>
          </p:cNvSpPr>
          <p:nvPr/>
        </p:nvSpPr>
        <p:spPr bwMode="auto">
          <a:xfrm>
            <a:off x="2990116" y="3124200"/>
            <a:ext cx="134084" cy="1371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1600200" y="4872335"/>
            <a:ext cx="12980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cs typeface="Arial" pitchFamily="34" charset="0"/>
              </a:rPr>
              <a:t>{0,1}</a:t>
            </a:r>
            <a:r>
              <a:rPr lang="en-US" sz="2400" baseline="30000" dirty="0" smtClean="0">
                <a:solidFill>
                  <a:srgbClr val="FF0000"/>
                </a:solidFill>
                <a:cs typeface="Arial" pitchFamily="34" charset="0"/>
              </a:rPr>
              <a:t>n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 Box 34"/>
          <p:cNvSpPr txBox="1">
            <a:spLocks noChangeArrowheads="1"/>
          </p:cNvSpPr>
          <p:nvPr/>
        </p:nvSpPr>
        <p:spPr bwMode="auto">
          <a:xfrm>
            <a:off x="2947609" y="2819400"/>
            <a:ext cx="3289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With the property that:</a:t>
            </a:r>
            <a:endParaRPr lang="en-US" sz="3600" dirty="0"/>
          </a:p>
        </p:txBody>
      </p:sp>
      <p:sp>
        <p:nvSpPr>
          <p:cNvPr id="11" name="Oval 25"/>
          <p:cNvSpPr>
            <a:spLocks noChangeArrowheads="1"/>
          </p:cNvSpPr>
          <p:nvPr/>
        </p:nvSpPr>
        <p:spPr bwMode="auto">
          <a:xfrm>
            <a:off x="7162800" y="3215650"/>
            <a:ext cx="134084" cy="1371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lowchart: Manual Operation 23"/>
          <p:cNvSpPr/>
          <p:nvPr/>
        </p:nvSpPr>
        <p:spPr>
          <a:xfrm rot="16200000">
            <a:off x="3771138" y="2856738"/>
            <a:ext cx="3200400" cy="839724"/>
          </a:xfrm>
          <a:prstGeom prst="flowChartManualOperati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181600" y="29834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E</a:t>
            </a:r>
            <a:endParaRPr lang="en-US" b="1" dirty="0">
              <a:solidFill>
                <a:schemeClr val="accent2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3124200" y="3200400"/>
            <a:ext cx="1752600" cy="46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57800" y="4953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5410200" y="45720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11" idx="2"/>
          </p:cNvCxnSpPr>
          <p:nvPr/>
        </p:nvCxnSpPr>
        <p:spPr>
          <a:xfrm>
            <a:off x="5867400" y="3276600"/>
            <a:ext cx="1295400" cy="76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6781800" y="2438400"/>
            <a:ext cx="1066800" cy="1828801"/>
            <a:chOff x="6781800" y="2438399"/>
            <a:chExt cx="1066800" cy="1828801"/>
          </a:xfrm>
        </p:grpSpPr>
        <p:sp>
          <p:nvSpPr>
            <p:cNvPr id="23" name="Oval 23"/>
            <p:cNvSpPr>
              <a:spLocks noChangeArrowheads="1"/>
            </p:cNvSpPr>
            <p:nvPr/>
          </p:nvSpPr>
          <p:spPr bwMode="auto">
            <a:xfrm>
              <a:off x="6815493" y="2438399"/>
              <a:ext cx="575907" cy="129540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7162800" y="3215650"/>
              <a:ext cx="134084" cy="13715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Text Box 35"/>
            <p:cNvSpPr txBox="1">
              <a:spLocks noChangeArrowheads="1"/>
            </p:cNvSpPr>
            <p:nvPr/>
          </p:nvSpPr>
          <p:spPr bwMode="auto">
            <a:xfrm>
              <a:off x="6858000" y="2743201"/>
              <a:ext cx="990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E(</a:t>
              </a:r>
              <a:r>
                <a:rPr lang="en-US" sz="2000" dirty="0" err="1" smtClean="0">
                  <a:solidFill>
                    <a:srgbClr val="FF0000"/>
                  </a:solidFill>
                </a:rPr>
                <a:t>f,y</a:t>
              </a:r>
              <a:r>
                <a:rPr lang="en-US" sz="2000" dirty="0" smtClean="0">
                  <a:solidFill>
                    <a:srgbClr val="FF0000"/>
                  </a:solidFill>
                </a:rPr>
                <a:t>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6781800" y="3805535"/>
              <a:ext cx="9932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smtClean="0">
                  <a:solidFill>
                    <a:srgbClr val="FF0000"/>
                  </a:solidFill>
                  <a:cs typeface="Arial" pitchFamily="34" charset="0"/>
                </a:rPr>
                <a:t>{0,1}</a:t>
              </a:r>
              <a:r>
                <a:rPr lang="en-US" sz="2400" baseline="30000" dirty="0" smtClean="0">
                  <a:solidFill>
                    <a:srgbClr val="FF0000"/>
                  </a:solidFill>
                  <a:cs typeface="Arial" pitchFamily="34" charset="0"/>
                </a:rPr>
                <a:t>m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val 22"/>
          <p:cNvSpPr>
            <a:spLocks noChangeArrowheads="1"/>
          </p:cNvSpPr>
          <p:nvPr/>
        </p:nvSpPr>
        <p:spPr bwMode="auto">
          <a:xfrm>
            <a:off x="838200" y="20574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Applying PV twice - Analysis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533400" y="1371600"/>
            <a:ext cx="7010401" cy="3855700"/>
            <a:chOff x="2061636" y="3793081"/>
            <a:chExt cx="3984002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4332611" y="4072490"/>
              <a:ext cx="457200" cy="13124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4486680" y="477528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</p:cNvCxnSpPr>
            <p:nvPr/>
          </p:nvCxnSpPr>
          <p:spPr bwMode="auto">
            <a:xfrm flipV="1">
              <a:off x="2351040" y="4809152"/>
              <a:ext cx="2135640" cy="155007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aseline="-6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1" y="4470462"/>
              <a:ext cx="2167783" cy="711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2" y="3886200"/>
              <a:ext cx="2167783" cy="584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1" y="4190999"/>
              <a:ext cx="2167783" cy="745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063170"/>
              <a:ext cx="2211088" cy="499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51375" y="5274850"/>
              <a:ext cx="2078609" cy="1270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4010332" y="4544517"/>
              <a:ext cx="1082609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(f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0</a:t>
              </a:r>
              <a:r>
                <a:rPr lang="en-US" sz="2000" dirty="0" smtClean="0">
                  <a:solidFill>
                    <a:srgbClr val="FF0000"/>
                  </a:solidFill>
                </a:rPr>
                <a:t>(a),..,f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m-1</a:t>
              </a:r>
              <a:r>
                <a:rPr lang="en-US" sz="2000" dirty="0" smtClean="0">
                  <a:solidFill>
                    <a:srgbClr val="FF0000"/>
                  </a:solidFill>
                </a:rPr>
                <a:t>(a))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 flipV="1">
              <a:off x="2286000" y="4343453"/>
              <a:ext cx="2243984" cy="2285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4573289" y="4216444"/>
              <a:ext cx="1472349" cy="7620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4493157" y="4267200"/>
            <a:ext cx="11456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Oval 23"/>
          <p:cNvSpPr>
            <a:spLocks noChangeArrowheads="1"/>
          </p:cNvSpPr>
          <p:nvPr/>
        </p:nvSpPr>
        <p:spPr bwMode="auto">
          <a:xfrm>
            <a:off x="7272694" y="2286000"/>
            <a:ext cx="499706" cy="141730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7239000" y="38100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>
            <a:off x="1080599" y="1965903"/>
            <a:ext cx="3872401" cy="1676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>
            <a:off x="4876800" y="2362200"/>
            <a:ext cx="2666999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>
            <a:off x="4953000" y="2590800"/>
            <a:ext cx="2590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 flipV="1">
            <a:off x="4953000" y="3048000"/>
            <a:ext cx="2514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38"/>
          <p:cNvSpPr>
            <a:spLocks noChangeShapeType="1"/>
          </p:cNvSpPr>
          <p:nvPr/>
        </p:nvSpPr>
        <p:spPr bwMode="auto">
          <a:xfrm flipV="1">
            <a:off x="4953000" y="3276600"/>
            <a:ext cx="2514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 flipV="1">
            <a:off x="4953000" y="3352800"/>
            <a:ext cx="2590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 flipV="1">
            <a:off x="5029200" y="2971800"/>
            <a:ext cx="2590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Text Box 35"/>
          <p:cNvSpPr txBox="1">
            <a:spLocks noChangeArrowheads="1"/>
          </p:cNvSpPr>
          <p:nvPr/>
        </p:nvSpPr>
        <p:spPr bwMode="auto">
          <a:xfrm>
            <a:off x="6477000" y="2571690"/>
            <a:ext cx="259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FF0000"/>
                </a:solidFill>
              </a:rPr>
              <a:t>(f</a:t>
            </a:r>
            <a:r>
              <a:rPr lang="en-US" sz="2000" baseline="-25000" dirty="0" smtClean="0">
                <a:solidFill>
                  <a:srgbClr val="FF0000"/>
                </a:solidFill>
              </a:rPr>
              <a:t>0</a:t>
            </a:r>
            <a:r>
              <a:rPr lang="en-US" sz="2000" dirty="0" smtClean="0">
                <a:solidFill>
                  <a:srgbClr val="FF0000"/>
                </a:solidFill>
              </a:rPr>
              <a:t>(a)(b),..,f</a:t>
            </a:r>
            <a:r>
              <a:rPr lang="en-US" sz="2000" baseline="-25000" dirty="0" smtClean="0">
                <a:solidFill>
                  <a:srgbClr val="FF0000"/>
                </a:solidFill>
              </a:rPr>
              <a:t>m-1</a:t>
            </a:r>
            <a:r>
              <a:rPr lang="en-US" sz="2000" dirty="0" smtClean="0">
                <a:solidFill>
                  <a:srgbClr val="FF0000"/>
                </a:solidFill>
              </a:rPr>
              <a:t>(a)(b))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324600" y="9144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1. Assume G(S) has size &lt;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h</a:t>
            </a:r>
            <a:r>
              <a:rPr lang="en-US" sz="2400" baseline="30000" dirty="0" err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46" name="Oval 22"/>
          <p:cNvSpPr>
            <a:spLocks noChangeArrowheads="1"/>
          </p:cNvSpPr>
          <p:nvPr/>
        </p:nvSpPr>
        <p:spPr bwMode="auto">
          <a:xfrm>
            <a:off x="7391400" y="2362200"/>
            <a:ext cx="3048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724400" y="5486400"/>
            <a:ext cx="44196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2.Find non-zero Q(x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,..,x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)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s.t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Each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var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has local deg &lt; h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Q(S)=0</a:t>
            </a: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2819400" y="4648200"/>
            <a:ext cx="5257800" cy="990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3.</a:t>
            </a: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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 f</a:t>
            </a: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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S, </a:t>
            </a: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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 a</a:t>
            </a: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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  <a:sym typeface="Euclid Symbol"/>
              </a:rPr>
              <a:t>q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, Q(</a:t>
            </a:r>
            <a:r>
              <a:rPr lang="en-US" sz="2400" dirty="0" smtClean="0">
                <a:solidFill>
                  <a:schemeClr val="accent2"/>
                </a:solidFill>
              </a:rPr>
              <a:t>f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0</a:t>
            </a:r>
            <a:r>
              <a:rPr lang="en-US" sz="2400" dirty="0" smtClean="0">
                <a:solidFill>
                  <a:schemeClr val="accent2"/>
                </a:solidFill>
              </a:rPr>
              <a:t>(a),..,f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m-1</a:t>
            </a:r>
            <a:r>
              <a:rPr lang="en-US" sz="2400" dirty="0" smtClean="0">
                <a:solidFill>
                  <a:schemeClr val="accent2"/>
                </a:solidFill>
              </a:rPr>
              <a:t>(a)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)=0,</a:t>
            </a:r>
          </a:p>
          <a:p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Provided that p&gt; deg(Q)=hm.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76200" y="1143000"/>
            <a:ext cx="5257800" cy="990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4.</a:t>
            </a: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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 f</a:t>
            </a: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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S, </a:t>
            </a:r>
            <a:r>
              <a:rPr lang="en-US" sz="2400" dirty="0" smtClean="0">
                <a:solidFill>
                  <a:schemeClr val="accent2"/>
                </a:solidFill>
              </a:rPr>
              <a:t>Q(f,f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dirty="0" smtClean="0">
                <a:solidFill>
                  <a:schemeClr val="accent2"/>
                </a:solidFill>
              </a:rPr>
              <a:t>,..,f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baseline="64000" dirty="0" smtClean="0">
                <a:solidFill>
                  <a:schemeClr val="accent2"/>
                </a:solidFill>
              </a:rPr>
              <a:t>m-1</a:t>
            </a:r>
            <a:r>
              <a:rPr lang="en-US" sz="2400" dirty="0" smtClean="0">
                <a:solidFill>
                  <a:schemeClr val="accent2"/>
                </a:solidFill>
              </a:rPr>
              <a:t>)=0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,</a:t>
            </a:r>
          </a:p>
          <a:p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Provided that q=p</a:t>
            </a:r>
            <a:r>
              <a:rPr lang="en-US" sz="2400" baseline="30000" dirty="0" smtClean="0">
                <a:solidFill>
                  <a:schemeClr val="accent2"/>
                </a:solidFill>
                <a:sym typeface="Euclid Symbol"/>
              </a:rPr>
              <a:t>2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 &gt; n deg(Q)=</a:t>
            </a:r>
            <a:r>
              <a:rPr lang="en-US" sz="2400" dirty="0" err="1" smtClean="0">
                <a:solidFill>
                  <a:schemeClr val="accent2"/>
                </a:solidFill>
                <a:sym typeface="Euclid Symbol"/>
              </a:rPr>
              <a:t>nhm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.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val 22"/>
          <p:cNvSpPr>
            <a:spLocks noChangeArrowheads="1"/>
          </p:cNvSpPr>
          <p:nvPr/>
        </p:nvSpPr>
        <p:spPr bwMode="auto">
          <a:xfrm>
            <a:off x="838200" y="2057400"/>
            <a:ext cx="304800" cy="1981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Applying PV twice - Analysis</a:t>
            </a:r>
            <a:endParaRPr lang="en-US" sz="3600" dirty="0"/>
          </a:p>
        </p:txBody>
      </p:sp>
      <p:grpSp>
        <p:nvGrpSpPr>
          <p:cNvPr id="3" name="Content Placeholder 5"/>
          <p:cNvGrpSpPr>
            <a:grpSpLocks noGrp="1"/>
          </p:cNvGrpSpPr>
          <p:nvPr>
            <p:ph idx="1"/>
          </p:nvPr>
        </p:nvGrpSpPr>
        <p:grpSpPr>
          <a:xfrm>
            <a:off x="533400" y="1371600"/>
            <a:ext cx="7010401" cy="3855700"/>
            <a:chOff x="2061636" y="3793081"/>
            <a:chExt cx="3984002" cy="2142205"/>
          </a:xfrm>
        </p:grpSpPr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2061636" y="3793081"/>
              <a:ext cx="706261" cy="18795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3"/>
            <p:cNvSpPr>
              <a:spLocks noChangeArrowheads="1"/>
            </p:cNvSpPr>
            <p:nvPr/>
          </p:nvSpPr>
          <p:spPr bwMode="auto">
            <a:xfrm>
              <a:off x="4332611" y="4072490"/>
              <a:ext cx="457200" cy="13124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286000" y="4953000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25"/>
            <p:cNvSpPr>
              <a:spLocks noChangeArrowheads="1"/>
            </p:cNvSpPr>
            <p:nvPr/>
          </p:nvSpPr>
          <p:spPr bwMode="auto">
            <a:xfrm>
              <a:off x="4486680" y="477528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" name="AutoShape 26"/>
            <p:cNvCxnSpPr>
              <a:cxnSpLocks noChangeShapeType="1"/>
              <a:stCxn id="10" idx="7"/>
            </p:cNvCxnSpPr>
            <p:nvPr/>
          </p:nvCxnSpPr>
          <p:spPr bwMode="auto">
            <a:xfrm flipV="1">
              <a:off x="2351040" y="4809152"/>
              <a:ext cx="2135640" cy="155007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190047" y="5678788"/>
              <a:ext cx="434546" cy="256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2400" dirty="0" smtClean="0">
                  <a:solidFill>
                    <a:srgbClr val="FF0000"/>
                  </a:solidFill>
                  <a:sym typeface="Euclid Math Two"/>
                </a:rPr>
                <a:t></a:t>
              </a:r>
              <a:r>
                <a:rPr lang="en-US" sz="2400" baseline="-25000" dirty="0" err="1" smtClean="0">
                  <a:solidFill>
                    <a:srgbClr val="FF0000"/>
                  </a:solidFill>
                </a:rPr>
                <a:t>q</a:t>
              </a:r>
              <a:r>
                <a:rPr lang="en-US" sz="2400" baseline="-6000" dirty="0" err="1" smtClean="0">
                  <a:solidFill>
                    <a:srgbClr val="FF0000"/>
                  </a:solidFill>
                  <a:sym typeface="Symbol" pitchFamily="18" charset="2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V="1">
              <a:off x="2362201" y="4470462"/>
              <a:ext cx="2167783" cy="711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0"/>
            <p:cNvSpPr>
              <a:spLocks noChangeShapeType="1"/>
            </p:cNvSpPr>
            <p:nvPr/>
          </p:nvSpPr>
          <p:spPr bwMode="auto">
            <a:xfrm>
              <a:off x="2362202" y="3886200"/>
              <a:ext cx="2167783" cy="584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2362201" y="4190999"/>
              <a:ext cx="2167783" cy="745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362201" y="5063170"/>
              <a:ext cx="2211088" cy="499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3"/>
            <p:cNvSpPr>
              <a:spLocks noChangeShapeType="1"/>
            </p:cNvSpPr>
            <p:nvPr/>
          </p:nvSpPr>
          <p:spPr bwMode="auto">
            <a:xfrm flipV="1">
              <a:off x="2451375" y="5274850"/>
              <a:ext cx="2078609" cy="1270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133600" y="4798535"/>
              <a:ext cx="533400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4010332" y="4544517"/>
              <a:ext cx="1082609" cy="222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(f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0</a:t>
              </a:r>
              <a:r>
                <a:rPr lang="en-US" sz="2000" dirty="0" smtClean="0">
                  <a:solidFill>
                    <a:srgbClr val="FF0000"/>
                  </a:solidFill>
                </a:rPr>
                <a:t>(a),..,f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m-1</a:t>
              </a:r>
              <a:r>
                <a:rPr lang="en-US" sz="2000" dirty="0" smtClean="0">
                  <a:solidFill>
                    <a:srgbClr val="FF0000"/>
                  </a:solidFill>
                </a:rPr>
                <a:t>(a)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2" name="Line 37"/>
            <p:cNvSpPr>
              <a:spLocks noChangeShapeType="1"/>
            </p:cNvSpPr>
            <p:nvPr/>
          </p:nvSpPr>
          <p:spPr bwMode="auto">
            <a:xfrm flipV="1">
              <a:off x="2286000" y="4343453"/>
              <a:ext cx="2243984" cy="2285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>
              <a:off x="4573289" y="4216444"/>
              <a:ext cx="1472349" cy="7620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3048000" y="3212068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en-US" sz="2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4493157" y="4267200"/>
            <a:ext cx="11456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Oval 23"/>
          <p:cNvSpPr>
            <a:spLocks noChangeArrowheads="1"/>
          </p:cNvSpPr>
          <p:nvPr/>
        </p:nvSpPr>
        <p:spPr bwMode="auto">
          <a:xfrm>
            <a:off x="7272694" y="2286000"/>
            <a:ext cx="499706" cy="141730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7239000" y="3810000"/>
            <a:ext cx="144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rgbClr val="FF0000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r>
              <a:rPr lang="en-US" sz="2400" baseline="30000" dirty="0" smtClean="0">
                <a:solidFill>
                  <a:srgbClr val="FF0000"/>
                </a:solidFill>
                <a:sym typeface="Symbol" pitchFamily="18" charset="2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>
            <a:off x="1080599" y="1965903"/>
            <a:ext cx="3872401" cy="1676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>
            <a:off x="4876800" y="2362200"/>
            <a:ext cx="2666999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>
            <a:off x="4953000" y="2590800"/>
            <a:ext cx="2590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 flipV="1">
            <a:off x="4953000" y="3048000"/>
            <a:ext cx="2514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38"/>
          <p:cNvSpPr>
            <a:spLocks noChangeShapeType="1"/>
          </p:cNvSpPr>
          <p:nvPr/>
        </p:nvSpPr>
        <p:spPr bwMode="auto">
          <a:xfrm flipV="1">
            <a:off x="4953000" y="3276600"/>
            <a:ext cx="2514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 flipV="1">
            <a:off x="4953000" y="3352800"/>
            <a:ext cx="2590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 flipV="1">
            <a:off x="5029200" y="2971800"/>
            <a:ext cx="2590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Text Box 35"/>
          <p:cNvSpPr txBox="1">
            <a:spLocks noChangeArrowheads="1"/>
          </p:cNvSpPr>
          <p:nvPr/>
        </p:nvSpPr>
        <p:spPr bwMode="auto">
          <a:xfrm>
            <a:off x="6477000" y="2571690"/>
            <a:ext cx="259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FF0000"/>
                </a:solidFill>
              </a:rPr>
              <a:t>(f</a:t>
            </a:r>
            <a:r>
              <a:rPr lang="en-US" sz="2000" baseline="-25000" dirty="0" smtClean="0">
                <a:solidFill>
                  <a:srgbClr val="FF0000"/>
                </a:solidFill>
              </a:rPr>
              <a:t>0</a:t>
            </a:r>
            <a:r>
              <a:rPr lang="en-US" sz="2000" dirty="0" smtClean="0">
                <a:solidFill>
                  <a:srgbClr val="FF0000"/>
                </a:solidFill>
              </a:rPr>
              <a:t>(a)(b),..,f</a:t>
            </a:r>
            <a:r>
              <a:rPr lang="en-US" sz="2000" baseline="-25000" dirty="0" smtClean="0">
                <a:solidFill>
                  <a:srgbClr val="FF0000"/>
                </a:solidFill>
              </a:rPr>
              <a:t>m-1</a:t>
            </a:r>
            <a:r>
              <a:rPr lang="en-US" sz="2000" dirty="0" smtClean="0">
                <a:solidFill>
                  <a:srgbClr val="FF0000"/>
                </a:solidFill>
              </a:rPr>
              <a:t>(a)(b))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324600" y="914400"/>
            <a:ext cx="24384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1. Assume G(S) has size &lt;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h</a:t>
            </a:r>
            <a:r>
              <a:rPr lang="en-US" sz="2400" baseline="30000" dirty="0" err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46" name="Oval 22"/>
          <p:cNvSpPr>
            <a:spLocks noChangeArrowheads="1"/>
          </p:cNvSpPr>
          <p:nvPr/>
        </p:nvSpPr>
        <p:spPr bwMode="auto">
          <a:xfrm>
            <a:off x="7391400" y="2362200"/>
            <a:ext cx="3048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724400" y="5486400"/>
            <a:ext cx="4419600" cy="1295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2.Find non-zero Q(x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1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,..,x</a:t>
            </a:r>
            <a:r>
              <a:rPr lang="en-US" sz="2400" baseline="-25000" dirty="0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)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s.t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Each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var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has local deg &lt; h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Q(S)=0</a:t>
            </a: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2819400" y="4648200"/>
            <a:ext cx="5257800" cy="990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3.</a:t>
            </a: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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 f</a:t>
            </a: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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S, </a:t>
            </a: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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 a</a:t>
            </a: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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  <a:sym typeface="Euclid Symbol"/>
              </a:rPr>
              <a:t>q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, Q(</a:t>
            </a:r>
            <a:r>
              <a:rPr lang="en-US" sz="2400" dirty="0" smtClean="0">
                <a:solidFill>
                  <a:schemeClr val="accent2"/>
                </a:solidFill>
              </a:rPr>
              <a:t>f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0</a:t>
            </a:r>
            <a:r>
              <a:rPr lang="en-US" sz="2400" dirty="0" smtClean="0">
                <a:solidFill>
                  <a:schemeClr val="accent2"/>
                </a:solidFill>
              </a:rPr>
              <a:t>(a),..,f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m-1</a:t>
            </a:r>
            <a:r>
              <a:rPr lang="en-US" sz="2400" dirty="0" smtClean="0">
                <a:solidFill>
                  <a:schemeClr val="accent2"/>
                </a:solidFill>
              </a:rPr>
              <a:t>(a)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)=0,</a:t>
            </a:r>
          </a:p>
          <a:p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Provided that p&gt; deg(Q)=hm.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76200" y="1143000"/>
            <a:ext cx="5257800" cy="990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4.</a:t>
            </a: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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 f</a:t>
            </a: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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S, </a:t>
            </a:r>
            <a:r>
              <a:rPr lang="en-US" sz="2400" dirty="0" smtClean="0">
                <a:solidFill>
                  <a:schemeClr val="accent2"/>
                </a:solidFill>
              </a:rPr>
              <a:t>Q(f,f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dirty="0" smtClean="0">
                <a:solidFill>
                  <a:schemeClr val="accent2"/>
                </a:solidFill>
              </a:rPr>
              <a:t>,..,f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baseline="64000" dirty="0" smtClean="0">
                <a:solidFill>
                  <a:schemeClr val="accent2"/>
                </a:solidFill>
              </a:rPr>
              <a:t>m-1</a:t>
            </a:r>
            <a:r>
              <a:rPr lang="en-US" sz="2400" dirty="0" smtClean="0">
                <a:solidFill>
                  <a:schemeClr val="accent2"/>
                </a:solidFill>
              </a:rPr>
              <a:t>)=0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,</a:t>
            </a:r>
          </a:p>
          <a:p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Provided that q=p</a:t>
            </a:r>
            <a:r>
              <a:rPr lang="en-US" sz="2400" baseline="30000" dirty="0" smtClean="0">
                <a:solidFill>
                  <a:schemeClr val="accent2"/>
                </a:solidFill>
                <a:sym typeface="Euclid Symbol"/>
              </a:rPr>
              <a:t>2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 &gt; n deg(Q)=</a:t>
            </a:r>
            <a:r>
              <a:rPr lang="en-US" sz="2400" dirty="0" err="1" smtClean="0">
                <a:solidFill>
                  <a:schemeClr val="accent2"/>
                </a:solidFill>
                <a:sym typeface="Euclid Symbol"/>
              </a:rPr>
              <a:t>nhm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.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228600" y="5105400"/>
            <a:ext cx="3962400" cy="1600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accent2"/>
                </a:solidFill>
              </a:rPr>
              <a:t>5. Prove that 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R(f)= Q(f,f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dirty="0" smtClean="0">
                <a:solidFill>
                  <a:schemeClr val="accent2"/>
                </a:solidFill>
              </a:rPr>
              <a:t>,..,f</a:t>
            </a:r>
            <a:r>
              <a:rPr lang="en-US" sz="2400" baseline="30000" dirty="0" smtClean="0">
                <a:solidFill>
                  <a:schemeClr val="accent2"/>
                </a:solidFill>
              </a:rPr>
              <a:t>h</a:t>
            </a:r>
            <a:r>
              <a:rPr lang="en-US" sz="2400" baseline="64000" dirty="0" smtClean="0">
                <a:solidFill>
                  <a:schemeClr val="accent2"/>
                </a:solidFill>
              </a:rPr>
              <a:t>m-1</a:t>
            </a:r>
            <a:r>
              <a:rPr lang="en-US" sz="2400" dirty="0" smtClean="0">
                <a:solidFill>
                  <a:schemeClr val="accent2"/>
                </a:solidFill>
              </a:rPr>
              <a:t>)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is </a:t>
            </a:r>
            <a:r>
              <a:rPr lang="en-US" sz="2400" dirty="0" smtClean="0">
                <a:solidFill>
                  <a:schemeClr val="accent2"/>
                </a:solidFill>
              </a:rPr>
              <a:t>a </a:t>
            </a:r>
            <a:r>
              <a:rPr lang="en-US" sz="2400" smtClean="0">
                <a:solidFill>
                  <a:schemeClr val="accent2"/>
                </a:solidFill>
              </a:rPr>
              <a:t>non-zero polynomial</a:t>
            </a:r>
          </a:p>
          <a:p>
            <a:r>
              <a:rPr lang="en-US" sz="2400" smtClean="0">
                <a:solidFill>
                  <a:schemeClr val="accent2"/>
                </a:solidFill>
              </a:rPr>
              <a:t>and </a:t>
            </a:r>
            <a:r>
              <a:rPr lang="en-US" sz="2400" dirty="0" smtClean="0">
                <a:solidFill>
                  <a:schemeClr val="accent2"/>
                </a:solidFill>
              </a:rPr>
              <a:t>conclude that |S|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 ≤ </a:t>
            </a:r>
            <a:r>
              <a:rPr lang="en-US" sz="2400" dirty="0" err="1" smtClean="0">
                <a:solidFill>
                  <a:schemeClr val="accent2"/>
                </a:solidFill>
                <a:sym typeface="Symbol" pitchFamily="18" charset="2"/>
              </a:rPr>
              <a:t>h</a:t>
            </a:r>
            <a:r>
              <a:rPr lang="en-US" sz="2400" baseline="30000" dirty="0" err="1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400" baseline="30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did we gain?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5257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For the analysis to work we need: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p &gt; deg(Q)=</a:t>
            </a:r>
            <a:r>
              <a:rPr lang="en-US" dirty="0" err="1" smtClean="0">
                <a:solidFill>
                  <a:schemeClr val="accent2"/>
                </a:solidFill>
              </a:rPr>
              <a:t>hm</a:t>
            </a:r>
            <a:r>
              <a:rPr lang="en-US" dirty="0" smtClean="0">
                <a:solidFill>
                  <a:schemeClr val="accent2"/>
                </a:solidFill>
              </a:rPr>
              <a:t>   </a:t>
            </a:r>
            <a:r>
              <a:rPr lang="en-US" dirty="0" smtClean="0">
                <a:solidFill>
                  <a:srgbClr val="FF0000"/>
                </a:solidFill>
              </a:rPr>
              <a:t>**the key equation**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and,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q = p</a:t>
            </a:r>
            <a:r>
              <a:rPr lang="en-US" baseline="30000" dirty="0" smtClean="0">
                <a:solidFill>
                  <a:schemeClr val="accent2"/>
                </a:solidFill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 &gt; n deg(Q) </a:t>
            </a:r>
            <a:r>
              <a:rPr lang="en-US" dirty="0" smtClean="0"/>
              <a:t>which translates to</a:t>
            </a:r>
            <a:r>
              <a:rPr lang="en-US" dirty="0" smtClean="0">
                <a:solidFill>
                  <a:schemeClr val="accent2"/>
                </a:solidFill>
              </a:rPr>
              <a:t>, p&gt;n </a:t>
            </a:r>
            <a:r>
              <a:rPr lang="en-US" dirty="0" smtClean="0"/>
              <a:t>and is fine.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Compare with </a:t>
            </a:r>
            <a:r>
              <a:rPr lang="en-US" dirty="0" smtClean="0">
                <a:solidFill>
                  <a:schemeClr val="accent2"/>
                </a:solidFill>
              </a:rPr>
              <a:t>p&gt; deg(Q) n = </a:t>
            </a:r>
            <a:r>
              <a:rPr lang="en-US" dirty="0" err="1" smtClean="0">
                <a:solidFill>
                  <a:schemeClr val="accent2"/>
                </a:solidFill>
              </a:rPr>
              <a:t>hmn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we had before.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We still need to gain the </a:t>
            </a:r>
            <a:r>
              <a:rPr lang="en-US" dirty="0" smtClean="0">
                <a:solidFill>
                  <a:schemeClr val="accent2"/>
                </a:solidFill>
              </a:rPr>
              <a:t>m</a:t>
            </a:r>
            <a:r>
              <a:rPr lang="en-US" dirty="0" smtClean="0"/>
              <a:t> factor.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Massaging </a:t>
            </a:r>
            <a:r>
              <a:rPr lang="en-US" dirty="0" smtClean="0">
                <a:solidFill>
                  <a:schemeClr val="accent2"/>
                </a:solidFill>
              </a:rPr>
              <a:t>Deg(Q)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305800" cy="4800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To gain the </a:t>
            </a:r>
            <a:r>
              <a:rPr lang="en-US" dirty="0" smtClean="0">
                <a:solidFill>
                  <a:schemeClr val="accent2"/>
                </a:solidFill>
              </a:rPr>
              <a:t>m</a:t>
            </a:r>
            <a:r>
              <a:rPr lang="en-US" dirty="0" smtClean="0"/>
              <a:t> factor we need to </a:t>
            </a:r>
          </a:p>
          <a:p>
            <a:r>
              <a:rPr lang="en-US" dirty="0" smtClean="0"/>
              <a:t>Work with total degree, and ,</a:t>
            </a:r>
          </a:p>
          <a:p>
            <a:r>
              <a:rPr lang="en-US" dirty="0" smtClean="0"/>
              <a:t>Work with multiplicities.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We should choose </a:t>
            </a:r>
            <a:r>
              <a:rPr lang="en-US" dirty="0" smtClean="0">
                <a:solidFill>
                  <a:schemeClr val="accent2"/>
                </a:solidFill>
              </a:rPr>
              <a:t>Q</a:t>
            </a:r>
            <a:r>
              <a:rPr lang="en-US" dirty="0" smtClean="0"/>
              <a:t> that vanishes </a:t>
            </a:r>
          </a:p>
          <a:p>
            <a:pPr>
              <a:buNone/>
            </a:pPr>
            <a:r>
              <a:rPr lang="en-US" dirty="0" smtClean="0"/>
              <a:t>      with multiplicity </a:t>
            </a:r>
            <a:r>
              <a:rPr lang="en-US" dirty="0" smtClean="0">
                <a:solidFill>
                  <a:schemeClr val="accent2"/>
                </a:solidFill>
              </a:rPr>
              <a:t>t</a:t>
            </a:r>
            <a:r>
              <a:rPr lang="en-US" dirty="0" smtClean="0"/>
              <a:t> on the set </a:t>
            </a:r>
            <a:r>
              <a:rPr lang="en-US" dirty="0" smtClean="0">
                <a:solidFill>
                  <a:schemeClr val="accent2"/>
                </a:solidFill>
              </a:rPr>
              <a:t>B=G(S)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      for some parameter </a:t>
            </a:r>
            <a:r>
              <a:rPr lang="en-US" dirty="0" smtClean="0">
                <a:solidFill>
                  <a:schemeClr val="accent2"/>
                </a:solidFill>
              </a:rPr>
              <a:t>t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  <a:sym typeface="Euclid Symbol"/>
              </a:rPr>
              <a:t>t=</a:t>
            </a:r>
            <a:r>
              <a:rPr lang="en-US" dirty="0" smtClean="0">
                <a:solidFill>
                  <a:schemeClr val="accent2"/>
                </a:solidFill>
              </a:rPr>
              <a:t>m</a:t>
            </a:r>
            <a:r>
              <a:rPr lang="en-US" baseline="30000" dirty="0" smtClean="0">
                <a:solidFill>
                  <a:schemeClr val="accent2"/>
                </a:solidFill>
                <a:sym typeface="Euclid Math One"/>
              </a:rPr>
              <a:t>2</a:t>
            </a:r>
            <a:r>
              <a:rPr lang="en-US" dirty="0" smtClean="0"/>
              <a:t> ).</a:t>
            </a:r>
          </a:p>
          <a:p>
            <a:pPr>
              <a:buNone/>
            </a:pPr>
            <a:r>
              <a:rPr lang="en-US" dirty="0" smtClean="0"/>
              <a:t>and this would make the parameters optimal.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now face 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05800" cy="4525963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How do we know that  </a:t>
            </a:r>
          </a:p>
          <a:p>
            <a:pPr algn="ctr">
              <a:buNone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2"/>
                </a:solidFill>
              </a:rPr>
              <a:t>Q(f,f</a:t>
            </a:r>
            <a:r>
              <a:rPr lang="en-US" sz="2800" baseline="30000" dirty="0" smtClean="0">
                <a:solidFill>
                  <a:schemeClr val="accent2"/>
                </a:solidFill>
              </a:rPr>
              <a:t>h</a:t>
            </a:r>
            <a:r>
              <a:rPr lang="en-US" sz="2800" dirty="0" smtClean="0">
                <a:solidFill>
                  <a:schemeClr val="accent2"/>
                </a:solidFill>
              </a:rPr>
              <a:t>,..,f</a:t>
            </a:r>
            <a:r>
              <a:rPr lang="en-US" sz="2800" baseline="30000" dirty="0" smtClean="0">
                <a:solidFill>
                  <a:schemeClr val="accent2"/>
                </a:solidFill>
              </a:rPr>
              <a:t>h</a:t>
            </a:r>
            <a:r>
              <a:rPr lang="en-US" sz="2800" baseline="64000" dirty="0" smtClean="0">
                <a:solidFill>
                  <a:schemeClr val="accent2"/>
                </a:solidFill>
              </a:rPr>
              <a:t>m-1</a:t>
            </a:r>
            <a:r>
              <a:rPr lang="en-US" sz="2800" dirty="0" smtClean="0">
                <a:solidFill>
                  <a:schemeClr val="accent2"/>
                </a:solidFill>
              </a:rPr>
              <a:t>) </a:t>
            </a:r>
            <a:r>
              <a:rPr lang="el-GR" sz="2800" dirty="0" smtClean="0">
                <a:solidFill>
                  <a:schemeClr val="accent2"/>
                </a:solidFill>
                <a:sym typeface="Euclid Symbol"/>
              </a:rPr>
              <a:t></a:t>
            </a:r>
            <a:r>
              <a:rPr lang="en-US" sz="2800" dirty="0" smtClean="0">
                <a:solidFill>
                  <a:schemeClr val="accent2"/>
                </a:solidFill>
              </a:rPr>
              <a:t> 0</a:t>
            </a:r>
          </a:p>
          <a:p>
            <a:pPr>
              <a:buNone/>
            </a:pPr>
            <a:r>
              <a:rPr lang="en-US" sz="2800" dirty="0" smtClean="0"/>
              <a:t> is not the zero polynomial?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The argument before used that </a:t>
            </a:r>
            <a:r>
              <a:rPr lang="en-US" sz="2800" dirty="0" smtClean="0">
                <a:solidFill>
                  <a:schemeClr val="accent2"/>
                </a:solidFill>
              </a:rPr>
              <a:t>Q</a:t>
            </a:r>
            <a:r>
              <a:rPr lang="en-US" sz="2800" dirty="0" smtClean="0"/>
              <a:t> has local </a:t>
            </a:r>
          </a:p>
          <a:p>
            <a:pPr>
              <a:buNone/>
            </a:pPr>
            <a:r>
              <a:rPr lang="en-US" sz="2800" dirty="0" smtClean="0"/>
              <a:t>degree at most </a:t>
            </a:r>
            <a:r>
              <a:rPr lang="en-US" sz="2800" dirty="0" smtClean="0">
                <a:solidFill>
                  <a:schemeClr val="accent2"/>
                </a:solidFill>
              </a:rPr>
              <a:t>h</a:t>
            </a:r>
            <a:r>
              <a:rPr lang="en-US" sz="2800" dirty="0" smtClean="0"/>
              <a:t> in each variable.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The argument does not carry over for </a:t>
            </a:r>
          </a:p>
          <a:p>
            <a:pPr>
              <a:buNone/>
            </a:pPr>
            <a:r>
              <a:rPr lang="en-US" sz="2800" dirty="0" smtClean="0"/>
              <a:t>high </a:t>
            </a:r>
            <a:r>
              <a:rPr lang="en-US" sz="2800" dirty="0" smtClean="0">
                <a:solidFill>
                  <a:schemeClr val="accent2"/>
                </a:solidFill>
              </a:rPr>
              <a:t>(</a:t>
            </a:r>
            <a:r>
              <a:rPr lang="el-GR" sz="2800" dirty="0" smtClean="0">
                <a:solidFill>
                  <a:schemeClr val="accent2"/>
                </a:solidFill>
                <a:sym typeface="Euclid Symbol"/>
              </a:rPr>
              <a:t></a:t>
            </a:r>
            <a:r>
              <a:rPr lang="en-US" sz="2800" dirty="0" smtClean="0">
                <a:solidFill>
                  <a:schemeClr val="accent2"/>
                </a:solidFill>
                <a:sym typeface="Euclid Symbol"/>
              </a:rPr>
              <a:t> ht =</a:t>
            </a:r>
            <a:r>
              <a:rPr lang="el-GR" sz="2800" dirty="0" smtClean="0">
                <a:solidFill>
                  <a:schemeClr val="accent2"/>
                </a:solidFill>
                <a:sym typeface="Euclid Symbol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sym typeface="Euclid Symbol"/>
              </a:rPr>
              <a:t> h</a:t>
            </a:r>
            <a:r>
              <a:rPr lang="en-US" sz="2800" dirty="0" smtClean="0">
                <a:solidFill>
                  <a:schemeClr val="accent2"/>
                </a:solidFill>
              </a:rPr>
              <a:t>m</a:t>
            </a:r>
            <a:r>
              <a:rPr lang="en-US" sz="2800" baseline="30000" dirty="0" smtClean="0">
                <a:solidFill>
                  <a:schemeClr val="accent2"/>
                </a:solidFill>
                <a:sym typeface="Euclid Math One"/>
              </a:rPr>
              <a:t>2</a:t>
            </a:r>
            <a:r>
              <a:rPr lang="en-US" sz="2800" dirty="0" smtClean="0">
                <a:solidFill>
                  <a:schemeClr val="accent2"/>
                </a:solidFill>
              </a:rPr>
              <a:t> ) </a:t>
            </a:r>
            <a:r>
              <a:rPr lang="en-US" sz="2800" dirty="0" smtClean="0"/>
              <a:t>total degree.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</a:rPr>
              <a:t>A two stage PV construction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Change the curve </a:t>
            </a:r>
            <a:r>
              <a:rPr lang="en-US" sz="2800" dirty="0" smtClean="0">
                <a:solidFill>
                  <a:schemeClr val="accent2"/>
                </a:solidFill>
                <a:sym typeface="Symbol" pitchFamily="18" charset="2"/>
              </a:rPr>
              <a:t>C: </a:t>
            </a:r>
            <a:r>
              <a:rPr lang="el-GR" sz="28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8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28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28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l-GR" sz="2800" dirty="0" smtClean="0">
                <a:solidFill>
                  <a:schemeClr val="accent2"/>
                </a:solidFill>
                <a:sym typeface="Euclid Symbol"/>
              </a:rPr>
              <a:t></a:t>
            </a:r>
            <a:r>
              <a:rPr lang="en-US" sz="2800" dirty="0" smtClean="0">
                <a:solidFill>
                  <a:schemeClr val="accent2"/>
                </a:solidFill>
                <a:sym typeface="Symbol" pitchFamily="18" charset="2"/>
              </a:rPr>
              <a:t> (</a:t>
            </a:r>
            <a:r>
              <a:rPr lang="el-GR" sz="28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8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28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2800" dirty="0" smtClean="0">
                <a:solidFill>
                  <a:schemeClr val="accent2"/>
                </a:solidFill>
                <a:sym typeface="Symbol" pitchFamily="18" charset="2"/>
              </a:rPr>
              <a:t>)</a:t>
            </a:r>
            <a:r>
              <a:rPr lang="en-US" sz="2800" baseline="30000" dirty="0" smtClean="0">
                <a:solidFill>
                  <a:schemeClr val="accent2"/>
                </a:solidFill>
                <a:sym typeface="Symbol" pitchFamily="18" charset="2"/>
              </a:rPr>
              <a:t>m</a:t>
            </a:r>
          </a:p>
          <a:p>
            <a:pPr marL="514350" indent="-514350">
              <a:buNone/>
            </a:pPr>
            <a:r>
              <a:rPr lang="en-US" sz="2800" dirty="0" smtClean="0"/>
              <a:t>     from the PV curve </a:t>
            </a:r>
            <a:r>
              <a:rPr lang="en-US" sz="2800" dirty="0" smtClean="0">
                <a:solidFill>
                  <a:schemeClr val="accent2"/>
                </a:solidFill>
              </a:rPr>
              <a:t>C</a:t>
            </a:r>
            <a:r>
              <a:rPr lang="en-US" sz="2800" baseline="-25000" dirty="0" smtClean="0">
                <a:solidFill>
                  <a:schemeClr val="accent2"/>
                </a:solidFill>
              </a:rPr>
              <a:t>k</a:t>
            </a:r>
            <a:r>
              <a:rPr lang="en-US" sz="2800" dirty="0" smtClean="0">
                <a:solidFill>
                  <a:schemeClr val="accent2"/>
                </a:solidFill>
              </a:rPr>
              <a:t>(f)= </a:t>
            </a:r>
            <a:r>
              <a:rPr lang="en-US" sz="2800" dirty="0" err="1" smtClean="0">
                <a:solidFill>
                  <a:schemeClr val="accent2"/>
                </a:solidFill>
              </a:rPr>
              <a:t>f</a:t>
            </a:r>
            <a:r>
              <a:rPr lang="en-US" sz="2800" baseline="30000" dirty="0" err="1" smtClean="0">
                <a:solidFill>
                  <a:schemeClr val="accent2"/>
                </a:solidFill>
              </a:rPr>
              <a:t>h</a:t>
            </a:r>
            <a:r>
              <a:rPr lang="en-US" sz="2800" baseline="64000" dirty="0" err="1" smtClean="0">
                <a:solidFill>
                  <a:schemeClr val="accent2"/>
                </a:solidFill>
              </a:rPr>
              <a:t>k</a:t>
            </a:r>
            <a:r>
              <a:rPr lang="en-US" sz="2800" dirty="0" smtClean="0">
                <a:sym typeface="Symbol" pitchFamily="18" charset="2"/>
              </a:rPr>
              <a:t> </a:t>
            </a:r>
          </a:p>
          <a:p>
            <a:pPr marL="514350" indent="-514350">
              <a:buNone/>
            </a:pPr>
            <a:r>
              <a:rPr lang="en-US" sz="2800" dirty="0" smtClean="0"/>
              <a:t>     to the “covering curve”.</a:t>
            </a:r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r>
              <a:rPr lang="en-US" sz="2800" dirty="0" smtClean="0"/>
              <a:t>The covering curve has the property that</a:t>
            </a:r>
          </a:p>
          <a:p>
            <a:pPr marL="514350" indent="-514350"/>
            <a:r>
              <a:rPr lang="en-US" sz="2800" dirty="0" smtClean="0"/>
              <a:t>deg(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)=</a:t>
            </a:r>
            <a:r>
              <a:rPr lang="en-US" sz="2800" dirty="0" smtClean="0">
                <a:solidFill>
                  <a:schemeClr val="accent6"/>
                </a:solidFill>
                <a:sym typeface="Symbol" pitchFamily="18" charset="2"/>
              </a:rPr>
              <a:t> h</a:t>
            </a:r>
            <a:r>
              <a:rPr lang="en-US" sz="2800" baseline="30000" dirty="0" smtClean="0">
                <a:solidFill>
                  <a:schemeClr val="accent6"/>
                </a:solidFill>
                <a:sym typeface="Symbol" pitchFamily="18" charset="2"/>
              </a:rPr>
              <a:t>m-1</a:t>
            </a:r>
            <a:r>
              <a:rPr lang="en-US" sz="2800" dirty="0" smtClean="0">
                <a:sym typeface="Symbol" pitchFamily="18" charset="2"/>
              </a:rPr>
              <a:t>, and</a:t>
            </a:r>
            <a:endParaRPr lang="en-US" sz="2800" dirty="0" smtClean="0"/>
          </a:p>
          <a:p>
            <a:pPr marL="514350" indent="-514350"/>
            <a:r>
              <a:rPr lang="en-US" sz="2800" dirty="0" smtClean="0">
                <a:solidFill>
                  <a:schemeClr val="accent6"/>
                </a:solidFill>
                <a:sym typeface="Symbol" pitchFamily="18" charset="2"/>
              </a:rPr>
              <a:t>C:</a:t>
            </a:r>
            <a:r>
              <a:rPr lang="el-GR" sz="2800" dirty="0" smtClean="0">
                <a:solidFill>
                  <a:schemeClr val="accent6"/>
                </a:solidFill>
                <a:sym typeface="Euclid Math Two"/>
              </a:rPr>
              <a:t> </a:t>
            </a:r>
            <a:r>
              <a:rPr lang="en-US" sz="2800" baseline="-25000" dirty="0" smtClean="0">
                <a:solidFill>
                  <a:schemeClr val="accent6"/>
                </a:solidFill>
              </a:rPr>
              <a:t>p</a:t>
            </a:r>
            <a:r>
              <a:rPr lang="en-US" sz="2800" baseline="-8000" dirty="0" smtClean="0">
                <a:solidFill>
                  <a:schemeClr val="accent6"/>
                </a:solidFill>
              </a:rPr>
              <a:t>m</a:t>
            </a:r>
            <a:r>
              <a:rPr lang="en-US" sz="2800" dirty="0" smtClean="0">
                <a:solidFill>
                  <a:schemeClr val="accent6"/>
                </a:solidFill>
                <a:cs typeface="Arial" pitchFamily="34" charset="0"/>
              </a:rPr>
              <a:t> → </a:t>
            </a:r>
            <a:r>
              <a:rPr lang="en-US" sz="2800" dirty="0" smtClean="0">
                <a:solidFill>
                  <a:schemeClr val="accent2"/>
                </a:solidFill>
                <a:sym typeface="Symbol" pitchFamily="18" charset="2"/>
              </a:rPr>
              <a:t>(</a:t>
            </a:r>
            <a:r>
              <a:rPr lang="el-GR" sz="28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800" baseline="-25000" dirty="0" smtClean="0">
                <a:solidFill>
                  <a:schemeClr val="accent2"/>
                </a:solidFill>
              </a:rPr>
              <a:t>p</a:t>
            </a:r>
            <a:r>
              <a:rPr lang="en-US" sz="2800" dirty="0" smtClean="0">
                <a:solidFill>
                  <a:schemeClr val="accent2"/>
                </a:solidFill>
              </a:rPr>
              <a:t>)</a:t>
            </a:r>
            <a:r>
              <a:rPr lang="en-US" sz="2800" baseline="30000" dirty="0" smtClean="0">
                <a:solidFill>
                  <a:schemeClr val="accent2"/>
                </a:solidFill>
                <a:sym typeface="Symbol" pitchFamily="18" charset="2"/>
              </a:rPr>
              <a:t>m </a:t>
            </a:r>
            <a:r>
              <a:rPr lang="en-US" sz="2800" dirty="0" smtClean="0"/>
              <a:t>covers </a:t>
            </a:r>
            <a:r>
              <a:rPr lang="en-US" sz="2800" dirty="0" smtClean="0">
                <a:solidFill>
                  <a:schemeClr val="accent2"/>
                </a:solidFill>
                <a:sym typeface="Symbol" pitchFamily="18" charset="2"/>
              </a:rPr>
              <a:t>(</a:t>
            </a:r>
            <a:r>
              <a:rPr lang="el-GR" sz="28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800" baseline="-25000" dirty="0" smtClean="0">
                <a:solidFill>
                  <a:schemeClr val="accent2"/>
                </a:solidFill>
              </a:rPr>
              <a:t>p</a:t>
            </a:r>
            <a:r>
              <a:rPr lang="en-US" sz="2800" dirty="0" smtClean="0">
                <a:solidFill>
                  <a:schemeClr val="accent2"/>
                </a:solidFill>
              </a:rPr>
              <a:t>)</a:t>
            </a:r>
            <a:r>
              <a:rPr lang="en-US" sz="2800" baseline="30000" dirty="0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800" b="1" baseline="30000" dirty="0" smtClean="0">
              <a:solidFill>
                <a:schemeClr val="accent2"/>
              </a:solidFill>
              <a:latin typeface="Comic Sans MS" pitchFamily="66" charset="0"/>
            </a:endParaRPr>
          </a:p>
          <a:p>
            <a:pPr marL="514350" indent="-514350"/>
            <a:endParaRPr lang="en-US" sz="2800" baseline="30000" dirty="0" smtClean="0">
              <a:solidFill>
                <a:schemeClr val="accent6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Modifying the analysis.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51054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Choose </a:t>
            </a:r>
            <a:r>
              <a:rPr 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en-US" sz="2400" dirty="0" smtClean="0"/>
              <a:t> that vanishes with multiplicity </a:t>
            </a:r>
            <a:r>
              <a:rPr lang="en-US" sz="2400" dirty="0" smtClean="0">
                <a:solidFill>
                  <a:schemeClr val="accent2"/>
                </a:solidFill>
              </a:rPr>
              <a:t>t</a:t>
            </a:r>
            <a:r>
              <a:rPr lang="en-US" sz="2400" dirty="0" smtClean="0"/>
              <a:t> over </a:t>
            </a:r>
            <a:r>
              <a:rPr lang="en-US" sz="2400" dirty="0" smtClean="0">
                <a:solidFill>
                  <a:schemeClr val="accent2"/>
                </a:solidFill>
              </a:rPr>
              <a:t>B=G(S)</a:t>
            </a:r>
            <a:r>
              <a:rPr lang="en-US" sz="2400" dirty="0" smtClean="0"/>
              <a:t>.  </a:t>
            </a:r>
            <a:r>
              <a:rPr lang="en-US" sz="2400" dirty="0" smtClean="0">
                <a:solidFill>
                  <a:schemeClr val="accent2"/>
                </a:solidFill>
              </a:rPr>
              <a:t>|B|=(p/2)</a:t>
            </a:r>
            <a:r>
              <a:rPr lang="en-US" sz="2400" baseline="30000" dirty="0" smtClean="0">
                <a:solidFill>
                  <a:schemeClr val="accent2"/>
                </a:solidFill>
              </a:rPr>
              <a:t>m</a:t>
            </a:r>
            <a:r>
              <a:rPr lang="en-US" sz="2400" dirty="0" smtClean="0"/>
              <a:t>. </a:t>
            </a:r>
            <a:r>
              <a:rPr lang="en-US" sz="2400" dirty="0" smtClean="0">
                <a:solidFill>
                  <a:schemeClr val="accent2"/>
                </a:solidFill>
              </a:rPr>
              <a:t>deg(</a:t>
            </a:r>
            <a:r>
              <a:rPr 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en-US" sz="2400" dirty="0" smtClean="0">
                <a:solidFill>
                  <a:schemeClr val="accent2"/>
                </a:solidFill>
              </a:rPr>
              <a:t>)&lt;pt/2</a:t>
            </a:r>
            <a:r>
              <a:rPr lang="en-US" sz="2400" dirty="0" smtClean="0"/>
              <a:t>.</a:t>
            </a:r>
          </a:p>
          <a:p>
            <a:pPr eaLnBrk="1" hangingPunct="1">
              <a:buNone/>
            </a:pPr>
            <a:endParaRPr lang="en-US" sz="2400" dirty="0" smtClean="0"/>
          </a:p>
          <a:p>
            <a:pPr eaLnBrk="1" hangingPunct="1"/>
            <a:r>
              <a:rPr 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en-US" sz="2400" dirty="0" smtClean="0"/>
              <a:t> has low degree, and so it cannot vanish with multiplicity </a:t>
            </a:r>
            <a:r>
              <a:rPr lang="en-US" sz="2400" dirty="0" smtClean="0">
                <a:solidFill>
                  <a:schemeClr val="accent2"/>
                </a:solidFill>
              </a:rPr>
              <a:t>t/2</a:t>
            </a:r>
            <a:r>
              <a:rPr lang="en-US" sz="2400" dirty="0" smtClean="0"/>
              <a:t> over 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p</a:t>
            </a:r>
            <a:r>
              <a:rPr lang="en-US" sz="2400" dirty="0" smtClean="0">
                <a:solidFill>
                  <a:schemeClr val="accent2"/>
                </a:solidFill>
              </a:rPr>
              <a:t>)</a:t>
            </a:r>
            <a:r>
              <a:rPr lang="en-US" sz="2400" baseline="30000" dirty="0" smtClean="0">
                <a:solidFill>
                  <a:schemeClr val="accent2"/>
                </a:solidFill>
                <a:sym typeface="Symbol" pitchFamily="18" charset="2"/>
              </a:rPr>
              <a:t>m </a:t>
            </a:r>
            <a:r>
              <a:rPr lang="en-US" sz="2400" dirty="0" smtClean="0">
                <a:solidFill>
                  <a:schemeClr val="accent4"/>
                </a:solidFill>
              </a:rPr>
              <a:t>[DKSS]. The curve C covers </a:t>
            </a:r>
            <a:r>
              <a:rPr lang="en-US" sz="2400" dirty="0" smtClean="0">
                <a:solidFill>
                  <a:schemeClr val="accent2"/>
                </a:solidFill>
                <a:sym typeface="Symbol" pitchFamily="18" charset="2"/>
              </a:rPr>
              <a:t>(</a:t>
            </a:r>
            <a:r>
              <a:rPr lang="el-GR" sz="24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p</a:t>
            </a:r>
            <a:r>
              <a:rPr lang="en-US" sz="2400" dirty="0" smtClean="0">
                <a:solidFill>
                  <a:schemeClr val="accent2"/>
                </a:solidFill>
              </a:rPr>
              <a:t>)</a:t>
            </a:r>
            <a:r>
              <a:rPr lang="en-US" sz="2400" baseline="30000" dirty="0" smtClean="0">
                <a:solidFill>
                  <a:schemeClr val="accent2"/>
                </a:solidFill>
                <a:sym typeface="Symbol" pitchFamily="18" charset="2"/>
              </a:rPr>
              <a:t>m </a:t>
            </a:r>
            <a:r>
              <a:rPr lang="en-US" sz="2400" dirty="0" smtClean="0">
                <a:solidFill>
                  <a:schemeClr val="accent4"/>
                </a:solidFill>
              </a:rPr>
              <a:t>and so </a:t>
            </a:r>
            <a:r>
              <a:rPr 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en-US" sz="2400" dirty="0" smtClean="0"/>
              <a:t> cannot vanish with multiplicity </a:t>
            </a:r>
            <a:r>
              <a:rPr lang="en-US" sz="2400" dirty="0" smtClean="0">
                <a:solidFill>
                  <a:schemeClr val="accent2"/>
                </a:solidFill>
              </a:rPr>
              <a:t>t/2</a:t>
            </a:r>
            <a:r>
              <a:rPr lang="en-US" sz="2400" dirty="0" smtClean="0"/>
              <a:t> over the curve.</a:t>
            </a:r>
            <a:endParaRPr lang="en-US" sz="2400" dirty="0" smtClean="0">
              <a:solidFill>
                <a:schemeClr val="accent6"/>
              </a:solidFill>
              <a:sym typeface="Euclid Math Two"/>
            </a:endParaRPr>
          </a:p>
          <a:p>
            <a:pPr eaLnBrk="1" hangingPunct="1">
              <a:buNone/>
            </a:pPr>
            <a:r>
              <a:rPr lang="en-US" sz="2400" baseline="30000" dirty="0" smtClean="0">
                <a:solidFill>
                  <a:schemeClr val="accent6"/>
                </a:solidFill>
              </a:rPr>
              <a:t> 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Thus, some </a:t>
            </a:r>
            <a:r>
              <a:rPr lang="en-US" sz="2400" dirty="0" smtClean="0">
                <a:solidFill>
                  <a:schemeClr val="accent2"/>
                </a:solidFill>
              </a:rPr>
              <a:t>t/2</a:t>
            </a:r>
            <a:r>
              <a:rPr lang="en-US" sz="2400" dirty="0" smtClean="0"/>
              <a:t>-derivative of </a:t>
            </a:r>
            <a:r>
              <a:rPr 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 </a:t>
            </a:r>
            <a:r>
              <a:rPr lang="en-US" sz="2400" dirty="0" smtClean="0">
                <a:solidFill>
                  <a:schemeClr val="accent2"/>
                </a:solidFill>
              </a:rPr>
              <a:t>:</a:t>
            </a:r>
          </a:p>
          <a:p>
            <a:pPr lvl="1" eaLnBrk="1" hangingPunct="1"/>
            <a:r>
              <a:rPr lang="en-US" sz="2400" dirty="0" smtClean="0"/>
              <a:t>does not vanish on the curve. </a:t>
            </a:r>
          </a:p>
          <a:p>
            <a:pPr lvl="1" eaLnBrk="1" hangingPunct="1"/>
            <a:r>
              <a:rPr lang="en-US" sz="2400" dirty="0" smtClean="0"/>
              <a:t>does vanish with multiplicity </a:t>
            </a:r>
            <a:r>
              <a:rPr lang="en-US" sz="2400" dirty="0" smtClean="0">
                <a:solidFill>
                  <a:schemeClr val="accent2"/>
                </a:solidFill>
              </a:rPr>
              <a:t>t/2</a:t>
            </a:r>
            <a:r>
              <a:rPr lang="en-US" sz="2400" dirty="0" smtClean="0"/>
              <a:t> over </a:t>
            </a:r>
            <a:r>
              <a:rPr lang="en-US" sz="2400" dirty="0" smtClean="0">
                <a:solidFill>
                  <a:schemeClr val="accent2"/>
                </a:solidFill>
              </a:rPr>
              <a:t>B</a:t>
            </a:r>
            <a:r>
              <a:rPr lang="en-US" sz="2400" dirty="0" smtClean="0"/>
              <a:t>.</a:t>
            </a:r>
          </a:p>
          <a:p>
            <a:pPr eaLnBrk="1" hangingPunct="1">
              <a:buNone/>
            </a:pPr>
            <a:r>
              <a:rPr lang="en-US" sz="2400" dirty="0" smtClean="0"/>
              <a:t>Call this derivative </a:t>
            </a:r>
            <a:r>
              <a:rPr lang="en-US" sz="2400" dirty="0" smtClean="0">
                <a:solidFill>
                  <a:schemeClr val="accent2"/>
                </a:solidFill>
              </a:rPr>
              <a:t>Q</a:t>
            </a:r>
            <a:r>
              <a:rPr lang="en-US" sz="2400" dirty="0" smtClean="0"/>
              <a:t> and work with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modifications that work in concert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A two stage PV construction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Change the curve </a:t>
            </a:r>
            <a:r>
              <a:rPr lang="en-US" sz="2800" dirty="0" smtClean="0">
                <a:solidFill>
                  <a:schemeClr val="accent2"/>
                </a:solidFill>
                <a:sym typeface="Symbol" pitchFamily="18" charset="2"/>
              </a:rPr>
              <a:t>C: </a:t>
            </a:r>
            <a:r>
              <a:rPr lang="el-GR" sz="28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8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28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2800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l-GR" sz="2800" dirty="0" smtClean="0">
                <a:solidFill>
                  <a:schemeClr val="accent2"/>
                </a:solidFill>
                <a:sym typeface="Euclid Symbol"/>
              </a:rPr>
              <a:t></a:t>
            </a:r>
            <a:r>
              <a:rPr lang="en-US" sz="2800" dirty="0" smtClean="0">
                <a:solidFill>
                  <a:schemeClr val="accent2"/>
                </a:solidFill>
                <a:sym typeface="Symbol" pitchFamily="18" charset="2"/>
              </a:rPr>
              <a:t> (</a:t>
            </a:r>
            <a:r>
              <a:rPr lang="el-GR" sz="28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800" baseline="-25000" dirty="0" err="1" smtClean="0">
                <a:solidFill>
                  <a:schemeClr val="accent2"/>
                </a:solidFill>
              </a:rPr>
              <a:t>q</a:t>
            </a:r>
            <a:r>
              <a:rPr lang="en-US" sz="2800" baseline="-6000" dirty="0" err="1" smtClean="0">
                <a:solidFill>
                  <a:schemeClr val="accent2"/>
                </a:solidFill>
                <a:sym typeface="Symbol" pitchFamily="18" charset="2"/>
              </a:rPr>
              <a:t>n</a:t>
            </a:r>
            <a:r>
              <a:rPr lang="en-US" sz="2800" dirty="0" smtClean="0">
                <a:solidFill>
                  <a:schemeClr val="accent2"/>
                </a:solidFill>
                <a:sym typeface="Symbol" pitchFamily="18" charset="2"/>
              </a:rPr>
              <a:t>)</a:t>
            </a:r>
            <a:r>
              <a:rPr lang="en-US" sz="2800" baseline="30000" dirty="0" smtClean="0">
                <a:solidFill>
                  <a:schemeClr val="accent2"/>
                </a:solidFill>
                <a:sym typeface="Symbol" pitchFamily="18" charset="2"/>
              </a:rPr>
              <a:t>m</a:t>
            </a:r>
          </a:p>
          <a:p>
            <a:pPr marL="514350" indent="-514350">
              <a:buNone/>
            </a:pPr>
            <a:r>
              <a:rPr lang="en-US" sz="2800" dirty="0" smtClean="0"/>
              <a:t>     from the PV curve </a:t>
            </a:r>
            <a:r>
              <a:rPr lang="en-US" sz="2800" dirty="0" smtClean="0">
                <a:solidFill>
                  <a:schemeClr val="accent2"/>
                </a:solidFill>
              </a:rPr>
              <a:t>C</a:t>
            </a:r>
            <a:r>
              <a:rPr lang="en-US" sz="2800" baseline="-25000" dirty="0" smtClean="0">
                <a:solidFill>
                  <a:schemeClr val="accent2"/>
                </a:solidFill>
              </a:rPr>
              <a:t>k</a:t>
            </a:r>
            <a:r>
              <a:rPr lang="en-US" sz="2800" dirty="0" smtClean="0">
                <a:solidFill>
                  <a:schemeClr val="accent2"/>
                </a:solidFill>
              </a:rPr>
              <a:t>(f)= </a:t>
            </a:r>
            <a:r>
              <a:rPr lang="en-US" sz="2800" dirty="0" err="1" smtClean="0">
                <a:solidFill>
                  <a:schemeClr val="accent2"/>
                </a:solidFill>
              </a:rPr>
              <a:t>f</a:t>
            </a:r>
            <a:r>
              <a:rPr lang="en-US" sz="2800" baseline="30000" dirty="0" err="1" smtClean="0">
                <a:solidFill>
                  <a:schemeClr val="accent2"/>
                </a:solidFill>
              </a:rPr>
              <a:t>h</a:t>
            </a:r>
            <a:r>
              <a:rPr lang="en-US" sz="2800" baseline="64000" dirty="0" err="1" smtClean="0">
                <a:solidFill>
                  <a:schemeClr val="accent2"/>
                </a:solidFill>
              </a:rPr>
              <a:t>k</a:t>
            </a:r>
            <a:r>
              <a:rPr lang="en-US" sz="2800" dirty="0" smtClean="0">
                <a:sym typeface="Symbol" pitchFamily="18" charset="2"/>
              </a:rPr>
              <a:t> </a:t>
            </a:r>
          </a:p>
          <a:p>
            <a:pPr marL="514350" indent="-514350">
              <a:buNone/>
            </a:pPr>
            <a:r>
              <a:rPr lang="en-US" sz="2800" dirty="0" smtClean="0"/>
              <a:t>     to the “covering curve”.</a:t>
            </a:r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r>
              <a:rPr lang="en-US" sz="2800" dirty="0" smtClean="0"/>
              <a:t>3.   Use total degree and multiplicities plus a new argument to show that </a:t>
            </a:r>
            <a:r>
              <a:rPr lang="en-US" sz="2800" dirty="0" smtClean="0">
                <a:solidFill>
                  <a:schemeClr val="accent2"/>
                </a:solidFill>
              </a:rPr>
              <a:t>Q</a:t>
            </a:r>
            <a:r>
              <a:rPr lang="en-US" sz="2800" dirty="0" smtClean="0"/>
              <a:t> does not vanish over the curve.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21336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</a:rPr>
              <a:t>Concluding remarks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15400" cy="1143000"/>
          </a:xfrm>
        </p:spPr>
        <p:txBody>
          <a:bodyPr/>
          <a:lstStyle/>
          <a:p>
            <a:r>
              <a:rPr lang="en-US" sz="4000" dirty="0" smtClean="0"/>
              <a:t>A limit on the covering curve approach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800600"/>
          </a:xfrm>
        </p:spPr>
        <p:txBody>
          <a:bodyPr/>
          <a:lstStyle/>
          <a:p>
            <a:pPr marL="514350" indent="-514350">
              <a:buNone/>
            </a:pPr>
            <a:r>
              <a:rPr lang="en-US" sz="2800" dirty="0" smtClean="0"/>
              <a:t>We want to argue that for every large set </a:t>
            </a:r>
            <a:r>
              <a:rPr lang="en-US" sz="2800" dirty="0" smtClean="0">
                <a:solidFill>
                  <a:schemeClr val="accent2"/>
                </a:solidFill>
              </a:rPr>
              <a:t>B</a:t>
            </a:r>
            <a:r>
              <a:rPr lang="en-US" sz="2800" dirty="0" smtClean="0"/>
              <a:t> there </a:t>
            </a:r>
          </a:p>
          <a:p>
            <a:pPr marL="514350" indent="-514350">
              <a:buNone/>
            </a:pPr>
            <a:r>
              <a:rPr lang="en-US" sz="2800" dirty="0" smtClean="0"/>
              <a:t>exists a </a:t>
            </a:r>
            <a:r>
              <a:rPr lang="en-US" sz="2800" dirty="0" smtClean="0">
                <a:solidFill>
                  <a:schemeClr val="accent2"/>
                </a:solidFill>
              </a:rPr>
              <a:t>Q</a:t>
            </a:r>
            <a:r>
              <a:rPr lang="en-US" sz="2800" dirty="0" smtClean="0"/>
              <a:t> of degree at most </a:t>
            </a:r>
            <a:r>
              <a:rPr lang="en-US" sz="2800" dirty="0" smtClean="0">
                <a:solidFill>
                  <a:schemeClr val="accent2"/>
                </a:solidFill>
              </a:rPr>
              <a:t>ht-1</a:t>
            </a:r>
            <a:r>
              <a:rPr lang="en-US" sz="2800" dirty="0" smtClean="0"/>
              <a:t> that vanishes </a:t>
            </a:r>
          </a:p>
          <a:p>
            <a:pPr marL="514350" indent="-514350">
              <a:buNone/>
            </a:pPr>
            <a:r>
              <a:rPr lang="en-US" sz="2800" dirty="0" smtClean="0"/>
              <a:t>with multiplicity </a:t>
            </a:r>
            <a:r>
              <a:rPr lang="en-US" sz="2800" dirty="0" smtClean="0">
                <a:solidFill>
                  <a:schemeClr val="accent2"/>
                </a:solidFill>
              </a:rPr>
              <a:t>t</a:t>
            </a:r>
            <a:r>
              <a:rPr lang="en-US" sz="2800" dirty="0" smtClean="0"/>
              <a:t> on </a:t>
            </a:r>
            <a:r>
              <a:rPr lang="en-US" sz="2800" dirty="0" smtClean="0">
                <a:solidFill>
                  <a:schemeClr val="accent2"/>
                </a:solidFill>
              </a:rPr>
              <a:t>B</a:t>
            </a:r>
            <a:r>
              <a:rPr lang="en-US" sz="2800" dirty="0" smtClean="0"/>
              <a:t> and does not vanish on </a:t>
            </a:r>
            <a:r>
              <a:rPr lang="en-US" sz="2800" dirty="0" smtClean="0">
                <a:solidFill>
                  <a:schemeClr val="accent2"/>
                </a:solidFill>
                <a:sym typeface="Symbol" pitchFamily="18" charset="2"/>
              </a:rPr>
              <a:t>(</a:t>
            </a:r>
            <a:r>
              <a:rPr lang="el-GR" sz="28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800" baseline="-25000" dirty="0" smtClean="0">
                <a:solidFill>
                  <a:schemeClr val="accent2"/>
                </a:solidFill>
              </a:rPr>
              <a:t>p</a:t>
            </a:r>
            <a:r>
              <a:rPr lang="en-US" sz="2800" dirty="0" smtClean="0">
                <a:solidFill>
                  <a:schemeClr val="accent2"/>
                </a:solidFill>
              </a:rPr>
              <a:t>)</a:t>
            </a:r>
            <a:r>
              <a:rPr lang="en-US" sz="2800" baseline="30000" dirty="0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endParaRPr lang="en-US" sz="2800" dirty="0" smtClean="0"/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r>
              <a:rPr lang="en-US" sz="2800" dirty="0" smtClean="0"/>
              <a:t>However, there exists a </a:t>
            </a:r>
            <a:r>
              <a:rPr lang="en-US" sz="2800" dirty="0" err="1" smtClean="0"/>
              <a:t>Kakeya</a:t>
            </a:r>
            <a:r>
              <a:rPr lang="en-US" sz="2800" dirty="0" smtClean="0"/>
              <a:t> set </a:t>
            </a:r>
            <a:r>
              <a:rPr lang="en-US" sz="2800" dirty="0" smtClean="0">
                <a:solidFill>
                  <a:schemeClr val="accent2"/>
                </a:solidFill>
              </a:rPr>
              <a:t>B</a:t>
            </a:r>
            <a:r>
              <a:rPr lang="en-US" sz="2800" dirty="0" smtClean="0"/>
              <a:t> of size about </a:t>
            </a:r>
          </a:p>
          <a:p>
            <a:pPr marL="514350" indent="-514350">
              <a:buNone/>
            </a:pPr>
            <a:r>
              <a:rPr lang="en-US" sz="2800" dirty="0" smtClean="0">
                <a:solidFill>
                  <a:schemeClr val="accent2"/>
                </a:solidFill>
              </a:rPr>
              <a:t>(p/2)</a:t>
            </a:r>
            <a:r>
              <a:rPr lang="en-US" sz="2800" baseline="30000" dirty="0" smtClean="0">
                <a:solidFill>
                  <a:schemeClr val="accent2"/>
                </a:solidFill>
              </a:rPr>
              <a:t>m</a:t>
            </a:r>
            <a:r>
              <a:rPr lang="en-US" sz="2800" dirty="0" smtClean="0"/>
              <a:t>, </a:t>
            </a:r>
            <a:r>
              <a:rPr lang="en-US" sz="2800" dirty="0" err="1" smtClean="0"/>
              <a:t>s.t</a:t>
            </a:r>
            <a:r>
              <a:rPr lang="en-US" sz="2800" dirty="0" smtClean="0"/>
              <a:t>. any homogenous polynomial </a:t>
            </a:r>
            <a:r>
              <a:rPr lang="en-US" sz="2800" dirty="0" smtClean="0">
                <a:solidFill>
                  <a:schemeClr val="accent2"/>
                </a:solidFill>
              </a:rPr>
              <a:t>Q</a:t>
            </a:r>
            <a:r>
              <a:rPr lang="en-US" sz="2800" dirty="0" smtClean="0"/>
              <a:t> of </a:t>
            </a:r>
          </a:p>
          <a:p>
            <a:pPr marL="514350" indent="-514350">
              <a:buNone/>
            </a:pPr>
            <a:r>
              <a:rPr lang="en-US" sz="2800" dirty="0" smtClean="0"/>
              <a:t>degree at most </a:t>
            </a:r>
            <a:r>
              <a:rPr lang="en-US" sz="2800" dirty="0" smtClean="0">
                <a:solidFill>
                  <a:schemeClr val="accent2"/>
                </a:solidFill>
              </a:rPr>
              <a:t>pt-1</a:t>
            </a:r>
            <a:r>
              <a:rPr lang="en-US" sz="2800" dirty="0" smtClean="0"/>
              <a:t> that vanishes with multiplicity </a:t>
            </a:r>
            <a:r>
              <a:rPr lang="en-US" sz="2800" dirty="0" smtClean="0">
                <a:solidFill>
                  <a:schemeClr val="accent2"/>
                </a:solidFill>
              </a:rPr>
              <a:t>t</a:t>
            </a:r>
          </a:p>
          <a:p>
            <a:pPr marL="514350" indent="-514350">
              <a:buNone/>
            </a:pPr>
            <a:r>
              <a:rPr lang="en-US" sz="2800" dirty="0" smtClean="0"/>
              <a:t>over </a:t>
            </a:r>
            <a:r>
              <a:rPr lang="en-US" sz="2800" dirty="0" smtClean="0">
                <a:solidFill>
                  <a:schemeClr val="accent2"/>
                </a:solidFill>
              </a:rPr>
              <a:t>B</a:t>
            </a:r>
            <a:r>
              <a:rPr lang="en-US" sz="2800" dirty="0" smtClean="0"/>
              <a:t>, vanishes over </a:t>
            </a:r>
            <a:r>
              <a:rPr lang="en-US" sz="2800" dirty="0" smtClean="0">
                <a:solidFill>
                  <a:schemeClr val="accent2"/>
                </a:solidFill>
                <a:sym typeface="Symbol" pitchFamily="18" charset="2"/>
              </a:rPr>
              <a:t>(</a:t>
            </a:r>
            <a:r>
              <a:rPr lang="el-GR" sz="2800" dirty="0" smtClean="0">
                <a:solidFill>
                  <a:schemeClr val="accent2"/>
                </a:solidFill>
                <a:sym typeface="Euclid Math Two"/>
              </a:rPr>
              <a:t></a:t>
            </a:r>
            <a:r>
              <a:rPr lang="en-US" sz="2800" baseline="-25000" dirty="0" smtClean="0">
                <a:solidFill>
                  <a:schemeClr val="accent2"/>
                </a:solidFill>
              </a:rPr>
              <a:t>p</a:t>
            </a:r>
            <a:r>
              <a:rPr lang="en-US" sz="2800" dirty="0" smtClean="0">
                <a:solidFill>
                  <a:schemeClr val="accent2"/>
                </a:solidFill>
              </a:rPr>
              <a:t>)</a:t>
            </a:r>
            <a:r>
              <a:rPr lang="en-US" sz="2800" baseline="30000" dirty="0" smtClean="0">
                <a:solidFill>
                  <a:schemeClr val="accent2"/>
                </a:solidFill>
                <a:sym typeface="Symbol" pitchFamily="18" charset="2"/>
              </a:rPr>
              <a:t>m</a:t>
            </a:r>
            <a:r>
              <a:rPr lang="en-US" sz="2800" dirty="0" smtClean="0"/>
              <a:t>.</a:t>
            </a:r>
          </a:p>
          <a:p>
            <a:pPr marL="514350" indent="-514350">
              <a:buNone/>
            </a:pPr>
            <a:r>
              <a:rPr lang="en-US" sz="2800" dirty="0" smtClean="0"/>
              <a:t>Indeed we deal with sets </a:t>
            </a:r>
            <a:r>
              <a:rPr lang="en-US" sz="2800" dirty="0" smtClean="0">
                <a:solidFill>
                  <a:schemeClr val="accent2"/>
                </a:solidFill>
              </a:rPr>
              <a:t>B</a:t>
            </a:r>
            <a:r>
              <a:rPr lang="en-US" sz="2800" dirty="0" smtClean="0"/>
              <a:t> of size at most </a:t>
            </a:r>
            <a:r>
              <a:rPr lang="en-US" sz="2800" dirty="0" smtClean="0">
                <a:solidFill>
                  <a:schemeClr val="accent2"/>
                </a:solidFill>
              </a:rPr>
              <a:t>(p/2)</a:t>
            </a:r>
            <a:r>
              <a:rPr lang="en-US" sz="2800" baseline="30000" dirty="0" smtClean="0">
                <a:solidFill>
                  <a:schemeClr val="accent2"/>
                </a:solidFill>
              </a:rPr>
              <a:t>m</a:t>
            </a:r>
            <a:r>
              <a:rPr lang="en-US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381000" y="1478299"/>
            <a:ext cx="3276600" cy="3855701"/>
            <a:chOff x="381000" y="1554499"/>
            <a:chExt cx="3276600" cy="3855701"/>
          </a:xfrm>
        </p:grpSpPr>
        <p:sp>
          <p:nvSpPr>
            <p:cNvPr id="32" name="Oval 22"/>
            <p:cNvSpPr>
              <a:spLocks noChangeArrowheads="1"/>
            </p:cNvSpPr>
            <p:nvPr/>
          </p:nvSpPr>
          <p:spPr bwMode="auto">
            <a:xfrm>
              <a:off x="1600200" y="1828800"/>
              <a:ext cx="1828800" cy="2895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21"/>
            <p:cNvSpPr>
              <a:spLocks noChangeArrowheads="1"/>
            </p:cNvSpPr>
            <p:nvPr/>
          </p:nvSpPr>
          <p:spPr bwMode="auto">
            <a:xfrm>
              <a:off x="381000" y="1554499"/>
              <a:ext cx="3276600" cy="33829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24"/>
            <p:cNvSpPr>
              <a:spLocks noChangeArrowheads="1"/>
            </p:cNvSpPr>
            <p:nvPr/>
          </p:nvSpPr>
          <p:spPr bwMode="auto">
            <a:xfrm>
              <a:off x="2990116" y="3200400"/>
              <a:ext cx="134084" cy="13715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 Box 28"/>
            <p:cNvSpPr txBox="1">
              <a:spLocks noChangeArrowheads="1"/>
            </p:cNvSpPr>
            <p:nvPr/>
          </p:nvSpPr>
          <p:spPr bwMode="auto">
            <a:xfrm>
              <a:off x="1600200" y="4948535"/>
              <a:ext cx="12980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smtClean="0">
                  <a:solidFill>
                    <a:srgbClr val="FF0000"/>
                  </a:solidFill>
                  <a:cs typeface="Arial" pitchFamily="34" charset="0"/>
                </a:rPr>
                <a:t>{0,1}</a:t>
              </a:r>
              <a:r>
                <a:rPr lang="en-US" sz="2400" baseline="30000" dirty="0" smtClean="0">
                  <a:solidFill>
                    <a:srgbClr val="FF0000"/>
                  </a:solidFill>
                  <a:cs typeface="Arial" pitchFamily="34" charset="0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40" name="Text Box 34"/>
            <p:cNvSpPr txBox="1">
              <a:spLocks noChangeArrowheads="1"/>
            </p:cNvSpPr>
            <p:nvPr/>
          </p:nvSpPr>
          <p:spPr bwMode="auto">
            <a:xfrm>
              <a:off x="2947609" y="2895600"/>
              <a:ext cx="32899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With the property that:</a:t>
            </a:r>
            <a:endParaRPr lang="en-US" sz="3600" dirty="0"/>
          </a:p>
        </p:txBody>
      </p:sp>
      <p:sp>
        <p:nvSpPr>
          <p:cNvPr id="25" name="Rectangle 24"/>
          <p:cNvSpPr/>
          <p:nvPr/>
        </p:nvSpPr>
        <p:spPr>
          <a:xfrm>
            <a:off x="457200" y="5486400"/>
            <a:ext cx="3352800" cy="838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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</a:rPr>
              <a:t>X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  <a:sym typeface="Euclid Symbol"/>
              </a:rPr>
              <a:t>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</a:rPr>
              <a:t> {0,1}</a:t>
            </a:r>
            <a:r>
              <a:rPr lang="en-US" sz="2400" baseline="30000" dirty="0" smtClean="0">
                <a:solidFill>
                  <a:schemeClr val="accent2"/>
                </a:solidFill>
                <a:cs typeface="Arial" pitchFamily="34" charset="0"/>
              </a:rPr>
              <a:t>n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</a:rPr>
              <a:t>  of size 2</a:t>
            </a:r>
            <a:r>
              <a:rPr lang="en-US" sz="2400" baseline="30000" dirty="0" smtClean="0">
                <a:solidFill>
                  <a:schemeClr val="accent2"/>
                </a:solidFill>
                <a:cs typeface="Arial" pitchFamily="34" charset="0"/>
              </a:rPr>
              <a:t>k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24" name="Flowchart: Manual Operation 23"/>
          <p:cNvSpPr/>
          <p:nvPr/>
        </p:nvSpPr>
        <p:spPr>
          <a:xfrm rot="16200000">
            <a:off x="3771138" y="2856738"/>
            <a:ext cx="3200400" cy="839724"/>
          </a:xfrm>
          <a:prstGeom prst="flowChartManualOperati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181600" y="29834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E</a:t>
            </a:r>
            <a:endParaRPr lang="en-US" b="1" dirty="0">
              <a:solidFill>
                <a:schemeClr val="accent2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3124200" y="3200400"/>
            <a:ext cx="1752600" cy="46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57800" y="4953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5410200" y="45720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867400" y="3276600"/>
            <a:ext cx="1295400" cy="76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6781800" y="2438399"/>
            <a:ext cx="1066800" cy="1828801"/>
            <a:chOff x="6781800" y="2438399"/>
            <a:chExt cx="1066800" cy="1828801"/>
          </a:xfrm>
        </p:grpSpPr>
        <p:sp>
          <p:nvSpPr>
            <p:cNvPr id="23" name="Oval 23"/>
            <p:cNvSpPr>
              <a:spLocks noChangeArrowheads="1"/>
            </p:cNvSpPr>
            <p:nvPr/>
          </p:nvSpPr>
          <p:spPr bwMode="auto">
            <a:xfrm>
              <a:off x="6815493" y="2438399"/>
              <a:ext cx="575907" cy="129540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7162800" y="3215650"/>
              <a:ext cx="134084" cy="13715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Text Box 35"/>
            <p:cNvSpPr txBox="1">
              <a:spLocks noChangeArrowheads="1"/>
            </p:cNvSpPr>
            <p:nvPr/>
          </p:nvSpPr>
          <p:spPr bwMode="auto">
            <a:xfrm>
              <a:off x="6858000" y="2743201"/>
              <a:ext cx="990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solidFill>
                    <a:srgbClr val="FF0000"/>
                  </a:solidFill>
                </a:rPr>
                <a:t>E(</a:t>
              </a:r>
              <a:r>
                <a:rPr lang="en-US" sz="2000" dirty="0" err="1" smtClean="0">
                  <a:solidFill>
                    <a:srgbClr val="FF0000"/>
                  </a:solidFill>
                </a:rPr>
                <a:t>f,y</a:t>
              </a:r>
              <a:r>
                <a:rPr lang="en-US" sz="2000" dirty="0" smtClean="0">
                  <a:solidFill>
                    <a:srgbClr val="FF0000"/>
                  </a:solidFill>
                </a:rPr>
                <a:t>)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6781800" y="3805535"/>
              <a:ext cx="9932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smtClean="0">
                  <a:solidFill>
                    <a:srgbClr val="FF0000"/>
                  </a:solidFill>
                  <a:cs typeface="Arial" pitchFamily="34" charset="0"/>
                </a:rPr>
                <a:t>{0,1}</a:t>
              </a:r>
              <a:r>
                <a:rPr lang="en-US" sz="2400" baseline="30000" dirty="0" smtClean="0">
                  <a:solidFill>
                    <a:srgbClr val="FF0000"/>
                  </a:solidFill>
                  <a:cs typeface="Arial" pitchFamily="34" charset="0"/>
                </a:rPr>
                <a:t>m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15400" cy="1143000"/>
          </a:xfrm>
        </p:spPr>
        <p:txBody>
          <a:bodyPr/>
          <a:lstStyle/>
          <a:p>
            <a:r>
              <a:rPr lang="en-US" sz="4000" dirty="0" smtClean="0"/>
              <a:t>Open problems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4800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Can another variant and/or analysis of GUV construct condensers with </a:t>
            </a:r>
            <a:r>
              <a:rPr lang="en-US" sz="2800" dirty="0" smtClean="0">
                <a:solidFill>
                  <a:schemeClr val="accent2"/>
                </a:solidFill>
              </a:rPr>
              <a:t>O(log n)</a:t>
            </a:r>
            <a:r>
              <a:rPr lang="en-US" sz="2800" dirty="0" smtClean="0"/>
              <a:t> entropy loss and </a:t>
            </a:r>
            <a:r>
              <a:rPr lang="en-US" sz="2800" dirty="0" smtClean="0">
                <a:solidFill>
                  <a:schemeClr val="accent2"/>
                </a:solidFill>
              </a:rPr>
              <a:t>O(log n)</a:t>
            </a:r>
            <a:r>
              <a:rPr lang="en-US" sz="2800" dirty="0" smtClean="0"/>
              <a:t> seed length?</a:t>
            </a:r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AutoNum type="arabicPeriod" startAt="2"/>
            </a:pPr>
            <a:r>
              <a:rPr lang="en-US" sz="2800" dirty="0" smtClean="0"/>
              <a:t>Our results for condensers and extractors (and also previous constructions) work for error </a:t>
            </a:r>
            <a:r>
              <a:rPr lang="el-GR" sz="2800" dirty="0" smtClean="0">
                <a:solidFill>
                  <a:schemeClr val="accent2"/>
                </a:solidFill>
                <a:sym typeface="Euclid Symbol"/>
              </a:rPr>
              <a:t>≥</a:t>
            </a:r>
            <a:r>
              <a:rPr lang="en-US" sz="2800" dirty="0" smtClean="0">
                <a:solidFill>
                  <a:schemeClr val="accent2"/>
                </a:solidFill>
                <a:sym typeface="Euclid Symbol"/>
              </a:rPr>
              <a:t>2</a:t>
            </a:r>
            <a:r>
              <a:rPr lang="en-US" sz="2800" baseline="30000" dirty="0" smtClean="0">
                <a:solidFill>
                  <a:schemeClr val="accent2"/>
                </a:solidFill>
                <a:sym typeface="Euclid Symbol"/>
              </a:rPr>
              <a:t>-log</a:t>
            </a:r>
            <a:r>
              <a:rPr lang="el-GR" sz="2800" baseline="50000" dirty="0" smtClean="0">
                <a:solidFill>
                  <a:schemeClr val="accent2"/>
                </a:solidFill>
                <a:sym typeface="Euclid Symbol"/>
              </a:rPr>
              <a:t></a:t>
            </a:r>
            <a:r>
              <a:rPr lang="en-US" sz="2800" baseline="30000" dirty="0" smtClean="0">
                <a:solidFill>
                  <a:schemeClr val="accent2"/>
                </a:solidFill>
                <a:sym typeface="Euclid Symbol"/>
              </a:rPr>
              <a:t>n </a:t>
            </a:r>
            <a:r>
              <a:rPr lang="en-US" sz="2800" dirty="0" smtClean="0">
                <a:sym typeface="Euclid Symbol"/>
              </a:rPr>
              <a:t> (for any constant </a:t>
            </a:r>
            <a:r>
              <a:rPr lang="el-GR" sz="2800" dirty="0" smtClean="0">
                <a:solidFill>
                  <a:schemeClr val="accent2"/>
                </a:solidFill>
                <a:sym typeface="Euclid Symbol"/>
              </a:rPr>
              <a:t></a:t>
            </a:r>
            <a:r>
              <a:rPr lang="en-US" sz="2800" dirty="0" smtClean="0">
                <a:solidFill>
                  <a:schemeClr val="accent2"/>
                </a:solidFill>
                <a:sym typeface="Euclid Symbol"/>
              </a:rPr>
              <a:t>&gt;0)</a:t>
            </a:r>
            <a:r>
              <a:rPr lang="en-US" sz="2800" dirty="0" smtClean="0">
                <a:sym typeface="Euclid Symbol"/>
              </a:rPr>
              <a:t>. Improve it to </a:t>
            </a:r>
            <a:r>
              <a:rPr lang="el-GR" sz="2800" dirty="0" smtClean="0">
                <a:solidFill>
                  <a:schemeClr val="accent2"/>
                </a:solidFill>
                <a:sym typeface="Euclid Symbol"/>
              </a:rPr>
              <a:t></a:t>
            </a:r>
            <a:r>
              <a:rPr lang="en-US" sz="2800" dirty="0" smtClean="0">
                <a:solidFill>
                  <a:schemeClr val="accent2"/>
                </a:solidFill>
                <a:sym typeface="Euclid Symbol"/>
              </a:rPr>
              <a:t>=1/n</a:t>
            </a:r>
            <a:r>
              <a:rPr lang="en-US" sz="2800" dirty="0" smtClean="0">
                <a:sym typeface="Euclid Symbol"/>
              </a:rPr>
              <a:t>. </a:t>
            </a:r>
          </a:p>
          <a:p>
            <a:pPr marL="514350" indent="-514350">
              <a:buAutoNum type="arabicPeriod" startAt="2"/>
            </a:pPr>
            <a:endParaRPr lang="en-US" sz="2800" dirty="0" smtClean="0">
              <a:sym typeface="Euclid Symbol"/>
            </a:endParaRPr>
          </a:p>
          <a:p>
            <a:pPr marL="514350" indent="-514350">
              <a:buAutoNum type="arabicPeriod" startAt="2"/>
            </a:pPr>
            <a:r>
              <a:rPr lang="en-US" sz="2800" dirty="0" smtClean="0">
                <a:sym typeface="Euclid Symbol"/>
              </a:rPr>
              <a:t>Our construction for a condenser with </a:t>
            </a:r>
            <a:r>
              <a:rPr lang="el-GR" sz="2800" dirty="0" smtClean="0">
                <a:solidFill>
                  <a:schemeClr val="accent2"/>
                </a:solidFill>
                <a:sym typeface="Euclid Symbol"/>
              </a:rPr>
              <a:t></a:t>
            </a:r>
            <a:r>
              <a:rPr lang="en-US" sz="2800" dirty="0" smtClean="0">
                <a:solidFill>
                  <a:schemeClr val="accent2"/>
                </a:solidFill>
                <a:sym typeface="Euclid Symbol"/>
              </a:rPr>
              <a:t>&gt;0 </a:t>
            </a:r>
            <a:r>
              <a:rPr lang="en-US" sz="2800" dirty="0" smtClean="0">
                <a:sym typeface="Euclid Symbol"/>
              </a:rPr>
              <a:t>error is not strong. Make it strong.</a:t>
            </a:r>
          </a:p>
          <a:p>
            <a:pPr marL="514350" indent="-514350">
              <a:buNone/>
            </a:pPr>
            <a:endParaRPr lang="en-US" sz="2800" baseline="30000" dirty="0" smtClean="0">
              <a:sym typeface="Euclid Symbol"/>
            </a:endParaRPr>
          </a:p>
          <a:p>
            <a:pPr marL="514350" indent="-514350">
              <a:buNone/>
            </a:pPr>
            <a:endParaRPr lang="en-US" sz="2800" baseline="30000" dirty="0" smtClean="0"/>
          </a:p>
          <a:p>
            <a:pPr marL="514350" indent="-514350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A step in a chain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2590800"/>
            <a:ext cx="2005677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Early work:</a:t>
            </a:r>
          </a:p>
          <a:p>
            <a:r>
              <a:rPr lang="en-US" dirty="0" smtClean="0"/>
              <a:t>Extractors</a:t>
            </a:r>
          </a:p>
          <a:p>
            <a:r>
              <a:rPr lang="en-US" dirty="0" smtClean="0"/>
              <a:t>As </a:t>
            </a:r>
            <a:r>
              <a:rPr lang="en-US" dirty="0" smtClean="0">
                <a:solidFill>
                  <a:schemeClr val="accent2"/>
                </a:solidFill>
              </a:rPr>
              <a:t>hash functions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2590800"/>
            <a:ext cx="1620957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Trevisan</a:t>
            </a:r>
            <a:r>
              <a:rPr lang="en-US" dirty="0" smtClean="0"/>
              <a:t>:</a:t>
            </a:r>
          </a:p>
          <a:p>
            <a:r>
              <a:rPr lang="en-US" dirty="0" smtClean="0"/>
              <a:t>Extractors</a:t>
            </a:r>
          </a:p>
          <a:p>
            <a:r>
              <a:rPr lang="en-US" dirty="0" smtClean="0"/>
              <a:t>as </a:t>
            </a:r>
            <a:r>
              <a:rPr lang="en-US" dirty="0" smtClean="0">
                <a:solidFill>
                  <a:schemeClr val="accent2"/>
                </a:solidFill>
              </a:rPr>
              <a:t>ECC</a:t>
            </a:r>
            <a:r>
              <a:rPr lang="en-US" dirty="0" smtClean="0"/>
              <a:t> with </a:t>
            </a:r>
          </a:p>
          <a:p>
            <a:r>
              <a:rPr lang="en-US" dirty="0" smtClean="0"/>
              <a:t>good distance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2590800"/>
            <a:ext cx="1710725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TZS,SU,U:</a:t>
            </a:r>
          </a:p>
          <a:p>
            <a:r>
              <a:rPr lang="en-US" dirty="0" smtClean="0"/>
              <a:t>Extractors</a:t>
            </a:r>
          </a:p>
          <a:p>
            <a:r>
              <a:rPr lang="en-US" dirty="0" smtClean="0"/>
              <a:t>From </a:t>
            </a:r>
            <a:r>
              <a:rPr lang="en-US" dirty="0" smtClean="0">
                <a:solidFill>
                  <a:schemeClr val="accent2"/>
                </a:solidFill>
              </a:rPr>
              <a:t>RM</a:t>
            </a:r>
            <a:r>
              <a:rPr lang="en-US" dirty="0" smtClean="0"/>
              <a:t> code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4230469"/>
            <a:ext cx="1967205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GUV:</a:t>
            </a:r>
          </a:p>
          <a:p>
            <a:r>
              <a:rPr lang="en-US" dirty="0" smtClean="0"/>
              <a:t>Condensers</a:t>
            </a:r>
          </a:p>
          <a:p>
            <a:r>
              <a:rPr lang="en-US" dirty="0" smtClean="0"/>
              <a:t>from </a:t>
            </a:r>
            <a:r>
              <a:rPr lang="en-US" dirty="0" smtClean="0">
                <a:solidFill>
                  <a:schemeClr val="accent2"/>
                </a:solidFill>
              </a:rPr>
              <a:t>RS,PV</a:t>
            </a:r>
            <a:r>
              <a:rPr lang="en-US" dirty="0" smtClean="0"/>
              <a:t> code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352800" y="4258270"/>
            <a:ext cx="2172390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This work:</a:t>
            </a:r>
          </a:p>
          <a:p>
            <a:r>
              <a:rPr lang="en-US" dirty="0" smtClean="0"/>
              <a:t>Condensers</a:t>
            </a:r>
          </a:p>
          <a:p>
            <a:r>
              <a:rPr lang="en-US" dirty="0" smtClean="0"/>
              <a:t>from </a:t>
            </a:r>
            <a:r>
              <a:rPr lang="en-US" dirty="0" smtClean="0">
                <a:solidFill>
                  <a:schemeClr val="accent2"/>
                </a:solidFill>
              </a:rPr>
              <a:t>PV</a:t>
            </a:r>
            <a:r>
              <a:rPr lang="en-US" baseline="30000" dirty="0" smtClean="0">
                <a:solidFill>
                  <a:schemeClr val="accent2"/>
                </a:solidFill>
              </a:rPr>
              <a:t>2</a:t>
            </a:r>
            <a:r>
              <a:rPr lang="en-US" dirty="0" smtClean="0"/>
              <a:t> code,</a:t>
            </a:r>
          </a:p>
          <a:p>
            <a:r>
              <a:rPr lang="en-US" dirty="0" smtClean="0"/>
              <a:t>and a special curve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6" idx="3"/>
          </p:cNvCxnSpPr>
          <p:nvPr/>
        </p:nvCxnSpPr>
        <p:spPr>
          <a:xfrm flipV="1">
            <a:off x="3072477" y="3048000"/>
            <a:ext cx="280323" cy="446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977477" y="3048000"/>
            <a:ext cx="28032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958677" y="3048000"/>
            <a:ext cx="28032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072477" y="4724400"/>
            <a:ext cx="28032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867400" y="4267200"/>
            <a:ext cx="1514197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What’s next?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sym typeface="Wingdings"/>
              </a:rPr>
              <a:t>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587077" y="4724400"/>
            <a:ext cx="28032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ym typeface="Euclid Symbol"/>
              </a:rPr>
              <a:t></a:t>
            </a:r>
            <a:r>
              <a:rPr lang="el-GR" dirty="0" smtClean="0">
                <a:sym typeface="Euclid Math Two"/>
              </a:rPr>
              <a:t></a:t>
            </a:r>
            <a:r>
              <a:rPr lang="el-GR" dirty="0" smtClean="0">
                <a:sym typeface="Euclid Math One"/>
              </a:rPr>
              <a:t></a:t>
            </a:r>
            <a:r>
              <a:rPr lang="el-GR" dirty="0" smtClean="0">
                <a:sym typeface="Euclid Extra"/>
              </a:rPr>
              <a:t></a:t>
            </a:r>
            <a:r>
              <a:rPr lang="el-GR" dirty="0" smtClean="0">
                <a:sym typeface="Euclid Symbol"/>
              </a:rPr>
              <a:t>≤</a:t>
            </a:r>
            <a:r>
              <a:rPr lang="el-GR" dirty="0" smtClean="0">
                <a:sym typeface="Euclid Extra"/>
              </a:rPr>
              <a:t></a:t>
            </a:r>
            <a:r>
              <a:rPr lang="el-GR" dirty="0" smtClean="0">
                <a:sym typeface="Euclid Math Two"/>
              </a:rPr>
              <a:t>&gt;</a:t>
            </a:r>
            <a:r>
              <a:rPr lang="el-GR" dirty="0" smtClean="0">
                <a:sym typeface="Euclid Symbol"/>
              </a:rPr>
              <a:t>×≥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ρ</a:t>
            </a:r>
            <a:r>
              <a:rPr lang="el-GR" dirty="0" smtClean="0">
                <a:sym typeface="Euclid Extra"/>
              </a:rPr>
              <a:t></a:t>
            </a:r>
            <a:r>
              <a:rPr lang="el-GR" dirty="0" smtClean="0">
                <a:sym typeface="Euclid Symbol"/>
              </a:rPr>
              <a:t></a:t>
            </a:r>
            <a:r>
              <a:rPr lang="el-GR" dirty="0" smtClean="0">
                <a:sym typeface="Symbol"/>
              </a:rPr>
              <a:t>α</a:t>
            </a:r>
            <a:r>
              <a:rPr lang="el-GR" dirty="0" smtClean="0">
                <a:sym typeface="Euclid Symbol"/>
              </a:rPr>
              <a:t></a:t>
            </a:r>
            <a:r>
              <a:rPr lang="el-GR" dirty="0" smtClean="0">
                <a:sym typeface="Euclid Math Two"/>
              </a:rPr>
              <a:t></a:t>
            </a:r>
            <a:r>
              <a:rPr lang="el-GR" dirty="0" smtClean="0">
                <a:sym typeface="Euclid Math One"/>
              </a:rPr>
              <a:t></a:t>
            </a:r>
            <a:r>
              <a:rPr lang="el-GR" dirty="0" smtClean="0">
                <a:sym typeface="Euclid Extra"/>
              </a:rPr>
              <a:t></a:t>
            </a:r>
            <a:r>
              <a:rPr lang="el-GR" dirty="0" smtClean="0">
                <a:sym typeface="Euclid Symbol"/>
              </a:rPr>
              <a:t>≤</a:t>
            </a:r>
            <a:r>
              <a:rPr lang="el-GR" dirty="0" smtClean="0">
                <a:sym typeface="Euclid Extra"/>
              </a:rPr>
              <a:t></a:t>
            </a:r>
            <a:r>
              <a:rPr lang="el-GR" dirty="0" smtClean="0">
                <a:sym typeface="Euclid Math Two"/>
              </a:rPr>
              <a:t>&gt;</a:t>
            </a:r>
            <a:r>
              <a:rPr lang="el-GR" dirty="0" smtClean="0">
                <a:sym typeface="Euclid Symbol"/>
              </a:rPr>
              <a:t>×≥</a:t>
            </a:r>
            <a:endParaRPr lang="en-US" dirty="0" smtClean="0">
              <a:sym typeface="Euclid Symbol"/>
            </a:endParaRPr>
          </a:p>
          <a:p>
            <a:endParaRPr lang="en-US" dirty="0" smtClean="0">
              <a:sym typeface="Euclid Symbol"/>
            </a:endParaRPr>
          </a:p>
          <a:p>
            <a:r>
              <a:rPr lang="el-GR" dirty="0" smtClean="0">
                <a:sym typeface="Euclid Symbol"/>
              </a:rPr>
              <a:t>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3600" dirty="0" smtClean="0"/>
              <a:t>With the property that:</a:t>
            </a:r>
            <a:endParaRPr lang="en-US" sz="36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381000" y="1554499"/>
            <a:ext cx="3276600" cy="3855701"/>
            <a:chOff x="381000" y="1554499"/>
            <a:chExt cx="3276600" cy="3855701"/>
          </a:xfrm>
        </p:grpSpPr>
        <p:sp>
          <p:nvSpPr>
            <p:cNvPr id="21" name="Oval 22"/>
            <p:cNvSpPr>
              <a:spLocks noChangeArrowheads="1"/>
            </p:cNvSpPr>
            <p:nvPr/>
          </p:nvSpPr>
          <p:spPr bwMode="auto">
            <a:xfrm>
              <a:off x="1600200" y="1828800"/>
              <a:ext cx="1828800" cy="2895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21"/>
            <p:cNvSpPr>
              <a:spLocks noChangeArrowheads="1"/>
            </p:cNvSpPr>
            <p:nvPr/>
          </p:nvSpPr>
          <p:spPr bwMode="auto">
            <a:xfrm>
              <a:off x="381000" y="1554499"/>
              <a:ext cx="3276600" cy="33829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2990116" y="3200400"/>
              <a:ext cx="134084" cy="13715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1600200" y="4948535"/>
              <a:ext cx="12980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smtClean="0">
                  <a:solidFill>
                    <a:srgbClr val="FF0000"/>
                  </a:solidFill>
                  <a:cs typeface="Arial" pitchFamily="34" charset="0"/>
                </a:rPr>
                <a:t>{0,1}</a:t>
              </a:r>
              <a:r>
                <a:rPr lang="en-US" sz="2400" baseline="30000" dirty="0" smtClean="0">
                  <a:solidFill>
                    <a:srgbClr val="FF0000"/>
                  </a:solidFill>
                  <a:cs typeface="Arial" pitchFamily="34" charset="0"/>
                </a:rPr>
                <a:t>n</a:t>
              </a:r>
              <a:endParaRPr lang="en-US" sz="2400" b="1" baseline="30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2947609" y="2895600"/>
              <a:ext cx="32899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solidFill>
                    <a:srgbClr val="FF0000"/>
                  </a:solidFill>
                </a:rPr>
                <a:t>f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57200" y="5486400"/>
            <a:ext cx="3352800" cy="838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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</a:rPr>
              <a:t>X</a:t>
            </a:r>
            <a:r>
              <a:rPr lang="en-US" sz="2400" dirty="0" smtClean="0">
                <a:solidFill>
                  <a:schemeClr val="accent2"/>
                </a:solidFill>
                <a:sym typeface="Euclid Symbol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  <a:sym typeface="Euclid Symbol"/>
              </a:rPr>
              <a:t>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</a:rPr>
              <a:t> {0,1}</a:t>
            </a:r>
            <a:r>
              <a:rPr lang="en-US" sz="2400" baseline="30000" dirty="0" smtClean="0">
                <a:solidFill>
                  <a:schemeClr val="accent2"/>
                </a:solidFill>
                <a:cs typeface="Arial" pitchFamily="34" charset="0"/>
              </a:rPr>
              <a:t>n</a:t>
            </a:r>
            <a:r>
              <a:rPr lang="en-US" sz="2400" dirty="0" smtClean="0">
                <a:solidFill>
                  <a:schemeClr val="accent2"/>
                </a:solidFill>
                <a:cs typeface="Arial" pitchFamily="34" charset="0"/>
              </a:rPr>
              <a:t>  of size 2</a:t>
            </a:r>
            <a:r>
              <a:rPr lang="en-US" sz="2400" baseline="30000" dirty="0" smtClean="0">
                <a:solidFill>
                  <a:schemeClr val="accent2"/>
                </a:solidFill>
                <a:cs typeface="Arial" pitchFamily="34" charset="0"/>
              </a:rPr>
              <a:t>k</a:t>
            </a:r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248400" y="5486400"/>
            <a:ext cx="2133600" cy="838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aseline="-6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E(</a:t>
            </a:r>
            <a:r>
              <a:rPr lang="en-US" sz="2400" dirty="0" err="1" smtClean="0">
                <a:solidFill>
                  <a:schemeClr val="accent2"/>
                </a:solidFill>
              </a:rPr>
              <a:t>X,U</a:t>
            </a:r>
            <a:r>
              <a:rPr lang="en-US" sz="2400" baseline="-25000" dirty="0" err="1" smtClean="0">
                <a:solidFill>
                  <a:schemeClr val="accent2"/>
                </a:solidFill>
              </a:rPr>
              <a:t>t</a:t>
            </a:r>
            <a:r>
              <a:rPr lang="en-US" sz="2400" dirty="0" smtClean="0">
                <a:solidFill>
                  <a:schemeClr val="accent2"/>
                </a:solidFill>
              </a:rPr>
              <a:t>) </a:t>
            </a:r>
            <a:r>
              <a:rPr lang="el-GR" sz="2400" dirty="0" smtClean="0">
                <a:solidFill>
                  <a:schemeClr val="accent2"/>
                </a:solidFill>
                <a:sym typeface="Euclid Symbol"/>
              </a:rPr>
              <a:t></a:t>
            </a:r>
            <a:r>
              <a:rPr lang="el-GR" sz="2400" baseline="-25000" dirty="0" smtClean="0">
                <a:solidFill>
                  <a:schemeClr val="accent2"/>
                </a:solidFill>
                <a:sym typeface="Euclid Math One"/>
              </a:rPr>
              <a:t></a:t>
            </a:r>
            <a:r>
              <a:rPr lang="en-US" sz="2400" dirty="0" smtClean="0">
                <a:solidFill>
                  <a:schemeClr val="accent2"/>
                </a:solidFill>
                <a:sym typeface="Euclid Math One"/>
              </a:rPr>
              <a:t> U</a:t>
            </a:r>
            <a:r>
              <a:rPr lang="en-US" sz="2400" baseline="-25000" dirty="0" smtClean="0">
                <a:solidFill>
                  <a:schemeClr val="accent2"/>
                </a:solidFill>
                <a:sym typeface="Euclid Math One"/>
              </a:rPr>
              <a:t>m</a:t>
            </a:r>
            <a:endParaRPr lang="en-US" sz="2400" baseline="-250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  <a:sym typeface="Symbol" pitchFamily="18" charset="2"/>
              </a:rPr>
              <a:t> 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4" name="Flowchart: Manual Operation 23"/>
          <p:cNvSpPr/>
          <p:nvPr/>
        </p:nvSpPr>
        <p:spPr>
          <a:xfrm rot="16200000">
            <a:off x="3771138" y="2856738"/>
            <a:ext cx="3200400" cy="839724"/>
          </a:xfrm>
          <a:prstGeom prst="flowChartManualOperati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181600" y="29834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E</a:t>
            </a:r>
            <a:endParaRPr lang="en-US" b="1" dirty="0">
              <a:solidFill>
                <a:schemeClr val="accent2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3124200" y="3200400"/>
            <a:ext cx="1752600" cy="46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57800" y="4953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5410200" y="45720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867400" y="3276600"/>
            <a:ext cx="1295400" cy="76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3"/>
          <p:cNvSpPr>
            <a:spLocks noChangeArrowheads="1"/>
          </p:cNvSpPr>
          <p:nvPr/>
        </p:nvSpPr>
        <p:spPr bwMode="auto">
          <a:xfrm>
            <a:off x="6815493" y="2438399"/>
            <a:ext cx="575907" cy="1295401"/>
          </a:xfrm>
          <a:prstGeom prst="ellipse">
            <a:avLst/>
          </a:prstGeom>
          <a:solidFill>
            <a:schemeClr val="accent5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7162800" y="3215650"/>
            <a:ext cx="134084" cy="1371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5"/>
          <p:cNvSpPr txBox="1">
            <a:spLocks noChangeArrowheads="1"/>
          </p:cNvSpPr>
          <p:nvPr/>
        </p:nvSpPr>
        <p:spPr bwMode="auto">
          <a:xfrm>
            <a:off x="6858000" y="2743201"/>
            <a:ext cx="99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FF0000"/>
                </a:solidFill>
              </a:rPr>
              <a:t>E(</a:t>
            </a:r>
            <a:r>
              <a:rPr lang="en-US" sz="2000" dirty="0" err="1" smtClean="0">
                <a:solidFill>
                  <a:srgbClr val="FF0000"/>
                </a:solidFill>
              </a:rPr>
              <a:t>f,y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6781800" y="3805535"/>
            <a:ext cx="9932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cs typeface="Arial" pitchFamily="34" charset="0"/>
              </a:rPr>
              <a:t>{0,1}</a:t>
            </a:r>
            <a:r>
              <a:rPr lang="en-US" sz="2400" baseline="30000" dirty="0" smtClean="0">
                <a:solidFill>
                  <a:srgbClr val="FF0000"/>
                </a:solidFill>
                <a:cs typeface="Arial" pitchFamily="34" charset="0"/>
              </a:rPr>
              <a:t>m</a:t>
            </a:r>
            <a:endParaRPr lang="en-US" sz="2400" b="1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We hash </a:t>
            </a:r>
            <a:r>
              <a:rPr lang="en-US" sz="2800" dirty="0" smtClean="0">
                <a:solidFill>
                  <a:schemeClr val="accent2"/>
                </a:solidFill>
              </a:rPr>
              <a:t>n</a:t>
            </a:r>
            <a:r>
              <a:rPr lang="en-US" sz="2800" dirty="0" smtClean="0"/>
              <a:t> bits to fewer </a:t>
            </a:r>
            <a:r>
              <a:rPr lang="en-US" sz="2800" dirty="0" smtClean="0">
                <a:solidFill>
                  <a:schemeClr val="accent2"/>
                </a:solidFill>
              </a:rPr>
              <a:t>m</a:t>
            </a:r>
            <a:r>
              <a:rPr lang="en-US" sz="2800" dirty="0" smtClean="0"/>
              <a:t> bits,</a:t>
            </a:r>
          </a:p>
          <a:p>
            <a:pPr>
              <a:buNone/>
            </a:pPr>
            <a:r>
              <a:rPr lang="en-US" sz="2800" dirty="0" smtClean="0">
                <a:cs typeface="Arial" pitchFamily="34" charset="0"/>
              </a:rPr>
              <a:t>using </a:t>
            </a:r>
            <a:r>
              <a:rPr lang="en-US" sz="2800" dirty="0" smtClean="0">
                <a:solidFill>
                  <a:schemeClr val="accent2"/>
                </a:solidFill>
                <a:cs typeface="Arial" pitchFamily="34" charset="0"/>
              </a:rPr>
              <a:t>t</a:t>
            </a:r>
            <a:r>
              <a:rPr lang="en-US" sz="2800" dirty="0" smtClean="0">
                <a:cs typeface="Arial" pitchFamily="34" charset="0"/>
              </a:rPr>
              <a:t> auxiliary truly random bits,</a:t>
            </a:r>
            <a:endParaRPr lang="en-US" sz="2800" dirty="0" smtClean="0"/>
          </a:p>
          <a:p>
            <a:pPr>
              <a:buNone/>
            </a:pPr>
            <a:r>
              <a:rPr lang="en-US" sz="2800" dirty="0" err="1" smtClean="0"/>
              <a:t>s.t</a:t>
            </a:r>
            <a:r>
              <a:rPr lang="en-US" sz="2800" dirty="0" smtClean="0"/>
              <a:t>. any source with </a:t>
            </a:r>
            <a:r>
              <a:rPr lang="en-US" sz="2800" dirty="0" smtClean="0">
                <a:solidFill>
                  <a:schemeClr val="accent2"/>
                </a:solidFill>
              </a:rPr>
              <a:t>k</a:t>
            </a:r>
            <a:r>
              <a:rPr lang="en-US" sz="2800" dirty="0" smtClean="0"/>
              <a:t> “entropy” </a:t>
            </a:r>
          </a:p>
          <a:p>
            <a:pPr>
              <a:buNone/>
            </a:pPr>
            <a:r>
              <a:rPr lang="en-US" sz="2800" dirty="0" smtClean="0"/>
              <a:t>is mapped to a source </a:t>
            </a:r>
            <a:r>
              <a:rPr lang="el-GR" sz="2800" dirty="0" smtClean="0">
                <a:solidFill>
                  <a:schemeClr val="accent2"/>
                </a:solidFill>
                <a:cs typeface="Arial"/>
              </a:rPr>
              <a:t>ε</a:t>
            </a:r>
            <a:r>
              <a:rPr lang="el-GR" sz="2800" dirty="0" smtClean="0">
                <a:cs typeface="Arial"/>
              </a:rPr>
              <a:t> </a:t>
            </a:r>
            <a:r>
              <a:rPr lang="en-US" sz="2800" dirty="0" smtClean="0">
                <a:cs typeface="Arial" pitchFamily="34" charset="0"/>
              </a:rPr>
              <a:t>close to uniform</a:t>
            </a:r>
          </a:p>
          <a:p>
            <a:pPr>
              <a:buNone/>
            </a:pPr>
            <a:endParaRPr lang="en-US" sz="2800" dirty="0" smtClean="0">
              <a:cs typeface="Arial" pitchFamily="34" charset="0"/>
            </a:endParaRPr>
          </a:p>
          <a:p>
            <a:pPr>
              <a:buNone/>
            </a:pPr>
            <a:r>
              <a:rPr lang="en-US" sz="2800" dirty="0" smtClean="0">
                <a:cs typeface="Arial" pitchFamily="34" charset="0"/>
              </a:rPr>
              <a:t>The </a:t>
            </a:r>
            <a:r>
              <a:rPr lang="en-US" sz="2800" i="1" dirty="0" smtClean="0">
                <a:cs typeface="Arial" pitchFamily="34" charset="0"/>
              </a:rPr>
              <a:t>entropy loss </a:t>
            </a:r>
            <a:r>
              <a:rPr lang="en-US" sz="2800" dirty="0" smtClean="0">
                <a:cs typeface="Arial" pitchFamily="34" charset="0"/>
              </a:rPr>
              <a:t>of the extractor</a:t>
            </a:r>
            <a:r>
              <a:rPr lang="en-US" sz="2800" dirty="0" smtClean="0">
                <a:solidFill>
                  <a:srgbClr val="7030A0"/>
                </a:solidFill>
                <a:cs typeface="Arial" pitchFamily="34" charset="0"/>
              </a:rPr>
              <a:t> </a:t>
            </a:r>
            <a:r>
              <a:rPr lang="en-US" sz="2800" dirty="0" smtClean="0">
                <a:cs typeface="Arial" pitchFamily="34" charset="0"/>
              </a:rPr>
              <a:t>is </a:t>
            </a:r>
            <a:r>
              <a:rPr lang="en-US" sz="2800" dirty="0" smtClean="0">
                <a:solidFill>
                  <a:schemeClr val="accent2"/>
                </a:solidFill>
                <a:cs typeface="Arial" pitchFamily="34" charset="0"/>
              </a:rPr>
              <a:t>k-m</a:t>
            </a:r>
            <a:endParaRPr lang="en-US" sz="2800" dirty="0" smtClean="0">
              <a:cs typeface="Arial" pitchFamily="34" charset="0"/>
            </a:endParaRPr>
          </a:p>
          <a:p>
            <a:pPr>
              <a:buNone/>
            </a:pPr>
            <a:endParaRPr lang="en-US" sz="2800" dirty="0" smtClean="0"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n-US" sz="2800" dirty="0" smtClean="0">
                <a:cs typeface="Arial" pitchFamily="34" charset="0"/>
              </a:rPr>
              <a:t>Our goal to simultaneously minimize 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cs typeface="Arial" pitchFamily="34" charset="0"/>
              </a:rPr>
              <a:t>the </a:t>
            </a:r>
            <a:r>
              <a:rPr lang="en-US" sz="2800" i="1" dirty="0" smtClean="0">
                <a:cs typeface="Arial" pitchFamily="34" charset="0"/>
              </a:rPr>
              <a:t>seed length </a:t>
            </a:r>
            <a:r>
              <a:rPr lang="en-US" sz="2800" dirty="0" smtClean="0">
                <a:cs typeface="Arial" pitchFamily="34" charset="0"/>
              </a:rPr>
              <a:t>and the </a:t>
            </a:r>
            <a:r>
              <a:rPr lang="en-US" sz="2800" i="1" dirty="0" smtClean="0">
                <a:cs typeface="Arial" pitchFamily="34" charset="0"/>
              </a:rPr>
              <a:t>entropy loss</a:t>
            </a:r>
            <a:r>
              <a:rPr lang="en-US" sz="2800" dirty="0" smtClean="0">
                <a:cs typeface="Arial" pitchFamily="34" charset="0"/>
              </a:rPr>
              <a:t>. </a:t>
            </a:r>
            <a:r>
              <a:rPr lang="en-US" sz="2800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endParaRPr lang="el-GR" sz="2800" dirty="0" smtClean="0">
              <a:solidFill>
                <a:schemeClr val="accent2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Extractor’s best parameters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pPr eaLnBrk="1" hangingPunct="1">
              <a:buNone/>
            </a:pPr>
            <a:endParaRPr lang="el-GR" dirty="0" smtClean="0"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752600"/>
          <a:ext cx="84582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1371600"/>
                <a:gridCol w="2442883"/>
                <a:gridCol w="1824317"/>
              </a:tblGrid>
              <a:tr h="80715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Seed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length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Entropy loss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Remarks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69244">
                <a:tc>
                  <a:txBody>
                    <a:bodyPr/>
                    <a:lstStyle/>
                    <a:p>
                      <a:r>
                        <a:rPr lang="en-US" dirty="0" smtClean="0"/>
                        <a:t>Non-explicit &amp;</a:t>
                      </a:r>
                    </a:p>
                    <a:p>
                      <a:r>
                        <a:rPr lang="en-US" dirty="0" smtClean="0"/>
                        <a:t>Lower</a:t>
                      </a:r>
                      <a:r>
                        <a:rPr lang="en-US" baseline="0" dirty="0" smtClean="0"/>
                        <a:t> bound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O(log n/</a:t>
                      </a:r>
                      <a:r>
                        <a:rPr lang="el-GR" dirty="0" smtClean="0">
                          <a:latin typeface="Arial"/>
                          <a:cs typeface="Arial"/>
                        </a:rPr>
                        <a:t>ε</a:t>
                      </a:r>
                      <a:r>
                        <a:rPr lang="en-US" dirty="0" smtClean="0">
                          <a:latin typeface="Arial"/>
                          <a:cs typeface="Arial"/>
                        </a:rPr>
                        <a:t>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2log(1/</a:t>
                      </a:r>
                      <a:r>
                        <a:rPr lang="el-GR" dirty="0" smtClean="0">
                          <a:latin typeface="+mn-lt"/>
                          <a:cs typeface="Arial"/>
                        </a:rPr>
                        <a:t>ε</a:t>
                      </a:r>
                      <a:r>
                        <a:rPr lang="en-US" dirty="0" smtClean="0">
                          <a:latin typeface="+mn-lt"/>
                          <a:cs typeface="Arial"/>
                        </a:rPr>
                        <a:t>)+O(1)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807156">
                <a:tc>
                  <a:txBody>
                    <a:bodyPr/>
                    <a:lstStyle/>
                    <a:p>
                      <a:r>
                        <a:rPr lang="en-US" dirty="0" smtClean="0"/>
                        <a:t>LRVW02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O(log n)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ym typeface="Euclid Symbol"/>
                        </a:rPr>
                        <a:t></a:t>
                      </a:r>
                      <a:r>
                        <a:rPr lang="en-US" dirty="0" smtClean="0"/>
                        <a:t>(k)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Constant </a:t>
                      </a:r>
                      <a:r>
                        <a:rPr lang="el-GR" dirty="0" smtClean="0">
                          <a:latin typeface="+mn-lt"/>
                          <a:cs typeface="Arial"/>
                        </a:rPr>
                        <a:t>ε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 anchor="ctr"/>
                </a:tc>
              </a:tr>
              <a:tr h="869244">
                <a:tc>
                  <a:txBody>
                    <a:bodyPr/>
                    <a:lstStyle/>
                    <a:p>
                      <a:r>
                        <a:rPr lang="en-US" dirty="0" smtClean="0"/>
                        <a:t>GUV07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O(log n/</a:t>
                      </a:r>
                      <a:r>
                        <a:rPr lang="el-GR" dirty="0" smtClean="0">
                          <a:latin typeface="+mn-lt"/>
                          <a:cs typeface="Arial"/>
                        </a:rPr>
                        <a:t>ε</a:t>
                      </a:r>
                      <a:r>
                        <a:rPr lang="en-US" dirty="0" smtClean="0">
                          <a:latin typeface="+mn-lt"/>
                          <a:cs typeface="Arial"/>
                        </a:rPr>
                        <a:t>)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ym typeface="Euclid Symbol"/>
                        </a:rPr>
                        <a:t></a:t>
                      </a:r>
                      <a:r>
                        <a:rPr lang="en-US" dirty="0" smtClean="0"/>
                        <a:t>(k)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Sub-constant </a:t>
                      </a:r>
                      <a:r>
                        <a:rPr lang="el-GR" dirty="0" smtClean="0">
                          <a:latin typeface="+mn-lt"/>
                          <a:cs typeface="Arial"/>
                        </a:rPr>
                        <a:t>ε</a:t>
                      </a:r>
                      <a:r>
                        <a:rPr lang="en-US" dirty="0" smtClean="0"/>
                        <a:t> </a:t>
                      </a:r>
                    </a:p>
                  </a:txBody>
                  <a:tcPr anchor="ctr"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en-US" dirty="0" smtClean="0"/>
                        <a:t>DKSS09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O(log n/</a:t>
                      </a:r>
                      <a:r>
                        <a:rPr lang="el-GR" dirty="0" smtClean="0">
                          <a:latin typeface="+mn-lt"/>
                          <a:cs typeface="Arial"/>
                        </a:rPr>
                        <a:t>ε</a:t>
                      </a:r>
                      <a:r>
                        <a:rPr lang="en-US" dirty="0" smtClean="0">
                          <a:latin typeface="+mn-lt"/>
                          <a:cs typeface="Arial"/>
                        </a:rPr>
                        <a:t>)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k/</a:t>
                      </a:r>
                      <a:r>
                        <a:rPr lang="en-US" dirty="0" err="1" smtClean="0"/>
                        <a:t>polylog</a:t>
                      </a:r>
                      <a:r>
                        <a:rPr lang="en-US" dirty="0" smtClean="0"/>
                        <a:t>(n)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Sub-constant </a:t>
                      </a:r>
                      <a:r>
                        <a:rPr lang="el-GR" dirty="0" smtClean="0">
                          <a:latin typeface="+mn-lt"/>
                          <a:cs typeface="Arial"/>
                        </a:rPr>
                        <a:t>ε</a:t>
                      </a:r>
                      <a:r>
                        <a:rPr lang="en-US" dirty="0" smtClean="0"/>
                        <a:t>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C:\gs\gs8.11\bin\gswin32c"/>
  <p:tag name="DEFAULTFONTSIZE" val="10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WIDTH" val="450"/>
  <p:tag name="DEFAULTHEIGHT" val="313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16007</TotalTime>
  <Words>3214</Words>
  <Application>Microsoft Office PowerPoint</Application>
  <PresentationFormat>On-screen Show (4:3)</PresentationFormat>
  <Paragraphs>777</Paragraphs>
  <Slides>62</Slides>
  <Notes>13</Notes>
  <HiddenSlides>2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71" baseType="lpstr">
      <vt:lpstr>Arial</vt:lpstr>
      <vt:lpstr>Symbol</vt:lpstr>
      <vt:lpstr>Comic Sans MS</vt:lpstr>
      <vt:lpstr>Euclid Math Two</vt:lpstr>
      <vt:lpstr>Euclid Symbol</vt:lpstr>
      <vt:lpstr>Euclid Math One</vt:lpstr>
      <vt:lpstr>Wingdings</vt:lpstr>
      <vt:lpstr>Euclid Extra</vt:lpstr>
      <vt:lpstr>Default Design</vt:lpstr>
      <vt:lpstr>New extractors and condensers from Parvaresh-Vardy codes</vt:lpstr>
      <vt:lpstr>Plan</vt:lpstr>
      <vt:lpstr>Extractor is a hash function  E: {0,1}n x {0,1}t → {0,1}m</vt:lpstr>
      <vt:lpstr>Extractor is a hash function  E: {0,1}n x {0,1}t → {0,1}m</vt:lpstr>
      <vt:lpstr>With the property that:</vt:lpstr>
      <vt:lpstr>With the property that:</vt:lpstr>
      <vt:lpstr>With the property that:</vt:lpstr>
      <vt:lpstr>Parameters</vt:lpstr>
      <vt:lpstr>Extractor’s best parameters</vt:lpstr>
      <vt:lpstr>Extractor’s best parameters</vt:lpstr>
      <vt:lpstr>Condenser is a hash function  G: {0,1}n x {0,1}t → {0,1}m</vt:lpstr>
      <vt:lpstr>With the property that:</vt:lpstr>
      <vt:lpstr>With the property that:</vt:lpstr>
      <vt:lpstr>With the property that:</vt:lpstr>
      <vt:lpstr>Parameters</vt:lpstr>
      <vt:lpstr>Our goal</vt:lpstr>
      <vt:lpstr>Condenser’s best parameters</vt:lpstr>
      <vt:lpstr>Lossless Condensers as unbalanced expanders</vt:lpstr>
      <vt:lpstr>The GUV condenser</vt:lpstr>
      <vt:lpstr>The basic condenser: G: qn x q  q</vt:lpstr>
      <vt:lpstr>The basic condenser: G: qn x q  q</vt:lpstr>
      <vt:lpstr>The basic condenser: G: qn x q  q</vt:lpstr>
      <vt:lpstr>The basic condenser: G: qn x q  q</vt:lpstr>
      <vt:lpstr>The GUV condenser: G: qn x q  (q)m</vt:lpstr>
      <vt:lpstr>The GUV condenser: G: qn x q  (q)m</vt:lpstr>
      <vt:lpstr>The GUV condenser: G: qn x q  (q)m</vt:lpstr>
      <vt:lpstr>The PV curve</vt:lpstr>
      <vt:lpstr>The GUV condenser is an excellent lossless condenser</vt:lpstr>
      <vt:lpstr>Analyzing GUV (simplified case)</vt:lpstr>
      <vt:lpstr>Proof idea</vt:lpstr>
      <vt:lpstr>Proof idea</vt:lpstr>
      <vt:lpstr>Proof idea</vt:lpstr>
      <vt:lpstr>Proof idea</vt:lpstr>
      <vt:lpstr>Proof idea</vt:lpstr>
      <vt:lpstr>Proof idea</vt:lpstr>
      <vt:lpstr>Proof idea</vt:lpstr>
      <vt:lpstr>Proof idea</vt:lpstr>
      <vt:lpstr>The GUV condenser has constant entropy rate</vt:lpstr>
      <vt:lpstr>A remark</vt:lpstr>
      <vt:lpstr>To overcome the bottleneck [DW08],[DKSS09]</vt:lpstr>
      <vt:lpstr>Our variant of the GUV condenser</vt:lpstr>
      <vt:lpstr>First modification</vt:lpstr>
      <vt:lpstr>Two levels of extension</vt:lpstr>
      <vt:lpstr>Applying PV twice</vt:lpstr>
      <vt:lpstr>Applying PV twice</vt:lpstr>
      <vt:lpstr>Applying PV twice</vt:lpstr>
      <vt:lpstr>Applying PV twice – Analysis (simplified case)</vt:lpstr>
      <vt:lpstr>Applying PV twice - Analysis</vt:lpstr>
      <vt:lpstr>Applying PV twice - Analysis</vt:lpstr>
      <vt:lpstr>Applying PV twice - Analysis</vt:lpstr>
      <vt:lpstr>Applying PV twice - Analysis</vt:lpstr>
      <vt:lpstr>What did we gain?</vt:lpstr>
      <vt:lpstr>Massaging Deg(Q)</vt:lpstr>
      <vt:lpstr>We now face a problem</vt:lpstr>
      <vt:lpstr>Second modification</vt:lpstr>
      <vt:lpstr>Modifying the analysis.</vt:lpstr>
      <vt:lpstr>Three modifications that work in concert</vt:lpstr>
      <vt:lpstr>Concluding remarks</vt:lpstr>
      <vt:lpstr>A limit on the covering curve approach</vt:lpstr>
      <vt:lpstr>Open problems</vt:lpstr>
      <vt:lpstr>A step in a chain</vt:lpstr>
      <vt:lpstr>≤&gt;×≥</vt:lpstr>
    </vt:vector>
  </TitlesOfParts>
  <Company>Caltech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Curve Samplers</dc:title>
  <dc:creator>Chris Umans</dc:creator>
  <cp:lastModifiedBy>amnon</cp:lastModifiedBy>
  <cp:revision>565</cp:revision>
  <dcterms:created xsi:type="dcterms:W3CDTF">2003-10-04T20:35:33Z</dcterms:created>
  <dcterms:modified xsi:type="dcterms:W3CDTF">2012-10-15T11:39:56Z</dcterms:modified>
</cp:coreProperties>
</file>