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ppt/tags/tag31.xml" ContentType="application/vnd.openxmlformats-officedocument.presentationml.tags+xml"/>
  <Override PartName="/ppt/notesSlides/notesSlide33.xml" ContentType="application/vnd.openxmlformats-officedocument.presentationml.notesSlide+xml"/>
  <Override PartName="/ppt/tags/tag32.xml" ContentType="application/vnd.openxmlformats-officedocument.presentationml.tags+xml"/>
  <Override PartName="/ppt/notesSlides/notesSlide34.xml" ContentType="application/vnd.openxmlformats-officedocument.presentationml.notesSlide+xml"/>
  <Override PartName="/ppt/tags/tag33.xml" ContentType="application/vnd.openxmlformats-officedocument.presentationml.tags+xml"/>
  <Override PartName="/ppt/notesSlides/notesSlide35.xml" ContentType="application/vnd.openxmlformats-officedocument.presentationml.notesSlide+xml"/>
  <Override PartName="/ppt/tags/tag34.xml" ContentType="application/vnd.openxmlformats-officedocument.presentationml.tags+xml"/>
  <Override PartName="/ppt/notesSlides/notesSlide36.xml" ContentType="application/vnd.openxmlformats-officedocument.presentationml.notesSlide+xml"/>
  <Override PartName="/ppt/tags/tag35.xml" ContentType="application/vnd.openxmlformats-officedocument.presentationml.tags+xml"/>
  <Override PartName="/ppt/notesSlides/notesSlide37.xml" ContentType="application/vnd.openxmlformats-officedocument.presentationml.notesSlide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tags/tag38.xml" ContentType="application/vnd.openxmlformats-officedocument.presentationml.tags+xml"/>
  <Override PartName="/ppt/notesSlides/notesSlide40.xml" ContentType="application/vnd.openxmlformats-officedocument.presentationml.notesSlide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ppt/tags/tag40.xml" ContentType="application/vnd.openxmlformats-officedocument.presentationml.tags+xml"/>
  <Override PartName="/ppt/notesSlides/notesSlide42.xml" ContentType="application/vnd.openxmlformats-officedocument.presentationml.notesSlide+xml"/>
  <Override PartName="/ppt/tags/tag41.xml" ContentType="application/vnd.openxmlformats-officedocument.presentationml.tags+xml"/>
  <Override PartName="/ppt/notesSlides/notesSlide43.xml" ContentType="application/vnd.openxmlformats-officedocument.presentationml.notesSlide+xml"/>
  <Override PartName="/ppt/tags/tag42.xml" ContentType="application/vnd.openxmlformats-officedocument.presentationml.tags+xml"/>
  <Override PartName="/ppt/notesSlides/notesSlide44.xml" ContentType="application/vnd.openxmlformats-officedocument.presentationml.notesSlide+xml"/>
  <Override PartName="/ppt/tags/tag43.xml" ContentType="application/vnd.openxmlformats-officedocument.presentationml.tags+xml"/>
  <Override PartName="/ppt/notesSlides/notesSlide45.xml" ContentType="application/vnd.openxmlformats-officedocument.presentationml.notesSlide+xml"/>
  <Override PartName="/ppt/tags/tag44.xml" ContentType="application/vnd.openxmlformats-officedocument.presentationml.tags+xml"/>
  <Override PartName="/ppt/notesSlides/notesSlide46.xml" ContentType="application/vnd.openxmlformats-officedocument.presentationml.notesSlide+xml"/>
  <Override PartName="/ppt/tags/tag45.xml" ContentType="application/vnd.openxmlformats-officedocument.presentationml.tags+xml"/>
  <Override PartName="/ppt/notesSlides/notesSlide47.xml" ContentType="application/vnd.openxmlformats-officedocument.presentationml.notesSlide+xml"/>
  <Override PartName="/ppt/tags/tag46.xml" ContentType="application/vnd.openxmlformats-officedocument.presentationml.tags+xml"/>
  <Override PartName="/ppt/notesSlides/notesSlide48.xml" ContentType="application/vnd.openxmlformats-officedocument.presentationml.notesSlide+xml"/>
  <Override PartName="/ppt/tags/tag47.xml" ContentType="application/vnd.openxmlformats-officedocument.presentationml.tags+xml"/>
  <Override PartName="/ppt/notesSlides/notesSlide49.xml" ContentType="application/vnd.openxmlformats-officedocument.presentationml.notesSlide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tags/tag49.xml" ContentType="application/vnd.openxmlformats-officedocument.presentationml.tags+xml"/>
  <Override PartName="/ppt/notesSlides/notesSlide51.xml" ContentType="application/vnd.openxmlformats-officedocument.presentationml.notesSlide+xml"/>
  <Override PartName="/ppt/tags/tag50.xml" ContentType="application/vnd.openxmlformats-officedocument.presentationml.tags+xml"/>
  <Override PartName="/ppt/notesSlides/notesSlide52.xml" ContentType="application/vnd.openxmlformats-officedocument.presentationml.notesSlide+xml"/>
  <Override PartName="/ppt/tags/tag51.xml" ContentType="application/vnd.openxmlformats-officedocument.presentationml.tags+xml"/>
  <Override PartName="/ppt/notesSlides/notesSlide53.xml" ContentType="application/vnd.openxmlformats-officedocument.presentationml.notesSlide+xml"/>
  <Override PartName="/ppt/tags/tag52.xml" ContentType="application/vnd.openxmlformats-officedocument.presentationml.tags+xml"/>
  <Override PartName="/ppt/notesSlides/notesSlide54.xml" ContentType="application/vnd.openxmlformats-officedocument.presentationml.notesSlide+xml"/>
  <Override PartName="/ppt/tags/tag53.xml" ContentType="application/vnd.openxmlformats-officedocument.presentationml.tags+xml"/>
  <Override PartName="/ppt/notesSlides/notesSlide55.xml" ContentType="application/vnd.openxmlformats-officedocument.presentationml.notesSlide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tags/tag55.xml" ContentType="application/vnd.openxmlformats-officedocument.presentationml.tags+xml"/>
  <Override PartName="/ppt/notesSlides/notesSlide57.xml" ContentType="application/vnd.openxmlformats-officedocument.presentationml.notesSlide+xml"/>
  <Override PartName="/ppt/tags/tag56.xml" ContentType="application/vnd.openxmlformats-officedocument.presentationml.tags+xml"/>
  <Override PartName="/ppt/notesSlides/notesSlide58.xml" ContentType="application/vnd.openxmlformats-officedocument.presentationml.notesSlide+xml"/>
  <Override PartName="/ppt/tags/tag57.xml" ContentType="application/vnd.openxmlformats-officedocument.presentationml.tags+xml"/>
  <Override PartName="/ppt/notesSlides/notesSlide59.xml" ContentType="application/vnd.openxmlformats-officedocument.presentationml.notesSlide+xml"/>
  <Override PartName="/ppt/tags/tag58.xml" ContentType="application/vnd.openxmlformats-officedocument.presentationml.tags+xml"/>
  <Override PartName="/ppt/notesSlides/notesSlide60.xml" ContentType="application/vnd.openxmlformats-officedocument.presentationml.notesSlide+xml"/>
  <Override PartName="/ppt/tags/tag59.xml" ContentType="application/vnd.openxmlformats-officedocument.presentationml.tags+xml"/>
  <Override PartName="/ppt/notesSlides/notesSlide61.xml" ContentType="application/vnd.openxmlformats-officedocument.presentationml.notesSlide+xml"/>
  <Override PartName="/ppt/tags/tag60.xml" ContentType="application/vnd.openxmlformats-officedocument.presentationml.tags+xml"/>
  <Override PartName="/ppt/notesSlides/notesSlide62.xml" ContentType="application/vnd.openxmlformats-officedocument.presentationml.notesSlide+xml"/>
  <Override PartName="/ppt/tags/tag61.xml" ContentType="application/vnd.openxmlformats-officedocument.presentationml.tags+xml"/>
  <Override PartName="/ppt/notesSlides/notesSlide63.xml" ContentType="application/vnd.openxmlformats-officedocument.presentationml.notesSlide+xml"/>
  <Override PartName="/ppt/tags/tag62.xml" ContentType="application/vnd.openxmlformats-officedocument.presentationml.tags+xml"/>
  <Override PartName="/ppt/notesSlides/notesSlide64.xml" ContentType="application/vnd.openxmlformats-officedocument.presentationml.notesSlide+xml"/>
  <Override PartName="/ppt/tags/tag63.xml" ContentType="application/vnd.openxmlformats-officedocument.presentationml.tags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71"/>
  </p:notesMasterIdLst>
  <p:sldIdLst>
    <p:sldId id="695" r:id="rId2"/>
    <p:sldId id="721" r:id="rId3"/>
    <p:sldId id="1031" r:id="rId4"/>
    <p:sldId id="972" r:id="rId5"/>
    <p:sldId id="973" r:id="rId6"/>
    <p:sldId id="974" r:id="rId7"/>
    <p:sldId id="975" r:id="rId8"/>
    <p:sldId id="976" r:id="rId9"/>
    <p:sldId id="977" r:id="rId10"/>
    <p:sldId id="978" r:id="rId11"/>
    <p:sldId id="979" r:id="rId12"/>
    <p:sldId id="980" r:id="rId13"/>
    <p:sldId id="1005" r:id="rId14"/>
    <p:sldId id="1006" r:id="rId15"/>
    <p:sldId id="1007" r:id="rId16"/>
    <p:sldId id="1008" r:id="rId17"/>
    <p:sldId id="1033" r:id="rId18"/>
    <p:sldId id="1034" r:id="rId19"/>
    <p:sldId id="1022" r:id="rId20"/>
    <p:sldId id="1037" r:id="rId21"/>
    <p:sldId id="1038" r:id="rId22"/>
    <p:sldId id="1059" r:id="rId23"/>
    <p:sldId id="1039" r:id="rId24"/>
    <p:sldId id="1042" r:id="rId25"/>
    <p:sldId id="1043" r:id="rId26"/>
    <p:sldId id="1044" r:id="rId27"/>
    <p:sldId id="1057" r:id="rId28"/>
    <p:sldId id="1036" r:id="rId29"/>
    <p:sldId id="939" r:id="rId30"/>
    <p:sldId id="1017" r:id="rId31"/>
    <p:sldId id="982" r:id="rId32"/>
    <p:sldId id="905" r:id="rId33"/>
    <p:sldId id="1046" r:id="rId34"/>
    <p:sldId id="943" r:id="rId35"/>
    <p:sldId id="944" r:id="rId36"/>
    <p:sldId id="990" r:id="rId37"/>
    <p:sldId id="1065" r:id="rId38"/>
    <p:sldId id="1061" r:id="rId39"/>
    <p:sldId id="1064" r:id="rId40"/>
    <p:sldId id="1071" r:id="rId41"/>
    <p:sldId id="988" r:id="rId42"/>
    <p:sldId id="948" r:id="rId43"/>
    <p:sldId id="1048" r:id="rId44"/>
    <p:sldId id="1049" r:id="rId45"/>
    <p:sldId id="1072" r:id="rId46"/>
    <p:sldId id="1050" r:id="rId47"/>
    <p:sldId id="1052" r:id="rId48"/>
    <p:sldId id="1066" r:id="rId49"/>
    <p:sldId id="1067" r:id="rId50"/>
    <p:sldId id="1053" r:id="rId51"/>
    <p:sldId id="1068" r:id="rId52"/>
    <p:sldId id="1054" r:id="rId53"/>
    <p:sldId id="1069" r:id="rId54"/>
    <p:sldId id="1070" r:id="rId55"/>
    <p:sldId id="1056" r:id="rId56"/>
    <p:sldId id="965" r:id="rId57"/>
    <p:sldId id="985" r:id="rId58"/>
    <p:sldId id="995" r:id="rId59"/>
    <p:sldId id="996" r:id="rId60"/>
    <p:sldId id="1026" r:id="rId61"/>
    <p:sldId id="1027" r:id="rId62"/>
    <p:sldId id="1020" r:id="rId63"/>
    <p:sldId id="918" r:id="rId64"/>
    <p:sldId id="986" r:id="rId65"/>
    <p:sldId id="1076" r:id="rId66"/>
    <p:sldId id="1074" r:id="rId67"/>
    <p:sldId id="1075" r:id="rId68"/>
    <p:sldId id="904" r:id="rId69"/>
    <p:sldId id="107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ong talk" id="{2804FEB4-E82A-4FC3-AE65-4FF0FE225C42}">
          <p14:sldIdLst>
            <p14:sldId id="695"/>
            <p14:sldId id="721"/>
            <p14:sldId id="1031"/>
            <p14:sldId id="972"/>
            <p14:sldId id="973"/>
            <p14:sldId id="974"/>
            <p14:sldId id="975"/>
            <p14:sldId id="976"/>
            <p14:sldId id="977"/>
            <p14:sldId id="978"/>
            <p14:sldId id="979"/>
            <p14:sldId id="980"/>
            <p14:sldId id="1005"/>
            <p14:sldId id="1006"/>
            <p14:sldId id="1007"/>
            <p14:sldId id="1008"/>
            <p14:sldId id="1033"/>
            <p14:sldId id="1034"/>
            <p14:sldId id="1022"/>
            <p14:sldId id="1037"/>
            <p14:sldId id="1038"/>
            <p14:sldId id="1059"/>
            <p14:sldId id="1039"/>
            <p14:sldId id="1042"/>
            <p14:sldId id="1043"/>
            <p14:sldId id="1044"/>
            <p14:sldId id="1057"/>
            <p14:sldId id="1036"/>
            <p14:sldId id="939"/>
            <p14:sldId id="1017"/>
            <p14:sldId id="982"/>
            <p14:sldId id="905"/>
            <p14:sldId id="1046"/>
            <p14:sldId id="943"/>
            <p14:sldId id="944"/>
            <p14:sldId id="990"/>
            <p14:sldId id="1065"/>
            <p14:sldId id="1061"/>
            <p14:sldId id="1064"/>
            <p14:sldId id="1071"/>
            <p14:sldId id="988"/>
            <p14:sldId id="948"/>
            <p14:sldId id="1048"/>
            <p14:sldId id="1049"/>
            <p14:sldId id="1072"/>
            <p14:sldId id="1050"/>
            <p14:sldId id="1052"/>
            <p14:sldId id="1066"/>
            <p14:sldId id="1067"/>
            <p14:sldId id="1053"/>
            <p14:sldId id="1068"/>
            <p14:sldId id="1054"/>
            <p14:sldId id="1069"/>
            <p14:sldId id="1070"/>
            <p14:sldId id="1056"/>
            <p14:sldId id="965"/>
            <p14:sldId id="985"/>
            <p14:sldId id="995"/>
            <p14:sldId id="996"/>
            <p14:sldId id="1026"/>
            <p14:sldId id="1027"/>
            <p14:sldId id="1020"/>
            <p14:sldId id="918"/>
            <p14:sldId id="986"/>
            <p14:sldId id="1076"/>
            <p14:sldId id="1074"/>
            <p14:sldId id="1075"/>
            <p14:sldId id="904"/>
            <p14:sldId id="10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tam" initials="y" lastIdx="0" clrIdx="0">
    <p:extLst>
      <p:ext uri="{19B8F6BF-5375-455C-9EA6-DF929625EA0E}">
        <p15:presenceInfo xmlns:p15="http://schemas.microsoft.com/office/powerpoint/2012/main" userId="yot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4BC9"/>
    <a:srgbClr val="DEC8EE"/>
    <a:srgbClr val="D6BBEA"/>
    <a:srgbClr val="FFABAB"/>
    <a:srgbClr val="DEEBF7"/>
    <a:srgbClr val="A9D18E"/>
    <a:srgbClr val="F4B183"/>
    <a:srgbClr val="FF2F2F"/>
    <a:srgbClr val="0AB358"/>
    <a:srgbClr val="6D9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3830" autoAdjust="0"/>
  </p:normalViewPr>
  <p:slideViewPr>
    <p:cSldViewPr snapToGrid="0">
      <p:cViewPr varScale="1">
        <p:scale>
          <a:sx n="98" d="100"/>
          <a:sy n="98" d="100"/>
        </p:scale>
        <p:origin x="1722" y="78"/>
      </p:cViewPr>
      <p:guideLst/>
    </p:cSldViewPr>
  </p:slideViewPr>
  <p:outlineViewPr>
    <p:cViewPr>
      <p:scale>
        <a:sx n="33" d="100"/>
        <a:sy n="33" d="100"/>
      </p:scale>
      <p:origin x="0" y="-64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6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BE04D-146D-46F8-98A9-6F0EAD47FCF4}" type="datetimeFigureOut">
              <a:rPr lang="en-US" smtClean="0"/>
              <a:t>24-Jan-22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A4574-660D-4DA8-AED8-24003F4B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60CE6-C82A-48CC-A240-B43DECF50A4A}" type="slidenum">
              <a:rPr kumimoji="0" lang="ar-SA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27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he-I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0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22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6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05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23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93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8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08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40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57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8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7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03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0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56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10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76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31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58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9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86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5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17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876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96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603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65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28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76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808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2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9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6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67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26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775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95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309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786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9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1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198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1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729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744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568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555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490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30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661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08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655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237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4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30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95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975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316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279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096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9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24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6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A4574-660D-4DA8-AED8-24003F4BC2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1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A365-4C27-4D8D-A188-F9A0DF55423E}" type="datetime1">
              <a:rPr lang="en-US" smtClean="0"/>
              <a:t>24-Jan-22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1866-654D-4C34-A675-17ABC0EA678C}" type="datetime1">
              <a:rPr lang="en-US" smtClean="0"/>
              <a:t>24-Jan-22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CE8C9-EBA5-49CC-9B4B-561D5E200779}" type="datetime1">
              <a:rPr lang="en-US" smtClean="0"/>
              <a:t>24-Jan-22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6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>
            <a:extLst>
              <a:ext uri="{FF2B5EF4-FFF2-40B4-BE49-F238E27FC236}">
                <a16:creationId xmlns:a16="http://schemas.microsoft.com/office/drawing/2014/main" id="{5D5F5A74-372F-4F1B-A8D6-C19F24AC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167" y="2873650"/>
            <a:ext cx="4121150" cy="6126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600000" lon="20399999" rev="21180000"/>
            </a:camera>
            <a:lightRig rig="threePt" dir="t"/>
          </a:scene3d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>
            <a:extLst>
              <a:ext uri="{FF2B5EF4-FFF2-40B4-BE49-F238E27FC236}">
                <a16:creationId xmlns:a16="http://schemas.microsoft.com/office/drawing/2014/main" id="{5D5F5A74-372F-4F1B-A8D6-C19F24AC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83" y="3023292"/>
            <a:ext cx="4121658" cy="61264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  <a:scene3d>
            <a:camera prst="orthographicFront">
              <a:rot lat="0" lon="1799953" rev="0"/>
            </a:camera>
            <a:lightRig rig="threePt" dir="t"/>
          </a:scene3d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7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8DDA9-0FE3-4D3A-912E-F90059DA0BC6}" type="datetime1">
              <a:rPr lang="en-US" smtClean="0"/>
              <a:t>24-Jan-22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1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4120-EF1B-4362-9694-0656813B8BDF}" type="datetime1">
              <a:rPr lang="en-US" smtClean="0"/>
              <a:t>24-Jan-22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DF0F5-4434-4354-9A06-F21891322E8A}" type="datetime1">
              <a:rPr lang="en-US" smtClean="0"/>
              <a:t>24-Jan-22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5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BE1A7-C254-4595-B263-93639E17F312}" type="datetime1">
              <a:rPr lang="en-US" smtClean="0"/>
              <a:t>24-Jan-22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0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7D4B-D400-4960-BEDB-1E579D73E239}" type="datetime1">
              <a:rPr lang="en-US" smtClean="0"/>
              <a:t>24-Jan-22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2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F041-29BC-4AA2-AF79-F4CFB7BF2732}" type="datetime1">
              <a:rPr lang="en-US" smtClean="0"/>
              <a:t>24-Jan-22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1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F9AE-4A9B-4376-86D8-157AE2AEEF43}" type="datetime1">
              <a:rPr lang="en-US" smtClean="0"/>
              <a:t>24-Jan-22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101E1-E771-425A-85E9-8DB513382BF3}" type="datetime1">
              <a:rPr lang="en-US" smtClean="0"/>
              <a:t>24-Jan-22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4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97EE-BB8A-4929-A1C6-BD68912F2970}" type="datetime1">
              <a:rPr lang="en-US" smtClean="0"/>
              <a:t>24-Jan-22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B4EA-3A18-4931-80A2-5D8010B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5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agivMooly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witter.com/yotamf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kalevalp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twitter.com/wilcoxj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10.png"/><Relationship Id="rId5" Type="http://schemas.openxmlformats.org/officeDocument/2006/relationships/image" Target="../media/image16.png"/><Relationship Id="rId4" Type="http://schemas.openxmlformats.org/officeDocument/2006/relationships/image" Target="../media/image8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2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10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1" Type="http://schemas.openxmlformats.org/officeDocument/2006/relationships/tags" Target="../tags/tag7.xml"/><Relationship Id="rId6" Type="http://schemas.openxmlformats.org/officeDocument/2006/relationships/image" Target="../media/image1713.png"/><Relationship Id="rId11" Type="http://schemas.openxmlformats.org/officeDocument/2006/relationships/image" Target="../media/image1910.png"/><Relationship Id="rId5" Type="http://schemas.microsoft.com/office/2007/relationships/hdphoto" Target="../media/hdphoto1.wdp"/><Relationship Id="rId15" Type="http://schemas.openxmlformats.org/officeDocument/2006/relationships/image" Target="../media/image2310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12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8.xml"/><Relationship Id="rId6" Type="http://schemas.openxmlformats.org/officeDocument/2006/relationships/image" Target="../media/image1810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1910.png"/><Relationship Id="rId14" Type="http://schemas.openxmlformats.org/officeDocument/2006/relationships/image" Target="../media/image23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2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33.png"/><Relationship Id="rId7" Type="http://schemas.openxmlformats.org/officeDocument/2006/relationships/image" Target="../media/image1810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1910.png"/><Relationship Id="rId14" Type="http://schemas.openxmlformats.org/officeDocument/2006/relationships/image" Target="../media/image2310.png"/><Relationship Id="rId2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2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26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33.png"/><Relationship Id="rId7" Type="http://schemas.openxmlformats.org/officeDocument/2006/relationships/image" Target="../media/image1810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5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24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23" Type="http://schemas.openxmlformats.org/officeDocument/2006/relationships/image" Target="../media/image35.pn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1910.png"/><Relationship Id="rId14" Type="http://schemas.openxmlformats.org/officeDocument/2006/relationships/image" Target="../media/image2310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2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33.png"/><Relationship Id="rId7" Type="http://schemas.openxmlformats.org/officeDocument/2006/relationships/image" Target="../media/image1810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1910.png"/><Relationship Id="rId14" Type="http://schemas.openxmlformats.org/officeDocument/2006/relationships/image" Target="../media/image2310.png"/><Relationship Id="rId2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2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33.png"/><Relationship Id="rId7" Type="http://schemas.openxmlformats.org/officeDocument/2006/relationships/image" Target="../media/image1810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5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1910.png"/><Relationship Id="rId14" Type="http://schemas.openxmlformats.org/officeDocument/2006/relationships/image" Target="../media/image2310.png"/><Relationship Id="rId2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2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33.png"/><Relationship Id="rId7" Type="http://schemas.openxmlformats.org/officeDocument/2006/relationships/image" Target="../media/image1810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3.xml"/><Relationship Id="rId11" Type="http://schemas.openxmlformats.org/officeDocument/2006/relationships/image" Target="../media/image21.png"/><Relationship Id="rId15" Type="http://schemas.openxmlformats.org/officeDocument/2006/relationships/image" Target="../media/image24.png"/><Relationship Id="rId23" Type="http://schemas.openxmlformats.org/officeDocument/2006/relationships/image" Target="../media/image40.pn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1910.png"/><Relationship Id="rId14" Type="http://schemas.openxmlformats.org/officeDocument/2006/relationships/image" Target="../media/image2310.png"/><Relationship Id="rId2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1" Type="http://schemas.openxmlformats.org/officeDocument/2006/relationships/tags" Target="../tags/tag14.xml"/><Relationship Id="rId11" Type="http://schemas.openxmlformats.org/officeDocument/2006/relationships/image" Target="../media/image300.png"/><Relationship Id="rId5" Type="http://schemas.openxmlformats.org/officeDocument/2006/relationships/image" Target="../media/image440.png"/><Relationship Id="rId15" Type="http://schemas.openxmlformats.org/officeDocument/2006/relationships/image" Target="../media/image47.png"/><Relationship Id="rId4" Type="http://schemas.openxmlformats.org/officeDocument/2006/relationships/image" Target="../media/image292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24" Type="http://schemas.openxmlformats.org/officeDocument/2006/relationships/image" Target="../media/image9.png"/><Relationship Id="rId5" Type="http://schemas.openxmlformats.org/officeDocument/2006/relationships/image" Target="../media/image7.png"/><Relationship Id="rId23" Type="http://schemas.openxmlformats.org/officeDocument/2006/relationships/image" Target="../media/image411.png"/><Relationship Id="rId9" Type="http://schemas.openxmlformats.org/officeDocument/2006/relationships/image" Target="../media/image180.png"/><Relationship Id="rId2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490.png"/><Relationship Id="rId4" Type="http://schemas.openxmlformats.org/officeDocument/2006/relationships/image" Target="../media/image41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4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openxmlformats.org/officeDocument/2006/relationships/image" Target="../media/image490.png"/><Relationship Id="rId4" Type="http://schemas.openxmlformats.org/officeDocument/2006/relationships/image" Target="../media/image53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png"/><Relationship Id="rId12" Type="http://schemas.openxmlformats.org/officeDocument/2006/relationships/image" Target="../media/image4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3.png"/><Relationship Id="rId12" Type="http://schemas.openxmlformats.org/officeDocument/2006/relationships/image" Target="../media/image4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8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openxmlformats.org/officeDocument/2006/relationships/image" Target="../media/image571.png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3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11" Type="http://schemas.openxmlformats.org/officeDocument/2006/relationships/image" Target="../media/image490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51.png"/><Relationship Id="rId4" Type="http://schemas.openxmlformats.org/officeDocument/2006/relationships/image" Target="../media/image580.png"/><Relationship Id="rId9" Type="http://schemas.openxmlformats.org/officeDocument/2006/relationships/image" Target="../media/image49.png"/><Relationship Id="rId1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3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8.png"/><Relationship Id="rId11" Type="http://schemas.openxmlformats.org/officeDocument/2006/relationships/image" Target="../media/image490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60.png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3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8.png"/><Relationship Id="rId11" Type="http://schemas.openxmlformats.org/officeDocument/2006/relationships/image" Target="../media/image490.png"/><Relationship Id="rId5" Type="http://schemas.openxmlformats.org/officeDocument/2006/relationships/image" Target="../media/image421.png"/><Relationship Id="rId10" Type="http://schemas.openxmlformats.org/officeDocument/2006/relationships/image" Target="../media/image51.png"/><Relationship Id="rId4" Type="http://schemas.openxmlformats.org/officeDocument/2006/relationships/image" Target="../media/image62.png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24.xml"/><Relationship Id="rId12" Type="http://schemas.openxmlformats.org/officeDocument/2006/relationships/image" Target="../media/image67.png"/><Relationship Id="rId17" Type="http://schemas.openxmlformats.org/officeDocument/2006/relationships/image" Target="../media/image49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png"/><Relationship Id="rId20" Type="http://schemas.openxmlformats.org/officeDocument/2006/relationships/image" Target="../media/image50.png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19" Type="http://schemas.openxmlformats.org/officeDocument/2006/relationships/image" Target="../media/image52.png"/><Relationship Id="rId4" Type="http://schemas.openxmlformats.org/officeDocument/2006/relationships/image" Target="../media/image63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13" Type="http://schemas.openxmlformats.org/officeDocument/2006/relationships/image" Target="../media/image410.png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25.xml"/><Relationship Id="rId21" Type="http://schemas.openxmlformats.org/officeDocument/2006/relationships/image" Target="../media/image68.png"/><Relationship Id="rId7" Type="http://schemas.openxmlformats.org/officeDocument/2006/relationships/image" Target="../media/image43.png"/><Relationship Id="rId12" Type="http://schemas.openxmlformats.org/officeDocument/2006/relationships/image" Target="../media/image67.png"/><Relationship Id="rId17" Type="http://schemas.openxmlformats.org/officeDocument/2006/relationships/image" Target="../media/image49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png"/><Relationship Id="rId20" Type="http://schemas.openxmlformats.org/officeDocument/2006/relationships/image" Target="../media/image50.png"/><Relationship Id="rId1" Type="http://schemas.openxmlformats.org/officeDocument/2006/relationships/tags" Target="../tags/tag23.xml"/><Relationship Id="rId6" Type="http://schemas.openxmlformats.org/officeDocument/2006/relationships/image" Target="../media/image421.pn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5" Type="http://schemas.openxmlformats.org/officeDocument/2006/relationships/image" Target="../media/image432.png"/><Relationship Id="rId10" Type="http://schemas.openxmlformats.org/officeDocument/2006/relationships/image" Target="../media/image65.png"/><Relationship Id="rId19" Type="http://schemas.openxmlformats.org/officeDocument/2006/relationships/image" Target="../media/image52.png"/><Relationship Id="rId4" Type="http://schemas.openxmlformats.org/officeDocument/2006/relationships/image" Target="../media/image63.png"/><Relationship Id="rId9" Type="http://schemas.openxmlformats.org/officeDocument/2006/relationships/image" Target="../media/image49.png"/><Relationship Id="rId14" Type="http://schemas.openxmlformats.org/officeDocument/2006/relationships/image" Target="../media/image4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26.xml"/><Relationship Id="rId21" Type="http://schemas.openxmlformats.org/officeDocument/2006/relationships/image" Target="../media/image84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64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1.png"/><Relationship Id="rId20" Type="http://schemas.openxmlformats.org/officeDocument/2006/relationships/image" Target="../media/image2111.png"/><Relationship Id="rId1" Type="http://schemas.openxmlformats.org/officeDocument/2006/relationships/tags" Target="../tags/tag24.xml"/><Relationship Id="rId6" Type="http://schemas.openxmlformats.org/officeDocument/2006/relationships/image" Target="../media/image720.png"/><Relationship Id="rId11" Type="http://schemas.openxmlformats.org/officeDocument/2006/relationships/image" Target="../media/image79.png"/><Relationship Id="rId24" Type="http://schemas.openxmlformats.org/officeDocument/2006/relationships/image" Target="../media/image87.png"/><Relationship Id="rId5" Type="http://schemas.openxmlformats.org/officeDocument/2006/relationships/image" Target="../media/image691.png"/><Relationship Id="rId15" Type="http://schemas.openxmlformats.org/officeDocument/2006/relationships/image" Target="../media/image620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4" Type="http://schemas.openxmlformats.org/officeDocument/2006/relationships/image" Target="../media/image701.png"/><Relationship Id="rId9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32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02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4.png"/><Relationship Id="rId20" Type="http://schemas.openxmlformats.org/officeDocument/2006/relationships/image" Target="../media/image191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24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image" Target="../media/image1011.png"/><Relationship Id="rId23" Type="http://schemas.openxmlformats.org/officeDocument/2006/relationships/image" Target="../media/image411.png"/><Relationship Id="rId10" Type="http://schemas.openxmlformats.org/officeDocument/2006/relationships/image" Target="../media/image8.png"/><Relationship Id="rId19" Type="http://schemas.openxmlformats.org/officeDocument/2006/relationships/image" Target="../media/image141.png"/><Relationship Id="rId9" Type="http://schemas.openxmlformats.org/officeDocument/2006/relationships/image" Target="../media/image180.png"/><Relationship Id="rId14" Type="http://schemas.openxmlformats.org/officeDocument/2006/relationships/image" Target="../media/image910.png"/><Relationship Id="rId2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8.png"/><Relationship Id="rId1" Type="http://schemas.openxmlformats.org/officeDocument/2006/relationships/tags" Target="../tags/tag2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73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72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1.png"/><Relationship Id="rId3" Type="http://schemas.openxmlformats.org/officeDocument/2006/relationships/notesSlide" Target="../notesSlides/notesSlide28.xml"/><Relationship Id="rId12" Type="http://schemas.openxmlformats.org/officeDocument/2006/relationships/image" Target="../media/image45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1.png"/><Relationship Id="rId1" Type="http://schemas.openxmlformats.org/officeDocument/2006/relationships/tags" Target="../tags/tag26.xml"/><Relationship Id="rId11" Type="http://schemas.openxmlformats.org/officeDocument/2006/relationships/image" Target="../media/image3000.png"/><Relationship Id="rId5" Type="http://schemas.openxmlformats.org/officeDocument/2006/relationships/image" Target="../media/image4400.png"/><Relationship Id="rId15" Type="http://schemas.openxmlformats.org/officeDocument/2006/relationships/image" Target="../media/image471.png"/><Relationship Id="rId4" Type="http://schemas.openxmlformats.org/officeDocument/2006/relationships/image" Target="../media/image2920.pn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11.png"/><Relationship Id="rId18" Type="http://schemas.openxmlformats.org/officeDocument/2006/relationships/image" Target="../media/image560.png"/><Relationship Id="rId3" Type="http://schemas.openxmlformats.org/officeDocument/2006/relationships/notesSlide" Target="../notesSlides/notesSlide29.xml"/><Relationship Id="rId21" Type="http://schemas.openxmlformats.org/officeDocument/2006/relationships/image" Target="../media/image800.png"/><Relationship Id="rId34" Type="http://schemas.openxmlformats.org/officeDocument/2006/relationships/image" Target="../media/image104.png"/><Relationship Id="rId17" Type="http://schemas.openxmlformats.org/officeDocument/2006/relationships/image" Target="../media/image314.png"/><Relationship Id="rId25" Type="http://schemas.openxmlformats.org/officeDocument/2006/relationships/image" Target="../media/image900.png"/><Relationship Id="rId3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790.png"/><Relationship Id="rId29" Type="http://schemas.openxmlformats.org/officeDocument/2006/relationships/image" Target="../media/image940.png"/><Relationship Id="rId1" Type="http://schemas.openxmlformats.org/officeDocument/2006/relationships/tags" Target="../tags/tag27.xml"/><Relationship Id="rId24" Type="http://schemas.openxmlformats.org/officeDocument/2006/relationships/image" Target="../media/image831.png"/><Relationship Id="rId32" Type="http://schemas.openxmlformats.org/officeDocument/2006/relationships/image" Target="../media/image102.png"/><Relationship Id="rId23" Type="http://schemas.openxmlformats.org/officeDocument/2006/relationships/image" Target="../media/image821.png"/><Relationship Id="rId28" Type="http://schemas.openxmlformats.org/officeDocument/2006/relationships/image" Target="../media/image930.png"/><Relationship Id="rId19" Type="http://schemas.openxmlformats.org/officeDocument/2006/relationships/image" Target="../media/image570.png"/><Relationship Id="rId31" Type="http://schemas.openxmlformats.org/officeDocument/2006/relationships/image" Target="../media/image101.png"/><Relationship Id="rId22" Type="http://schemas.openxmlformats.org/officeDocument/2006/relationships/image" Target="../media/image811.png"/><Relationship Id="rId27" Type="http://schemas.openxmlformats.org/officeDocument/2006/relationships/image" Target="../media/image920.png"/><Relationship Id="rId30" Type="http://schemas.openxmlformats.org/officeDocument/2006/relationships/image" Target="../media/image100.png"/><Relationship Id="rId35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1.png"/><Relationship Id="rId3" Type="http://schemas.openxmlformats.org/officeDocument/2006/relationships/notesSlide" Target="../notesSlides/notesSlide30.xml"/><Relationship Id="rId12" Type="http://schemas.openxmlformats.org/officeDocument/2006/relationships/image" Target="../media/image45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1.png"/><Relationship Id="rId1" Type="http://schemas.openxmlformats.org/officeDocument/2006/relationships/tags" Target="../tags/tag28.xml"/><Relationship Id="rId11" Type="http://schemas.openxmlformats.org/officeDocument/2006/relationships/image" Target="../media/image3000.png"/><Relationship Id="rId5" Type="http://schemas.openxmlformats.org/officeDocument/2006/relationships/image" Target="../media/image4400.png"/><Relationship Id="rId15" Type="http://schemas.openxmlformats.org/officeDocument/2006/relationships/image" Target="../media/image471.png"/><Relationship Id="rId4" Type="http://schemas.openxmlformats.org/officeDocument/2006/relationships/image" Target="../media/image2920.png"/><Relationship Id="rId1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4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69.png"/><Relationship Id="rId11" Type="http://schemas.openxmlformats.org/officeDocument/2006/relationships/image" Target="../media/image108.png"/><Relationship Id="rId5" Type="http://schemas.openxmlformats.org/officeDocument/2006/relationships/image" Target="../media/image71.png"/><Relationship Id="rId10" Type="http://schemas.openxmlformats.org/officeDocument/2006/relationships/image" Target="../media/image107.png"/><Relationship Id="rId4" Type="http://schemas.openxmlformats.org/officeDocument/2006/relationships/image" Target="../media/image70.png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09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63.pn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11" Type="http://schemas.openxmlformats.org/officeDocument/2006/relationships/image" Target="../media/image11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0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13" Type="http://schemas.openxmlformats.org/officeDocument/2006/relationships/image" Target="../media/image110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630.png"/><Relationship Id="rId12" Type="http://schemas.openxmlformats.org/officeDocument/2006/relationships/image" Target="../media/image166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4.png"/><Relationship Id="rId1" Type="http://schemas.openxmlformats.org/officeDocument/2006/relationships/tags" Target="../tags/tag31.xml"/><Relationship Id="rId5" Type="http://schemas.openxmlformats.org/officeDocument/2006/relationships/image" Target="../media/image1611.png"/><Relationship Id="rId15" Type="http://schemas.openxmlformats.org/officeDocument/2006/relationships/image" Target="../media/image111.png"/><Relationship Id="rId10" Type="http://schemas.openxmlformats.org/officeDocument/2006/relationships/image" Target="../media/image167.png"/><Relationship Id="rId4" Type="http://schemas.openxmlformats.org/officeDocument/2006/relationships/image" Target="../media/image1600.png"/><Relationship Id="rId14" Type="http://schemas.openxmlformats.org/officeDocument/2006/relationships/image" Target="../media/image1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15.pn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19" Type="http://schemas.openxmlformats.org/officeDocument/2006/relationships/image" Target="../media/image1071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Relationship Id="rId14" Type="http://schemas.openxmlformats.org/officeDocument/2006/relationships/image" Target="../media/image1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notesSlide" Target="../notesSlides/notesSlide35.xml"/><Relationship Id="rId21" Type="http://schemas.openxmlformats.org/officeDocument/2006/relationships/image" Target="../media/image116.png"/><Relationship Id="rId7" Type="http://schemas.openxmlformats.org/officeDocument/2006/relationships/image" Target="../media/image117.png"/><Relationship Id="rId12" Type="http://schemas.openxmlformats.org/officeDocument/2006/relationships/image" Target="../media/image1670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5.png"/><Relationship Id="rId1" Type="http://schemas.openxmlformats.org/officeDocument/2006/relationships/tags" Target="../tags/tag33.xml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19" Type="http://schemas.openxmlformats.org/officeDocument/2006/relationships/image" Target="../media/image1071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Relationship Id="rId14" Type="http://schemas.openxmlformats.org/officeDocument/2006/relationships/image" Target="../media/image166.png"/><Relationship Id="rId22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26" Type="http://schemas.openxmlformats.org/officeDocument/2006/relationships/image" Target="../media/image123.png"/><Relationship Id="rId3" Type="http://schemas.openxmlformats.org/officeDocument/2006/relationships/notesSlide" Target="../notesSlides/notesSlide36.xml"/><Relationship Id="rId21" Type="http://schemas.openxmlformats.org/officeDocument/2006/relationships/image" Target="../media/image120.png"/><Relationship Id="rId25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9.png"/><Relationship Id="rId1" Type="http://schemas.openxmlformats.org/officeDocument/2006/relationships/tags" Target="../tags/tag34.xml"/><Relationship Id="rId6" Type="http://schemas.openxmlformats.org/officeDocument/2006/relationships/image" Target="../media/image161.png"/><Relationship Id="rId24" Type="http://schemas.openxmlformats.org/officeDocument/2006/relationships/image" Target="../media/image115.png"/><Relationship Id="rId5" Type="http://schemas.openxmlformats.org/officeDocument/2006/relationships/image" Target="../media/image160.png"/><Relationship Id="rId23" Type="http://schemas.openxmlformats.org/officeDocument/2006/relationships/image" Target="../media/image122.png"/><Relationship Id="rId10" Type="http://schemas.openxmlformats.org/officeDocument/2006/relationships/image" Target="../media/image164.png"/><Relationship Id="rId19" Type="http://schemas.openxmlformats.org/officeDocument/2006/relationships/image" Target="../media/image1071.png"/><Relationship Id="rId9" Type="http://schemas.openxmlformats.org/officeDocument/2006/relationships/image" Target="../media/image163.png"/><Relationship Id="rId14" Type="http://schemas.openxmlformats.org/officeDocument/2006/relationships/image" Target="../media/image166.png"/><Relationship Id="rId22" Type="http://schemas.openxmlformats.org/officeDocument/2006/relationships/image" Target="../media/image121.png"/><Relationship Id="rId27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26" Type="http://schemas.openxmlformats.org/officeDocument/2006/relationships/image" Target="../media/image127.png"/><Relationship Id="rId3" Type="http://schemas.openxmlformats.org/officeDocument/2006/relationships/notesSlide" Target="../notesSlides/notesSlide37.xml"/><Relationship Id="rId21" Type="http://schemas.openxmlformats.org/officeDocument/2006/relationships/image" Target="../media/image125.png"/><Relationship Id="rId25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211.png"/><Relationship Id="rId1" Type="http://schemas.openxmlformats.org/officeDocument/2006/relationships/tags" Target="../tags/tag35.xml"/><Relationship Id="rId6" Type="http://schemas.openxmlformats.org/officeDocument/2006/relationships/image" Target="../media/image161.png"/><Relationship Id="rId24" Type="http://schemas.openxmlformats.org/officeDocument/2006/relationships/image" Target="../media/image126.png"/><Relationship Id="rId5" Type="http://schemas.openxmlformats.org/officeDocument/2006/relationships/image" Target="../media/image160.png"/><Relationship Id="rId23" Type="http://schemas.openxmlformats.org/officeDocument/2006/relationships/image" Target="../media/image120.png"/><Relationship Id="rId10" Type="http://schemas.openxmlformats.org/officeDocument/2006/relationships/image" Target="../media/image164.png"/><Relationship Id="rId19" Type="http://schemas.openxmlformats.org/officeDocument/2006/relationships/image" Target="../media/image1071.png"/><Relationship Id="rId9" Type="http://schemas.openxmlformats.org/officeDocument/2006/relationships/image" Target="../media/image163.png"/><Relationship Id="rId14" Type="http://schemas.openxmlformats.org/officeDocument/2006/relationships/image" Target="../media/image166.png"/><Relationship Id="rId22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6.png"/><Relationship Id="rId3" Type="http://schemas.openxmlformats.org/officeDocument/2006/relationships/notesSlide" Target="../notesSlides/notesSlide38.xml"/><Relationship Id="rId21" Type="http://schemas.openxmlformats.org/officeDocument/2006/relationships/image" Target="../media/image130.png"/><Relationship Id="rId7" Type="http://schemas.openxmlformats.org/officeDocument/2006/relationships/image" Target="../media/image1140.png"/><Relationship Id="rId12" Type="http://schemas.openxmlformats.org/officeDocument/2006/relationships/image" Target="../media/image1670.png"/><Relationship Id="rId17" Type="http://schemas.openxmlformats.org/officeDocument/2006/relationships/image" Target="../media/image175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071.png"/><Relationship Id="rId1" Type="http://schemas.openxmlformats.org/officeDocument/2006/relationships/tags" Target="../tags/tag36.xml"/><Relationship Id="rId6" Type="http://schemas.openxmlformats.org/officeDocument/2006/relationships/image" Target="../media/image1081.png"/><Relationship Id="rId11" Type="http://schemas.openxmlformats.org/officeDocument/2006/relationships/image" Target="../media/image1190.png"/><Relationship Id="rId5" Type="http://schemas.openxmlformats.org/officeDocument/2006/relationships/image" Target="../media/image161.png"/><Relationship Id="rId23" Type="http://schemas.openxmlformats.org/officeDocument/2006/relationships/image" Target="../media/image129.png"/><Relationship Id="rId10" Type="http://schemas.openxmlformats.org/officeDocument/2006/relationships/image" Target="../media/image165.png"/><Relationship Id="rId19" Type="http://schemas.openxmlformats.org/officeDocument/2006/relationships/image" Target="../media/image128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Relationship Id="rId14" Type="http://schemas.openxmlformats.org/officeDocument/2006/relationships/image" Target="../media/image166.png"/><Relationship Id="rId22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75.png"/><Relationship Id="rId18" Type="http://schemas.openxmlformats.org/officeDocument/2006/relationships/image" Target="../media/image1100.png"/><Relationship Id="rId26" Type="http://schemas.openxmlformats.org/officeDocument/2006/relationships/image" Target="../media/image1250.png"/><Relationship Id="rId3" Type="http://schemas.openxmlformats.org/officeDocument/2006/relationships/notesSlide" Target="../notesSlides/notesSlide39.xml"/><Relationship Id="rId21" Type="http://schemas.openxmlformats.org/officeDocument/2006/relationships/image" Target="../media/image1071.png"/><Relationship Id="rId7" Type="http://schemas.openxmlformats.org/officeDocument/2006/relationships/image" Target="../media/image1140.png"/><Relationship Id="rId12" Type="http://schemas.openxmlformats.org/officeDocument/2006/relationships/image" Target="../media/image168.png"/><Relationship Id="rId17" Type="http://schemas.openxmlformats.org/officeDocument/2006/relationships/image" Target="../media/image1210.png"/><Relationship Id="rId25" Type="http://schemas.openxmlformats.org/officeDocument/2006/relationships/image" Target="../media/image12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9.png"/><Relationship Id="rId20" Type="http://schemas.openxmlformats.org/officeDocument/2006/relationships/image" Target="../media/image1121.png"/><Relationship Id="rId1" Type="http://schemas.openxmlformats.org/officeDocument/2006/relationships/tags" Target="../tags/tag37.xml"/><Relationship Id="rId6" Type="http://schemas.openxmlformats.org/officeDocument/2006/relationships/image" Target="../media/image172.png"/><Relationship Id="rId11" Type="http://schemas.openxmlformats.org/officeDocument/2006/relationships/image" Target="../media/image1670.png"/><Relationship Id="rId24" Type="http://schemas.openxmlformats.org/officeDocument/2006/relationships/image" Target="../media/image1190.png"/><Relationship Id="rId5" Type="http://schemas.openxmlformats.org/officeDocument/2006/relationships/image" Target="../media/image177.png"/><Relationship Id="rId23" Type="http://schemas.openxmlformats.org/officeDocument/2006/relationships/image" Target="../media/image1200.png"/><Relationship Id="rId19" Type="http://schemas.openxmlformats.org/officeDocument/2006/relationships/image" Target="../media/image1112.png"/><Relationship Id="rId4" Type="http://schemas.openxmlformats.org/officeDocument/2006/relationships/image" Target="../media/image131.png"/><Relationship Id="rId9" Type="http://schemas.openxmlformats.org/officeDocument/2006/relationships/image" Target="../media/image165.png"/><Relationship Id="rId14" Type="http://schemas.openxmlformats.org/officeDocument/2006/relationships/image" Target="../media/image176.png"/><Relationship Id="rId22" Type="http://schemas.openxmlformats.org/officeDocument/2006/relationships/image" Target="../media/image133.png"/><Relationship Id="rId27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75.png"/><Relationship Id="rId18" Type="http://schemas.openxmlformats.org/officeDocument/2006/relationships/image" Target="../media/image1100.png"/><Relationship Id="rId26" Type="http://schemas.openxmlformats.org/officeDocument/2006/relationships/image" Target="../media/image1250.png"/><Relationship Id="rId3" Type="http://schemas.openxmlformats.org/officeDocument/2006/relationships/notesSlide" Target="../notesSlides/notesSlide40.xml"/><Relationship Id="rId21" Type="http://schemas.openxmlformats.org/officeDocument/2006/relationships/image" Target="../media/image1071.png"/><Relationship Id="rId12" Type="http://schemas.openxmlformats.org/officeDocument/2006/relationships/image" Target="../media/image168.png"/><Relationship Id="rId17" Type="http://schemas.openxmlformats.org/officeDocument/2006/relationships/image" Target="../media/image1210.png"/><Relationship Id="rId25" Type="http://schemas.openxmlformats.org/officeDocument/2006/relationships/image" Target="../media/image12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9.png"/><Relationship Id="rId20" Type="http://schemas.openxmlformats.org/officeDocument/2006/relationships/image" Target="../media/image1121.png"/><Relationship Id="rId1" Type="http://schemas.openxmlformats.org/officeDocument/2006/relationships/tags" Target="../tags/tag38.xml"/><Relationship Id="rId6" Type="http://schemas.openxmlformats.org/officeDocument/2006/relationships/image" Target="../media/image1140.png"/><Relationship Id="rId11" Type="http://schemas.openxmlformats.org/officeDocument/2006/relationships/image" Target="../media/image1670.png"/><Relationship Id="rId24" Type="http://schemas.openxmlformats.org/officeDocument/2006/relationships/image" Target="../media/image1190.png"/><Relationship Id="rId5" Type="http://schemas.openxmlformats.org/officeDocument/2006/relationships/image" Target="../media/image172.png"/><Relationship Id="rId23" Type="http://schemas.openxmlformats.org/officeDocument/2006/relationships/image" Target="../media/image1200.png"/><Relationship Id="rId19" Type="http://schemas.openxmlformats.org/officeDocument/2006/relationships/image" Target="../media/image1112.png"/><Relationship Id="rId4" Type="http://schemas.openxmlformats.org/officeDocument/2006/relationships/image" Target="../media/image131.png"/><Relationship Id="rId9" Type="http://schemas.openxmlformats.org/officeDocument/2006/relationships/image" Target="../media/image165.png"/><Relationship Id="rId14" Type="http://schemas.openxmlformats.org/officeDocument/2006/relationships/image" Target="../media/image176.png"/><Relationship Id="rId27" Type="http://schemas.openxmlformats.org/officeDocument/2006/relationships/image" Target="../media/image1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75.png"/><Relationship Id="rId18" Type="http://schemas.openxmlformats.org/officeDocument/2006/relationships/image" Target="../media/image1100.png"/><Relationship Id="rId26" Type="http://schemas.openxmlformats.org/officeDocument/2006/relationships/image" Target="../media/image1250.png"/><Relationship Id="rId3" Type="http://schemas.openxmlformats.org/officeDocument/2006/relationships/notesSlide" Target="../notesSlides/notesSlide41.xml"/><Relationship Id="rId12" Type="http://schemas.openxmlformats.org/officeDocument/2006/relationships/image" Target="../media/image168.png"/><Relationship Id="rId17" Type="http://schemas.openxmlformats.org/officeDocument/2006/relationships/image" Target="../media/image1210.png"/><Relationship Id="rId25" Type="http://schemas.openxmlformats.org/officeDocument/2006/relationships/image" Target="../media/image12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9.png"/><Relationship Id="rId20" Type="http://schemas.openxmlformats.org/officeDocument/2006/relationships/image" Target="../media/image1121.png"/><Relationship Id="rId1" Type="http://schemas.openxmlformats.org/officeDocument/2006/relationships/tags" Target="../tags/tag39.xml"/><Relationship Id="rId6" Type="http://schemas.openxmlformats.org/officeDocument/2006/relationships/image" Target="../media/image1140.png"/><Relationship Id="rId11" Type="http://schemas.openxmlformats.org/officeDocument/2006/relationships/image" Target="../media/image1670.png"/><Relationship Id="rId24" Type="http://schemas.openxmlformats.org/officeDocument/2006/relationships/image" Target="../media/image1190.png"/><Relationship Id="rId5" Type="http://schemas.openxmlformats.org/officeDocument/2006/relationships/image" Target="../media/image172.png"/><Relationship Id="rId23" Type="http://schemas.openxmlformats.org/officeDocument/2006/relationships/image" Target="../media/image1200.png"/><Relationship Id="rId28" Type="http://schemas.openxmlformats.org/officeDocument/2006/relationships/image" Target="../media/image135.png"/><Relationship Id="rId19" Type="http://schemas.openxmlformats.org/officeDocument/2006/relationships/image" Target="../media/image1112.png"/><Relationship Id="rId4" Type="http://schemas.openxmlformats.org/officeDocument/2006/relationships/image" Target="../media/image131.png"/><Relationship Id="rId9" Type="http://schemas.openxmlformats.org/officeDocument/2006/relationships/image" Target="../media/image165.png"/><Relationship Id="rId14" Type="http://schemas.openxmlformats.org/officeDocument/2006/relationships/image" Target="../media/image176.png"/><Relationship Id="rId27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57.png"/><Relationship Id="rId3" Type="http://schemas.openxmlformats.org/officeDocument/2006/relationships/notesSlide" Target="../notesSlides/notesSlide42.xml"/><Relationship Id="rId21" Type="http://schemas.openxmlformats.org/officeDocument/2006/relationships/image" Target="../media/image134.png"/><Relationship Id="rId25" Type="http://schemas.openxmlformats.org/officeDocument/2006/relationships/image" Target="../media/image156.png"/><Relationship Id="rId3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62.png"/><Relationship Id="rId1" Type="http://schemas.openxmlformats.org/officeDocument/2006/relationships/tags" Target="../tags/tag40.xml"/><Relationship Id="rId11" Type="http://schemas.openxmlformats.org/officeDocument/2006/relationships/image" Target="../media/image520.png"/><Relationship Id="rId37" Type="http://schemas.openxmlformats.org/officeDocument/2006/relationships/image" Target="../media/image140.png"/><Relationship Id="rId23" Type="http://schemas.openxmlformats.org/officeDocument/2006/relationships/image" Target="../media/image106.png"/><Relationship Id="rId28" Type="http://schemas.openxmlformats.org/officeDocument/2006/relationships/image" Target="../media/image159.png"/><Relationship Id="rId36" Type="http://schemas.openxmlformats.org/officeDocument/2006/relationships/image" Target="../media/image139.png"/><Relationship Id="rId19" Type="http://schemas.openxmlformats.org/officeDocument/2006/relationships/image" Target="../media/image1112.png"/><Relationship Id="rId10" Type="http://schemas.openxmlformats.org/officeDocument/2006/relationships/image" Target="../media/image51.png"/><Relationship Id="rId31" Type="http://schemas.openxmlformats.org/officeDocument/2006/relationships/image" Target="../media/image138.png"/><Relationship Id="rId22" Type="http://schemas.openxmlformats.org/officeDocument/2006/relationships/image" Target="../media/image135.png"/><Relationship Id="rId27" Type="http://schemas.openxmlformats.org/officeDocument/2006/relationships/image" Target="../media/image158.png"/><Relationship Id="rId30" Type="http://schemas.openxmlformats.org/officeDocument/2006/relationships/image" Target="../media/image169.png"/><Relationship Id="rId35" Type="http://schemas.openxmlformats.org/officeDocument/2006/relationships/image" Target="../media/image178.png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43.xml"/><Relationship Id="rId21" Type="http://schemas.openxmlformats.org/officeDocument/2006/relationships/image" Target="../media/image134.png"/><Relationship Id="rId25" Type="http://schemas.openxmlformats.org/officeDocument/2006/relationships/image" Target="../media/image1380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1.xml"/><Relationship Id="rId24" Type="http://schemas.openxmlformats.org/officeDocument/2006/relationships/image" Target="../media/image1370.png"/><Relationship Id="rId23" Type="http://schemas.openxmlformats.org/officeDocument/2006/relationships/image" Target="../media/image1360.png"/><Relationship Id="rId28" Type="http://schemas.openxmlformats.org/officeDocument/2006/relationships/image" Target="../media/image142.png"/><Relationship Id="rId19" Type="http://schemas.openxmlformats.org/officeDocument/2006/relationships/image" Target="../media/image1112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44.xml"/><Relationship Id="rId21" Type="http://schemas.openxmlformats.org/officeDocument/2006/relationships/image" Target="../media/image134.png"/><Relationship Id="rId25" Type="http://schemas.openxmlformats.org/officeDocument/2006/relationships/image" Target="../media/image1380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2.xml"/><Relationship Id="rId24" Type="http://schemas.openxmlformats.org/officeDocument/2006/relationships/image" Target="../media/image1370.png"/><Relationship Id="rId32" Type="http://schemas.openxmlformats.org/officeDocument/2006/relationships/image" Target="../media/image142.png"/><Relationship Id="rId23" Type="http://schemas.openxmlformats.org/officeDocument/2006/relationships/image" Target="../media/image1360.png"/><Relationship Id="rId19" Type="http://schemas.openxmlformats.org/officeDocument/2006/relationships/image" Target="../media/image1112.png"/><Relationship Id="rId31" Type="http://schemas.openxmlformats.org/officeDocument/2006/relationships/image" Target="../media/image146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45.xml"/><Relationship Id="rId21" Type="http://schemas.openxmlformats.org/officeDocument/2006/relationships/image" Target="../media/image147.png"/><Relationship Id="rId25" Type="http://schemas.openxmlformats.org/officeDocument/2006/relationships/image" Target="../media/image1380.png"/><Relationship Id="rId3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3.xml"/><Relationship Id="rId24" Type="http://schemas.openxmlformats.org/officeDocument/2006/relationships/image" Target="../media/image1370.png"/><Relationship Id="rId32" Type="http://schemas.openxmlformats.org/officeDocument/2006/relationships/image" Target="../media/image149.png"/><Relationship Id="rId23" Type="http://schemas.openxmlformats.org/officeDocument/2006/relationships/image" Target="../media/image1360.png"/><Relationship Id="rId19" Type="http://schemas.openxmlformats.org/officeDocument/2006/relationships/image" Target="../media/image1112.png"/><Relationship Id="rId31" Type="http://schemas.openxmlformats.org/officeDocument/2006/relationships/image" Target="../media/image146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48.png"/></Relationships>
</file>

<file path=ppt/slides/_rels/slide4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46.xml"/><Relationship Id="rId21" Type="http://schemas.openxmlformats.org/officeDocument/2006/relationships/image" Target="../media/image147.png"/><Relationship Id="rId34" Type="http://schemas.openxmlformats.org/officeDocument/2006/relationships/image" Target="../media/image142.png"/><Relationship Id="rId25" Type="http://schemas.openxmlformats.org/officeDocument/2006/relationships/image" Target="../media/image1380.png"/><Relationship Id="rId33" Type="http://schemas.openxmlformats.org/officeDocument/2006/relationships/image" Target="../media/image149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4.xml"/><Relationship Id="rId24" Type="http://schemas.openxmlformats.org/officeDocument/2006/relationships/image" Target="../media/image1370.png"/><Relationship Id="rId32" Type="http://schemas.openxmlformats.org/officeDocument/2006/relationships/image" Target="../media/image150.png"/><Relationship Id="rId23" Type="http://schemas.openxmlformats.org/officeDocument/2006/relationships/image" Target="../media/image1360.png"/><Relationship Id="rId19" Type="http://schemas.openxmlformats.org/officeDocument/2006/relationships/image" Target="../media/image1112.png"/><Relationship Id="rId31" Type="http://schemas.openxmlformats.org/officeDocument/2006/relationships/image" Target="../media/image146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47.xml"/><Relationship Id="rId21" Type="http://schemas.openxmlformats.org/officeDocument/2006/relationships/image" Target="../media/image147.png"/><Relationship Id="rId34" Type="http://schemas.openxmlformats.org/officeDocument/2006/relationships/image" Target="../media/image1490.png"/><Relationship Id="rId25" Type="http://schemas.openxmlformats.org/officeDocument/2006/relationships/image" Target="../media/image1380.png"/><Relationship Id="rId33" Type="http://schemas.openxmlformats.org/officeDocument/2006/relationships/image" Target="../media/image1480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5.xml"/><Relationship Id="rId24" Type="http://schemas.openxmlformats.org/officeDocument/2006/relationships/image" Target="../media/image1370.png"/><Relationship Id="rId32" Type="http://schemas.openxmlformats.org/officeDocument/2006/relationships/image" Target="../media/image1470.png"/><Relationship Id="rId23" Type="http://schemas.openxmlformats.org/officeDocument/2006/relationships/image" Target="../media/image1360.png"/><Relationship Id="rId19" Type="http://schemas.openxmlformats.org/officeDocument/2006/relationships/image" Target="../media/image1112.png"/><Relationship Id="rId31" Type="http://schemas.openxmlformats.org/officeDocument/2006/relationships/image" Target="../media/image146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48.png"/><Relationship Id="rId35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48.xml"/><Relationship Id="rId21" Type="http://schemas.openxmlformats.org/officeDocument/2006/relationships/image" Target="../media/image147.png"/><Relationship Id="rId25" Type="http://schemas.openxmlformats.org/officeDocument/2006/relationships/image" Target="../media/image1380.png"/><Relationship Id="rId3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6.xml"/><Relationship Id="rId24" Type="http://schemas.openxmlformats.org/officeDocument/2006/relationships/image" Target="../media/image1370.png"/><Relationship Id="rId23" Type="http://schemas.openxmlformats.org/officeDocument/2006/relationships/image" Target="../media/image1360.png"/><Relationship Id="rId28" Type="http://schemas.openxmlformats.org/officeDocument/2006/relationships/image" Target="../media/image142.png"/><Relationship Id="rId36" Type="http://schemas.openxmlformats.org/officeDocument/2006/relationships/image" Target="../media/image153.png"/><Relationship Id="rId19" Type="http://schemas.openxmlformats.org/officeDocument/2006/relationships/image" Target="../media/image1112.png"/><Relationship Id="rId31" Type="http://schemas.openxmlformats.org/officeDocument/2006/relationships/image" Target="../media/image146.png"/><Relationship Id="rId4" Type="http://schemas.openxmlformats.org/officeDocument/2006/relationships/image" Target="../media/image149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51.png"/><Relationship Id="rId35" Type="http://schemas.openxmlformats.org/officeDocument/2006/relationships/image" Target="../media/image1480.png"/></Relationships>
</file>

<file path=ppt/slides/_rels/slide5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49.xml"/><Relationship Id="rId21" Type="http://schemas.openxmlformats.org/officeDocument/2006/relationships/image" Target="../media/image147.png"/><Relationship Id="rId25" Type="http://schemas.openxmlformats.org/officeDocument/2006/relationships/image" Target="../media/image1380.png"/><Relationship Id="rId3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7.xml"/><Relationship Id="rId24" Type="http://schemas.openxmlformats.org/officeDocument/2006/relationships/image" Target="../media/image1370.png"/><Relationship Id="rId23" Type="http://schemas.openxmlformats.org/officeDocument/2006/relationships/image" Target="../media/image1360.png"/><Relationship Id="rId28" Type="http://schemas.openxmlformats.org/officeDocument/2006/relationships/image" Target="../media/image142.png"/><Relationship Id="rId36" Type="http://schemas.openxmlformats.org/officeDocument/2006/relationships/image" Target="../media/image154.png"/><Relationship Id="rId19" Type="http://schemas.openxmlformats.org/officeDocument/2006/relationships/image" Target="../media/image1112.png"/><Relationship Id="rId31" Type="http://schemas.openxmlformats.org/officeDocument/2006/relationships/image" Target="../media/image146.png"/><Relationship Id="rId4" Type="http://schemas.openxmlformats.org/officeDocument/2006/relationships/image" Target="../media/image149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51.png"/><Relationship Id="rId35" Type="http://schemas.openxmlformats.org/officeDocument/2006/relationships/image" Target="../media/image1480.png"/></Relationships>
</file>

<file path=ppt/slides/_rels/slide5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390.png"/><Relationship Id="rId3" Type="http://schemas.openxmlformats.org/officeDocument/2006/relationships/notesSlide" Target="../notesSlides/notesSlide50.xml"/><Relationship Id="rId21" Type="http://schemas.openxmlformats.org/officeDocument/2006/relationships/image" Target="../media/image147.png"/><Relationship Id="rId25" Type="http://schemas.openxmlformats.org/officeDocument/2006/relationships/image" Target="../media/image1380.png"/><Relationship Id="rId3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43.png"/><Relationship Id="rId1" Type="http://schemas.openxmlformats.org/officeDocument/2006/relationships/tags" Target="../tags/tag48.xml"/><Relationship Id="rId24" Type="http://schemas.openxmlformats.org/officeDocument/2006/relationships/image" Target="../media/image1370.png"/><Relationship Id="rId32" Type="http://schemas.openxmlformats.org/officeDocument/2006/relationships/image" Target="../media/image155.png"/><Relationship Id="rId23" Type="http://schemas.openxmlformats.org/officeDocument/2006/relationships/image" Target="../media/image1360.png"/><Relationship Id="rId28" Type="http://schemas.openxmlformats.org/officeDocument/2006/relationships/image" Target="../media/image142.png"/><Relationship Id="rId36" Type="http://schemas.openxmlformats.org/officeDocument/2006/relationships/image" Target="../media/image154.png"/><Relationship Id="rId19" Type="http://schemas.openxmlformats.org/officeDocument/2006/relationships/image" Target="../media/image1112.png"/><Relationship Id="rId31" Type="http://schemas.openxmlformats.org/officeDocument/2006/relationships/image" Target="../media/image146.png"/><Relationship Id="rId4" Type="http://schemas.openxmlformats.org/officeDocument/2006/relationships/image" Target="../media/image149.png"/><Relationship Id="rId22" Type="http://schemas.openxmlformats.org/officeDocument/2006/relationships/image" Target="../media/image135.png"/><Relationship Id="rId27" Type="http://schemas.openxmlformats.org/officeDocument/2006/relationships/image" Target="../media/image1400.png"/><Relationship Id="rId30" Type="http://schemas.openxmlformats.org/officeDocument/2006/relationships/image" Target="../media/image151.png"/><Relationship Id="rId35" Type="http://schemas.openxmlformats.org/officeDocument/2006/relationships/image" Target="../media/image1480.png"/></Relationships>
</file>

<file path=ppt/slides/_rels/slide5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57.png"/><Relationship Id="rId3" Type="http://schemas.openxmlformats.org/officeDocument/2006/relationships/notesSlide" Target="../notesSlides/notesSlide51.xml"/><Relationship Id="rId21" Type="http://schemas.openxmlformats.org/officeDocument/2006/relationships/image" Target="../media/image147.png"/><Relationship Id="rId25" Type="http://schemas.openxmlformats.org/officeDocument/2006/relationships/image" Target="../media/image156.png"/><Relationship Id="rId3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62.png"/><Relationship Id="rId1" Type="http://schemas.openxmlformats.org/officeDocument/2006/relationships/tags" Target="../tags/tag49.xml"/><Relationship Id="rId24" Type="http://schemas.openxmlformats.org/officeDocument/2006/relationships/image" Target="../media/image152.png"/><Relationship Id="rId11" Type="http://schemas.openxmlformats.org/officeDocument/2006/relationships/image" Target="../media/image520.png"/><Relationship Id="rId23" Type="http://schemas.openxmlformats.org/officeDocument/2006/relationships/image" Target="../media/image170.png"/><Relationship Id="rId28" Type="http://schemas.openxmlformats.org/officeDocument/2006/relationships/image" Target="../media/image159.png"/><Relationship Id="rId36" Type="http://schemas.openxmlformats.org/officeDocument/2006/relationships/image" Target="../media/image139.png"/><Relationship Id="rId19" Type="http://schemas.openxmlformats.org/officeDocument/2006/relationships/image" Target="../media/image1112.png"/><Relationship Id="rId10" Type="http://schemas.openxmlformats.org/officeDocument/2006/relationships/image" Target="../media/image51.png"/><Relationship Id="rId31" Type="http://schemas.openxmlformats.org/officeDocument/2006/relationships/image" Target="../media/image171.png"/><Relationship Id="rId22" Type="http://schemas.openxmlformats.org/officeDocument/2006/relationships/image" Target="../media/image135.png"/><Relationship Id="rId27" Type="http://schemas.openxmlformats.org/officeDocument/2006/relationships/image" Target="../media/image158.png"/><Relationship Id="rId30" Type="http://schemas.openxmlformats.org/officeDocument/2006/relationships/image" Target="../media/image169.png"/><Relationship Id="rId35" Type="http://schemas.openxmlformats.org/officeDocument/2006/relationships/image" Target="../media/image178.png"/></Relationships>
</file>

<file path=ppt/slides/_rels/slide5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0.png"/><Relationship Id="rId26" Type="http://schemas.openxmlformats.org/officeDocument/2006/relationships/image" Target="../media/image157.png"/><Relationship Id="rId3" Type="http://schemas.openxmlformats.org/officeDocument/2006/relationships/notesSlide" Target="../notesSlides/notesSlide52.xml"/><Relationship Id="rId21" Type="http://schemas.openxmlformats.org/officeDocument/2006/relationships/image" Target="../media/image147.png"/><Relationship Id="rId34" Type="http://schemas.openxmlformats.org/officeDocument/2006/relationships/image" Target="../media/image174.png"/><Relationship Id="rId25" Type="http://schemas.openxmlformats.org/officeDocument/2006/relationships/image" Target="../media/image156.png"/><Relationship Id="rId33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1121.png"/><Relationship Id="rId29" Type="http://schemas.openxmlformats.org/officeDocument/2006/relationships/image" Target="../media/image162.png"/><Relationship Id="rId1" Type="http://schemas.openxmlformats.org/officeDocument/2006/relationships/tags" Target="../tags/tag50.xml"/><Relationship Id="rId24" Type="http://schemas.openxmlformats.org/officeDocument/2006/relationships/image" Target="../media/image152.png"/><Relationship Id="rId11" Type="http://schemas.openxmlformats.org/officeDocument/2006/relationships/image" Target="../media/image520.png"/><Relationship Id="rId32" Type="http://schemas.openxmlformats.org/officeDocument/2006/relationships/image" Target="../media/image1711.png"/><Relationship Id="rId23" Type="http://schemas.openxmlformats.org/officeDocument/2006/relationships/image" Target="../media/image170.png"/><Relationship Id="rId28" Type="http://schemas.openxmlformats.org/officeDocument/2006/relationships/image" Target="../media/image159.png"/><Relationship Id="rId19" Type="http://schemas.openxmlformats.org/officeDocument/2006/relationships/image" Target="../media/image1112.png"/><Relationship Id="rId10" Type="http://schemas.openxmlformats.org/officeDocument/2006/relationships/image" Target="../media/image51.png"/><Relationship Id="rId31" Type="http://schemas.openxmlformats.org/officeDocument/2006/relationships/image" Target="../media/image1701.png"/><Relationship Id="rId22" Type="http://schemas.openxmlformats.org/officeDocument/2006/relationships/image" Target="../media/image135.png"/><Relationship Id="rId27" Type="http://schemas.openxmlformats.org/officeDocument/2006/relationships/image" Target="../media/image158.png"/><Relationship Id="rId30" Type="http://schemas.openxmlformats.org/officeDocument/2006/relationships/image" Target="../media/image169.png"/><Relationship Id="rId35" Type="http://schemas.openxmlformats.org/officeDocument/2006/relationships/image" Target="../media/image17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1.png"/><Relationship Id="rId13" Type="http://schemas.openxmlformats.org/officeDocument/2006/relationships/image" Target="../media/image193.png"/><Relationship Id="rId18" Type="http://schemas.openxmlformats.org/officeDocument/2006/relationships/image" Target="../media/image198.png"/><Relationship Id="rId3" Type="http://schemas.openxmlformats.org/officeDocument/2006/relationships/notesSlide" Target="../notesSlides/notesSlide53.xml"/><Relationship Id="rId21" Type="http://schemas.openxmlformats.org/officeDocument/2006/relationships/image" Target="../media/image201.png"/><Relationship Id="rId7" Type="http://schemas.openxmlformats.org/officeDocument/2006/relationships/image" Target="../media/image1121.png"/><Relationship Id="rId12" Type="http://schemas.openxmlformats.org/officeDocument/2006/relationships/image" Target="../media/image190.png"/><Relationship Id="rId17" Type="http://schemas.openxmlformats.org/officeDocument/2006/relationships/image" Target="../media/image19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6.png"/><Relationship Id="rId20" Type="http://schemas.openxmlformats.org/officeDocument/2006/relationships/image" Target="../media/image200.png"/><Relationship Id="rId1" Type="http://schemas.openxmlformats.org/officeDocument/2006/relationships/tags" Target="../tags/tag51.xml"/><Relationship Id="rId6" Type="http://schemas.openxmlformats.org/officeDocument/2006/relationships/image" Target="../media/image1112.png"/><Relationship Id="rId11" Type="http://schemas.openxmlformats.org/officeDocument/2006/relationships/image" Target="../media/image189.png"/><Relationship Id="rId5" Type="http://schemas.openxmlformats.org/officeDocument/2006/relationships/image" Target="../media/image1100.png"/><Relationship Id="rId15" Type="http://schemas.openxmlformats.org/officeDocument/2006/relationships/image" Target="../media/image195.png"/><Relationship Id="rId10" Type="http://schemas.openxmlformats.org/officeDocument/2006/relationships/image" Target="../media/image188.png"/><Relationship Id="rId19" Type="http://schemas.openxmlformats.org/officeDocument/2006/relationships/image" Target="../media/image199.png"/><Relationship Id="rId4" Type="http://schemas.openxmlformats.org/officeDocument/2006/relationships/image" Target="../media/image186.png"/><Relationship Id="rId9" Type="http://schemas.openxmlformats.org/officeDocument/2006/relationships/image" Target="../media/image187.png"/><Relationship Id="rId14" Type="http://schemas.openxmlformats.org/officeDocument/2006/relationships/image" Target="../media/image194.png"/><Relationship Id="rId22" Type="http://schemas.openxmlformats.org/officeDocument/2006/relationships/image" Target="../media/image651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1.png"/><Relationship Id="rId3" Type="http://schemas.openxmlformats.org/officeDocument/2006/relationships/notesSlide" Target="../notesSlides/notesSlide54.xml"/><Relationship Id="rId12" Type="http://schemas.openxmlformats.org/officeDocument/2006/relationships/image" Target="../media/image45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1.png"/><Relationship Id="rId1" Type="http://schemas.openxmlformats.org/officeDocument/2006/relationships/tags" Target="../tags/tag52.xml"/><Relationship Id="rId11" Type="http://schemas.openxmlformats.org/officeDocument/2006/relationships/image" Target="../media/image3000.png"/><Relationship Id="rId5" Type="http://schemas.openxmlformats.org/officeDocument/2006/relationships/image" Target="../media/image4400.png"/><Relationship Id="rId15" Type="http://schemas.openxmlformats.org/officeDocument/2006/relationships/image" Target="../media/image471.png"/><Relationship Id="rId4" Type="http://schemas.openxmlformats.org/officeDocument/2006/relationships/image" Target="../media/image2920.png"/><Relationship Id="rId1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18" Type="http://schemas.openxmlformats.org/officeDocument/2006/relationships/image" Target="../media/image232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17" Type="http://schemas.openxmlformats.org/officeDocument/2006/relationships/image" Target="../media/image2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0.png"/><Relationship Id="rId20" Type="http://schemas.openxmlformats.org/officeDocument/2006/relationships/image" Target="../media/image234.png"/><Relationship Id="rId1" Type="http://schemas.openxmlformats.org/officeDocument/2006/relationships/tags" Target="../tags/tag53.xml"/><Relationship Id="rId6" Type="http://schemas.openxmlformats.org/officeDocument/2006/relationships/image" Target="../media/image218.png"/><Relationship Id="rId11" Type="http://schemas.openxmlformats.org/officeDocument/2006/relationships/image" Target="../media/image225.png"/><Relationship Id="rId5" Type="http://schemas.openxmlformats.org/officeDocument/2006/relationships/image" Target="../media/image172.png"/><Relationship Id="rId15" Type="http://schemas.openxmlformats.org/officeDocument/2006/relationships/image" Target="../media/image229.png"/><Relationship Id="rId10" Type="http://schemas.openxmlformats.org/officeDocument/2006/relationships/image" Target="../media/image224.png"/><Relationship Id="rId19" Type="http://schemas.openxmlformats.org/officeDocument/2006/relationships/image" Target="../media/image233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181.png"/><Relationship Id="rId5" Type="http://schemas.openxmlformats.org/officeDocument/2006/relationships/image" Target="../media/image234.png"/><Relationship Id="rId4" Type="http://schemas.openxmlformats.org/officeDocument/2006/relationships/image" Target="../media/image2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580.png"/><Relationship Id="rId18" Type="http://schemas.openxmlformats.org/officeDocument/2006/relationships/image" Target="../media/image1710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263.png"/><Relationship Id="rId12" Type="http://schemas.openxmlformats.org/officeDocument/2006/relationships/image" Target="../media/image1570.png"/><Relationship Id="rId17" Type="http://schemas.openxmlformats.org/officeDocument/2006/relationships/image" Target="../media/image170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90.png"/><Relationship Id="rId20" Type="http://schemas.openxmlformats.org/officeDocument/2006/relationships/image" Target="../media/image1780.png"/><Relationship Id="rId1" Type="http://schemas.openxmlformats.org/officeDocument/2006/relationships/tags" Target="../tags/tag55.xml"/><Relationship Id="rId6" Type="http://schemas.openxmlformats.org/officeDocument/2006/relationships/image" Target="../media/image262.png"/><Relationship Id="rId11" Type="http://schemas.openxmlformats.org/officeDocument/2006/relationships/image" Target="../media/image1560.png"/><Relationship Id="rId5" Type="http://schemas.openxmlformats.org/officeDocument/2006/relationships/image" Target="../media/image259.png"/><Relationship Id="rId15" Type="http://schemas.openxmlformats.org/officeDocument/2006/relationships/image" Target="../media/image1620.png"/><Relationship Id="rId10" Type="http://schemas.openxmlformats.org/officeDocument/2006/relationships/image" Target="../media/image1550.png"/><Relationship Id="rId19" Type="http://schemas.openxmlformats.org/officeDocument/2006/relationships/image" Target="../media/image1730.png"/><Relationship Id="rId4" Type="http://schemas.openxmlformats.org/officeDocument/2006/relationships/image" Target="../media/image258.png"/><Relationship Id="rId9" Type="http://schemas.openxmlformats.org/officeDocument/2006/relationships/image" Target="../media/image1551.png"/><Relationship Id="rId14" Type="http://schemas.openxmlformats.org/officeDocument/2006/relationships/image" Target="../media/image15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image" Target="../media/image1620.png"/><Relationship Id="rId3" Type="http://schemas.openxmlformats.org/officeDocument/2006/relationships/notesSlide" Target="../notesSlides/notesSlide58.xml"/><Relationship Id="rId21" Type="http://schemas.openxmlformats.org/officeDocument/2006/relationships/image" Target="../media/image1780.png"/><Relationship Id="rId12" Type="http://schemas.openxmlformats.org/officeDocument/2006/relationships/image" Target="../media/image267.png"/><Relationship Id="rId25" Type="http://schemas.openxmlformats.org/officeDocument/2006/relationships/image" Target="../media/image18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6.png"/><Relationship Id="rId20" Type="http://schemas.openxmlformats.org/officeDocument/2006/relationships/image" Target="../media/image1730.png"/><Relationship Id="rId1" Type="http://schemas.openxmlformats.org/officeDocument/2006/relationships/tags" Target="../tags/tag56.xml"/><Relationship Id="rId11" Type="http://schemas.openxmlformats.org/officeDocument/2006/relationships/image" Target="../media/image266.png"/><Relationship Id="rId24" Type="http://schemas.openxmlformats.org/officeDocument/2006/relationships/image" Target="../media/image184.png"/><Relationship Id="rId15" Type="http://schemas.openxmlformats.org/officeDocument/2006/relationships/image" Target="../media/image183.png"/><Relationship Id="rId23" Type="http://schemas.openxmlformats.org/officeDocument/2006/relationships/image" Target="../media/image1820.png"/><Relationship Id="rId10" Type="http://schemas.openxmlformats.org/officeDocument/2006/relationships/image" Target="../media/image1812.png"/><Relationship Id="rId19" Type="http://schemas.openxmlformats.org/officeDocument/2006/relationships/image" Target="../media/image1710.png"/><Relationship Id="rId9" Type="http://schemas.openxmlformats.org/officeDocument/2006/relationships/image" Target="../media/image248.png"/><Relationship Id="rId14" Type="http://schemas.openxmlformats.org/officeDocument/2006/relationships/image" Target="../media/image1690.png"/><Relationship Id="rId22" Type="http://schemas.openxmlformats.org/officeDocument/2006/relationships/image" Target="../media/image18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202.png"/><Relationship Id="rId4" Type="http://schemas.openxmlformats.org/officeDocument/2006/relationships/image" Target="../media/image1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203.png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1.png"/><Relationship Id="rId18" Type="http://schemas.openxmlformats.org/officeDocument/2006/relationships/hyperlink" Target="https://twitter.com/yotamfe" TargetMode="External"/><Relationship Id="rId3" Type="http://schemas.openxmlformats.org/officeDocument/2006/relationships/notesSlide" Target="../notesSlides/notesSlide61.xml"/><Relationship Id="rId21" Type="http://schemas.openxmlformats.org/officeDocument/2006/relationships/image" Target="../media/image3.png"/><Relationship Id="rId12" Type="http://schemas.openxmlformats.org/officeDocument/2006/relationships/image" Target="../media/image451.png"/><Relationship Id="rId17" Type="http://schemas.openxmlformats.org/officeDocument/2006/relationships/hyperlink" Target="https://twitter.com/kalevalp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1.png"/><Relationship Id="rId20" Type="http://schemas.openxmlformats.org/officeDocument/2006/relationships/hyperlink" Target="https://twitter.com/wilcoxjay" TargetMode="External"/><Relationship Id="rId1" Type="http://schemas.openxmlformats.org/officeDocument/2006/relationships/tags" Target="../tags/tag59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15" Type="http://schemas.openxmlformats.org/officeDocument/2006/relationships/image" Target="../media/image471.png"/><Relationship Id="rId19" Type="http://schemas.openxmlformats.org/officeDocument/2006/relationships/hyperlink" Target="https://twitter.com/SagivMooly" TargetMode="External"/><Relationship Id="rId4" Type="http://schemas.openxmlformats.org/officeDocument/2006/relationships/image" Target="../media/image2031.png"/><Relationship Id="rId1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9.png"/><Relationship Id="rId3" Type="http://schemas.openxmlformats.org/officeDocument/2006/relationships/notesSlide" Target="../notesSlides/notesSlide62.xml"/><Relationship Id="rId42" Type="http://schemas.openxmlformats.org/officeDocument/2006/relationships/image" Target="../media/image243.png"/><Relationship Id="rId47" Type="http://schemas.openxmlformats.org/officeDocument/2006/relationships/image" Target="../media/image2480.png"/><Relationship Id="rId50" Type="http://schemas.openxmlformats.org/officeDocument/2006/relationships/image" Target="../media/image251.png"/><Relationship Id="rId63" Type="http://schemas.openxmlformats.org/officeDocument/2006/relationships/image" Target="../media/image269.png"/><Relationship Id="rId38" Type="http://schemas.openxmlformats.org/officeDocument/2006/relationships/image" Target="../media/image238.png"/><Relationship Id="rId46" Type="http://schemas.openxmlformats.org/officeDocument/2006/relationships/image" Target="../media/image247.png"/><Relationship Id="rId2" Type="http://schemas.openxmlformats.org/officeDocument/2006/relationships/slideLayout" Target="../slideLayouts/slideLayout2.xml"/><Relationship Id="rId41" Type="http://schemas.openxmlformats.org/officeDocument/2006/relationships/image" Target="../media/image242.png"/><Relationship Id="rId62" Type="http://schemas.openxmlformats.org/officeDocument/2006/relationships/image" Target="../media/image268.png"/><Relationship Id="rId1" Type="http://schemas.openxmlformats.org/officeDocument/2006/relationships/tags" Target="../tags/tag60.xml"/><Relationship Id="rId37" Type="http://schemas.openxmlformats.org/officeDocument/2006/relationships/image" Target="../media/image237.png"/><Relationship Id="rId40" Type="http://schemas.openxmlformats.org/officeDocument/2006/relationships/image" Target="../media/image241.png"/><Relationship Id="rId45" Type="http://schemas.openxmlformats.org/officeDocument/2006/relationships/image" Target="../media/image246.png"/><Relationship Id="rId53" Type="http://schemas.openxmlformats.org/officeDocument/2006/relationships/image" Target="../media/image254.png"/><Relationship Id="rId66" Type="http://schemas.openxmlformats.org/officeDocument/2006/relationships/image" Target="../media/image321.png"/><Relationship Id="rId58" Type="http://schemas.openxmlformats.org/officeDocument/2006/relationships/image" Target="../media/image2590.png"/><Relationship Id="rId36" Type="http://schemas.openxmlformats.org/officeDocument/2006/relationships/image" Target="../media/image236.png"/><Relationship Id="rId57" Type="http://schemas.openxmlformats.org/officeDocument/2006/relationships/image" Target="../media/image2580.png"/><Relationship Id="rId61" Type="http://schemas.openxmlformats.org/officeDocument/2006/relationships/image" Target="../media/image2670.png"/><Relationship Id="rId44" Type="http://schemas.openxmlformats.org/officeDocument/2006/relationships/image" Target="../media/image245.png"/><Relationship Id="rId60" Type="http://schemas.openxmlformats.org/officeDocument/2006/relationships/image" Target="../media/image2660.png"/><Relationship Id="rId52" Type="http://schemas.openxmlformats.org/officeDocument/2006/relationships/image" Target="../media/image253.png"/><Relationship Id="rId65" Type="http://schemas.openxmlformats.org/officeDocument/2006/relationships/image" Target="../media/image320.png"/><Relationship Id="rId43" Type="http://schemas.openxmlformats.org/officeDocument/2006/relationships/image" Target="../media/image244.png"/><Relationship Id="rId48" Type="http://schemas.openxmlformats.org/officeDocument/2006/relationships/image" Target="../media/image249.png"/><Relationship Id="rId64" Type="http://schemas.openxmlformats.org/officeDocument/2006/relationships/image" Target="../media/image319.png"/><Relationship Id="rId56" Type="http://schemas.openxmlformats.org/officeDocument/2006/relationships/image" Target="../media/image25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7.png"/><Relationship Id="rId18" Type="http://schemas.openxmlformats.org/officeDocument/2006/relationships/image" Target="../media/image253.png"/><Relationship Id="rId39" Type="http://schemas.openxmlformats.org/officeDocument/2006/relationships/image" Target="../media/image324.png"/><Relationship Id="rId3" Type="http://schemas.openxmlformats.org/officeDocument/2006/relationships/notesSlide" Target="../notesSlides/notesSlide63.xml"/><Relationship Id="rId34" Type="http://schemas.openxmlformats.org/officeDocument/2006/relationships/image" Target="../media/image275.png"/><Relationship Id="rId12" Type="http://schemas.openxmlformats.org/officeDocument/2006/relationships/image" Target="../media/image246.png"/><Relationship Id="rId38" Type="http://schemas.openxmlformats.org/officeDocument/2006/relationships/image" Target="../media/image323.png"/><Relationship Id="rId33" Type="http://schemas.openxmlformats.org/officeDocument/2006/relationships/image" Target="../media/image27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1.png"/><Relationship Id="rId1" Type="http://schemas.openxmlformats.org/officeDocument/2006/relationships/tags" Target="../tags/tag61.xml"/><Relationship Id="rId11" Type="http://schemas.openxmlformats.org/officeDocument/2006/relationships/image" Target="../media/image245.png"/><Relationship Id="rId37" Type="http://schemas.openxmlformats.org/officeDocument/2006/relationships/image" Target="../media/image321.png"/><Relationship Id="rId24" Type="http://schemas.openxmlformats.org/officeDocument/2006/relationships/image" Target="../media/image2590.png"/><Relationship Id="rId32" Type="http://schemas.openxmlformats.org/officeDocument/2006/relationships/image" Target="../media/image273.png"/><Relationship Id="rId15" Type="http://schemas.openxmlformats.org/officeDocument/2006/relationships/image" Target="../media/image249.png"/><Relationship Id="rId36" Type="http://schemas.openxmlformats.org/officeDocument/2006/relationships/image" Target="../media/image320.png"/><Relationship Id="rId23" Type="http://schemas.openxmlformats.org/officeDocument/2006/relationships/image" Target="../media/image2580.png"/><Relationship Id="rId10" Type="http://schemas.openxmlformats.org/officeDocument/2006/relationships/image" Target="../media/image244.png"/><Relationship Id="rId19" Type="http://schemas.openxmlformats.org/officeDocument/2006/relationships/image" Target="../media/image254.png"/><Relationship Id="rId31" Type="http://schemas.openxmlformats.org/officeDocument/2006/relationships/image" Target="../media/image272.png"/><Relationship Id="rId9" Type="http://schemas.openxmlformats.org/officeDocument/2006/relationships/image" Target="../media/image243.png"/><Relationship Id="rId14" Type="http://schemas.openxmlformats.org/officeDocument/2006/relationships/image" Target="../media/image2480.png"/><Relationship Id="rId35" Type="http://schemas.openxmlformats.org/officeDocument/2006/relationships/image" Target="../media/image322.png"/><Relationship Id="rId22" Type="http://schemas.openxmlformats.org/officeDocument/2006/relationships/image" Target="../media/image257.png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90.png"/><Relationship Id="rId3" Type="http://schemas.openxmlformats.org/officeDocument/2006/relationships/notesSlide" Target="../notesSlides/notesSlide64.xml"/><Relationship Id="rId25" Type="http://schemas.openxmlformats.org/officeDocument/2006/relationships/image" Target="../media/image2030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491.png"/><Relationship Id="rId1" Type="http://schemas.openxmlformats.org/officeDocument/2006/relationships/tags" Target="../tags/tag62.xml"/><Relationship Id="rId24" Type="http://schemas.openxmlformats.org/officeDocument/2006/relationships/image" Target="../media/image681.png"/><Relationship Id="rId5" Type="http://schemas.openxmlformats.org/officeDocument/2006/relationships/image" Target="../media/image206.png"/><Relationship Id="rId23" Type="http://schemas.openxmlformats.org/officeDocument/2006/relationships/image" Target="../media/image670.png"/><Relationship Id="rId28" Type="http://schemas.openxmlformats.org/officeDocument/2006/relationships/image" Target="../media/image207.png"/><Relationship Id="rId19" Type="http://schemas.openxmlformats.org/officeDocument/2006/relationships/image" Target="../media/image430.png"/><Relationship Id="rId4" Type="http://schemas.openxmlformats.org/officeDocument/2006/relationships/image" Target="../media/image1350.png"/><Relationship Id="rId22" Type="http://schemas.openxmlformats.org/officeDocument/2006/relationships/image" Target="../media/image561.png"/><Relationship Id="rId27" Type="http://schemas.openxmlformats.org/officeDocument/2006/relationships/image" Target="../media/image2040.png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90.png"/><Relationship Id="rId3" Type="http://schemas.openxmlformats.org/officeDocument/2006/relationships/notesSlide" Target="../notesSlides/notesSlide65.xml"/><Relationship Id="rId25" Type="http://schemas.openxmlformats.org/officeDocument/2006/relationships/image" Target="../media/image2030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491.png"/><Relationship Id="rId29" Type="http://schemas.openxmlformats.org/officeDocument/2006/relationships/image" Target="../media/image210.png"/><Relationship Id="rId1" Type="http://schemas.openxmlformats.org/officeDocument/2006/relationships/tags" Target="../tags/tag63.xml"/><Relationship Id="rId24" Type="http://schemas.openxmlformats.org/officeDocument/2006/relationships/image" Target="../media/image681.png"/><Relationship Id="rId32" Type="http://schemas.openxmlformats.org/officeDocument/2006/relationships/image" Target="../media/image213.png"/><Relationship Id="rId23" Type="http://schemas.openxmlformats.org/officeDocument/2006/relationships/image" Target="../media/image670.png"/><Relationship Id="rId28" Type="http://schemas.openxmlformats.org/officeDocument/2006/relationships/image" Target="../media/image209.png"/><Relationship Id="rId19" Type="http://schemas.openxmlformats.org/officeDocument/2006/relationships/image" Target="../media/image430.png"/><Relationship Id="rId31" Type="http://schemas.openxmlformats.org/officeDocument/2006/relationships/image" Target="../media/image212.png"/><Relationship Id="rId4" Type="http://schemas.openxmlformats.org/officeDocument/2006/relationships/image" Target="../media/image208.png"/><Relationship Id="rId22" Type="http://schemas.openxmlformats.org/officeDocument/2006/relationships/image" Target="../media/image561.png"/><Relationship Id="rId27" Type="http://schemas.openxmlformats.org/officeDocument/2006/relationships/image" Target="../media/image2040.png"/><Relationship Id="rId30" Type="http://schemas.openxmlformats.org/officeDocument/2006/relationships/image" Target="../media/image2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697" y="619444"/>
            <a:ext cx="7886700" cy="20161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dirty="0" smtClean="0"/>
              <a:t>Property-Directed Reachability as Abstract Interpretation in the Monotone Theory</a:t>
            </a:r>
            <a:endParaRPr lang="en-US" sz="4000" dirty="0">
              <a:solidFill>
                <a:srgbClr val="29292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AutoShape 4" descr="Image result for neil immerman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3" name="AutoShape 8" descr="https://www.aucdn.dk/2016/assets/img/au_segl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utoShape 10" descr="https://www.aucdn.dk/2016/assets/img/au_segl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כותרת משנה 2"/>
          <p:cNvSpPr txBox="1">
            <a:spLocks/>
          </p:cNvSpPr>
          <p:nvPr/>
        </p:nvSpPr>
        <p:spPr>
          <a:xfrm>
            <a:off x="438816" y="3157432"/>
            <a:ext cx="2743200" cy="854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Yotam Feldman</a:t>
            </a:r>
            <a:endParaRPr kumimoji="0" lang="en-US" sz="240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</a:endParaRPr>
          </a:p>
        </p:txBody>
      </p:sp>
      <p:sp>
        <p:nvSpPr>
          <p:cNvPr id="37" name="כותרת משנה 2"/>
          <p:cNvSpPr txBox="1">
            <a:spLocks/>
          </p:cNvSpPr>
          <p:nvPr/>
        </p:nvSpPr>
        <p:spPr>
          <a:xfrm>
            <a:off x="4565047" y="3167049"/>
            <a:ext cx="2743200" cy="854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Sharon Shoham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8" name="כותרת משנה 2"/>
          <p:cNvSpPr txBox="1">
            <a:spLocks/>
          </p:cNvSpPr>
          <p:nvPr/>
        </p:nvSpPr>
        <p:spPr>
          <a:xfrm>
            <a:off x="2744968" y="3157432"/>
            <a:ext cx="2743200" cy="854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Mooly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Sagiv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0" name="Picture 2" descr="Home 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51" y="3788927"/>
            <a:ext cx="802827" cy="4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ome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17" y="3810742"/>
            <a:ext cx="839640" cy="4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ome 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32" y="3781553"/>
            <a:ext cx="794105" cy="4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כותרת משנה 2"/>
          <p:cNvSpPr txBox="1">
            <a:spLocks/>
          </p:cNvSpPr>
          <p:nvPr/>
        </p:nvSpPr>
        <p:spPr>
          <a:xfrm>
            <a:off x="6760088" y="3166897"/>
            <a:ext cx="2245369" cy="4540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James R.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Wilcox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55" y="3861681"/>
            <a:ext cx="1402033" cy="3526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1F1220-9C7E-164F-B282-BB5E4C9CB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0" y="4523161"/>
            <a:ext cx="418972" cy="418972"/>
          </a:xfrm>
          <a:prstGeom prst="rect">
            <a:avLst/>
          </a:prstGeom>
        </p:spPr>
      </p:pic>
      <p:sp>
        <p:nvSpPr>
          <p:cNvPr id="24" name="Rectangle 23">
            <a:hlinkClick r:id="rId6"/>
            <a:extLst>
              <a:ext uri="{FF2B5EF4-FFF2-40B4-BE49-F238E27FC236}">
                <a16:creationId xmlns:a16="http://schemas.microsoft.com/office/drawing/2014/main" id="{D10C7FB2-FCE8-0D4E-B67C-79379B2D5206}"/>
              </a:ext>
            </a:extLst>
          </p:cNvPr>
          <p:cNvSpPr/>
          <p:nvPr/>
        </p:nvSpPr>
        <p:spPr>
          <a:xfrm>
            <a:off x="756449" y="4572801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7"/>
              </a:rPr>
              <a:t>@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7"/>
              </a:rPr>
              <a:t>yotamfe</a:t>
            </a:r>
            <a:endParaRPr lang="en-US" dirty="0">
              <a:solidFill>
                <a:schemeClr val="bg2">
                  <a:lumMod val="50000"/>
                </a:schemeClr>
              </a:solidFill>
              <a:latin typeface="Nexa Light" panose="02000000000000000000" pitchFamily="50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Rectangle 27">
            <a:hlinkClick r:id="rId6"/>
            <a:extLst>
              <a:ext uri="{FF2B5EF4-FFF2-40B4-BE49-F238E27FC236}">
                <a16:creationId xmlns:a16="http://schemas.microsoft.com/office/drawing/2014/main" id="{D10C7FB2-FCE8-0D4E-B67C-79379B2D5206}"/>
              </a:ext>
            </a:extLst>
          </p:cNvPr>
          <p:cNvSpPr/>
          <p:nvPr/>
        </p:nvSpPr>
        <p:spPr>
          <a:xfrm>
            <a:off x="2749838" y="4572801"/>
            <a:ext cx="156485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8"/>
              </a:rPr>
              <a:t>@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8"/>
              </a:rPr>
              <a:t>SagivMooly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Nexa Light" panose="02000000000000000000" pitchFamily="50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Rectangle 30">
            <a:hlinkClick r:id="rId6"/>
            <a:extLst>
              <a:ext uri="{FF2B5EF4-FFF2-40B4-BE49-F238E27FC236}">
                <a16:creationId xmlns:a16="http://schemas.microsoft.com/office/drawing/2014/main" id="{D10C7FB2-FCE8-0D4E-B67C-79379B2D5206}"/>
              </a:ext>
            </a:extLst>
          </p:cNvPr>
          <p:cNvSpPr/>
          <p:nvPr/>
        </p:nvSpPr>
        <p:spPr>
          <a:xfrm>
            <a:off x="7123656" y="4572801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9"/>
              </a:rPr>
              <a:t>@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9"/>
              </a:rPr>
              <a:t>wilcoxjay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Nexa Light" panose="02000000000000000000" pitchFamily="50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61F1220-9C7E-164F-B282-BB5E4C9CB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53" y="4523161"/>
            <a:ext cx="418972" cy="4189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1F1220-9C7E-164F-B282-BB5E4C9CB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77" y="4523161"/>
            <a:ext cx="418972" cy="4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IC3/PDR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41522" y="5562720"/>
            <a:ext cx="1232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makeameme.org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318" t="2917" r="39622" b="53194"/>
          <a:stretch/>
        </p:blipFill>
        <p:spPr>
          <a:xfrm>
            <a:off x="-3126" y="1215958"/>
            <a:ext cx="9147125" cy="4838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645742" y="443626"/>
            <a:ext cx="7886700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This Work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9108" y="1198606"/>
            <a:ext cx="8511702" cy="9588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PDR</a:t>
            </a:r>
            <a:r>
              <a:rPr lang="en-US" dirty="0" smtClean="0"/>
              <a:t> is (roughly) an </a:t>
            </a:r>
            <a:r>
              <a:rPr lang="en-US" dirty="0" smtClean="0">
                <a:solidFill>
                  <a:srgbClr val="7030A0"/>
                </a:solidFill>
              </a:rPr>
              <a:t>abstract interpretation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based on </a:t>
            </a:r>
            <a:r>
              <a:rPr lang="en-US" dirty="0" err="1" smtClean="0"/>
              <a:t>Bshouty’s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monotone theory</a:t>
            </a:r>
            <a:r>
              <a:rPr lang="en-US" dirty="0" smtClean="0"/>
              <a:t> from exact learning</a:t>
            </a:r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998553" y="2835707"/>
            <a:ext cx="1202776" cy="574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/>
              <a:t>PDR</a:t>
            </a:r>
            <a:endParaRPr lang="en-US" sz="4400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2843775" y="3939203"/>
            <a:ext cx="2726056" cy="89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Abstract Interpretation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13480" y="2599221"/>
            <a:ext cx="211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+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1"/>
              <p:cNvSpPr txBox="1">
                <a:spLocks/>
              </p:cNvSpPr>
              <p:nvPr/>
            </p:nvSpPr>
            <p:spPr>
              <a:xfrm>
                <a:off x="2111742" y="2707939"/>
                <a:ext cx="1202776" cy="8303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dirty="0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4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742" y="2707939"/>
                <a:ext cx="1202776" cy="830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1"/>
          <p:cNvSpPr txBox="1">
            <a:spLocks/>
          </p:cNvSpPr>
          <p:nvPr/>
        </p:nvSpPr>
        <p:spPr>
          <a:xfrm>
            <a:off x="420312" y="5154716"/>
            <a:ext cx="8511702" cy="958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903749" y="4997196"/>
            <a:ext cx="7370685" cy="996221"/>
          </a:xfrm>
          <a:prstGeom prst="wedgeRectCallout">
            <a:avLst>
              <a:gd name="adj1" fmla="val -16417"/>
              <a:gd name="adj2" fmla="val -337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Principle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/>
              <a:t>of how PDR achieves </a:t>
            </a:r>
            <a:r>
              <a:rPr lang="en-US" sz="3200" dirty="0" err="1">
                <a:solidFill>
                  <a:srgbClr val="7030A0"/>
                </a:solidFill>
              </a:rPr>
              <a:t>overapproximation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5929757" y="3939202"/>
            <a:ext cx="2559319" cy="117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Monotone</a:t>
            </a:r>
            <a:br>
              <a:rPr lang="en-US" sz="2400" dirty="0" smtClean="0"/>
            </a:br>
            <a:r>
              <a:rPr lang="en-US" sz="2400" dirty="0" smtClean="0"/>
              <a:t>Theory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262" y="2115343"/>
            <a:ext cx="1654311" cy="17370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29792" y="2185006"/>
            <a:ext cx="1868408" cy="1754197"/>
            <a:chOff x="3404486" y="2996395"/>
            <a:chExt cx="3793982" cy="3268663"/>
          </a:xfrm>
        </p:grpSpPr>
        <p:sp>
          <p:nvSpPr>
            <p:cNvPr id="19" name="Oval 18"/>
            <p:cNvSpPr/>
            <p:nvPr/>
          </p:nvSpPr>
          <p:spPr>
            <a:xfrm>
              <a:off x="3505604" y="2996395"/>
              <a:ext cx="1429966" cy="32686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04486" y="3473928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22" name="Diamond 21"/>
            <p:cNvSpPr/>
            <p:nvPr/>
          </p:nvSpPr>
          <p:spPr>
            <a:xfrm>
              <a:off x="5612277" y="2996396"/>
              <a:ext cx="1586191" cy="3268662"/>
            </a:xfrm>
            <a:prstGeom prst="diamond">
              <a:avLst/>
            </a:prstGeom>
            <a:solidFill>
              <a:srgbClr val="DEC8EE"/>
            </a:solidFill>
            <a:ln w="24000">
              <a:solidFill>
                <a:srgbClr val="AC7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ED1C24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4233686" y="4064269"/>
              <a:ext cx="2171688" cy="0"/>
            </a:xfrm>
            <a:prstGeom prst="straightConnector1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/>
            <p:cNvCxnSpPr>
              <a:cxnSpLocks/>
            </p:cNvCxnSpPr>
            <p:nvPr/>
          </p:nvCxnSpPr>
          <p:spPr bwMode="auto">
            <a:xfrm>
              <a:off x="4220587" y="5285132"/>
              <a:ext cx="2120895" cy="0"/>
            </a:xfrm>
            <a:prstGeom prst="line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2429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14" grpId="0"/>
      <p:bldP spid="16" grpId="0"/>
      <p:bldP spid="24" grpId="0"/>
      <p:bldP spid="32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92" y="4118130"/>
            <a:ext cx="2198061" cy="274757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593452" y="3194480"/>
            <a:ext cx="5478635" cy="3104786"/>
          </a:xfrm>
          <a:prstGeom prst="ellipse">
            <a:avLst/>
          </a:prstGeom>
          <a:solidFill>
            <a:srgbClr val="F4B183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246715" y="3090492"/>
                <a:ext cx="90948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≡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715" y="3090492"/>
                <a:ext cx="90948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5374878" y="2776322"/>
            <a:ext cx="255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inductive invariant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7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93452" y="3101708"/>
            <a:ext cx="5402821" cy="3197559"/>
            <a:chOff x="603998" y="3175718"/>
            <a:chExt cx="5402821" cy="3197559"/>
          </a:xfrm>
        </p:grpSpPr>
        <p:sp>
          <p:nvSpPr>
            <p:cNvPr id="53" name="Oval 52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Freeform 21"/>
          <p:cNvSpPr/>
          <p:nvPr/>
        </p:nvSpPr>
        <p:spPr>
          <a:xfrm rot="244390">
            <a:off x="5016323" y="3699475"/>
            <a:ext cx="1672993" cy="2069422"/>
          </a:xfrm>
          <a:custGeom>
            <a:avLst/>
            <a:gdLst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505838 w 1536970"/>
              <a:gd name="connsiteY2" fmla="*/ 525294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759316 w 1536970"/>
              <a:gd name="connsiteY4" fmla="*/ 1303101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759522 w 1536970"/>
              <a:gd name="connsiteY2" fmla="*/ 456492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71806 h 2000606"/>
              <a:gd name="connsiteX1" fmla="*/ 1331346 w 1536970"/>
              <a:gd name="connsiteY1" fmla="*/ 0 h 2000606"/>
              <a:gd name="connsiteX2" fmla="*/ 759522 w 1536970"/>
              <a:gd name="connsiteY2" fmla="*/ 482383 h 2000606"/>
              <a:gd name="connsiteX3" fmla="*/ 1536970 w 1536970"/>
              <a:gd name="connsiteY3" fmla="*/ 619278 h 2000606"/>
              <a:gd name="connsiteX4" fmla="*/ 944699 w 1536970"/>
              <a:gd name="connsiteY4" fmla="*/ 1309334 h 2000606"/>
              <a:gd name="connsiteX5" fmla="*/ 1400783 w 1536970"/>
              <a:gd name="connsiteY5" fmla="*/ 1737959 h 2000606"/>
              <a:gd name="connsiteX6" fmla="*/ 0 w 1536970"/>
              <a:gd name="connsiteY6" fmla="*/ 2000606 h 2000606"/>
              <a:gd name="connsiteX0" fmla="*/ 29183 w 1673946"/>
              <a:gd name="connsiteY0" fmla="*/ 171806 h 2000606"/>
              <a:gd name="connsiteX1" fmla="*/ 1331346 w 1673946"/>
              <a:gd name="connsiteY1" fmla="*/ 0 h 2000606"/>
              <a:gd name="connsiteX2" fmla="*/ 759522 w 1673946"/>
              <a:gd name="connsiteY2" fmla="*/ 482383 h 2000606"/>
              <a:gd name="connsiteX3" fmla="*/ 1673946 w 1673946"/>
              <a:gd name="connsiteY3" fmla="*/ 481352 h 2000606"/>
              <a:gd name="connsiteX4" fmla="*/ 944699 w 1673946"/>
              <a:gd name="connsiteY4" fmla="*/ 1309334 h 2000606"/>
              <a:gd name="connsiteX5" fmla="*/ 1400783 w 1673946"/>
              <a:gd name="connsiteY5" fmla="*/ 1737959 h 2000606"/>
              <a:gd name="connsiteX6" fmla="*/ 0 w 1673946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400783 w 1678044"/>
              <a:gd name="connsiteY5" fmla="*/ 1737959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97289 w 1678044"/>
              <a:gd name="connsiteY5" fmla="*/ 1826894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68755 w 1678044"/>
              <a:gd name="connsiteY5" fmla="*/ 1976749 h 2000606"/>
              <a:gd name="connsiteX6" fmla="*/ 0 w 1678044"/>
              <a:gd name="connsiteY6" fmla="*/ 2000606 h 2000606"/>
              <a:gd name="connsiteX0" fmla="*/ 29183 w 1678044"/>
              <a:gd name="connsiteY0" fmla="*/ 242559 h 2071359"/>
              <a:gd name="connsiteX1" fmla="*/ 1218746 w 1678044"/>
              <a:gd name="connsiteY1" fmla="*/ 0 h 2071359"/>
              <a:gd name="connsiteX2" fmla="*/ 759522 w 1678044"/>
              <a:gd name="connsiteY2" fmla="*/ 553136 h 2071359"/>
              <a:gd name="connsiteX3" fmla="*/ 1678044 w 1678044"/>
              <a:gd name="connsiteY3" fmla="*/ 886840 h 2071359"/>
              <a:gd name="connsiteX4" fmla="*/ 944699 w 1678044"/>
              <a:gd name="connsiteY4" fmla="*/ 1380087 h 2071359"/>
              <a:gd name="connsiteX5" fmla="*/ 1368755 w 1678044"/>
              <a:gd name="connsiteY5" fmla="*/ 2047502 h 2071359"/>
              <a:gd name="connsiteX6" fmla="*/ 0 w 1678044"/>
              <a:gd name="connsiteY6" fmla="*/ 2071359 h 2071359"/>
              <a:gd name="connsiteX0" fmla="*/ 29183 w 1678044"/>
              <a:gd name="connsiteY0" fmla="*/ 262167 h 2090967"/>
              <a:gd name="connsiteX1" fmla="*/ 1217360 w 1678044"/>
              <a:gd name="connsiteY1" fmla="*/ 0 h 2090967"/>
              <a:gd name="connsiteX2" fmla="*/ 759522 w 1678044"/>
              <a:gd name="connsiteY2" fmla="*/ 572744 h 2090967"/>
              <a:gd name="connsiteX3" fmla="*/ 1678044 w 1678044"/>
              <a:gd name="connsiteY3" fmla="*/ 906448 h 2090967"/>
              <a:gd name="connsiteX4" fmla="*/ 944699 w 1678044"/>
              <a:gd name="connsiteY4" fmla="*/ 1399695 h 2090967"/>
              <a:gd name="connsiteX5" fmla="*/ 1368755 w 1678044"/>
              <a:gd name="connsiteY5" fmla="*/ 2067110 h 2090967"/>
              <a:gd name="connsiteX6" fmla="*/ 0 w 1678044"/>
              <a:gd name="connsiteY6" fmla="*/ 2090967 h 20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044" h="2090967">
                <a:moveTo>
                  <a:pt x="29183" y="262167"/>
                </a:moveTo>
                <a:lnTo>
                  <a:pt x="1217360" y="0"/>
                </a:lnTo>
                <a:lnTo>
                  <a:pt x="759522" y="572744"/>
                </a:lnTo>
                <a:lnTo>
                  <a:pt x="1678044" y="906448"/>
                </a:lnTo>
                <a:lnTo>
                  <a:pt x="944699" y="1399695"/>
                </a:lnTo>
                <a:lnTo>
                  <a:pt x="1368755" y="2067110"/>
                </a:lnTo>
                <a:lnTo>
                  <a:pt x="0" y="2090967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641002" y="4419659"/>
                <a:ext cx="1028423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002" y="4419659"/>
                <a:ext cx="1028423" cy="461665"/>
              </a:xfrm>
              <a:prstGeom prst="rect">
                <a:avLst/>
              </a:prstGeom>
              <a:blipFill>
                <a:blip r:embed="rId9"/>
                <a:stretch>
                  <a:fillRect r="-1183"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val 57"/>
              <p:cNvSpPr/>
              <p:nvPr/>
            </p:nvSpPr>
            <p:spPr>
              <a:xfrm>
                <a:off x="7559666" y="4159742"/>
                <a:ext cx="1099788" cy="1114436"/>
              </a:xfrm>
              <a:prstGeom prst="ellipse">
                <a:avLst/>
              </a:prstGeom>
              <a:solidFill>
                <a:srgbClr val="FF5757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Oval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666" y="4159742"/>
                <a:ext cx="1099788" cy="1114436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Oval 62"/>
          <p:cNvSpPr/>
          <p:nvPr/>
        </p:nvSpPr>
        <p:spPr>
          <a:xfrm>
            <a:off x="1824416" y="3558584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80981" y="3878497"/>
            <a:ext cx="2593019" cy="1716155"/>
            <a:chOff x="1191527" y="3952507"/>
            <a:chExt cx="2593019" cy="1716155"/>
          </a:xfrm>
        </p:grpSpPr>
        <p:sp>
          <p:nvSpPr>
            <p:cNvPr id="64" name="Oval 63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31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589912" y="4255295"/>
            <a:ext cx="1524938" cy="967634"/>
            <a:chOff x="1600458" y="4329305"/>
            <a:chExt cx="1524938" cy="967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solidFill>
                  <a:srgbClr val="BDD7EE"/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𝑰𝒏𝒊𝒕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  <a:blipFill>
                  <a:blip r:embed="rId1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blipFill>
                <a:blip r:embed="rId15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  <a:blipFill>
                <a:blip r:embed="rId16"/>
                <a:stretch>
                  <a:fillRect l="-200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423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2" grpId="0" animBg="1"/>
      <p:bldP spid="23" grpId="0"/>
      <p:bldP spid="58" grpId="0" animBg="1"/>
      <p:bldP spid="63" grpId="0" animBg="1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92" y="4118130"/>
            <a:ext cx="2198061" cy="27475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6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93452" y="3101708"/>
            <a:ext cx="5402821" cy="3197559"/>
            <a:chOff x="603998" y="3175718"/>
            <a:chExt cx="5402821" cy="3197559"/>
          </a:xfrm>
        </p:grpSpPr>
        <p:sp>
          <p:nvSpPr>
            <p:cNvPr id="53" name="Oval 52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Oval 62"/>
          <p:cNvSpPr/>
          <p:nvPr/>
        </p:nvSpPr>
        <p:spPr>
          <a:xfrm>
            <a:off x="1824416" y="3558584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80981" y="3878497"/>
            <a:ext cx="2593019" cy="1716155"/>
            <a:chOff x="1191527" y="3952507"/>
            <a:chExt cx="2593019" cy="1716155"/>
          </a:xfrm>
        </p:grpSpPr>
        <p:sp>
          <p:nvSpPr>
            <p:cNvPr id="64" name="Oval 63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589912" y="4255295"/>
            <a:ext cx="1524938" cy="967634"/>
            <a:chOff x="1600458" y="4329305"/>
            <a:chExt cx="1524938" cy="967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solidFill>
                  <a:srgbClr val="BDD7EE"/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𝑰𝒏𝒊𝒕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blipFill>
                <a:blip r:embed="rId14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  <a:blipFill>
                <a:blip r:embed="rId15"/>
                <a:stretch>
                  <a:fillRect l="-200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states reachable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blipFill>
                <a:blip r:embed="rId16"/>
                <a:stretch>
                  <a:fillRect l="-2601" t="-4717" r="-8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solidFill>
                <a:srgbClr val="C39BE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55"/>
          <p:cNvSpPr>
            <a:spLocks/>
          </p:cNvSpPr>
          <p:nvPr/>
        </p:nvSpPr>
        <p:spPr bwMode="auto">
          <a:xfrm>
            <a:off x="2543139" y="3582104"/>
            <a:ext cx="3819874" cy="169272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25" name="Freeform 255"/>
          <p:cNvSpPr>
            <a:spLocks/>
          </p:cNvSpPr>
          <p:nvPr/>
        </p:nvSpPr>
        <p:spPr bwMode="auto">
          <a:xfrm>
            <a:off x="2543139" y="4006092"/>
            <a:ext cx="2765081" cy="1264654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26" name="Freeform 255"/>
          <p:cNvSpPr>
            <a:spLocks/>
          </p:cNvSpPr>
          <p:nvPr/>
        </p:nvSpPr>
        <p:spPr bwMode="auto">
          <a:xfrm>
            <a:off x="2543139" y="4354131"/>
            <a:ext cx="1719963" cy="920047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blipFill>
                <a:blip r:embed="rId1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17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 rot="10800000" flipV="1">
            <a:off x="6926082" y="4170889"/>
            <a:ext cx="2448423" cy="268711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92" y="4118130"/>
            <a:ext cx="2198061" cy="27475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7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93452" y="3101708"/>
            <a:ext cx="5402821" cy="3197559"/>
            <a:chOff x="603998" y="3175718"/>
            <a:chExt cx="5402821" cy="3197559"/>
          </a:xfrm>
        </p:grpSpPr>
        <p:sp>
          <p:nvSpPr>
            <p:cNvPr id="53" name="Oval 52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Oval 62"/>
          <p:cNvSpPr/>
          <p:nvPr/>
        </p:nvSpPr>
        <p:spPr>
          <a:xfrm>
            <a:off x="1824416" y="3558584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80981" y="3878497"/>
            <a:ext cx="2593019" cy="1716155"/>
            <a:chOff x="1191527" y="3952507"/>
            <a:chExt cx="2593019" cy="1716155"/>
          </a:xfrm>
        </p:grpSpPr>
        <p:sp>
          <p:nvSpPr>
            <p:cNvPr id="64" name="Oval 63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589912" y="4255295"/>
            <a:ext cx="1524938" cy="967634"/>
            <a:chOff x="1600458" y="4329305"/>
            <a:chExt cx="1524938" cy="967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solidFill>
                  <a:srgbClr val="BDD7EE"/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𝑰𝒏𝒊𝒕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blipFill>
                <a:blip r:embed="rId14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  <a:blipFill>
                <a:blip r:embed="rId15"/>
                <a:stretch>
                  <a:fillRect l="-200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states reachable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blipFill>
                <a:blip r:embed="rId16"/>
                <a:stretch>
                  <a:fillRect l="-2601" t="-4717" r="-8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blipFill>
                <a:blip r:embed="rId1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solidFill>
                <a:srgbClr val="C39BE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948119" y="4053598"/>
                <a:ext cx="8768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……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119" y="4053598"/>
                <a:ext cx="876843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255"/>
          <p:cNvSpPr>
            <a:spLocks/>
          </p:cNvSpPr>
          <p:nvPr/>
        </p:nvSpPr>
        <p:spPr bwMode="auto">
          <a:xfrm>
            <a:off x="2543139" y="3582104"/>
            <a:ext cx="3819874" cy="169272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" name="Freeform 255"/>
          <p:cNvSpPr>
            <a:spLocks/>
          </p:cNvSpPr>
          <p:nvPr/>
        </p:nvSpPr>
        <p:spPr bwMode="auto">
          <a:xfrm>
            <a:off x="2543139" y="4006092"/>
            <a:ext cx="2765081" cy="1264654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5" name="Freeform 255"/>
          <p:cNvSpPr>
            <a:spLocks/>
          </p:cNvSpPr>
          <p:nvPr/>
        </p:nvSpPr>
        <p:spPr bwMode="auto">
          <a:xfrm>
            <a:off x="2543139" y="4354131"/>
            <a:ext cx="1719963" cy="920047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6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 rot="10800000" flipV="1">
            <a:off x="6926082" y="4170889"/>
            <a:ext cx="2448423" cy="268711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92" y="4118130"/>
            <a:ext cx="2198061" cy="27475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7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93452" y="3101708"/>
            <a:ext cx="5402821" cy="3197559"/>
            <a:chOff x="603998" y="3175718"/>
            <a:chExt cx="5402821" cy="3197559"/>
          </a:xfrm>
        </p:grpSpPr>
        <p:sp>
          <p:nvSpPr>
            <p:cNvPr id="53" name="Oval 52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Oval 62"/>
          <p:cNvSpPr/>
          <p:nvPr/>
        </p:nvSpPr>
        <p:spPr>
          <a:xfrm>
            <a:off x="1824416" y="3558584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80981" y="3878497"/>
            <a:ext cx="2593019" cy="1716155"/>
            <a:chOff x="1191527" y="3952507"/>
            <a:chExt cx="2593019" cy="1716155"/>
          </a:xfrm>
        </p:grpSpPr>
        <p:sp>
          <p:nvSpPr>
            <p:cNvPr id="64" name="Oval 63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589912" y="4255295"/>
            <a:ext cx="1524938" cy="967634"/>
            <a:chOff x="1600458" y="4329305"/>
            <a:chExt cx="1524938" cy="967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solidFill>
                  <a:srgbClr val="BDD7EE"/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𝑰𝒏𝒊𝒕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blipFill>
                <a:blip r:embed="rId14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  <a:blipFill>
                <a:blip r:embed="rId15"/>
                <a:stretch>
                  <a:fillRect l="-200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states reachable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blipFill>
                <a:blip r:embed="rId16"/>
                <a:stretch>
                  <a:fillRect l="-2601" t="-4717" r="-8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blipFill>
                <a:blip r:embed="rId1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solidFill>
                <a:srgbClr val="C39BE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948119" y="4053598"/>
                <a:ext cx="87684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……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119" y="4053598"/>
                <a:ext cx="876843" cy="5539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70431" y="1021404"/>
            <a:ext cx="8589523" cy="2381230"/>
          </a:xfrm>
          <a:prstGeom prst="rect">
            <a:avLst/>
          </a:prstGeom>
          <a:solidFill>
            <a:srgbClr val="EAF2FA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784077" y="1375340"/>
                <a:ext cx="297130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00…00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7" y="1375340"/>
                <a:ext cx="2971305" cy="430887"/>
              </a:xfrm>
              <a:prstGeom prst="rect">
                <a:avLst/>
              </a:prstGeom>
              <a:blipFill>
                <a:blip r:embed="rId23"/>
                <a:stretch>
                  <a:fillRect l="-1437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784078" y="2175639"/>
                <a:ext cx="293968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  =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10…01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8" y="2175639"/>
                <a:ext cx="2939689" cy="430887"/>
              </a:xfrm>
              <a:prstGeom prst="rect">
                <a:avLst/>
              </a:prstGeom>
              <a:blipFill>
                <a:blip r:embed="rId24"/>
                <a:stretch>
                  <a:fillRect l="-1452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1068225" y="1094707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Init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068225" y="188990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Bad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302807" y="1046724"/>
                <a:ext cx="1281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07" y="1046724"/>
                <a:ext cx="1281869" cy="400110"/>
              </a:xfrm>
              <a:prstGeom prst="rect">
                <a:avLst/>
              </a:prstGeom>
              <a:blipFill>
                <a:blip r:embed="rId25"/>
                <a:stretch>
                  <a:fillRect t="-3077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761668" y="2701123"/>
                <a:ext cx="56070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: 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≤2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∧ 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68" y="2701123"/>
                <a:ext cx="5607048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899855" y="1374159"/>
                <a:ext cx="548105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855" y="1374159"/>
                <a:ext cx="5481058" cy="430887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eform 255"/>
          <p:cNvSpPr>
            <a:spLocks/>
          </p:cNvSpPr>
          <p:nvPr/>
        </p:nvSpPr>
        <p:spPr bwMode="auto">
          <a:xfrm>
            <a:off x="2543139" y="3582104"/>
            <a:ext cx="3819874" cy="169272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42" name="Freeform 255"/>
          <p:cNvSpPr>
            <a:spLocks/>
          </p:cNvSpPr>
          <p:nvPr/>
        </p:nvSpPr>
        <p:spPr bwMode="auto">
          <a:xfrm>
            <a:off x="2543139" y="4006092"/>
            <a:ext cx="2765081" cy="1264654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43" name="Freeform 255"/>
          <p:cNvSpPr>
            <a:spLocks/>
          </p:cNvSpPr>
          <p:nvPr/>
        </p:nvSpPr>
        <p:spPr bwMode="auto">
          <a:xfrm>
            <a:off x="2543139" y="4354131"/>
            <a:ext cx="1719963" cy="920047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7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 rot="10800000" flipV="1">
            <a:off x="6926082" y="4170889"/>
            <a:ext cx="2448423" cy="268711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92" y="4118130"/>
            <a:ext cx="2198061" cy="27475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7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93452" y="3101708"/>
            <a:ext cx="5402821" cy="3197559"/>
            <a:chOff x="603998" y="3175718"/>
            <a:chExt cx="5402821" cy="3197559"/>
          </a:xfrm>
        </p:grpSpPr>
        <p:sp>
          <p:nvSpPr>
            <p:cNvPr id="53" name="Oval 52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Oval 62"/>
          <p:cNvSpPr/>
          <p:nvPr/>
        </p:nvSpPr>
        <p:spPr>
          <a:xfrm>
            <a:off x="1824416" y="3558584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80981" y="3878497"/>
            <a:ext cx="2593019" cy="1716155"/>
            <a:chOff x="1191527" y="3952507"/>
            <a:chExt cx="2593019" cy="1716155"/>
          </a:xfrm>
        </p:grpSpPr>
        <p:sp>
          <p:nvSpPr>
            <p:cNvPr id="64" name="Oval 63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589912" y="4255295"/>
            <a:ext cx="1524938" cy="967634"/>
            <a:chOff x="1600458" y="4329305"/>
            <a:chExt cx="1524938" cy="967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solidFill>
                  <a:srgbClr val="BDD7EE"/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𝑰𝒏𝒊𝒕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blipFill>
                <a:blip r:embed="rId14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  <a:blipFill>
                <a:blip r:embed="rId15"/>
                <a:stretch>
                  <a:fillRect l="-200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states reachable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blipFill>
                <a:blip r:embed="rId16"/>
                <a:stretch>
                  <a:fillRect l="-2601" t="-4717" r="-8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blipFill>
                <a:blip r:embed="rId1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solidFill>
                <a:srgbClr val="C39BE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255"/>
          <p:cNvSpPr>
            <a:spLocks/>
          </p:cNvSpPr>
          <p:nvPr/>
        </p:nvSpPr>
        <p:spPr bwMode="auto">
          <a:xfrm>
            <a:off x="2543139" y="3582104"/>
            <a:ext cx="3819874" cy="169272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3" name="Freeform 255"/>
          <p:cNvSpPr>
            <a:spLocks/>
          </p:cNvSpPr>
          <p:nvPr/>
        </p:nvSpPr>
        <p:spPr bwMode="auto">
          <a:xfrm>
            <a:off x="2543139" y="4006092"/>
            <a:ext cx="2765081" cy="1264654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" name="Freeform 255"/>
          <p:cNvSpPr>
            <a:spLocks/>
          </p:cNvSpPr>
          <p:nvPr/>
        </p:nvSpPr>
        <p:spPr bwMode="auto">
          <a:xfrm>
            <a:off x="2543139" y="4354131"/>
            <a:ext cx="1719963" cy="920047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 rot="3367540">
                <a:off x="5826044" y="3895246"/>
                <a:ext cx="108074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↑↓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67540">
                <a:off x="5826044" y="3895246"/>
                <a:ext cx="1080744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749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 rot="10800000" flipV="1">
            <a:off x="6926082" y="4170889"/>
            <a:ext cx="2448423" cy="268711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092" y="4118130"/>
            <a:ext cx="2198061" cy="27475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7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93452" y="3101708"/>
            <a:ext cx="5402821" cy="3197559"/>
            <a:chOff x="603998" y="3175718"/>
            <a:chExt cx="5402821" cy="3197559"/>
          </a:xfrm>
        </p:grpSpPr>
        <p:sp>
          <p:nvSpPr>
            <p:cNvPr id="53" name="Oval 52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Oval 62"/>
          <p:cNvSpPr/>
          <p:nvPr/>
        </p:nvSpPr>
        <p:spPr>
          <a:xfrm>
            <a:off x="1824416" y="3558584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80981" y="3878497"/>
            <a:ext cx="2593019" cy="1716155"/>
            <a:chOff x="1191527" y="3952507"/>
            <a:chExt cx="2593019" cy="1716155"/>
          </a:xfrm>
        </p:grpSpPr>
        <p:sp>
          <p:nvSpPr>
            <p:cNvPr id="64" name="Oval 63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589912" y="4255295"/>
            <a:ext cx="1524938" cy="967634"/>
            <a:chOff x="1600458" y="4329305"/>
            <a:chExt cx="1524938" cy="967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solidFill>
                  <a:srgbClr val="BDD7EE"/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𝑰𝒏𝒊𝒕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blipFill>
                <a:blip r:embed="rId14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  <a:blipFill>
                <a:blip r:embed="rId15"/>
                <a:stretch>
                  <a:fillRect l="-200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states reachable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blipFill>
                <a:blip r:embed="rId16"/>
                <a:stretch>
                  <a:fillRect l="-2601" t="-4717" r="-8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blipFill>
                <a:blip r:embed="rId1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solidFill>
                <a:srgbClr val="C39BE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255"/>
          <p:cNvSpPr>
            <a:spLocks/>
          </p:cNvSpPr>
          <p:nvPr/>
        </p:nvSpPr>
        <p:spPr bwMode="auto">
          <a:xfrm>
            <a:off x="2543139" y="3582104"/>
            <a:ext cx="3819874" cy="169272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3" name="Freeform 255"/>
          <p:cNvSpPr>
            <a:spLocks/>
          </p:cNvSpPr>
          <p:nvPr/>
        </p:nvSpPr>
        <p:spPr bwMode="auto">
          <a:xfrm>
            <a:off x="2543139" y="4006092"/>
            <a:ext cx="2765081" cy="1264654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" name="Freeform 255"/>
          <p:cNvSpPr>
            <a:spLocks/>
          </p:cNvSpPr>
          <p:nvPr/>
        </p:nvSpPr>
        <p:spPr bwMode="auto">
          <a:xfrm>
            <a:off x="2543139" y="4354131"/>
            <a:ext cx="1719963" cy="920047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 rot="3367540">
                <a:off x="5826044" y="3895246"/>
                <a:ext cx="108074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↑↓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67540">
                <a:off x="5826044" y="3895246"/>
                <a:ext cx="1080744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513795" y="941056"/>
            <a:ext cx="8268511" cy="21029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ular Callout 35"/>
          <p:cNvSpPr/>
          <p:nvPr/>
        </p:nvSpPr>
        <p:spPr>
          <a:xfrm>
            <a:off x="752286" y="1275814"/>
            <a:ext cx="7731778" cy="841432"/>
          </a:xfrm>
          <a:prstGeom prst="wedgeRectCallout">
            <a:avLst>
              <a:gd name="adj1" fmla="val -16417"/>
              <a:gd name="adj2" fmla="val -337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How is </a:t>
            </a:r>
            <a:r>
              <a:rPr lang="en-US" sz="3600" dirty="0" err="1" smtClean="0">
                <a:solidFill>
                  <a:schemeClr val="tx1"/>
                </a:solidFill>
              </a:rPr>
              <a:t>overapproximation</a:t>
            </a:r>
            <a:r>
              <a:rPr lang="en-US" sz="3600" dirty="0" smtClean="0">
                <a:solidFill>
                  <a:schemeClr val="tx1"/>
                </a:solidFill>
              </a:rPr>
              <a:t> guaranteed?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06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 rot="10800000" flipV="1">
            <a:off x="6926082" y="4170889"/>
            <a:ext cx="2448423" cy="26871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7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93452" y="3101708"/>
            <a:ext cx="5402821" cy="3197559"/>
            <a:chOff x="603998" y="3175718"/>
            <a:chExt cx="5402821" cy="3197559"/>
          </a:xfrm>
        </p:grpSpPr>
        <p:sp>
          <p:nvSpPr>
            <p:cNvPr id="53" name="Oval 52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594778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Oval 62"/>
          <p:cNvSpPr/>
          <p:nvPr/>
        </p:nvSpPr>
        <p:spPr>
          <a:xfrm>
            <a:off x="1824416" y="3558584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80981" y="3878497"/>
            <a:ext cx="2593019" cy="1716155"/>
            <a:chOff x="1191527" y="3952507"/>
            <a:chExt cx="2593019" cy="1716155"/>
          </a:xfrm>
        </p:grpSpPr>
        <p:sp>
          <p:nvSpPr>
            <p:cNvPr id="64" name="Oval 63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2589912" y="4255295"/>
            <a:ext cx="1524938" cy="967634"/>
            <a:chOff x="1600458" y="4329305"/>
            <a:chExt cx="1524938" cy="967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solidFill>
                  <a:srgbClr val="BDD7EE"/>
                </a:solidFill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𝑰𝒏𝒊𝒕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458" y="4647806"/>
                  <a:ext cx="1293974" cy="64913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0618" y="4329305"/>
                  <a:ext cx="594778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84" y="3498741"/>
                <a:ext cx="59477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1305811"/>
                <a:ext cx="4941914" cy="830997"/>
              </a:xfrm>
              <a:prstGeom prst="rect">
                <a:avLst/>
              </a:prstGeom>
              <a:blipFill>
                <a:blip r:embed="rId14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12" y="2037131"/>
                <a:ext cx="4572000" cy="830997"/>
              </a:xfrm>
              <a:prstGeom prst="rect">
                <a:avLst/>
              </a:prstGeom>
              <a:blipFill>
                <a:blip r:embed="rId15"/>
                <a:stretch>
                  <a:fillRect l="-200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states reachable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95" y="2197221"/>
                <a:ext cx="2114237" cy="646331"/>
              </a:xfrm>
              <a:prstGeom prst="rect">
                <a:avLst/>
              </a:prstGeom>
              <a:blipFill>
                <a:blip r:embed="rId16"/>
                <a:stretch>
                  <a:fillRect l="-2601" t="-4717" r="-8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22" y="1624038"/>
                <a:ext cx="1838896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340" y="5306533"/>
                <a:ext cx="631070" cy="461665"/>
              </a:xfrm>
              <a:prstGeom prst="rect">
                <a:avLst/>
              </a:prstGeom>
              <a:blipFill>
                <a:blip r:embed="rId1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249" y="5306534"/>
                <a:ext cx="631070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981" y="5312458"/>
                <a:ext cx="631070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solidFill>
                <a:srgbClr val="C39BE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917" y="1590713"/>
                <a:ext cx="1838896" cy="5847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Freeform 255"/>
          <p:cNvSpPr>
            <a:spLocks/>
          </p:cNvSpPr>
          <p:nvPr/>
        </p:nvSpPr>
        <p:spPr bwMode="auto">
          <a:xfrm>
            <a:off x="2543139" y="3582104"/>
            <a:ext cx="3819874" cy="169272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3" name="Freeform 255"/>
          <p:cNvSpPr>
            <a:spLocks/>
          </p:cNvSpPr>
          <p:nvPr/>
        </p:nvSpPr>
        <p:spPr bwMode="auto">
          <a:xfrm>
            <a:off x="2543139" y="4006092"/>
            <a:ext cx="2765081" cy="1264654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" name="Freeform 255"/>
          <p:cNvSpPr>
            <a:spLocks/>
          </p:cNvSpPr>
          <p:nvPr/>
        </p:nvSpPr>
        <p:spPr bwMode="auto">
          <a:xfrm>
            <a:off x="2543139" y="4354131"/>
            <a:ext cx="1719963" cy="920047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 rot="3367540">
                <a:off x="5826044" y="3895246"/>
                <a:ext cx="108074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↑↓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67540">
                <a:off x="5826044" y="3895246"/>
                <a:ext cx="1080744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513795" y="941056"/>
            <a:ext cx="8268511" cy="21029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ular Callout 35"/>
          <p:cNvSpPr/>
          <p:nvPr/>
        </p:nvSpPr>
        <p:spPr>
          <a:xfrm>
            <a:off x="752286" y="1275814"/>
            <a:ext cx="7731778" cy="841432"/>
          </a:xfrm>
          <a:prstGeom prst="wedgeRectCallout">
            <a:avLst>
              <a:gd name="adj1" fmla="val -16417"/>
              <a:gd name="adj2" fmla="val -337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How is </a:t>
            </a:r>
            <a:r>
              <a:rPr lang="en-US" sz="3600" dirty="0" err="1" smtClean="0">
                <a:solidFill>
                  <a:schemeClr val="tx1"/>
                </a:solidFill>
              </a:rPr>
              <a:t>overapproximation</a:t>
            </a:r>
            <a:r>
              <a:rPr lang="en-US" sz="3600" dirty="0" smtClean="0">
                <a:solidFill>
                  <a:schemeClr val="tx1"/>
                </a:solidFill>
              </a:rPr>
              <a:t> guaranteed?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424372">
            <a:off x="232258" y="2361206"/>
            <a:ext cx="3861326" cy="4268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0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Key Ideas and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800" dirty="0" smtClean="0"/>
                  <a:t>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-PDR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: an algorithm that lower bounds the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overapproximation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of PDR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  <a:blipFill>
                <a:blip r:embed="rId4"/>
                <a:stretch>
                  <a:fillRect l="-932" t="-5732" r="-2050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Exponential gap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between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 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and </a:t>
                </a:r>
                <a:r>
                  <a:rPr lang="en-US" sz="2800" dirty="0" smtClean="0"/>
                  <a:t>exact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forward reachability, </a:t>
                </a:r>
                <a:r>
                  <a:rPr lang="en-US" sz="2800" dirty="0" smtClean="0"/>
                  <a:t>interpolation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  <a:blipFill>
                <a:blip r:embed="rId5"/>
                <a:stretch>
                  <a:fillRect l="-1422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Convergence bounds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from the DNF size of the transition relation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  <a:blipFill>
                <a:blip r:embed="rId11"/>
                <a:stretch>
                  <a:fillRect l="-1582" t="-5732" r="-114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3272599" y="2314249"/>
            <a:ext cx="90974" cy="214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7920" y="1978755"/>
            <a:ext cx="7917430" cy="2985561"/>
            <a:chOff x="597920" y="1978755"/>
            <a:chExt cx="7917430" cy="2985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1"/>
                <p:cNvSpPr txBox="1">
                  <a:spLocks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sz="4000" dirty="0" smtClean="0"/>
                    <a:t>-PDR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11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  <a:blipFill>
                  <a:blip r:embed="rId12"/>
                  <a:stretch>
                    <a:fillRect t="-29787" r="-10769" b="-574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ontent Placeholder 1"/>
            <p:cNvSpPr txBox="1">
              <a:spLocks/>
            </p:cNvSpPr>
            <p:nvPr/>
          </p:nvSpPr>
          <p:spPr>
            <a:xfrm>
              <a:off x="5956031" y="3785924"/>
              <a:ext cx="2559319" cy="1178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Monotone</a:t>
              </a:r>
              <a:br>
                <a:rPr lang="en-US" sz="2400" dirty="0" smtClean="0"/>
              </a:br>
              <a:r>
                <a:rPr lang="en-US" sz="2400" dirty="0" smtClean="0"/>
                <a:t>Theory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9284" y="2339437"/>
              <a:ext cx="2114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/>
                <a:t>+</a:t>
              </a:r>
              <a:endParaRPr lang="en-US" sz="4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1"/>
                <p:cNvSpPr txBox="1">
                  <a:spLocks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5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ontent Placeholder 1"/>
            <p:cNvSpPr txBox="1">
              <a:spLocks/>
            </p:cNvSpPr>
            <p:nvPr/>
          </p:nvSpPr>
          <p:spPr>
            <a:xfrm>
              <a:off x="2843775" y="3822469"/>
              <a:ext cx="2726056" cy="8931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Abstract Interpretation</a:t>
              </a:r>
              <a:endParaRPr lang="en-US" sz="2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958" y="1978755"/>
              <a:ext cx="1654311" cy="173702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272599" y="2012053"/>
            <a:ext cx="1868408" cy="1754197"/>
            <a:chOff x="3404486" y="2996395"/>
            <a:chExt cx="3793982" cy="3268663"/>
          </a:xfrm>
        </p:grpSpPr>
        <p:sp>
          <p:nvSpPr>
            <p:cNvPr id="37" name="Oval 36"/>
            <p:cNvSpPr/>
            <p:nvPr/>
          </p:nvSpPr>
          <p:spPr>
            <a:xfrm>
              <a:off x="3505604" y="2996395"/>
              <a:ext cx="1429966" cy="32686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04486" y="3473928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39" name="Diamond 38"/>
            <p:cNvSpPr/>
            <p:nvPr/>
          </p:nvSpPr>
          <p:spPr>
            <a:xfrm>
              <a:off x="5612277" y="2996396"/>
              <a:ext cx="1586191" cy="3268662"/>
            </a:xfrm>
            <a:prstGeom prst="diamond">
              <a:avLst/>
            </a:prstGeom>
            <a:solidFill>
              <a:srgbClr val="DEC8EE"/>
            </a:solidFill>
            <a:ln w="24000">
              <a:solidFill>
                <a:srgbClr val="AC7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ED1C24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H="1">
              <a:off x="4233686" y="4064269"/>
              <a:ext cx="2171688" cy="0"/>
            </a:xfrm>
            <a:prstGeom prst="straightConnector1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>
              <a:cxnSpLocks/>
            </p:cNvCxnSpPr>
            <p:nvPr/>
          </p:nvCxnSpPr>
          <p:spPr bwMode="auto">
            <a:xfrm>
              <a:off x="4220587" y="5285132"/>
              <a:ext cx="2120895" cy="0"/>
            </a:xfrm>
            <a:prstGeom prst="line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1035165" y="1087232"/>
            <a:ext cx="6936104" cy="8497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077" y="1667179"/>
                <a:ext cx="300927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00…00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7" y="1667179"/>
                <a:ext cx="3009276" cy="430887"/>
              </a:xfrm>
              <a:prstGeom prst="rect">
                <a:avLst/>
              </a:prstGeom>
              <a:blipFill>
                <a:blip r:embed="rId5"/>
                <a:stretch>
                  <a:fillRect l="-1420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4078" y="2467478"/>
                <a:ext cx="293968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  =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10…01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8" y="2467478"/>
                <a:ext cx="2939689" cy="430887"/>
              </a:xfrm>
              <a:prstGeom prst="rect">
                <a:avLst/>
              </a:prstGeom>
              <a:blipFill>
                <a:blip r:embed="rId6"/>
                <a:stretch>
                  <a:fillRect l="-1452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68225" y="1386546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Init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8225" y="2181744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Bad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02807" y="1338563"/>
                <a:ext cx="1281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07" y="1338563"/>
                <a:ext cx="1281869" cy="400110"/>
              </a:xfrm>
              <a:prstGeom prst="rect">
                <a:avLst/>
              </a:prstGeom>
              <a:blipFill>
                <a:blip r:embed="rId9"/>
                <a:stretch>
                  <a:fillRect t="-3077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itle 1"/>
          <p:cNvSpPr txBox="1">
            <a:spLocks/>
          </p:cNvSpPr>
          <p:nvPr/>
        </p:nvSpPr>
        <p:spPr>
          <a:xfrm>
            <a:off x="645742" y="443626"/>
            <a:ext cx="7886700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Safety of Transition Systems</a:t>
            </a:r>
            <a:endParaRPr lang="en-US" dirty="0"/>
          </a:p>
        </p:txBody>
      </p:sp>
      <p:grpSp>
        <p:nvGrpSpPr>
          <p:cNvPr id="1082" name="Group 1081"/>
          <p:cNvGrpSpPr/>
          <p:nvPr/>
        </p:nvGrpSpPr>
        <p:grpSpPr>
          <a:xfrm>
            <a:off x="578982" y="3327895"/>
            <a:ext cx="4102510" cy="3051711"/>
            <a:chOff x="2449393" y="3359793"/>
            <a:chExt cx="4102510" cy="3051711"/>
          </a:xfrm>
        </p:grpSpPr>
        <p:sp>
          <p:nvSpPr>
            <p:cNvPr id="1083" name="Rectangle 2"/>
            <p:cNvSpPr>
              <a:spLocks/>
            </p:cNvSpPr>
            <p:nvPr/>
          </p:nvSpPr>
          <p:spPr bwMode="auto">
            <a:xfrm>
              <a:off x="2449393" y="3359793"/>
              <a:ext cx="4102510" cy="305171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6"/>
            </a:p>
          </p:txBody>
        </p:sp>
        <p:grpSp>
          <p:nvGrpSpPr>
            <p:cNvPr id="1084" name="Group 1083"/>
            <p:cNvGrpSpPr/>
            <p:nvPr/>
          </p:nvGrpSpPr>
          <p:grpSpPr>
            <a:xfrm>
              <a:off x="2499359" y="3406244"/>
              <a:ext cx="4034136" cy="2978968"/>
              <a:chOff x="2499359" y="3406244"/>
              <a:chExt cx="4034136" cy="2978968"/>
            </a:xfrm>
          </p:grpSpPr>
          <p:grpSp>
            <p:nvGrpSpPr>
              <p:cNvPr id="1085" name="Group 96"/>
              <p:cNvGrpSpPr>
                <a:grpSpLocks/>
              </p:cNvGrpSpPr>
              <p:nvPr/>
            </p:nvGrpSpPr>
            <p:grpSpPr bwMode="auto">
              <a:xfrm>
                <a:off x="2499359" y="4209925"/>
                <a:ext cx="2001289" cy="2133218"/>
                <a:chOff x="0" y="0"/>
                <a:chExt cx="2282" cy="2433"/>
              </a:xfrm>
            </p:grpSpPr>
            <p:grpSp>
              <p:nvGrpSpPr>
                <p:cNvPr id="1242" name="Group 33"/>
                <p:cNvGrpSpPr>
                  <a:grpSpLocks/>
                </p:cNvGrpSpPr>
                <p:nvPr/>
              </p:nvGrpSpPr>
              <p:grpSpPr bwMode="auto">
                <a:xfrm>
                  <a:off x="0" y="1754"/>
                  <a:ext cx="2282" cy="679"/>
                  <a:chOff x="0" y="0"/>
                  <a:chExt cx="2282" cy="678"/>
                </a:xfrm>
              </p:grpSpPr>
              <p:grpSp>
                <p:nvGrpSpPr>
                  <p:cNvPr id="130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326" name="Oval 3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7" name="Oval 4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8" name="Oval 5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9" name="Oval 6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0" name="Oval 7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1" name="Oval 8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2" name="Oval 9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3" name="Oval 10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4" name="Oval 11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306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811" y="0"/>
                    <a:ext cx="608" cy="660"/>
                    <a:chOff x="0" y="0"/>
                    <a:chExt cx="608" cy="660"/>
                  </a:xfrm>
                </p:grpSpPr>
                <p:sp>
                  <p:nvSpPr>
                    <p:cNvPr id="1317" name="Oval 13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8" name="Oval 14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9" name="Oval 15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0" name="Oval 16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1" name="Oval 17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2" name="Oval 18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3" name="Oval 19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4" name="Oval 20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5" name="Oval 21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30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674" y="17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308" name="Oval 23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9" name="Oval 24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0" name="Oval 25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1" name="Oval 26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2" name="Oval 27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3" name="Oval 28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4" name="Oval 29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5" name="Oval 30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6" name="Oval 31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243" name="Group 64"/>
                <p:cNvGrpSpPr>
                  <a:grpSpLocks/>
                </p:cNvGrpSpPr>
                <p:nvPr/>
              </p:nvGrpSpPr>
              <p:grpSpPr bwMode="auto">
                <a:xfrm>
                  <a:off x="0" y="852"/>
                  <a:ext cx="2282" cy="679"/>
                  <a:chOff x="0" y="0"/>
                  <a:chExt cx="2282" cy="678"/>
                </a:xfrm>
              </p:grpSpPr>
              <p:grpSp>
                <p:nvGrpSpPr>
                  <p:cNvPr id="1275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96" name="Oval 34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7" name="Oval 35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8" name="Oval 36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9" name="Oval 37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0" name="Oval 38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1" name="Oval 39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2" name="Oval 40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3" name="Oval 41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4" name="Oval 42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76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811" y="0"/>
                    <a:ext cx="608" cy="660"/>
                    <a:chOff x="0" y="0"/>
                    <a:chExt cx="608" cy="660"/>
                  </a:xfrm>
                </p:grpSpPr>
                <p:sp>
                  <p:nvSpPr>
                    <p:cNvPr id="1287" name="Oval 44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8" name="Oval 45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9" name="Oval 46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0" name="Oval 47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1" name="Oval 48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2" name="Oval 49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3" name="Oval 50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4" name="Oval 51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5" name="Oval 52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77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674" y="17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78" name="Oval 54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9" name="Oval 55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0" name="Oval 56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1" name="Oval 57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2" name="Oval 58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3" name="Oval 59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4" name="Oval 60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5" name="Oval 61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6" name="Oval 62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244" name="Group 9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282" cy="678"/>
                  <a:chOff x="0" y="0"/>
                  <a:chExt cx="2282" cy="678"/>
                </a:xfrm>
              </p:grpSpPr>
              <p:grpSp>
                <p:nvGrpSpPr>
                  <p:cNvPr id="1245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66" name="Oval 65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7" name="Oval 66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8" name="Oval 67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9" name="Oval 68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0" name="Oval 69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1" name="Oval 70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2" name="Oval 71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3" name="Oval 72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4" name="Oval 73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46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811" y="0"/>
                    <a:ext cx="608" cy="660"/>
                    <a:chOff x="0" y="0"/>
                    <a:chExt cx="608" cy="660"/>
                  </a:xfrm>
                </p:grpSpPr>
                <p:sp>
                  <p:nvSpPr>
                    <p:cNvPr id="1257" name="Oval 75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8" name="Oval 76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9" name="Oval 77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0" name="Oval 78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1" name="Oval 79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2" name="Oval 80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3" name="Oval 81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4" name="Oval 82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5" name="Oval 83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47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1674" y="17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48" name="Oval 85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49" name="Oval 86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0" name="Oval 87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1" name="Oval 88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2" name="Oval 89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3" name="Oval 90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4" name="Oval 91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5" name="Oval 92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6" name="Oval 93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</p:grpSp>
          <p:grpSp>
            <p:nvGrpSpPr>
              <p:cNvPr id="1086" name="Group 127"/>
              <p:cNvGrpSpPr>
                <a:grpSpLocks/>
              </p:cNvGrpSpPr>
              <p:nvPr/>
            </p:nvGrpSpPr>
            <p:grpSpPr bwMode="auto">
              <a:xfrm>
                <a:off x="2502866" y="3406244"/>
                <a:ext cx="2001289" cy="595092"/>
                <a:chOff x="0" y="0"/>
                <a:chExt cx="2282" cy="678"/>
              </a:xfrm>
            </p:grpSpPr>
            <p:grpSp>
              <p:nvGrpSpPr>
                <p:cNvPr id="1212" name="Group 106"/>
                <p:cNvGrpSpPr>
                  <a:grpSpLocks/>
                </p:cNvGrpSpPr>
                <p:nvPr/>
              </p:nvGrpSpPr>
              <p:grpSpPr bwMode="auto">
                <a:xfrm>
                  <a:off x="0" y="3"/>
                  <a:ext cx="608" cy="661"/>
                  <a:chOff x="0" y="0"/>
                  <a:chExt cx="608" cy="660"/>
                </a:xfrm>
              </p:grpSpPr>
              <p:sp>
                <p:nvSpPr>
                  <p:cNvPr id="1233" name="Oval 9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4" name="Oval 98"/>
                  <p:cNvSpPr>
                    <a:spLocks/>
                  </p:cNvSpPr>
                  <p:nvPr/>
                </p:nvSpPr>
                <p:spPr bwMode="auto">
                  <a:xfrm>
                    <a:off x="0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5" name="Oval 99"/>
                  <p:cNvSpPr>
                    <a:spLocks/>
                  </p:cNvSpPr>
                  <p:nvPr/>
                </p:nvSpPr>
                <p:spPr bwMode="auto">
                  <a:xfrm>
                    <a:off x="0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6" name="Oval 100"/>
                  <p:cNvSpPr>
                    <a:spLocks/>
                  </p:cNvSpPr>
                  <p:nvPr/>
                </p:nvSpPr>
                <p:spPr bwMode="auto">
                  <a:xfrm>
                    <a:off x="281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7" name="Oval 101"/>
                  <p:cNvSpPr>
                    <a:spLocks/>
                  </p:cNvSpPr>
                  <p:nvPr/>
                </p:nvSpPr>
                <p:spPr bwMode="auto">
                  <a:xfrm>
                    <a:off x="281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8" name="Oval 102"/>
                  <p:cNvSpPr>
                    <a:spLocks/>
                  </p:cNvSpPr>
                  <p:nvPr/>
                </p:nvSpPr>
                <p:spPr bwMode="auto">
                  <a:xfrm>
                    <a:off x="281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9" name="Oval 103"/>
                  <p:cNvSpPr>
                    <a:spLocks/>
                  </p:cNvSpPr>
                  <p:nvPr/>
                </p:nvSpPr>
                <p:spPr bwMode="auto">
                  <a:xfrm>
                    <a:off x="569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40" name="Oval 104"/>
                  <p:cNvSpPr>
                    <a:spLocks/>
                  </p:cNvSpPr>
                  <p:nvPr/>
                </p:nvSpPr>
                <p:spPr bwMode="auto">
                  <a:xfrm>
                    <a:off x="569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41" name="Oval 105"/>
                  <p:cNvSpPr>
                    <a:spLocks/>
                  </p:cNvSpPr>
                  <p:nvPr/>
                </p:nvSpPr>
                <p:spPr bwMode="auto">
                  <a:xfrm>
                    <a:off x="569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213" name="Group 116"/>
                <p:cNvGrpSpPr>
                  <a:grpSpLocks/>
                </p:cNvGrpSpPr>
                <p:nvPr/>
              </p:nvGrpSpPr>
              <p:grpSpPr bwMode="auto">
                <a:xfrm>
                  <a:off x="811" y="0"/>
                  <a:ext cx="608" cy="660"/>
                  <a:chOff x="0" y="0"/>
                  <a:chExt cx="608" cy="660"/>
                </a:xfrm>
              </p:grpSpPr>
              <p:sp>
                <p:nvSpPr>
                  <p:cNvPr id="1224" name="Oval 10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5" name="Oval 108"/>
                  <p:cNvSpPr>
                    <a:spLocks/>
                  </p:cNvSpPr>
                  <p:nvPr/>
                </p:nvSpPr>
                <p:spPr bwMode="auto">
                  <a:xfrm>
                    <a:off x="0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6" name="Oval 109"/>
                  <p:cNvSpPr>
                    <a:spLocks/>
                  </p:cNvSpPr>
                  <p:nvPr/>
                </p:nvSpPr>
                <p:spPr bwMode="auto">
                  <a:xfrm>
                    <a:off x="0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7" name="Oval 110"/>
                  <p:cNvSpPr>
                    <a:spLocks/>
                  </p:cNvSpPr>
                  <p:nvPr/>
                </p:nvSpPr>
                <p:spPr bwMode="auto">
                  <a:xfrm>
                    <a:off x="281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8" name="Oval 111"/>
                  <p:cNvSpPr>
                    <a:spLocks/>
                  </p:cNvSpPr>
                  <p:nvPr/>
                </p:nvSpPr>
                <p:spPr bwMode="auto">
                  <a:xfrm>
                    <a:off x="281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9" name="Oval 112"/>
                  <p:cNvSpPr>
                    <a:spLocks/>
                  </p:cNvSpPr>
                  <p:nvPr/>
                </p:nvSpPr>
                <p:spPr bwMode="auto">
                  <a:xfrm>
                    <a:off x="281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0" name="Oval 113"/>
                  <p:cNvSpPr>
                    <a:spLocks/>
                  </p:cNvSpPr>
                  <p:nvPr/>
                </p:nvSpPr>
                <p:spPr bwMode="auto">
                  <a:xfrm>
                    <a:off x="569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1" name="Oval 114"/>
                  <p:cNvSpPr>
                    <a:spLocks/>
                  </p:cNvSpPr>
                  <p:nvPr/>
                </p:nvSpPr>
                <p:spPr bwMode="auto">
                  <a:xfrm>
                    <a:off x="569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2" name="Oval 115"/>
                  <p:cNvSpPr>
                    <a:spLocks/>
                  </p:cNvSpPr>
                  <p:nvPr/>
                </p:nvSpPr>
                <p:spPr bwMode="auto">
                  <a:xfrm>
                    <a:off x="569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214" name="Group 126"/>
                <p:cNvGrpSpPr>
                  <a:grpSpLocks/>
                </p:cNvGrpSpPr>
                <p:nvPr/>
              </p:nvGrpSpPr>
              <p:grpSpPr bwMode="auto">
                <a:xfrm>
                  <a:off x="1674" y="17"/>
                  <a:ext cx="608" cy="661"/>
                  <a:chOff x="0" y="0"/>
                  <a:chExt cx="608" cy="660"/>
                </a:xfrm>
              </p:grpSpPr>
              <p:sp>
                <p:nvSpPr>
                  <p:cNvPr id="1215" name="Oval 11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6" name="Oval 118"/>
                  <p:cNvSpPr>
                    <a:spLocks/>
                  </p:cNvSpPr>
                  <p:nvPr/>
                </p:nvSpPr>
                <p:spPr bwMode="auto">
                  <a:xfrm>
                    <a:off x="0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7" name="Oval 119"/>
                  <p:cNvSpPr>
                    <a:spLocks/>
                  </p:cNvSpPr>
                  <p:nvPr/>
                </p:nvSpPr>
                <p:spPr bwMode="auto">
                  <a:xfrm>
                    <a:off x="0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8" name="Oval 120"/>
                  <p:cNvSpPr>
                    <a:spLocks/>
                  </p:cNvSpPr>
                  <p:nvPr/>
                </p:nvSpPr>
                <p:spPr bwMode="auto">
                  <a:xfrm>
                    <a:off x="281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9" name="Oval 121"/>
                  <p:cNvSpPr>
                    <a:spLocks/>
                  </p:cNvSpPr>
                  <p:nvPr/>
                </p:nvSpPr>
                <p:spPr bwMode="auto">
                  <a:xfrm>
                    <a:off x="281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0" name="Oval 122"/>
                  <p:cNvSpPr>
                    <a:spLocks/>
                  </p:cNvSpPr>
                  <p:nvPr/>
                </p:nvSpPr>
                <p:spPr bwMode="auto">
                  <a:xfrm>
                    <a:off x="281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1" name="Oval 123"/>
                  <p:cNvSpPr>
                    <a:spLocks/>
                  </p:cNvSpPr>
                  <p:nvPr/>
                </p:nvSpPr>
                <p:spPr bwMode="auto">
                  <a:xfrm>
                    <a:off x="569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2" name="Oval 124"/>
                  <p:cNvSpPr>
                    <a:spLocks/>
                  </p:cNvSpPr>
                  <p:nvPr/>
                </p:nvSpPr>
                <p:spPr bwMode="auto">
                  <a:xfrm>
                    <a:off x="569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3" name="Oval 125"/>
                  <p:cNvSpPr>
                    <a:spLocks/>
                  </p:cNvSpPr>
                  <p:nvPr/>
                </p:nvSpPr>
                <p:spPr bwMode="auto">
                  <a:xfrm>
                    <a:off x="569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</p:grpSp>
          <p:grpSp>
            <p:nvGrpSpPr>
              <p:cNvPr id="1087" name="Group 221"/>
              <p:cNvGrpSpPr>
                <a:grpSpLocks/>
              </p:cNvGrpSpPr>
              <p:nvPr/>
            </p:nvGrpSpPr>
            <p:grpSpPr bwMode="auto">
              <a:xfrm>
                <a:off x="4737331" y="4213431"/>
                <a:ext cx="1791780" cy="2171781"/>
                <a:chOff x="0" y="0"/>
                <a:chExt cx="2044" cy="2477"/>
              </a:xfrm>
            </p:grpSpPr>
            <p:grpSp>
              <p:nvGrpSpPr>
                <p:cNvPr id="1119" name="Group 158"/>
                <p:cNvGrpSpPr>
                  <a:grpSpLocks/>
                </p:cNvGrpSpPr>
                <p:nvPr/>
              </p:nvGrpSpPr>
              <p:grpSpPr bwMode="auto">
                <a:xfrm>
                  <a:off x="0" y="1786"/>
                  <a:ext cx="2044" cy="691"/>
                  <a:chOff x="0" y="0"/>
                  <a:chExt cx="2044" cy="690"/>
                </a:xfrm>
              </p:grpSpPr>
              <p:grpSp>
                <p:nvGrpSpPr>
                  <p:cNvPr id="1182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544" cy="673"/>
                    <a:chOff x="0" y="0"/>
                    <a:chExt cx="544" cy="672"/>
                  </a:xfrm>
                </p:grpSpPr>
                <p:sp>
                  <p:nvSpPr>
                    <p:cNvPr id="1203" name="Oval 12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4" name="Oval 129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5" name="Oval 130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6" name="Oval 131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7" name="Oval 132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8" name="Oval 133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9" name="Oval 134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10" name="Oval 135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11" name="Oval 136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83" name="Group 147"/>
                  <p:cNvGrpSpPr>
                    <a:grpSpLocks/>
                  </p:cNvGrpSpPr>
                  <p:nvPr/>
                </p:nvGrpSpPr>
                <p:grpSpPr bwMode="auto">
                  <a:xfrm>
                    <a:off x="726" y="0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94" name="Oval 13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5" name="Oval 139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6" name="Oval 140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7" name="Oval 141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8" name="Oval 142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9" name="Oval 143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0" name="Oval 144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1" name="Oval 145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2" name="Oval 146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84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1499" y="18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85" name="Oval 14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6" name="Oval 149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7" name="Oval 150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8" name="Oval 151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9" name="Oval 152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0" name="Oval 153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1" name="Oval 154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2" name="Oval 155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3" name="Oval 156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120" name="Group 189"/>
                <p:cNvGrpSpPr>
                  <a:grpSpLocks/>
                </p:cNvGrpSpPr>
                <p:nvPr/>
              </p:nvGrpSpPr>
              <p:grpSpPr bwMode="auto">
                <a:xfrm>
                  <a:off x="0" y="868"/>
                  <a:ext cx="2044" cy="690"/>
                  <a:chOff x="0" y="0"/>
                  <a:chExt cx="2044" cy="690"/>
                </a:xfrm>
              </p:grpSpPr>
              <p:grpSp>
                <p:nvGrpSpPr>
                  <p:cNvPr id="1152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544" cy="673"/>
                    <a:chOff x="0" y="0"/>
                    <a:chExt cx="544" cy="672"/>
                  </a:xfrm>
                </p:grpSpPr>
                <p:sp>
                  <p:nvSpPr>
                    <p:cNvPr id="1173" name="Oval 15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4" name="Oval 160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5" name="Oval 161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6" name="Oval 162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7" name="Oval 163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8" name="Oval 164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9" name="Oval 165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0" name="Oval 166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1" name="Oval 167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53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726" y="0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64" name="Oval 16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5" name="Oval 170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6" name="Oval 171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7" name="Oval 172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8" name="Oval 173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9" name="Oval 174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0" name="Oval 175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1" name="Oval 176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2" name="Oval 177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54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499" y="18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55" name="Oval 17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6" name="Oval 180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7" name="Oval 181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8" name="Oval 182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9" name="Oval 183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0" name="Oval 184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1" name="Oval 185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2" name="Oval 186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3" name="Oval 187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121" name="Group 22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044" cy="690"/>
                  <a:chOff x="0" y="0"/>
                  <a:chExt cx="2044" cy="690"/>
                </a:xfrm>
              </p:grpSpPr>
              <p:grpSp>
                <p:nvGrpSpPr>
                  <p:cNvPr id="1122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544" cy="673"/>
                    <a:chOff x="0" y="0"/>
                    <a:chExt cx="544" cy="672"/>
                  </a:xfrm>
                </p:grpSpPr>
                <p:sp>
                  <p:nvSpPr>
                    <p:cNvPr id="1143" name="Oval 190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4" name="Oval 191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5" name="Oval 192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6" name="Oval 193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7" name="Oval 194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8" name="Oval 195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9" name="Oval 196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0" name="Oval 197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1" name="Oval 198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23" name="Group 209"/>
                  <p:cNvGrpSpPr>
                    <a:grpSpLocks/>
                  </p:cNvGrpSpPr>
                  <p:nvPr/>
                </p:nvGrpSpPr>
                <p:grpSpPr bwMode="auto">
                  <a:xfrm>
                    <a:off x="726" y="0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34" name="Oval 200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5" name="Oval 201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6" name="Oval 202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7" name="Oval 203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8" name="Oval 204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9" name="Oval 205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0" name="Oval 206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1" name="Oval 207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2" name="Oval 208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24" name="Group 219"/>
                  <p:cNvGrpSpPr>
                    <a:grpSpLocks/>
                  </p:cNvGrpSpPr>
                  <p:nvPr/>
                </p:nvGrpSpPr>
                <p:grpSpPr bwMode="auto">
                  <a:xfrm>
                    <a:off x="1499" y="18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25" name="Oval 210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6" name="Oval 211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7" name="Oval 212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8" name="Oval 213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9" name="Oval 214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0" name="Oval 215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1" name="Oval 216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2" name="Oval 217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3" name="Oval 218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</p:grpSp>
          <p:grpSp>
            <p:nvGrpSpPr>
              <p:cNvPr id="1088" name="Group 252"/>
              <p:cNvGrpSpPr>
                <a:grpSpLocks/>
              </p:cNvGrpSpPr>
              <p:nvPr/>
            </p:nvGrpSpPr>
            <p:grpSpPr bwMode="auto">
              <a:xfrm>
                <a:off x="4740838" y="3409749"/>
                <a:ext cx="1792657" cy="600351"/>
                <a:chOff x="0" y="0"/>
                <a:chExt cx="2044" cy="685"/>
              </a:xfrm>
            </p:grpSpPr>
            <p:grpSp>
              <p:nvGrpSpPr>
                <p:cNvPr id="1089" name="Group 231"/>
                <p:cNvGrpSpPr>
                  <a:grpSpLocks/>
                </p:cNvGrpSpPr>
                <p:nvPr/>
              </p:nvGrpSpPr>
              <p:grpSpPr bwMode="auto">
                <a:xfrm>
                  <a:off x="0" y="3"/>
                  <a:ext cx="544" cy="667"/>
                  <a:chOff x="0" y="0"/>
                  <a:chExt cx="544" cy="667"/>
                </a:xfrm>
              </p:grpSpPr>
              <p:sp>
                <p:nvSpPr>
                  <p:cNvPr id="1110" name="Oval 2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1" name="Oval 223"/>
                  <p:cNvSpPr>
                    <a:spLocks/>
                  </p:cNvSpPr>
                  <p:nvPr/>
                </p:nvSpPr>
                <p:spPr bwMode="auto">
                  <a:xfrm>
                    <a:off x="0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2" name="Oval 224"/>
                  <p:cNvSpPr>
                    <a:spLocks/>
                  </p:cNvSpPr>
                  <p:nvPr/>
                </p:nvSpPr>
                <p:spPr bwMode="auto">
                  <a:xfrm>
                    <a:off x="0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3" name="Oval 225"/>
                  <p:cNvSpPr>
                    <a:spLocks/>
                  </p:cNvSpPr>
                  <p:nvPr/>
                </p:nvSpPr>
                <p:spPr bwMode="auto">
                  <a:xfrm>
                    <a:off x="251" y="0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4" name="Oval 226"/>
                  <p:cNvSpPr>
                    <a:spLocks/>
                  </p:cNvSpPr>
                  <p:nvPr/>
                </p:nvSpPr>
                <p:spPr bwMode="auto">
                  <a:xfrm>
                    <a:off x="251" y="312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5" name="Oval 227"/>
                  <p:cNvSpPr>
                    <a:spLocks/>
                  </p:cNvSpPr>
                  <p:nvPr/>
                </p:nvSpPr>
                <p:spPr bwMode="auto">
                  <a:xfrm>
                    <a:off x="251" y="624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6" name="Oval 228"/>
                  <p:cNvSpPr>
                    <a:spLocks/>
                  </p:cNvSpPr>
                  <p:nvPr/>
                </p:nvSpPr>
                <p:spPr bwMode="auto">
                  <a:xfrm>
                    <a:off x="509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7" name="Oval 229"/>
                  <p:cNvSpPr>
                    <a:spLocks/>
                  </p:cNvSpPr>
                  <p:nvPr/>
                </p:nvSpPr>
                <p:spPr bwMode="auto">
                  <a:xfrm>
                    <a:off x="509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8" name="Oval 230"/>
                  <p:cNvSpPr>
                    <a:spLocks/>
                  </p:cNvSpPr>
                  <p:nvPr/>
                </p:nvSpPr>
                <p:spPr bwMode="auto">
                  <a:xfrm>
                    <a:off x="509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090" name="Group 241"/>
                <p:cNvGrpSpPr>
                  <a:grpSpLocks/>
                </p:cNvGrpSpPr>
                <p:nvPr/>
              </p:nvGrpSpPr>
              <p:grpSpPr bwMode="auto">
                <a:xfrm>
                  <a:off x="726" y="0"/>
                  <a:ext cx="545" cy="667"/>
                  <a:chOff x="0" y="0"/>
                  <a:chExt cx="544" cy="667"/>
                </a:xfrm>
              </p:grpSpPr>
              <p:sp>
                <p:nvSpPr>
                  <p:cNvPr id="1101" name="Oval 23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2" name="Oval 233"/>
                  <p:cNvSpPr>
                    <a:spLocks/>
                  </p:cNvSpPr>
                  <p:nvPr/>
                </p:nvSpPr>
                <p:spPr bwMode="auto">
                  <a:xfrm>
                    <a:off x="0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3" name="Oval 234"/>
                  <p:cNvSpPr>
                    <a:spLocks/>
                  </p:cNvSpPr>
                  <p:nvPr/>
                </p:nvSpPr>
                <p:spPr bwMode="auto">
                  <a:xfrm>
                    <a:off x="0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4" name="Oval 235"/>
                  <p:cNvSpPr>
                    <a:spLocks/>
                  </p:cNvSpPr>
                  <p:nvPr/>
                </p:nvSpPr>
                <p:spPr bwMode="auto">
                  <a:xfrm>
                    <a:off x="251" y="0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5" name="Oval 236"/>
                  <p:cNvSpPr>
                    <a:spLocks/>
                  </p:cNvSpPr>
                  <p:nvPr/>
                </p:nvSpPr>
                <p:spPr bwMode="auto">
                  <a:xfrm>
                    <a:off x="251" y="312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6" name="Oval 237"/>
                  <p:cNvSpPr>
                    <a:spLocks/>
                  </p:cNvSpPr>
                  <p:nvPr/>
                </p:nvSpPr>
                <p:spPr bwMode="auto">
                  <a:xfrm>
                    <a:off x="251" y="624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7" name="Oval 238"/>
                  <p:cNvSpPr>
                    <a:spLocks/>
                  </p:cNvSpPr>
                  <p:nvPr/>
                </p:nvSpPr>
                <p:spPr bwMode="auto">
                  <a:xfrm>
                    <a:off x="509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8" name="Oval 239"/>
                  <p:cNvSpPr>
                    <a:spLocks/>
                  </p:cNvSpPr>
                  <p:nvPr/>
                </p:nvSpPr>
                <p:spPr bwMode="auto">
                  <a:xfrm>
                    <a:off x="509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9" name="Oval 240"/>
                  <p:cNvSpPr>
                    <a:spLocks/>
                  </p:cNvSpPr>
                  <p:nvPr/>
                </p:nvSpPr>
                <p:spPr bwMode="auto">
                  <a:xfrm>
                    <a:off x="509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091" name="Group 251"/>
                <p:cNvGrpSpPr>
                  <a:grpSpLocks/>
                </p:cNvGrpSpPr>
                <p:nvPr/>
              </p:nvGrpSpPr>
              <p:grpSpPr bwMode="auto">
                <a:xfrm>
                  <a:off x="1499" y="17"/>
                  <a:ext cx="545" cy="668"/>
                  <a:chOff x="0" y="0"/>
                  <a:chExt cx="544" cy="667"/>
                </a:xfrm>
              </p:grpSpPr>
              <p:sp>
                <p:nvSpPr>
                  <p:cNvPr id="1092" name="Oval 2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3" name="Oval 243"/>
                  <p:cNvSpPr>
                    <a:spLocks/>
                  </p:cNvSpPr>
                  <p:nvPr/>
                </p:nvSpPr>
                <p:spPr bwMode="auto">
                  <a:xfrm>
                    <a:off x="0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4" name="Oval 244"/>
                  <p:cNvSpPr>
                    <a:spLocks/>
                  </p:cNvSpPr>
                  <p:nvPr/>
                </p:nvSpPr>
                <p:spPr bwMode="auto">
                  <a:xfrm>
                    <a:off x="0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5" name="Oval 245"/>
                  <p:cNvSpPr>
                    <a:spLocks/>
                  </p:cNvSpPr>
                  <p:nvPr/>
                </p:nvSpPr>
                <p:spPr bwMode="auto">
                  <a:xfrm>
                    <a:off x="251" y="0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6" name="Oval 246"/>
                  <p:cNvSpPr>
                    <a:spLocks/>
                  </p:cNvSpPr>
                  <p:nvPr/>
                </p:nvSpPr>
                <p:spPr bwMode="auto">
                  <a:xfrm>
                    <a:off x="251" y="312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7" name="Oval 247"/>
                  <p:cNvSpPr>
                    <a:spLocks/>
                  </p:cNvSpPr>
                  <p:nvPr/>
                </p:nvSpPr>
                <p:spPr bwMode="auto">
                  <a:xfrm>
                    <a:off x="251" y="624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8" name="Oval 248"/>
                  <p:cNvSpPr>
                    <a:spLocks/>
                  </p:cNvSpPr>
                  <p:nvPr/>
                </p:nvSpPr>
                <p:spPr bwMode="auto">
                  <a:xfrm>
                    <a:off x="509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9" name="Oval 249"/>
                  <p:cNvSpPr>
                    <a:spLocks/>
                  </p:cNvSpPr>
                  <p:nvPr/>
                </p:nvSpPr>
                <p:spPr bwMode="auto">
                  <a:xfrm>
                    <a:off x="509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0" name="Oval 250"/>
                  <p:cNvSpPr>
                    <a:spLocks/>
                  </p:cNvSpPr>
                  <p:nvPr/>
                </p:nvSpPr>
                <p:spPr bwMode="auto">
                  <a:xfrm>
                    <a:off x="509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</p:grpSp>
        </p:grpSp>
      </p:grpSp>
      <p:sp>
        <p:nvSpPr>
          <p:cNvPr id="341" name="Freeform 255"/>
          <p:cNvSpPr>
            <a:spLocks/>
          </p:cNvSpPr>
          <p:nvPr/>
        </p:nvSpPr>
        <p:spPr bwMode="auto">
          <a:xfrm>
            <a:off x="576860" y="4218803"/>
            <a:ext cx="2383875" cy="215249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90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4" name="Freeform 259"/>
          <p:cNvSpPr>
            <a:spLocks/>
          </p:cNvSpPr>
          <p:nvPr/>
        </p:nvSpPr>
        <p:spPr bwMode="auto">
          <a:xfrm>
            <a:off x="580208" y="5112364"/>
            <a:ext cx="1528485" cy="1269063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36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3" name="Freeform 258"/>
          <p:cNvSpPr>
            <a:spLocks/>
          </p:cNvSpPr>
          <p:nvPr/>
        </p:nvSpPr>
        <p:spPr bwMode="auto">
          <a:xfrm>
            <a:off x="577376" y="5333302"/>
            <a:ext cx="1219984" cy="1044698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36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2" name="Freeform 257"/>
          <p:cNvSpPr>
            <a:spLocks/>
          </p:cNvSpPr>
          <p:nvPr/>
        </p:nvSpPr>
        <p:spPr bwMode="auto">
          <a:xfrm>
            <a:off x="579956" y="5542763"/>
            <a:ext cx="981596" cy="827345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81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6" name="Oval 345"/>
              <p:cNvSpPr/>
              <p:nvPr/>
            </p:nvSpPr>
            <p:spPr>
              <a:xfrm>
                <a:off x="615205" y="5803976"/>
                <a:ext cx="753688" cy="406511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6" name="Oval 3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05" y="5803976"/>
                <a:ext cx="753688" cy="40651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Rectangle 336"/>
              <p:cNvSpPr/>
              <p:nvPr/>
            </p:nvSpPr>
            <p:spPr>
              <a:xfrm>
                <a:off x="3950347" y="1664245"/>
                <a:ext cx="548105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37" name="Rectangle 3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347" y="1664245"/>
                <a:ext cx="5481058" cy="43088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" name="Oval 347"/>
              <p:cNvSpPr/>
              <p:nvPr/>
            </p:nvSpPr>
            <p:spPr>
              <a:xfrm>
                <a:off x="3743377" y="3469119"/>
                <a:ext cx="801704" cy="745733"/>
              </a:xfrm>
              <a:prstGeom prst="ellipse">
                <a:avLst/>
              </a:prstGeom>
              <a:solidFill>
                <a:srgbClr val="FF5757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8" name="Oval 3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377" y="3469119"/>
                <a:ext cx="801704" cy="74573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846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346" grpId="0" animBg="1"/>
      <p:bldP spid="337" grpId="0"/>
      <p:bldP spid="3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𝐬𝐨𝐦𝐞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4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51676" y="3242685"/>
            <a:ext cx="5402821" cy="3239364"/>
            <a:chOff x="603998" y="3133913"/>
            <a:chExt cx="5402821" cy="3239364"/>
          </a:xfrm>
        </p:grpSpPr>
        <p:sp>
          <p:nvSpPr>
            <p:cNvPr id="29" name="Oval 28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noFill/>
          <a:ln w="3810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514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5143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534733" y="3368991"/>
            <a:ext cx="3733579" cy="2773872"/>
            <a:chOff x="5534733" y="3368991"/>
            <a:chExt cx="3733579" cy="2773872"/>
          </a:xfrm>
        </p:grpSpPr>
        <p:sp>
          <p:nvSpPr>
            <p:cNvPr id="34" name="Oval 33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5712842" y="5773531"/>
                  <a:ext cx="35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US" dirty="0" smtClean="0"/>
                    <a:t>: states reaching Bad in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dirty="0" smtClean="0"/>
                    <a:t> steps)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2842" y="5773531"/>
                  <a:ext cx="3555470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37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2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864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𝐬𝐨𝐦𝐞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	</a:t>
                </a: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4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51676" y="3242685"/>
            <a:ext cx="5402821" cy="3239364"/>
            <a:chOff x="603998" y="3133913"/>
            <a:chExt cx="5402821" cy="3239364"/>
          </a:xfrm>
        </p:grpSpPr>
        <p:sp>
          <p:nvSpPr>
            <p:cNvPr id="29" name="Oval 28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noFill/>
          <a:ln w="3810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514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5143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534733" y="3368991"/>
            <a:ext cx="3733579" cy="2773872"/>
            <a:chOff x="5534733" y="3368991"/>
            <a:chExt cx="3733579" cy="2773872"/>
          </a:xfrm>
        </p:grpSpPr>
        <p:sp>
          <p:nvSpPr>
            <p:cNvPr id="34" name="Oval 33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5712842" y="5773531"/>
                  <a:ext cx="35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r>
                    <a:rPr lang="en-US" dirty="0" smtClean="0"/>
                    <a:t>: states reaching Bad in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dirty="0" smtClean="0"/>
                    <a:t> steps)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2842" y="5773531"/>
                  <a:ext cx="3555470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37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437248" y="3947888"/>
            <a:ext cx="619908" cy="18996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3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558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some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	</a:t>
                </a: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4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51676" y="3242685"/>
            <a:ext cx="5402821" cy="3239364"/>
            <a:chOff x="603998" y="3133913"/>
            <a:chExt cx="5402821" cy="3239364"/>
          </a:xfrm>
        </p:grpSpPr>
        <p:sp>
          <p:nvSpPr>
            <p:cNvPr id="29" name="Oval 28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514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5143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418306" y="3998688"/>
            <a:ext cx="611494" cy="1825643"/>
          </a:xfrm>
          <a:prstGeom prst="rect">
            <a:avLst/>
          </a:prstGeom>
          <a:solidFill>
            <a:srgbClr val="FDFDFD"/>
          </a:solidFill>
          <a:ln w="38100">
            <a:solidFill>
              <a:srgbClr val="F4B18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37248" y="3947888"/>
            <a:ext cx="619908" cy="2034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34733" y="3368991"/>
            <a:ext cx="3310113" cy="2478510"/>
            <a:chOff x="5534733" y="3368991"/>
            <a:chExt cx="3310113" cy="2478510"/>
          </a:xfrm>
        </p:grpSpPr>
        <p:sp>
          <p:nvSpPr>
            <p:cNvPr id="34" name="Oval 33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3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: states reaching Bad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blipFill>
                <a:blip r:embed="rId14"/>
                <a:stretch>
                  <a:fillRect l="-13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061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some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	</a:t>
                </a: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4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51676" y="3242685"/>
            <a:ext cx="5402821" cy="3239364"/>
            <a:chOff x="603998" y="3133913"/>
            <a:chExt cx="5402821" cy="3239364"/>
          </a:xfrm>
        </p:grpSpPr>
        <p:sp>
          <p:nvSpPr>
            <p:cNvPr id="29" name="Oval 28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Freeform 31"/>
          <p:cNvSpPr/>
          <p:nvPr/>
        </p:nvSpPr>
        <p:spPr>
          <a:xfrm rot="244390">
            <a:off x="3819585" y="3822932"/>
            <a:ext cx="1577292" cy="2069422"/>
          </a:xfrm>
          <a:custGeom>
            <a:avLst/>
            <a:gdLst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505838 w 1536970"/>
              <a:gd name="connsiteY2" fmla="*/ 525294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759316 w 1536970"/>
              <a:gd name="connsiteY4" fmla="*/ 1303101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759522 w 1536970"/>
              <a:gd name="connsiteY2" fmla="*/ 456492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71806 h 2000606"/>
              <a:gd name="connsiteX1" fmla="*/ 1331346 w 1536970"/>
              <a:gd name="connsiteY1" fmla="*/ 0 h 2000606"/>
              <a:gd name="connsiteX2" fmla="*/ 759522 w 1536970"/>
              <a:gd name="connsiteY2" fmla="*/ 482383 h 2000606"/>
              <a:gd name="connsiteX3" fmla="*/ 1536970 w 1536970"/>
              <a:gd name="connsiteY3" fmla="*/ 619278 h 2000606"/>
              <a:gd name="connsiteX4" fmla="*/ 944699 w 1536970"/>
              <a:gd name="connsiteY4" fmla="*/ 1309334 h 2000606"/>
              <a:gd name="connsiteX5" fmla="*/ 1400783 w 1536970"/>
              <a:gd name="connsiteY5" fmla="*/ 1737959 h 2000606"/>
              <a:gd name="connsiteX6" fmla="*/ 0 w 1536970"/>
              <a:gd name="connsiteY6" fmla="*/ 2000606 h 2000606"/>
              <a:gd name="connsiteX0" fmla="*/ 29183 w 1673946"/>
              <a:gd name="connsiteY0" fmla="*/ 171806 h 2000606"/>
              <a:gd name="connsiteX1" fmla="*/ 1331346 w 1673946"/>
              <a:gd name="connsiteY1" fmla="*/ 0 h 2000606"/>
              <a:gd name="connsiteX2" fmla="*/ 759522 w 1673946"/>
              <a:gd name="connsiteY2" fmla="*/ 482383 h 2000606"/>
              <a:gd name="connsiteX3" fmla="*/ 1673946 w 1673946"/>
              <a:gd name="connsiteY3" fmla="*/ 481352 h 2000606"/>
              <a:gd name="connsiteX4" fmla="*/ 944699 w 1673946"/>
              <a:gd name="connsiteY4" fmla="*/ 1309334 h 2000606"/>
              <a:gd name="connsiteX5" fmla="*/ 1400783 w 1673946"/>
              <a:gd name="connsiteY5" fmla="*/ 1737959 h 2000606"/>
              <a:gd name="connsiteX6" fmla="*/ 0 w 1673946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400783 w 1678044"/>
              <a:gd name="connsiteY5" fmla="*/ 1737959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97289 w 1678044"/>
              <a:gd name="connsiteY5" fmla="*/ 1826894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68755 w 1678044"/>
              <a:gd name="connsiteY5" fmla="*/ 1976749 h 2000606"/>
              <a:gd name="connsiteX6" fmla="*/ 0 w 1678044"/>
              <a:gd name="connsiteY6" fmla="*/ 2000606 h 2000606"/>
              <a:gd name="connsiteX0" fmla="*/ 29183 w 1678044"/>
              <a:gd name="connsiteY0" fmla="*/ 242559 h 2071359"/>
              <a:gd name="connsiteX1" fmla="*/ 1218746 w 1678044"/>
              <a:gd name="connsiteY1" fmla="*/ 0 h 2071359"/>
              <a:gd name="connsiteX2" fmla="*/ 759522 w 1678044"/>
              <a:gd name="connsiteY2" fmla="*/ 553136 h 2071359"/>
              <a:gd name="connsiteX3" fmla="*/ 1678044 w 1678044"/>
              <a:gd name="connsiteY3" fmla="*/ 886840 h 2071359"/>
              <a:gd name="connsiteX4" fmla="*/ 944699 w 1678044"/>
              <a:gd name="connsiteY4" fmla="*/ 1380087 h 2071359"/>
              <a:gd name="connsiteX5" fmla="*/ 1368755 w 1678044"/>
              <a:gd name="connsiteY5" fmla="*/ 2047502 h 2071359"/>
              <a:gd name="connsiteX6" fmla="*/ 0 w 1678044"/>
              <a:gd name="connsiteY6" fmla="*/ 2071359 h 2071359"/>
              <a:gd name="connsiteX0" fmla="*/ 29183 w 1678044"/>
              <a:gd name="connsiteY0" fmla="*/ 262167 h 2090967"/>
              <a:gd name="connsiteX1" fmla="*/ 1217360 w 1678044"/>
              <a:gd name="connsiteY1" fmla="*/ 0 h 2090967"/>
              <a:gd name="connsiteX2" fmla="*/ 759522 w 1678044"/>
              <a:gd name="connsiteY2" fmla="*/ 572744 h 2090967"/>
              <a:gd name="connsiteX3" fmla="*/ 1678044 w 1678044"/>
              <a:gd name="connsiteY3" fmla="*/ 906448 h 2090967"/>
              <a:gd name="connsiteX4" fmla="*/ 944699 w 1678044"/>
              <a:gd name="connsiteY4" fmla="*/ 1399695 h 2090967"/>
              <a:gd name="connsiteX5" fmla="*/ 1368755 w 1678044"/>
              <a:gd name="connsiteY5" fmla="*/ 2067110 h 2090967"/>
              <a:gd name="connsiteX6" fmla="*/ 0 w 1678044"/>
              <a:gd name="connsiteY6" fmla="*/ 2090967 h 20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044" h="2090967">
                <a:moveTo>
                  <a:pt x="29183" y="262167"/>
                </a:moveTo>
                <a:lnTo>
                  <a:pt x="1217360" y="0"/>
                </a:lnTo>
                <a:lnTo>
                  <a:pt x="759522" y="572744"/>
                </a:lnTo>
                <a:lnTo>
                  <a:pt x="1678044" y="906448"/>
                </a:lnTo>
                <a:lnTo>
                  <a:pt x="944699" y="1399695"/>
                </a:lnTo>
                <a:lnTo>
                  <a:pt x="1368755" y="2067110"/>
                </a:lnTo>
                <a:lnTo>
                  <a:pt x="0" y="2090967"/>
                </a:lnTo>
              </a:path>
            </a:pathLst>
          </a:cu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366334" y="3971475"/>
                <a:ext cx="1028423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334" y="3971475"/>
                <a:ext cx="1028423" cy="461665"/>
              </a:xfrm>
              <a:prstGeom prst="rect">
                <a:avLst/>
              </a:prstGeom>
              <a:blipFill>
                <a:blip r:embed="rId6"/>
                <a:stretch>
                  <a:fillRect r="-1183"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418306" y="3998688"/>
            <a:ext cx="611494" cy="1825643"/>
          </a:xfrm>
          <a:prstGeom prst="rect">
            <a:avLst/>
          </a:prstGeom>
          <a:solidFill>
            <a:srgbClr val="FDFDFD"/>
          </a:solidFill>
          <a:ln w="38100">
            <a:solidFill>
              <a:srgbClr val="F4B18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437248" y="3947888"/>
            <a:ext cx="619908" cy="2034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34733" y="3368991"/>
            <a:ext cx="3310113" cy="2478510"/>
            <a:chOff x="5534733" y="3368991"/>
            <a:chExt cx="3310113" cy="2478510"/>
          </a:xfrm>
        </p:grpSpPr>
        <p:sp>
          <p:nvSpPr>
            <p:cNvPr id="34" name="Oval 33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3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: states reaching Bad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blipFill>
                <a:blip r:embed="rId14"/>
                <a:stretch>
                  <a:fillRect l="-13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218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some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𝐜𝐥𝐚𝐮𝐬𝐞𝐬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	</a:t>
                </a: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4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551676" y="3377262"/>
            <a:ext cx="5402821" cy="3104787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 rot="244390">
            <a:off x="3819585" y="3822932"/>
            <a:ext cx="1577292" cy="2069422"/>
          </a:xfrm>
          <a:custGeom>
            <a:avLst/>
            <a:gdLst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505838 w 1536970"/>
              <a:gd name="connsiteY2" fmla="*/ 525294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759316 w 1536970"/>
              <a:gd name="connsiteY4" fmla="*/ 1303101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759522 w 1536970"/>
              <a:gd name="connsiteY2" fmla="*/ 456492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71806 h 2000606"/>
              <a:gd name="connsiteX1" fmla="*/ 1331346 w 1536970"/>
              <a:gd name="connsiteY1" fmla="*/ 0 h 2000606"/>
              <a:gd name="connsiteX2" fmla="*/ 759522 w 1536970"/>
              <a:gd name="connsiteY2" fmla="*/ 482383 h 2000606"/>
              <a:gd name="connsiteX3" fmla="*/ 1536970 w 1536970"/>
              <a:gd name="connsiteY3" fmla="*/ 619278 h 2000606"/>
              <a:gd name="connsiteX4" fmla="*/ 944699 w 1536970"/>
              <a:gd name="connsiteY4" fmla="*/ 1309334 h 2000606"/>
              <a:gd name="connsiteX5" fmla="*/ 1400783 w 1536970"/>
              <a:gd name="connsiteY5" fmla="*/ 1737959 h 2000606"/>
              <a:gd name="connsiteX6" fmla="*/ 0 w 1536970"/>
              <a:gd name="connsiteY6" fmla="*/ 2000606 h 2000606"/>
              <a:gd name="connsiteX0" fmla="*/ 29183 w 1673946"/>
              <a:gd name="connsiteY0" fmla="*/ 171806 h 2000606"/>
              <a:gd name="connsiteX1" fmla="*/ 1331346 w 1673946"/>
              <a:gd name="connsiteY1" fmla="*/ 0 h 2000606"/>
              <a:gd name="connsiteX2" fmla="*/ 759522 w 1673946"/>
              <a:gd name="connsiteY2" fmla="*/ 482383 h 2000606"/>
              <a:gd name="connsiteX3" fmla="*/ 1673946 w 1673946"/>
              <a:gd name="connsiteY3" fmla="*/ 481352 h 2000606"/>
              <a:gd name="connsiteX4" fmla="*/ 944699 w 1673946"/>
              <a:gd name="connsiteY4" fmla="*/ 1309334 h 2000606"/>
              <a:gd name="connsiteX5" fmla="*/ 1400783 w 1673946"/>
              <a:gd name="connsiteY5" fmla="*/ 1737959 h 2000606"/>
              <a:gd name="connsiteX6" fmla="*/ 0 w 1673946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400783 w 1678044"/>
              <a:gd name="connsiteY5" fmla="*/ 1737959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97289 w 1678044"/>
              <a:gd name="connsiteY5" fmla="*/ 1826894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68755 w 1678044"/>
              <a:gd name="connsiteY5" fmla="*/ 1976749 h 2000606"/>
              <a:gd name="connsiteX6" fmla="*/ 0 w 1678044"/>
              <a:gd name="connsiteY6" fmla="*/ 2000606 h 2000606"/>
              <a:gd name="connsiteX0" fmla="*/ 29183 w 1678044"/>
              <a:gd name="connsiteY0" fmla="*/ 242559 h 2071359"/>
              <a:gd name="connsiteX1" fmla="*/ 1218746 w 1678044"/>
              <a:gd name="connsiteY1" fmla="*/ 0 h 2071359"/>
              <a:gd name="connsiteX2" fmla="*/ 759522 w 1678044"/>
              <a:gd name="connsiteY2" fmla="*/ 553136 h 2071359"/>
              <a:gd name="connsiteX3" fmla="*/ 1678044 w 1678044"/>
              <a:gd name="connsiteY3" fmla="*/ 886840 h 2071359"/>
              <a:gd name="connsiteX4" fmla="*/ 944699 w 1678044"/>
              <a:gd name="connsiteY4" fmla="*/ 1380087 h 2071359"/>
              <a:gd name="connsiteX5" fmla="*/ 1368755 w 1678044"/>
              <a:gd name="connsiteY5" fmla="*/ 2047502 h 2071359"/>
              <a:gd name="connsiteX6" fmla="*/ 0 w 1678044"/>
              <a:gd name="connsiteY6" fmla="*/ 2071359 h 2071359"/>
              <a:gd name="connsiteX0" fmla="*/ 29183 w 1678044"/>
              <a:gd name="connsiteY0" fmla="*/ 262167 h 2090967"/>
              <a:gd name="connsiteX1" fmla="*/ 1217360 w 1678044"/>
              <a:gd name="connsiteY1" fmla="*/ 0 h 2090967"/>
              <a:gd name="connsiteX2" fmla="*/ 759522 w 1678044"/>
              <a:gd name="connsiteY2" fmla="*/ 572744 h 2090967"/>
              <a:gd name="connsiteX3" fmla="*/ 1678044 w 1678044"/>
              <a:gd name="connsiteY3" fmla="*/ 906448 h 2090967"/>
              <a:gd name="connsiteX4" fmla="*/ 944699 w 1678044"/>
              <a:gd name="connsiteY4" fmla="*/ 1399695 h 2090967"/>
              <a:gd name="connsiteX5" fmla="*/ 1368755 w 1678044"/>
              <a:gd name="connsiteY5" fmla="*/ 2067110 h 2090967"/>
              <a:gd name="connsiteX6" fmla="*/ 0 w 1678044"/>
              <a:gd name="connsiteY6" fmla="*/ 2090967 h 20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044" h="2090967">
                <a:moveTo>
                  <a:pt x="29183" y="262167"/>
                </a:moveTo>
                <a:lnTo>
                  <a:pt x="1217360" y="0"/>
                </a:lnTo>
                <a:lnTo>
                  <a:pt x="759522" y="572744"/>
                </a:lnTo>
                <a:lnTo>
                  <a:pt x="1678044" y="906448"/>
                </a:lnTo>
                <a:lnTo>
                  <a:pt x="944699" y="1399695"/>
                </a:lnTo>
                <a:lnTo>
                  <a:pt x="1368755" y="2067110"/>
                </a:lnTo>
                <a:lnTo>
                  <a:pt x="0" y="2090967"/>
                </a:lnTo>
              </a:path>
            </a:pathLst>
          </a:cu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661141" y="3242685"/>
                <a:ext cx="709040" cy="501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41" y="3242685"/>
                <a:ext cx="709040" cy="5012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366334" y="3971475"/>
                <a:ext cx="1028422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334" y="3971475"/>
                <a:ext cx="1028422" cy="461665"/>
              </a:xfrm>
              <a:prstGeom prst="rect">
                <a:avLst/>
              </a:prstGeom>
              <a:blipFill>
                <a:blip r:embed="rId4"/>
                <a:stretch>
                  <a:fillRect r="-1183"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534733" y="3368991"/>
            <a:ext cx="3310113" cy="2478510"/>
            <a:chOff x="5534733" y="3368991"/>
            <a:chExt cx="3310113" cy="2478510"/>
          </a:xfrm>
        </p:grpSpPr>
        <p:sp>
          <p:nvSpPr>
            <p:cNvPr id="34" name="Oval 33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437248" y="3947888"/>
            <a:ext cx="619908" cy="18996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3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ular Callout 25"/>
              <p:cNvSpPr/>
              <p:nvPr/>
            </p:nvSpPr>
            <p:spPr>
              <a:xfrm>
                <a:off x="3728994" y="1042153"/>
                <a:ext cx="4659123" cy="814219"/>
              </a:xfrm>
              <a:prstGeom prst="wedgeRectCallout">
                <a:avLst>
                  <a:gd name="adj1" fmla="val -5210"/>
                  <a:gd name="adj2" fmla="val -3224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defRPr/>
                </a:pPr>
                <a:r>
                  <a:rPr lang="en-US" sz="2400" b="0" kern="0" dirty="0" smtClean="0">
                    <a:solidFill>
                      <a:srgbClr val="000000"/>
                    </a:solidFill>
                    <a:cs typeface="Arial"/>
                  </a:rPr>
                  <a:t>Example: </a:t>
                </a:r>
                <a:r>
                  <a:rPr lang="en-US" sz="2400" b="0" i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</a:rPr>
                  <a:t/>
                </a:r>
                <a:br>
                  <a:rPr lang="en-US" sz="2400" b="0" i="1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𝑐</m:t>
                      </m:r>
                      <m:r>
                        <a:rPr lang="en-US" sz="24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</a:rPr>
                        <m:t>:  </m:t>
                      </m:r>
                      <m:d>
                        <m:dPr>
                          <m:ctrlPr>
                            <a:rPr lang="en-US" sz="24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=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)∨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(</m:t>
                              </m:r>
                              <m:r>
                                <a:rPr lang="en-US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=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)∨(</m:t>
                          </m:r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=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kern="0" dirty="0">
                  <a:solidFill>
                    <a:srgbClr val="000000"/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26" name="Rectangular Callout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1042153"/>
                <a:ext cx="4659123" cy="814219"/>
              </a:xfrm>
              <a:prstGeom prst="wedgeRectCallout">
                <a:avLst>
                  <a:gd name="adj1" fmla="val -5210"/>
                  <a:gd name="adj2" fmla="val -32240"/>
                </a:avLst>
              </a:prstGeom>
              <a:blipFill>
                <a:blip r:embed="rId14"/>
                <a:stretch>
                  <a:fillRect t="-6716" b="-10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: states reaching Bad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blipFill>
                <a:blip r:embed="rId15"/>
                <a:stretch>
                  <a:fillRect l="-13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891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some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b="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	</a:t>
                </a: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4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551676" y="3377262"/>
            <a:ext cx="5402821" cy="3104787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 rot="244390">
            <a:off x="3819585" y="3822932"/>
            <a:ext cx="1577292" cy="2069422"/>
          </a:xfrm>
          <a:custGeom>
            <a:avLst/>
            <a:gdLst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505838 w 1536970"/>
              <a:gd name="connsiteY2" fmla="*/ 525294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759316 w 1536970"/>
              <a:gd name="connsiteY4" fmla="*/ 1303101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759522 w 1536970"/>
              <a:gd name="connsiteY2" fmla="*/ 456492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71806 h 2000606"/>
              <a:gd name="connsiteX1" fmla="*/ 1331346 w 1536970"/>
              <a:gd name="connsiteY1" fmla="*/ 0 h 2000606"/>
              <a:gd name="connsiteX2" fmla="*/ 759522 w 1536970"/>
              <a:gd name="connsiteY2" fmla="*/ 482383 h 2000606"/>
              <a:gd name="connsiteX3" fmla="*/ 1536970 w 1536970"/>
              <a:gd name="connsiteY3" fmla="*/ 619278 h 2000606"/>
              <a:gd name="connsiteX4" fmla="*/ 944699 w 1536970"/>
              <a:gd name="connsiteY4" fmla="*/ 1309334 h 2000606"/>
              <a:gd name="connsiteX5" fmla="*/ 1400783 w 1536970"/>
              <a:gd name="connsiteY5" fmla="*/ 1737959 h 2000606"/>
              <a:gd name="connsiteX6" fmla="*/ 0 w 1536970"/>
              <a:gd name="connsiteY6" fmla="*/ 2000606 h 2000606"/>
              <a:gd name="connsiteX0" fmla="*/ 29183 w 1673946"/>
              <a:gd name="connsiteY0" fmla="*/ 171806 h 2000606"/>
              <a:gd name="connsiteX1" fmla="*/ 1331346 w 1673946"/>
              <a:gd name="connsiteY1" fmla="*/ 0 h 2000606"/>
              <a:gd name="connsiteX2" fmla="*/ 759522 w 1673946"/>
              <a:gd name="connsiteY2" fmla="*/ 482383 h 2000606"/>
              <a:gd name="connsiteX3" fmla="*/ 1673946 w 1673946"/>
              <a:gd name="connsiteY3" fmla="*/ 481352 h 2000606"/>
              <a:gd name="connsiteX4" fmla="*/ 944699 w 1673946"/>
              <a:gd name="connsiteY4" fmla="*/ 1309334 h 2000606"/>
              <a:gd name="connsiteX5" fmla="*/ 1400783 w 1673946"/>
              <a:gd name="connsiteY5" fmla="*/ 1737959 h 2000606"/>
              <a:gd name="connsiteX6" fmla="*/ 0 w 1673946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400783 w 1678044"/>
              <a:gd name="connsiteY5" fmla="*/ 1737959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97289 w 1678044"/>
              <a:gd name="connsiteY5" fmla="*/ 1826894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68755 w 1678044"/>
              <a:gd name="connsiteY5" fmla="*/ 1976749 h 2000606"/>
              <a:gd name="connsiteX6" fmla="*/ 0 w 1678044"/>
              <a:gd name="connsiteY6" fmla="*/ 2000606 h 2000606"/>
              <a:gd name="connsiteX0" fmla="*/ 29183 w 1678044"/>
              <a:gd name="connsiteY0" fmla="*/ 242559 h 2071359"/>
              <a:gd name="connsiteX1" fmla="*/ 1218746 w 1678044"/>
              <a:gd name="connsiteY1" fmla="*/ 0 h 2071359"/>
              <a:gd name="connsiteX2" fmla="*/ 759522 w 1678044"/>
              <a:gd name="connsiteY2" fmla="*/ 553136 h 2071359"/>
              <a:gd name="connsiteX3" fmla="*/ 1678044 w 1678044"/>
              <a:gd name="connsiteY3" fmla="*/ 886840 h 2071359"/>
              <a:gd name="connsiteX4" fmla="*/ 944699 w 1678044"/>
              <a:gd name="connsiteY4" fmla="*/ 1380087 h 2071359"/>
              <a:gd name="connsiteX5" fmla="*/ 1368755 w 1678044"/>
              <a:gd name="connsiteY5" fmla="*/ 2047502 h 2071359"/>
              <a:gd name="connsiteX6" fmla="*/ 0 w 1678044"/>
              <a:gd name="connsiteY6" fmla="*/ 2071359 h 2071359"/>
              <a:gd name="connsiteX0" fmla="*/ 29183 w 1678044"/>
              <a:gd name="connsiteY0" fmla="*/ 262167 h 2090967"/>
              <a:gd name="connsiteX1" fmla="*/ 1217360 w 1678044"/>
              <a:gd name="connsiteY1" fmla="*/ 0 h 2090967"/>
              <a:gd name="connsiteX2" fmla="*/ 759522 w 1678044"/>
              <a:gd name="connsiteY2" fmla="*/ 572744 h 2090967"/>
              <a:gd name="connsiteX3" fmla="*/ 1678044 w 1678044"/>
              <a:gd name="connsiteY3" fmla="*/ 906448 h 2090967"/>
              <a:gd name="connsiteX4" fmla="*/ 944699 w 1678044"/>
              <a:gd name="connsiteY4" fmla="*/ 1399695 h 2090967"/>
              <a:gd name="connsiteX5" fmla="*/ 1368755 w 1678044"/>
              <a:gd name="connsiteY5" fmla="*/ 2067110 h 2090967"/>
              <a:gd name="connsiteX6" fmla="*/ 0 w 1678044"/>
              <a:gd name="connsiteY6" fmla="*/ 2090967 h 20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044" h="2090967">
                <a:moveTo>
                  <a:pt x="29183" y="262167"/>
                </a:moveTo>
                <a:lnTo>
                  <a:pt x="1217360" y="0"/>
                </a:lnTo>
                <a:lnTo>
                  <a:pt x="759522" y="572744"/>
                </a:lnTo>
                <a:lnTo>
                  <a:pt x="1678044" y="906448"/>
                </a:lnTo>
                <a:lnTo>
                  <a:pt x="944699" y="1399695"/>
                </a:lnTo>
                <a:lnTo>
                  <a:pt x="1368755" y="2067110"/>
                </a:lnTo>
                <a:lnTo>
                  <a:pt x="0" y="2090967"/>
                </a:lnTo>
              </a:path>
            </a:pathLst>
          </a:cu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661141" y="3242685"/>
                <a:ext cx="709040" cy="501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41" y="3242685"/>
                <a:ext cx="709040" cy="5012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366334" y="3971475"/>
                <a:ext cx="1028422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334" y="3971475"/>
                <a:ext cx="1028422" cy="461665"/>
              </a:xfrm>
              <a:prstGeom prst="rect">
                <a:avLst/>
              </a:prstGeom>
              <a:blipFill>
                <a:blip r:embed="rId6"/>
                <a:stretch>
                  <a:fillRect r="-1183"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534733" y="3368991"/>
            <a:ext cx="3310113" cy="2478510"/>
            <a:chOff x="5534733" y="3368991"/>
            <a:chExt cx="3310113" cy="2478510"/>
          </a:xfrm>
        </p:grpSpPr>
        <p:sp>
          <p:nvSpPr>
            <p:cNvPr id="34" name="Oval 33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437248" y="3947888"/>
            <a:ext cx="619908" cy="18996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3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: states reaching Bad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blipFill>
                <a:blip r:embed="rId14"/>
                <a:stretch>
                  <a:fillRect l="-13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026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PDR’s Frames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schemeClr val="bg1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schemeClr val="bg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𝐬𝐨𝐦𝐞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b="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𝐬𝐨𝐦𝐞</m:t>
                    </m:r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	</a:t>
                </a: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4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551676" y="3377262"/>
            <a:ext cx="5402821" cy="3104787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 rot="244390">
            <a:off x="3819585" y="3822932"/>
            <a:ext cx="1577292" cy="2069422"/>
          </a:xfrm>
          <a:custGeom>
            <a:avLst/>
            <a:gdLst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505838 w 1536970"/>
              <a:gd name="connsiteY2" fmla="*/ 525294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759316 w 1536970"/>
              <a:gd name="connsiteY4" fmla="*/ 1303101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759522 w 1536970"/>
              <a:gd name="connsiteY2" fmla="*/ 456492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71806 h 2000606"/>
              <a:gd name="connsiteX1" fmla="*/ 1331346 w 1536970"/>
              <a:gd name="connsiteY1" fmla="*/ 0 h 2000606"/>
              <a:gd name="connsiteX2" fmla="*/ 759522 w 1536970"/>
              <a:gd name="connsiteY2" fmla="*/ 482383 h 2000606"/>
              <a:gd name="connsiteX3" fmla="*/ 1536970 w 1536970"/>
              <a:gd name="connsiteY3" fmla="*/ 619278 h 2000606"/>
              <a:gd name="connsiteX4" fmla="*/ 944699 w 1536970"/>
              <a:gd name="connsiteY4" fmla="*/ 1309334 h 2000606"/>
              <a:gd name="connsiteX5" fmla="*/ 1400783 w 1536970"/>
              <a:gd name="connsiteY5" fmla="*/ 1737959 h 2000606"/>
              <a:gd name="connsiteX6" fmla="*/ 0 w 1536970"/>
              <a:gd name="connsiteY6" fmla="*/ 2000606 h 2000606"/>
              <a:gd name="connsiteX0" fmla="*/ 29183 w 1673946"/>
              <a:gd name="connsiteY0" fmla="*/ 171806 h 2000606"/>
              <a:gd name="connsiteX1" fmla="*/ 1331346 w 1673946"/>
              <a:gd name="connsiteY1" fmla="*/ 0 h 2000606"/>
              <a:gd name="connsiteX2" fmla="*/ 759522 w 1673946"/>
              <a:gd name="connsiteY2" fmla="*/ 482383 h 2000606"/>
              <a:gd name="connsiteX3" fmla="*/ 1673946 w 1673946"/>
              <a:gd name="connsiteY3" fmla="*/ 481352 h 2000606"/>
              <a:gd name="connsiteX4" fmla="*/ 944699 w 1673946"/>
              <a:gd name="connsiteY4" fmla="*/ 1309334 h 2000606"/>
              <a:gd name="connsiteX5" fmla="*/ 1400783 w 1673946"/>
              <a:gd name="connsiteY5" fmla="*/ 1737959 h 2000606"/>
              <a:gd name="connsiteX6" fmla="*/ 0 w 1673946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400783 w 1678044"/>
              <a:gd name="connsiteY5" fmla="*/ 1737959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97289 w 1678044"/>
              <a:gd name="connsiteY5" fmla="*/ 1826894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68755 w 1678044"/>
              <a:gd name="connsiteY5" fmla="*/ 1976749 h 2000606"/>
              <a:gd name="connsiteX6" fmla="*/ 0 w 1678044"/>
              <a:gd name="connsiteY6" fmla="*/ 2000606 h 2000606"/>
              <a:gd name="connsiteX0" fmla="*/ 29183 w 1678044"/>
              <a:gd name="connsiteY0" fmla="*/ 242559 h 2071359"/>
              <a:gd name="connsiteX1" fmla="*/ 1218746 w 1678044"/>
              <a:gd name="connsiteY1" fmla="*/ 0 h 2071359"/>
              <a:gd name="connsiteX2" fmla="*/ 759522 w 1678044"/>
              <a:gd name="connsiteY2" fmla="*/ 553136 h 2071359"/>
              <a:gd name="connsiteX3" fmla="*/ 1678044 w 1678044"/>
              <a:gd name="connsiteY3" fmla="*/ 886840 h 2071359"/>
              <a:gd name="connsiteX4" fmla="*/ 944699 w 1678044"/>
              <a:gd name="connsiteY4" fmla="*/ 1380087 h 2071359"/>
              <a:gd name="connsiteX5" fmla="*/ 1368755 w 1678044"/>
              <a:gd name="connsiteY5" fmla="*/ 2047502 h 2071359"/>
              <a:gd name="connsiteX6" fmla="*/ 0 w 1678044"/>
              <a:gd name="connsiteY6" fmla="*/ 2071359 h 2071359"/>
              <a:gd name="connsiteX0" fmla="*/ 29183 w 1678044"/>
              <a:gd name="connsiteY0" fmla="*/ 262167 h 2090967"/>
              <a:gd name="connsiteX1" fmla="*/ 1217360 w 1678044"/>
              <a:gd name="connsiteY1" fmla="*/ 0 h 2090967"/>
              <a:gd name="connsiteX2" fmla="*/ 759522 w 1678044"/>
              <a:gd name="connsiteY2" fmla="*/ 572744 h 2090967"/>
              <a:gd name="connsiteX3" fmla="*/ 1678044 w 1678044"/>
              <a:gd name="connsiteY3" fmla="*/ 906448 h 2090967"/>
              <a:gd name="connsiteX4" fmla="*/ 944699 w 1678044"/>
              <a:gd name="connsiteY4" fmla="*/ 1399695 h 2090967"/>
              <a:gd name="connsiteX5" fmla="*/ 1368755 w 1678044"/>
              <a:gd name="connsiteY5" fmla="*/ 2067110 h 2090967"/>
              <a:gd name="connsiteX6" fmla="*/ 0 w 1678044"/>
              <a:gd name="connsiteY6" fmla="*/ 2090967 h 20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044" h="2090967">
                <a:moveTo>
                  <a:pt x="29183" y="262167"/>
                </a:moveTo>
                <a:lnTo>
                  <a:pt x="1217360" y="0"/>
                </a:lnTo>
                <a:lnTo>
                  <a:pt x="759522" y="572744"/>
                </a:lnTo>
                <a:lnTo>
                  <a:pt x="1678044" y="906448"/>
                </a:lnTo>
                <a:lnTo>
                  <a:pt x="944699" y="1399695"/>
                </a:lnTo>
                <a:lnTo>
                  <a:pt x="1368755" y="2067110"/>
                </a:lnTo>
                <a:lnTo>
                  <a:pt x="0" y="2090967"/>
                </a:lnTo>
              </a:path>
            </a:pathLst>
          </a:cu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661141" y="3242685"/>
                <a:ext cx="709040" cy="501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41" y="3242685"/>
                <a:ext cx="709040" cy="5012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366334" y="3971475"/>
                <a:ext cx="1028423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334" y="3971475"/>
                <a:ext cx="1028423" cy="461665"/>
              </a:xfrm>
              <a:prstGeom prst="rect">
                <a:avLst/>
              </a:prstGeom>
              <a:blipFill>
                <a:blip r:embed="rId6"/>
                <a:stretch>
                  <a:fillRect r="-1183" b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pattFill prst="wdDnDiag">
            <a:fgClr>
              <a:srgbClr val="FFC89E"/>
            </a:fgClr>
            <a:bgClr>
              <a:schemeClr val="bg1"/>
            </a:bgClr>
          </a:pattFill>
          <a:ln w="38100">
            <a:solidFill>
              <a:srgbClr val="F4B183"/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solid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5534733" y="3368991"/>
            <a:ext cx="3310113" cy="2478510"/>
            <a:chOff x="5534733" y="3368991"/>
            <a:chExt cx="3310113" cy="2478510"/>
          </a:xfrm>
        </p:grpSpPr>
        <p:sp>
          <p:nvSpPr>
            <p:cNvPr id="34" name="Oval 33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Oval 49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5437248" y="3947888"/>
            <a:ext cx="619908" cy="18996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3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: states reaching Bad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blipFill>
                <a:blip r:embed="rId14"/>
                <a:stretch>
                  <a:fillRect l="-13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775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>
          <a:xfrm>
            <a:off x="761450" y="3527988"/>
            <a:ext cx="4670624" cy="2822320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-</a:t>
                </a:r>
                <a:r>
                  <a:rPr lang="en-US" dirty="0"/>
                  <a:t>PDR</a:t>
                </a:r>
                <a:r>
                  <a:rPr lang="en-US" dirty="0" smtClean="0"/>
                  <a:t>’s Frames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4"/>
                <a:stretch>
                  <a:fillRect t="-35922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𝐚𝐥𝐥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𝐚𝐧𝐲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5"/>
                <a:stretch>
                  <a:fillRect l="-1397" t="-3429" b="-3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reeform 51"/>
          <p:cNvSpPr/>
          <p:nvPr/>
        </p:nvSpPr>
        <p:spPr>
          <a:xfrm rot="244390">
            <a:off x="3817107" y="4275145"/>
            <a:ext cx="1528892" cy="1394255"/>
          </a:xfrm>
          <a:custGeom>
            <a:avLst/>
            <a:gdLst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505838 w 1536970"/>
              <a:gd name="connsiteY2" fmla="*/ 525294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573932 w 1536970"/>
              <a:gd name="connsiteY4" fmla="*/ 1342417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759316 w 1536970"/>
              <a:gd name="connsiteY4" fmla="*/ 1303101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613166 w 1536970"/>
              <a:gd name="connsiteY2" fmla="*/ 476149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45915 h 1974715"/>
              <a:gd name="connsiteX1" fmla="*/ 1245140 w 1536970"/>
              <a:gd name="connsiteY1" fmla="*/ 0 h 1974715"/>
              <a:gd name="connsiteX2" fmla="*/ 759522 w 1536970"/>
              <a:gd name="connsiteY2" fmla="*/ 456492 h 1974715"/>
              <a:gd name="connsiteX3" fmla="*/ 1536970 w 1536970"/>
              <a:gd name="connsiteY3" fmla="*/ 593387 h 1974715"/>
              <a:gd name="connsiteX4" fmla="*/ 944699 w 1536970"/>
              <a:gd name="connsiteY4" fmla="*/ 1283443 h 1974715"/>
              <a:gd name="connsiteX5" fmla="*/ 1400783 w 1536970"/>
              <a:gd name="connsiteY5" fmla="*/ 1712068 h 1974715"/>
              <a:gd name="connsiteX6" fmla="*/ 0 w 1536970"/>
              <a:gd name="connsiteY6" fmla="*/ 1974715 h 1974715"/>
              <a:gd name="connsiteX0" fmla="*/ 29183 w 1536970"/>
              <a:gd name="connsiteY0" fmla="*/ 171806 h 2000606"/>
              <a:gd name="connsiteX1" fmla="*/ 1331346 w 1536970"/>
              <a:gd name="connsiteY1" fmla="*/ 0 h 2000606"/>
              <a:gd name="connsiteX2" fmla="*/ 759522 w 1536970"/>
              <a:gd name="connsiteY2" fmla="*/ 482383 h 2000606"/>
              <a:gd name="connsiteX3" fmla="*/ 1536970 w 1536970"/>
              <a:gd name="connsiteY3" fmla="*/ 619278 h 2000606"/>
              <a:gd name="connsiteX4" fmla="*/ 944699 w 1536970"/>
              <a:gd name="connsiteY4" fmla="*/ 1309334 h 2000606"/>
              <a:gd name="connsiteX5" fmla="*/ 1400783 w 1536970"/>
              <a:gd name="connsiteY5" fmla="*/ 1737959 h 2000606"/>
              <a:gd name="connsiteX6" fmla="*/ 0 w 1536970"/>
              <a:gd name="connsiteY6" fmla="*/ 2000606 h 2000606"/>
              <a:gd name="connsiteX0" fmla="*/ 29183 w 1673946"/>
              <a:gd name="connsiteY0" fmla="*/ 171806 h 2000606"/>
              <a:gd name="connsiteX1" fmla="*/ 1331346 w 1673946"/>
              <a:gd name="connsiteY1" fmla="*/ 0 h 2000606"/>
              <a:gd name="connsiteX2" fmla="*/ 759522 w 1673946"/>
              <a:gd name="connsiteY2" fmla="*/ 482383 h 2000606"/>
              <a:gd name="connsiteX3" fmla="*/ 1673946 w 1673946"/>
              <a:gd name="connsiteY3" fmla="*/ 481352 h 2000606"/>
              <a:gd name="connsiteX4" fmla="*/ 944699 w 1673946"/>
              <a:gd name="connsiteY4" fmla="*/ 1309334 h 2000606"/>
              <a:gd name="connsiteX5" fmla="*/ 1400783 w 1673946"/>
              <a:gd name="connsiteY5" fmla="*/ 1737959 h 2000606"/>
              <a:gd name="connsiteX6" fmla="*/ 0 w 1673946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400783 w 1678044"/>
              <a:gd name="connsiteY5" fmla="*/ 1737959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97289 w 1678044"/>
              <a:gd name="connsiteY5" fmla="*/ 1826894 h 2000606"/>
              <a:gd name="connsiteX6" fmla="*/ 0 w 1678044"/>
              <a:gd name="connsiteY6" fmla="*/ 2000606 h 2000606"/>
              <a:gd name="connsiteX0" fmla="*/ 29183 w 1678044"/>
              <a:gd name="connsiteY0" fmla="*/ 171806 h 2000606"/>
              <a:gd name="connsiteX1" fmla="*/ 1331346 w 1678044"/>
              <a:gd name="connsiteY1" fmla="*/ 0 h 2000606"/>
              <a:gd name="connsiteX2" fmla="*/ 759522 w 1678044"/>
              <a:gd name="connsiteY2" fmla="*/ 482383 h 2000606"/>
              <a:gd name="connsiteX3" fmla="*/ 1678044 w 1678044"/>
              <a:gd name="connsiteY3" fmla="*/ 816087 h 2000606"/>
              <a:gd name="connsiteX4" fmla="*/ 944699 w 1678044"/>
              <a:gd name="connsiteY4" fmla="*/ 1309334 h 2000606"/>
              <a:gd name="connsiteX5" fmla="*/ 1368755 w 1678044"/>
              <a:gd name="connsiteY5" fmla="*/ 1976749 h 2000606"/>
              <a:gd name="connsiteX6" fmla="*/ 0 w 1678044"/>
              <a:gd name="connsiteY6" fmla="*/ 2000606 h 2000606"/>
              <a:gd name="connsiteX0" fmla="*/ 29183 w 1678044"/>
              <a:gd name="connsiteY0" fmla="*/ 242559 h 2071359"/>
              <a:gd name="connsiteX1" fmla="*/ 1218746 w 1678044"/>
              <a:gd name="connsiteY1" fmla="*/ 0 h 2071359"/>
              <a:gd name="connsiteX2" fmla="*/ 759522 w 1678044"/>
              <a:gd name="connsiteY2" fmla="*/ 553136 h 2071359"/>
              <a:gd name="connsiteX3" fmla="*/ 1678044 w 1678044"/>
              <a:gd name="connsiteY3" fmla="*/ 886840 h 2071359"/>
              <a:gd name="connsiteX4" fmla="*/ 944699 w 1678044"/>
              <a:gd name="connsiteY4" fmla="*/ 1380087 h 2071359"/>
              <a:gd name="connsiteX5" fmla="*/ 1368755 w 1678044"/>
              <a:gd name="connsiteY5" fmla="*/ 2047502 h 2071359"/>
              <a:gd name="connsiteX6" fmla="*/ 0 w 1678044"/>
              <a:gd name="connsiteY6" fmla="*/ 2071359 h 2071359"/>
              <a:gd name="connsiteX0" fmla="*/ 29183 w 1678044"/>
              <a:gd name="connsiteY0" fmla="*/ 262167 h 2090967"/>
              <a:gd name="connsiteX1" fmla="*/ 1217360 w 1678044"/>
              <a:gd name="connsiteY1" fmla="*/ 0 h 2090967"/>
              <a:gd name="connsiteX2" fmla="*/ 759522 w 1678044"/>
              <a:gd name="connsiteY2" fmla="*/ 572744 h 2090967"/>
              <a:gd name="connsiteX3" fmla="*/ 1678044 w 1678044"/>
              <a:gd name="connsiteY3" fmla="*/ 906448 h 2090967"/>
              <a:gd name="connsiteX4" fmla="*/ 944699 w 1678044"/>
              <a:gd name="connsiteY4" fmla="*/ 1399695 h 2090967"/>
              <a:gd name="connsiteX5" fmla="*/ 1368755 w 1678044"/>
              <a:gd name="connsiteY5" fmla="*/ 2067110 h 2090967"/>
              <a:gd name="connsiteX6" fmla="*/ 0 w 1678044"/>
              <a:gd name="connsiteY6" fmla="*/ 2090967 h 209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044" h="2090967">
                <a:moveTo>
                  <a:pt x="29183" y="262167"/>
                </a:moveTo>
                <a:lnTo>
                  <a:pt x="1217360" y="0"/>
                </a:lnTo>
                <a:lnTo>
                  <a:pt x="759522" y="572744"/>
                </a:lnTo>
                <a:lnTo>
                  <a:pt x="1678044" y="906448"/>
                </a:lnTo>
                <a:lnTo>
                  <a:pt x="944699" y="1399695"/>
                </a:lnTo>
                <a:lnTo>
                  <a:pt x="1368755" y="2067110"/>
                </a:lnTo>
                <a:lnTo>
                  <a:pt x="0" y="2090967"/>
                </a:lnTo>
              </a:path>
            </a:pathLst>
          </a:cu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1134090" y="3956803"/>
            <a:ext cx="3253605" cy="200898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309939" y="4564151"/>
                <a:ext cx="1089786" cy="47609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939" y="4564151"/>
                <a:ext cx="1089786" cy="476092"/>
              </a:xfrm>
              <a:prstGeom prst="rect">
                <a:avLst/>
              </a:prstGeom>
              <a:blipFill>
                <a:blip r:embed="rId6"/>
                <a:stretch>
                  <a:fillRect r="-1117" b="-179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156641" y="4316070"/>
            <a:ext cx="2248959" cy="136225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632863" y="3830656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863" y="3830656"/>
                <a:ext cx="733855" cy="5392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752011" y="4694631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011" y="4694631"/>
                <a:ext cx="733855" cy="5392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772074" y="4241360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74" y="4241360"/>
                <a:ext cx="733855" cy="5392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/>
          <p:cNvGrpSpPr/>
          <p:nvPr/>
        </p:nvGrpSpPr>
        <p:grpSpPr>
          <a:xfrm>
            <a:off x="5534733" y="3368991"/>
            <a:ext cx="3310113" cy="2478510"/>
            <a:chOff x="5534733" y="3368991"/>
            <a:chExt cx="3310113" cy="2478510"/>
          </a:xfrm>
        </p:grpSpPr>
        <p:sp>
          <p:nvSpPr>
            <p:cNvPr id="68" name="Oval 67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Oval 71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Rectangle 72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74"/>
          <p:cNvSpPr/>
          <p:nvPr/>
        </p:nvSpPr>
        <p:spPr>
          <a:xfrm>
            <a:off x="5437248" y="3947888"/>
            <a:ext cx="619908" cy="18996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9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: states reaching Bad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blipFill>
                <a:blip r:embed="rId20"/>
                <a:stretch>
                  <a:fillRect l="-13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039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-</a:t>
                </a:r>
                <a:r>
                  <a:rPr lang="en-US" dirty="0"/>
                  <a:t>PDR</a:t>
                </a:r>
                <a:r>
                  <a:rPr lang="en-US" dirty="0" smtClean="0"/>
                  <a:t>’s Frames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4"/>
                <a:stretch>
                  <a:fillRect t="-35922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𝐚𝐥𝐥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𝐚𝐧𝐲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5"/>
                <a:stretch>
                  <a:fillRect l="-1397" t="-3429" b="-3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51676" y="3242685"/>
            <a:ext cx="5402821" cy="3239364"/>
            <a:chOff x="603998" y="3133913"/>
            <a:chExt cx="5402821" cy="3239364"/>
          </a:xfrm>
        </p:grpSpPr>
        <p:sp>
          <p:nvSpPr>
            <p:cNvPr id="29" name="Oval 28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3463" y="3133913"/>
                  <a:ext cx="709040" cy="5012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Oval 30"/>
          <p:cNvSpPr/>
          <p:nvPr/>
        </p:nvSpPr>
        <p:spPr>
          <a:xfrm>
            <a:off x="761450" y="3527988"/>
            <a:ext cx="4670624" cy="2822320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82640" y="3741366"/>
            <a:ext cx="3912140" cy="2395565"/>
          </a:xfrm>
          <a:prstGeom prst="ellipse">
            <a:avLst/>
          </a:prstGeom>
          <a:noFill/>
          <a:ln w="38100">
            <a:solidFill>
              <a:srgbClr val="F4B183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134090" y="3956803"/>
            <a:ext cx="3253605" cy="200898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9205" y="4190304"/>
            <a:ext cx="2717022" cy="1587130"/>
            <a:chOff x="1191527" y="4081532"/>
            <a:chExt cx="2448458" cy="1587130"/>
          </a:xfrm>
          <a:noFill/>
        </p:grpSpPr>
        <p:sp>
          <p:nvSpPr>
            <p:cNvPr id="36" name="Oval 35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rgbClr val="F4B183"/>
              </a:solidFill>
              <a:prstDash val="dash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grpFill/>
                <a:ln w="38100">
                  <a:noFill/>
                  <a:prstDash val="dash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1030" y="4086113"/>
                  <a:ext cx="638955" cy="4986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/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994" y="3775608"/>
                <a:ext cx="709040" cy="4993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156641" y="4316070"/>
            <a:ext cx="2248959" cy="136225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/>
              <p:cNvSpPr/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Oval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36" y="4756578"/>
                <a:ext cx="1293974" cy="64913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632863" y="3830656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863" y="3830656"/>
                <a:ext cx="733855" cy="5392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752011" y="4694631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011" y="4694631"/>
                <a:ext cx="733855" cy="5392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772074" y="4241360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74" y="4241360"/>
                <a:ext cx="733855" cy="5392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1471329" y="3914726"/>
            <a:ext cx="4118271" cy="2034083"/>
            <a:chOff x="2585968" y="2745269"/>
            <a:chExt cx="4118271" cy="2034083"/>
          </a:xfrm>
        </p:grpSpPr>
        <p:sp>
          <p:nvSpPr>
            <p:cNvPr id="45" name="Freeform 255"/>
            <p:cNvSpPr>
              <a:spLocks/>
            </p:cNvSpPr>
            <p:nvPr/>
          </p:nvSpPr>
          <p:spPr bwMode="auto">
            <a:xfrm>
              <a:off x="2585968" y="2745269"/>
              <a:ext cx="3819874" cy="1534793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16835 w 21600"/>
                <a:gd name="T5" fmla="*/ 2737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16835" y="273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>
                <a:lumMod val="20000"/>
                <a:lumOff val="80000"/>
                <a:alpha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6"/>
            </a:p>
          </p:txBody>
        </p:sp>
        <p:sp>
          <p:nvSpPr>
            <p:cNvPr id="46" name="Freeform 255"/>
            <p:cNvSpPr>
              <a:spLocks/>
            </p:cNvSpPr>
            <p:nvPr/>
          </p:nvSpPr>
          <p:spPr bwMode="auto">
            <a:xfrm>
              <a:off x="2585968" y="3165313"/>
              <a:ext cx="2765081" cy="1110661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16835 w 21600"/>
                <a:gd name="T5" fmla="*/ 2737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16835" y="273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>
                <a:lumMod val="20000"/>
                <a:lumOff val="80000"/>
                <a:alpha val="63000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6"/>
            </a:p>
          </p:txBody>
        </p:sp>
        <p:sp>
          <p:nvSpPr>
            <p:cNvPr id="47" name="Freeform 255"/>
            <p:cNvSpPr>
              <a:spLocks/>
            </p:cNvSpPr>
            <p:nvPr/>
          </p:nvSpPr>
          <p:spPr bwMode="auto">
            <a:xfrm>
              <a:off x="2585968" y="3487093"/>
              <a:ext cx="1719963" cy="792314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16835 w 21600"/>
                <a:gd name="T5" fmla="*/ 2737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16835" y="273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>
                <a:lumMod val="20000"/>
                <a:lumOff val="80000"/>
                <a:alpha val="63000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6073169" y="4311762"/>
                  <a:ext cx="631070" cy="46166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3169" y="4311762"/>
                  <a:ext cx="631070" cy="461665"/>
                </a:xfrm>
                <a:prstGeom prst="rect">
                  <a:avLst/>
                </a:prstGeom>
                <a:blipFill>
                  <a:blip r:embed="rId1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040078" y="4311763"/>
                  <a:ext cx="631070" cy="46166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Rectangle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0078" y="4311763"/>
                  <a:ext cx="631070" cy="461665"/>
                </a:xfrm>
                <a:prstGeom prst="rect">
                  <a:avLst/>
                </a:prstGeom>
                <a:blipFill>
                  <a:blip r:embed="rId14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059810" y="4317687"/>
                  <a:ext cx="631070" cy="46166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9810" y="4317687"/>
                  <a:ext cx="631070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5534733" y="3368991"/>
            <a:ext cx="3310113" cy="2478510"/>
            <a:chOff x="5534733" y="3368991"/>
            <a:chExt cx="3310113" cy="2478510"/>
          </a:xfrm>
        </p:grpSpPr>
        <p:sp>
          <p:nvSpPr>
            <p:cNvPr id="68" name="Oval 67"/>
            <p:cNvSpPr/>
            <p:nvPr/>
          </p:nvSpPr>
          <p:spPr>
            <a:xfrm>
              <a:off x="5534733" y="3717628"/>
              <a:ext cx="3310113" cy="2129873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493005" y="3368991"/>
              <a:ext cx="2131531" cy="2390842"/>
              <a:chOff x="6675807" y="3368991"/>
              <a:chExt cx="2131531" cy="2390842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6675807" y="3780843"/>
                <a:ext cx="2131531" cy="1978990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7127957" y="4044144"/>
                <a:ext cx="1526980" cy="1474005"/>
              </a:xfrm>
              <a:prstGeom prst="ellipse">
                <a:avLst/>
              </a:prstGeom>
              <a:solidFill>
                <a:srgbClr val="FFABAB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Oval 71"/>
                  <p:cNvSpPr/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solidFill>
                    <a:srgbClr val="FF5757"/>
                  </a:solid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𝑩𝒂𝒅</m:t>
                          </m:r>
                        </m:oMath>
                      </m:oMathPara>
                    </a14:m>
                    <a:endParaRPr lang="en-US" sz="24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Oval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2749" y="4230419"/>
                    <a:ext cx="1099788" cy="1114436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254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Rectangle 72"/>
                  <p:cNvSpPr/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5272" y="3368991"/>
                    <a:ext cx="611001" cy="46166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2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32" y="3351646"/>
                <a:ext cx="633635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74"/>
          <p:cNvSpPr/>
          <p:nvPr/>
        </p:nvSpPr>
        <p:spPr>
          <a:xfrm>
            <a:off x="5437248" y="3947888"/>
            <a:ext cx="619908" cy="189961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37" y="4589831"/>
                <a:ext cx="286810" cy="276999"/>
              </a:xfrm>
              <a:prstGeom prst="rect">
                <a:avLst/>
              </a:prstGeom>
              <a:blipFill>
                <a:blip r:embed="rId19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: states reaching Bad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steps)</a:t>
                </a:r>
                <a:endParaRPr lang="en-US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42" y="5773531"/>
                <a:ext cx="3555470" cy="369332"/>
              </a:xfrm>
              <a:prstGeom prst="rect">
                <a:avLst/>
              </a:prstGeom>
              <a:blipFill>
                <a:blip r:embed="rId20"/>
                <a:stretch>
                  <a:fillRect l="-137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ular Callout 77"/>
              <p:cNvSpPr/>
              <p:nvPr/>
            </p:nvSpPr>
            <p:spPr>
              <a:xfrm>
                <a:off x="211019" y="2818565"/>
                <a:ext cx="2885743" cy="671563"/>
              </a:xfrm>
              <a:prstGeom prst="wedgeRectCallout">
                <a:avLst>
                  <a:gd name="adj1" fmla="val -16417"/>
                  <a:gd name="adj2" fmla="val -33773"/>
                </a:avLst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u="sng" dirty="0" smtClean="0">
                    <a:solidFill>
                      <a:schemeClr val="tx1"/>
                    </a:solidFill>
                  </a:rPr>
                  <a:t>Claim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Rectangular Callout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19" y="2818565"/>
                <a:ext cx="2885743" cy="671563"/>
              </a:xfrm>
              <a:prstGeom prst="wedgeRectCallout">
                <a:avLst>
                  <a:gd name="adj1" fmla="val -16417"/>
                  <a:gd name="adj2" fmla="val -33773"/>
                </a:avLst>
              </a:prstGeom>
              <a:blipFill>
                <a:blip r:embed="rId21"/>
                <a:stretch>
                  <a:fillRect l="-4440" b="-189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68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-</a:t>
                </a:r>
                <a:r>
                  <a:rPr lang="en-US" dirty="0"/>
                  <a:t>PDR</a:t>
                </a:r>
                <a:r>
                  <a:rPr lang="en-US" dirty="0" smtClean="0"/>
                  <a:t> is Eager PDR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4"/>
                <a:stretch>
                  <a:fillRect t="-35922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all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5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4861996" y="3495791"/>
            <a:ext cx="3971040" cy="2340232"/>
            <a:chOff x="603998" y="3175718"/>
            <a:chExt cx="5425802" cy="3197559"/>
          </a:xfrm>
        </p:grpSpPr>
        <p:grpSp>
          <p:nvGrpSpPr>
            <p:cNvPr id="28" name="Group 27"/>
            <p:cNvGrpSpPr/>
            <p:nvPr/>
          </p:nvGrpSpPr>
          <p:grpSpPr>
            <a:xfrm>
              <a:off x="603998" y="3175718"/>
              <a:ext cx="5402821" cy="3197559"/>
              <a:chOff x="603998" y="3175718"/>
              <a:chExt cx="5402821" cy="3197559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603998" y="3268490"/>
                <a:ext cx="5402821" cy="3104787"/>
              </a:xfrm>
              <a:prstGeom prst="ellipse">
                <a:avLst/>
              </a:prstGeom>
              <a:pattFill prst="wdDnDiag">
                <a:fgClr>
                  <a:srgbClr val="FFC89E"/>
                </a:fgClr>
                <a:bgClr>
                  <a:schemeClr val="bg1"/>
                </a:bgClr>
              </a:patt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/>
                  <p:cNvSpPr/>
                  <p:nvPr/>
                </p:nvSpPr>
                <p:spPr>
                  <a:xfrm>
                    <a:off x="4868315" y="3175718"/>
                    <a:ext cx="1055176" cy="65068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latin typeface="Cambria Math" panose="02040503050406030204" pitchFamily="18" charset="0"/>
                                </a:rPr>
                                <m:t>pdr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1" name="Rectangle 5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8315" y="3175718"/>
                    <a:ext cx="1055176" cy="65068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25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Oval 28"/>
            <p:cNvSpPr/>
            <p:nvPr/>
          </p:nvSpPr>
          <p:spPr>
            <a:xfrm>
              <a:off x="834962" y="3632594"/>
              <a:ext cx="3912140" cy="2395565"/>
            </a:xfrm>
            <a:prstGeom prst="ellipse">
              <a:avLst/>
            </a:prstGeom>
            <a:pattFill prst="wdDnDiag">
              <a:fgClr>
                <a:srgbClr val="FFC89E"/>
              </a:fgClr>
              <a:bgClr>
                <a:schemeClr val="bg1"/>
              </a:bgClr>
            </a:pattFill>
            <a:ln w="38100">
              <a:solidFill>
                <a:srgbClr val="F4B18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191527" y="3952507"/>
              <a:ext cx="3053417" cy="1716155"/>
              <a:chOff x="1191527" y="3952507"/>
              <a:chExt cx="3053417" cy="1716155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1191527" y="4081532"/>
                <a:ext cx="2384213" cy="1587130"/>
              </a:xfrm>
              <a:prstGeom prst="ellipse">
                <a:avLst/>
              </a:prstGeom>
              <a:pattFill prst="wdDnDiag">
                <a:fgClr>
                  <a:srgbClr val="FFC89E"/>
                </a:fgClr>
                <a:bgClr>
                  <a:schemeClr val="bg1"/>
                </a:bgClr>
              </a:pattFill>
              <a:ln w="38100">
                <a:solidFill>
                  <a:srgbClr val="F4B183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 48"/>
                  <p:cNvSpPr/>
                  <p:nvPr/>
                </p:nvSpPr>
                <p:spPr>
                  <a:xfrm>
                    <a:off x="3189768" y="3952507"/>
                    <a:ext cx="1055176" cy="648052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latin typeface="Cambria Math" panose="02040503050406030204" pitchFamily="18" charset="0"/>
                                </a:rPr>
                                <m:t>pdr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9" name="Rectangle 4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9768" y="3952507"/>
                    <a:ext cx="1055176" cy="64805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1" name="Group 30"/>
            <p:cNvGrpSpPr/>
            <p:nvPr/>
          </p:nvGrpSpPr>
          <p:grpSpPr>
            <a:xfrm>
              <a:off x="1600458" y="4329305"/>
              <a:ext cx="1985334" cy="967634"/>
              <a:chOff x="1600458" y="4329305"/>
              <a:chExt cx="1985334" cy="9676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Oval 45"/>
                  <p:cNvSpPr/>
                  <p:nvPr/>
                </p:nvSpPr>
                <p:spPr>
                  <a:xfrm>
                    <a:off x="1600458" y="4647806"/>
                    <a:ext cx="1293974" cy="649133"/>
                  </a:xfrm>
                  <a:prstGeom prst="ellipse">
                    <a:avLst/>
                  </a:prstGeom>
                  <a:solidFill>
                    <a:srgbClr val="BDD7EE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𝑰𝒏𝒊𝒕</m:t>
                          </m:r>
                        </m:oMath>
                      </m:oMathPara>
                    </a14:m>
                    <a:endParaRPr lang="en-US" sz="2000" b="1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6" name="Oval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0458" y="4647806"/>
                    <a:ext cx="1293974" cy="64913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635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2530616" y="4329305"/>
                    <a:ext cx="1055176" cy="65111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latin typeface="Cambria Math" panose="02040503050406030204" pitchFamily="18" charset="0"/>
                                </a:rPr>
                                <m:t>pdr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0616" y="4329305"/>
                    <a:ext cx="1055176" cy="65111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3970331" y="3572751"/>
                  <a:ext cx="1055176" cy="6484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latin typeface="Cambria Math" panose="02040503050406030204" pitchFamily="18" charset="0"/>
                              </a:rPr>
                              <m:t>pdr</m:t>
                            </m:r>
                          </m:sup>
                        </m:sSub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0331" y="3572751"/>
                  <a:ext cx="1055176" cy="6484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/>
            <p:cNvSpPr/>
            <p:nvPr/>
          </p:nvSpPr>
          <p:spPr>
            <a:xfrm>
              <a:off x="4110037" y="4117110"/>
              <a:ext cx="630313" cy="134772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64934" y="4472968"/>
              <a:ext cx="630313" cy="134772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18306" y="3772532"/>
              <a:ext cx="611494" cy="2000999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569437" y="4589831"/>
                  <a:ext cx="286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9437" y="4589831"/>
                  <a:ext cx="286810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29412" r="-35294" b="-6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4278298" y="4553377"/>
                  <a:ext cx="303480" cy="2873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298" y="4553377"/>
                  <a:ext cx="303480" cy="287386"/>
                </a:xfrm>
                <a:prstGeom prst="rect">
                  <a:avLst/>
                </a:prstGeom>
                <a:blipFill>
                  <a:blip r:embed="rId12"/>
                  <a:stretch>
                    <a:fillRect l="-27778" t="-2941" r="-33333" b="-6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Group 38"/>
            <p:cNvGrpSpPr/>
            <p:nvPr/>
          </p:nvGrpSpPr>
          <p:grpSpPr>
            <a:xfrm>
              <a:off x="4448175" y="4375009"/>
              <a:ext cx="1228725" cy="276999"/>
              <a:chOff x="4448175" y="4375009"/>
              <a:chExt cx="1228725" cy="276999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4448175" y="4378818"/>
                <a:ext cx="1228725" cy="269382"/>
              </a:xfrm>
              <a:custGeom>
                <a:avLst/>
                <a:gdLst>
                  <a:gd name="connsiteX0" fmla="*/ 1228725 w 1228725"/>
                  <a:gd name="connsiteY0" fmla="*/ 269382 h 269382"/>
                  <a:gd name="connsiteX1" fmla="*/ 638175 w 1228725"/>
                  <a:gd name="connsiteY1" fmla="*/ 2682 h 269382"/>
                  <a:gd name="connsiteX2" fmla="*/ 0 w 1228725"/>
                  <a:gd name="connsiteY2" fmla="*/ 155082 h 26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8725" h="269382">
                    <a:moveTo>
                      <a:pt x="1228725" y="269382"/>
                    </a:moveTo>
                    <a:cubicBezTo>
                      <a:pt x="1035843" y="145557"/>
                      <a:pt x="842962" y="21732"/>
                      <a:pt x="638175" y="2682"/>
                    </a:cubicBezTo>
                    <a:cubicBezTo>
                      <a:pt x="433388" y="-16368"/>
                      <a:pt x="216694" y="69357"/>
                      <a:pt x="0" y="155082"/>
                    </a:cubicBezTo>
                  </a:path>
                </a:pathLst>
              </a:cu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4966207" y="4375009"/>
                    <a:ext cx="18537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6207" y="4375009"/>
                    <a:ext cx="185371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33333" r="-2666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005065" y="4676143"/>
                  <a:ext cx="308418" cy="2879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5065" y="4676143"/>
                  <a:ext cx="308418" cy="287964"/>
                </a:xfrm>
                <a:prstGeom prst="rect">
                  <a:avLst/>
                </a:prstGeom>
                <a:blipFill>
                  <a:blip r:embed="rId16"/>
                  <a:stretch>
                    <a:fillRect l="-27027" t="-2941" r="-32432" b="-6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oup 40"/>
            <p:cNvGrpSpPr/>
            <p:nvPr/>
          </p:nvGrpSpPr>
          <p:grpSpPr>
            <a:xfrm rot="21036353">
              <a:off x="3168510" y="4387527"/>
              <a:ext cx="1228725" cy="280072"/>
              <a:chOff x="4448175" y="4368128"/>
              <a:chExt cx="1228725" cy="280072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4448175" y="4378818"/>
                <a:ext cx="1228725" cy="269382"/>
              </a:xfrm>
              <a:custGeom>
                <a:avLst/>
                <a:gdLst>
                  <a:gd name="connsiteX0" fmla="*/ 1228725 w 1228725"/>
                  <a:gd name="connsiteY0" fmla="*/ 269382 h 269382"/>
                  <a:gd name="connsiteX1" fmla="*/ 638175 w 1228725"/>
                  <a:gd name="connsiteY1" fmla="*/ 2682 h 269382"/>
                  <a:gd name="connsiteX2" fmla="*/ 0 w 1228725"/>
                  <a:gd name="connsiteY2" fmla="*/ 155082 h 26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8725" h="269382">
                    <a:moveTo>
                      <a:pt x="1228725" y="269382"/>
                    </a:moveTo>
                    <a:cubicBezTo>
                      <a:pt x="1035843" y="145557"/>
                      <a:pt x="842962" y="21732"/>
                      <a:pt x="638175" y="2682"/>
                    </a:cubicBezTo>
                    <a:cubicBezTo>
                      <a:pt x="433388" y="-16368"/>
                      <a:pt x="216694" y="69357"/>
                      <a:pt x="0" y="155082"/>
                    </a:cubicBezTo>
                  </a:path>
                </a:pathLst>
              </a:cu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4965363" y="4368128"/>
                    <a:ext cx="18537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e-IL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5363" y="4368128"/>
                    <a:ext cx="185371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6316" r="-18421" b="-98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5" name="Group 54"/>
          <p:cNvGrpSpPr/>
          <p:nvPr/>
        </p:nvGrpSpPr>
        <p:grpSpPr>
          <a:xfrm>
            <a:off x="135116" y="3495791"/>
            <a:ext cx="4419041" cy="2355279"/>
            <a:chOff x="135116" y="3495791"/>
            <a:chExt cx="4419041" cy="2355279"/>
          </a:xfrm>
        </p:grpSpPr>
        <p:grpSp>
          <p:nvGrpSpPr>
            <p:cNvPr id="20" name="Group 19"/>
            <p:cNvGrpSpPr/>
            <p:nvPr/>
          </p:nvGrpSpPr>
          <p:grpSpPr>
            <a:xfrm>
              <a:off x="135116" y="3495791"/>
              <a:ext cx="4419041" cy="2355279"/>
              <a:chOff x="135116" y="3267192"/>
              <a:chExt cx="4419041" cy="2355279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35116" y="3267192"/>
                <a:ext cx="3978877" cy="2355279"/>
                <a:chOff x="603998" y="3175718"/>
                <a:chExt cx="5402821" cy="3197559"/>
              </a:xfrm>
              <a:solidFill>
                <a:srgbClr val="DEC8EE"/>
              </a:solidFill>
            </p:grpSpPr>
            <p:sp>
              <p:nvSpPr>
                <p:cNvPr id="5" name="Oval 4"/>
                <p:cNvSpPr/>
                <p:nvPr/>
              </p:nvSpPr>
              <p:spPr>
                <a:xfrm>
                  <a:off x="603998" y="3268490"/>
                  <a:ext cx="5402821" cy="3104787"/>
                </a:xfrm>
                <a:prstGeom prst="ellipse">
                  <a:avLst/>
                </a:prstGeom>
                <a:solidFill>
                  <a:srgbClr val="F1E8F8"/>
                </a:solidFill>
                <a:ln w="38100">
                  <a:solidFill>
                    <a:srgbClr val="76717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Rectangle 5"/>
                    <p:cNvSpPr/>
                    <p:nvPr/>
                  </p:nvSpPr>
                  <p:spPr>
                    <a:xfrm>
                      <a:off x="4868315" y="3175718"/>
                      <a:ext cx="771530" cy="551829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000" b="0" i="0" dirty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6" name="Rectangle 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68315" y="3175718"/>
                      <a:ext cx="771530" cy="5518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44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" name="Oval 6"/>
              <p:cNvSpPr/>
              <p:nvPr/>
            </p:nvSpPr>
            <p:spPr>
              <a:xfrm>
                <a:off x="305208" y="3603721"/>
                <a:ext cx="2881073" cy="1764541"/>
              </a:xfrm>
              <a:prstGeom prst="ellipse">
                <a:avLst/>
              </a:prstGeom>
              <a:solidFill>
                <a:srgbClr val="F1E8F8"/>
              </a:solidFill>
              <a:ln w="38100">
                <a:solidFill>
                  <a:srgbClr val="76717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567798" y="3839364"/>
                <a:ext cx="2039782" cy="1264097"/>
                <a:chOff x="1191527" y="3952507"/>
                <a:chExt cx="2769771" cy="1716155"/>
              </a:xfrm>
              <a:solidFill>
                <a:srgbClr val="DEC8EE"/>
              </a:solidFill>
            </p:grpSpPr>
            <p:sp>
              <p:nvSpPr>
                <p:cNvPr id="9" name="Oval 8"/>
                <p:cNvSpPr/>
                <p:nvPr/>
              </p:nvSpPr>
              <p:spPr>
                <a:xfrm>
                  <a:off x="1191527" y="4081532"/>
                  <a:ext cx="2384213" cy="1587130"/>
                </a:xfrm>
                <a:prstGeom prst="ellipse">
                  <a:avLst/>
                </a:prstGeom>
                <a:solidFill>
                  <a:srgbClr val="F1E8F8"/>
                </a:solidFill>
                <a:ln w="38100">
                  <a:solidFill>
                    <a:srgbClr val="76717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3189768" y="3952507"/>
                      <a:ext cx="771530" cy="549008"/>
                    </a:xfrm>
                    <a:prstGeom prst="rect">
                      <a:avLst/>
                    </a:prstGeom>
                    <a:noFill/>
                    <a:ln w="38100"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000" b="0" i="0" dirty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0" name="Rectangle 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89768" y="3952507"/>
                      <a:ext cx="771530" cy="549008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b="-2985"/>
                      </a:stretch>
                    </a:blipFill>
                    <a:ln w="3810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" name="Group 10"/>
              <p:cNvGrpSpPr/>
              <p:nvPr/>
            </p:nvGrpSpPr>
            <p:grpSpPr>
              <a:xfrm>
                <a:off x="868953" y="4127114"/>
                <a:ext cx="1253200" cy="702541"/>
                <a:chOff x="1600458" y="4343160"/>
                <a:chExt cx="1701690" cy="9537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Oval 11"/>
                    <p:cNvSpPr/>
                    <p:nvPr/>
                  </p:nvSpPr>
                  <p:spPr>
                    <a:xfrm>
                      <a:off x="1600458" y="4647806"/>
                      <a:ext cx="1293974" cy="649133"/>
                    </a:xfrm>
                    <a:prstGeom prst="ellipse">
                      <a:avLst/>
                    </a:prstGeom>
                    <a:solidFill>
                      <a:srgbClr val="BDD7EE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2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𝑰𝒏𝒊𝒕</m:t>
                            </m:r>
                          </m:oMath>
                        </m:oMathPara>
                      </a14:m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Oval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00458" y="4647806"/>
                      <a:ext cx="1293974" cy="64913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  <a:ln w="635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2530618" y="4343160"/>
                      <a:ext cx="771530" cy="55225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000" b="0" i="0" dirty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0618" y="4343160"/>
                      <a:ext cx="771530" cy="552257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b="-606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2614231" y="3559642"/>
                    <a:ext cx="568189" cy="40489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p>
                          </m:sSub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4231" y="3559642"/>
                    <a:ext cx="568189" cy="40489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b="-29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Rectangle 26"/>
              <p:cNvSpPr/>
              <p:nvPr/>
            </p:nvSpPr>
            <p:spPr>
              <a:xfrm>
                <a:off x="4138509" y="3839364"/>
                <a:ext cx="415648" cy="1412034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237742" y="4550729"/>
                  <a:ext cx="209911" cy="2027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7742" y="4550729"/>
                  <a:ext cx="209911" cy="202730"/>
                </a:xfrm>
                <a:prstGeom prst="rect">
                  <a:avLst/>
                </a:prstGeom>
                <a:blipFill>
                  <a:blip r:embed="rId24"/>
                  <a:stretch>
                    <a:fillRect l="-28571" r="-31429" b="-6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Freeform 22"/>
          <p:cNvSpPr/>
          <p:nvPr/>
        </p:nvSpPr>
        <p:spPr>
          <a:xfrm>
            <a:off x="4356847" y="5392271"/>
            <a:ext cx="4262718" cy="766482"/>
          </a:xfrm>
          <a:custGeom>
            <a:avLst/>
            <a:gdLst>
              <a:gd name="connsiteX0" fmla="*/ 4262718 w 4262718"/>
              <a:gd name="connsiteY0" fmla="*/ 0 h 766482"/>
              <a:gd name="connsiteX1" fmla="*/ 4262718 w 4262718"/>
              <a:gd name="connsiteY1" fmla="*/ 766482 h 766482"/>
              <a:gd name="connsiteX2" fmla="*/ 0 w 4262718"/>
              <a:gd name="connsiteY2" fmla="*/ 766482 h 766482"/>
              <a:gd name="connsiteX3" fmla="*/ 13447 w 4262718"/>
              <a:gd name="connsiteY3" fmla="*/ 107576 h 76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718" h="766482">
                <a:moveTo>
                  <a:pt x="4262718" y="0"/>
                </a:moveTo>
                <a:lnTo>
                  <a:pt x="4262718" y="766482"/>
                </a:lnTo>
                <a:lnTo>
                  <a:pt x="0" y="766482"/>
                </a:lnTo>
                <a:lnTo>
                  <a:pt x="13447" y="107576"/>
                </a:ln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323638" y="5195547"/>
            <a:ext cx="5344895" cy="766482"/>
          </a:xfrm>
          <a:custGeom>
            <a:avLst/>
            <a:gdLst>
              <a:gd name="connsiteX0" fmla="*/ 4262718 w 4262718"/>
              <a:gd name="connsiteY0" fmla="*/ 0 h 766482"/>
              <a:gd name="connsiteX1" fmla="*/ 4262718 w 4262718"/>
              <a:gd name="connsiteY1" fmla="*/ 766482 h 766482"/>
              <a:gd name="connsiteX2" fmla="*/ 0 w 4262718"/>
              <a:gd name="connsiteY2" fmla="*/ 766482 h 766482"/>
              <a:gd name="connsiteX3" fmla="*/ 13447 w 4262718"/>
              <a:gd name="connsiteY3" fmla="*/ 107576 h 76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718" h="766482">
                <a:moveTo>
                  <a:pt x="4262718" y="0"/>
                </a:moveTo>
                <a:lnTo>
                  <a:pt x="4262718" y="766482"/>
                </a:lnTo>
                <a:lnTo>
                  <a:pt x="0" y="766482"/>
                </a:lnTo>
                <a:lnTo>
                  <a:pt x="13447" y="107576"/>
                </a:ln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1546412" y="5174944"/>
            <a:ext cx="5298604" cy="535856"/>
          </a:xfrm>
          <a:custGeom>
            <a:avLst/>
            <a:gdLst>
              <a:gd name="connsiteX0" fmla="*/ 4262718 w 4262718"/>
              <a:gd name="connsiteY0" fmla="*/ 0 h 766482"/>
              <a:gd name="connsiteX1" fmla="*/ 4262718 w 4262718"/>
              <a:gd name="connsiteY1" fmla="*/ 766482 h 766482"/>
              <a:gd name="connsiteX2" fmla="*/ 0 w 4262718"/>
              <a:gd name="connsiteY2" fmla="*/ 766482 h 766482"/>
              <a:gd name="connsiteX3" fmla="*/ 13447 w 4262718"/>
              <a:gd name="connsiteY3" fmla="*/ 107576 h 766482"/>
              <a:gd name="connsiteX0" fmla="*/ 4262718 w 4262718"/>
              <a:gd name="connsiteY0" fmla="*/ 704556 h 1471038"/>
              <a:gd name="connsiteX1" fmla="*/ 4262718 w 4262718"/>
              <a:gd name="connsiteY1" fmla="*/ 1471038 h 1471038"/>
              <a:gd name="connsiteX2" fmla="*/ 0 w 4262718"/>
              <a:gd name="connsiteY2" fmla="*/ 1471038 h 1471038"/>
              <a:gd name="connsiteX3" fmla="*/ 2629 w 4262718"/>
              <a:gd name="connsiteY3" fmla="*/ 0 h 147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718" h="1471038">
                <a:moveTo>
                  <a:pt x="4262718" y="704556"/>
                </a:moveTo>
                <a:lnTo>
                  <a:pt x="4262718" y="1471038"/>
                </a:lnTo>
                <a:lnTo>
                  <a:pt x="0" y="1471038"/>
                </a:lnTo>
                <a:cubicBezTo>
                  <a:pt x="876" y="980692"/>
                  <a:pt x="1753" y="490346"/>
                  <a:pt x="2629" y="0"/>
                </a:cubicBezTo>
              </a:path>
            </a:pathLst>
          </a:cu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13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Rectangle 1402"/>
          <p:cNvSpPr/>
          <p:nvPr/>
        </p:nvSpPr>
        <p:spPr>
          <a:xfrm>
            <a:off x="4850677" y="5155222"/>
            <a:ext cx="4123202" cy="1691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50677" y="3327895"/>
            <a:ext cx="4123202" cy="18167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5" name="Group 1344"/>
          <p:cNvGrpSpPr/>
          <p:nvPr/>
        </p:nvGrpSpPr>
        <p:grpSpPr>
          <a:xfrm>
            <a:off x="583590" y="3654708"/>
            <a:ext cx="3397971" cy="2734046"/>
            <a:chOff x="2437964" y="3667347"/>
            <a:chExt cx="3397971" cy="2734046"/>
          </a:xfrm>
        </p:grpSpPr>
        <p:sp>
          <p:nvSpPr>
            <p:cNvPr id="1346" name="AutoShape 2"/>
            <p:cNvSpPr>
              <a:spLocks/>
            </p:cNvSpPr>
            <p:nvPr/>
          </p:nvSpPr>
          <p:spPr bwMode="auto">
            <a:xfrm>
              <a:off x="2437964" y="3667347"/>
              <a:ext cx="3397971" cy="273404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>
                  <a:solidFill>
                    <a:srgbClr val="0066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406"/>
            </a:p>
          </p:txBody>
        </p:sp>
        <p:sp>
          <p:nvSpPr>
            <p:cNvPr id="1347" name="AutoShape 3"/>
            <p:cNvSpPr>
              <a:spLocks/>
            </p:cNvSpPr>
            <p:nvPr/>
          </p:nvSpPr>
          <p:spPr bwMode="auto">
            <a:xfrm>
              <a:off x="2437964" y="3667347"/>
              <a:ext cx="3397971" cy="273404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6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077" y="1667179"/>
                <a:ext cx="300927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00…00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7" y="1667179"/>
                <a:ext cx="3009276" cy="430887"/>
              </a:xfrm>
              <a:prstGeom prst="rect">
                <a:avLst/>
              </a:prstGeom>
              <a:blipFill>
                <a:blip r:embed="rId5"/>
                <a:stretch>
                  <a:fillRect l="-1420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4078" y="2467478"/>
                <a:ext cx="293968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  =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10…01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8" y="2467478"/>
                <a:ext cx="2939689" cy="430887"/>
              </a:xfrm>
              <a:prstGeom prst="rect">
                <a:avLst/>
              </a:prstGeom>
              <a:blipFill>
                <a:blip r:embed="rId6"/>
                <a:stretch>
                  <a:fillRect l="-1452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68225" y="1386546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Init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8225" y="2181744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Bad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02807" y="1338563"/>
                <a:ext cx="1281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07" y="1338563"/>
                <a:ext cx="1281869" cy="400110"/>
              </a:xfrm>
              <a:prstGeom prst="rect">
                <a:avLst/>
              </a:prstGeom>
              <a:blipFill>
                <a:blip r:embed="rId9"/>
                <a:stretch>
                  <a:fillRect t="-3077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itle 1"/>
          <p:cNvSpPr txBox="1">
            <a:spLocks/>
          </p:cNvSpPr>
          <p:nvPr/>
        </p:nvSpPr>
        <p:spPr>
          <a:xfrm>
            <a:off x="645742" y="443626"/>
            <a:ext cx="7886700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Inductive Invariants</a:t>
            </a:r>
            <a:endParaRPr lang="en-US" dirty="0"/>
          </a:p>
        </p:txBody>
      </p:sp>
      <p:grpSp>
        <p:nvGrpSpPr>
          <p:cNvPr id="1082" name="Group 1081"/>
          <p:cNvGrpSpPr/>
          <p:nvPr/>
        </p:nvGrpSpPr>
        <p:grpSpPr>
          <a:xfrm>
            <a:off x="578982" y="3327895"/>
            <a:ext cx="4102510" cy="3051711"/>
            <a:chOff x="2449393" y="3359793"/>
            <a:chExt cx="4102510" cy="3051711"/>
          </a:xfrm>
        </p:grpSpPr>
        <p:sp>
          <p:nvSpPr>
            <p:cNvPr id="1083" name="Rectangle 2"/>
            <p:cNvSpPr>
              <a:spLocks/>
            </p:cNvSpPr>
            <p:nvPr/>
          </p:nvSpPr>
          <p:spPr bwMode="auto">
            <a:xfrm>
              <a:off x="2449393" y="3359793"/>
              <a:ext cx="4102510" cy="305171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6"/>
            </a:p>
          </p:txBody>
        </p:sp>
        <p:grpSp>
          <p:nvGrpSpPr>
            <p:cNvPr id="1084" name="Group 1083"/>
            <p:cNvGrpSpPr/>
            <p:nvPr/>
          </p:nvGrpSpPr>
          <p:grpSpPr>
            <a:xfrm>
              <a:off x="2499359" y="3406244"/>
              <a:ext cx="4034136" cy="2978968"/>
              <a:chOff x="2499359" y="3406244"/>
              <a:chExt cx="4034136" cy="2978968"/>
            </a:xfrm>
          </p:grpSpPr>
          <p:grpSp>
            <p:nvGrpSpPr>
              <p:cNvPr id="1085" name="Group 96"/>
              <p:cNvGrpSpPr>
                <a:grpSpLocks/>
              </p:cNvGrpSpPr>
              <p:nvPr/>
            </p:nvGrpSpPr>
            <p:grpSpPr bwMode="auto">
              <a:xfrm>
                <a:off x="2499359" y="4209925"/>
                <a:ext cx="2001289" cy="2133218"/>
                <a:chOff x="0" y="0"/>
                <a:chExt cx="2282" cy="2433"/>
              </a:xfrm>
            </p:grpSpPr>
            <p:grpSp>
              <p:nvGrpSpPr>
                <p:cNvPr id="1242" name="Group 33"/>
                <p:cNvGrpSpPr>
                  <a:grpSpLocks/>
                </p:cNvGrpSpPr>
                <p:nvPr/>
              </p:nvGrpSpPr>
              <p:grpSpPr bwMode="auto">
                <a:xfrm>
                  <a:off x="0" y="1754"/>
                  <a:ext cx="2282" cy="679"/>
                  <a:chOff x="0" y="0"/>
                  <a:chExt cx="2282" cy="678"/>
                </a:xfrm>
              </p:grpSpPr>
              <p:grpSp>
                <p:nvGrpSpPr>
                  <p:cNvPr id="130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326" name="Oval 3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7" name="Oval 4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8" name="Oval 5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9" name="Oval 6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0" name="Oval 7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1" name="Oval 8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2" name="Oval 9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3" name="Oval 10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34" name="Oval 11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306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811" y="0"/>
                    <a:ext cx="608" cy="660"/>
                    <a:chOff x="0" y="0"/>
                    <a:chExt cx="608" cy="660"/>
                  </a:xfrm>
                </p:grpSpPr>
                <p:sp>
                  <p:nvSpPr>
                    <p:cNvPr id="1317" name="Oval 13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8" name="Oval 14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9" name="Oval 15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0" name="Oval 16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1" name="Oval 17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2" name="Oval 18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3" name="Oval 19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4" name="Oval 20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25" name="Oval 21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30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674" y="17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308" name="Oval 23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9" name="Oval 24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0" name="Oval 25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1" name="Oval 26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2" name="Oval 27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3" name="Oval 28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4" name="Oval 29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5" name="Oval 30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16" name="Oval 31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243" name="Group 64"/>
                <p:cNvGrpSpPr>
                  <a:grpSpLocks/>
                </p:cNvGrpSpPr>
                <p:nvPr/>
              </p:nvGrpSpPr>
              <p:grpSpPr bwMode="auto">
                <a:xfrm>
                  <a:off x="0" y="852"/>
                  <a:ext cx="2282" cy="679"/>
                  <a:chOff x="0" y="0"/>
                  <a:chExt cx="2282" cy="678"/>
                </a:xfrm>
              </p:grpSpPr>
              <p:grpSp>
                <p:nvGrpSpPr>
                  <p:cNvPr id="1275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96" name="Oval 34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7" name="Oval 35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8" name="Oval 36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9" name="Oval 37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0" name="Oval 38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1" name="Oval 39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2" name="Oval 40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3" name="Oval 41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304" name="Oval 42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76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811" y="0"/>
                    <a:ext cx="608" cy="660"/>
                    <a:chOff x="0" y="0"/>
                    <a:chExt cx="608" cy="660"/>
                  </a:xfrm>
                </p:grpSpPr>
                <p:sp>
                  <p:nvSpPr>
                    <p:cNvPr id="1287" name="Oval 44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8" name="Oval 45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9" name="Oval 46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0" name="Oval 47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1" name="Oval 48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2" name="Oval 49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3" name="Oval 50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4" name="Oval 51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95" name="Oval 52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77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674" y="17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78" name="Oval 54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9" name="Oval 55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0" name="Oval 56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1" name="Oval 57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2" name="Oval 58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3" name="Oval 59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4" name="Oval 60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5" name="Oval 61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86" name="Oval 62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244" name="Group 9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282" cy="678"/>
                  <a:chOff x="0" y="0"/>
                  <a:chExt cx="2282" cy="678"/>
                </a:xfrm>
              </p:grpSpPr>
              <p:grpSp>
                <p:nvGrpSpPr>
                  <p:cNvPr id="1245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66" name="Oval 65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7" name="Oval 66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8" name="Oval 67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9" name="Oval 68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0" name="Oval 69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1" name="Oval 70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2" name="Oval 71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3" name="Oval 72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74" name="Oval 73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46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811" y="0"/>
                    <a:ext cx="608" cy="660"/>
                    <a:chOff x="0" y="0"/>
                    <a:chExt cx="608" cy="660"/>
                  </a:xfrm>
                </p:grpSpPr>
                <p:sp>
                  <p:nvSpPr>
                    <p:cNvPr id="1257" name="Oval 75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8" name="Oval 76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9" name="Oval 77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0" name="Oval 78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1" name="Oval 79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2" name="Oval 80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3" name="Oval 81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4" name="Oval 82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65" name="Oval 83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247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1674" y="17"/>
                    <a:ext cx="608" cy="661"/>
                    <a:chOff x="0" y="0"/>
                    <a:chExt cx="608" cy="660"/>
                  </a:xfrm>
                </p:grpSpPr>
                <p:sp>
                  <p:nvSpPr>
                    <p:cNvPr id="1248" name="Oval 85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49" name="Oval 86"/>
                    <p:cNvSpPr>
                      <a:spLocks/>
                    </p:cNvSpPr>
                    <p:nvPr/>
                  </p:nvSpPr>
                  <p:spPr bwMode="auto">
                    <a:xfrm>
                      <a:off x="0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0" name="Oval 87"/>
                    <p:cNvSpPr>
                      <a:spLocks/>
                    </p:cNvSpPr>
                    <p:nvPr/>
                  </p:nvSpPr>
                  <p:spPr bwMode="auto">
                    <a:xfrm>
                      <a:off x="0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1" name="Oval 88"/>
                    <p:cNvSpPr>
                      <a:spLocks/>
                    </p:cNvSpPr>
                    <p:nvPr/>
                  </p:nvSpPr>
                  <p:spPr bwMode="auto">
                    <a:xfrm>
                      <a:off x="281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2" name="Oval 89"/>
                    <p:cNvSpPr>
                      <a:spLocks/>
                    </p:cNvSpPr>
                    <p:nvPr/>
                  </p:nvSpPr>
                  <p:spPr bwMode="auto">
                    <a:xfrm>
                      <a:off x="281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3" name="Oval 90"/>
                    <p:cNvSpPr>
                      <a:spLocks/>
                    </p:cNvSpPr>
                    <p:nvPr/>
                  </p:nvSpPr>
                  <p:spPr bwMode="auto">
                    <a:xfrm>
                      <a:off x="281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4" name="Oval 91"/>
                    <p:cNvSpPr>
                      <a:spLocks/>
                    </p:cNvSpPr>
                    <p:nvPr/>
                  </p:nvSpPr>
                  <p:spPr bwMode="auto">
                    <a:xfrm>
                      <a:off x="569" y="0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5" name="Oval 92"/>
                    <p:cNvSpPr>
                      <a:spLocks/>
                    </p:cNvSpPr>
                    <p:nvPr/>
                  </p:nvSpPr>
                  <p:spPr bwMode="auto">
                    <a:xfrm>
                      <a:off x="569" y="309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56" name="Oval 93"/>
                    <p:cNvSpPr>
                      <a:spLocks/>
                    </p:cNvSpPr>
                    <p:nvPr/>
                  </p:nvSpPr>
                  <p:spPr bwMode="auto">
                    <a:xfrm>
                      <a:off x="569" y="618"/>
                      <a:ext cx="39" cy="4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</p:grpSp>
          <p:grpSp>
            <p:nvGrpSpPr>
              <p:cNvPr id="1086" name="Group 127"/>
              <p:cNvGrpSpPr>
                <a:grpSpLocks/>
              </p:cNvGrpSpPr>
              <p:nvPr/>
            </p:nvGrpSpPr>
            <p:grpSpPr bwMode="auto">
              <a:xfrm>
                <a:off x="2502866" y="3406244"/>
                <a:ext cx="2001289" cy="595092"/>
                <a:chOff x="0" y="0"/>
                <a:chExt cx="2282" cy="678"/>
              </a:xfrm>
            </p:grpSpPr>
            <p:grpSp>
              <p:nvGrpSpPr>
                <p:cNvPr id="1212" name="Group 106"/>
                <p:cNvGrpSpPr>
                  <a:grpSpLocks/>
                </p:cNvGrpSpPr>
                <p:nvPr/>
              </p:nvGrpSpPr>
              <p:grpSpPr bwMode="auto">
                <a:xfrm>
                  <a:off x="0" y="3"/>
                  <a:ext cx="608" cy="661"/>
                  <a:chOff x="0" y="0"/>
                  <a:chExt cx="608" cy="660"/>
                </a:xfrm>
              </p:grpSpPr>
              <p:sp>
                <p:nvSpPr>
                  <p:cNvPr id="1233" name="Oval 9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4" name="Oval 98"/>
                  <p:cNvSpPr>
                    <a:spLocks/>
                  </p:cNvSpPr>
                  <p:nvPr/>
                </p:nvSpPr>
                <p:spPr bwMode="auto">
                  <a:xfrm>
                    <a:off x="0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5" name="Oval 99"/>
                  <p:cNvSpPr>
                    <a:spLocks/>
                  </p:cNvSpPr>
                  <p:nvPr/>
                </p:nvSpPr>
                <p:spPr bwMode="auto">
                  <a:xfrm>
                    <a:off x="0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6" name="Oval 100"/>
                  <p:cNvSpPr>
                    <a:spLocks/>
                  </p:cNvSpPr>
                  <p:nvPr/>
                </p:nvSpPr>
                <p:spPr bwMode="auto">
                  <a:xfrm>
                    <a:off x="281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7" name="Oval 101"/>
                  <p:cNvSpPr>
                    <a:spLocks/>
                  </p:cNvSpPr>
                  <p:nvPr/>
                </p:nvSpPr>
                <p:spPr bwMode="auto">
                  <a:xfrm>
                    <a:off x="281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8" name="Oval 102"/>
                  <p:cNvSpPr>
                    <a:spLocks/>
                  </p:cNvSpPr>
                  <p:nvPr/>
                </p:nvSpPr>
                <p:spPr bwMode="auto">
                  <a:xfrm>
                    <a:off x="281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9" name="Oval 103"/>
                  <p:cNvSpPr>
                    <a:spLocks/>
                  </p:cNvSpPr>
                  <p:nvPr/>
                </p:nvSpPr>
                <p:spPr bwMode="auto">
                  <a:xfrm>
                    <a:off x="569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40" name="Oval 104"/>
                  <p:cNvSpPr>
                    <a:spLocks/>
                  </p:cNvSpPr>
                  <p:nvPr/>
                </p:nvSpPr>
                <p:spPr bwMode="auto">
                  <a:xfrm>
                    <a:off x="569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41" name="Oval 105"/>
                  <p:cNvSpPr>
                    <a:spLocks/>
                  </p:cNvSpPr>
                  <p:nvPr/>
                </p:nvSpPr>
                <p:spPr bwMode="auto">
                  <a:xfrm>
                    <a:off x="569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213" name="Group 116"/>
                <p:cNvGrpSpPr>
                  <a:grpSpLocks/>
                </p:cNvGrpSpPr>
                <p:nvPr/>
              </p:nvGrpSpPr>
              <p:grpSpPr bwMode="auto">
                <a:xfrm>
                  <a:off x="811" y="0"/>
                  <a:ext cx="608" cy="660"/>
                  <a:chOff x="0" y="0"/>
                  <a:chExt cx="608" cy="660"/>
                </a:xfrm>
              </p:grpSpPr>
              <p:sp>
                <p:nvSpPr>
                  <p:cNvPr id="1224" name="Oval 10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5" name="Oval 108"/>
                  <p:cNvSpPr>
                    <a:spLocks/>
                  </p:cNvSpPr>
                  <p:nvPr/>
                </p:nvSpPr>
                <p:spPr bwMode="auto">
                  <a:xfrm>
                    <a:off x="0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6" name="Oval 109"/>
                  <p:cNvSpPr>
                    <a:spLocks/>
                  </p:cNvSpPr>
                  <p:nvPr/>
                </p:nvSpPr>
                <p:spPr bwMode="auto">
                  <a:xfrm>
                    <a:off x="0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7" name="Oval 110"/>
                  <p:cNvSpPr>
                    <a:spLocks/>
                  </p:cNvSpPr>
                  <p:nvPr/>
                </p:nvSpPr>
                <p:spPr bwMode="auto">
                  <a:xfrm>
                    <a:off x="281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8" name="Oval 111"/>
                  <p:cNvSpPr>
                    <a:spLocks/>
                  </p:cNvSpPr>
                  <p:nvPr/>
                </p:nvSpPr>
                <p:spPr bwMode="auto">
                  <a:xfrm>
                    <a:off x="281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9" name="Oval 112"/>
                  <p:cNvSpPr>
                    <a:spLocks/>
                  </p:cNvSpPr>
                  <p:nvPr/>
                </p:nvSpPr>
                <p:spPr bwMode="auto">
                  <a:xfrm>
                    <a:off x="281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0" name="Oval 113"/>
                  <p:cNvSpPr>
                    <a:spLocks/>
                  </p:cNvSpPr>
                  <p:nvPr/>
                </p:nvSpPr>
                <p:spPr bwMode="auto">
                  <a:xfrm>
                    <a:off x="569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1" name="Oval 114"/>
                  <p:cNvSpPr>
                    <a:spLocks/>
                  </p:cNvSpPr>
                  <p:nvPr/>
                </p:nvSpPr>
                <p:spPr bwMode="auto">
                  <a:xfrm>
                    <a:off x="569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32" name="Oval 115"/>
                  <p:cNvSpPr>
                    <a:spLocks/>
                  </p:cNvSpPr>
                  <p:nvPr/>
                </p:nvSpPr>
                <p:spPr bwMode="auto">
                  <a:xfrm>
                    <a:off x="569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214" name="Group 126"/>
                <p:cNvGrpSpPr>
                  <a:grpSpLocks/>
                </p:cNvGrpSpPr>
                <p:nvPr/>
              </p:nvGrpSpPr>
              <p:grpSpPr bwMode="auto">
                <a:xfrm>
                  <a:off x="1674" y="17"/>
                  <a:ext cx="608" cy="661"/>
                  <a:chOff x="0" y="0"/>
                  <a:chExt cx="608" cy="660"/>
                </a:xfrm>
              </p:grpSpPr>
              <p:sp>
                <p:nvSpPr>
                  <p:cNvPr id="1215" name="Oval 117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6" name="Oval 118"/>
                  <p:cNvSpPr>
                    <a:spLocks/>
                  </p:cNvSpPr>
                  <p:nvPr/>
                </p:nvSpPr>
                <p:spPr bwMode="auto">
                  <a:xfrm>
                    <a:off x="0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7" name="Oval 119"/>
                  <p:cNvSpPr>
                    <a:spLocks/>
                  </p:cNvSpPr>
                  <p:nvPr/>
                </p:nvSpPr>
                <p:spPr bwMode="auto">
                  <a:xfrm>
                    <a:off x="0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8" name="Oval 120"/>
                  <p:cNvSpPr>
                    <a:spLocks/>
                  </p:cNvSpPr>
                  <p:nvPr/>
                </p:nvSpPr>
                <p:spPr bwMode="auto">
                  <a:xfrm>
                    <a:off x="281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19" name="Oval 121"/>
                  <p:cNvSpPr>
                    <a:spLocks/>
                  </p:cNvSpPr>
                  <p:nvPr/>
                </p:nvSpPr>
                <p:spPr bwMode="auto">
                  <a:xfrm>
                    <a:off x="281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0" name="Oval 122"/>
                  <p:cNvSpPr>
                    <a:spLocks/>
                  </p:cNvSpPr>
                  <p:nvPr/>
                </p:nvSpPr>
                <p:spPr bwMode="auto">
                  <a:xfrm>
                    <a:off x="281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1" name="Oval 123"/>
                  <p:cNvSpPr>
                    <a:spLocks/>
                  </p:cNvSpPr>
                  <p:nvPr/>
                </p:nvSpPr>
                <p:spPr bwMode="auto">
                  <a:xfrm>
                    <a:off x="569" y="0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2" name="Oval 124"/>
                  <p:cNvSpPr>
                    <a:spLocks/>
                  </p:cNvSpPr>
                  <p:nvPr/>
                </p:nvSpPr>
                <p:spPr bwMode="auto">
                  <a:xfrm>
                    <a:off x="569" y="309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223" name="Oval 125"/>
                  <p:cNvSpPr>
                    <a:spLocks/>
                  </p:cNvSpPr>
                  <p:nvPr/>
                </p:nvSpPr>
                <p:spPr bwMode="auto">
                  <a:xfrm>
                    <a:off x="569" y="618"/>
                    <a:ext cx="39" cy="42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</p:grpSp>
          <p:grpSp>
            <p:nvGrpSpPr>
              <p:cNvPr id="1087" name="Group 221"/>
              <p:cNvGrpSpPr>
                <a:grpSpLocks/>
              </p:cNvGrpSpPr>
              <p:nvPr/>
            </p:nvGrpSpPr>
            <p:grpSpPr bwMode="auto">
              <a:xfrm>
                <a:off x="4737331" y="4213431"/>
                <a:ext cx="1791780" cy="2171781"/>
                <a:chOff x="0" y="0"/>
                <a:chExt cx="2044" cy="2477"/>
              </a:xfrm>
            </p:grpSpPr>
            <p:grpSp>
              <p:nvGrpSpPr>
                <p:cNvPr id="1119" name="Group 158"/>
                <p:cNvGrpSpPr>
                  <a:grpSpLocks/>
                </p:cNvGrpSpPr>
                <p:nvPr/>
              </p:nvGrpSpPr>
              <p:grpSpPr bwMode="auto">
                <a:xfrm>
                  <a:off x="0" y="1786"/>
                  <a:ext cx="2044" cy="691"/>
                  <a:chOff x="0" y="0"/>
                  <a:chExt cx="2044" cy="690"/>
                </a:xfrm>
              </p:grpSpPr>
              <p:grpSp>
                <p:nvGrpSpPr>
                  <p:cNvPr id="1182" name="Group 137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544" cy="673"/>
                    <a:chOff x="0" y="0"/>
                    <a:chExt cx="544" cy="672"/>
                  </a:xfrm>
                </p:grpSpPr>
                <p:sp>
                  <p:nvSpPr>
                    <p:cNvPr id="1203" name="Oval 12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4" name="Oval 129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5" name="Oval 130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6" name="Oval 131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7" name="Oval 132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8" name="Oval 133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9" name="Oval 134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10" name="Oval 135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11" name="Oval 136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83" name="Group 147"/>
                  <p:cNvGrpSpPr>
                    <a:grpSpLocks/>
                  </p:cNvGrpSpPr>
                  <p:nvPr/>
                </p:nvGrpSpPr>
                <p:grpSpPr bwMode="auto">
                  <a:xfrm>
                    <a:off x="726" y="0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94" name="Oval 13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5" name="Oval 139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6" name="Oval 140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7" name="Oval 141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8" name="Oval 142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9" name="Oval 143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0" name="Oval 144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1" name="Oval 145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202" name="Oval 146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84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1499" y="18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85" name="Oval 148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6" name="Oval 149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7" name="Oval 150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8" name="Oval 151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9" name="Oval 152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0" name="Oval 153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1" name="Oval 154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2" name="Oval 155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93" name="Oval 156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120" name="Group 189"/>
                <p:cNvGrpSpPr>
                  <a:grpSpLocks/>
                </p:cNvGrpSpPr>
                <p:nvPr/>
              </p:nvGrpSpPr>
              <p:grpSpPr bwMode="auto">
                <a:xfrm>
                  <a:off x="0" y="868"/>
                  <a:ext cx="2044" cy="690"/>
                  <a:chOff x="0" y="0"/>
                  <a:chExt cx="2044" cy="690"/>
                </a:xfrm>
              </p:grpSpPr>
              <p:grpSp>
                <p:nvGrpSpPr>
                  <p:cNvPr id="1152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544" cy="673"/>
                    <a:chOff x="0" y="0"/>
                    <a:chExt cx="544" cy="672"/>
                  </a:xfrm>
                </p:grpSpPr>
                <p:sp>
                  <p:nvSpPr>
                    <p:cNvPr id="1173" name="Oval 15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4" name="Oval 160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5" name="Oval 161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6" name="Oval 162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7" name="Oval 163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8" name="Oval 164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9" name="Oval 165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0" name="Oval 166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81" name="Oval 167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53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726" y="0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64" name="Oval 16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5" name="Oval 170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6" name="Oval 171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7" name="Oval 172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8" name="Oval 173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9" name="Oval 174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0" name="Oval 175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1" name="Oval 176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72" name="Oval 177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54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499" y="18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55" name="Oval 179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6" name="Oval 180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7" name="Oval 181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8" name="Oval 182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9" name="Oval 183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0" name="Oval 184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1" name="Oval 185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2" name="Oval 186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63" name="Oval 187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  <p:grpSp>
              <p:nvGrpSpPr>
                <p:cNvPr id="1121" name="Group 22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044" cy="690"/>
                  <a:chOff x="0" y="0"/>
                  <a:chExt cx="2044" cy="690"/>
                </a:xfrm>
              </p:grpSpPr>
              <p:grpSp>
                <p:nvGrpSpPr>
                  <p:cNvPr id="1122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0" y="3"/>
                    <a:ext cx="544" cy="673"/>
                    <a:chOff x="0" y="0"/>
                    <a:chExt cx="544" cy="672"/>
                  </a:xfrm>
                </p:grpSpPr>
                <p:sp>
                  <p:nvSpPr>
                    <p:cNvPr id="1143" name="Oval 190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4" name="Oval 191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5" name="Oval 192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6" name="Oval 193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7" name="Oval 194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8" name="Oval 195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9" name="Oval 196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0" name="Oval 197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51" name="Oval 198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23" name="Group 209"/>
                  <p:cNvGrpSpPr>
                    <a:grpSpLocks/>
                  </p:cNvGrpSpPr>
                  <p:nvPr/>
                </p:nvGrpSpPr>
                <p:grpSpPr bwMode="auto">
                  <a:xfrm>
                    <a:off x="726" y="0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34" name="Oval 200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5" name="Oval 201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6" name="Oval 202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7" name="Oval 203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8" name="Oval 204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9" name="Oval 205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0" name="Oval 206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1" name="Oval 207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42" name="Oval 208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  <p:grpSp>
                <p:nvGrpSpPr>
                  <p:cNvPr id="1124" name="Group 219"/>
                  <p:cNvGrpSpPr>
                    <a:grpSpLocks/>
                  </p:cNvGrpSpPr>
                  <p:nvPr/>
                </p:nvGrpSpPr>
                <p:grpSpPr bwMode="auto">
                  <a:xfrm>
                    <a:off x="1499" y="18"/>
                    <a:ext cx="545" cy="672"/>
                    <a:chOff x="0" y="0"/>
                    <a:chExt cx="544" cy="672"/>
                  </a:xfrm>
                </p:grpSpPr>
                <p:sp>
                  <p:nvSpPr>
                    <p:cNvPr id="1125" name="Oval 210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6" name="Oval 211"/>
                    <p:cNvSpPr>
                      <a:spLocks/>
                    </p:cNvSpPr>
                    <p:nvPr/>
                  </p:nvSpPr>
                  <p:spPr bwMode="auto">
                    <a:xfrm>
                      <a:off x="0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7" name="Oval 212"/>
                    <p:cNvSpPr>
                      <a:spLocks/>
                    </p:cNvSpPr>
                    <p:nvPr/>
                  </p:nvSpPr>
                  <p:spPr bwMode="auto">
                    <a:xfrm>
                      <a:off x="0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8" name="Oval 213"/>
                    <p:cNvSpPr>
                      <a:spLocks/>
                    </p:cNvSpPr>
                    <p:nvPr/>
                  </p:nvSpPr>
                  <p:spPr bwMode="auto">
                    <a:xfrm>
                      <a:off x="251" y="0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29" name="Oval 214"/>
                    <p:cNvSpPr>
                      <a:spLocks/>
                    </p:cNvSpPr>
                    <p:nvPr/>
                  </p:nvSpPr>
                  <p:spPr bwMode="auto">
                    <a:xfrm>
                      <a:off x="251" y="314"/>
                      <a:ext cx="36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0" name="Oval 215"/>
                    <p:cNvSpPr>
                      <a:spLocks/>
                    </p:cNvSpPr>
                    <p:nvPr/>
                  </p:nvSpPr>
                  <p:spPr bwMode="auto">
                    <a:xfrm>
                      <a:off x="251" y="629"/>
                      <a:ext cx="36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1" name="Oval 216"/>
                    <p:cNvSpPr>
                      <a:spLocks/>
                    </p:cNvSpPr>
                    <p:nvPr/>
                  </p:nvSpPr>
                  <p:spPr bwMode="auto">
                    <a:xfrm>
                      <a:off x="509" y="0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2" name="Oval 217"/>
                    <p:cNvSpPr>
                      <a:spLocks/>
                    </p:cNvSpPr>
                    <p:nvPr/>
                  </p:nvSpPr>
                  <p:spPr bwMode="auto">
                    <a:xfrm>
                      <a:off x="509" y="314"/>
                      <a:ext cx="35" cy="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  <p:sp>
                  <p:nvSpPr>
                    <p:cNvPr id="1133" name="Oval 218"/>
                    <p:cNvSpPr>
                      <a:spLocks/>
                    </p:cNvSpPr>
                    <p:nvPr/>
                  </p:nvSpPr>
                  <p:spPr bwMode="auto">
                    <a:xfrm>
                      <a:off x="509" y="629"/>
                      <a:ext cx="35" cy="43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317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en-US" sz="1406"/>
                    </a:p>
                  </p:txBody>
                </p:sp>
              </p:grpSp>
            </p:grpSp>
          </p:grpSp>
          <p:grpSp>
            <p:nvGrpSpPr>
              <p:cNvPr id="1088" name="Group 252"/>
              <p:cNvGrpSpPr>
                <a:grpSpLocks/>
              </p:cNvGrpSpPr>
              <p:nvPr/>
            </p:nvGrpSpPr>
            <p:grpSpPr bwMode="auto">
              <a:xfrm>
                <a:off x="4740838" y="3409749"/>
                <a:ext cx="1792657" cy="600351"/>
                <a:chOff x="0" y="0"/>
                <a:chExt cx="2044" cy="685"/>
              </a:xfrm>
            </p:grpSpPr>
            <p:grpSp>
              <p:nvGrpSpPr>
                <p:cNvPr id="1089" name="Group 231"/>
                <p:cNvGrpSpPr>
                  <a:grpSpLocks/>
                </p:cNvGrpSpPr>
                <p:nvPr/>
              </p:nvGrpSpPr>
              <p:grpSpPr bwMode="auto">
                <a:xfrm>
                  <a:off x="0" y="3"/>
                  <a:ext cx="544" cy="667"/>
                  <a:chOff x="0" y="0"/>
                  <a:chExt cx="544" cy="667"/>
                </a:xfrm>
              </p:grpSpPr>
              <p:sp>
                <p:nvSpPr>
                  <p:cNvPr id="1110" name="Oval 22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1" name="Oval 223"/>
                  <p:cNvSpPr>
                    <a:spLocks/>
                  </p:cNvSpPr>
                  <p:nvPr/>
                </p:nvSpPr>
                <p:spPr bwMode="auto">
                  <a:xfrm>
                    <a:off x="0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2" name="Oval 224"/>
                  <p:cNvSpPr>
                    <a:spLocks/>
                  </p:cNvSpPr>
                  <p:nvPr/>
                </p:nvSpPr>
                <p:spPr bwMode="auto">
                  <a:xfrm>
                    <a:off x="0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3" name="Oval 225"/>
                  <p:cNvSpPr>
                    <a:spLocks/>
                  </p:cNvSpPr>
                  <p:nvPr/>
                </p:nvSpPr>
                <p:spPr bwMode="auto">
                  <a:xfrm>
                    <a:off x="251" y="0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4" name="Oval 226"/>
                  <p:cNvSpPr>
                    <a:spLocks/>
                  </p:cNvSpPr>
                  <p:nvPr/>
                </p:nvSpPr>
                <p:spPr bwMode="auto">
                  <a:xfrm>
                    <a:off x="251" y="312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5" name="Oval 227"/>
                  <p:cNvSpPr>
                    <a:spLocks/>
                  </p:cNvSpPr>
                  <p:nvPr/>
                </p:nvSpPr>
                <p:spPr bwMode="auto">
                  <a:xfrm>
                    <a:off x="251" y="624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6" name="Oval 228"/>
                  <p:cNvSpPr>
                    <a:spLocks/>
                  </p:cNvSpPr>
                  <p:nvPr/>
                </p:nvSpPr>
                <p:spPr bwMode="auto">
                  <a:xfrm>
                    <a:off x="509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7" name="Oval 229"/>
                  <p:cNvSpPr>
                    <a:spLocks/>
                  </p:cNvSpPr>
                  <p:nvPr/>
                </p:nvSpPr>
                <p:spPr bwMode="auto">
                  <a:xfrm>
                    <a:off x="509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18" name="Oval 230"/>
                  <p:cNvSpPr>
                    <a:spLocks/>
                  </p:cNvSpPr>
                  <p:nvPr/>
                </p:nvSpPr>
                <p:spPr bwMode="auto">
                  <a:xfrm>
                    <a:off x="509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090" name="Group 241"/>
                <p:cNvGrpSpPr>
                  <a:grpSpLocks/>
                </p:cNvGrpSpPr>
                <p:nvPr/>
              </p:nvGrpSpPr>
              <p:grpSpPr bwMode="auto">
                <a:xfrm>
                  <a:off x="726" y="0"/>
                  <a:ext cx="545" cy="667"/>
                  <a:chOff x="0" y="0"/>
                  <a:chExt cx="544" cy="667"/>
                </a:xfrm>
              </p:grpSpPr>
              <p:sp>
                <p:nvSpPr>
                  <p:cNvPr id="1101" name="Oval 23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2" name="Oval 233"/>
                  <p:cNvSpPr>
                    <a:spLocks/>
                  </p:cNvSpPr>
                  <p:nvPr/>
                </p:nvSpPr>
                <p:spPr bwMode="auto">
                  <a:xfrm>
                    <a:off x="0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3" name="Oval 234"/>
                  <p:cNvSpPr>
                    <a:spLocks/>
                  </p:cNvSpPr>
                  <p:nvPr/>
                </p:nvSpPr>
                <p:spPr bwMode="auto">
                  <a:xfrm>
                    <a:off x="0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4" name="Oval 235"/>
                  <p:cNvSpPr>
                    <a:spLocks/>
                  </p:cNvSpPr>
                  <p:nvPr/>
                </p:nvSpPr>
                <p:spPr bwMode="auto">
                  <a:xfrm>
                    <a:off x="251" y="0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5" name="Oval 236"/>
                  <p:cNvSpPr>
                    <a:spLocks/>
                  </p:cNvSpPr>
                  <p:nvPr/>
                </p:nvSpPr>
                <p:spPr bwMode="auto">
                  <a:xfrm>
                    <a:off x="251" y="312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6" name="Oval 237"/>
                  <p:cNvSpPr>
                    <a:spLocks/>
                  </p:cNvSpPr>
                  <p:nvPr/>
                </p:nvSpPr>
                <p:spPr bwMode="auto">
                  <a:xfrm>
                    <a:off x="251" y="624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7" name="Oval 238"/>
                  <p:cNvSpPr>
                    <a:spLocks/>
                  </p:cNvSpPr>
                  <p:nvPr/>
                </p:nvSpPr>
                <p:spPr bwMode="auto">
                  <a:xfrm>
                    <a:off x="509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8" name="Oval 239"/>
                  <p:cNvSpPr>
                    <a:spLocks/>
                  </p:cNvSpPr>
                  <p:nvPr/>
                </p:nvSpPr>
                <p:spPr bwMode="auto">
                  <a:xfrm>
                    <a:off x="509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9" name="Oval 240"/>
                  <p:cNvSpPr>
                    <a:spLocks/>
                  </p:cNvSpPr>
                  <p:nvPr/>
                </p:nvSpPr>
                <p:spPr bwMode="auto">
                  <a:xfrm>
                    <a:off x="509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  <p:grpSp>
              <p:nvGrpSpPr>
                <p:cNvPr id="1091" name="Group 251"/>
                <p:cNvGrpSpPr>
                  <a:grpSpLocks/>
                </p:cNvGrpSpPr>
                <p:nvPr/>
              </p:nvGrpSpPr>
              <p:grpSpPr bwMode="auto">
                <a:xfrm>
                  <a:off x="1499" y="17"/>
                  <a:ext cx="545" cy="668"/>
                  <a:chOff x="0" y="0"/>
                  <a:chExt cx="544" cy="667"/>
                </a:xfrm>
              </p:grpSpPr>
              <p:sp>
                <p:nvSpPr>
                  <p:cNvPr id="1092" name="Oval 242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3" name="Oval 243"/>
                  <p:cNvSpPr>
                    <a:spLocks/>
                  </p:cNvSpPr>
                  <p:nvPr/>
                </p:nvSpPr>
                <p:spPr bwMode="auto">
                  <a:xfrm>
                    <a:off x="0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4" name="Oval 244"/>
                  <p:cNvSpPr>
                    <a:spLocks/>
                  </p:cNvSpPr>
                  <p:nvPr/>
                </p:nvSpPr>
                <p:spPr bwMode="auto">
                  <a:xfrm>
                    <a:off x="0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5" name="Oval 245"/>
                  <p:cNvSpPr>
                    <a:spLocks/>
                  </p:cNvSpPr>
                  <p:nvPr/>
                </p:nvSpPr>
                <p:spPr bwMode="auto">
                  <a:xfrm>
                    <a:off x="251" y="0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6" name="Oval 246"/>
                  <p:cNvSpPr>
                    <a:spLocks/>
                  </p:cNvSpPr>
                  <p:nvPr/>
                </p:nvSpPr>
                <p:spPr bwMode="auto">
                  <a:xfrm>
                    <a:off x="251" y="312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7" name="Oval 247"/>
                  <p:cNvSpPr>
                    <a:spLocks/>
                  </p:cNvSpPr>
                  <p:nvPr/>
                </p:nvSpPr>
                <p:spPr bwMode="auto">
                  <a:xfrm>
                    <a:off x="251" y="624"/>
                    <a:ext cx="36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8" name="Oval 248"/>
                  <p:cNvSpPr>
                    <a:spLocks/>
                  </p:cNvSpPr>
                  <p:nvPr/>
                </p:nvSpPr>
                <p:spPr bwMode="auto">
                  <a:xfrm>
                    <a:off x="509" y="0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099" name="Oval 249"/>
                  <p:cNvSpPr>
                    <a:spLocks/>
                  </p:cNvSpPr>
                  <p:nvPr/>
                </p:nvSpPr>
                <p:spPr bwMode="auto">
                  <a:xfrm>
                    <a:off x="509" y="312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  <p:sp>
                <p:nvSpPr>
                  <p:cNvPr id="1100" name="Oval 250"/>
                  <p:cNvSpPr>
                    <a:spLocks/>
                  </p:cNvSpPr>
                  <p:nvPr/>
                </p:nvSpPr>
                <p:spPr bwMode="auto">
                  <a:xfrm>
                    <a:off x="509" y="624"/>
                    <a:ext cx="35" cy="43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 cap="flat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en-US" sz="1406"/>
                  </a:p>
                </p:txBody>
              </p: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48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909854" y="3365562"/>
                <a:ext cx="7886700" cy="56575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 smtClean="0"/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48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9854" y="3365562"/>
                <a:ext cx="7886700" cy="565752"/>
              </a:xfrm>
              <a:blipFill>
                <a:blip r:embed="rId10"/>
                <a:stretch>
                  <a:fillRect l="-155" t="-1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5" name="Content Placeholder 3"/>
          <p:cNvSpPr txBox="1">
            <a:spLocks/>
          </p:cNvSpPr>
          <p:nvPr/>
        </p:nvSpPr>
        <p:spPr>
          <a:xfrm>
            <a:off x="5066527" y="3767827"/>
            <a:ext cx="7886700" cy="565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/>
              <a:t>Not </a:t>
            </a:r>
            <a:r>
              <a:rPr lang="en-US" sz="2400" dirty="0" smtClean="0"/>
              <a:t>inductive: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02727" y="5109898"/>
            <a:ext cx="1275863" cy="834289"/>
            <a:chOff x="1976678" y="3425436"/>
            <a:chExt cx="1270248" cy="891852"/>
          </a:xfrm>
        </p:grpSpPr>
        <p:sp>
          <p:nvSpPr>
            <p:cNvPr id="1358" name="Freeform 263"/>
            <p:cNvSpPr>
              <a:spLocks/>
            </p:cNvSpPr>
            <p:nvPr/>
          </p:nvSpPr>
          <p:spPr bwMode="auto">
            <a:xfrm rot="16200000">
              <a:off x="2165876" y="3236238"/>
              <a:ext cx="891852" cy="1270248"/>
            </a:xfrm>
            <a:custGeom>
              <a:avLst/>
              <a:gdLst>
                <a:gd name="T0" fmla="*/ 0 w 20714"/>
                <a:gd name="T1" fmla="*/ 0 h 21600"/>
                <a:gd name="T2" fmla="*/ 20653 w 20714"/>
                <a:gd name="T3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714" h="21600">
                  <a:moveTo>
                    <a:pt x="0" y="0"/>
                  </a:moveTo>
                  <a:cubicBezTo>
                    <a:pt x="11273" y="560"/>
                    <a:pt x="21600" y="11360"/>
                    <a:pt x="20653" y="21600"/>
                  </a:cubicBezTo>
                </a:path>
              </a:pathLst>
            </a:custGeom>
            <a:noFill/>
            <a:ln w="57150" cap="flat">
              <a:solidFill>
                <a:srgbClr val="292929"/>
              </a:solidFill>
              <a:prstDash val="solid"/>
              <a:miter lim="800000"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406"/>
            </a:p>
          </p:txBody>
        </p:sp>
        <p:pic>
          <p:nvPicPr>
            <p:cNvPr id="1359" name="Picture 26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0"/>
            <a:stretch>
              <a:fillRect/>
            </a:stretch>
          </p:blipFill>
          <p:spPr bwMode="auto">
            <a:xfrm>
              <a:off x="2084950" y="3445528"/>
              <a:ext cx="579314" cy="544711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60" name="Content Placeholder 3"/>
          <p:cNvSpPr txBox="1">
            <a:spLocks/>
          </p:cNvSpPr>
          <p:nvPr/>
        </p:nvSpPr>
        <p:spPr>
          <a:xfrm>
            <a:off x="5087587" y="5630462"/>
            <a:ext cx="7886700" cy="565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 smtClean="0"/>
              <a:t>Inductive:</a:t>
            </a: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1" name="Content Placeholder 3"/>
              <p:cNvSpPr txBox="1">
                <a:spLocks/>
              </p:cNvSpPr>
              <p:nvPr/>
            </p:nvSpPr>
            <p:spPr>
              <a:xfrm>
                <a:off x="4919377" y="5232029"/>
                <a:ext cx="7886700" cy="5657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/>
                  <a:t>:</a:t>
                </a:r>
                <a:r>
                  <a:rPr lang="en-US" sz="24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 smtClean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61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377" y="5232029"/>
                <a:ext cx="7886700" cy="565752"/>
              </a:xfrm>
              <a:prstGeom prst="rect">
                <a:avLst/>
              </a:prstGeom>
              <a:blipFill>
                <a:blip r:embed="rId12"/>
                <a:stretch>
                  <a:fillRect l="-232" t="-1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2" name="Oval 21"/>
              <p:cNvSpPr>
                <a:spLocks/>
              </p:cNvSpPr>
              <p:nvPr/>
            </p:nvSpPr>
            <p:spPr bwMode="auto">
              <a:xfrm>
                <a:off x="6716500" y="5881396"/>
                <a:ext cx="902318" cy="502113"/>
              </a:xfrm>
              <a:prstGeom prst="ellipse">
                <a:avLst/>
              </a:prstGeom>
              <a:solidFill>
                <a:srgbClr val="A9D18E"/>
              </a:solidFill>
              <a:ln w="12700" cap="flat">
                <a:solidFill>
                  <a:srgbClr val="42719B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System Font Regular" charset="0"/>
                              <a:sym typeface="System Font Regular" charset="0"/>
                            </a:rPr>
                          </m:ctrlPr>
                        </m:sSubPr>
                        <m:e>
                          <m:r>
                            <a:rPr lang="en-US" alt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System Font Regular" charset="0"/>
                              <a:sym typeface="System Font Regular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System Font Regular" charset="0"/>
                              <a:sym typeface="System Font Regular" charset="0"/>
                            </a:rPr>
                            <m:t>0</m:t>
                          </m:r>
                        </m:sub>
                      </m:sSub>
                      <m:r>
                        <a:rPr lang="en-US" alt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System Font Regular" charset="0"/>
                          <a:sym typeface="System Font Regular" charset="0"/>
                        </a:rPr>
                        <m:t>=0</m:t>
                      </m:r>
                    </m:oMath>
                  </m:oMathPara>
                </a14:m>
                <a:endParaRPr lang="en-US" altLang="en-US" sz="1700" dirty="0">
                  <a:solidFill>
                    <a:schemeClr val="tx1"/>
                  </a:solidFill>
                  <a:latin typeface="System Font Regular" charset="0"/>
                  <a:cs typeface="System Font Regular" charset="0"/>
                  <a:sym typeface="System Font Regular" charset="0"/>
                </a:endParaRPr>
              </a:p>
            </p:txBody>
          </p:sp>
        </mc:Choice>
        <mc:Fallback xmlns="">
          <p:sp>
            <p:nvSpPr>
              <p:cNvPr id="1362" name="Oval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6500" y="5881396"/>
                <a:ext cx="902318" cy="50211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>
                <a:solidFill>
                  <a:srgbClr val="42719B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3" name="Rectangle 1362"/>
              <p:cNvSpPr/>
              <p:nvPr/>
            </p:nvSpPr>
            <p:spPr>
              <a:xfrm>
                <a:off x="6958617" y="6419801"/>
                <a:ext cx="3483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63" name="Rectangle 13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617" y="6419801"/>
                <a:ext cx="34830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64" name="Group 17"/>
          <p:cNvGrpSpPr/>
          <p:nvPr/>
        </p:nvGrpSpPr>
        <p:grpSpPr>
          <a:xfrm>
            <a:off x="7996320" y="5608662"/>
            <a:ext cx="412757" cy="545468"/>
            <a:chOff x="8001120" y="3152367"/>
            <a:chExt cx="609600" cy="838200"/>
          </a:xfrm>
        </p:grpSpPr>
        <p:sp>
          <p:nvSpPr>
            <p:cNvPr id="1365" name="AutoShape 32"/>
            <p:cNvSpPr>
              <a:spLocks noChangeAspect="1" noChangeArrowheads="1" noTextEdit="1"/>
            </p:cNvSpPr>
            <p:nvPr/>
          </p:nvSpPr>
          <p:spPr bwMode="auto">
            <a:xfrm>
              <a:off x="8001120" y="3152367"/>
              <a:ext cx="609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6" name="Freeform 33"/>
            <p:cNvSpPr>
              <a:spLocks/>
            </p:cNvSpPr>
            <p:nvPr/>
          </p:nvSpPr>
          <p:spPr bwMode="auto">
            <a:xfrm>
              <a:off x="8038870" y="3244581"/>
              <a:ext cx="510330" cy="701061"/>
            </a:xfrm>
            <a:custGeom>
              <a:avLst/>
              <a:gdLst/>
              <a:ahLst/>
              <a:cxnLst>
                <a:cxn ang="0">
                  <a:pos x="902" y="5"/>
                </a:cxn>
                <a:cxn ang="0">
                  <a:pos x="779" y="0"/>
                </a:cxn>
                <a:cxn ang="0">
                  <a:pos x="723" y="48"/>
                </a:cxn>
                <a:cxn ang="0">
                  <a:pos x="722" y="164"/>
                </a:cxn>
                <a:cxn ang="0">
                  <a:pos x="763" y="360"/>
                </a:cxn>
                <a:cxn ang="0">
                  <a:pos x="806" y="530"/>
                </a:cxn>
                <a:cxn ang="0">
                  <a:pos x="783" y="701"/>
                </a:cxn>
                <a:cxn ang="0">
                  <a:pos x="728" y="724"/>
                </a:cxn>
                <a:cxn ang="0">
                  <a:pos x="654" y="741"/>
                </a:cxn>
                <a:cxn ang="0">
                  <a:pos x="617" y="772"/>
                </a:cxn>
                <a:cxn ang="0">
                  <a:pos x="594" y="805"/>
                </a:cxn>
                <a:cxn ang="0">
                  <a:pos x="569" y="857"/>
                </a:cxn>
                <a:cxn ang="0">
                  <a:pos x="574" y="908"/>
                </a:cxn>
                <a:cxn ang="0">
                  <a:pos x="611" y="946"/>
                </a:cxn>
                <a:cxn ang="0">
                  <a:pos x="604" y="982"/>
                </a:cxn>
                <a:cxn ang="0">
                  <a:pos x="554" y="1058"/>
                </a:cxn>
                <a:cxn ang="0">
                  <a:pos x="538" y="1108"/>
                </a:cxn>
                <a:cxn ang="0">
                  <a:pos x="572" y="1189"/>
                </a:cxn>
                <a:cxn ang="0">
                  <a:pos x="617" y="1236"/>
                </a:cxn>
                <a:cxn ang="0">
                  <a:pos x="515" y="1386"/>
                </a:cxn>
                <a:cxn ang="0">
                  <a:pos x="358" y="1500"/>
                </a:cxn>
                <a:cxn ang="0">
                  <a:pos x="332" y="1505"/>
                </a:cxn>
                <a:cxn ang="0">
                  <a:pos x="295" y="1476"/>
                </a:cxn>
                <a:cxn ang="0">
                  <a:pos x="259" y="1472"/>
                </a:cxn>
                <a:cxn ang="0">
                  <a:pos x="159" y="1509"/>
                </a:cxn>
                <a:cxn ang="0">
                  <a:pos x="99" y="1465"/>
                </a:cxn>
                <a:cxn ang="0">
                  <a:pos x="57" y="1542"/>
                </a:cxn>
                <a:cxn ang="0">
                  <a:pos x="0" y="1696"/>
                </a:cxn>
                <a:cxn ang="0">
                  <a:pos x="0" y="2013"/>
                </a:cxn>
                <a:cxn ang="0">
                  <a:pos x="25" y="2229"/>
                </a:cxn>
                <a:cxn ang="0">
                  <a:pos x="352" y="2340"/>
                </a:cxn>
                <a:cxn ang="0">
                  <a:pos x="493" y="2375"/>
                </a:cxn>
                <a:cxn ang="0">
                  <a:pos x="595" y="2326"/>
                </a:cxn>
                <a:cxn ang="0">
                  <a:pos x="604" y="2201"/>
                </a:cxn>
                <a:cxn ang="0">
                  <a:pos x="723" y="2003"/>
                </a:cxn>
                <a:cxn ang="0">
                  <a:pos x="754" y="1884"/>
                </a:cxn>
                <a:cxn ang="0">
                  <a:pos x="992" y="1817"/>
                </a:cxn>
                <a:cxn ang="0">
                  <a:pos x="1091" y="1708"/>
                </a:cxn>
                <a:cxn ang="0">
                  <a:pos x="1211" y="1715"/>
                </a:cxn>
                <a:cxn ang="0">
                  <a:pos x="1352" y="1587"/>
                </a:cxn>
                <a:cxn ang="0">
                  <a:pos x="1321" y="1468"/>
                </a:cxn>
                <a:cxn ang="0">
                  <a:pos x="1360" y="1426"/>
                </a:cxn>
                <a:cxn ang="0">
                  <a:pos x="1389" y="1349"/>
                </a:cxn>
                <a:cxn ang="0">
                  <a:pos x="1389" y="1279"/>
                </a:cxn>
                <a:cxn ang="0">
                  <a:pos x="1437" y="1245"/>
                </a:cxn>
                <a:cxn ang="0">
                  <a:pos x="1463" y="1124"/>
                </a:cxn>
                <a:cxn ang="0">
                  <a:pos x="1443" y="1016"/>
                </a:cxn>
                <a:cxn ang="0">
                  <a:pos x="1426" y="989"/>
                </a:cxn>
                <a:cxn ang="0">
                  <a:pos x="1418" y="872"/>
                </a:cxn>
                <a:cxn ang="0">
                  <a:pos x="1392" y="824"/>
                </a:cxn>
                <a:cxn ang="0">
                  <a:pos x="1347" y="749"/>
                </a:cxn>
                <a:cxn ang="0">
                  <a:pos x="1284" y="655"/>
                </a:cxn>
                <a:cxn ang="0">
                  <a:pos x="1253" y="636"/>
                </a:cxn>
                <a:cxn ang="0">
                  <a:pos x="1221" y="627"/>
                </a:cxn>
                <a:cxn ang="0">
                  <a:pos x="1148" y="618"/>
                </a:cxn>
                <a:cxn ang="0">
                  <a:pos x="1079" y="635"/>
                </a:cxn>
                <a:cxn ang="0">
                  <a:pos x="1076" y="565"/>
                </a:cxn>
                <a:cxn ang="0">
                  <a:pos x="1122" y="321"/>
                </a:cxn>
                <a:cxn ang="0">
                  <a:pos x="1116" y="249"/>
                </a:cxn>
                <a:cxn ang="0">
                  <a:pos x="1075" y="149"/>
                </a:cxn>
                <a:cxn ang="0">
                  <a:pos x="983" y="42"/>
                </a:cxn>
                <a:cxn ang="0">
                  <a:pos x="902" y="5"/>
                </a:cxn>
                <a:cxn ang="0">
                  <a:pos x="902" y="5"/>
                </a:cxn>
              </a:cxnLst>
              <a:rect l="0" t="0" r="r" b="b"/>
              <a:pathLst>
                <a:path w="1463" h="2375">
                  <a:moveTo>
                    <a:pt x="902" y="5"/>
                  </a:moveTo>
                  <a:lnTo>
                    <a:pt x="779" y="0"/>
                  </a:lnTo>
                  <a:lnTo>
                    <a:pt x="723" y="48"/>
                  </a:lnTo>
                  <a:lnTo>
                    <a:pt x="722" y="164"/>
                  </a:lnTo>
                  <a:lnTo>
                    <a:pt x="763" y="360"/>
                  </a:lnTo>
                  <a:lnTo>
                    <a:pt x="806" y="530"/>
                  </a:lnTo>
                  <a:lnTo>
                    <a:pt x="783" y="701"/>
                  </a:lnTo>
                  <a:lnTo>
                    <a:pt x="728" y="724"/>
                  </a:lnTo>
                  <a:lnTo>
                    <a:pt x="654" y="741"/>
                  </a:lnTo>
                  <a:lnTo>
                    <a:pt x="617" y="772"/>
                  </a:lnTo>
                  <a:lnTo>
                    <a:pt x="594" y="805"/>
                  </a:lnTo>
                  <a:lnTo>
                    <a:pt x="569" y="857"/>
                  </a:lnTo>
                  <a:lnTo>
                    <a:pt x="574" y="908"/>
                  </a:lnTo>
                  <a:lnTo>
                    <a:pt x="611" y="946"/>
                  </a:lnTo>
                  <a:lnTo>
                    <a:pt x="604" y="982"/>
                  </a:lnTo>
                  <a:lnTo>
                    <a:pt x="554" y="1058"/>
                  </a:lnTo>
                  <a:lnTo>
                    <a:pt x="538" y="1108"/>
                  </a:lnTo>
                  <a:lnTo>
                    <a:pt x="572" y="1189"/>
                  </a:lnTo>
                  <a:lnTo>
                    <a:pt x="617" y="1236"/>
                  </a:lnTo>
                  <a:lnTo>
                    <a:pt x="515" y="1386"/>
                  </a:lnTo>
                  <a:lnTo>
                    <a:pt x="358" y="1500"/>
                  </a:lnTo>
                  <a:lnTo>
                    <a:pt x="332" y="1505"/>
                  </a:lnTo>
                  <a:lnTo>
                    <a:pt x="295" y="1476"/>
                  </a:lnTo>
                  <a:lnTo>
                    <a:pt x="259" y="1472"/>
                  </a:lnTo>
                  <a:lnTo>
                    <a:pt x="159" y="1509"/>
                  </a:lnTo>
                  <a:lnTo>
                    <a:pt x="99" y="1465"/>
                  </a:lnTo>
                  <a:lnTo>
                    <a:pt x="57" y="1542"/>
                  </a:lnTo>
                  <a:lnTo>
                    <a:pt x="0" y="1696"/>
                  </a:lnTo>
                  <a:lnTo>
                    <a:pt x="0" y="2013"/>
                  </a:lnTo>
                  <a:lnTo>
                    <a:pt x="25" y="2229"/>
                  </a:lnTo>
                  <a:lnTo>
                    <a:pt x="352" y="2340"/>
                  </a:lnTo>
                  <a:lnTo>
                    <a:pt x="493" y="2375"/>
                  </a:lnTo>
                  <a:lnTo>
                    <a:pt x="595" y="2326"/>
                  </a:lnTo>
                  <a:lnTo>
                    <a:pt x="604" y="2201"/>
                  </a:lnTo>
                  <a:lnTo>
                    <a:pt x="723" y="2003"/>
                  </a:lnTo>
                  <a:lnTo>
                    <a:pt x="754" y="1884"/>
                  </a:lnTo>
                  <a:lnTo>
                    <a:pt x="992" y="1817"/>
                  </a:lnTo>
                  <a:lnTo>
                    <a:pt x="1091" y="1708"/>
                  </a:lnTo>
                  <a:lnTo>
                    <a:pt x="1211" y="1715"/>
                  </a:lnTo>
                  <a:lnTo>
                    <a:pt x="1352" y="1587"/>
                  </a:lnTo>
                  <a:lnTo>
                    <a:pt x="1321" y="1468"/>
                  </a:lnTo>
                  <a:lnTo>
                    <a:pt x="1360" y="1426"/>
                  </a:lnTo>
                  <a:lnTo>
                    <a:pt x="1389" y="1349"/>
                  </a:lnTo>
                  <a:lnTo>
                    <a:pt x="1389" y="1279"/>
                  </a:lnTo>
                  <a:lnTo>
                    <a:pt x="1437" y="1245"/>
                  </a:lnTo>
                  <a:lnTo>
                    <a:pt x="1463" y="1124"/>
                  </a:lnTo>
                  <a:lnTo>
                    <a:pt x="1443" y="1016"/>
                  </a:lnTo>
                  <a:lnTo>
                    <a:pt x="1426" y="989"/>
                  </a:lnTo>
                  <a:lnTo>
                    <a:pt x="1418" y="872"/>
                  </a:lnTo>
                  <a:lnTo>
                    <a:pt x="1392" y="824"/>
                  </a:lnTo>
                  <a:lnTo>
                    <a:pt x="1347" y="749"/>
                  </a:lnTo>
                  <a:lnTo>
                    <a:pt x="1284" y="655"/>
                  </a:lnTo>
                  <a:lnTo>
                    <a:pt x="1253" y="636"/>
                  </a:lnTo>
                  <a:lnTo>
                    <a:pt x="1221" y="627"/>
                  </a:lnTo>
                  <a:lnTo>
                    <a:pt x="1148" y="618"/>
                  </a:lnTo>
                  <a:lnTo>
                    <a:pt x="1079" y="635"/>
                  </a:lnTo>
                  <a:lnTo>
                    <a:pt x="1076" y="565"/>
                  </a:lnTo>
                  <a:lnTo>
                    <a:pt x="1122" y="321"/>
                  </a:lnTo>
                  <a:lnTo>
                    <a:pt x="1116" y="249"/>
                  </a:lnTo>
                  <a:lnTo>
                    <a:pt x="1075" y="149"/>
                  </a:lnTo>
                  <a:lnTo>
                    <a:pt x="983" y="42"/>
                  </a:lnTo>
                  <a:lnTo>
                    <a:pt x="902" y="5"/>
                  </a:lnTo>
                  <a:lnTo>
                    <a:pt x="90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7" name="Freeform 34"/>
            <p:cNvSpPr>
              <a:spLocks/>
            </p:cNvSpPr>
            <p:nvPr/>
          </p:nvSpPr>
          <p:spPr bwMode="auto">
            <a:xfrm>
              <a:off x="8054250" y="3712743"/>
              <a:ext cx="199938" cy="222259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3" y="152"/>
                </a:cxn>
                <a:cxn ang="0">
                  <a:pos x="71" y="285"/>
                </a:cxn>
                <a:cxn ang="0">
                  <a:pos x="88" y="317"/>
                </a:cxn>
                <a:cxn ang="0">
                  <a:pos x="111" y="256"/>
                </a:cxn>
                <a:cxn ang="0">
                  <a:pos x="128" y="166"/>
                </a:cxn>
                <a:cxn ang="0">
                  <a:pos x="158" y="270"/>
                </a:cxn>
                <a:cxn ang="0">
                  <a:pos x="218" y="360"/>
                </a:cxn>
                <a:cxn ang="0">
                  <a:pos x="372" y="475"/>
                </a:cxn>
                <a:cxn ang="0">
                  <a:pos x="438" y="511"/>
                </a:cxn>
                <a:cxn ang="0">
                  <a:pos x="419" y="543"/>
                </a:cxn>
                <a:cxn ang="0">
                  <a:pos x="541" y="573"/>
                </a:cxn>
                <a:cxn ang="0">
                  <a:pos x="549" y="608"/>
                </a:cxn>
                <a:cxn ang="0">
                  <a:pos x="574" y="723"/>
                </a:cxn>
                <a:cxn ang="0">
                  <a:pos x="517" y="751"/>
                </a:cxn>
                <a:cxn ang="0">
                  <a:pos x="304" y="731"/>
                </a:cxn>
                <a:cxn ang="0">
                  <a:pos x="135" y="680"/>
                </a:cxn>
                <a:cxn ang="0">
                  <a:pos x="35" y="457"/>
                </a:cxn>
                <a:cxn ang="0">
                  <a:pos x="2" y="238"/>
                </a:cxn>
                <a:cxn ang="0">
                  <a:pos x="0" y="66"/>
                </a:cxn>
                <a:cxn ang="0">
                  <a:pos x="64" y="0"/>
                </a:cxn>
                <a:cxn ang="0">
                  <a:pos x="64" y="0"/>
                </a:cxn>
              </a:cxnLst>
              <a:rect l="0" t="0" r="r" b="b"/>
              <a:pathLst>
                <a:path w="574" h="751">
                  <a:moveTo>
                    <a:pt x="64" y="0"/>
                  </a:moveTo>
                  <a:lnTo>
                    <a:pt x="43" y="152"/>
                  </a:lnTo>
                  <a:lnTo>
                    <a:pt x="71" y="285"/>
                  </a:lnTo>
                  <a:lnTo>
                    <a:pt x="88" y="317"/>
                  </a:lnTo>
                  <a:lnTo>
                    <a:pt x="111" y="256"/>
                  </a:lnTo>
                  <a:lnTo>
                    <a:pt x="128" y="166"/>
                  </a:lnTo>
                  <a:lnTo>
                    <a:pt x="158" y="270"/>
                  </a:lnTo>
                  <a:lnTo>
                    <a:pt x="218" y="360"/>
                  </a:lnTo>
                  <a:lnTo>
                    <a:pt x="372" y="475"/>
                  </a:lnTo>
                  <a:lnTo>
                    <a:pt x="438" y="511"/>
                  </a:lnTo>
                  <a:lnTo>
                    <a:pt x="419" y="543"/>
                  </a:lnTo>
                  <a:lnTo>
                    <a:pt x="541" y="573"/>
                  </a:lnTo>
                  <a:lnTo>
                    <a:pt x="549" y="608"/>
                  </a:lnTo>
                  <a:lnTo>
                    <a:pt x="574" y="723"/>
                  </a:lnTo>
                  <a:lnTo>
                    <a:pt x="517" y="751"/>
                  </a:lnTo>
                  <a:lnTo>
                    <a:pt x="304" y="731"/>
                  </a:lnTo>
                  <a:lnTo>
                    <a:pt x="135" y="680"/>
                  </a:lnTo>
                  <a:lnTo>
                    <a:pt x="35" y="457"/>
                  </a:lnTo>
                  <a:lnTo>
                    <a:pt x="2" y="238"/>
                  </a:lnTo>
                  <a:lnTo>
                    <a:pt x="0" y="66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8C8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8" name="Freeform 35"/>
            <p:cNvSpPr>
              <a:spLocks/>
            </p:cNvSpPr>
            <p:nvPr/>
          </p:nvSpPr>
          <p:spPr bwMode="auto">
            <a:xfrm>
              <a:off x="8001120" y="3684370"/>
              <a:ext cx="237688" cy="299104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64" y="11"/>
                </a:cxn>
                <a:cxn ang="0">
                  <a:pos x="168" y="0"/>
                </a:cxn>
                <a:cxn ang="0">
                  <a:pos x="164" y="90"/>
                </a:cxn>
                <a:cxn ang="0">
                  <a:pos x="136" y="381"/>
                </a:cxn>
                <a:cxn ang="0">
                  <a:pos x="153" y="492"/>
                </a:cxn>
                <a:cxn ang="0">
                  <a:pos x="273" y="712"/>
                </a:cxn>
                <a:cxn ang="0">
                  <a:pos x="455" y="827"/>
                </a:cxn>
                <a:cxn ang="0">
                  <a:pos x="567" y="844"/>
                </a:cxn>
                <a:cxn ang="0">
                  <a:pos x="681" y="866"/>
                </a:cxn>
                <a:cxn ang="0">
                  <a:pos x="567" y="973"/>
                </a:cxn>
                <a:cxn ang="0">
                  <a:pos x="434" y="1010"/>
                </a:cxn>
                <a:cxn ang="0">
                  <a:pos x="326" y="996"/>
                </a:cxn>
                <a:cxn ang="0">
                  <a:pos x="204" y="934"/>
                </a:cxn>
                <a:cxn ang="0">
                  <a:pos x="53" y="812"/>
                </a:cxn>
                <a:cxn ang="0">
                  <a:pos x="0" y="690"/>
                </a:cxn>
                <a:cxn ang="0">
                  <a:pos x="60" y="434"/>
                </a:cxn>
                <a:cxn ang="0">
                  <a:pos x="38" y="190"/>
                </a:cxn>
                <a:cxn ang="0">
                  <a:pos x="89" y="57"/>
                </a:cxn>
                <a:cxn ang="0">
                  <a:pos x="28" y="47"/>
                </a:cxn>
                <a:cxn ang="0">
                  <a:pos x="28" y="47"/>
                </a:cxn>
              </a:cxnLst>
              <a:rect l="0" t="0" r="r" b="b"/>
              <a:pathLst>
                <a:path w="681" h="1010">
                  <a:moveTo>
                    <a:pt x="28" y="47"/>
                  </a:moveTo>
                  <a:lnTo>
                    <a:pt x="64" y="11"/>
                  </a:lnTo>
                  <a:lnTo>
                    <a:pt x="168" y="0"/>
                  </a:lnTo>
                  <a:lnTo>
                    <a:pt x="164" y="90"/>
                  </a:lnTo>
                  <a:lnTo>
                    <a:pt x="136" y="381"/>
                  </a:lnTo>
                  <a:lnTo>
                    <a:pt x="153" y="492"/>
                  </a:lnTo>
                  <a:lnTo>
                    <a:pt x="273" y="712"/>
                  </a:lnTo>
                  <a:lnTo>
                    <a:pt x="455" y="827"/>
                  </a:lnTo>
                  <a:lnTo>
                    <a:pt x="567" y="844"/>
                  </a:lnTo>
                  <a:lnTo>
                    <a:pt x="681" y="866"/>
                  </a:lnTo>
                  <a:lnTo>
                    <a:pt x="567" y="973"/>
                  </a:lnTo>
                  <a:lnTo>
                    <a:pt x="434" y="1010"/>
                  </a:lnTo>
                  <a:lnTo>
                    <a:pt x="326" y="996"/>
                  </a:lnTo>
                  <a:lnTo>
                    <a:pt x="204" y="934"/>
                  </a:lnTo>
                  <a:lnTo>
                    <a:pt x="53" y="812"/>
                  </a:lnTo>
                  <a:lnTo>
                    <a:pt x="0" y="690"/>
                  </a:lnTo>
                  <a:lnTo>
                    <a:pt x="60" y="434"/>
                  </a:lnTo>
                  <a:lnTo>
                    <a:pt x="38" y="190"/>
                  </a:lnTo>
                  <a:lnTo>
                    <a:pt x="89" y="57"/>
                  </a:lnTo>
                  <a:lnTo>
                    <a:pt x="28" y="47"/>
                  </a:lnTo>
                  <a:lnTo>
                    <a:pt x="28" y="47"/>
                  </a:lnTo>
                  <a:close/>
                </a:path>
              </a:pathLst>
            </a:custGeom>
            <a:solidFill>
              <a:srgbClr val="809F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9" name="Freeform 36"/>
            <p:cNvSpPr>
              <a:spLocks/>
            </p:cNvSpPr>
            <p:nvPr/>
          </p:nvSpPr>
          <p:spPr bwMode="auto">
            <a:xfrm>
              <a:off x="8104584" y="3242216"/>
              <a:ext cx="440422" cy="612394"/>
            </a:xfrm>
            <a:custGeom>
              <a:avLst/>
              <a:gdLst/>
              <a:ahLst/>
              <a:cxnLst>
                <a:cxn ang="0">
                  <a:pos x="604" y="0"/>
                </a:cxn>
                <a:cxn ang="0">
                  <a:pos x="552" y="41"/>
                </a:cxn>
                <a:cxn ang="0">
                  <a:pos x="531" y="104"/>
                </a:cxn>
                <a:cxn ang="0">
                  <a:pos x="547" y="250"/>
                </a:cxn>
                <a:cxn ang="0">
                  <a:pos x="604" y="468"/>
                </a:cxn>
                <a:cxn ang="0">
                  <a:pos x="604" y="583"/>
                </a:cxn>
                <a:cxn ang="0">
                  <a:pos x="583" y="702"/>
                </a:cxn>
                <a:cxn ang="0">
                  <a:pos x="463" y="749"/>
                </a:cxn>
                <a:cxn ang="0">
                  <a:pos x="411" y="791"/>
                </a:cxn>
                <a:cxn ang="0">
                  <a:pos x="381" y="854"/>
                </a:cxn>
                <a:cxn ang="0">
                  <a:pos x="397" y="921"/>
                </a:cxn>
                <a:cxn ang="0">
                  <a:pos x="423" y="963"/>
                </a:cxn>
                <a:cxn ang="0">
                  <a:pos x="344" y="1087"/>
                </a:cxn>
                <a:cxn ang="0">
                  <a:pos x="365" y="1171"/>
                </a:cxn>
                <a:cxn ang="0">
                  <a:pos x="416" y="1223"/>
                </a:cxn>
                <a:cxn ang="0">
                  <a:pos x="324" y="1394"/>
                </a:cxn>
                <a:cxn ang="0">
                  <a:pos x="214" y="1488"/>
                </a:cxn>
                <a:cxn ang="0">
                  <a:pos x="89" y="1540"/>
                </a:cxn>
                <a:cxn ang="0">
                  <a:pos x="0" y="1577"/>
                </a:cxn>
                <a:cxn ang="0">
                  <a:pos x="58" y="1821"/>
                </a:cxn>
                <a:cxn ang="0">
                  <a:pos x="428" y="2072"/>
                </a:cxn>
                <a:cxn ang="0">
                  <a:pos x="484" y="2072"/>
                </a:cxn>
                <a:cxn ang="0">
                  <a:pos x="573" y="1889"/>
                </a:cxn>
                <a:cxn ang="0">
                  <a:pos x="656" y="1868"/>
                </a:cxn>
                <a:cxn ang="0">
                  <a:pos x="787" y="1842"/>
                </a:cxn>
                <a:cxn ang="0">
                  <a:pos x="813" y="1816"/>
                </a:cxn>
                <a:cxn ang="0">
                  <a:pos x="895" y="1723"/>
                </a:cxn>
                <a:cxn ang="0">
                  <a:pos x="1072" y="1692"/>
                </a:cxn>
                <a:cxn ang="0">
                  <a:pos x="1182" y="1593"/>
                </a:cxn>
                <a:cxn ang="0">
                  <a:pos x="1166" y="1514"/>
                </a:cxn>
                <a:cxn ang="0">
                  <a:pos x="1156" y="1446"/>
                </a:cxn>
                <a:cxn ang="0">
                  <a:pos x="1196" y="1296"/>
                </a:cxn>
                <a:cxn ang="0">
                  <a:pos x="1233" y="1260"/>
                </a:cxn>
                <a:cxn ang="0">
                  <a:pos x="1259" y="1087"/>
                </a:cxn>
                <a:cxn ang="0">
                  <a:pos x="1229" y="989"/>
                </a:cxn>
                <a:cxn ang="0">
                  <a:pos x="1224" y="848"/>
                </a:cxn>
                <a:cxn ang="0">
                  <a:pos x="1151" y="749"/>
                </a:cxn>
                <a:cxn ang="0">
                  <a:pos x="1109" y="672"/>
                </a:cxn>
                <a:cxn ang="0">
                  <a:pos x="1051" y="630"/>
                </a:cxn>
                <a:cxn ang="0">
                  <a:pos x="958" y="625"/>
                </a:cxn>
                <a:cxn ang="0">
                  <a:pos x="905" y="635"/>
                </a:cxn>
                <a:cxn ang="0">
                  <a:pos x="890" y="562"/>
                </a:cxn>
                <a:cxn ang="0">
                  <a:pos x="911" y="416"/>
                </a:cxn>
                <a:cxn ang="0">
                  <a:pos x="926" y="287"/>
                </a:cxn>
                <a:cxn ang="0">
                  <a:pos x="839" y="88"/>
                </a:cxn>
                <a:cxn ang="0">
                  <a:pos x="729" y="26"/>
                </a:cxn>
                <a:cxn ang="0">
                  <a:pos x="656" y="0"/>
                </a:cxn>
                <a:cxn ang="0">
                  <a:pos x="604" y="0"/>
                </a:cxn>
                <a:cxn ang="0">
                  <a:pos x="604" y="0"/>
                </a:cxn>
              </a:cxnLst>
              <a:rect l="0" t="0" r="r" b="b"/>
              <a:pathLst>
                <a:path w="1259" h="2072">
                  <a:moveTo>
                    <a:pt x="604" y="0"/>
                  </a:moveTo>
                  <a:lnTo>
                    <a:pt x="552" y="41"/>
                  </a:lnTo>
                  <a:lnTo>
                    <a:pt x="531" y="104"/>
                  </a:lnTo>
                  <a:lnTo>
                    <a:pt x="547" y="250"/>
                  </a:lnTo>
                  <a:lnTo>
                    <a:pt x="604" y="468"/>
                  </a:lnTo>
                  <a:lnTo>
                    <a:pt x="604" y="583"/>
                  </a:lnTo>
                  <a:lnTo>
                    <a:pt x="583" y="702"/>
                  </a:lnTo>
                  <a:lnTo>
                    <a:pt x="463" y="749"/>
                  </a:lnTo>
                  <a:lnTo>
                    <a:pt x="411" y="791"/>
                  </a:lnTo>
                  <a:lnTo>
                    <a:pt x="381" y="854"/>
                  </a:lnTo>
                  <a:lnTo>
                    <a:pt x="397" y="921"/>
                  </a:lnTo>
                  <a:lnTo>
                    <a:pt x="423" y="963"/>
                  </a:lnTo>
                  <a:lnTo>
                    <a:pt x="344" y="1087"/>
                  </a:lnTo>
                  <a:lnTo>
                    <a:pt x="365" y="1171"/>
                  </a:lnTo>
                  <a:lnTo>
                    <a:pt x="416" y="1223"/>
                  </a:lnTo>
                  <a:lnTo>
                    <a:pt x="324" y="1394"/>
                  </a:lnTo>
                  <a:lnTo>
                    <a:pt x="214" y="1488"/>
                  </a:lnTo>
                  <a:lnTo>
                    <a:pt x="89" y="1540"/>
                  </a:lnTo>
                  <a:lnTo>
                    <a:pt x="0" y="1577"/>
                  </a:lnTo>
                  <a:lnTo>
                    <a:pt x="58" y="1821"/>
                  </a:lnTo>
                  <a:lnTo>
                    <a:pt x="428" y="2072"/>
                  </a:lnTo>
                  <a:lnTo>
                    <a:pt x="484" y="2072"/>
                  </a:lnTo>
                  <a:lnTo>
                    <a:pt x="573" y="1889"/>
                  </a:lnTo>
                  <a:lnTo>
                    <a:pt x="656" y="1868"/>
                  </a:lnTo>
                  <a:lnTo>
                    <a:pt x="787" y="1842"/>
                  </a:lnTo>
                  <a:lnTo>
                    <a:pt x="813" y="1816"/>
                  </a:lnTo>
                  <a:lnTo>
                    <a:pt x="895" y="1723"/>
                  </a:lnTo>
                  <a:lnTo>
                    <a:pt x="1072" y="1692"/>
                  </a:lnTo>
                  <a:lnTo>
                    <a:pt x="1182" y="1593"/>
                  </a:lnTo>
                  <a:lnTo>
                    <a:pt x="1166" y="1514"/>
                  </a:lnTo>
                  <a:lnTo>
                    <a:pt x="1156" y="1446"/>
                  </a:lnTo>
                  <a:lnTo>
                    <a:pt x="1196" y="1296"/>
                  </a:lnTo>
                  <a:lnTo>
                    <a:pt x="1233" y="1260"/>
                  </a:lnTo>
                  <a:lnTo>
                    <a:pt x="1259" y="1087"/>
                  </a:lnTo>
                  <a:lnTo>
                    <a:pt x="1229" y="989"/>
                  </a:lnTo>
                  <a:lnTo>
                    <a:pt x="1224" y="848"/>
                  </a:lnTo>
                  <a:lnTo>
                    <a:pt x="1151" y="749"/>
                  </a:lnTo>
                  <a:lnTo>
                    <a:pt x="1109" y="672"/>
                  </a:lnTo>
                  <a:lnTo>
                    <a:pt x="1051" y="630"/>
                  </a:lnTo>
                  <a:lnTo>
                    <a:pt x="958" y="625"/>
                  </a:lnTo>
                  <a:lnTo>
                    <a:pt x="905" y="635"/>
                  </a:lnTo>
                  <a:lnTo>
                    <a:pt x="890" y="562"/>
                  </a:lnTo>
                  <a:lnTo>
                    <a:pt x="911" y="416"/>
                  </a:lnTo>
                  <a:lnTo>
                    <a:pt x="926" y="287"/>
                  </a:lnTo>
                  <a:lnTo>
                    <a:pt x="839" y="88"/>
                  </a:lnTo>
                  <a:lnTo>
                    <a:pt x="729" y="26"/>
                  </a:lnTo>
                  <a:lnTo>
                    <a:pt x="656" y="0"/>
                  </a:lnTo>
                  <a:lnTo>
                    <a:pt x="604" y="0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0" name="Freeform 37"/>
            <p:cNvSpPr>
              <a:spLocks/>
            </p:cNvSpPr>
            <p:nvPr/>
          </p:nvSpPr>
          <p:spPr bwMode="auto">
            <a:xfrm>
              <a:off x="8308716" y="3257585"/>
              <a:ext cx="107659" cy="189157"/>
            </a:xfrm>
            <a:custGeom>
              <a:avLst/>
              <a:gdLst/>
              <a:ahLst/>
              <a:cxnLst>
                <a:cxn ang="0">
                  <a:pos x="26" y="640"/>
                </a:cxn>
                <a:cxn ang="0">
                  <a:pos x="63" y="505"/>
                </a:cxn>
                <a:cxn ang="0">
                  <a:pos x="115" y="458"/>
                </a:cxn>
                <a:cxn ang="0">
                  <a:pos x="265" y="422"/>
                </a:cxn>
                <a:cxn ang="0">
                  <a:pos x="230" y="385"/>
                </a:cxn>
                <a:cxn ang="0">
                  <a:pos x="84" y="406"/>
                </a:cxn>
                <a:cxn ang="0">
                  <a:pos x="47" y="343"/>
                </a:cxn>
                <a:cxn ang="0">
                  <a:pos x="26" y="203"/>
                </a:cxn>
                <a:cxn ang="0">
                  <a:pos x="0" y="57"/>
                </a:cxn>
                <a:cxn ang="0">
                  <a:pos x="21" y="10"/>
                </a:cxn>
                <a:cxn ang="0">
                  <a:pos x="110" y="0"/>
                </a:cxn>
                <a:cxn ang="0">
                  <a:pos x="214" y="94"/>
                </a:cxn>
                <a:cxn ang="0">
                  <a:pos x="276" y="261"/>
                </a:cxn>
                <a:cxn ang="0">
                  <a:pos x="256" y="328"/>
                </a:cxn>
                <a:cxn ang="0">
                  <a:pos x="286" y="390"/>
                </a:cxn>
                <a:cxn ang="0">
                  <a:pos x="307" y="458"/>
                </a:cxn>
                <a:cxn ang="0">
                  <a:pos x="305" y="591"/>
                </a:cxn>
                <a:cxn ang="0">
                  <a:pos x="152" y="603"/>
                </a:cxn>
                <a:cxn ang="0">
                  <a:pos x="26" y="640"/>
                </a:cxn>
                <a:cxn ang="0">
                  <a:pos x="26" y="640"/>
                </a:cxn>
              </a:cxnLst>
              <a:rect l="0" t="0" r="r" b="b"/>
              <a:pathLst>
                <a:path w="307" h="640">
                  <a:moveTo>
                    <a:pt x="26" y="640"/>
                  </a:moveTo>
                  <a:lnTo>
                    <a:pt x="63" y="505"/>
                  </a:lnTo>
                  <a:lnTo>
                    <a:pt x="115" y="458"/>
                  </a:lnTo>
                  <a:lnTo>
                    <a:pt x="265" y="422"/>
                  </a:lnTo>
                  <a:lnTo>
                    <a:pt x="230" y="385"/>
                  </a:lnTo>
                  <a:lnTo>
                    <a:pt x="84" y="406"/>
                  </a:lnTo>
                  <a:lnTo>
                    <a:pt x="47" y="343"/>
                  </a:lnTo>
                  <a:lnTo>
                    <a:pt x="26" y="203"/>
                  </a:lnTo>
                  <a:lnTo>
                    <a:pt x="0" y="57"/>
                  </a:lnTo>
                  <a:lnTo>
                    <a:pt x="21" y="10"/>
                  </a:lnTo>
                  <a:lnTo>
                    <a:pt x="110" y="0"/>
                  </a:lnTo>
                  <a:lnTo>
                    <a:pt x="214" y="94"/>
                  </a:lnTo>
                  <a:lnTo>
                    <a:pt x="276" y="261"/>
                  </a:lnTo>
                  <a:lnTo>
                    <a:pt x="256" y="328"/>
                  </a:lnTo>
                  <a:lnTo>
                    <a:pt x="286" y="390"/>
                  </a:lnTo>
                  <a:lnTo>
                    <a:pt x="307" y="458"/>
                  </a:lnTo>
                  <a:lnTo>
                    <a:pt x="305" y="591"/>
                  </a:lnTo>
                  <a:lnTo>
                    <a:pt x="152" y="603"/>
                  </a:lnTo>
                  <a:lnTo>
                    <a:pt x="26" y="640"/>
                  </a:lnTo>
                  <a:lnTo>
                    <a:pt x="26" y="640"/>
                  </a:lnTo>
                  <a:close/>
                </a:path>
              </a:pathLst>
            </a:custGeom>
            <a:solidFill>
              <a:srgbClr val="FFC7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1" name="Freeform 38"/>
            <p:cNvSpPr>
              <a:spLocks/>
            </p:cNvSpPr>
            <p:nvPr/>
          </p:nvSpPr>
          <p:spPr bwMode="auto">
            <a:xfrm>
              <a:off x="8104584" y="3442013"/>
              <a:ext cx="434829" cy="429149"/>
            </a:xfrm>
            <a:custGeom>
              <a:avLst/>
              <a:gdLst/>
              <a:ahLst/>
              <a:cxnLst>
                <a:cxn ang="0">
                  <a:pos x="141" y="906"/>
                </a:cxn>
                <a:cxn ang="0">
                  <a:pos x="292" y="812"/>
                </a:cxn>
                <a:cxn ang="0">
                  <a:pos x="360" y="697"/>
                </a:cxn>
                <a:cxn ang="0">
                  <a:pos x="444" y="563"/>
                </a:cxn>
                <a:cxn ang="0">
                  <a:pos x="371" y="453"/>
                </a:cxn>
                <a:cxn ang="0">
                  <a:pos x="407" y="390"/>
                </a:cxn>
                <a:cxn ang="0">
                  <a:pos x="469" y="313"/>
                </a:cxn>
                <a:cxn ang="0">
                  <a:pos x="397" y="245"/>
                </a:cxn>
                <a:cxn ang="0">
                  <a:pos x="416" y="188"/>
                </a:cxn>
                <a:cxn ang="0">
                  <a:pos x="489" y="104"/>
                </a:cxn>
                <a:cxn ang="0">
                  <a:pos x="604" y="94"/>
                </a:cxn>
                <a:cxn ang="0">
                  <a:pos x="832" y="37"/>
                </a:cxn>
                <a:cxn ang="0">
                  <a:pos x="958" y="0"/>
                </a:cxn>
                <a:cxn ang="0">
                  <a:pos x="1025" y="0"/>
                </a:cxn>
                <a:cxn ang="0">
                  <a:pos x="1098" y="125"/>
                </a:cxn>
                <a:cxn ang="0">
                  <a:pos x="1135" y="120"/>
                </a:cxn>
                <a:cxn ang="0">
                  <a:pos x="1182" y="188"/>
                </a:cxn>
                <a:cxn ang="0">
                  <a:pos x="1192" y="282"/>
                </a:cxn>
                <a:cxn ang="0">
                  <a:pos x="1119" y="230"/>
                </a:cxn>
                <a:cxn ang="0">
                  <a:pos x="1051" y="214"/>
                </a:cxn>
                <a:cxn ang="0">
                  <a:pos x="859" y="240"/>
                </a:cxn>
                <a:cxn ang="0">
                  <a:pos x="745" y="308"/>
                </a:cxn>
                <a:cxn ang="0">
                  <a:pos x="879" y="298"/>
                </a:cxn>
                <a:cxn ang="0">
                  <a:pos x="1005" y="266"/>
                </a:cxn>
                <a:cxn ang="0">
                  <a:pos x="1031" y="292"/>
                </a:cxn>
                <a:cxn ang="0">
                  <a:pos x="1057" y="364"/>
                </a:cxn>
                <a:cxn ang="0">
                  <a:pos x="1093" y="287"/>
                </a:cxn>
                <a:cxn ang="0">
                  <a:pos x="1145" y="313"/>
                </a:cxn>
                <a:cxn ang="0">
                  <a:pos x="1217" y="411"/>
                </a:cxn>
                <a:cxn ang="0">
                  <a:pos x="1243" y="521"/>
                </a:cxn>
                <a:cxn ang="0">
                  <a:pos x="1233" y="584"/>
                </a:cxn>
                <a:cxn ang="0">
                  <a:pos x="1196" y="620"/>
                </a:cxn>
                <a:cxn ang="0">
                  <a:pos x="1161" y="552"/>
                </a:cxn>
                <a:cxn ang="0">
                  <a:pos x="1104" y="521"/>
                </a:cxn>
                <a:cxn ang="0">
                  <a:pos x="1020" y="500"/>
                </a:cxn>
                <a:cxn ang="0">
                  <a:pos x="900" y="547"/>
                </a:cxn>
                <a:cxn ang="0">
                  <a:pos x="740" y="578"/>
                </a:cxn>
                <a:cxn ang="0">
                  <a:pos x="635" y="558"/>
                </a:cxn>
                <a:cxn ang="0">
                  <a:pos x="719" y="615"/>
                </a:cxn>
                <a:cxn ang="0">
                  <a:pos x="848" y="620"/>
                </a:cxn>
                <a:cxn ang="0">
                  <a:pos x="999" y="573"/>
                </a:cxn>
                <a:cxn ang="0">
                  <a:pos x="1031" y="610"/>
                </a:cxn>
                <a:cxn ang="0">
                  <a:pos x="1041" y="672"/>
                </a:cxn>
                <a:cxn ang="0">
                  <a:pos x="1078" y="620"/>
                </a:cxn>
                <a:cxn ang="0">
                  <a:pos x="1078" y="552"/>
                </a:cxn>
                <a:cxn ang="0">
                  <a:pos x="1140" y="589"/>
                </a:cxn>
                <a:cxn ang="0">
                  <a:pos x="1171" y="693"/>
                </a:cxn>
                <a:cxn ang="0">
                  <a:pos x="1135" y="781"/>
                </a:cxn>
                <a:cxn ang="0">
                  <a:pos x="1166" y="838"/>
                </a:cxn>
                <a:cxn ang="0">
                  <a:pos x="1161" y="906"/>
                </a:cxn>
                <a:cxn ang="0">
                  <a:pos x="1072" y="1016"/>
                </a:cxn>
                <a:cxn ang="0">
                  <a:pos x="1020" y="1047"/>
                </a:cxn>
                <a:cxn ang="0">
                  <a:pos x="895" y="1047"/>
                </a:cxn>
                <a:cxn ang="0">
                  <a:pos x="813" y="1140"/>
                </a:cxn>
                <a:cxn ang="0">
                  <a:pos x="719" y="1166"/>
                </a:cxn>
                <a:cxn ang="0">
                  <a:pos x="573" y="1213"/>
                </a:cxn>
                <a:cxn ang="0">
                  <a:pos x="542" y="1291"/>
                </a:cxn>
                <a:cxn ang="0">
                  <a:pos x="457" y="1451"/>
                </a:cxn>
                <a:cxn ang="0">
                  <a:pos x="151" y="1357"/>
                </a:cxn>
                <a:cxn ang="0">
                  <a:pos x="12" y="1188"/>
                </a:cxn>
                <a:cxn ang="0">
                  <a:pos x="0" y="943"/>
                </a:cxn>
                <a:cxn ang="0">
                  <a:pos x="141" y="906"/>
                </a:cxn>
                <a:cxn ang="0">
                  <a:pos x="141" y="906"/>
                </a:cxn>
              </a:cxnLst>
              <a:rect l="0" t="0" r="r" b="b"/>
              <a:pathLst>
                <a:path w="1243" h="1451">
                  <a:moveTo>
                    <a:pt x="141" y="906"/>
                  </a:moveTo>
                  <a:lnTo>
                    <a:pt x="292" y="812"/>
                  </a:lnTo>
                  <a:lnTo>
                    <a:pt x="360" y="697"/>
                  </a:lnTo>
                  <a:lnTo>
                    <a:pt x="444" y="563"/>
                  </a:lnTo>
                  <a:lnTo>
                    <a:pt x="371" y="453"/>
                  </a:lnTo>
                  <a:lnTo>
                    <a:pt x="407" y="390"/>
                  </a:lnTo>
                  <a:lnTo>
                    <a:pt x="469" y="313"/>
                  </a:lnTo>
                  <a:lnTo>
                    <a:pt x="397" y="245"/>
                  </a:lnTo>
                  <a:lnTo>
                    <a:pt x="416" y="188"/>
                  </a:lnTo>
                  <a:lnTo>
                    <a:pt x="489" y="104"/>
                  </a:lnTo>
                  <a:lnTo>
                    <a:pt x="604" y="94"/>
                  </a:lnTo>
                  <a:lnTo>
                    <a:pt x="832" y="37"/>
                  </a:lnTo>
                  <a:lnTo>
                    <a:pt x="958" y="0"/>
                  </a:lnTo>
                  <a:lnTo>
                    <a:pt x="1025" y="0"/>
                  </a:lnTo>
                  <a:lnTo>
                    <a:pt x="1098" y="125"/>
                  </a:lnTo>
                  <a:lnTo>
                    <a:pt x="1135" y="120"/>
                  </a:lnTo>
                  <a:lnTo>
                    <a:pt x="1182" y="188"/>
                  </a:lnTo>
                  <a:lnTo>
                    <a:pt x="1192" y="282"/>
                  </a:lnTo>
                  <a:lnTo>
                    <a:pt x="1119" y="230"/>
                  </a:lnTo>
                  <a:lnTo>
                    <a:pt x="1051" y="214"/>
                  </a:lnTo>
                  <a:lnTo>
                    <a:pt x="859" y="240"/>
                  </a:lnTo>
                  <a:lnTo>
                    <a:pt x="745" y="308"/>
                  </a:lnTo>
                  <a:lnTo>
                    <a:pt x="879" y="298"/>
                  </a:lnTo>
                  <a:lnTo>
                    <a:pt x="1005" y="266"/>
                  </a:lnTo>
                  <a:lnTo>
                    <a:pt x="1031" y="292"/>
                  </a:lnTo>
                  <a:lnTo>
                    <a:pt x="1057" y="364"/>
                  </a:lnTo>
                  <a:lnTo>
                    <a:pt x="1093" y="287"/>
                  </a:lnTo>
                  <a:lnTo>
                    <a:pt x="1145" y="313"/>
                  </a:lnTo>
                  <a:lnTo>
                    <a:pt x="1217" y="411"/>
                  </a:lnTo>
                  <a:lnTo>
                    <a:pt x="1243" y="521"/>
                  </a:lnTo>
                  <a:lnTo>
                    <a:pt x="1233" y="584"/>
                  </a:lnTo>
                  <a:lnTo>
                    <a:pt x="1196" y="620"/>
                  </a:lnTo>
                  <a:lnTo>
                    <a:pt x="1161" y="552"/>
                  </a:lnTo>
                  <a:lnTo>
                    <a:pt x="1104" y="521"/>
                  </a:lnTo>
                  <a:lnTo>
                    <a:pt x="1020" y="500"/>
                  </a:lnTo>
                  <a:lnTo>
                    <a:pt x="900" y="547"/>
                  </a:lnTo>
                  <a:lnTo>
                    <a:pt x="740" y="578"/>
                  </a:lnTo>
                  <a:lnTo>
                    <a:pt x="635" y="558"/>
                  </a:lnTo>
                  <a:lnTo>
                    <a:pt x="719" y="615"/>
                  </a:lnTo>
                  <a:lnTo>
                    <a:pt x="848" y="620"/>
                  </a:lnTo>
                  <a:lnTo>
                    <a:pt x="999" y="573"/>
                  </a:lnTo>
                  <a:lnTo>
                    <a:pt x="1031" y="610"/>
                  </a:lnTo>
                  <a:lnTo>
                    <a:pt x="1041" y="672"/>
                  </a:lnTo>
                  <a:lnTo>
                    <a:pt x="1078" y="620"/>
                  </a:lnTo>
                  <a:lnTo>
                    <a:pt x="1078" y="552"/>
                  </a:lnTo>
                  <a:lnTo>
                    <a:pt x="1140" y="589"/>
                  </a:lnTo>
                  <a:lnTo>
                    <a:pt x="1171" y="693"/>
                  </a:lnTo>
                  <a:lnTo>
                    <a:pt x="1135" y="781"/>
                  </a:lnTo>
                  <a:lnTo>
                    <a:pt x="1166" y="838"/>
                  </a:lnTo>
                  <a:lnTo>
                    <a:pt x="1161" y="906"/>
                  </a:lnTo>
                  <a:lnTo>
                    <a:pt x="1072" y="1016"/>
                  </a:lnTo>
                  <a:lnTo>
                    <a:pt x="1020" y="1047"/>
                  </a:lnTo>
                  <a:lnTo>
                    <a:pt x="895" y="1047"/>
                  </a:lnTo>
                  <a:lnTo>
                    <a:pt x="813" y="1140"/>
                  </a:lnTo>
                  <a:lnTo>
                    <a:pt x="719" y="1166"/>
                  </a:lnTo>
                  <a:lnTo>
                    <a:pt x="573" y="1213"/>
                  </a:lnTo>
                  <a:lnTo>
                    <a:pt x="542" y="1291"/>
                  </a:lnTo>
                  <a:lnTo>
                    <a:pt x="457" y="1451"/>
                  </a:lnTo>
                  <a:lnTo>
                    <a:pt x="151" y="1357"/>
                  </a:lnTo>
                  <a:lnTo>
                    <a:pt x="12" y="1188"/>
                  </a:lnTo>
                  <a:lnTo>
                    <a:pt x="0" y="943"/>
                  </a:lnTo>
                  <a:lnTo>
                    <a:pt x="141" y="906"/>
                  </a:lnTo>
                  <a:lnTo>
                    <a:pt x="141" y="906"/>
                  </a:lnTo>
                  <a:close/>
                </a:path>
              </a:pathLst>
            </a:custGeom>
            <a:solidFill>
              <a:srgbClr val="FFC7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2" name="Freeform 39"/>
            <p:cNvSpPr>
              <a:spLocks/>
            </p:cNvSpPr>
            <p:nvPr/>
          </p:nvSpPr>
          <p:spPr bwMode="auto">
            <a:xfrm>
              <a:off x="8326892" y="3406546"/>
              <a:ext cx="83890" cy="3901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68" y="37"/>
                </a:cxn>
                <a:cxn ang="0">
                  <a:pos x="162" y="0"/>
                </a:cxn>
                <a:cxn ang="0">
                  <a:pos x="239" y="89"/>
                </a:cxn>
                <a:cxn ang="0">
                  <a:pos x="131" y="101"/>
                </a:cxn>
                <a:cxn ang="0">
                  <a:pos x="0" y="131"/>
                </a:cxn>
                <a:cxn ang="0">
                  <a:pos x="0" y="131"/>
                </a:cxn>
              </a:cxnLst>
              <a:rect l="0" t="0" r="r" b="b"/>
              <a:pathLst>
                <a:path w="239" h="131">
                  <a:moveTo>
                    <a:pt x="0" y="131"/>
                  </a:moveTo>
                  <a:lnTo>
                    <a:pt x="68" y="37"/>
                  </a:lnTo>
                  <a:lnTo>
                    <a:pt x="162" y="0"/>
                  </a:lnTo>
                  <a:lnTo>
                    <a:pt x="239" y="89"/>
                  </a:lnTo>
                  <a:lnTo>
                    <a:pt x="131" y="101"/>
                  </a:lnTo>
                  <a:lnTo>
                    <a:pt x="0" y="131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DFA0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3" name="Freeform 40"/>
            <p:cNvSpPr>
              <a:spLocks/>
            </p:cNvSpPr>
            <p:nvPr/>
          </p:nvSpPr>
          <p:spPr bwMode="auto">
            <a:xfrm>
              <a:off x="8300327" y="3485755"/>
              <a:ext cx="206928" cy="42560"/>
            </a:xfrm>
            <a:custGeom>
              <a:avLst/>
              <a:gdLst/>
              <a:ahLst/>
              <a:cxnLst>
                <a:cxn ang="0">
                  <a:pos x="203" y="115"/>
                </a:cxn>
                <a:cxn ang="0">
                  <a:pos x="68" y="141"/>
                </a:cxn>
                <a:cxn ang="0">
                  <a:pos x="0" y="105"/>
                </a:cxn>
                <a:cxn ang="0">
                  <a:pos x="0" y="58"/>
                </a:cxn>
                <a:cxn ang="0">
                  <a:pos x="136" y="27"/>
                </a:cxn>
                <a:cxn ang="0">
                  <a:pos x="265" y="27"/>
                </a:cxn>
                <a:cxn ang="0">
                  <a:pos x="385" y="0"/>
                </a:cxn>
                <a:cxn ang="0">
                  <a:pos x="448" y="6"/>
                </a:cxn>
                <a:cxn ang="0">
                  <a:pos x="505" y="0"/>
                </a:cxn>
                <a:cxn ang="0">
                  <a:pos x="573" y="37"/>
                </a:cxn>
                <a:cxn ang="0">
                  <a:pos x="594" y="94"/>
                </a:cxn>
                <a:cxn ang="0">
                  <a:pos x="494" y="63"/>
                </a:cxn>
                <a:cxn ang="0">
                  <a:pos x="322" y="84"/>
                </a:cxn>
                <a:cxn ang="0">
                  <a:pos x="203" y="115"/>
                </a:cxn>
                <a:cxn ang="0">
                  <a:pos x="203" y="115"/>
                </a:cxn>
              </a:cxnLst>
              <a:rect l="0" t="0" r="r" b="b"/>
              <a:pathLst>
                <a:path w="594" h="141">
                  <a:moveTo>
                    <a:pt x="203" y="115"/>
                  </a:moveTo>
                  <a:lnTo>
                    <a:pt x="68" y="141"/>
                  </a:lnTo>
                  <a:lnTo>
                    <a:pt x="0" y="105"/>
                  </a:lnTo>
                  <a:lnTo>
                    <a:pt x="0" y="58"/>
                  </a:lnTo>
                  <a:lnTo>
                    <a:pt x="136" y="27"/>
                  </a:lnTo>
                  <a:lnTo>
                    <a:pt x="265" y="27"/>
                  </a:lnTo>
                  <a:lnTo>
                    <a:pt x="385" y="0"/>
                  </a:lnTo>
                  <a:lnTo>
                    <a:pt x="448" y="6"/>
                  </a:lnTo>
                  <a:lnTo>
                    <a:pt x="505" y="0"/>
                  </a:lnTo>
                  <a:lnTo>
                    <a:pt x="573" y="37"/>
                  </a:lnTo>
                  <a:lnTo>
                    <a:pt x="594" y="94"/>
                  </a:lnTo>
                  <a:lnTo>
                    <a:pt x="494" y="63"/>
                  </a:lnTo>
                  <a:lnTo>
                    <a:pt x="322" y="84"/>
                  </a:lnTo>
                  <a:lnTo>
                    <a:pt x="203" y="115"/>
                  </a:lnTo>
                  <a:lnTo>
                    <a:pt x="203" y="115"/>
                  </a:lnTo>
                  <a:close/>
                </a:path>
              </a:pathLst>
            </a:custGeom>
            <a:solidFill>
              <a:srgbClr val="DFA0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4" name="Freeform 41"/>
            <p:cNvSpPr>
              <a:spLocks/>
            </p:cNvSpPr>
            <p:nvPr/>
          </p:nvSpPr>
          <p:spPr bwMode="auto">
            <a:xfrm>
              <a:off x="8315707" y="3548414"/>
              <a:ext cx="216716" cy="74480"/>
            </a:xfrm>
            <a:custGeom>
              <a:avLst/>
              <a:gdLst/>
              <a:ahLst/>
              <a:cxnLst>
                <a:cxn ang="0">
                  <a:pos x="110" y="183"/>
                </a:cxn>
                <a:cxn ang="0">
                  <a:pos x="16" y="157"/>
                </a:cxn>
                <a:cxn ang="0">
                  <a:pos x="0" y="120"/>
                </a:cxn>
                <a:cxn ang="0">
                  <a:pos x="31" y="89"/>
                </a:cxn>
                <a:cxn ang="0">
                  <a:pos x="110" y="89"/>
                </a:cxn>
                <a:cxn ang="0">
                  <a:pos x="249" y="94"/>
                </a:cxn>
                <a:cxn ang="0">
                  <a:pos x="395" y="89"/>
                </a:cxn>
                <a:cxn ang="0">
                  <a:pos x="432" y="115"/>
                </a:cxn>
                <a:cxn ang="0">
                  <a:pos x="531" y="115"/>
                </a:cxn>
                <a:cxn ang="0">
                  <a:pos x="557" y="0"/>
                </a:cxn>
                <a:cxn ang="0">
                  <a:pos x="620" y="120"/>
                </a:cxn>
                <a:cxn ang="0">
                  <a:pos x="613" y="256"/>
                </a:cxn>
                <a:cxn ang="0">
                  <a:pos x="557" y="193"/>
                </a:cxn>
                <a:cxn ang="0">
                  <a:pos x="500" y="162"/>
                </a:cxn>
                <a:cxn ang="0">
                  <a:pos x="395" y="146"/>
                </a:cxn>
                <a:cxn ang="0">
                  <a:pos x="296" y="188"/>
                </a:cxn>
                <a:cxn ang="0">
                  <a:pos x="110" y="183"/>
                </a:cxn>
                <a:cxn ang="0">
                  <a:pos x="110" y="183"/>
                </a:cxn>
              </a:cxnLst>
              <a:rect l="0" t="0" r="r" b="b"/>
              <a:pathLst>
                <a:path w="620" h="256">
                  <a:moveTo>
                    <a:pt x="110" y="183"/>
                  </a:moveTo>
                  <a:lnTo>
                    <a:pt x="16" y="157"/>
                  </a:lnTo>
                  <a:lnTo>
                    <a:pt x="0" y="120"/>
                  </a:lnTo>
                  <a:lnTo>
                    <a:pt x="31" y="89"/>
                  </a:lnTo>
                  <a:lnTo>
                    <a:pt x="110" y="89"/>
                  </a:lnTo>
                  <a:lnTo>
                    <a:pt x="249" y="94"/>
                  </a:lnTo>
                  <a:lnTo>
                    <a:pt x="395" y="89"/>
                  </a:lnTo>
                  <a:lnTo>
                    <a:pt x="432" y="115"/>
                  </a:lnTo>
                  <a:lnTo>
                    <a:pt x="531" y="115"/>
                  </a:lnTo>
                  <a:lnTo>
                    <a:pt x="557" y="0"/>
                  </a:lnTo>
                  <a:lnTo>
                    <a:pt x="620" y="120"/>
                  </a:lnTo>
                  <a:lnTo>
                    <a:pt x="613" y="256"/>
                  </a:lnTo>
                  <a:lnTo>
                    <a:pt x="557" y="193"/>
                  </a:lnTo>
                  <a:lnTo>
                    <a:pt x="500" y="162"/>
                  </a:lnTo>
                  <a:lnTo>
                    <a:pt x="395" y="146"/>
                  </a:lnTo>
                  <a:lnTo>
                    <a:pt x="296" y="188"/>
                  </a:lnTo>
                  <a:lnTo>
                    <a:pt x="110" y="183"/>
                  </a:lnTo>
                  <a:lnTo>
                    <a:pt x="110" y="183"/>
                  </a:lnTo>
                  <a:close/>
                </a:path>
              </a:pathLst>
            </a:custGeom>
            <a:solidFill>
              <a:srgbClr val="DFA0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5" name="Freeform 42"/>
            <p:cNvSpPr>
              <a:spLocks/>
            </p:cNvSpPr>
            <p:nvPr/>
          </p:nvSpPr>
          <p:spPr bwMode="auto">
            <a:xfrm>
              <a:off x="8350661" y="3626441"/>
              <a:ext cx="169178" cy="60294"/>
            </a:xfrm>
            <a:custGeom>
              <a:avLst/>
              <a:gdLst/>
              <a:ahLst/>
              <a:cxnLst>
                <a:cxn ang="0">
                  <a:pos x="63" y="187"/>
                </a:cxn>
                <a:cxn ang="0">
                  <a:pos x="0" y="119"/>
                </a:cxn>
                <a:cxn ang="0">
                  <a:pos x="47" y="88"/>
                </a:cxn>
                <a:cxn ang="0">
                  <a:pos x="124" y="109"/>
                </a:cxn>
                <a:cxn ang="0">
                  <a:pos x="229" y="114"/>
                </a:cxn>
                <a:cxn ang="0">
                  <a:pos x="395" y="79"/>
                </a:cxn>
                <a:cxn ang="0">
                  <a:pos x="432" y="0"/>
                </a:cxn>
                <a:cxn ang="0">
                  <a:pos x="484" y="114"/>
                </a:cxn>
                <a:cxn ang="0">
                  <a:pos x="432" y="156"/>
                </a:cxn>
                <a:cxn ang="0">
                  <a:pos x="375" y="125"/>
                </a:cxn>
                <a:cxn ang="0">
                  <a:pos x="140" y="203"/>
                </a:cxn>
                <a:cxn ang="0">
                  <a:pos x="63" y="187"/>
                </a:cxn>
                <a:cxn ang="0">
                  <a:pos x="63" y="187"/>
                </a:cxn>
              </a:cxnLst>
              <a:rect l="0" t="0" r="r" b="b"/>
              <a:pathLst>
                <a:path w="484" h="203">
                  <a:moveTo>
                    <a:pt x="63" y="187"/>
                  </a:moveTo>
                  <a:lnTo>
                    <a:pt x="0" y="119"/>
                  </a:lnTo>
                  <a:lnTo>
                    <a:pt x="47" y="88"/>
                  </a:lnTo>
                  <a:lnTo>
                    <a:pt x="124" y="109"/>
                  </a:lnTo>
                  <a:lnTo>
                    <a:pt x="229" y="114"/>
                  </a:lnTo>
                  <a:lnTo>
                    <a:pt x="395" y="79"/>
                  </a:lnTo>
                  <a:lnTo>
                    <a:pt x="432" y="0"/>
                  </a:lnTo>
                  <a:lnTo>
                    <a:pt x="484" y="114"/>
                  </a:lnTo>
                  <a:lnTo>
                    <a:pt x="432" y="156"/>
                  </a:lnTo>
                  <a:lnTo>
                    <a:pt x="375" y="125"/>
                  </a:lnTo>
                  <a:lnTo>
                    <a:pt x="140" y="203"/>
                  </a:lnTo>
                  <a:lnTo>
                    <a:pt x="63" y="187"/>
                  </a:lnTo>
                  <a:lnTo>
                    <a:pt x="63" y="187"/>
                  </a:lnTo>
                  <a:close/>
                </a:path>
              </a:pathLst>
            </a:custGeom>
            <a:solidFill>
              <a:srgbClr val="DFA0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6" name="Freeform 43"/>
            <p:cNvSpPr>
              <a:spLocks/>
            </p:cNvSpPr>
            <p:nvPr/>
          </p:nvSpPr>
          <p:spPr bwMode="auto">
            <a:xfrm>
              <a:off x="8104584" y="3629987"/>
              <a:ext cx="392884" cy="235263"/>
            </a:xfrm>
            <a:custGeom>
              <a:avLst/>
              <a:gdLst/>
              <a:ahLst/>
              <a:cxnLst>
                <a:cxn ang="0">
                  <a:pos x="542" y="354"/>
                </a:cxn>
                <a:cxn ang="0">
                  <a:pos x="625" y="364"/>
                </a:cxn>
                <a:cxn ang="0">
                  <a:pos x="682" y="328"/>
                </a:cxn>
                <a:cxn ang="0">
                  <a:pos x="771" y="338"/>
                </a:cxn>
                <a:cxn ang="0">
                  <a:pos x="869" y="322"/>
                </a:cxn>
                <a:cxn ang="0">
                  <a:pos x="937" y="296"/>
                </a:cxn>
                <a:cxn ang="0">
                  <a:pos x="1015" y="234"/>
                </a:cxn>
                <a:cxn ang="0">
                  <a:pos x="1057" y="275"/>
                </a:cxn>
                <a:cxn ang="0">
                  <a:pos x="1124" y="197"/>
                </a:cxn>
                <a:cxn ang="0">
                  <a:pos x="1124" y="281"/>
                </a:cxn>
                <a:cxn ang="0">
                  <a:pos x="1072" y="380"/>
                </a:cxn>
                <a:cxn ang="0">
                  <a:pos x="942" y="406"/>
                </a:cxn>
                <a:cxn ang="0">
                  <a:pos x="895" y="411"/>
                </a:cxn>
                <a:cxn ang="0">
                  <a:pos x="832" y="467"/>
                </a:cxn>
                <a:cxn ang="0">
                  <a:pos x="700" y="504"/>
                </a:cxn>
                <a:cxn ang="0">
                  <a:pos x="520" y="510"/>
                </a:cxn>
                <a:cxn ang="0">
                  <a:pos x="537" y="519"/>
                </a:cxn>
                <a:cxn ang="0">
                  <a:pos x="565" y="533"/>
                </a:cxn>
                <a:cxn ang="0">
                  <a:pos x="594" y="556"/>
                </a:cxn>
                <a:cxn ang="0">
                  <a:pos x="448" y="629"/>
                </a:cxn>
                <a:cxn ang="0">
                  <a:pos x="399" y="797"/>
                </a:cxn>
                <a:cxn ang="0">
                  <a:pos x="160" y="736"/>
                </a:cxn>
                <a:cxn ang="0">
                  <a:pos x="25" y="584"/>
                </a:cxn>
                <a:cxn ang="0">
                  <a:pos x="0" y="469"/>
                </a:cxn>
                <a:cxn ang="0">
                  <a:pos x="0" y="307"/>
                </a:cxn>
                <a:cxn ang="0">
                  <a:pos x="36" y="462"/>
                </a:cxn>
                <a:cxn ang="0">
                  <a:pos x="166" y="541"/>
                </a:cxn>
                <a:cxn ang="0">
                  <a:pos x="360" y="348"/>
                </a:cxn>
                <a:cxn ang="0">
                  <a:pos x="344" y="171"/>
                </a:cxn>
                <a:cxn ang="0">
                  <a:pos x="381" y="0"/>
                </a:cxn>
                <a:cxn ang="0">
                  <a:pos x="428" y="140"/>
                </a:cxn>
                <a:cxn ang="0">
                  <a:pos x="510" y="223"/>
                </a:cxn>
                <a:cxn ang="0">
                  <a:pos x="536" y="286"/>
                </a:cxn>
                <a:cxn ang="0">
                  <a:pos x="542" y="354"/>
                </a:cxn>
                <a:cxn ang="0">
                  <a:pos x="542" y="354"/>
                </a:cxn>
              </a:cxnLst>
              <a:rect l="0" t="0" r="r" b="b"/>
              <a:pathLst>
                <a:path w="1124" h="797">
                  <a:moveTo>
                    <a:pt x="542" y="354"/>
                  </a:moveTo>
                  <a:lnTo>
                    <a:pt x="625" y="364"/>
                  </a:lnTo>
                  <a:lnTo>
                    <a:pt x="682" y="328"/>
                  </a:lnTo>
                  <a:lnTo>
                    <a:pt x="771" y="338"/>
                  </a:lnTo>
                  <a:lnTo>
                    <a:pt x="869" y="322"/>
                  </a:lnTo>
                  <a:lnTo>
                    <a:pt x="937" y="296"/>
                  </a:lnTo>
                  <a:lnTo>
                    <a:pt x="1015" y="234"/>
                  </a:lnTo>
                  <a:lnTo>
                    <a:pt x="1057" y="275"/>
                  </a:lnTo>
                  <a:lnTo>
                    <a:pt x="1124" y="197"/>
                  </a:lnTo>
                  <a:lnTo>
                    <a:pt x="1124" y="281"/>
                  </a:lnTo>
                  <a:lnTo>
                    <a:pt x="1072" y="380"/>
                  </a:lnTo>
                  <a:lnTo>
                    <a:pt x="942" y="406"/>
                  </a:lnTo>
                  <a:lnTo>
                    <a:pt x="895" y="411"/>
                  </a:lnTo>
                  <a:lnTo>
                    <a:pt x="832" y="467"/>
                  </a:lnTo>
                  <a:lnTo>
                    <a:pt x="700" y="504"/>
                  </a:lnTo>
                  <a:lnTo>
                    <a:pt x="520" y="510"/>
                  </a:lnTo>
                  <a:lnTo>
                    <a:pt x="537" y="519"/>
                  </a:lnTo>
                  <a:lnTo>
                    <a:pt x="565" y="533"/>
                  </a:lnTo>
                  <a:lnTo>
                    <a:pt x="594" y="556"/>
                  </a:lnTo>
                  <a:lnTo>
                    <a:pt x="448" y="629"/>
                  </a:lnTo>
                  <a:lnTo>
                    <a:pt x="399" y="797"/>
                  </a:lnTo>
                  <a:lnTo>
                    <a:pt x="160" y="736"/>
                  </a:lnTo>
                  <a:lnTo>
                    <a:pt x="25" y="584"/>
                  </a:lnTo>
                  <a:lnTo>
                    <a:pt x="0" y="469"/>
                  </a:lnTo>
                  <a:lnTo>
                    <a:pt x="0" y="307"/>
                  </a:lnTo>
                  <a:lnTo>
                    <a:pt x="36" y="462"/>
                  </a:lnTo>
                  <a:lnTo>
                    <a:pt x="166" y="541"/>
                  </a:lnTo>
                  <a:lnTo>
                    <a:pt x="360" y="348"/>
                  </a:lnTo>
                  <a:lnTo>
                    <a:pt x="344" y="171"/>
                  </a:lnTo>
                  <a:lnTo>
                    <a:pt x="381" y="0"/>
                  </a:lnTo>
                  <a:lnTo>
                    <a:pt x="428" y="140"/>
                  </a:lnTo>
                  <a:lnTo>
                    <a:pt x="510" y="223"/>
                  </a:lnTo>
                  <a:lnTo>
                    <a:pt x="536" y="286"/>
                  </a:lnTo>
                  <a:lnTo>
                    <a:pt x="542" y="354"/>
                  </a:lnTo>
                  <a:lnTo>
                    <a:pt x="542" y="354"/>
                  </a:lnTo>
                  <a:close/>
                </a:path>
              </a:pathLst>
            </a:custGeom>
            <a:solidFill>
              <a:srgbClr val="DFA0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7" name="Freeform 44"/>
            <p:cNvSpPr>
              <a:spLocks/>
            </p:cNvSpPr>
            <p:nvPr/>
          </p:nvSpPr>
          <p:spPr bwMode="auto">
            <a:xfrm>
              <a:off x="8234614" y="3575605"/>
              <a:ext cx="47538" cy="673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21"/>
                </a:cxn>
                <a:cxn ang="0">
                  <a:pos x="113" y="57"/>
                </a:cxn>
                <a:cxn ang="0">
                  <a:pos x="134" y="136"/>
                </a:cxn>
                <a:cxn ang="0">
                  <a:pos x="92" y="193"/>
                </a:cxn>
                <a:cxn ang="0">
                  <a:pos x="45" y="230"/>
                </a:cxn>
                <a:cxn ang="0">
                  <a:pos x="73" y="1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4" h="230">
                  <a:moveTo>
                    <a:pt x="0" y="0"/>
                  </a:moveTo>
                  <a:lnTo>
                    <a:pt x="73" y="21"/>
                  </a:lnTo>
                  <a:lnTo>
                    <a:pt x="113" y="57"/>
                  </a:lnTo>
                  <a:lnTo>
                    <a:pt x="134" y="136"/>
                  </a:lnTo>
                  <a:lnTo>
                    <a:pt x="92" y="193"/>
                  </a:lnTo>
                  <a:lnTo>
                    <a:pt x="45" y="230"/>
                  </a:lnTo>
                  <a:lnTo>
                    <a:pt x="73" y="1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0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8" name="Freeform 45"/>
            <p:cNvSpPr>
              <a:spLocks/>
            </p:cNvSpPr>
            <p:nvPr/>
          </p:nvSpPr>
          <p:spPr bwMode="auto">
            <a:xfrm>
              <a:off x="8136742" y="3605161"/>
              <a:ext cx="121640" cy="95761"/>
            </a:xfrm>
            <a:custGeom>
              <a:avLst/>
              <a:gdLst/>
              <a:ahLst/>
              <a:cxnLst>
                <a:cxn ang="0">
                  <a:pos x="347" y="36"/>
                </a:cxn>
                <a:cxn ang="0">
                  <a:pos x="332" y="64"/>
                </a:cxn>
                <a:cxn ang="0">
                  <a:pos x="317" y="89"/>
                </a:cxn>
                <a:cxn ang="0">
                  <a:pos x="300" y="112"/>
                </a:cxn>
                <a:cxn ang="0">
                  <a:pos x="282" y="135"/>
                </a:cxn>
                <a:cxn ang="0">
                  <a:pos x="265" y="154"/>
                </a:cxn>
                <a:cxn ang="0">
                  <a:pos x="247" y="173"/>
                </a:cxn>
                <a:cxn ang="0">
                  <a:pos x="206" y="205"/>
                </a:cxn>
                <a:cxn ang="0">
                  <a:pos x="185" y="221"/>
                </a:cxn>
                <a:cxn ang="0">
                  <a:pos x="163" y="236"/>
                </a:cxn>
                <a:cxn ang="0">
                  <a:pos x="140" y="249"/>
                </a:cxn>
                <a:cxn ang="0">
                  <a:pos x="116" y="264"/>
                </a:cxn>
                <a:cxn ang="0">
                  <a:pos x="91" y="278"/>
                </a:cxn>
                <a:cxn ang="0">
                  <a:pos x="66" y="292"/>
                </a:cxn>
                <a:cxn ang="0">
                  <a:pos x="39" y="307"/>
                </a:cxn>
                <a:cxn ang="0">
                  <a:pos x="12" y="322"/>
                </a:cxn>
                <a:cxn ang="0">
                  <a:pos x="0" y="320"/>
                </a:cxn>
                <a:cxn ang="0">
                  <a:pos x="3" y="307"/>
                </a:cxn>
                <a:cxn ang="0">
                  <a:pos x="29" y="292"/>
                </a:cxn>
                <a:cxn ang="0">
                  <a:pos x="54" y="278"/>
                </a:cxn>
                <a:cxn ang="0">
                  <a:pos x="78" y="263"/>
                </a:cxn>
                <a:cxn ang="0">
                  <a:pos x="100" y="248"/>
                </a:cxn>
                <a:cxn ang="0">
                  <a:pos x="121" y="233"/>
                </a:cxn>
                <a:cxn ang="0">
                  <a:pos x="140" y="217"/>
                </a:cxn>
                <a:cxn ang="0">
                  <a:pos x="179" y="185"/>
                </a:cxn>
                <a:cxn ang="0">
                  <a:pos x="213" y="149"/>
                </a:cxn>
                <a:cxn ang="0">
                  <a:pos x="244" y="110"/>
                </a:cxn>
                <a:cxn ang="0">
                  <a:pos x="259" y="89"/>
                </a:cxn>
                <a:cxn ang="0">
                  <a:pos x="274" y="65"/>
                </a:cxn>
                <a:cxn ang="0">
                  <a:pos x="302" y="14"/>
                </a:cxn>
                <a:cxn ang="0">
                  <a:pos x="318" y="0"/>
                </a:cxn>
                <a:cxn ang="0">
                  <a:pos x="336" y="3"/>
                </a:cxn>
                <a:cxn ang="0">
                  <a:pos x="347" y="36"/>
                </a:cxn>
                <a:cxn ang="0">
                  <a:pos x="347" y="36"/>
                </a:cxn>
              </a:cxnLst>
              <a:rect l="0" t="0" r="r" b="b"/>
              <a:pathLst>
                <a:path w="347" h="322">
                  <a:moveTo>
                    <a:pt x="347" y="36"/>
                  </a:moveTo>
                  <a:lnTo>
                    <a:pt x="332" y="64"/>
                  </a:lnTo>
                  <a:lnTo>
                    <a:pt x="317" y="89"/>
                  </a:lnTo>
                  <a:lnTo>
                    <a:pt x="300" y="112"/>
                  </a:lnTo>
                  <a:lnTo>
                    <a:pt x="282" y="135"/>
                  </a:lnTo>
                  <a:lnTo>
                    <a:pt x="265" y="154"/>
                  </a:lnTo>
                  <a:lnTo>
                    <a:pt x="247" y="173"/>
                  </a:lnTo>
                  <a:lnTo>
                    <a:pt x="206" y="205"/>
                  </a:lnTo>
                  <a:lnTo>
                    <a:pt x="185" y="221"/>
                  </a:lnTo>
                  <a:lnTo>
                    <a:pt x="163" y="236"/>
                  </a:lnTo>
                  <a:lnTo>
                    <a:pt x="140" y="249"/>
                  </a:lnTo>
                  <a:lnTo>
                    <a:pt x="116" y="264"/>
                  </a:lnTo>
                  <a:lnTo>
                    <a:pt x="91" y="278"/>
                  </a:lnTo>
                  <a:lnTo>
                    <a:pt x="66" y="292"/>
                  </a:lnTo>
                  <a:lnTo>
                    <a:pt x="39" y="307"/>
                  </a:lnTo>
                  <a:lnTo>
                    <a:pt x="12" y="322"/>
                  </a:lnTo>
                  <a:lnTo>
                    <a:pt x="0" y="320"/>
                  </a:lnTo>
                  <a:lnTo>
                    <a:pt x="3" y="307"/>
                  </a:lnTo>
                  <a:lnTo>
                    <a:pt x="29" y="292"/>
                  </a:lnTo>
                  <a:lnTo>
                    <a:pt x="54" y="278"/>
                  </a:lnTo>
                  <a:lnTo>
                    <a:pt x="78" y="263"/>
                  </a:lnTo>
                  <a:lnTo>
                    <a:pt x="100" y="248"/>
                  </a:lnTo>
                  <a:lnTo>
                    <a:pt x="121" y="233"/>
                  </a:lnTo>
                  <a:lnTo>
                    <a:pt x="140" y="217"/>
                  </a:lnTo>
                  <a:lnTo>
                    <a:pt x="179" y="185"/>
                  </a:lnTo>
                  <a:lnTo>
                    <a:pt x="213" y="149"/>
                  </a:lnTo>
                  <a:lnTo>
                    <a:pt x="244" y="110"/>
                  </a:lnTo>
                  <a:lnTo>
                    <a:pt x="259" y="89"/>
                  </a:lnTo>
                  <a:lnTo>
                    <a:pt x="274" y="65"/>
                  </a:lnTo>
                  <a:lnTo>
                    <a:pt x="302" y="14"/>
                  </a:lnTo>
                  <a:lnTo>
                    <a:pt x="318" y="0"/>
                  </a:lnTo>
                  <a:lnTo>
                    <a:pt x="336" y="3"/>
                  </a:lnTo>
                  <a:lnTo>
                    <a:pt x="347" y="36"/>
                  </a:lnTo>
                  <a:lnTo>
                    <a:pt x="347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9" name="Freeform 46"/>
            <p:cNvSpPr>
              <a:spLocks/>
            </p:cNvSpPr>
            <p:nvPr/>
          </p:nvSpPr>
          <p:spPr bwMode="auto">
            <a:xfrm>
              <a:off x="8297531" y="3749392"/>
              <a:ext cx="125835" cy="46107"/>
            </a:xfrm>
            <a:custGeom>
              <a:avLst/>
              <a:gdLst/>
              <a:ahLst/>
              <a:cxnLst>
                <a:cxn ang="0">
                  <a:pos x="10" y="122"/>
                </a:cxn>
                <a:cxn ang="0">
                  <a:pos x="75" y="135"/>
                </a:cxn>
                <a:cxn ang="0">
                  <a:pos x="133" y="128"/>
                </a:cxn>
                <a:cxn ang="0">
                  <a:pos x="191" y="107"/>
                </a:cxn>
                <a:cxn ang="0">
                  <a:pos x="221" y="93"/>
                </a:cxn>
                <a:cxn ang="0">
                  <a:pos x="253" y="77"/>
                </a:cxn>
                <a:cxn ang="0">
                  <a:pos x="346" y="0"/>
                </a:cxn>
                <a:cxn ang="0">
                  <a:pos x="358" y="0"/>
                </a:cxn>
                <a:cxn ang="0">
                  <a:pos x="359" y="11"/>
                </a:cxn>
                <a:cxn ang="0">
                  <a:pos x="338" y="38"/>
                </a:cxn>
                <a:cxn ang="0">
                  <a:pos x="322" y="64"/>
                </a:cxn>
                <a:cxn ang="0">
                  <a:pos x="304" y="89"/>
                </a:cxn>
                <a:cxn ang="0">
                  <a:pos x="282" y="115"/>
                </a:cxn>
                <a:cxn ang="0">
                  <a:pos x="246" y="131"/>
                </a:cxn>
                <a:cxn ang="0">
                  <a:pos x="211" y="144"/>
                </a:cxn>
                <a:cxn ang="0">
                  <a:pos x="145" y="158"/>
                </a:cxn>
                <a:cxn ang="0">
                  <a:pos x="78" y="156"/>
                </a:cxn>
                <a:cxn ang="0">
                  <a:pos x="5" y="138"/>
                </a:cxn>
                <a:cxn ang="0">
                  <a:pos x="0" y="127"/>
                </a:cxn>
                <a:cxn ang="0">
                  <a:pos x="10" y="122"/>
                </a:cxn>
                <a:cxn ang="0">
                  <a:pos x="10" y="122"/>
                </a:cxn>
              </a:cxnLst>
              <a:rect l="0" t="0" r="r" b="b"/>
              <a:pathLst>
                <a:path w="359" h="158">
                  <a:moveTo>
                    <a:pt x="10" y="122"/>
                  </a:moveTo>
                  <a:lnTo>
                    <a:pt x="75" y="135"/>
                  </a:lnTo>
                  <a:lnTo>
                    <a:pt x="133" y="128"/>
                  </a:lnTo>
                  <a:lnTo>
                    <a:pt x="191" y="107"/>
                  </a:lnTo>
                  <a:lnTo>
                    <a:pt x="221" y="93"/>
                  </a:lnTo>
                  <a:lnTo>
                    <a:pt x="253" y="77"/>
                  </a:lnTo>
                  <a:lnTo>
                    <a:pt x="346" y="0"/>
                  </a:lnTo>
                  <a:lnTo>
                    <a:pt x="358" y="0"/>
                  </a:lnTo>
                  <a:lnTo>
                    <a:pt x="359" y="11"/>
                  </a:lnTo>
                  <a:lnTo>
                    <a:pt x="338" y="38"/>
                  </a:lnTo>
                  <a:lnTo>
                    <a:pt x="322" y="64"/>
                  </a:lnTo>
                  <a:lnTo>
                    <a:pt x="304" y="89"/>
                  </a:lnTo>
                  <a:lnTo>
                    <a:pt x="282" y="115"/>
                  </a:lnTo>
                  <a:lnTo>
                    <a:pt x="246" y="131"/>
                  </a:lnTo>
                  <a:lnTo>
                    <a:pt x="211" y="144"/>
                  </a:lnTo>
                  <a:lnTo>
                    <a:pt x="145" y="158"/>
                  </a:lnTo>
                  <a:lnTo>
                    <a:pt x="78" y="156"/>
                  </a:lnTo>
                  <a:lnTo>
                    <a:pt x="5" y="138"/>
                  </a:lnTo>
                  <a:lnTo>
                    <a:pt x="0" y="127"/>
                  </a:lnTo>
                  <a:lnTo>
                    <a:pt x="10" y="122"/>
                  </a:lnTo>
                  <a:lnTo>
                    <a:pt x="10" y="1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0" name="Freeform 47"/>
            <p:cNvSpPr>
              <a:spLocks/>
            </p:cNvSpPr>
            <p:nvPr/>
          </p:nvSpPr>
          <p:spPr bwMode="auto">
            <a:xfrm>
              <a:off x="8273762" y="3789588"/>
              <a:ext cx="67112" cy="46107"/>
            </a:xfrm>
            <a:custGeom>
              <a:avLst/>
              <a:gdLst/>
              <a:ahLst/>
              <a:cxnLst>
                <a:cxn ang="0">
                  <a:pos x="191" y="19"/>
                </a:cxn>
                <a:cxn ang="0">
                  <a:pos x="174" y="28"/>
                </a:cxn>
                <a:cxn ang="0">
                  <a:pos x="152" y="40"/>
                </a:cxn>
                <a:cxn ang="0">
                  <a:pos x="113" y="62"/>
                </a:cxn>
                <a:cxn ang="0">
                  <a:pos x="78" y="105"/>
                </a:cxn>
                <a:cxn ang="0">
                  <a:pos x="39" y="143"/>
                </a:cxn>
                <a:cxn ang="0">
                  <a:pos x="24" y="154"/>
                </a:cxn>
                <a:cxn ang="0">
                  <a:pos x="10" y="158"/>
                </a:cxn>
                <a:cxn ang="0">
                  <a:pos x="0" y="153"/>
                </a:cxn>
                <a:cxn ang="0">
                  <a:pos x="1" y="141"/>
                </a:cxn>
                <a:cxn ang="0">
                  <a:pos x="39" y="75"/>
                </a:cxn>
                <a:cxn ang="0">
                  <a:pos x="79" y="28"/>
                </a:cxn>
                <a:cxn ang="0">
                  <a:pos x="106" y="7"/>
                </a:cxn>
                <a:cxn ang="0">
                  <a:pos x="132" y="0"/>
                </a:cxn>
                <a:cxn ang="0">
                  <a:pos x="166" y="0"/>
                </a:cxn>
                <a:cxn ang="0">
                  <a:pos x="191" y="6"/>
                </a:cxn>
                <a:cxn ang="0">
                  <a:pos x="191" y="19"/>
                </a:cxn>
                <a:cxn ang="0">
                  <a:pos x="191" y="19"/>
                </a:cxn>
              </a:cxnLst>
              <a:rect l="0" t="0" r="r" b="b"/>
              <a:pathLst>
                <a:path w="191" h="158">
                  <a:moveTo>
                    <a:pt x="191" y="19"/>
                  </a:moveTo>
                  <a:lnTo>
                    <a:pt x="174" y="28"/>
                  </a:lnTo>
                  <a:lnTo>
                    <a:pt x="152" y="40"/>
                  </a:lnTo>
                  <a:lnTo>
                    <a:pt x="113" y="62"/>
                  </a:lnTo>
                  <a:lnTo>
                    <a:pt x="78" y="105"/>
                  </a:lnTo>
                  <a:lnTo>
                    <a:pt x="39" y="143"/>
                  </a:lnTo>
                  <a:lnTo>
                    <a:pt x="24" y="154"/>
                  </a:lnTo>
                  <a:lnTo>
                    <a:pt x="10" y="158"/>
                  </a:lnTo>
                  <a:lnTo>
                    <a:pt x="0" y="153"/>
                  </a:lnTo>
                  <a:lnTo>
                    <a:pt x="1" y="141"/>
                  </a:lnTo>
                  <a:lnTo>
                    <a:pt x="39" y="75"/>
                  </a:lnTo>
                  <a:lnTo>
                    <a:pt x="79" y="28"/>
                  </a:lnTo>
                  <a:lnTo>
                    <a:pt x="106" y="7"/>
                  </a:lnTo>
                  <a:lnTo>
                    <a:pt x="132" y="0"/>
                  </a:lnTo>
                  <a:lnTo>
                    <a:pt x="166" y="0"/>
                  </a:lnTo>
                  <a:lnTo>
                    <a:pt x="191" y="6"/>
                  </a:lnTo>
                  <a:lnTo>
                    <a:pt x="191" y="19"/>
                  </a:lnTo>
                  <a:lnTo>
                    <a:pt x="191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1" name="Freeform 48"/>
            <p:cNvSpPr>
              <a:spLocks/>
            </p:cNvSpPr>
            <p:nvPr/>
          </p:nvSpPr>
          <p:spPr bwMode="auto">
            <a:xfrm>
              <a:off x="8223428" y="3734023"/>
              <a:ext cx="41945" cy="73298"/>
            </a:xfrm>
            <a:custGeom>
              <a:avLst/>
              <a:gdLst/>
              <a:ahLst/>
              <a:cxnLst>
                <a:cxn ang="0">
                  <a:pos x="104" y="11"/>
                </a:cxn>
                <a:cxn ang="0">
                  <a:pos x="94" y="40"/>
                </a:cxn>
                <a:cxn ang="0">
                  <a:pos x="102" y="71"/>
                </a:cxn>
                <a:cxn ang="0">
                  <a:pos x="123" y="138"/>
                </a:cxn>
                <a:cxn ang="0">
                  <a:pos x="120" y="151"/>
                </a:cxn>
                <a:cxn ang="0">
                  <a:pos x="97" y="181"/>
                </a:cxn>
                <a:cxn ang="0">
                  <a:pos x="72" y="204"/>
                </a:cxn>
                <a:cxn ang="0">
                  <a:pos x="15" y="249"/>
                </a:cxn>
                <a:cxn ang="0">
                  <a:pos x="0" y="248"/>
                </a:cxn>
                <a:cxn ang="0">
                  <a:pos x="2" y="233"/>
                </a:cxn>
                <a:cxn ang="0">
                  <a:pos x="44" y="186"/>
                </a:cxn>
                <a:cxn ang="0">
                  <a:pos x="60" y="161"/>
                </a:cxn>
                <a:cxn ang="0">
                  <a:pos x="77" y="133"/>
                </a:cxn>
                <a:cxn ang="0">
                  <a:pos x="71" y="64"/>
                </a:cxn>
                <a:cxn ang="0">
                  <a:pos x="74" y="32"/>
                </a:cxn>
                <a:cxn ang="0">
                  <a:pos x="91" y="1"/>
                </a:cxn>
                <a:cxn ang="0">
                  <a:pos x="102" y="0"/>
                </a:cxn>
                <a:cxn ang="0">
                  <a:pos x="104" y="11"/>
                </a:cxn>
                <a:cxn ang="0">
                  <a:pos x="104" y="11"/>
                </a:cxn>
              </a:cxnLst>
              <a:rect l="0" t="0" r="r" b="b"/>
              <a:pathLst>
                <a:path w="123" h="249">
                  <a:moveTo>
                    <a:pt x="104" y="11"/>
                  </a:moveTo>
                  <a:lnTo>
                    <a:pt x="94" y="40"/>
                  </a:lnTo>
                  <a:lnTo>
                    <a:pt x="102" y="71"/>
                  </a:lnTo>
                  <a:lnTo>
                    <a:pt x="123" y="138"/>
                  </a:lnTo>
                  <a:lnTo>
                    <a:pt x="120" y="151"/>
                  </a:lnTo>
                  <a:lnTo>
                    <a:pt x="97" y="181"/>
                  </a:lnTo>
                  <a:lnTo>
                    <a:pt x="72" y="204"/>
                  </a:lnTo>
                  <a:lnTo>
                    <a:pt x="15" y="249"/>
                  </a:lnTo>
                  <a:lnTo>
                    <a:pt x="0" y="248"/>
                  </a:lnTo>
                  <a:lnTo>
                    <a:pt x="2" y="233"/>
                  </a:lnTo>
                  <a:lnTo>
                    <a:pt x="44" y="186"/>
                  </a:lnTo>
                  <a:lnTo>
                    <a:pt x="60" y="161"/>
                  </a:lnTo>
                  <a:lnTo>
                    <a:pt x="77" y="133"/>
                  </a:lnTo>
                  <a:lnTo>
                    <a:pt x="71" y="64"/>
                  </a:lnTo>
                  <a:lnTo>
                    <a:pt x="74" y="32"/>
                  </a:lnTo>
                  <a:lnTo>
                    <a:pt x="91" y="1"/>
                  </a:lnTo>
                  <a:lnTo>
                    <a:pt x="102" y="0"/>
                  </a:lnTo>
                  <a:lnTo>
                    <a:pt x="104" y="11"/>
                  </a:lnTo>
                  <a:lnTo>
                    <a:pt x="104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2" name="Freeform 49"/>
            <p:cNvSpPr>
              <a:spLocks/>
            </p:cNvSpPr>
            <p:nvPr/>
          </p:nvSpPr>
          <p:spPr bwMode="auto">
            <a:xfrm>
              <a:off x="8286346" y="3237487"/>
              <a:ext cx="151002" cy="216348"/>
            </a:xfrm>
            <a:custGeom>
              <a:avLst/>
              <a:gdLst/>
              <a:ahLst/>
              <a:cxnLst>
                <a:cxn ang="0">
                  <a:pos x="365" y="628"/>
                </a:cxn>
                <a:cxn ang="0">
                  <a:pos x="369" y="526"/>
                </a:cxn>
                <a:cxn ang="0">
                  <a:pos x="386" y="434"/>
                </a:cxn>
                <a:cxn ang="0">
                  <a:pos x="395" y="344"/>
                </a:cxn>
                <a:cxn ang="0">
                  <a:pos x="389" y="297"/>
                </a:cxn>
                <a:cxn ang="0">
                  <a:pos x="374" y="248"/>
                </a:cxn>
                <a:cxn ang="0">
                  <a:pos x="350" y="207"/>
                </a:cxn>
                <a:cxn ang="0">
                  <a:pos x="332" y="172"/>
                </a:cxn>
                <a:cxn ang="0">
                  <a:pos x="311" y="138"/>
                </a:cxn>
                <a:cxn ang="0">
                  <a:pos x="280" y="104"/>
                </a:cxn>
                <a:cxn ang="0">
                  <a:pos x="264" y="91"/>
                </a:cxn>
                <a:cxn ang="0">
                  <a:pos x="249" y="80"/>
                </a:cxn>
                <a:cxn ang="0">
                  <a:pos x="221" y="63"/>
                </a:cxn>
                <a:cxn ang="0">
                  <a:pos x="189" y="52"/>
                </a:cxn>
                <a:cxn ang="0">
                  <a:pos x="152" y="43"/>
                </a:cxn>
                <a:cxn ang="0">
                  <a:pos x="83" y="43"/>
                </a:cxn>
                <a:cxn ang="0">
                  <a:pos x="34" y="82"/>
                </a:cxn>
                <a:cxn ang="0">
                  <a:pos x="37" y="202"/>
                </a:cxn>
                <a:cxn ang="0">
                  <a:pos x="36" y="232"/>
                </a:cxn>
                <a:cxn ang="0">
                  <a:pos x="48" y="283"/>
                </a:cxn>
                <a:cxn ang="0">
                  <a:pos x="60" y="328"/>
                </a:cxn>
                <a:cxn ang="0">
                  <a:pos x="84" y="413"/>
                </a:cxn>
                <a:cxn ang="0">
                  <a:pos x="110" y="597"/>
                </a:cxn>
                <a:cxn ang="0">
                  <a:pos x="90" y="713"/>
                </a:cxn>
                <a:cxn ang="0">
                  <a:pos x="83" y="726"/>
                </a:cxn>
                <a:cxn ang="0">
                  <a:pos x="69" y="733"/>
                </a:cxn>
                <a:cxn ang="0">
                  <a:pos x="58" y="732"/>
                </a:cxn>
                <a:cxn ang="0">
                  <a:pos x="53" y="721"/>
                </a:cxn>
                <a:cxn ang="0">
                  <a:pos x="70" y="591"/>
                </a:cxn>
                <a:cxn ang="0">
                  <a:pos x="64" y="495"/>
                </a:cxn>
                <a:cxn ang="0">
                  <a:pos x="47" y="412"/>
                </a:cxn>
                <a:cxn ang="0">
                  <a:pos x="26" y="330"/>
                </a:cxn>
                <a:cxn ang="0">
                  <a:pos x="1" y="236"/>
                </a:cxn>
                <a:cxn ang="0">
                  <a:pos x="0" y="202"/>
                </a:cxn>
                <a:cxn ang="0">
                  <a:pos x="2" y="73"/>
                </a:cxn>
                <a:cxn ang="0">
                  <a:pos x="13" y="52"/>
                </a:cxn>
                <a:cxn ang="0">
                  <a:pos x="28" y="35"/>
                </a:cxn>
                <a:cxn ang="0">
                  <a:pos x="46" y="21"/>
                </a:cxn>
                <a:cxn ang="0">
                  <a:pos x="65" y="11"/>
                </a:cxn>
                <a:cxn ang="0">
                  <a:pos x="108" y="0"/>
                </a:cxn>
                <a:cxn ang="0">
                  <a:pos x="158" y="0"/>
                </a:cxn>
                <a:cxn ang="0">
                  <a:pos x="239" y="24"/>
                </a:cxn>
                <a:cxn ang="0">
                  <a:pos x="274" y="43"/>
                </a:cxn>
                <a:cxn ang="0">
                  <a:pos x="310" y="71"/>
                </a:cxn>
                <a:cxn ang="0">
                  <a:pos x="343" y="108"/>
                </a:cxn>
                <a:cxn ang="0">
                  <a:pos x="368" y="145"/>
                </a:cxn>
                <a:cxn ang="0">
                  <a:pos x="389" y="184"/>
                </a:cxn>
                <a:cxn ang="0">
                  <a:pos x="413" y="227"/>
                </a:cxn>
                <a:cxn ang="0">
                  <a:pos x="432" y="328"/>
                </a:cxn>
                <a:cxn ang="0">
                  <a:pos x="427" y="376"/>
                </a:cxn>
                <a:cxn ang="0">
                  <a:pos x="416" y="423"/>
                </a:cxn>
                <a:cxn ang="0">
                  <a:pos x="381" y="627"/>
                </a:cxn>
                <a:cxn ang="0">
                  <a:pos x="374" y="637"/>
                </a:cxn>
                <a:cxn ang="0">
                  <a:pos x="365" y="628"/>
                </a:cxn>
                <a:cxn ang="0">
                  <a:pos x="365" y="628"/>
                </a:cxn>
              </a:cxnLst>
              <a:rect l="0" t="0" r="r" b="b"/>
              <a:pathLst>
                <a:path w="432" h="733">
                  <a:moveTo>
                    <a:pt x="365" y="628"/>
                  </a:moveTo>
                  <a:lnTo>
                    <a:pt x="369" y="526"/>
                  </a:lnTo>
                  <a:lnTo>
                    <a:pt x="386" y="434"/>
                  </a:lnTo>
                  <a:lnTo>
                    <a:pt x="395" y="344"/>
                  </a:lnTo>
                  <a:lnTo>
                    <a:pt x="389" y="297"/>
                  </a:lnTo>
                  <a:lnTo>
                    <a:pt x="374" y="248"/>
                  </a:lnTo>
                  <a:lnTo>
                    <a:pt x="350" y="207"/>
                  </a:lnTo>
                  <a:lnTo>
                    <a:pt x="332" y="172"/>
                  </a:lnTo>
                  <a:lnTo>
                    <a:pt x="311" y="138"/>
                  </a:lnTo>
                  <a:lnTo>
                    <a:pt x="280" y="104"/>
                  </a:lnTo>
                  <a:lnTo>
                    <a:pt x="264" y="91"/>
                  </a:lnTo>
                  <a:lnTo>
                    <a:pt x="249" y="80"/>
                  </a:lnTo>
                  <a:lnTo>
                    <a:pt x="221" y="63"/>
                  </a:lnTo>
                  <a:lnTo>
                    <a:pt x="189" y="52"/>
                  </a:lnTo>
                  <a:lnTo>
                    <a:pt x="152" y="43"/>
                  </a:lnTo>
                  <a:lnTo>
                    <a:pt x="83" y="43"/>
                  </a:lnTo>
                  <a:lnTo>
                    <a:pt x="34" y="82"/>
                  </a:lnTo>
                  <a:lnTo>
                    <a:pt x="37" y="202"/>
                  </a:lnTo>
                  <a:lnTo>
                    <a:pt x="36" y="232"/>
                  </a:lnTo>
                  <a:lnTo>
                    <a:pt x="48" y="283"/>
                  </a:lnTo>
                  <a:lnTo>
                    <a:pt x="60" y="328"/>
                  </a:lnTo>
                  <a:lnTo>
                    <a:pt x="84" y="413"/>
                  </a:lnTo>
                  <a:lnTo>
                    <a:pt x="110" y="597"/>
                  </a:lnTo>
                  <a:lnTo>
                    <a:pt x="90" y="713"/>
                  </a:lnTo>
                  <a:lnTo>
                    <a:pt x="83" y="726"/>
                  </a:lnTo>
                  <a:lnTo>
                    <a:pt x="69" y="733"/>
                  </a:lnTo>
                  <a:lnTo>
                    <a:pt x="58" y="732"/>
                  </a:lnTo>
                  <a:lnTo>
                    <a:pt x="53" y="721"/>
                  </a:lnTo>
                  <a:lnTo>
                    <a:pt x="70" y="591"/>
                  </a:lnTo>
                  <a:lnTo>
                    <a:pt x="64" y="495"/>
                  </a:lnTo>
                  <a:lnTo>
                    <a:pt x="47" y="412"/>
                  </a:lnTo>
                  <a:lnTo>
                    <a:pt x="26" y="330"/>
                  </a:lnTo>
                  <a:lnTo>
                    <a:pt x="1" y="236"/>
                  </a:lnTo>
                  <a:lnTo>
                    <a:pt x="0" y="202"/>
                  </a:lnTo>
                  <a:lnTo>
                    <a:pt x="2" y="73"/>
                  </a:lnTo>
                  <a:lnTo>
                    <a:pt x="13" y="52"/>
                  </a:lnTo>
                  <a:lnTo>
                    <a:pt x="28" y="35"/>
                  </a:lnTo>
                  <a:lnTo>
                    <a:pt x="46" y="21"/>
                  </a:lnTo>
                  <a:lnTo>
                    <a:pt x="65" y="11"/>
                  </a:lnTo>
                  <a:lnTo>
                    <a:pt x="108" y="0"/>
                  </a:lnTo>
                  <a:lnTo>
                    <a:pt x="158" y="0"/>
                  </a:lnTo>
                  <a:lnTo>
                    <a:pt x="239" y="24"/>
                  </a:lnTo>
                  <a:lnTo>
                    <a:pt x="274" y="43"/>
                  </a:lnTo>
                  <a:lnTo>
                    <a:pt x="310" y="71"/>
                  </a:lnTo>
                  <a:lnTo>
                    <a:pt x="343" y="108"/>
                  </a:lnTo>
                  <a:lnTo>
                    <a:pt x="368" y="145"/>
                  </a:lnTo>
                  <a:lnTo>
                    <a:pt x="389" y="184"/>
                  </a:lnTo>
                  <a:lnTo>
                    <a:pt x="413" y="227"/>
                  </a:lnTo>
                  <a:lnTo>
                    <a:pt x="432" y="328"/>
                  </a:lnTo>
                  <a:lnTo>
                    <a:pt x="427" y="376"/>
                  </a:lnTo>
                  <a:lnTo>
                    <a:pt x="416" y="423"/>
                  </a:lnTo>
                  <a:lnTo>
                    <a:pt x="381" y="627"/>
                  </a:lnTo>
                  <a:lnTo>
                    <a:pt x="374" y="637"/>
                  </a:lnTo>
                  <a:lnTo>
                    <a:pt x="365" y="628"/>
                  </a:lnTo>
                  <a:lnTo>
                    <a:pt x="365" y="6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3" name="Freeform 50"/>
            <p:cNvSpPr>
              <a:spLocks/>
            </p:cNvSpPr>
            <p:nvPr/>
          </p:nvSpPr>
          <p:spPr bwMode="auto">
            <a:xfrm>
              <a:off x="8329689" y="3369897"/>
              <a:ext cx="71306" cy="15369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40" y="6"/>
                </a:cxn>
                <a:cxn ang="0">
                  <a:pos x="116" y="0"/>
                </a:cxn>
                <a:cxn ang="0">
                  <a:pos x="192" y="8"/>
                </a:cxn>
                <a:cxn ang="0">
                  <a:pos x="202" y="21"/>
                </a:cxn>
                <a:cxn ang="0">
                  <a:pos x="196" y="32"/>
                </a:cxn>
                <a:cxn ang="0">
                  <a:pos x="118" y="28"/>
                </a:cxn>
                <a:cxn ang="0">
                  <a:pos x="57" y="45"/>
                </a:cxn>
                <a:cxn ang="0">
                  <a:pos x="32" y="49"/>
                </a:cxn>
                <a:cxn ang="0">
                  <a:pos x="7" y="40"/>
                </a:cxn>
                <a:cxn ang="0">
                  <a:pos x="0" y="24"/>
                </a:cxn>
                <a:cxn ang="0">
                  <a:pos x="5" y="17"/>
                </a:cxn>
                <a:cxn ang="0">
                  <a:pos x="16" y="17"/>
                </a:cxn>
                <a:cxn ang="0">
                  <a:pos x="16" y="17"/>
                </a:cxn>
              </a:cxnLst>
              <a:rect l="0" t="0" r="r" b="b"/>
              <a:pathLst>
                <a:path w="202" h="49">
                  <a:moveTo>
                    <a:pt x="16" y="17"/>
                  </a:moveTo>
                  <a:lnTo>
                    <a:pt x="40" y="6"/>
                  </a:lnTo>
                  <a:lnTo>
                    <a:pt x="116" y="0"/>
                  </a:lnTo>
                  <a:lnTo>
                    <a:pt x="192" y="8"/>
                  </a:lnTo>
                  <a:lnTo>
                    <a:pt x="202" y="21"/>
                  </a:lnTo>
                  <a:lnTo>
                    <a:pt x="196" y="32"/>
                  </a:lnTo>
                  <a:lnTo>
                    <a:pt x="118" y="28"/>
                  </a:lnTo>
                  <a:lnTo>
                    <a:pt x="57" y="45"/>
                  </a:lnTo>
                  <a:lnTo>
                    <a:pt x="32" y="49"/>
                  </a:lnTo>
                  <a:lnTo>
                    <a:pt x="7" y="40"/>
                  </a:lnTo>
                  <a:lnTo>
                    <a:pt x="0" y="24"/>
                  </a:lnTo>
                  <a:lnTo>
                    <a:pt x="5" y="17"/>
                  </a:lnTo>
                  <a:lnTo>
                    <a:pt x="16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4" name="Freeform 51"/>
            <p:cNvSpPr>
              <a:spLocks/>
            </p:cNvSpPr>
            <p:nvPr/>
          </p:nvSpPr>
          <p:spPr bwMode="auto">
            <a:xfrm>
              <a:off x="8223428" y="3426644"/>
              <a:ext cx="219512" cy="276641"/>
            </a:xfrm>
            <a:custGeom>
              <a:avLst/>
              <a:gdLst/>
              <a:ahLst/>
              <a:cxnLst>
                <a:cxn ang="0">
                  <a:pos x="618" y="17"/>
                </a:cxn>
                <a:cxn ang="0">
                  <a:pos x="437" y="39"/>
                </a:cxn>
                <a:cxn ang="0">
                  <a:pos x="353" y="60"/>
                </a:cxn>
                <a:cxn ang="0">
                  <a:pos x="310" y="75"/>
                </a:cxn>
                <a:cxn ang="0">
                  <a:pos x="263" y="94"/>
                </a:cxn>
                <a:cxn ang="0">
                  <a:pos x="162" y="132"/>
                </a:cxn>
                <a:cxn ang="0">
                  <a:pos x="71" y="185"/>
                </a:cxn>
                <a:cxn ang="0">
                  <a:pos x="47" y="250"/>
                </a:cxn>
                <a:cxn ang="0">
                  <a:pos x="57" y="270"/>
                </a:cxn>
                <a:cxn ang="0">
                  <a:pos x="75" y="286"/>
                </a:cxn>
                <a:cxn ang="0">
                  <a:pos x="100" y="347"/>
                </a:cxn>
                <a:cxn ang="0">
                  <a:pos x="83" y="370"/>
                </a:cxn>
                <a:cxn ang="0">
                  <a:pos x="64" y="392"/>
                </a:cxn>
                <a:cxn ang="0">
                  <a:pos x="21" y="464"/>
                </a:cxn>
                <a:cxn ang="0">
                  <a:pos x="21" y="486"/>
                </a:cxn>
                <a:cxn ang="0">
                  <a:pos x="32" y="503"/>
                </a:cxn>
                <a:cxn ang="0">
                  <a:pos x="64" y="539"/>
                </a:cxn>
                <a:cxn ang="0">
                  <a:pos x="104" y="581"/>
                </a:cxn>
                <a:cxn ang="0">
                  <a:pos x="116" y="629"/>
                </a:cxn>
                <a:cxn ang="0">
                  <a:pos x="102" y="675"/>
                </a:cxn>
                <a:cxn ang="0">
                  <a:pos x="75" y="775"/>
                </a:cxn>
                <a:cxn ang="0">
                  <a:pos x="91" y="796"/>
                </a:cxn>
                <a:cxn ang="0">
                  <a:pos x="111" y="814"/>
                </a:cxn>
                <a:cxn ang="0">
                  <a:pos x="146" y="868"/>
                </a:cxn>
                <a:cxn ang="0">
                  <a:pos x="160" y="895"/>
                </a:cxn>
                <a:cxn ang="0">
                  <a:pos x="179" y="924"/>
                </a:cxn>
                <a:cxn ang="0">
                  <a:pos x="176" y="935"/>
                </a:cxn>
                <a:cxn ang="0">
                  <a:pos x="164" y="934"/>
                </a:cxn>
                <a:cxn ang="0">
                  <a:pos x="144" y="905"/>
                </a:cxn>
                <a:cxn ang="0">
                  <a:pos x="126" y="883"/>
                </a:cxn>
                <a:cxn ang="0">
                  <a:pos x="107" y="860"/>
                </a:cxn>
                <a:cxn ang="0">
                  <a:pos x="88" y="833"/>
                </a:cxn>
                <a:cxn ang="0">
                  <a:pos x="46" y="783"/>
                </a:cxn>
                <a:cxn ang="0">
                  <a:pos x="50" y="735"/>
                </a:cxn>
                <a:cxn ang="0">
                  <a:pos x="63" y="693"/>
                </a:cxn>
                <a:cxn ang="0">
                  <a:pos x="70" y="652"/>
                </a:cxn>
                <a:cxn ang="0">
                  <a:pos x="59" y="609"/>
                </a:cxn>
                <a:cxn ang="0">
                  <a:pos x="21" y="570"/>
                </a:cxn>
                <a:cxn ang="0">
                  <a:pos x="0" y="516"/>
                </a:cxn>
                <a:cxn ang="0">
                  <a:pos x="5" y="456"/>
                </a:cxn>
                <a:cxn ang="0">
                  <a:pos x="49" y="384"/>
                </a:cxn>
                <a:cxn ang="0">
                  <a:pos x="64" y="342"/>
                </a:cxn>
                <a:cxn ang="0">
                  <a:pos x="44" y="307"/>
                </a:cxn>
                <a:cxn ang="0">
                  <a:pos x="31" y="281"/>
                </a:cxn>
                <a:cxn ang="0">
                  <a:pos x="28" y="249"/>
                </a:cxn>
                <a:cxn ang="0">
                  <a:pos x="55" y="178"/>
                </a:cxn>
                <a:cxn ang="0">
                  <a:pos x="74" y="153"/>
                </a:cxn>
                <a:cxn ang="0">
                  <a:pos x="94" y="133"/>
                </a:cxn>
                <a:cxn ang="0">
                  <a:pos x="117" y="116"/>
                </a:cxn>
                <a:cxn ang="0">
                  <a:pos x="146" y="102"/>
                </a:cxn>
                <a:cxn ang="0">
                  <a:pos x="199" y="86"/>
                </a:cxn>
                <a:cxn ang="0">
                  <a:pos x="253" y="73"/>
                </a:cxn>
                <a:cxn ang="0">
                  <a:pos x="301" y="54"/>
                </a:cxn>
                <a:cxn ang="0">
                  <a:pos x="345" y="39"/>
                </a:cxn>
                <a:cxn ang="0">
                  <a:pos x="431" y="21"/>
                </a:cxn>
                <a:cxn ang="0">
                  <a:pos x="617" y="0"/>
                </a:cxn>
                <a:cxn ang="0">
                  <a:pos x="627" y="7"/>
                </a:cxn>
                <a:cxn ang="0">
                  <a:pos x="618" y="17"/>
                </a:cxn>
                <a:cxn ang="0">
                  <a:pos x="618" y="17"/>
                </a:cxn>
              </a:cxnLst>
              <a:rect l="0" t="0" r="r" b="b"/>
              <a:pathLst>
                <a:path w="627" h="935">
                  <a:moveTo>
                    <a:pt x="618" y="17"/>
                  </a:moveTo>
                  <a:lnTo>
                    <a:pt x="437" y="39"/>
                  </a:lnTo>
                  <a:lnTo>
                    <a:pt x="353" y="60"/>
                  </a:lnTo>
                  <a:lnTo>
                    <a:pt x="310" y="75"/>
                  </a:lnTo>
                  <a:lnTo>
                    <a:pt x="263" y="94"/>
                  </a:lnTo>
                  <a:lnTo>
                    <a:pt x="162" y="132"/>
                  </a:lnTo>
                  <a:lnTo>
                    <a:pt x="71" y="185"/>
                  </a:lnTo>
                  <a:lnTo>
                    <a:pt x="47" y="250"/>
                  </a:lnTo>
                  <a:lnTo>
                    <a:pt x="57" y="270"/>
                  </a:lnTo>
                  <a:lnTo>
                    <a:pt x="75" y="286"/>
                  </a:lnTo>
                  <a:lnTo>
                    <a:pt x="100" y="347"/>
                  </a:lnTo>
                  <a:lnTo>
                    <a:pt x="83" y="370"/>
                  </a:lnTo>
                  <a:lnTo>
                    <a:pt x="64" y="392"/>
                  </a:lnTo>
                  <a:lnTo>
                    <a:pt x="21" y="464"/>
                  </a:lnTo>
                  <a:lnTo>
                    <a:pt x="21" y="486"/>
                  </a:lnTo>
                  <a:lnTo>
                    <a:pt x="32" y="503"/>
                  </a:lnTo>
                  <a:lnTo>
                    <a:pt x="64" y="539"/>
                  </a:lnTo>
                  <a:lnTo>
                    <a:pt x="104" y="581"/>
                  </a:lnTo>
                  <a:lnTo>
                    <a:pt x="116" y="629"/>
                  </a:lnTo>
                  <a:lnTo>
                    <a:pt x="102" y="675"/>
                  </a:lnTo>
                  <a:lnTo>
                    <a:pt x="75" y="775"/>
                  </a:lnTo>
                  <a:lnTo>
                    <a:pt x="91" y="796"/>
                  </a:lnTo>
                  <a:lnTo>
                    <a:pt x="111" y="814"/>
                  </a:lnTo>
                  <a:lnTo>
                    <a:pt x="146" y="868"/>
                  </a:lnTo>
                  <a:lnTo>
                    <a:pt x="160" y="895"/>
                  </a:lnTo>
                  <a:lnTo>
                    <a:pt x="179" y="924"/>
                  </a:lnTo>
                  <a:lnTo>
                    <a:pt x="176" y="935"/>
                  </a:lnTo>
                  <a:lnTo>
                    <a:pt x="164" y="934"/>
                  </a:lnTo>
                  <a:lnTo>
                    <a:pt x="144" y="905"/>
                  </a:lnTo>
                  <a:lnTo>
                    <a:pt x="126" y="883"/>
                  </a:lnTo>
                  <a:lnTo>
                    <a:pt x="107" y="860"/>
                  </a:lnTo>
                  <a:lnTo>
                    <a:pt x="88" y="833"/>
                  </a:lnTo>
                  <a:lnTo>
                    <a:pt x="46" y="783"/>
                  </a:lnTo>
                  <a:lnTo>
                    <a:pt x="50" y="735"/>
                  </a:lnTo>
                  <a:lnTo>
                    <a:pt x="63" y="693"/>
                  </a:lnTo>
                  <a:lnTo>
                    <a:pt x="70" y="652"/>
                  </a:lnTo>
                  <a:lnTo>
                    <a:pt x="59" y="609"/>
                  </a:lnTo>
                  <a:lnTo>
                    <a:pt x="21" y="570"/>
                  </a:lnTo>
                  <a:lnTo>
                    <a:pt x="0" y="516"/>
                  </a:lnTo>
                  <a:lnTo>
                    <a:pt x="5" y="456"/>
                  </a:lnTo>
                  <a:lnTo>
                    <a:pt x="49" y="384"/>
                  </a:lnTo>
                  <a:lnTo>
                    <a:pt x="64" y="342"/>
                  </a:lnTo>
                  <a:lnTo>
                    <a:pt x="44" y="307"/>
                  </a:lnTo>
                  <a:lnTo>
                    <a:pt x="31" y="281"/>
                  </a:lnTo>
                  <a:lnTo>
                    <a:pt x="28" y="249"/>
                  </a:lnTo>
                  <a:lnTo>
                    <a:pt x="55" y="178"/>
                  </a:lnTo>
                  <a:lnTo>
                    <a:pt x="74" y="153"/>
                  </a:lnTo>
                  <a:lnTo>
                    <a:pt x="94" y="133"/>
                  </a:lnTo>
                  <a:lnTo>
                    <a:pt x="117" y="116"/>
                  </a:lnTo>
                  <a:lnTo>
                    <a:pt x="146" y="102"/>
                  </a:lnTo>
                  <a:lnTo>
                    <a:pt x="199" y="86"/>
                  </a:lnTo>
                  <a:lnTo>
                    <a:pt x="253" y="73"/>
                  </a:lnTo>
                  <a:lnTo>
                    <a:pt x="301" y="54"/>
                  </a:lnTo>
                  <a:lnTo>
                    <a:pt x="345" y="39"/>
                  </a:lnTo>
                  <a:lnTo>
                    <a:pt x="431" y="21"/>
                  </a:lnTo>
                  <a:lnTo>
                    <a:pt x="617" y="0"/>
                  </a:lnTo>
                  <a:lnTo>
                    <a:pt x="627" y="7"/>
                  </a:lnTo>
                  <a:lnTo>
                    <a:pt x="618" y="17"/>
                  </a:lnTo>
                  <a:lnTo>
                    <a:pt x="618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5" name="Freeform 52"/>
            <p:cNvSpPr>
              <a:spLocks/>
            </p:cNvSpPr>
            <p:nvPr/>
          </p:nvSpPr>
          <p:spPr bwMode="auto">
            <a:xfrm>
              <a:off x="8277957" y="3721019"/>
              <a:ext cx="39149" cy="26009"/>
            </a:xfrm>
            <a:custGeom>
              <a:avLst/>
              <a:gdLst/>
              <a:ahLst/>
              <a:cxnLst>
                <a:cxn ang="0">
                  <a:pos x="18" y="8"/>
                </a:cxn>
                <a:cxn ang="0">
                  <a:pos x="28" y="29"/>
                </a:cxn>
                <a:cxn ang="0">
                  <a:pos x="47" y="44"/>
                </a:cxn>
                <a:cxn ang="0">
                  <a:pos x="77" y="58"/>
                </a:cxn>
                <a:cxn ang="0">
                  <a:pos x="108" y="72"/>
                </a:cxn>
                <a:cxn ang="0">
                  <a:pos x="114" y="83"/>
                </a:cxn>
                <a:cxn ang="0">
                  <a:pos x="103" y="88"/>
                </a:cxn>
                <a:cxn ang="0">
                  <a:pos x="35" y="68"/>
                </a:cxn>
                <a:cxn ang="0">
                  <a:pos x="10" y="44"/>
                </a:cxn>
                <a:cxn ang="0">
                  <a:pos x="0" y="10"/>
                </a:cxn>
                <a:cxn ang="0">
                  <a:pos x="7" y="0"/>
                </a:cxn>
                <a:cxn ang="0">
                  <a:pos x="18" y="8"/>
                </a:cxn>
                <a:cxn ang="0">
                  <a:pos x="18" y="8"/>
                </a:cxn>
              </a:cxnLst>
              <a:rect l="0" t="0" r="r" b="b"/>
              <a:pathLst>
                <a:path w="114" h="88">
                  <a:moveTo>
                    <a:pt x="18" y="8"/>
                  </a:moveTo>
                  <a:lnTo>
                    <a:pt x="28" y="29"/>
                  </a:lnTo>
                  <a:lnTo>
                    <a:pt x="47" y="44"/>
                  </a:lnTo>
                  <a:lnTo>
                    <a:pt x="77" y="58"/>
                  </a:lnTo>
                  <a:lnTo>
                    <a:pt x="108" y="72"/>
                  </a:lnTo>
                  <a:lnTo>
                    <a:pt x="114" y="83"/>
                  </a:lnTo>
                  <a:lnTo>
                    <a:pt x="103" y="88"/>
                  </a:lnTo>
                  <a:lnTo>
                    <a:pt x="35" y="68"/>
                  </a:lnTo>
                  <a:lnTo>
                    <a:pt x="10" y="44"/>
                  </a:lnTo>
                  <a:lnTo>
                    <a:pt x="0" y="10"/>
                  </a:lnTo>
                  <a:lnTo>
                    <a:pt x="7" y="0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6" name="Freeform 53"/>
            <p:cNvSpPr>
              <a:spLocks/>
            </p:cNvSpPr>
            <p:nvPr/>
          </p:nvSpPr>
          <p:spPr bwMode="auto">
            <a:xfrm>
              <a:off x="8324096" y="3713926"/>
              <a:ext cx="135622" cy="46107"/>
            </a:xfrm>
            <a:custGeom>
              <a:avLst/>
              <a:gdLst/>
              <a:ahLst/>
              <a:cxnLst>
                <a:cxn ang="0">
                  <a:pos x="9" y="142"/>
                </a:cxn>
                <a:cxn ang="0">
                  <a:pos x="136" y="121"/>
                </a:cxn>
                <a:cxn ang="0">
                  <a:pos x="258" y="86"/>
                </a:cxn>
                <a:cxn ang="0">
                  <a:pos x="328" y="62"/>
                </a:cxn>
                <a:cxn ang="0">
                  <a:pos x="373" y="4"/>
                </a:cxn>
                <a:cxn ang="0">
                  <a:pos x="384" y="0"/>
                </a:cxn>
                <a:cxn ang="0">
                  <a:pos x="389" y="12"/>
                </a:cxn>
                <a:cxn ang="0">
                  <a:pos x="373" y="52"/>
                </a:cxn>
                <a:cxn ang="0">
                  <a:pos x="353" y="91"/>
                </a:cxn>
                <a:cxn ang="0">
                  <a:pos x="313" y="107"/>
                </a:cxn>
                <a:cxn ang="0">
                  <a:pos x="273" y="121"/>
                </a:cxn>
                <a:cxn ang="0">
                  <a:pos x="239" y="132"/>
                </a:cxn>
                <a:cxn ang="0">
                  <a:pos x="207" y="141"/>
                </a:cxn>
                <a:cxn ang="0">
                  <a:pos x="145" y="149"/>
                </a:cxn>
                <a:cxn ang="0">
                  <a:pos x="12" y="160"/>
                </a:cxn>
                <a:cxn ang="0">
                  <a:pos x="0" y="152"/>
                </a:cxn>
                <a:cxn ang="0">
                  <a:pos x="9" y="142"/>
                </a:cxn>
                <a:cxn ang="0">
                  <a:pos x="9" y="142"/>
                </a:cxn>
              </a:cxnLst>
              <a:rect l="0" t="0" r="r" b="b"/>
              <a:pathLst>
                <a:path w="389" h="160">
                  <a:moveTo>
                    <a:pt x="9" y="142"/>
                  </a:moveTo>
                  <a:lnTo>
                    <a:pt x="136" y="121"/>
                  </a:lnTo>
                  <a:lnTo>
                    <a:pt x="258" y="86"/>
                  </a:lnTo>
                  <a:lnTo>
                    <a:pt x="328" y="62"/>
                  </a:lnTo>
                  <a:lnTo>
                    <a:pt x="373" y="4"/>
                  </a:lnTo>
                  <a:lnTo>
                    <a:pt x="384" y="0"/>
                  </a:lnTo>
                  <a:lnTo>
                    <a:pt x="389" y="12"/>
                  </a:lnTo>
                  <a:lnTo>
                    <a:pt x="373" y="52"/>
                  </a:lnTo>
                  <a:lnTo>
                    <a:pt x="353" y="91"/>
                  </a:lnTo>
                  <a:lnTo>
                    <a:pt x="313" y="107"/>
                  </a:lnTo>
                  <a:lnTo>
                    <a:pt x="273" y="121"/>
                  </a:lnTo>
                  <a:lnTo>
                    <a:pt x="239" y="132"/>
                  </a:lnTo>
                  <a:lnTo>
                    <a:pt x="207" y="141"/>
                  </a:lnTo>
                  <a:lnTo>
                    <a:pt x="145" y="149"/>
                  </a:lnTo>
                  <a:lnTo>
                    <a:pt x="12" y="160"/>
                  </a:lnTo>
                  <a:lnTo>
                    <a:pt x="0" y="152"/>
                  </a:lnTo>
                  <a:lnTo>
                    <a:pt x="9" y="142"/>
                  </a:lnTo>
                  <a:lnTo>
                    <a:pt x="9" y="1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7" name="Freeform 54"/>
            <p:cNvSpPr>
              <a:spLocks/>
            </p:cNvSpPr>
            <p:nvPr/>
          </p:nvSpPr>
          <p:spPr bwMode="auto">
            <a:xfrm>
              <a:off x="8352059" y="3663090"/>
              <a:ext cx="137020" cy="2364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5" y="21"/>
                </a:cxn>
                <a:cxn ang="0">
                  <a:pos x="133" y="35"/>
                </a:cxn>
                <a:cxn ang="0">
                  <a:pos x="258" y="18"/>
                </a:cxn>
                <a:cxn ang="0">
                  <a:pos x="317" y="9"/>
                </a:cxn>
                <a:cxn ang="0">
                  <a:pos x="384" y="5"/>
                </a:cxn>
                <a:cxn ang="0">
                  <a:pos x="392" y="14"/>
                </a:cxn>
                <a:cxn ang="0">
                  <a:pos x="384" y="22"/>
                </a:cxn>
                <a:cxn ang="0">
                  <a:pos x="317" y="31"/>
                </a:cxn>
                <a:cxn ang="0">
                  <a:pos x="259" y="50"/>
                </a:cxn>
                <a:cxn ang="0">
                  <a:pos x="201" y="71"/>
                </a:cxn>
                <a:cxn ang="0">
                  <a:pos x="134" y="82"/>
                </a:cxn>
                <a:cxn ang="0">
                  <a:pos x="85" y="77"/>
                </a:cxn>
                <a:cxn ang="0">
                  <a:pos x="38" y="61"/>
                </a:cxn>
                <a:cxn ang="0">
                  <a:pos x="22" y="36"/>
                </a:cxn>
                <a:cxn ang="0">
                  <a:pos x="5" y="16"/>
                </a:cxn>
                <a:cxn ang="0">
                  <a:pos x="0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392" h="82">
                  <a:moveTo>
                    <a:pt x="12" y="0"/>
                  </a:moveTo>
                  <a:lnTo>
                    <a:pt x="65" y="21"/>
                  </a:lnTo>
                  <a:lnTo>
                    <a:pt x="133" y="35"/>
                  </a:lnTo>
                  <a:lnTo>
                    <a:pt x="258" y="18"/>
                  </a:lnTo>
                  <a:lnTo>
                    <a:pt x="317" y="9"/>
                  </a:lnTo>
                  <a:lnTo>
                    <a:pt x="384" y="5"/>
                  </a:lnTo>
                  <a:lnTo>
                    <a:pt x="392" y="14"/>
                  </a:lnTo>
                  <a:lnTo>
                    <a:pt x="384" y="22"/>
                  </a:lnTo>
                  <a:lnTo>
                    <a:pt x="317" y="31"/>
                  </a:lnTo>
                  <a:lnTo>
                    <a:pt x="259" y="50"/>
                  </a:lnTo>
                  <a:lnTo>
                    <a:pt x="201" y="71"/>
                  </a:lnTo>
                  <a:lnTo>
                    <a:pt x="134" y="82"/>
                  </a:lnTo>
                  <a:lnTo>
                    <a:pt x="85" y="77"/>
                  </a:lnTo>
                  <a:lnTo>
                    <a:pt x="38" y="61"/>
                  </a:lnTo>
                  <a:lnTo>
                    <a:pt x="22" y="36"/>
                  </a:lnTo>
                  <a:lnTo>
                    <a:pt x="5" y="16"/>
                  </a:lnTo>
                  <a:lnTo>
                    <a:pt x="0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8" name="Freeform 55"/>
            <p:cNvSpPr>
              <a:spLocks/>
            </p:cNvSpPr>
            <p:nvPr/>
          </p:nvSpPr>
          <p:spPr bwMode="auto">
            <a:xfrm>
              <a:off x="8321300" y="3583880"/>
              <a:ext cx="145409" cy="18916"/>
            </a:xfrm>
            <a:custGeom>
              <a:avLst/>
              <a:gdLst/>
              <a:ahLst/>
              <a:cxnLst>
                <a:cxn ang="0">
                  <a:pos x="11" y="24"/>
                </a:cxn>
                <a:cxn ang="0">
                  <a:pos x="79" y="26"/>
                </a:cxn>
                <a:cxn ang="0">
                  <a:pos x="147" y="13"/>
                </a:cxn>
                <a:cxn ang="0">
                  <a:pos x="216" y="2"/>
                </a:cxn>
                <a:cxn ang="0">
                  <a:pos x="277" y="0"/>
                </a:cxn>
                <a:cxn ang="0">
                  <a:pos x="406" y="1"/>
                </a:cxn>
                <a:cxn ang="0">
                  <a:pos x="415" y="8"/>
                </a:cxn>
                <a:cxn ang="0">
                  <a:pos x="406" y="18"/>
                </a:cxn>
                <a:cxn ang="0">
                  <a:pos x="283" y="33"/>
                </a:cxn>
                <a:cxn ang="0">
                  <a:pos x="226" y="48"/>
                </a:cxn>
                <a:cxn ang="0">
                  <a:pos x="159" y="64"/>
                </a:cxn>
                <a:cxn ang="0">
                  <a:pos x="84" y="61"/>
                </a:cxn>
                <a:cxn ang="0">
                  <a:pos x="7" y="42"/>
                </a:cxn>
                <a:cxn ang="0">
                  <a:pos x="0" y="31"/>
                </a:cxn>
                <a:cxn ang="0">
                  <a:pos x="11" y="24"/>
                </a:cxn>
                <a:cxn ang="0">
                  <a:pos x="11" y="24"/>
                </a:cxn>
              </a:cxnLst>
              <a:rect l="0" t="0" r="r" b="b"/>
              <a:pathLst>
                <a:path w="415" h="64">
                  <a:moveTo>
                    <a:pt x="11" y="24"/>
                  </a:moveTo>
                  <a:lnTo>
                    <a:pt x="79" y="26"/>
                  </a:lnTo>
                  <a:lnTo>
                    <a:pt x="147" y="13"/>
                  </a:lnTo>
                  <a:lnTo>
                    <a:pt x="216" y="2"/>
                  </a:lnTo>
                  <a:lnTo>
                    <a:pt x="277" y="0"/>
                  </a:lnTo>
                  <a:lnTo>
                    <a:pt x="406" y="1"/>
                  </a:lnTo>
                  <a:lnTo>
                    <a:pt x="415" y="8"/>
                  </a:lnTo>
                  <a:lnTo>
                    <a:pt x="406" y="18"/>
                  </a:lnTo>
                  <a:lnTo>
                    <a:pt x="283" y="33"/>
                  </a:lnTo>
                  <a:lnTo>
                    <a:pt x="226" y="48"/>
                  </a:lnTo>
                  <a:lnTo>
                    <a:pt x="159" y="64"/>
                  </a:lnTo>
                  <a:lnTo>
                    <a:pt x="84" y="61"/>
                  </a:lnTo>
                  <a:lnTo>
                    <a:pt x="7" y="42"/>
                  </a:lnTo>
                  <a:lnTo>
                    <a:pt x="0" y="31"/>
                  </a:lnTo>
                  <a:lnTo>
                    <a:pt x="11" y="24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9" name="Freeform 56"/>
            <p:cNvSpPr>
              <a:spLocks/>
            </p:cNvSpPr>
            <p:nvPr/>
          </p:nvSpPr>
          <p:spPr bwMode="auto">
            <a:xfrm>
              <a:off x="8304522" y="3501124"/>
              <a:ext cx="180363" cy="27191"/>
            </a:xfrm>
            <a:custGeom>
              <a:avLst/>
              <a:gdLst/>
              <a:ahLst/>
              <a:cxnLst>
                <a:cxn ang="0">
                  <a:pos x="11" y="41"/>
                </a:cxn>
                <a:cxn ang="0">
                  <a:pos x="81" y="43"/>
                </a:cxn>
                <a:cxn ang="0">
                  <a:pos x="123" y="43"/>
                </a:cxn>
                <a:cxn ang="0">
                  <a:pos x="164" y="37"/>
                </a:cxn>
                <a:cxn ang="0">
                  <a:pos x="211" y="25"/>
                </a:cxn>
                <a:cxn ang="0">
                  <a:pos x="253" y="16"/>
                </a:cxn>
                <a:cxn ang="0">
                  <a:pos x="332" y="7"/>
                </a:cxn>
                <a:cxn ang="0">
                  <a:pos x="504" y="0"/>
                </a:cxn>
                <a:cxn ang="0">
                  <a:pos x="514" y="7"/>
                </a:cxn>
                <a:cxn ang="0">
                  <a:pos x="506" y="16"/>
                </a:cxn>
                <a:cxn ang="0">
                  <a:pos x="339" y="41"/>
                </a:cxn>
                <a:cxn ang="0">
                  <a:pos x="261" y="61"/>
                </a:cxn>
                <a:cxn ang="0">
                  <a:pos x="221" y="72"/>
                </a:cxn>
                <a:cxn ang="0">
                  <a:pos x="175" y="85"/>
                </a:cxn>
                <a:cxn ang="0">
                  <a:pos x="123" y="93"/>
                </a:cxn>
                <a:cxn ang="0">
                  <a:pos x="71" y="93"/>
                </a:cxn>
                <a:cxn ang="0">
                  <a:pos x="38" y="75"/>
                </a:cxn>
                <a:cxn ang="0">
                  <a:pos x="23" y="65"/>
                </a:cxn>
                <a:cxn ang="0">
                  <a:pos x="6" y="57"/>
                </a:cxn>
                <a:cxn ang="0">
                  <a:pos x="0" y="46"/>
                </a:cxn>
                <a:cxn ang="0">
                  <a:pos x="11" y="41"/>
                </a:cxn>
                <a:cxn ang="0">
                  <a:pos x="11" y="41"/>
                </a:cxn>
              </a:cxnLst>
              <a:rect l="0" t="0" r="r" b="b"/>
              <a:pathLst>
                <a:path w="514" h="93">
                  <a:moveTo>
                    <a:pt x="11" y="41"/>
                  </a:moveTo>
                  <a:lnTo>
                    <a:pt x="81" y="43"/>
                  </a:lnTo>
                  <a:lnTo>
                    <a:pt x="123" y="43"/>
                  </a:lnTo>
                  <a:lnTo>
                    <a:pt x="164" y="37"/>
                  </a:lnTo>
                  <a:lnTo>
                    <a:pt x="211" y="25"/>
                  </a:lnTo>
                  <a:lnTo>
                    <a:pt x="253" y="16"/>
                  </a:lnTo>
                  <a:lnTo>
                    <a:pt x="332" y="7"/>
                  </a:lnTo>
                  <a:lnTo>
                    <a:pt x="504" y="0"/>
                  </a:lnTo>
                  <a:lnTo>
                    <a:pt x="514" y="7"/>
                  </a:lnTo>
                  <a:lnTo>
                    <a:pt x="506" y="16"/>
                  </a:lnTo>
                  <a:lnTo>
                    <a:pt x="339" y="41"/>
                  </a:lnTo>
                  <a:lnTo>
                    <a:pt x="261" y="61"/>
                  </a:lnTo>
                  <a:lnTo>
                    <a:pt x="221" y="72"/>
                  </a:lnTo>
                  <a:lnTo>
                    <a:pt x="175" y="85"/>
                  </a:lnTo>
                  <a:lnTo>
                    <a:pt x="123" y="93"/>
                  </a:lnTo>
                  <a:lnTo>
                    <a:pt x="71" y="93"/>
                  </a:lnTo>
                  <a:lnTo>
                    <a:pt x="38" y="75"/>
                  </a:lnTo>
                  <a:lnTo>
                    <a:pt x="23" y="65"/>
                  </a:lnTo>
                  <a:lnTo>
                    <a:pt x="6" y="57"/>
                  </a:lnTo>
                  <a:lnTo>
                    <a:pt x="0" y="46"/>
                  </a:lnTo>
                  <a:lnTo>
                    <a:pt x="11" y="41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0" name="Freeform 57"/>
            <p:cNvSpPr>
              <a:spLocks/>
            </p:cNvSpPr>
            <p:nvPr/>
          </p:nvSpPr>
          <p:spPr bwMode="auto">
            <a:xfrm>
              <a:off x="8462514" y="3442013"/>
              <a:ext cx="23769" cy="40196"/>
            </a:xfrm>
            <a:custGeom>
              <a:avLst/>
              <a:gdLst/>
              <a:ahLst/>
              <a:cxnLst>
                <a:cxn ang="0">
                  <a:pos x="15" y="2"/>
                </a:cxn>
                <a:cxn ang="0">
                  <a:pos x="42" y="33"/>
                </a:cxn>
                <a:cxn ang="0">
                  <a:pos x="70" y="65"/>
                </a:cxn>
                <a:cxn ang="0">
                  <a:pos x="67" y="125"/>
                </a:cxn>
                <a:cxn ang="0">
                  <a:pos x="58" y="133"/>
                </a:cxn>
                <a:cxn ang="0">
                  <a:pos x="49" y="125"/>
                </a:cxn>
                <a:cxn ang="0">
                  <a:pos x="39" y="76"/>
                </a:cxn>
                <a:cxn ang="0">
                  <a:pos x="0" y="11"/>
                </a:cxn>
                <a:cxn ang="0">
                  <a:pos x="3" y="0"/>
                </a:cxn>
                <a:cxn ang="0">
                  <a:pos x="15" y="2"/>
                </a:cxn>
                <a:cxn ang="0">
                  <a:pos x="15" y="2"/>
                </a:cxn>
              </a:cxnLst>
              <a:rect l="0" t="0" r="r" b="b"/>
              <a:pathLst>
                <a:path w="70" h="133">
                  <a:moveTo>
                    <a:pt x="15" y="2"/>
                  </a:moveTo>
                  <a:lnTo>
                    <a:pt x="42" y="33"/>
                  </a:lnTo>
                  <a:lnTo>
                    <a:pt x="70" y="65"/>
                  </a:lnTo>
                  <a:lnTo>
                    <a:pt x="67" y="125"/>
                  </a:lnTo>
                  <a:lnTo>
                    <a:pt x="58" y="133"/>
                  </a:lnTo>
                  <a:lnTo>
                    <a:pt x="49" y="125"/>
                  </a:lnTo>
                  <a:lnTo>
                    <a:pt x="39" y="76"/>
                  </a:lnTo>
                  <a:lnTo>
                    <a:pt x="0" y="11"/>
                  </a:lnTo>
                  <a:lnTo>
                    <a:pt x="3" y="0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1" name="Freeform 58"/>
            <p:cNvSpPr>
              <a:spLocks/>
            </p:cNvSpPr>
            <p:nvPr/>
          </p:nvSpPr>
          <p:spPr bwMode="auto">
            <a:xfrm>
              <a:off x="8475098" y="3430191"/>
              <a:ext cx="67112" cy="112312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66" y="53"/>
                </a:cxn>
                <a:cxn ang="0">
                  <a:pos x="84" y="84"/>
                </a:cxn>
                <a:cxn ang="0">
                  <a:pos x="105" y="117"/>
                </a:cxn>
                <a:cxn ang="0">
                  <a:pos x="120" y="137"/>
                </a:cxn>
                <a:cxn ang="0">
                  <a:pos x="134" y="156"/>
                </a:cxn>
                <a:cxn ang="0">
                  <a:pos x="162" y="189"/>
                </a:cxn>
                <a:cxn ang="0">
                  <a:pos x="194" y="268"/>
                </a:cxn>
                <a:cxn ang="0">
                  <a:pos x="193" y="342"/>
                </a:cxn>
                <a:cxn ang="0">
                  <a:pos x="183" y="355"/>
                </a:cxn>
                <a:cxn ang="0">
                  <a:pos x="174" y="370"/>
                </a:cxn>
                <a:cxn ang="0">
                  <a:pos x="164" y="378"/>
                </a:cxn>
                <a:cxn ang="0">
                  <a:pos x="157" y="368"/>
                </a:cxn>
                <a:cxn ang="0">
                  <a:pos x="152" y="337"/>
                </a:cxn>
                <a:cxn ang="0">
                  <a:pos x="152" y="318"/>
                </a:cxn>
                <a:cxn ang="0">
                  <a:pos x="152" y="311"/>
                </a:cxn>
                <a:cxn ang="0">
                  <a:pos x="152" y="302"/>
                </a:cxn>
                <a:cxn ang="0">
                  <a:pos x="152" y="295"/>
                </a:cxn>
                <a:cxn ang="0">
                  <a:pos x="152" y="288"/>
                </a:cxn>
                <a:cxn ang="0">
                  <a:pos x="152" y="269"/>
                </a:cxn>
                <a:cxn ang="0">
                  <a:pos x="146" y="228"/>
                </a:cxn>
                <a:cxn ang="0">
                  <a:pos x="132" y="194"/>
                </a:cxn>
                <a:cxn ang="0">
                  <a:pos x="114" y="162"/>
                </a:cxn>
                <a:cxn ang="0">
                  <a:pos x="90" y="126"/>
                </a:cxn>
                <a:cxn ang="0">
                  <a:pos x="52" y="66"/>
                </a:cxn>
                <a:cxn ang="0">
                  <a:pos x="32" y="38"/>
                </a:cxn>
                <a:cxn ang="0">
                  <a:pos x="3" y="14"/>
                </a:cxn>
                <a:cxn ang="0">
                  <a:pos x="0" y="1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94" h="378">
                  <a:moveTo>
                    <a:pt x="13" y="0"/>
                  </a:moveTo>
                  <a:lnTo>
                    <a:pt x="66" y="53"/>
                  </a:lnTo>
                  <a:lnTo>
                    <a:pt x="84" y="84"/>
                  </a:lnTo>
                  <a:lnTo>
                    <a:pt x="105" y="117"/>
                  </a:lnTo>
                  <a:lnTo>
                    <a:pt x="120" y="137"/>
                  </a:lnTo>
                  <a:lnTo>
                    <a:pt x="134" y="156"/>
                  </a:lnTo>
                  <a:lnTo>
                    <a:pt x="162" y="189"/>
                  </a:lnTo>
                  <a:lnTo>
                    <a:pt x="194" y="268"/>
                  </a:lnTo>
                  <a:lnTo>
                    <a:pt x="193" y="342"/>
                  </a:lnTo>
                  <a:lnTo>
                    <a:pt x="183" y="355"/>
                  </a:lnTo>
                  <a:lnTo>
                    <a:pt x="174" y="370"/>
                  </a:lnTo>
                  <a:lnTo>
                    <a:pt x="164" y="378"/>
                  </a:lnTo>
                  <a:lnTo>
                    <a:pt x="157" y="368"/>
                  </a:lnTo>
                  <a:lnTo>
                    <a:pt x="152" y="337"/>
                  </a:lnTo>
                  <a:lnTo>
                    <a:pt x="152" y="318"/>
                  </a:lnTo>
                  <a:lnTo>
                    <a:pt x="152" y="311"/>
                  </a:lnTo>
                  <a:lnTo>
                    <a:pt x="152" y="302"/>
                  </a:lnTo>
                  <a:lnTo>
                    <a:pt x="152" y="295"/>
                  </a:lnTo>
                  <a:lnTo>
                    <a:pt x="152" y="288"/>
                  </a:lnTo>
                  <a:lnTo>
                    <a:pt x="152" y="269"/>
                  </a:lnTo>
                  <a:lnTo>
                    <a:pt x="146" y="228"/>
                  </a:lnTo>
                  <a:lnTo>
                    <a:pt x="132" y="194"/>
                  </a:lnTo>
                  <a:lnTo>
                    <a:pt x="114" y="162"/>
                  </a:lnTo>
                  <a:lnTo>
                    <a:pt x="90" y="126"/>
                  </a:lnTo>
                  <a:lnTo>
                    <a:pt x="52" y="66"/>
                  </a:lnTo>
                  <a:lnTo>
                    <a:pt x="32" y="38"/>
                  </a:lnTo>
                  <a:lnTo>
                    <a:pt x="3" y="14"/>
                  </a:lnTo>
                  <a:lnTo>
                    <a:pt x="0" y="1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2" name="Freeform 59"/>
            <p:cNvSpPr>
              <a:spLocks/>
            </p:cNvSpPr>
            <p:nvPr/>
          </p:nvSpPr>
          <p:spPr bwMode="auto">
            <a:xfrm>
              <a:off x="8497469" y="3508218"/>
              <a:ext cx="57325" cy="12058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61" y="34"/>
                </a:cxn>
                <a:cxn ang="0">
                  <a:pos x="104" y="76"/>
                </a:cxn>
                <a:cxn ang="0">
                  <a:pos x="151" y="154"/>
                </a:cxn>
                <a:cxn ang="0">
                  <a:pos x="157" y="184"/>
                </a:cxn>
                <a:cxn ang="0">
                  <a:pos x="163" y="261"/>
                </a:cxn>
                <a:cxn ang="0">
                  <a:pos x="156" y="298"/>
                </a:cxn>
                <a:cxn ang="0">
                  <a:pos x="144" y="338"/>
                </a:cxn>
                <a:cxn ang="0">
                  <a:pos x="130" y="360"/>
                </a:cxn>
                <a:cxn ang="0">
                  <a:pos x="114" y="377"/>
                </a:cxn>
                <a:cxn ang="0">
                  <a:pos x="76" y="409"/>
                </a:cxn>
                <a:cxn ang="0">
                  <a:pos x="68" y="403"/>
                </a:cxn>
                <a:cxn ang="0">
                  <a:pos x="76" y="387"/>
                </a:cxn>
                <a:cxn ang="0">
                  <a:pos x="97" y="360"/>
                </a:cxn>
                <a:cxn ang="0">
                  <a:pos x="110" y="325"/>
                </a:cxn>
                <a:cxn ang="0">
                  <a:pos x="129" y="258"/>
                </a:cxn>
                <a:cxn ang="0">
                  <a:pos x="126" y="188"/>
                </a:cxn>
                <a:cxn ang="0">
                  <a:pos x="118" y="163"/>
                </a:cxn>
                <a:cxn ang="0">
                  <a:pos x="103" y="128"/>
                </a:cxn>
                <a:cxn ang="0">
                  <a:pos x="79" y="98"/>
                </a:cxn>
                <a:cxn ang="0">
                  <a:pos x="45" y="53"/>
                </a:cxn>
                <a:cxn ang="0">
                  <a:pos x="29" y="32"/>
                </a:cxn>
                <a:cxn ang="0">
                  <a:pos x="4" y="15"/>
                </a:cxn>
                <a:cxn ang="0">
                  <a:pos x="0" y="2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63" h="409">
                  <a:moveTo>
                    <a:pt x="13" y="0"/>
                  </a:moveTo>
                  <a:lnTo>
                    <a:pt x="61" y="34"/>
                  </a:lnTo>
                  <a:lnTo>
                    <a:pt x="104" y="76"/>
                  </a:lnTo>
                  <a:lnTo>
                    <a:pt x="151" y="154"/>
                  </a:lnTo>
                  <a:lnTo>
                    <a:pt x="157" y="184"/>
                  </a:lnTo>
                  <a:lnTo>
                    <a:pt x="163" y="261"/>
                  </a:lnTo>
                  <a:lnTo>
                    <a:pt x="156" y="298"/>
                  </a:lnTo>
                  <a:lnTo>
                    <a:pt x="144" y="338"/>
                  </a:lnTo>
                  <a:lnTo>
                    <a:pt x="130" y="360"/>
                  </a:lnTo>
                  <a:lnTo>
                    <a:pt x="114" y="377"/>
                  </a:lnTo>
                  <a:lnTo>
                    <a:pt x="76" y="409"/>
                  </a:lnTo>
                  <a:lnTo>
                    <a:pt x="68" y="403"/>
                  </a:lnTo>
                  <a:lnTo>
                    <a:pt x="76" y="387"/>
                  </a:lnTo>
                  <a:lnTo>
                    <a:pt x="97" y="360"/>
                  </a:lnTo>
                  <a:lnTo>
                    <a:pt x="110" y="325"/>
                  </a:lnTo>
                  <a:lnTo>
                    <a:pt x="129" y="258"/>
                  </a:lnTo>
                  <a:lnTo>
                    <a:pt x="126" y="188"/>
                  </a:lnTo>
                  <a:lnTo>
                    <a:pt x="118" y="163"/>
                  </a:lnTo>
                  <a:lnTo>
                    <a:pt x="103" y="128"/>
                  </a:lnTo>
                  <a:lnTo>
                    <a:pt x="79" y="98"/>
                  </a:lnTo>
                  <a:lnTo>
                    <a:pt x="45" y="53"/>
                  </a:lnTo>
                  <a:lnTo>
                    <a:pt x="29" y="32"/>
                  </a:lnTo>
                  <a:lnTo>
                    <a:pt x="4" y="15"/>
                  </a:lnTo>
                  <a:lnTo>
                    <a:pt x="0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3" name="Freeform 60"/>
            <p:cNvSpPr>
              <a:spLocks/>
            </p:cNvSpPr>
            <p:nvPr/>
          </p:nvSpPr>
          <p:spPr bwMode="auto">
            <a:xfrm>
              <a:off x="8476496" y="3524769"/>
              <a:ext cx="23769" cy="53200"/>
            </a:xfrm>
            <a:custGeom>
              <a:avLst/>
              <a:gdLst/>
              <a:ahLst/>
              <a:cxnLst>
                <a:cxn ang="0">
                  <a:pos x="40" y="4"/>
                </a:cxn>
                <a:cxn ang="0">
                  <a:pos x="63" y="55"/>
                </a:cxn>
                <a:cxn ang="0">
                  <a:pos x="67" y="108"/>
                </a:cxn>
                <a:cxn ang="0">
                  <a:pos x="58" y="129"/>
                </a:cxn>
                <a:cxn ang="0">
                  <a:pos x="46" y="147"/>
                </a:cxn>
                <a:cxn ang="0">
                  <a:pos x="12" y="179"/>
                </a:cxn>
                <a:cxn ang="0">
                  <a:pos x="0" y="179"/>
                </a:cxn>
                <a:cxn ang="0">
                  <a:pos x="0" y="168"/>
                </a:cxn>
                <a:cxn ang="0">
                  <a:pos x="17" y="136"/>
                </a:cxn>
                <a:cxn ang="0">
                  <a:pos x="25" y="99"/>
                </a:cxn>
                <a:cxn ang="0">
                  <a:pos x="24" y="12"/>
                </a:cxn>
                <a:cxn ang="0">
                  <a:pos x="27" y="0"/>
                </a:cxn>
                <a:cxn ang="0">
                  <a:pos x="40" y="4"/>
                </a:cxn>
                <a:cxn ang="0">
                  <a:pos x="40" y="4"/>
                </a:cxn>
              </a:cxnLst>
              <a:rect l="0" t="0" r="r" b="b"/>
              <a:pathLst>
                <a:path w="67" h="179">
                  <a:moveTo>
                    <a:pt x="40" y="4"/>
                  </a:moveTo>
                  <a:lnTo>
                    <a:pt x="63" y="55"/>
                  </a:lnTo>
                  <a:lnTo>
                    <a:pt x="67" y="108"/>
                  </a:lnTo>
                  <a:lnTo>
                    <a:pt x="58" y="129"/>
                  </a:lnTo>
                  <a:lnTo>
                    <a:pt x="46" y="147"/>
                  </a:lnTo>
                  <a:lnTo>
                    <a:pt x="12" y="179"/>
                  </a:lnTo>
                  <a:lnTo>
                    <a:pt x="0" y="179"/>
                  </a:lnTo>
                  <a:lnTo>
                    <a:pt x="0" y="168"/>
                  </a:lnTo>
                  <a:lnTo>
                    <a:pt x="17" y="136"/>
                  </a:lnTo>
                  <a:lnTo>
                    <a:pt x="25" y="99"/>
                  </a:lnTo>
                  <a:lnTo>
                    <a:pt x="24" y="12"/>
                  </a:lnTo>
                  <a:lnTo>
                    <a:pt x="27" y="0"/>
                  </a:lnTo>
                  <a:lnTo>
                    <a:pt x="40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4" name="Freeform 61"/>
            <p:cNvSpPr>
              <a:spLocks/>
            </p:cNvSpPr>
            <p:nvPr/>
          </p:nvSpPr>
          <p:spPr bwMode="auto">
            <a:xfrm>
              <a:off x="8482089" y="3589792"/>
              <a:ext cx="47538" cy="8748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16" y="87"/>
                </a:cxn>
                <a:cxn ang="0">
                  <a:pos x="135" y="161"/>
                </a:cxn>
                <a:cxn ang="0">
                  <a:pos x="132" y="198"/>
                </a:cxn>
                <a:cxn ang="0">
                  <a:pos x="121" y="239"/>
                </a:cxn>
                <a:cxn ang="0">
                  <a:pos x="110" y="265"/>
                </a:cxn>
                <a:cxn ang="0">
                  <a:pos x="92" y="287"/>
                </a:cxn>
                <a:cxn ang="0">
                  <a:pos x="76" y="294"/>
                </a:cxn>
                <a:cxn ang="0">
                  <a:pos x="61" y="289"/>
                </a:cxn>
                <a:cxn ang="0">
                  <a:pos x="60" y="261"/>
                </a:cxn>
                <a:cxn ang="0">
                  <a:pos x="81" y="227"/>
                </a:cxn>
                <a:cxn ang="0">
                  <a:pos x="93" y="192"/>
                </a:cxn>
                <a:cxn ang="0">
                  <a:pos x="104" y="160"/>
                </a:cxn>
                <a:cxn ang="0">
                  <a:pos x="108" y="128"/>
                </a:cxn>
                <a:cxn ang="0">
                  <a:pos x="99" y="95"/>
                </a:cxn>
                <a:cxn ang="0">
                  <a:pos x="81" y="66"/>
                </a:cxn>
                <a:cxn ang="0">
                  <a:pos x="60" y="46"/>
                </a:cxn>
                <a:cxn ang="0">
                  <a:pos x="33" y="30"/>
                </a:cxn>
                <a:cxn ang="0">
                  <a:pos x="3" y="13"/>
                </a:cxn>
                <a:cxn ang="0">
                  <a:pos x="0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35" h="294">
                  <a:moveTo>
                    <a:pt x="12" y="0"/>
                  </a:moveTo>
                  <a:lnTo>
                    <a:pt x="116" y="87"/>
                  </a:lnTo>
                  <a:lnTo>
                    <a:pt x="135" y="161"/>
                  </a:lnTo>
                  <a:lnTo>
                    <a:pt x="132" y="198"/>
                  </a:lnTo>
                  <a:lnTo>
                    <a:pt x="121" y="239"/>
                  </a:lnTo>
                  <a:lnTo>
                    <a:pt x="110" y="265"/>
                  </a:lnTo>
                  <a:lnTo>
                    <a:pt x="92" y="287"/>
                  </a:lnTo>
                  <a:lnTo>
                    <a:pt x="76" y="294"/>
                  </a:lnTo>
                  <a:lnTo>
                    <a:pt x="61" y="289"/>
                  </a:lnTo>
                  <a:lnTo>
                    <a:pt x="60" y="261"/>
                  </a:lnTo>
                  <a:lnTo>
                    <a:pt x="81" y="227"/>
                  </a:lnTo>
                  <a:lnTo>
                    <a:pt x="93" y="192"/>
                  </a:lnTo>
                  <a:lnTo>
                    <a:pt x="104" y="160"/>
                  </a:lnTo>
                  <a:lnTo>
                    <a:pt x="108" y="128"/>
                  </a:lnTo>
                  <a:lnTo>
                    <a:pt x="99" y="95"/>
                  </a:lnTo>
                  <a:lnTo>
                    <a:pt x="81" y="66"/>
                  </a:lnTo>
                  <a:lnTo>
                    <a:pt x="60" y="46"/>
                  </a:lnTo>
                  <a:lnTo>
                    <a:pt x="33" y="30"/>
                  </a:lnTo>
                  <a:lnTo>
                    <a:pt x="3" y="13"/>
                  </a:lnTo>
                  <a:lnTo>
                    <a:pt x="0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5" name="Freeform 62"/>
            <p:cNvSpPr>
              <a:spLocks/>
            </p:cNvSpPr>
            <p:nvPr/>
          </p:nvSpPr>
          <p:spPr bwMode="auto">
            <a:xfrm>
              <a:off x="8477894" y="3601614"/>
              <a:ext cx="22371" cy="43742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63" y="108"/>
                </a:cxn>
                <a:cxn ang="0">
                  <a:pos x="49" y="127"/>
                </a:cxn>
                <a:cxn ang="0">
                  <a:pos x="35" y="145"/>
                </a:cxn>
                <a:cxn ang="0">
                  <a:pos x="24" y="150"/>
                </a:cxn>
                <a:cxn ang="0">
                  <a:pos x="19" y="139"/>
                </a:cxn>
                <a:cxn ang="0">
                  <a:pos x="26" y="101"/>
                </a:cxn>
                <a:cxn ang="0">
                  <a:pos x="20" y="54"/>
                </a:cxn>
                <a:cxn ang="0">
                  <a:pos x="0" y="11"/>
                </a:cxn>
                <a:cxn ang="0">
                  <a:pos x="5" y="0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63" h="150">
                  <a:moveTo>
                    <a:pt x="16" y="2"/>
                  </a:moveTo>
                  <a:lnTo>
                    <a:pt x="63" y="108"/>
                  </a:lnTo>
                  <a:lnTo>
                    <a:pt x="49" y="127"/>
                  </a:lnTo>
                  <a:lnTo>
                    <a:pt x="35" y="145"/>
                  </a:lnTo>
                  <a:lnTo>
                    <a:pt x="24" y="150"/>
                  </a:lnTo>
                  <a:lnTo>
                    <a:pt x="19" y="139"/>
                  </a:lnTo>
                  <a:lnTo>
                    <a:pt x="26" y="101"/>
                  </a:lnTo>
                  <a:lnTo>
                    <a:pt x="20" y="54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6" name="Freeform 63"/>
            <p:cNvSpPr>
              <a:spLocks/>
            </p:cNvSpPr>
            <p:nvPr/>
          </p:nvSpPr>
          <p:spPr bwMode="auto">
            <a:xfrm>
              <a:off x="8403792" y="3671365"/>
              <a:ext cx="118844" cy="85120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310" y="25"/>
                </a:cxn>
                <a:cxn ang="0">
                  <a:pos x="331" y="56"/>
                </a:cxn>
                <a:cxn ang="0">
                  <a:pos x="339" y="135"/>
                </a:cxn>
                <a:cxn ang="0">
                  <a:pos x="323" y="168"/>
                </a:cxn>
                <a:cxn ang="0">
                  <a:pos x="302" y="193"/>
                </a:cxn>
                <a:cxn ang="0">
                  <a:pos x="284" y="218"/>
                </a:cxn>
                <a:cxn ang="0">
                  <a:pos x="259" y="241"/>
                </a:cxn>
                <a:cxn ang="0">
                  <a:pos x="233" y="263"/>
                </a:cxn>
                <a:cxn ang="0">
                  <a:pos x="206" y="278"/>
                </a:cxn>
                <a:cxn ang="0">
                  <a:pos x="145" y="289"/>
                </a:cxn>
                <a:cxn ang="0">
                  <a:pos x="7" y="279"/>
                </a:cxn>
                <a:cxn ang="0">
                  <a:pos x="0" y="269"/>
                </a:cxn>
                <a:cxn ang="0">
                  <a:pos x="8" y="262"/>
                </a:cxn>
                <a:cxn ang="0">
                  <a:pos x="128" y="262"/>
                </a:cxn>
                <a:cxn ang="0">
                  <a:pos x="180" y="246"/>
                </a:cxn>
                <a:cxn ang="0">
                  <a:pos x="226" y="211"/>
                </a:cxn>
                <a:cxn ang="0">
                  <a:pos x="253" y="193"/>
                </a:cxn>
                <a:cxn ang="0">
                  <a:pos x="284" y="148"/>
                </a:cxn>
                <a:cxn ang="0">
                  <a:pos x="296" y="121"/>
                </a:cxn>
                <a:cxn ang="0">
                  <a:pos x="298" y="62"/>
                </a:cxn>
                <a:cxn ang="0">
                  <a:pos x="289" y="37"/>
                </a:cxn>
                <a:cxn ang="0">
                  <a:pos x="265" y="19"/>
                </a:cxn>
                <a:cxn ang="0">
                  <a:pos x="261" y="4"/>
                </a:cxn>
                <a:cxn ang="0">
                  <a:pos x="276" y="0"/>
                </a:cxn>
                <a:cxn ang="0">
                  <a:pos x="276" y="0"/>
                </a:cxn>
              </a:cxnLst>
              <a:rect l="0" t="0" r="r" b="b"/>
              <a:pathLst>
                <a:path w="339" h="289">
                  <a:moveTo>
                    <a:pt x="276" y="0"/>
                  </a:moveTo>
                  <a:lnTo>
                    <a:pt x="310" y="25"/>
                  </a:lnTo>
                  <a:lnTo>
                    <a:pt x="331" y="56"/>
                  </a:lnTo>
                  <a:lnTo>
                    <a:pt x="339" y="135"/>
                  </a:lnTo>
                  <a:lnTo>
                    <a:pt x="323" y="168"/>
                  </a:lnTo>
                  <a:lnTo>
                    <a:pt x="302" y="193"/>
                  </a:lnTo>
                  <a:lnTo>
                    <a:pt x="284" y="218"/>
                  </a:lnTo>
                  <a:lnTo>
                    <a:pt x="259" y="241"/>
                  </a:lnTo>
                  <a:lnTo>
                    <a:pt x="233" y="263"/>
                  </a:lnTo>
                  <a:lnTo>
                    <a:pt x="206" y="278"/>
                  </a:lnTo>
                  <a:lnTo>
                    <a:pt x="145" y="289"/>
                  </a:lnTo>
                  <a:lnTo>
                    <a:pt x="7" y="279"/>
                  </a:lnTo>
                  <a:lnTo>
                    <a:pt x="0" y="269"/>
                  </a:lnTo>
                  <a:lnTo>
                    <a:pt x="8" y="262"/>
                  </a:lnTo>
                  <a:lnTo>
                    <a:pt x="128" y="262"/>
                  </a:lnTo>
                  <a:lnTo>
                    <a:pt x="180" y="246"/>
                  </a:lnTo>
                  <a:lnTo>
                    <a:pt x="226" y="211"/>
                  </a:lnTo>
                  <a:lnTo>
                    <a:pt x="253" y="193"/>
                  </a:lnTo>
                  <a:lnTo>
                    <a:pt x="284" y="148"/>
                  </a:lnTo>
                  <a:lnTo>
                    <a:pt x="296" y="121"/>
                  </a:lnTo>
                  <a:lnTo>
                    <a:pt x="298" y="62"/>
                  </a:lnTo>
                  <a:lnTo>
                    <a:pt x="289" y="37"/>
                  </a:lnTo>
                  <a:lnTo>
                    <a:pt x="265" y="19"/>
                  </a:lnTo>
                  <a:lnTo>
                    <a:pt x="261" y="4"/>
                  </a:lnTo>
                  <a:lnTo>
                    <a:pt x="276" y="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7" name="Freeform 64"/>
            <p:cNvSpPr>
              <a:spLocks/>
            </p:cNvSpPr>
            <p:nvPr/>
          </p:nvSpPr>
          <p:spPr bwMode="auto">
            <a:xfrm>
              <a:off x="8096195" y="3682005"/>
              <a:ext cx="209725" cy="231717"/>
            </a:xfrm>
            <a:custGeom>
              <a:avLst/>
              <a:gdLst/>
              <a:ahLst/>
              <a:cxnLst>
                <a:cxn ang="0">
                  <a:pos x="182" y="21"/>
                </a:cxn>
                <a:cxn ang="0">
                  <a:pos x="85" y="79"/>
                </a:cxn>
                <a:cxn ang="0">
                  <a:pos x="45" y="169"/>
                </a:cxn>
                <a:cxn ang="0">
                  <a:pos x="32" y="280"/>
                </a:cxn>
                <a:cxn ang="0">
                  <a:pos x="60" y="385"/>
                </a:cxn>
                <a:cxn ang="0">
                  <a:pos x="143" y="492"/>
                </a:cxn>
                <a:cxn ang="0">
                  <a:pos x="273" y="563"/>
                </a:cxn>
                <a:cxn ang="0">
                  <a:pos x="381" y="581"/>
                </a:cxn>
                <a:cxn ang="0">
                  <a:pos x="448" y="567"/>
                </a:cxn>
                <a:cxn ang="0">
                  <a:pos x="507" y="502"/>
                </a:cxn>
                <a:cxn ang="0">
                  <a:pos x="589" y="452"/>
                </a:cxn>
                <a:cxn ang="0">
                  <a:pos x="600" y="510"/>
                </a:cxn>
                <a:cxn ang="0">
                  <a:pos x="560" y="608"/>
                </a:cxn>
                <a:cxn ang="0">
                  <a:pos x="521" y="689"/>
                </a:cxn>
                <a:cxn ang="0">
                  <a:pos x="337" y="783"/>
                </a:cxn>
                <a:cxn ang="0">
                  <a:pos x="297" y="766"/>
                </a:cxn>
                <a:cxn ang="0">
                  <a:pos x="405" y="665"/>
                </a:cxn>
                <a:cxn ang="0">
                  <a:pos x="376" y="621"/>
                </a:cxn>
                <a:cxn ang="0">
                  <a:pos x="247" y="610"/>
                </a:cxn>
                <a:cxn ang="0">
                  <a:pos x="124" y="531"/>
                </a:cxn>
                <a:cxn ang="0">
                  <a:pos x="42" y="441"/>
                </a:cxn>
                <a:cxn ang="0">
                  <a:pos x="0" y="291"/>
                </a:cxn>
                <a:cxn ang="0">
                  <a:pos x="2" y="161"/>
                </a:cxn>
                <a:cxn ang="0">
                  <a:pos x="39" y="54"/>
                </a:cxn>
                <a:cxn ang="0">
                  <a:pos x="85" y="11"/>
                </a:cxn>
                <a:cxn ang="0">
                  <a:pos x="139" y="0"/>
                </a:cxn>
                <a:cxn ang="0">
                  <a:pos x="182" y="21"/>
                </a:cxn>
                <a:cxn ang="0">
                  <a:pos x="182" y="21"/>
                </a:cxn>
              </a:cxnLst>
              <a:rect l="0" t="0" r="r" b="b"/>
              <a:pathLst>
                <a:path w="600" h="783">
                  <a:moveTo>
                    <a:pt x="182" y="21"/>
                  </a:moveTo>
                  <a:lnTo>
                    <a:pt x="85" y="79"/>
                  </a:lnTo>
                  <a:lnTo>
                    <a:pt x="45" y="169"/>
                  </a:lnTo>
                  <a:lnTo>
                    <a:pt x="32" y="280"/>
                  </a:lnTo>
                  <a:lnTo>
                    <a:pt x="60" y="385"/>
                  </a:lnTo>
                  <a:lnTo>
                    <a:pt x="143" y="492"/>
                  </a:lnTo>
                  <a:lnTo>
                    <a:pt x="273" y="563"/>
                  </a:lnTo>
                  <a:lnTo>
                    <a:pt x="381" y="581"/>
                  </a:lnTo>
                  <a:lnTo>
                    <a:pt x="448" y="567"/>
                  </a:lnTo>
                  <a:lnTo>
                    <a:pt x="507" y="502"/>
                  </a:lnTo>
                  <a:lnTo>
                    <a:pt x="589" y="452"/>
                  </a:lnTo>
                  <a:lnTo>
                    <a:pt x="600" y="510"/>
                  </a:lnTo>
                  <a:lnTo>
                    <a:pt x="560" y="608"/>
                  </a:lnTo>
                  <a:lnTo>
                    <a:pt x="521" y="689"/>
                  </a:lnTo>
                  <a:lnTo>
                    <a:pt x="337" y="783"/>
                  </a:lnTo>
                  <a:lnTo>
                    <a:pt x="297" y="766"/>
                  </a:lnTo>
                  <a:lnTo>
                    <a:pt x="405" y="665"/>
                  </a:lnTo>
                  <a:lnTo>
                    <a:pt x="376" y="621"/>
                  </a:lnTo>
                  <a:lnTo>
                    <a:pt x="247" y="610"/>
                  </a:lnTo>
                  <a:lnTo>
                    <a:pt x="124" y="531"/>
                  </a:lnTo>
                  <a:lnTo>
                    <a:pt x="42" y="441"/>
                  </a:lnTo>
                  <a:lnTo>
                    <a:pt x="0" y="291"/>
                  </a:lnTo>
                  <a:lnTo>
                    <a:pt x="2" y="161"/>
                  </a:lnTo>
                  <a:lnTo>
                    <a:pt x="39" y="54"/>
                  </a:lnTo>
                  <a:lnTo>
                    <a:pt x="85" y="11"/>
                  </a:lnTo>
                  <a:lnTo>
                    <a:pt x="139" y="0"/>
                  </a:lnTo>
                  <a:lnTo>
                    <a:pt x="182" y="21"/>
                  </a:lnTo>
                  <a:lnTo>
                    <a:pt x="18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8" name="Freeform 65"/>
            <p:cNvSpPr>
              <a:spLocks/>
            </p:cNvSpPr>
            <p:nvPr/>
          </p:nvSpPr>
          <p:spPr bwMode="auto">
            <a:xfrm>
              <a:off x="8023491" y="3674912"/>
              <a:ext cx="241883" cy="297922"/>
            </a:xfrm>
            <a:custGeom>
              <a:avLst/>
              <a:gdLst/>
              <a:ahLst/>
              <a:cxnLst>
                <a:cxn ang="0">
                  <a:pos x="301" y="14"/>
                </a:cxn>
                <a:cxn ang="0">
                  <a:pos x="208" y="38"/>
                </a:cxn>
                <a:cxn ang="0">
                  <a:pos x="179" y="0"/>
                </a:cxn>
                <a:cxn ang="0">
                  <a:pos x="115" y="2"/>
                </a:cxn>
                <a:cxn ang="0">
                  <a:pos x="0" y="43"/>
                </a:cxn>
                <a:cxn ang="0">
                  <a:pos x="87" y="49"/>
                </a:cxn>
                <a:cxn ang="0">
                  <a:pos x="72" y="104"/>
                </a:cxn>
                <a:cxn ang="0">
                  <a:pos x="47" y="218"/>
                </a:cxn>
                <a:cxn ang="0">
                  <a:pos x="58" y="333"/>
                </a:cxn>
                <a:cxn ang="0">
                  <a:pos x="50" y="481"/>
                </a:cxn>
                <a:cxn ang="0">
                  <a:pos x="83" y="592"/>
                </a:cxn>
                <a:cxn ang="0">
                  <a:pos x="119" y="675"/>
                </a:cxn>
                <a:cxn ang="0">
                  <a:pos x="179" y="748"/>
                </a:cxn>
                <a:cxn ang="0">
                  <a:pos x="230" y="834"/>
                </a:cxn>
                <a:cxn ang="0">
                  <a:pos x="337" y="898"/>
                </a:cxn>
                <a:cxn ang="0">
                  <a:pos x="435" y="930"/>
                </a:cxn>
                <a:cxn ang="0">
                  <a:pos x="542" y="930"/>
                </a:cxn>
                <a:cxn ang="0">
                  <a:pos x="503" y="1005"/>
                </a:cxn>
                <a:cxn ang="0">
                  <a:pos x="651" y="930"/>
                </a:cxn>
                <a:cxn ang="0">
                  <a:pos x="690" y="847"/>
                </a:cxn>
                <a:cxn ang="0">
                  <a:pos x="664" y="722"/>
                </a:cxn>
                <a:cxn ang="0">
                  <a:pos x="636" y="736"/>
                </a:cxn>
                <a:cxn ang="0">
                  <a:pos x="640" y="826"/>
                </a:cxn>
                <a:cxn ang="0">
                  <a:pos x="578" y="866"/>
                </a:cxn>
                <a:cxn ang="0">
                  <a:pos x="414" y="855"/>
                </a:cxn>
                <a:cxn ang="0">
                  <a:pos x="284" y="772"/>
                </a:cxn>
                <a:cxn ang="0">
                  <a:pos x="222" y="675"/>
                </a:cxn>
                <a:cxn ang="0">
                  <a:pos x="132" y="560"/>
                </a:cxn>
                <a:cxn ang="0">
                  <a:pos x="100" y="252"/>
                </a:cxn>
                <a:cxn ang="0">
                  <a:pos x="132" y="179"/>
                </a:cxn>
                <a:cxn ang="0">
                  <a:pos x="190" y="92"/>
                </a:cxn>
                <a:cxn ang="0">
                  <a:pos x="211" y="72"/>
                </a:cxn>
                <a:cxn ang="0">
                  <a:pos x="301" y="14"/>
                </a:cxn>
                <a:cxn ang="0">
                  <a:pos x="301" y="14"/>
                </a:cxn>
              </a:cxnLst>
              <a:rect l="0" t="0" r="r" b="b"/>
              <a:pathLst>
                <a:path w="690" h="1005">
                  <a:moveTo>
                    <a:pt x="301" y="14"/>
                  </a:moveTo>
                  <a:lnTo>
                    <a:pt x="208" y="38"/>
                  </a:lnTo>
                  <a:lnTo>
                    <a:pt x="179" y="0"/>
                  </a:lnTo>
                  <a:lnTo>
                    <a:pt x="115" y="2"/>
                  </a:lnTo>
                  <a:lnTo>
                    <a:pt x="0" y="43"/>
                  </a:lnTo>
                  <a:lnTo>
                    <a:pt x="87" y="49"/>
                  </a:lnTo>
                  <a:lnTo>
                    <a:pt x="72" y="104"/>
                  </a:lnTo>
                  <a:lnTo>
                    <a:pt x="47" y="218"/>
                  </a:lnTo>
                  <a:lnTo>
                    <a:pt x="58" y="333"/>
                  </a:lnTo>
                  <a:lnTo>
                    <a:pt x="50" y="481"/>
                  </a:lnTo>
                  <a:lnTo>
                    <a:pt x="83" y="592"/>
                  </a:lnTo>
                  <a:lnTo>
                    <a:pt x="119" y="675"/>
                  </a:lnTo>
                  <a:lnTo>
                    <a:pt x="179" y="748"/>
                  </a:lnTo>
                  <a:lnTo>
                    <a:pt x="230" y="834"/>
                  </a:lnTo>
                  <a:lnTo>
                    <a:pt x="337" y="898"/>
                  </a:lnTo>
                  <a:lnTo>
                    <a:pt x="435" y="930"/>
                  </a:lnTo>
                  <a:lnTo>
                    <a:pt x="542" y="930"/>
                  </a:lnTo>
                  <a:lnTo>
                    <a:pt x="503" y="1005"/>
                  </a:lnTo>
                  <a:lnTo>
                    <a:pt x="651" y="930"/>
                  </a:lnTo>
                  <a:lnTo>
                    <a:pt x="690" y="847"/>
                  </a:lnTo>
                  <a:lnTo>
                    <a:pt x="664" y="722"/>
                  </a:lnTo>
                  <a:lnTo>
                    <a:pt x="636" y="736"/>
                  </a:lnTo>
                  <a:lnTo>
                    <a:pt x="640" y="826"/>
                  </a:lnTo>
                  <a:lnTo>
                    <a:pt x="578" y="866"/>
                  </a:lnTo>
                  <a:lnTo>
                    <a:pt x="414" y="855"/>
                  </a:lnTo>
                  <a:lnTo>
                    <a:pt x="284" y="772"/>
                  </a:lnTo>
                  <a:lnTo>
                    <a:pt x="222" y="675"/>
                  </a:lnTo>
                  <a:lnTo>
                    <a:pt x="132" y="560"/>
                  </a:lnTo>
                  <a:lnTo>
                    <a:pt x="100" y="252"/>
                  </a:lnTo>
                  <a:lnTo>
                    <a:pt x="132" y="179"/>
                  </a:lnTo>
                  <a:lnTo>
                    <a:pt x="190" y="92"/>
                  </a:lnTo>
                  <a:lnTo>
                    <a:pt x="211" y="72"/>
                  </a:lnTo>
                  <a:lnTo>
                    <a:pt x="301" y="14"/>
                  </a:lnTo>
                  <a:lnTo>
                    <a:pt x="301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3429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99" name="AutoShape 268"/>
          <p:cNvSpPr>
            <a:spLocks/>
          </p:cNvSpPr>
          <p:nvPr/>
        </p:nvSpPr>
        <p:spPr bwMode="auto">
          <a:xfrm rot="5400000" flipH="1">
            <a:off x="7358601" y="5858268"/>
            <a:ext cx="707803" cy="36068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3518" y="20985"/>
                </a:moveTo>
                <a:cubicBezTo>
                  <a:pt x="1759" y="20985"/>
                  <a:pt x="0" y="15739"/>
                  <a:pt x="0" y="10493"/>
                </a:cubicBezTo>
                <a:cubicBezTo>
                  <a:pt x="0" y="5246"/>
                  <a:pt x="5400" y="0"/>
                  <a:pt x="10800" y="0"/>
                </a:cubicBezTo>
                <a:cubicBezTo>
                  <a:pt x="16200" y="0"/>
                  <a:pt x="21600" y="5400"/>
                  <a:pt x="21600" y="10800"/>
                </a:cubicBezTo>
                <a:cubicBezTo>
                  <a:pt x="21600" y="16200"/>
                  <a:pt x="17495" y="21600"/>
                  <a:pt x="13391" y="21600"/>
                </a:cubicBezTo>
              </a:path>
            </a:pathLst>
          </a:custGeom>
          <a:noFill/>
          <a:ln w="31750" cap="flat">
            <a:solidFill>
              <a:srgbClr val="292929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0" name="TextBox 1399"/>
              <p:cNvSpPr txBox="1"/>
              <p:nvPr/>
            </p:nvSpPr>
            <p:spPr>
              <a:xfrm>
                <a:off x="7823258" y="6345435"/>
                <a:ext cx="1853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0" name="TextBox 13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258" y="6345435"/>
                <a:ext cx="185371" cy="276999"/>
              </a:xfrm>
              <a:prstGeom prst="rect">
                <a:avLst/>
              </a:prstGeom>
              <a:blipFill>
                <a:blip r:embed="rId15"/>
                <a:stretch>
                  <a:fillRect l="-32258" r="-2258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5506581" y="4104245"/>
            <a:ext cx="2691925" cy="1011625"/>
            <a:chOff x="5506581" y="3934116"/>
            <a:chExt cx="2691925" cy="1011625"/>
          </a:xfrm>
        </p:grpSpPr>
        <p:grpSp>
          <p:nvGrpSpPr>
            <p:cNvPr id="1349" name="Group 6"/>
            <p:cNvGrpSpPr>
              <a:grpSpLocks/>
            </p:cNvGrpSpPr>
            <p:nvPr/>
          </p:nvGrpSpPr>
          <p:grpSpPr bwMode="auto">
            <a:xfrm>
              <a:off x="7223713" y="4029519"/>
              <a:ext cx="974793" cy="503531"/>
              <a:chOff x="0" y="0"/>
              <a:chExt cx="1214" cy="354"/>
            </a:xfrm>
          </p:grpSpPr>
          <p:sp>
            <p:nvSpPr>
              <p:cNvPr id="1350" name="Oval 4"/>
              <p:cNvSpPr>
                <a:spLocks/>
              </p:cNvSpPr>
              <p:nvPr/>
            </p:nvSpPr>
            <p:spPr bwMode="auto">
              <a:xfrm>
                <a:off x="0" y="0"/>
                <a:ext cx="1214" cy="354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solidFill>
                  <a:srgbClr val="42719B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1" name="Rectangle 5"/>
                  <p:cNvSpPr>
                    <a:spLocks/>
                  </p:cNvSpPr>
                  <p:nvPr/>
                </p:nvSpPr>
                <p:spPr bwMode="auto">
                  <a:xfrm>
                    <a:off x="235" y="60"/>
                    <a:ext cx="856" cy="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26789" tIns="26789" rIns="26789" bIns="26789" anchor="ctr"/>
                  <a:lstStyle>
                    <a:lvl1pPr algn="l"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1pPr>
                    <a:lvl2pPr algn="l"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2pPr>
                    <a:lvl3pPr algn="l"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3pPr>
                    <a:lvl4pPr algn="l"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4pPr>
                    <a:lvl5pPr algn="l"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Hoefler Text"/>
                      </a:defRPr>
                    </a:lvl9pPr>
                  </a:lstStyle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System Font Regular" charset="0"/>
                              <a:sym typeface="System Font Regular" charset="0"/>
                            </a:rPr>
                            <m:t>10…01</m:t>
                          </m:r>
                        </m:oMath>
                      </m:oMathPara>
                    </a14:m>
                    <a:endParaRPr lang="en-US" altLang="en-US" sz="2000" dirty="0">
                      <a:solidFill>
                        <a:schemeClr val="tx1"/>
                      </a:solidFill>
                      <a:latin typeface="System Font Regular" charset="0"/>
                      <a:cs typeface="System Font Regular" charset="0"/>
                      <a:sym typeface="System Font Regular" charset="0"/>
                    </a:endParaRPr>
                  </a:p>
                </p:txBody>
              </p:sp>
            </mc:Choice>
            <mc:Fallback xmlns="">
              <p:sp>
                <p:nvSpPr>
                  <p:cNvPr id="1351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35" y="60"/>
                    <a:ext cx="856" cy="2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9204" r="-18584" b="-5556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2" name="Oval 21"/>
                <p:cNvSpPr>
                  <a:spLocks/>
                </p:cNvSpPr>
                <p:nvPr/>
              </p:nvSpPr>
              <p:spPr bwMode="auto">
                <a:xfrm>
                  <a:off x="5506581" y="4030937"/>
                  <a:ext cx="902318" cy="502113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solidFill>
                    <a:srgbClr val="42719B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ystem Font Regular" charset="0"/>
                            <a:sym typeface="System Font Regular" charset="0"/>
                          </a:rPr>
                          <m:t>01…1</m:t>
                        </m:r>
                      </m:oMath>
                    </m:oMathPara>
                  </a14:m>
                  <a:endParaRPr lang="en-US" altLang="en-US" dirty="0">
                    <a:solidFill>
                      <a:schemeClr val="tx1"/>
                    </a:solidFill>
                    <a:latin typeface="System Font Regular" charset="0"/>
                    <a:cs typeface="System Font Regular" charset="0"/>
                    <a:sym typeface="System Font Regular" charset="0"/>
                  </a:endParaRPr>
                </a:p>
              </p:txBody>
            </p:sp>
          </mc:Choice>
          <mc:Fallback xmlns="">
            <p:sp>
              <p:nvSpPr>
                <p:cNvPr id="1352" name="Oval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506581" y="4030937"/>
                  <a:ext cx="902318" cy="502113"/>
                </a:xfrm>
                <a:prstGeom prst="ellipse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2700" cap="flat">
                  <a:solidFill>
                    <a:srgbClr val="42719B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53" name="Line 16"/>
            <p:cNvSpPr>
              <a:spLocks noChangeShapeType="1"/>
            </p:cNvSpPr>
            <p:nvPr/>
          </p:nvSpPr>
          <p:spPr bwMode="auto">
            <a:xfrm>
              <a:off x="6408899" y="4279370"/>
              <a:ext cx="814814" cy="9159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54" name="AutoShape 15"/>
            <p:cNvSpPr>
              <a:spLocks/>
            </p:cNvSpPr>
            <p:nvPr/>
          </p:nvSpPr>
          <p:spPr bwMode="auto">
            <a:xfrm>
              <a:off x="6678673" y="3934116"/>
              <a:ext cx="275266" cy="28673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737" y="14094"/>
                  </a:moveTo>
                  <a:cubicBezTo>
                    <a:pt x="18511" y="10731"/>
                    <a:pt x="17290" y="6529"/>
                    <a:pt x="14011" y="4710"/>
                  </a:cubicBezTo>
                  <a:cubicBezTo>
                    <a:pt x="11977" y="3581"/>
                    <a:pt x="9520" y="3599"/>
                    <a:pt x="7502" y="4759"/>
                  </a:cubicBezTo>
                  <a:close/>
                  <a:moveTo>
                    <a:pt x="4863" y="7506"/>
                  </a:moveTo>
                  <a:cubicBezTo>
                    <a:pt x="3089" y="10869"/>
                    <a:pt x="4310" y="15071"/>
                    <a:pt x="7589" y="16890"/>
                  </a:cubicBezTo>
                  <a:cubicBezTo>
                    <a:pt x="9623" y="18019"/>
                    <a:pt x="12080" y="18001"/>
                    <a:pt x="14098" y="16841"/>
                  </a:cubicBezTo>
                  <a:close/>
                  <a:moveTo>
                    <a:pt x="4863" y="7506"/>
                  </a:moveTo>
                </a:path>
              </a:pathLst>
            </a:cu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6" name="Rectangle 1355"/>
                <p:cNvSpPr/>
                <p:nvPr/>
              </p:nvSpPr>
              <p:spPr>
                <a:xfrm>
                  <a:off x="5784565" y="4545631"/>
                  <a:ext cx="34830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56" name="Rectangle 13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4565" y="4545631"/>
                  <a:ext cx="348300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7" name="Rectangle 1356"/>
                <p:cNvSpPr/>
                <p:nvPr/>
              </p:nvSpPr>
              <p:spPr>
                <a:xfrm>
                  <a:off x="7536959" y="4510646"/>
                  <a:ext cx="54066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57" name="Rectangle 13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6959" y="4510646"/>
                  <a:ext cx="540661" cy="40011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1" name="TextBox 1400"/>
                <p:cNvSpPr txBox="1"/>
                <p:nvPr/>
              </p:nvSpPr>
              <p:spPr>
                <a:xfrm>
                  <a:off x="6719628" y="4294610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01" name="TextBox 14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628" y="4294610"/>
                  <a:ext cx="185371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32258" r="-22581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1" name="Freeform 255"/>
          <p:cNvSpPr>
            <a:spLocks/>
          </p:cNvSpPr>
          <p:nvPr/>
        </p:nvSpPr>
        <p:spPr bwMode="auto">
          <a:xfrm>
            <a:off x="576860" y="4218803"/>
            <a:ext cx="2383875" cy="215249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90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4" name="Freeform 259"/>
          <p:cNvSpPr>
            <a:spLocks/>
          </p:cNvSpPr>
          <p:nvPr/>
        </p:nvSpPr>
        <p:spPr bwMode="auto">
          <a:xfrm>
            <a:off x="580208" y="5112364"/>
            <a:ext cx="1528485" cy="1269063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36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3" name="Freeform 258"/>
          <p:cNvSpPr>
            <a:spLocks/>
          </p:cNvSpPr>
          <p:nvPr/>
        </p:nvSpPr>
        <p:spPr bwMode="auto">
          <a:xfrm>
            <a:off x="577376" y="5333302"/>
            <a:ext cx="1219984" cy="1044698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36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42" name="Freeform 257"/>
          <p:cNvSpPr>
            <a:spLocks/>
          </p:cNvSpPr>
          <p:nvPr/>
        </p:nvSpPr>
        <p:spPr bwMode="auto">
          <a:xfrm>
            <a:off x="579956" y="5542763"/>
            <a:ext cx="981596" cy="827345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EAF2FA">
              <a:alpha val="81000"/>
            </a:srgb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6" name="Oval 345"/>
              <p:cNvSpPr/>
              <p:nvPr/>
            </p:nvSpPr>
            <p:spPr>
              <a:xfrm>
                <a:off x="615205" y="5803976"/>
                <a:ext cx="753688" cy="406511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6" name="Oval 3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05" y="5803976"/>
                <a:ext cx="753688" cy="406511"/>
              </a:xfrm>
              <a:prstGeom prst="ellipse">
                <a:avLst/>
              </a:prstGeom>
              <a:blipFill>
                <a:blip r:embed="rId22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Rectangle 336"/>
              <p:cNvSpPr/>
              <p:nvPr/>
            </p:nvSpPr>
            <p:spPr>
              <a:xfrm>
                <a:off x="3950347" y="1664245"/>
                <a:ext cx="548105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37" name="Rectangle 3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347" y="1664245"/>
                <a:ext cx="5481058" cy="43088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4" name="Rectangle 333"/>
          <p:cNvSpPr/>
          <p:nvPr/>
        </p:nvSpPr>
        <p:spPr>
          <a:xfrm>
            <a:off x="352183" y="1068130"/>
            <a:ext cx="8686798" cy="200291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35" name="Group 334"/>
          <p:cNvGrpSpPr/>
          <p:nvPr/>
        </p:nvGrpSpPr>
        <p:grpSpPr>
          <a:xfrm>
            <a:off x="875382" y="1599509"/>
            <a:ext cx="7415374" cy="1054599"/>
            <a:chOff x="875382" y="1423237"/>
            <a:chExt cx="7415374" cy="1054599"/>
          </a:xfrm>
        </p:grpSpPr>
        <p:sp>
          <p:nvSpPr>
            <p:cNvPr id="336" name="Rectangular Callout 335"/>
            <p:cNvSpPr/>
            <p:nvPr/>
          </p:nvSpPr>
          <p:spPr>
            <a:xfrm>
              <a:off x="875382" y="1423237"/>
              <a:ext cx="7415374" cy="1054599"/>
            </a:xfrm>
            <a:prstGeom prst="wedgeRectCallout">
              <a:avLst>
                <a:gd name="adj1" fmla="val -16417"/>
                <a:gd name="adj2" fmla="val -33773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685800">
                <a:defRPr/>
              </a:pPr>
              <a:endParaRPr lang="en-US" sz="2800" kern="0" dirty="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1666524" y="1464086"/>
              <a:ext cx="5811207" cy="5595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 smtClean="0">
                  <a:solidFill>
                    <a:srgbClr val="000000"/>
                  </a:solidFill>
                  <a:cs typeface="Arial"/>
                </a:rPr>
                <a:t>Goal:</a:t>
              </a:r>
            </a:p>
            <a:p>
              <a:pPr algn="ctr"/>
              <a:r>
                <a:rPr lang="en-US" sz="2800" kern="0" dirty="0" smtClean="0">
                  <a:solidFill>
                    <a:srgbClr val="000000"/>
                  </a:solidFill>
                  <a:cs typeface="Arial"/>
                </a:rPr>
                <a:t>Find inductive invariants automatically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8" name="Oval 347"/>
              <p:cNvSpPr/>
              <p:nvPr/>
            </p:nvSpPr>
            <p:spPr>
              <a:xfrm>
                <a:off x="3743377" y="3469119"/>
                <a:ext cx="801704" cy="745733"/>
              </a:xfrm>
              <a:prstGeom prst="ellipse">
                <a:avLst/>
              </a:prstGeom>
              <a:solidFill>
                <a:srgbClr val="FF5757"/>
              </a:solidFill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8" name="Oval 3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377" y="3469119"/>
                <a:ext cx="801704" cy="745733"/>
              </a:xfrm>
              <a:prstGeom prst="ellipse">
                <a:avLst/>
              </a:prstGeom>
              <a:blipFill>
                <a:blip r:embed="rId24"/>
                <a:stretch>
                  <a:fillRect/>
                </a:stretch>
              </a:blipFill>
              <a:ln w="25400">
                <a:solidFill>
                  <a:schemeClr val="bg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004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" grpId="0" animBg="1"/>
      <p:bldP spid="18" grpId="0" animBg="1"/>
      <p:bldP spid="1348" grpId="0" build="p"/>
      <p:bldP spid="1355" grpId="0"/>
      <p:bldP spid="1360" grpId="0"/>
      <p:bldP spid="1361" grpId="0"/>
      <p:bldP spid="1362" grpId="0" animBg="1"/>
      <p:bldP spid="1363" grpId="0"/>
      <p:bldP spid="1399" grpId="0" animBg="1"/>
      <p:bldP spid="1400" grpId="0"/>
      <p:bldP spid="341" grpId="0" animBg="1"/>
      <p:bldP spid="344" grpId="0" animBg="1"/>
      <p:bldP spid="343" grpId="0" animBg="1"/>
      <p:bldP spid="342" grpId="0" animBg="1"/>
      <p:bldP spid="3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-</a:t>
                </a:r>
                <a:r>
                  <a:rPr lang="en-US" dirty="0"/>
                  <a:t>PDR</a:t>
                </a:r>
                <a:r>
                  <a:rPr lang="en-US" dirty="0" smtClean="0"/>
                  <a:t>’s Frames Are More Precise</a:t>
                </a:r>
                <a:endParaRPr lang="en-US" dirty="0"/>
              </a:p>
            </p:txBody>
          </p:sp>
        </mc:Choice>
        <mc:Fallback xmlns="">
          <p:sp>
            <p:nvSpPr>
              <p:cNvPr id="101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4"/>
                <a:stretch>
                  <a:fillRect t="-35922" r="-2100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ontent Placeholder 2"/>
              <p:cNvSpPr txBox="1">
                <a:spLocks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𝐼𝑛𝑖𝑡</m:t>
                    </m:r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;</a:t>
                </a:r>
                <a:r>
                  <a:rPr lang="en-US" sz="2300" i="1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en-US" sz="23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3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300" b="0" i="1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≠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3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3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conjunction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all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3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3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e>
                    </m:d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3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⊆ 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endParaRPr lang="en-US" sz="2300" b="0" dirty="0" smtClean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300" b="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300" dirty="0" smtClean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10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324" y="990600"/>
                <a:ext cx="6106001" cy="2137785"/>
              </a:xfrm>
              <a:prstGeom prst="rect">
                <a:avLst/>
              </a:prstGeom>
              <a:blipFill>
                <a:blip r:embed="rId5"/>
                <a:stretch>
                  <a:fillRect l="-1397" t="-3429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ular Callout 102"/>
              <p:cNvSpPr/>
              <p:nvPr/>
            </p:nvSpPr>
            <p:spPr>
              <a:xfrm>
                <a:off x="496567" y="3174698"/>
                <a:ext cx="2885743" cy="671563"/>
              </a:xfrm>
              <a:prstGeom prst="wedgeRectCallout">
                <a:avLst>
                  <a:gd name="adj1" fmla="val -16417"/>
                  <a:gd name="adj2" fmla="val -33773"/>
                </a:avLst>
              </a:prstGeom>
              <a:no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800" u="sng" dirty="0" smtClean="0">
                    <a:solidFill>
                      <a:schemeClr val="tx1"/>
                    </a:solidFill>
                  </a:rPr>
                  <a:t>Claim</a:t>
                </a:r>
                <a:r>
                  <a:rPr lang="en-US" sz="2800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pdr</m:t>
                        </m:r>
                      </m:sup>
                    </m:sSubSup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ular Callout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567" y="3174698"/>
                <a:ext cx="2885743" cy="671563"/>
              </a:xfrm>
              <a:prstGeom prst="wedgeRectCallout">
                <a:avLst>
                  <a:gd name="adj1" fmla="val -16417"/>
                  <a:gd name="adj2" fmla="val -33773"/>
                </a:avLst>
              </a:prstGeom>
              <a:blipFill>
                <a:blip r:embed="rId6"/>
                <a:stretch>
                  <a:fillRect l="-4219" b="-1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Oval 103"/>
          <p:cNvSpPr/>
          <p:nvPr/>
        </p:nvSpPr>
        <p:spPr>
          <a:xfrm>
            <a:off x="2538733" y="3683599"/>
            <a:ext cx="4021885" cy="2311218"/>
          </a:xfrm>
          <a:prstGeom prst="ellipse">
            <a:avLst/>
          </a:prstGeom>
          <a:pattFill prst="wdDnDiag">
            <a:fgClr>
              <a:srgbClr val="F4B183"/>
            </a:fgClr>
            <a:bgClr>
              <a:schemeClr val="bg1"/>
            </a:bgClr>
          </a:patt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rgbClr val="AC75D5">
                <a:alpha val="40000"/>
              </a:srgb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5044646" y="3910092"/>
                <a:ext cx="442755" cy="343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646" y="3910092"/>
                <a:ext cx="442755" cy="343666"/>
              </a:xfrm>
              <a:prstGeom prst="rect">
                <a:avLst/>
              </a:prstGeom>
              <a:blipFill>
                <a:blip r:embed="rId7"/>
                <a:stretch>
                  <a:fillRect l="-4167" r="-11111" b="-35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5713111" y="3614539"/>
                <a:ext cx="442755" cy="34366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111" y="3614539"/>
                <a:ext cx="442755" cy="343666"/>
              </a:xfrm>
              <a:prstGeom prst="rect">
                <a:avLst/>
              </a:prstGeom>
              <a:blipFill>
                <a:blip r:embed="rId8"/>
                <a:stretch>
                  <a:fillRect l="-2740" r="-958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lambda-3"/>
          <p:cNvSpPr/>
          <p:nvPr/>
        </p:nvSpPr>
        <p:spPr>
          <a:xfrm>
            <a:off x="2666543" y="3786371"/>
            <a:ext cx="3641312" cy="2100948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0" name="lambda-2"/>
          <p:cNvSpPr/>
          <p:nvPr/>
        </p:nvSpPr>
        <p:spPr>
          <a:xfrm>
            <a:off x="2943386" y="4098526"/>
            <a:ext cx="2549275" cy="1495495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4939553" y="4358151"/>
                <a:ext cx="546285" cy="401421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553" y="4358151"/>
                <a:ext cx="546285" cy="401421"/>
              </a:xfrm>
              <a:prstGeom prst="rect">
                <a:avLst/>
              </a:prstGeom>
              <a:blipFill>
                <a:blip r:embed="rId9"/>
                <a:stretch>
                  <a:fillRect b="-1969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lambda-1"/>
          <p:cNvSpPr/>
          <p:nvPr/>
        </p:nvSpPr>
        <p:spPr>
          <a:xfrm>
            <a:off x="2994155" y="4388061"/>
            <a:ext cx="1619439" cy="961735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/>
              <p:cNvSpPr/>
              <p:nvPr/>
            </p:nvSpPr>
            <p:spPr>
              <a:xfrm>
                <a:off x="4161243" y="4583788"/>
                <a:ext cx="546285" cy="401421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3" name="Rectangle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243" y="4583788"/>
                <a:ext cx="546285" cy="401421"/>
              </a:xfrm>
              <a:prstGeom prst="rect">
                <a:avLst/>
              </a:prstGeom>
              <a:blipFill>
                <a:blip r:embed="rId10"/>
                <a:stretch>
                  <a:fillRect b="-1969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f2"/>
          <p:cNvSpPr/>
          <p:nvPr/>
        </p:nvSpPr>
        <p:spPr>
          <a:xfrm>
            <a:off x="2710664" y="3954639"/>
            <a:ext cx="2912215" cy="1783270"/>
          </a:xfrm>
          <a:prstGeom prst="ellipse">
            <a:avLst/>
          </a:prstGeom>
          <a:noFill/>
          <a:ln w="38100">
            <a:solidFill>
              <a:srgbClr val="F5B68B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2976093" y="4192785"/>
            <a:ext cx="1930255" cy="1277514"/>
            <a:chOff x="1191527" y="3952507"/>
            <a:chExt cx="2593019" cy="1716155"/>
          </a:xfrm>
          <a:noFill/>
        </p:grpSpPr>
        <p:sp>
          <p:nvSpPr>
            <p:cNvPr id="116" name="f1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rgbClr val="F5B68B"/>
              </a:solidFill>
              <a:prstDash val="dash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grpFill/>
                <a:ln w="38100">
                  <a:noFill/>
                  <a:prstDash val="dash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7" name="Rectangle 1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2740" r="-8219" b="-35714"/>
                  </a:stretch>
                </a:blipFill>
                <a:ln w="38100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init text" hidden="1"/>
              <p:cNvSpPr/>
              <p:nvPr/>
            </p:nvSpPr>
            <p:spPr>
              <a:xfrm>
                <a:off x="3849348" y="4436204"/>
                <a:ext cx="442755" cy="343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init text" hidden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348" y="4436204"/>
                <a:ext cx="442755" cy="343666"/>
              </a:xfrm>
              <a:prstGeom prst="rect">
                <a:avLst/>
              </a:prstGeom>
              <a:blipFill>
                <a:blip r:embed="rId12"/>
                <a:stretch>
                  <a:fillRect l="-2740" r="-9589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init"/>
              <p:cNvSpPr/>
              <p:nvPr/>
            </p:nvSpPr>
            <p:spPr>
              <a:xfrm>
                <a:off x="3280502" y="4710368"/>
                <a:ext cx="963240" cy="483218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init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502" y="4710368"/>
                <a:ext cx="963240" cy="483218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/>
              <p:cNvSpPr/>
              <p:nvPr/>
            </p:nvSpPr>
            <p:spPr>
              <a:xfrm>
                <a:off x="5669659" y="4088121"/>
                <a:ext cx="546285" cy="401421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8" name="Rectangle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659" y="4088121"/>
                <a:ext cx="546285" cy="401421"/>
              </a:xfrm>
              <a:prstGeom prst="rect">
                <a:avLst/>
              </a:prstGeom>
              <a:blipFill>
                <a:blip r:embed="rId14"/>
                <a:stretch>
                  <a:fillRect b="-2153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/>
          <p:cNvGrpSpPr/>
          <p:nvPr/>
        </p:nvGrpSpPr>
        <p:grpSpPr>
          <a:xfrm>
            <a:off x="3280502" y="4084592"/>
            <a:ext cx="3118513" cy="1521720"/>
            <a:chOff x="3280502" y="4084592"/>
            <a:chExt cx="3118513" cy="1521720"/>
          </a:xfrm>
        </p:grpSpPr>
        <p:sp>
          <p:nvSpPr>
            <p:cNvPr id="120" name="r3"/>
            <p:cNvSpPr>
              <a:spLocks/>
            </p:cNvSpPr>
            <p:nvPr/>
          </p:nvSpPr>
          <p:spPr bwMode="auto">
            <a:xfrm>
              <a:off x="3280502" y="4084592"/>
              <a:ext cx="2843532" cy="1142507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16835 w 21600"/>
                <a:gd name="T5" fmla="*/ 2737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16835" y="273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>
                <a:lumMod val="20000"/>
                <a:lumOff val="80000"/>
                <a:alpha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AD77D6">
                  <a:alpha val="40000"/>
                </a:srgbClr>
              </a:glow>
            </a:effectLst>
          </p:spPr>
          <p:txBody>
            <a:bodyPr lIns="0" tIns="0" rIns="0" bIns="0"/>
            <a:lstStyle/>
            <a:p>
              <a:endParaRPr lang="en-US" sz="1406"/>
            </a:p>
          </p:txBody>
        </p:sp>
        <p:sp>
          <p:nvSpPr>
            <p:cNvPr id="121" name="r2"/>
            <p:cNvSpPr>
              <a:spLocks/>
            </p:cNvSpPr>
            <p:nvPr/>
          </p:nvSpPr>
          <p:spPr bwMode="auto">
            <a:xfrm>
              <a:off x="3280502" y="4349805"/>
              <a:ext cx="1951358" cy="874252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16835 w 21600"/>
                <a:gd name="T5" fmla="*/ 2737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16835" y="273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>
                <a:lumMod val="20000"/>
                <a:lumOff val="80000"/>
                <a:alpha val="63000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6"/>
            </a:p>
          </p:txBody>
        </p:sp>
        <p:sp>
          <p:nvSpPr>
            <p:cNvPr id="122" name="r1"/>
            <p:cNvSpPr>
              <a:spLocks/>
            </p:cNvSpPr>
            <p:nvPr/>
          </p:nvSpPr>
          <p:spPr bwMode="auto">
            <a:xfrm>
              <a:off x="3280503" y="4636809"/>
              <a:ext cx="1097134" cy="589802"/>
            </a:xfrm>
            <a:custGeom>
              <a:avLst/>
              <a:gdLst>
                <a:gd name="T0" fmla="*/ 0 w 21600"/>
                <a:gd name="T1" fmla="*/ 21600 h 21600"/>
                <a:gd name="T2" fmla="*/ 0 w 21600"/>
                <a:gd name="T3" fmla="*/ 0 h 21600"/>
                <a:gd name="T4" fmla="*/ 16835 w 21600"/>
                <a:gd name="T5" fmla="*/ 2737 h 21600"/>
                <a:gd name="T6" fmla="*/ 21600 w 21600"/>
                <a:gd name="T7" fmla="*/ 21600 h 21600"/>
                <a:gd name="T8" fmla="*/ 0 w 21600"/>
                <a:gd name="T9" fmla="*/ 21600 h 21600"/>
                <a:gd name="T10" fmla="*/ 0 w 21600"/>
                <a:gd name="T11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16835" y="273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>
                <a:lumMod val="20000"/>
                <a:lumOff val="80000"/>
                <a:alpha val="63000"/>
              </a:schemeClr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40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/>
                <p:cNvSpPr/>
                <p:nvPr/>
              </p:nvSpPr>
              <p:spPr>
                <a:xfrm>
                  <a:off x="5929244" y="5240236"/>
                  <a:ext cx="469771" cy="34366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3" name="Rectangle 1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9244" y="5240236"/>
                  <a:ext cx="469771" cy="343666"/>
                </a:xfrm>
                <a:prstGeom prst="rect">
                  <a:avLst/>
                </a:prstGeom>
                <a:blipFill>
                  <a:blip r:embed="rId15"/>
                  <a:stretch>
                    <a:fillRect l="-3896" r="-11688" b="-3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/>
                <p:cNvSpPr/>
                <p:nvPr/>
              </p:nvSpPr>
              <p:spPr>
                <a:xfrm>
                  <a:off x="5134296" y="5227423"/>
                  <a:ext cx="469771" cy="34366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4" name="Rectangle 1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296" y="5227423"/>
                  <a:ext cx="469771" cy="343666"/>
                </a:xfrm>
                <a:prstGeom prst="rect">
                  <a:avLst/>
                </a:prstGeom>
                <a:blipFill>
                  <a:blip r:embed="rId16"/>
                  <a:stretch>
                    <a:fillRect l="-2597" r="-11688" b="-3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/>
                <p:cNvSpPr/>
                <p:nvPr/>
              </p:nvSpPr>
              <p:spPr>
                <a:xfrm>
                  <a:off x="4183576" y="5262646"/>
                  <a:ext cx="469771" cy="34366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5" name="Rectangle 1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3576" y="5262646"/>
                  <a:ext cx="469771" cy="343666"/>
                </a:xfrm>
                <a:prstGeom prst="rect">
                  <a:avLst/>
                </a:prstGeom>
                <a:blipFill>
                  <a:blip r:embed="rId17"/>
                  <a:stretch>
                    <a:fillRect l="-2597" r="-10390" b="-350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7515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Key Ideas and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800" dirty="0" smtClean="0"/>
                  <a:t>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-PDR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: an algorithm that lower bounds the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overapproximation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of PDR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  <a:blipFill>
                <a:blip r:embed="rId4"/>
                <a:stretch>
                  <a:fillRect l="-932" t="-5732" r="-2050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Exponential gap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between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 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and </a:t>
                </a:r>
                <a:r>
                  <a:rPr lang="en-US" sz="2800" dirty="0" smtClean="0"/>
                  <a:t>exact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forward reachability, </a:t>
                </a:r>
                <a:r>
                  <a:rPr lang="en-US" sz="2800" dirty="0" smtClean="0"/>
                  <a:t>interpolation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  <a:blipFill>
                <a:blip r:embed="rId5"/>
                <a:stretch>
                  <a:fillRect l="-1422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Convergence bounds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from the DNF size of the transition relation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  <a:blipFill>
                <a:blip r:embed="rId11"/>
                <a:stretch>
                  <a:fillRect l="-1582" t="-5732" r="-114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3272599" y="2314249"/>
            <a:ext cx="90974" cy="214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7920" y="1978755"/>
            <a:ext cx="7917430" cy="2985561"/>
            <a:chOff x="597920" y="1978755"/>
            <a:chExt cx="7917430" cy="2985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1"/>
                <p:cNvSpPr txBox="1">
                  <a:spLocks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sz="4000" dirty="0" smtClean="0"/>
                    <a:t>-PDR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11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  <a:blipFill>
                  <a:blip r:embed="rId12"/>
                  <a:stretch>
                    <a:fillRect t="-29787" r="-10769" b="-574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ontent Placeholder 1"/>
            <p:cNvSpPr txBox="1">
              <a:spLocks/>
            </p:cNvSpPr>
            <p:nvPr/>
          </p:nvSpPr>
          <p:spPr>
            <a:xfrm>
              <a:off x="5956031" y="3785924"/>
              <a:ext cx="2559319" cy="1178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Monotone</a:t>
              </a:r>
              <a:br>
                <a:rPr lang="en-US" sz="2400" dirty="0" smtClean="0"/>
              </a:br>
              <a:r>
                <a:rPr lang="en-US" sz="2400" dirty="0" smtClean="0"/>
                <a:t>Theory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9284" y="2339437"/>
              <a:ext cx="2114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/>
                <a:t>+</a:t>
              </a:r>
              <a:endParaRPr lang="en-US" sz="4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1"/>
                <p:cNvSpPr txBox="1">
                  <a:spLocks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5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ontent Placeholder 1"/>
            <p:cNvSpPr txBox="1">
              <a:spLocks/>
            </p:cNvSpPr>
            <p:nvPr/>
          </p:nvSpPr>
          <p:spPr>
            <a:xfrm>
              <a:off x="2843775" y="3822469"/>
              <a:ext cx="2726056" cy="8931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Abstract Interpretation</a:t>
              </a:r>
              <a:endParaRPr lang="en-US" sz="2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958" y="1978755"/>
              <a:ext cx="1654311" cy="173702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272599" y="2012053"/>
            <a:ext cx="1868408" cy="1754197"/>
            <a:chOff x="3404486" y="2996395"/>
            <a:chExt cx="3793982" cy="3268663"/>
          </a:xfrm>
        </p:grpSpPr>
        <p:sp>
          <p:nvSpPr>
            <p:cNvPr id="37" name="Oval 36"/>
            <p:cNvSpPr/>
            <p:nvPr/>
          </p:nvSpPr>
          <p:spPr>
            <a:xfrm>
              <a:off x="3505604" y="2996395"/>
              <a:ext cx="1429966" cy="32686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04486" y="3473928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39" name="Diamond 38"/>
            <p:cNvSpPr/>
            <p:nvPr/>
          </p:nvSpPr>
          <p:spPr>
            <a:xfrm>
              <a:off x="5612277" y="2996396"/>
              <a:ext cx="1586191" cy="3268662"/>
            </a:xfrm>
            <a:prstGeom prst="diamond">
              <a:avLst/>
            </a:prstGeom>
            <a:solidFill>
              <a:srgbClr val="DEC8EE"/>
            </a:solidFill>
            <a:ln w="24000">
              <a:solidFill>
                <a:srgbClr val="AC7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ED1C24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H="1">
              <a:off x="4233686" y="4064269"/>
              <a:ext cx="2171688" cy="0"/>
            </a:xfrm>
            <a:prstGeom prst="straightConnector1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>
              <a:cxnSpLocks/>
            </p:cNvCxnSpPr>
            <p:nvPr/>
          </p:nvCxnSpPr>
          <p:spPr bwMode="auto">
            <a:xfrm>
              <a:off x="4220587" y="5285132"/>
              <a:ext cx="2120895" cy="0"/>
            </a:xfrm>
            <a:prstGeom prst="line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ectangle 23"/>
          <p:cNvSpPr/>
          <p:nvPr/>
        </p:nvSpPr>
        <p:spPr>
          <a:xfrm>
            <a:off x="1035163" y="4586051"/>
            <a:ext cx="7077479" cy="96873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7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-</a:t>
                </a:r>
                <a:r>
                  <a:rPr lang="en-US" dirty="0"/>
                  <a:t>PDR’s Frames </a:t>
                </a:r>
                <a:r>
                  <a:rPr lang="en-US" dirty="0" err="1"/>
                  <a:t>Overapproximate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17"/>
                <a:stretch>
                  <a:fillRect t="-35922" r="-2255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460127" y="1127351"/>
                <a:ext cx="3605987" cy="4469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: 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=0∧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127" y="1127351"/>
                <a:ext cx="3605987" cy="44691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460127" y="1612377"/>
                <a:ext cx="2113784" cy="447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: 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127" y="1612377"/>
                <a:ext cx="2113784" cy="44768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99875" y="1609689"/>
                <a:ext cx="916661" cy="449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875" y="1609689"/>
                <a:ext cx="916661" cy="44986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2416536" y="2614381"/>
                <a:ext cx="50592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: 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≤2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∧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536" y="2614381"/>
                <a:ext cx="5059205" cy="43088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2074083" y="2068379"/>
            <a:ext cx="88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7030A0"/>
                </a:solidFill>
              </a:rPr>
              <a:t>Thm</a:t>
            </a:r>
            <a:r>
              <a:rPr lang="en-US" sz="2400" dirty="0" smtClean="0">
                <a:solidFill>
                  <a:srgbClr val="7030A0"/>
                </a:solidFill>
              </a:rPr>
              <a:t>:</a:t>
            </a:r>
            <a:endParaRPr 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36525" y="2091375"/>
                <a:ext cx="30221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7030A0"/>
                    </a:solidFill>
                  </a:rPr>
                  <a:t>exponential gap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↑↓</m:t>
                    </m:r>
                  </m:oMath>
                </a14:m>
                <a:r>
                  <a:rPr lang="en-US" sz="2400" b="1" dirty="0" smtClean="0">
                    <a:solidFill>
                      <a:srgbClr val="7030A0"/>
                    </a:solidFill>
                  </a:rPr>
                  <a:t> </a:t>
                </a:r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525" y="2091375"/>
                <a:ext cx="3022149" cy="461665"/>
              </a:xfrm>
              <a:prstGeom prst="rect">
                <a:avLst/>
              </a:prstGeom>
              <a:blipFill>
                <a:blip r:embed="rId24"/>
                <a:stretch>
                  <a:fillRect l="-302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5868993" y="5258718"/>
                <a:ext cx="327500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≔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93" y="5258718"/>
                <a:ext cx="3275007" cy="76944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954849" y="3737063"/>
                <a:ext cx="297130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00…00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849" y="3737063"/>
                <a:ext cx="2971305" cy="430887"/>
              </a:xfrm>
              <a:prstGeom prst="rect">
                <a:avLst/>
              </a:prstGeom>
              <a:blipFill>
                <a:blip r:embed="rId26"/>
                <a:stretch>
                  <a:fillRect l="-1437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952968" y="4568505"/>
                <a:ext cx="293968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  =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10…01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968" y="4568505"/>
                <a:ext cx="2939689" cy="430887"/>
              </a:xfrm>
              <a:prstGeom prst="rect">
                <a:avLst/>
              </a:prstGeom>
              <a:blipFill>
                <a:blip r:embed="rId27"/>
                <a:stretch>
                  <a:fillRect l="-1452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6350262" y="3447963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Init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50262" y="4243161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Bad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348862" y="5068529"/>
                <a:ext cx="1281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862" y="5068529"/>
                <a:ext cx="1281869" cy="400110"/>
              </a:xfrm>
              <a:prstGeom prst="rect">
                <a:avLst/>
              </a:prstGeom>
              <a:blipFill>
                <a:blip r:embed="rId28"/>
                <a:stretch>
                  <a:fillRect t="-1515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235699" y="1163590"/>
                <a:ext cx="22490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=0,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Bad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699" y="1163590"/>
                <a:ext cx="2249082" cy="400110"/>
              </a:xfrm>
              <a:prstGeom prst="rect">
                <a:avLst/>
              </a:prstGeom>
              <a:blipFill>
                <a:blip r:embed="rId2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ular Callout 36"/>
          <p:cNvSpPr/>
          <p:nvPr/>
        </p:nvSpPr>
        <p:spPr>
          <a:xfrm>
            <a:off x="5952968" y="1574268"/>
            <a:ext cx="2253528" cy="1013909"/>
          </a:xfrm>
          <a:prstGeom prst="wedgeRectCallout">
            <a:avLst>
              <a:gd name="adj1" fmla="val -64674"/>
              <a:gd name="adj2" fmla="val 35166"/>
            </a:avLst>
          </a:prstGeom>
          <a:solidFill>
            <a:srgbClr val="FFD99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Also from (dual)</a:t>
            </a:r>
            <a:br>
              <a:rPr lang="en-US" sz="2400" dirty="0" smtClean="0"/>
            </a:br>
            <a:r>
              <a:rPr lang="en-US" sz="2400" dirty="0" smtClean="0"/>
              <a:t>model-based interpolation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03998" y="3417900"/>
            <a:ext cx="4993613" cy="2955377"/>
            <a:chOff x="603998" y="3175718"/>
            <a:chExt cx="5402821" cy="3197559"/>
          </a:xfrm>
          <a:solidFill>
            <a:srgbClr val="DEC8EE"/>
          </a:solidFill>
        </p:grpSpPr>
        <p:sp>
          <p:nvSpPr>
            <p:cNvPr id="5" name="Oval 4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solidFill>
              <a:srgbClr val="F1E8F8"/>
            </a:solidFill>
            <a:ln w="381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4868315" y="3175718"/>
                  <a:ext cx="656142" cy="47795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315" y="3175718"/>
                  <a:ext cx="656142" cy="477951"/>
                </a:xfrm>
                <a:prstGeom prst="rect">
                  <a:avLst/>
                </a:prstGeom>
                <a:blipFill>
                  <a:blip r:embed="rId18"/>
                  <a:stretch>
                    <a:fillRect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Oval 6"/>
          <p:cNvSpPr/>
          <p:nvPr/>
        </p:nvSpPr>
        <p:spPr>
          <a:xfrm>
            <a:off x="817469" y="3840172"/>
            <a:ext cx="3615836" cy="2214126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7028" y="4135855"/>
            <a:ext cx="2453341" cy="1586174"/>
            <a:chOff x="1191527" y="3952507"/>
            <a:chExt cx="2654383" cy="1716155"/>
          </a:xfrm>
          <a:solidFill>
            <a:srgbClr val="DEC8EE"/>
          </a:solidFill>
        </p:grpSpPr>
        <p:sp>
          <p:nvSpPr>
            <p:cNvPr id="9" name="Oval 8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solidFill>
              <a:srgbClr val="F1E8F8"/>
            </a:solidFill>
            <a:ln w="38100">
              <a:solidFill>
                <a:srgbClr val="76717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189768" y="3952507"/>
                  <a:ext cx="656142" cy="475387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b="0" i="0" dirty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656142" cy="475387"/>
                </a:xfrm>
                <a:prstGeom prst="rect">
                  <a:avLst/>
                </a:prstGeom>
                <a:blipFill>
                  <a:blip r:embed="rId19"/>
                  <a:stretch>
                    <a:fillRect b="-2564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4696" y="4484115"/>
                <a:ext cx="606446" cy="442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696" y="4484115"/>
                <a:ext cx="606446" cy="442167"/>
              </a:xfrm>
              <a:prstGeom prst="rect">
                <a:avLst/>
              </a:prstGeom>
              <a:blipFill>
                <a:blip r:embed="rId30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15365" y="3784862"/>
                <a:ext cx="606446" cy="440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65" y="3784862"/>
                <a:ext cx="606446" cy="440033"/>
              </a:xfrm>
              <a:prstGeom prst="rect">
                <a:avLst/>
              </a:prstGeom>
              <a:blipFill>
                <a:blip r:embed="rId3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255"/>
          <p:cNvSpPr>
            <a:spLocks/>
          </p:cNvSpPr>
          <p:nvPr/>
        </p:nvSpPr>
        <p:spPr bwMode="auto">
          <a:xfrm>
            <a:off x="1453997" y="3854428"/>
            <a:ext cx="3530558" cy="1564522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2" name="Freeform 255"/>
          <p:cNvSpPr>
            <a:spLocks/>
          </p:cNvSpPr>
          <p:nvPr/>
        </p:nvSpPr>
        <p:spPr bwMode="auto">
          <a:xfrm>
            <a:off x="1453997" y="4246303"/>
            <a:ext cx="2555655" cy="1168870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p:sp>
        <p:nvSpPr>
          <p:cNvPr id="33" name="Freeform 255"/>
          <p:cNvSpPr>
            <a:spLocks/>
          </p:cNvSpPr>
          <p:nvPr/>
        </p:nvSpPr>
        <p:spPr bwMode="auto">
          <a:xfrm>
            <a:off x="1453997" y="4567982"/>
            <a:ext cx="1589694" cy="850363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16835 w 21600"/>
              <a:gd name="T5" fmla="*/ 2737 h 21600"/>
              <a:gd name="T6" fmla="*/ 21600 w 21600"/>
              <a:gd name="T7" fmla="*/ 21600 h 21600"/>
              <a:gd name="T8" fmla="*/ 0 w 21600"/>
              <a:gd name="T9" fmla="*/ 21600 h 21600"/>
              <a:gd name="T10" fmla="*/ 0 w 21600"/>
              <a:gd name="T1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16835" y="2737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40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524986" y="4778493"/>
                <a:ext cx="1195969" cy="599968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86" y="4778493"/>
                <a:ext cx="1195969" cy="599968"/>
              </a:xfrm>
              <a:prstGeom prst="ellipse">
                <a:avLst/>
              </a:prstGeom>
              <a:blipFill>
                <a:blip r:embed="rId32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31597" y="5411916"/>
                <a:ext cx="583273" cy="4266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597" y="5411916"/>
                <a:ext cx="583273" cy="426699"/>
              </a:xfrm>
              <a:prstGeom prst="rect">
                <a:avLst/>
              </a:prstGeom>
              <a:blipFill>
                <a:blip r:embed="rId3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3747860" y="5380350"/>
                <a:ext cx="583273" cy="4266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860" y="5380350"/>
                <a:ext cx="583273" cy="426699"/>
              </a:xfrm>
              <a:prstGeom prst="rect">
                <a:avLst/>
              </a:prstGeom>
              <a:blipFill>
                <a:blip r:embed="rId34"/>
                <a:stretch>
                  <a:fillRect l="-105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736043" y="5417492"/>
                <a:ext cx="583273" cy="4266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043" y="5417492"/>
                <a:ext cx="583273" cy="426699"/>
              </a:xfrm>
              <a:prstGeom prst="rect">
                <a:avLst/>
              </a:prstGeom>
              <a:blipFill>
                <a:blip r:embed="rId35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327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72" grpId="0"/>
      <p:bldP spid="75" grpId="0"/>
      <p:bldP spid="76" grpId="0"/>
      <p:bldP spid="25" grpId="0"/>
      <p:bldP spid="26" grpId="0"/>
      <p:bldP spid="27" grpId="0"/>
      <p:bldP spid="28" grpId="0"/>
      <p:bldP spid="29" grpId="0"/>
      <p:bldP spid="30" grpId="0"/>
      <p:bldP spid="2" grpId="0"/>
      <p:bldP spid="37" grpId="0" animBg="1"/>
      <p:bldP spid="31" grpId="0" animBg="1"/>
      <p:bldP spid="32" grpId="0" animBg="1"/>
      <p:bldP spid="33" grpId="0" animBg="1"/>
      <p:bldP spid="39" grpId="0"/>
      <p:bldP spid="40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Key Ideas and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800" dirty="0" smtClean="0"/>
                  <a:t>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-PDR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: an algorithm that lower bounds the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overapproximation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of PDR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  <a:blipFill>
                <a:blip r:embed="rId4"/>
                <a:stretch>
                  <a:fillRect l="-932" t="-5732" r="-2050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Exponential gap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between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 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and </a:t>
                </a:r>
                <a:r>
                  <a:rPr lang="en-US" sz="2800" dirty="0" smtClean="0"/>
                  <a:t>exact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forward reachability, </a:t>
                </a:r>
                <a:r>
                  <a:rPr lang="en-US" sz="2800" dirty="0" smtClean="0"/>
                  <a:t>interpolation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  <a:blipFill>
                <a:blip r:embed="rId5"/>
                <a:stretch>
                  <a:fillRect l="-1422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Convergence bounds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from the DNF size of the transition relation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  <a:blipFill>
                <a:blip r:embed="rId11"/>
                <a:stretch>
                  <a:fillRect l="-1582" t="-5732" r="-114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3272599" y="2314249"/>
            <a:ext cx="90974" cy="214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7920" y="1978755"/>
            <a:ext cx="7917430" cy="2985561"/>
            <a:chOff x="597920" y="1978755"/>
            <a:chExt cx="7917430" cy="2985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1"/>
                <p:cNvSpPr txBox="1">
                  <a:spLocks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sz="4000" dirty="0" smtClean="0"/>
                    <a:t>-PDR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11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  <a:blipFill>
                  <a:blip r:embed="rId12"/>
                  <a:stretch>
                    <a:fillRect t="-29787" r="-10769" b="-574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ontent Placeholder 1"/>
            <p:cNvSpPr txBox="1">
              <a:spLocks/>
            </p:cNvSpPr>
            <p:nvPr/>
          </p:nvSpPr>
          <p:spPr>
            <a:xfrm>
              <a:off x="5956031" y="3785924"/>
              <a:ext cx="2559319" cy="1178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Monotone</a:t>
              </a:r>
              <a:br>
                <a:rPr lang="en-US" sz="2400" dirty="0" smtClean="0"/>
              </a:br>
              <a:r>
                <a:rPr lang="en-US" sz="2400" dirty="0" smtClean="0"/>
                <a:t>Theory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9284" y="2339437"/>
              <a:ext cx="2114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/>
                <a:t>+</a:t>
              </a:r>
              <a:endParaRPr lang="en-US" sz="4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1"/>
                <p:cNvSpPr txBox="1">
                  <a:spLocks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5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ontent Placeholder 1"/>
            <p:cNvSpPr txBox="1">
              <a:spLocks/>
            </p:cNvSpPr>
            <p:nvPr/>
          </p:nvSpPr>
          <p:spPr>
            <a:xfrm>
              <a:off x="2843775" y="3822469"/>
              <a:ext cx="2726056" cy="8931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Abstract Interpretation</a:t>
              </a:r>
              <a:endParaRPr lang="en-US" sz="2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958" y="1978755"/>
              <a:ext cx="1654311" cy="173702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272599" y="2012053"/>
            <a:ext cx="1868408" cy="1754197"/>
            <a:chOff x="3404486" y="2996395"/>
            <a:chExt cx="3793982" cy="3268663"/>
          </a:xfrm>
        </p:grpSpPr>
        <p:sp>
          <p:nvSpPr>
            <p:cNvPr id="37" name="Oval 36"/>
            <p:cNvSpPr/>
            <p:nvPr/>
          </p:nvSpPr>
          <p:spPr>
            <a:xfrm>
              <a:off x="3505604" y="2996395"/>
              <a:ext cx="1429966" cy="32686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04486" y="3473928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39" name="Diamond 38"/>
            <p:cNvSpPr/>
            <p:nvPr/>
          </p:nvSpPr>
          <p:spPr>
            <a:xfrm>
              <a:off x="5612277" y="2996396"/>
              <a:ext cx="1586191" cy="3268662"/>
            </a:xfrm>
            <a:prstGeom prst="diamond">
              <a:avLst/>
            </a:prstGeom>
            <a:solidFill>
              <a:srgbClr val="DEC8EE"/>
            </a:solidFill>
            <a:ln w="24000">
              <a:solidFill>
                <a:srgbClr val="AC7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ED1C24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H="1">
              <a:off x="4233686" y="4064269"/>
              <a:ext cx="2171688" cy="0"/>
            </a:xfrm>
            <a:prstGeom prst="straightConnector1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>
              <a:cxnSpLocks/>
            </p:cNvCxnSpPr>
            <p:nvPr/>
          </p:nvCxnSpPr>
          <p:spPr bwMode="auto">
            <a:xfrm>
              <a:off x="4220587" y="5285132"/>
              <a:ext cx="2120895" cy="0"/>
            </a:xfrm>
            <a:prstGeom prst="line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/>
          <p:cNvSpPr/>
          <p:nvPr/>
        </p:nvSpPr>
        <p:spPr>
          <a:xfrm>
            <a:off x="567911" y="1936223"/>
            <a:ext cx="7704219" cy="259349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9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ular Callout 16"/>
          <p:cNvSpPr/>
          <p:nvPr/>
        </p:nvSpPr>
        <p:spPr>
          <a:xfrm>
            <a:off x="317854" y="3063640"/>
            <a:ext cx="8540395" cy="3511971"/>
          </a:xfrm>
          <a:prstGeom prst="wedgeRectCallout">
            <a:avLst>
              <a:gd name="adj1" fmla="val -16417"/>
              <a:gd name="adj2" fmla="val -3377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cover"/>
          <p:cNvSpPr/>
          <p:nvPr/>
        </p:nvSpPr>
        <p:spPr>
          <a:xfrm>
            <a:off x="2148863" y="3143167"/>
            <a:ext cx="190539" cy="322004"/>
          </a:xfrm>
          <a:prstGeom prst="rect">
            <a:avLst/>
          </a:prstGeom>
          <a:solidFill>
            <a:srgbClr val="FF2F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ver"/>
          <p:cNvSpPr/>
          <p:nvPr/>
        </p:nvSpPr>
        <p:spPr>
          <a:xfrm>
            <a:off x="2758741" y="3147881"/>
            <a:ext cx="190539" cy="322004"/>
          </a:xfrm>
          <a:prstGeom prst="rect">
            <a:avLst/>
          </a:prstGeom>
          <a:solidFill>
            <a:srgbClr val="FF2F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ver"/>
          <p:cNvSpPr/>
          <p:nvPr/>
        </p:nvSpPr>
        <p:spPr>
          <a:xfrm>
            <a:off x="6002933" y="4983599"/>
            <a:ext cx="190539" cy="322004"/>
          </a:xfrm>
          <a:prstGeom prst="rect">
            <a:avLst/>
          </a:prstGeom>
          <a:solidFill>
            <a:srgbClr val="FF2F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ver"/>
          <p:cNvSpPr/>
          <p:nvPr/>
        </p:nvSpPr>
        <p:spPr>
          <a:xfrm>
            <a:off x="3669841" y="4975697"/>
            <a:ext cx="190539" cy="322004"/>
          </a:xfrm>
          <a:prstGeom prst="rect">
            <a:avLst/>
          </a:prstGeom>
          <a:solidFill>
            <a:srgbClr val="FF2F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ver"/>
          <p:cNvSpPr/>
          <p:nvPr/>
        </p:nvSpPr>
        <p:spPr>
          <a:xfrm>
            <a:off x="3327717" y="3793743"/>
            <a:ext cx="190539" cy="322004"/>
          </a:xfrm>
          <a:prstGeom prst="rect">
            <a:avLst/>
          </a:prstGeom>
          <a:solidFill>
            <a:srgbClr val="0AB35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ver"/>
          <p:cNvSpPr/>
          <p:nvPr/>
        </p:nvSpPr>
        <p:spPr>
          <a:xfrm>
            <a:off x="2948400" y="3143167"/>
            <a:ext cx="190539" cy="322004"/>
          </a:xfrm>
          <a:prstGeom prst="rect">
            <a:avLst/>
          </a:prstGeom>
          <a:solidFill>
            <a:srgbClr val="0AB35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ver"/>
          <p:cNvSpPr/>
          <p:nvPr/>
        </p:nvSpPr>
        <p:spPr>
          <a:xfrm>
            <a:off x="1959204" y="3149734"/>
            <a:ext cx="190539" cy="322004"/>
          </a:xfrm>
          <a:prstGeom prst="rect">
            <a:avLst/>
          </a:prstGeom>
          <a:solidFill>
            <a:srgbClr val="0AB35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ver"/>
          <p:cNvSpPr/>
          <p:nvPr/>
        </p:nvSpPr>
        <p:spPr>
          <a:xfrm>
            <a:off x="1651710" y="3773885"/>
            <a:ext cx="190539" cy="322004"/>
          </a:xfrm>
          <a:prstGeom prst="rect">
            <a:avLst/>
          </a:prstGeom>
          <a:solidFill>
            <a:srgbClr val="0AB35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Monotone Span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33191" y="1324139"/>
                <a:ext cx="679294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MSpan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191" y="1324139"/>
                <a:ext cx="679294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87035" y="1807357"/>
                <a:ext cx="649774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8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some</m:t>
                      </m:r>
                      <m: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clauses</m:t>
                      </m:r>
                      <m: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8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onsolas" panose="020B0609020204030204" pitchFamily="49" charset="0"/>
                </a:endParaRPr>
              </a:p>
              <a:p>
                <a:r>
                  <a:rPr lang="en-US" sz="2800" dirty="0">
                    <a:solidFill>
                      <a:prstClr val="black"/>
                    </a:solidFill>
                    <a:latin typeface="Consolas" panose="020B0609020204030204" pitchFamily="49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⊨¬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some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035" y="1807357"/>
                <a:ext cx="6497746" cy="954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27837" y="1249580"/>
            <a:ext cx="672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Def</a:t>
            </a:r>
            <a:r>
              <a:rPr lang="en-US" sz="2400" dirty="0" smtClean="0"/>
              <a:t>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31832" y="3063641"/>
                <a:ext cx="22958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{10…01}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32" y="3063641"/>
                <a:ext cx="229588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467397" y="1261694"/>
                <a:ext cx="30639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∧…∧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397" y="1261694"/>
                <a:ext cx="306397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07086" y="3713607"/>
                <a:ext cx="35580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DEEBF7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∧(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86" y="3713607"/>
                <a:ext cx="3558025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04758" y="3681702"/>
                <a:ext cx="23402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MSpan</m:t>
                      </m:r>
                      <m:r>
                        <a:rPr lang="en-US" sz="2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58" y="3681702"/>
                <a:ext cx="234025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07086" y="4912127"/>
                <a:ext cx="78827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DEEBF7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∧…∧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∧(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86" y="4912127"/>
                <a:ext cx="788273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910614" y="4450461"/>
                <a:ext cx="30112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00…00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00…10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)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614" y="4450461"/>
                <a:ext cx="3011274" cy="461665"/>
              </a:xfrm>
              <a:prstGeom prst="rect">
                <a:avLst/>
              </a:prstGeom>
              <a:blipFill>
                <a:blip r:embed="rId11"/>
                <a:stretch>
                  <a:fillRect l="-3239" t="-10526" r="-202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ket 21"/>
          <p:cNvSpPr/>
          <p:nvPr/>
        </p:nvSpPr>
        <p:spPr>
          <a:xfrm rot="16200000">
            <a:off x="4224217" y="3495388"/>
            <a:ext cx="174511" cy="3869764"/>
          </a:xfrm>
          <a:prstGeom prst="leftBracke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138939" y="5435347"/>
                <a:ext cx="23450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∉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MSpan</m:t>
                      </m:r>
                      <m: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939" y="5435347"/>
                <a:ext cx="2345065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3738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 animBg="1"/>
      <p:bldP spid="34" grpId="0" animBg="1"/>
      <p:bldP spid="32" grpId="0" animBg="1"/>
      <p:bldP spid="31" grpId="0" animBg="1"/>
      <p:bldP spid="30" grpId="0" animBg="1"/>
      <p:bldP spid="30" grpId="1" animBg="1"/>
      <p:bldP spid="29" grpId="0" animBg="1"/>
      <p:bldP spid="29" grpId="1" animBg="1"/>
      <p:bldP spid="27" grpId="0" animBg="1"/>
      <p:bldP spid="27" grpId="1" animBg="1"/>
      <p:bldP spid="24" grpId="0" animBg="1"/>
      <p:bldP spid="24" grpId="1" animBg="1"/>
      <p:bldP spid="9" grpId="0"/>
      <p:bldP spid="11" grpId="0"/>
      <p:bldP spid="12" grpId="0"/>
      <p:bldP spid="13" grpId="0"/>
      <p:bldP spid="20" grpId="0"/>
      <p:bldP spid="26" grpId="0"/>
      <p:bldP spid="18" grpId="0"/>
      <p:bldP spid="19" grpId="0"/>
      <p:bldP spid="21" grpId="0"/>
      <p:bldP spid="22" grpId="0" animBg="1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As an Abstract Domain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4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404486" y="347392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sp>
        <p:nvSpPr>
          <p:cNvPr id="55" name="Oval 54"/>
          <p:cNvSpPr/>
          <p:nvPr/>
        </p:nvSpPr>
        <p:spPr>
          <a:xfrm>
            <a:off x="831198" y="3772128"/>
            <a:ext cx="2495955" cy="156357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6C0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 hidden="1"/>
              <p:cNvSpPr/>
              <p:nvPr/>
            </p:nvSpPr>
            <p:spPr>
              <a:xfrm>
                <a:off x="1293543" y="4299903"/>
                <a:ext cx="15712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{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 hidden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3" y="4299903"/>
                <a:ext cx="1571263" cy="461665"/>
              </a:xfrm>
              <a:prstGeom prst="rect">
                <a:avLst/>
              </a:prstGeom>
              <a:blipFill>
                <a:blip r:embed="rId11"/>
                <a:stretch>
                  <a:fillRect r="-77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hidden="1"/>
              <p:cNvSpPr/>
              <p:nvPr/>
            </p:nvSpPr>
            <p:spPr>
              <a:xfrm>
                <a:off x="6828506" y="4966092"/>
                <a:ext cx="1472643" cy="1015663"/>
              </a:xfrm>
              <a:prstGeom prst="rect">
                <a:avLst/>
              </a:prstGeom>
              <a:solidFill>
                <a:srgbClr val="DEEBF7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:  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∧ …</m:t>
                      </m:r>
                    </m:oMath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ectangle 5" hidden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506" y="4966092"/>
                <a:ext cx="1472643" cy="1015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6735073" y="4981697"/>
            <a:ext cx="185799" cy="400110"/>
            <a:chOff x="6659432" y="4714997"/>
            <a:chExt cx="185799" cy="400110"/>
          </a:xfrm>
        </p:grpSpPr>
        <p:sp>
          <p:nvSpPr>
            <p:cNvPr id="25" name="Oval 24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60500" y="4714997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sz="2000" b="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36141" y="4981697"/>
                <a:ext cx="4272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141" y="4981697"/>
                <a:ext cx="427296" cy="400110"/>
              </a:xfrm>
              <a:prstGeom prst="rect">
                <a:avLst/>
              </a:prstGeom>
              <a:blipFill>
                <a:blip r:embed="rId1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3847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72" grpId="0"/>
      <p:bldP spid="101" grpId="0"/>
      <p:bldP spid="20" grpId="0"/>
      <p:bldP spid="6" grpId="0" animBg="1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As an Abstract Domain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4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404486" y="347392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863859" y="3844371"/>
            <a:ext cx="1260788" cy="1364993"/>
            <a:chOff x="3894476" y="3743278"/>
            <a:chExt cx="1976150" cy="2091322"/>
          </a:xfrm>
          <a:solidFill>
            <a:schemeClr val="bg1"/>
          </a:solidFill>
        </p:grpSpPr>
        <p:sp>
          <p:nvSpPr>
            <p:cNvPr id="53" name="Oval 27"/>
            <p:cNvSpPr/>
            <p:nvPr/>
          </p:nvSpPr>
          <p:spPr>
            <a:xfrm>
              <a:off x="5155340" y="3780845"/>
              <a:ext cx="715286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 w="28575"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Freeform 53"/>
            <p:cNvSpPr/>
            <p:nvPr/>
          </p:nvSpPr>
          <p:spPr>
            <a:xfrm rot="244390">
              <a:off x="3894475" y="37432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 w="28575">
              <a:solidFill>
                <a:srgbClr val="F4B1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55" name="Oval 54"/>
          <p:cNvSpPr/>
          <p:nvPr/>
        </p:nvSpPr>
        <p:spPr>
          <a:xfrm>
            <a:off x="831198" y="3772128"/>
            <a:ext cx="2495955" cy="156357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6C0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693244" y="3978397"/>
            <a:ext cx="642319" cy="1155577"/>
          </a:xfrm>
          <a:custGeom>
            <a:avLst/>
            <a:gdLst>
              <a:gd name="connsiteX0" fmla="*/ 0 w 639981"/>
              <a:gd name="connsiteY0" fmla="*/ 592076 h 1184151"/>
              <a:gd name="connsiteX1" fmla="*/ 319991 w 639981"/>
              <a:gd name="connsiteY1" fmla="*/ 0 h 1184151"/>
              <a:gd name="connsiteX2" fmla="*/ 639982 w 639981"/>
              <a:gd name="connsiteY2" fmla="*/ 592076 h 1184151"/>
              <a:gd name="connsiteX3" fmla="*/ 319991 w 639981"/>
              <a:gd name="connsiteY3" fmla="*/ 1184152 h 1184151"/>
              <a:gd name="connsiteX4" fmla="*/ 0 w 639981"/>
              <a:gd name="connsiteY4" fmla="*/ 592076 h 1184151"/>
              <a:gd name="connsiteX0" fmla="*/ 425 w 640407"/>
              <a:gd name="connsiteY0" fmla="*/ 592076 h 1165102"/>
              <a:gd name="connsiteX1" fmla="*/ 320416 w 640407"/>
              <a:gd name="connsiteY1" fmla="*/ 0 h 1165102"/>
              <a:gd name="connsiteX2" fmla="*/ 640407 w 640407"/>
              <a:gd name="connsiteY2" fmla="*/ 592076 h 1165102"/>
              <a:gd name="connsiteX3" fmla="*/ 272791 w 640407"/>
              <a:gd name="connsiteY3" fmla="*/ 1165102 h 1165102"/>
              <a:gd name="connsiteX4" fmla="*/ 425 w 640407"/>
              <a:gd name="connsiteY4" fmla="*/ 592076 h 1165102"/>
              <a:gd name="connsiteX0" fmla="*/ 2337 w 642319"/>
              <a:gd name="connsiteY0" fmla="*/ 592076 h 1155577"/>
              <a:gd name="connsiteX1" fmla="*/ 322328 w 642319"/>
              <a:gd name="connsiteY1" fmla="*/ 0 h 1155577"/>
              <a:gd name="connsiteX2" fmla="*/ 642319 w 642319"/>
              <a:gd name="connsiteY2" fmla="*/ 592076 h 1155577"/>
              <a:gd name="connsiteX3" fmla="*/ 227078 w 642319"/>
              <a:gd name="connsiteY3" fmla="*/ 1155577 h 1155577"/>
              <a:gd name="connsiteX4" fmla="*/ 2337 w 642319"/>
              <a:gd name="connsiteY4" fmla="*/ 592076 h 115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319" h="1155577">
                <a:moveTo>
                  <a:pt x="2337" y="592076"/>
                </a:moveTo>
                <a:cubicBezTo>
                  <a:pt x="18212" y="399480"/>
                  <a:pt x="145602" y="0"/>
                  <a:pt x="322328" y="0"/>
                </a:cubicBezTo>
                <a:cubicBezTo>
                  <a:pt x="499054" y="0"/>
                  <a:pt x="642319" y="265081"/>
                  <a:pt x="642319" y="592076"/>
                </a:cubicBezTo>
                <a:cubicBezTo>
                  <a:pt x="642319" y="919071"/>
                  <a:pt x="403804" y="1155577"/>
                  <a:pt x="227078" y="1155577"/>
                </a:cubicBezTo>
                <a:cubicBezTo>
                  <a:pt x="50352" y="1155577"/>
                  <a:pt x="-13538" y="784672"/>
                  <a:pt x="2337" y="59207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276263" y="4466590"/>
            <a:ext cx="2463778" cy="411871"/>
            <a:chOff x="6276263" y="4466590"/>
            <a:chExt cx="2463778" cy="411871"/>
          </a:xfrm>
        </p:grpSpPr>
        <p:sp>
          <p:nvSpPr>
            <p:cNvPr id="28" name="Rectangle 27"/>
            <p:cNvSpPr/>
            <p:nvPr/>
          </p:nvSpPr>
          <p:spPr>
            <a:xfrm>
              <a:off x="6276263" y="4489674"/>
              <a:ext cx="2463778" cy="388787"/>
            </a:xfrm>
            <a:prstGeom prst="rect">
              <a:avLst/>
            </a:prstGeom>
            <a:solidFill>
              <a:srgbClr val="DEC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6491189" y="4466590"/>
                  <a:ext cx="21725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: 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16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1189" y="4466590"/>
                  <a:ext cx="2172518" cy="400110"/>
                </a:xfrm>
                <a:prstGeom prst="rect">
                  <a:avLst/>
                </a:prstGeom>
                <a:blipFill>
                  <a:blip r:embed="rId13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211970" y="4466590"/>
                <a:ext cx="42101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970" y="4466590"/>
                <a:ext cx="421013" cy="400110"/>
              </a:xfrm>
              <a:prstGeom prst="rect">
                <a:avLst/>
              </a:prstGeom>
              <a:blipFill>
                <a:blip r:embed="rId1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57937" y="4309031"/>
                <a:ext cx="259173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{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37" y="4309031"/>
                <a:ext cx="2591735" cy="430887"/>
              </a:xfrm>
              <a:prstGeom prst="rect">
                <a:avLst/>
              </a:prstGeom>
              <a:blipFill>
                <a:blip r:embed="rId16"/>
                <a:stretch>
                  <a:fillRect r="-235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483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79" grpId="0" animBg="1"/>
      <p:bldP spid="84" grpId="0"/>
      <p:bldP spid="31" grpId="0"/>
      <p:bldP spid="7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Best Abstract Transformer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4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404486" y="347392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863859" y="3844371"/>
            <a:ext cx="1260789" cy="1364993"/>
            <a:chOff x="3894475" y="3743278"/>
            <a:chExt cx="1976151" cy="2091322"/>
          </a:xfrm>
          <a:solidFill>
            <a:srgbClr val="A9D18E"/>
          </a:solidFill>
        </p:grpSpPr>
        <p:sp>
          <p:nvSpPr>
            <p:cNvPr id="53" name="Oval 27"/>
            <p:cNvSpPr/>
            <p:nvPr/>
          </p:nvSpPr>
          <p:spPr>
            <a:xfrm>
              <a:off x="5155340" y="3780845"/>
              <a:ext cx="715286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Freeform 53"/>
            <p:cNvSpPr/>
            <p:nvPr/>
          </p:nvSpPr>
          <p:spPr>
            <a:xfrm rot="244390">
              <a:off x="3894475" y="37432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55" name="Oval 54"/>
          <p:cNvSpPr/>
          <p:nvPr/>
        </p:nvSpPr>
        <p:spPr>
          <a:xfrm>
            <a:off x="831198" y="3772128"/>
            <a:ext cx="2495955" cy="156357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6C0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177312" y="4282046"/>
                <a:ext cx="1141146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312" y="4282046"/>
                <a:ext cx="1141146" cy="400110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735073" y="4981697"/>
            <a:ext cx="428364" cy="400110"/>
            <a:chOff x="6659432" y="4714997"/>
            <a:chExt cx="428364" cy="400110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81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/>
      <p:bldP spid="7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Best Abstract Transformer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4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404486" y="347392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863859" y="3844371"/>
            <a:ext cx="1260789" cy="1364993"/>
            <a:chOff x="3894475" y="3743278"/>
            <a:chExt cx="1976151" cy="2091322"/>
          </a:xfrm>
          <a:solidFill>
            <a:srgbClr val="A9D18E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53" name="Oval 27"/>
            <p:cNvSpPr/>
            <p:nvPr/>
          </p:nvSpPr>
          <p:spPr>
            <a:xfrm>
              <a:off x="5155340" y="3780845"/>
              <a:ext cx="715286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Freeform 53"/>
            <p:cNvSpPr/>
            <p:nvPr/>
          </p:nvSpPr>
          <p:spPr>
            <a:xfrm rot="244390">
              <a:off x="3894475" y="37432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55" name="Oval 54"/>
          <p:cNvSpPr/>
          <p:nvPr/>
        </p:nvSpPr>
        <p:spPr>
          <a:xfrm>
            <a:off x="831198" y="3772128"/>
            <a:ext cx="2495955" cy="156357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6C09A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735073" y="4981697"/>
            <a:ext cx="428364" cy="400110"/>
            <a:chOff x="6659432" y="4714997"/>
            <a:chExt cx="428364" cy="400110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/>
          <p:nvPr/>
        </p:nvCxnSpPr>
        <p:spPr>
          <a:xfrm flipH="1" flipV="1">
            <a:off x="6250764" y="4703878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177312" y="4282046"/>
                <a:ext cx="1141146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312" y="4282046"/>
                <a:ext cx="1141146" cy="400110"/>
              </a:xfrm>
              <a:prstGeom prst="rect">
                <a:avLst/>
              </a:prstGeom>
              <a:blipFill>
                <a:blip r:embed="rId20"/>
                <a:stretch>
                  <a:fillRect b="-1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317330" y="4291712"/>
                <a:ext cx="1013419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∪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330" y="4291712"/>
                <a:ext cx="1013419" cy="400110"/>
              </a:xfrm>
              <a:prstGeom prst="rect">
                <a:avLst/>
              </a:prstGeom>
              <a:blipFill>
                <a:blip r:embed="rId21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154969" y="4327058"/>
                <a:ext cx="421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969" y="4327058"/>
                <a:ext cx="421013" cy="400110"/>
              </a:xfrm>
              <a:prstGeom prst="rect">
                <a:avLst/>
              </a:prstGeom>
              <a:blipFill>
                <a:blip r:embed="rId2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933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4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/>
          <p:cNvSpPr/>
          <p:nvPr/>
        </p:nvSpPr>
        <p:spPr>
          <a:xfrm>
            <a:off x="683842" y="3534480"/>
            <a:ext cx="3447013" cy="2026475"/>
          </a:xfrm>
          <a:prstGeom prst="ellipse">
            <a:avLst/>
          </a:prstGeom>
          <a:solidFill>
            <a:srgbClr val="DEC8EE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863859" y="3844371"/>
            <a:ext cx="1260789" cy="1364993"/>
            <a:chOff x="3894475" y="3743278"/>
            <a:chExt cx="1976151" cy="2091322"/>
          </a:xfrm>
          <a:solidFill>
            <a:srgbClr val="A9D18E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53" name="Oval 27"/>
            <p:cNvSpPr/>
            <p:nvPr/>
          </p:nvSpPr>
          <p:spPr>
            <a:xfrm>
              <a:off x="5155340" y="3780845"/>
              <a:ext cx="715286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Freeform 53"/>
            <p:cNvSpPr/>
            <p:nvPr/>
          </p:nvSpPr>
          <p:spPr>
            <a:xfrm rot="244390">
              <a:off x="3894475" y="37432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Best Abstract Transformer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5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404486" y="347392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735073" y="4981697"/>
            <a:ext cx="428364" cy="400110"/>
            <a:chOff x="6659432" y="4714997"/>
            <a:chExt cx="428364" cy="400110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/>
          <p:nvPr/>
        </p:nvCxnSpPr>
        <p:spPr>
          <a:xfrm flipH="1" flipV="1">
            <a:off x="6250764" y="4703878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 bwMode="auto">
          <a:xfrm>
            <a:off x="3404486" y="3673983"/>
            <a:ext cx="2826881" cy="982070"/>
          </a:xfrm>
          <a:prstGeom prst="line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/>
          <p:cNvSpPr/>
          <p:nvPr/>
        </p:nvSpPr>
        <p:spPr>
          <a:xfrm>
            <a:off x="831198" y="3772128"/>
            <a:ext cx="2495955" cy="156357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6C09A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6250959" y="4313679"/>
            <a:ext cx="2205386" cy="402668"/>
            <a:chOff x="6370939" y="4355027"/>
            <a:chExt cx="2339696" cy="402668"/>
          </a:xfrm>
        </p:grpSpPr>
        <p:sp>
          <p:nvSpPr>
            <p:cNvPr id="52" name="Rectangle 51"/>
            <p:cNvSpPr/>
            <p:nvPr/>
          </p:nvSpPr>
          <p:spPr>
            <a:xfrm>
              <a:off x="6370939" y="4355027"/>
              <a:ext cx="2339696" cy="388787"/>
            </a:xfrm>
            <a:prstGeom prst="rect">
              <a:avLst/>
            </a:prstGeom>
            <a:solidFill>
              <a:srgbClr val="DEC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6474823" y="4357585"/>
                  <a:ext cx="21725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: 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16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823" y="4357585"/>
                  <a:ext cx="2172518" cy="400110"/>
                </a:xfrm>
                <a:prstGeom prst="rect">
                  <a:avLst/>
                </a:prstGeom>
                <a:blipFill>
                  <a:blip r:embed="rId22"/>
                  <a:stretch>
                    <a:fillRect r="-2381"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177312" y="4282046"/>
                <a:ext cx="1141146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312" y="4282046"/>
                <a:ext cx="1141146" cy="400110"/>
              </a:xfrm>
              <a:prstGeom prst="rect">
                <a:avLst/>
              </a:prstGeom>
              <a:blipFill>
                <a:blip r:embed="rId24"/>
                <a:stretch>
                  <a:fillRect b="-1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2317330" y="4291712"/>
                <a:ext cx="1013419" cy="40011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∪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330" y="4291712"/>
                <a:ext cx="1013419" cy="400110"/>
              </a:xfrm>
              <a:prstGeom prst="rect">
                <a:avLst/>
              </a:prstGeom>
              <a:blipFill>
                <a:blip r:embed="rId25"/>
                <a:stretch>
                  <a:fillRect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025676" y="4603704"/>
                <a:ext cx="259173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{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76" y="4603704"/>
                <a:ext cx="2591735" cy="430887"/>
              </a:xfrm>
              <a:prstGeom prst="rect">
                <a:avLst/>
              </a:prstGeom>
              <a:blipFill>
                <a:blip r:embed="rId26"/>
                <a:stretch>
                  <a:fillRect r="-235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154969" y="4327058"/>
                <a:ext cx="421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969" y="4327058"/>
                <a:ext cx="421013" cy="400110"/>
              </a:xfrm>
              <a:prstGeom prst="rect">
                <a:avLst/>
              </a:prstGeom>
              <a:blipFill>
                <a:blip r:embed="rId2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5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Invariant Inference with IC3/PDR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53" y="1360967"/>
            <a:ext cx="8724416" cy="3972035"/>
          </a:xfrm>
          <a:prstGeom prst="rect">
            <a:avLst/>
          </a:prstGeom>
        </p:spPr>
      </p:pic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424397" y="6136078"/>
            <a:ext cx="8281727" cy="5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[VMCAI’11]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 SAT-Based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Model Checking Without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Unrolling.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Bradley</a:t>
            </a:r>
            <a:b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</a:b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[FMCAD’11] Efficient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Implementation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of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Property Directed Reachability.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  <a:sym typeface="Arial"/>
                <a:rtl val="0"/>
              </a:rPr>
              <a:t>Ean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, </a:t>
            </a:r>
            <a:r>
              <a:rPr lang="en-US" sz="1600" dirty="0" err="1" smtClean="0"/>
              <a:t>Mishchenko</a:t>
            </a:r>
            <a:r>
              <a:rPr lang="en-US" sz="1600" dirty="0" smtClean="0"/>
              <a:t>, Brayton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  <a:rtl val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9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/>
          <p:cNvSpPr/>
          <p:nvPr/>
        </p:nvSpPr>
        <p:spPr>
          <a:xfrm>
            <a:off x="683842" y="3534480"/>
            <a:ext cx="3447013" cy="2026475"/>
          </a:xfrm>
          <a:prstGeom prst="ellipse">
            <a:avLst/>
          </a:prstGeom>
          <a:solidFill>
            <a:srgbClr val="DEC8EE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863859" y="3844371"/>
            <a:ext cx="1260789" cy="1364993"/>
            <a:chOff x="3894475" y="3743278"/>
            <a:chExt cx="1976151" cy="2091322"/>
          </a:xfrm>
          <a:solidFill>
            <a:srgbClr val="A9D18E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53" name="Oval 27"/>
            <p:cNvSpPr/>
            <p:nvPr/>
          </p:nvSpPr>
          <p:spPr>
            <a:xfrm>
              <a:off x="5155340" y="3780845"/>
              <a:ext cx="715286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Freeform 53"/>
            <p:cNvSpPr/>
            <p:nvPr/>
          </p:nvSpPr>
          <p:spPr>
            <a:xfrm rot="244390">
              <a:off x="3894475" y="37432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Best Abstract Transformer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5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3404486" y="347392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735073" y="4981697"/>
            <a:ext cx="428364" cy="400110"/>
            <a:chOff x="6659432" y="4714997"/>
            <a:chExt cx="428364" cy="400110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427296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97" name="Straight Arrow Connector 96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/>
          <p:nvPr/>
        </p:nvCxnSpPr>
        <p:spPr>
          <a:xfrm flipH="1" flipV="1">
            <a:off x="6250764" y="4703878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569482" y="3447927"/>
                <a:ext cx="2296591" cy="416845"/>
              </a:xfrm>
              <a:prstGeom prst="rect">
                <a:avLst/>
              </a:prstGeom>
              <a:solidFill>
                <a:schemeClr val="bg1">
                  <a:alpha val="77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82" y="3447927"/>
                <a:ext cx="2296591" cy="41684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706411" y="3899017"/>
                <a:ext cx="808939" cy="549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𝓕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8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p>
                      </m:sSubSup>
                      <m:r>
                        <a:rPr lang="en-US" sz="2800" b="1" i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411" y="3899017"/>
                <a:ext cx="808939" cy="54989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>
            <a:cxnSpLocks/>
          </p:cNvCxnSpPr>
          <p:nvPr/>
        </p:nvCxnSpPr>
        <p:spPr bwMode="auto">
          <a:xfrm>
            <a:off x="3404486" y="3673983"/>
            <a:ext cx="2826881" cy="982070"/>
          </a:xfrm>
          <a:prstGeom prst="line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/>
          <p:cNvSpPr/>
          <p:nvPr/>
        </p:nvSpPr>
        <p:spPr>
          <a:xfrm>
            <a:off x="831198" y="3772128"/>
            <a:ext cx="2495955" cy="156357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6C09A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177287" y="4591250"/>
                <a:ext cx="248914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{00…00</m:t>
                      </m:r>
                      <m:r>
                        <a:rPr lang="en-US" sz="2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00…10</m:t>
                      </m:r>
                      <m:r>
                        <a:rPr lang="en-US" sz="2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87" y="4591250"/>
                <a:ext cx="2489143" cy="430887"/>
              </a:xfrm>
              <a:prstGeom prst="rect">
                <a:avLst/>
              </a:prstGeom>
              <a:blipFill>
                <a:blip r:embed="rId24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663496" y="4152953"/>
                <a:ext cx="2112630" cy="5519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p>
                      </m:sSubSup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∪</m:t>
                      </m:r>
                      <m:sSubSup>
                        <m:sSub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𝜹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𝓕</m:t>
                          </m:r>
                        </m:e>
                        <m:sub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𝚲</m:t>
                          </m:r>
                        </m:sup>
                      </m:sSub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496" y="4152953"/>
                <a:ext cx="2112630" cy="55194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471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Best Abstract Transformer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4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/>
          <p:cNvSpPr/>
          <p:nvPr/>
        </p:nvSpPr>
        <p:spPr>
          <a:xfrm>
            <a:off x="683842" y="3534480"/>
            <a:ext cx="3447013" cy="2026475"/>
          </a:xfrm>
          <a:prstGeom prst="ellipse">
            <a:avLst/>
          </a:prstGeom>
          <a:solidFill>
            <a:srgbClr val="DEC8EE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04486" y="347392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863859" y="3844371"/>
            <a:ext cx="1260789" cy="1364993"/>
            <a:chOff x="3894475" y="3743278"/>
            <a:chExt cx="1976151" cy="2091322"/>
          </a:xfrm>
          <a:solidFill>
            <a:srgbClr val="A9D18E"/>
          </a:solidFill>
        </p:grpSpPr>
        <p:sp>
          <p:nvSpPr>
            <p:cNvPr id="53" name="Oval 27"/>
            <p:cNvSpPr/>
            <p:nvPr/>
          </p:nvSpPr>
          <p:spPr>
            <a:xfrm>
              <a:off x="5155340" y="3780845"/>
              <a:ext cx="715286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Freeform 53"/>
            <p:cNvSpPr/>
            <p:nvPr/>
          </p:nvSpPr>
          <p:spPr>
            <a:xfrm rot="244390">
              <a:off x="3894475" y="37432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55" name="Oval 54"/>
          <p:cNvSpPr/>
          <p:nvPr/>
        </p:nvSpPr>
        <p:spPr>
          <a:xfrm>
            <a:off x="831198" y="3772128"/>
            <a:ext cx="2495955" cy="156357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6C0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262754" y="4319146"/>
                <a:ext cx="937756" cy="42466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754" y="4319146"/>
                <a:ext cx="937756" cy="424668"/>
              </a:xfrm>
              <a:prstGeom prst="rect">
                <a:avLst/>
              </a:prstGeom>
              <a:blipFill>
                <a:blip r:embed="rId6"/>
                <a:stretch>
                  <a:fillRect b="-144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735073" y="4981697"/>
            <a:ext cx="579367" cy="424668"/>
            <a:chOff x="6659432" y="4714997"/>
            <a:chExt cx="579367" cy="424668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blipFill>
                  <a:blip r:embed="rId7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9" idx="5"/>
          </p:cNvCxnSpPr>
          <p:nvPr/>
        </p:nvCxnSpPr>
        <p:spPr>
          <a:xfrm flipH="1" flipV="1">
            <a:off x="6250764" y="4703878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blipFill>
                <a:blip r:embed="rId11"/>
                <a:stretch>
                  <a:fillRect l="-13235" t="-24590" r="-21324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>
            <a:cxnSpLocks/>
            <a:stCxn id="47" idx="1"/>
            <a:endCxn id="79" idx="0"/>
          </p:cNvCxnSpPr>
          <p:nvPr/>
        </p:nvCxnSpPr>
        <p:spPr bwMode="auto">
          <a:xfrm>
            <a:off x="3404486" y="3673983"/>
            <a:ext cx="2826881" cy="982070"/>
          </a:xfrm>
          <a:prstGeom prst="line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  <a:blipFill>
                <a:blip r:embed="rId17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  <a:blipFill>
                <a:blip r:embed="rId18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370940" y="4329956"/>
            <a:ext cx="2559689" cy="413858"/>
            <a:chOff x="6370940" y="4329956"/>
            <a:chExt cx="2559689" cy="413858"/>
          </a:xfrm>
        </p:grpSpPr>
        <p:sp>
          <p:nvSpPr>
            <p:cNvPr id="10" name="Rectangle 9"/>
            <p:cNvSpPr/>
            <p:nvPr/>
          </p:nvSpPr>
          <p:spPr>
            <a:xfrm>
              <a:off x="6370940" y="4355027"/>
              <a:ext cx="2463778" cy="388787"/>
            </a:xfrm>
            <a:prstGeom prst="rect">
              <a:avLst/>
            </a:prstGeom>
            <a:solidFill>
              <a:srgbClr val="DEC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758111" y="4329956"/>
                  <a:ext cx="21725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: </m:t>
                            </m:r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16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111" y="4329956"/>
                  <a:ext cx="2172518" cy="400110"/>
                </a:xfrm>
                <a:prstGeom prst="rect">
                  <a:avLst/>
                </a:prstGeom>
                <a:blipFill>
                  <a:blip r:embed="rId19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023486" y="2074017"/>
                <a:ext cx="6724650" cy="58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81891"/>
              </a:xfrm>
              <a:prstGeom prst="rect">
                <a:avLst/>
              </a:prstGeom>
              <a:blipFill>
                <a:blip r:embed="rId21"/>
                <a:stretch>
                  <a:fillRect l="-14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1025676" y="4603704"/>
                <a:ext cx="259173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{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2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76" y="4603704"/>
                <a:ext cx="2591735" cy="430887"/>
              </a:xfrm>
              <a:prstGeom prst="rect">
                <a:avLst/>
              </a:prstGeom>
              <a:blipFill>
                <a:blip r:embed="rId22"/>
                <a:stretch>
                  <a:fillRect r="-235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  <a:blipFill>
                <a:blip r:embed="rId2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604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07" grpId="0"/>
      <p:bldP spid="39" grpId="0"/>
      <p:bldP spid="61" grpId="0"/>
      <p:bldP spid="61" grpId="1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 smtClean="0"/>
                  <a:t>-PDR as Abstract Interpretation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5"/>
                <a:stretch>
                  <a:fillRect t="-35922" r="-855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83842" y="3473928"/>
            <a:ext cx="3516668" cy="2087027"/>
            <a:chOff x="603998" y="3175718"/>
            <a:chExt cx="5511997" cy="3197559"/>
          </a:xfrm>
        </p:grpSpPr>
        <p:sp>
          <p:nvSpPr>
            <p:cNvPr id="46" name="Oval 45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solidFill>
              <a:srgbClr val="DEC8EE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68314" y="3175718"/>
              <a:ext cx="289546" cy="6130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020939" y="3743278"/>
              <a:ext cx="1976151" cy="2091322"/>
              <a:chOff x="3894475" y="3743278"/>
              <a:chExt cx="1976151" cy="2091322"/>
            </a:xfrm>
            <a:solidFill>
              <a:srgbClr val="A9D18E"/>
            </a:solidFill>
          </p:grpSpPr>
          <p:sp>
            <p:nvSpPr>
              <p:cNvPr id="53" name="Oval 27"/>
              <p:cNvSpPr/>
              <p:nvPr/>
            </p:nvSpPr>
            <p:spPr>
              <a:xfrm>
                <a:off x="5155340" y="3780845"/>
                <a:ext cx="715286" cy="2053755"/>
              </a:xfrm>
              <a:custGeom>
                <a:avLst/>
                <a:gdLst>
                  <a:gd name="connsiteX0" fmla="*/ 0 w 1351541"/>
                  <a:gd name="connsiteY0" fmla="*/ 984842 h 1969684"/>
                  <a:gd name="connsiteX1" fmla="*/ 675771 w 1351541"/>
                  <a:gd name="connsiteY1" fmla="*/ 0 h 1969684"/>
                  <a:gd name="connsiteX2" fmla="*/ 1351542 w 1351541"/>
                  <a:gd name="connsiteY2" fmla="*/ 984842 h 1969684"/>
                  <a:gd name="connsiteX3" fmla="*/ 675771 w 1351541"/>
                  <a:gd name="connsiteY3" fmla="*/ 1969684 h 1969684"/>
                  <a:gd name="connsiteX4" fmla="*/ 0 w 1351541"/>
                  <a:gd name="connsiteY4" fmla="*/ 984842 h 1969684"/>
                  <a:gd name="connsiteX0" fmla="*/ 512020 w 676787"/>
                  <a:gd name="connsiteY0" fmla="*/ 936324 h 1969912"/>
                  <a:gd name="connsiteX1" fmla="*/ 1016 w 676787"/>
                  <a:gd name="connsiteY1" fmla="*/ 120 h 1969912"/>
                  <a:gd name="connsiteX2" fmla="*/ 676787 w 676787"/>
                  <a:gd name="connsiteY2" fmla="*/ 984962 h 1969912"/>
                  <a:gd name="connsiteX3" fmla="*/ 1016 w 676787"/>
                  <a:gd name="connsiteY3" fmla="*/ 1969804 h 1969912"/>
                  <a:gd name="connsiteX4" fmla="*/ 512020 w 676787"/>
                  <a:gd name="connsiteY4" fmla="*/ 936324 h 1969912"/>
                  <a:gd name="connsiteX0" fmla="*/ 223292 w 689067"/>
                  <a:gd name="connsiteY0" fmla="*/ 954718 h 1969772"/>
                  <a:gd name="connsiteX1" fmla="*/ 13296 w 689067"/>
                  <a:gd name="connsiteY1" fmla="*/ 46 h 1969772"/>
                  <a:gd name="connsiteX2" fmla="*/ 689067 w 689067"/>
                  <a:gd name="connsiteY2" fmla="*/ 984888 h 1969772"/>
                  <a:gd name="connsiteX3" fmla="*/ 13296 w 689067"/>
                  <a:gd name="connsiteY3" fmla="*/ 1969730 h 1969772"/>
                  <a:gd name="connsiteX4" fmla="*/ 223292 w 689067"/>
                  <a:gd name="connsiteY4" fmla="*/ 954718 h 1969772"/>
                  <a:gd name="connsiteX0" fmla="*/ 368682 w 680257"/>
                  <a:gd name="connsiteY0" fmla="*/ 954718 h 1969772"/>
                  <a:gd name="connsiteX1" fmla="*/ 4486 w 680257"/>
                  <a:gd name="connsiteY1" fmla="*/ 46 h 1969772"/>
                  <a:gd name="connsiteX2" fmla="*/ 680257 w 680257"/>
                  <a:gd name="connsiteY2" fmla="*/ 984888 h 1969772"/>
                  <a:gd name="connsiteX3" fmla="*/ 4486 w 680257"/>
                  <a:gd name="connsiteY3" fmla="*/ 1969730 h 1969772"/>
                  <a:gd name="connsiteX4" fmla="*/ 368682 w 680257"/>
                  <a:gd name="connsiteY4" fmla="*/ 954718 h 196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257" h="1969772">
                    <a:moveTo>
                      <a:pt x="368682" y="954718"/>
                    </a:moveTo>
                    <a:cubicBezTo>
                      <a:pt x="368682" y="410805"/>
                      <a:pt x="-47443" y="-4982"/>
                      <a:pt x="4486" y="46"/>
                    </a:cubicBezTo>
                    <a:cubicBezTo>
                      <a:pt x="56415" y="5074"/>
                      <a:pt x="680257" y="440975"/>
                      <a:pt x="680257" y="984888"/>
                    </a:cubicBezTo>
                    <a:cubicBezTo>
                      <a:pt x="680257" y="1528801"/>
                      <a:pt x="56415" y="1974758"/>
                      <a:pt x="4486" y="1969730"/>
                    </a:cubicBezTo>
                    <a:cubicBezTo>
                      <a:pt x="-47443" y="1964702"/>
                      <a:pt x="368682" y="1498631"/>
                      <a:pt x="368682" y="9547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244390">
                <a:off x="3894475" y="3743278"/>
                <a:ext cx="1672993" cy="2069422"/>
              </a:xfrm>
              <a:custGeom>
                <a:avLst/>
                <a:gdLst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505838 w 1536970"/>
                  <a:gd name="connsiteY2" fmla="*/ 525294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759316 w 1536970"/>
                  <a:gd name="connsiteY4" fmla="*/ 1303101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759522 w 1536970"/>
                  <a:gd name="connsiteY2" fmla="*/ 456492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71806 h 2000606"/>
                  <a:gd name="connsiteX1" fmla="*/ 1331346 w 1536970"/>
                  <a:gd name="connsiteY1" fmla="*/ 0 h 2000606"/>
                  <a:gd name="connsiteX2" fmla="*/ 759522 w 1536970"/>
                  <a:gd name="connsiteY2" fmla="*/ 482383 h 2000606"/>
                  <a:gd name="connsiteX3" fmla="*/ 1536970 w 1536970"/>
                  <a:gd name="connsiteY3" fmla="*/ 619278 h 2000606"/>
                  <a:gd name="connsiteX4" fmla="*/ 944699 w 1536970"/>
                  <a:gd name="connsiteY4" fmla="*/ 1309334 h 2000606"/>
                  <a:gd name="connsiteX5" fmla="*/ 1400783 w 1536970"/>
                  <a:gd name="connsiteY5" fmla="*/ 1737959 h 2000606"/>
                  <a:gd name="connsiteX6" fmla="*/ 0 w 1536970"/>
                  <a:gd name="connsiteY6" fmla="*/ 2000606 h 2000606"/>
                  <a:gd name="connsiteX0" fmla="*/ 29183 w 1673946"/>
                  <a:gd name="connsiteY0" fmla="*/ 171806 h 2000606"/>
                  <a:gd name="connsiteX1" fmla="*/ 1331346 w 1673946"/>
                  <a:gd name="connsiteY1" fmla="*/ 0 h 2000606"/>
                  <a:gd name="connsiteX2" fmla="*/ 759522 w 1673946"/>
                  <a:gd name="connsiteY2" fmla="*/ 482383 h 2000606"/>
                  <a:gd name="connsiteX3" fmla="*/ 1673946 w 1673946"/>
                  <a:gd name="connsiteY3" fmla="*/ 481352 h 2000606"/>
                  <a:gd name="connsiteX4" fmla="*/ 944699 w 1673946"/>
                  <a:gd name="connsiteY4" fmla="*/ 1309334 h 2000606"/>
                  <a:gd name="connsiteX5" fmla="*/ 1400783 w 1673946"/>
                  <a:gd name="connsiteY5" fmla="*/ 1737959 h 2000606"/>
                  <a:gd name="connsiteX6" fmla="*/ 0 w 1673946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400783 w 1678044"/>
                  <a:gd name="connsiteY5" fmla="*/ 1737959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97289 w 1678044"/>
                  <a:gd name="connsiteY5" fmla="*/ 1826894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68755 w 1678044"/>
                  <a:gd name="connsiteY5" fmla="*/ 1976749 h 2000606"/>
                  <a:gd name="connsiteX6" fmla="*/ 0 w 1678044"/>
                  <a:gd name="connsiteY6" fmla="*/ 2000606 h 2000606"/>
                  <a:gd name="connsiteX0" fmla="*/ 29183 w 1678044"/>
                  <a:gd name="connsiteY0" fmla="*/ 242559 h 2071359"/>
                  <a:gd name="connsiteX1" fmla="*/ 1218746 w 1678044"/>
                  <a:gd name="connsiteY1" fmla="*/ 0 h 2071359"/>
                  <a:gd name="connsiteX2" fmla="*/ 759522 w 1678044"/>
                  <a:gd name="connsiteY2" fmla="*/ 553136 h 2071359"/>
                  <a:gd name="connsiteX3" fmla="*/ 1678044 w 1678044"/>
                  <a:gd name="connsiteY3" fmla="*/ 886840 h 2071359"/>
                  <a:gd name="connsiteX4" fmla="*/ 944699 w 1678044"/>
                  <a:gd name="connsiteY4" fmla="*/ 1380087 h 2071359"/>
                  <a:gd name="connsiteX5" fmla="*/ 1368755 w 1678044"/>
                  <a:gd name="connsiteY5" fmla="*/ 2047502 h 2071359"/>
                  <a:gd name="connsiteX6" fmla="*/ 0 w 1678044"/>
                  <a:gd name="connsiteY6" fmla="*/ 2071359 h 2071359"/>
                  <a:gd name="connsiteX0" fmla="*/ 29183 w 1678044"/>
                  <a:gd name="connsiteY0" fmla="*/ 262167 h 2090967"/>
                  <a:gd name="connsiteX1" fmla="*/ 1217360 w 1678044"/>
                  <a:gd name="connsiteY1" fmla="*/ 0 h 2090967"/>
                  <a:gd name="connsiteX2" fmla="*/ 759522 w 1678044"/>
                  <a:gd name="connsiteY2" fmla="*/ 572744 h 2090967"/>
                  <a:gd name="connsiteX3" fmla="*/ 1678044 w 1678044"/>
                  <a:gd name="connsiteY3" fmla="*/ 906448 h 2090967"/>
                  <a:gd name="connsiteX4" fmla="*/ 944699 w 1678044"/>
                  <a:gd name="connsiteY4" fmla="*/ 1399695 h 2090967"/>
                  <a:gd name="connsiteX5" fmla="*/ 1368755 w 1678044"/>
                  <a:gd name="connsiteY5" fmla="*/ 2067110 h 2090967"/>
                  <a:gd name="connsiteX6" fmla="*/ 0 w 1678044"/>
                  <a:gd name="connsiteY6" fmla="*/ 2090967 h 209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44" h="2090967">
                    <a:moveTo>
                      <a:pt x="29183" y="262167"/>
                    </a:moveTo>
                    <a:lnTo>
                      <a:pt x="1217360" y="0"/>
                    </a:lnTo>
                    <a:lnTo>
                      <a:pt x="759522" y="572744"/>
                    </a:lnTo>
                    <a:lnTo>
                      <a:pt x="1678044" y="906448"/>
                    </a:lnTo>
                    <a:lnTo>
                      <a:pt x="944699" y="1399695"/>
                    </a:lnTo>
                    <a:lnTo>
                      <a:pt x="1368755" y="2067110"/>
                    </a:lnTo>
                    <a:lnTo>
                      <a:pt x="0" y="20909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55" name="Oval 54"/>
            <p:cNvSpPr/>
            <p:nvPr/>
          </p:nvSpPr>
          <p:spPr>
            <a:xfrm>
              <a:off x="834962" y="3632594"/>
              <a:ext cx="3912140" cy="2395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6C09A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blipFill>
                  <a:blip r:embed="rId6"/>
                  <a:stretch>
                    <a:fillRect b="-144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735073" y="4981697"/>
            <a:ext cx="579367" cy="424668"/>
            <a:chOff x="6659432" y="4714997"/>
            <a:chExt cx="579367" cy="424668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blipFill>
                  <a:blip r:embed="rId7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9" idx="5"/>
          </p:cNvCxnSpPr>
          <p:nvPr/>
        </p:nvCxnSpPr>
        <p:spPr>
          <a:xfrm flipH="1" flipV="1">
            <a:off x="6250764" y="4703878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>
            <a:cxnSpLocks/>
            <a:stCxn id="47" idx="1"/>
            <a:endCxn id="79" idx="0"/>
          </p:cNvCxnSpPr>
          <p:nvPr/>
        </p:nvCxnSpPr>
        <p:spPr bwMode="auto">
          <a:xfrm>
            <a:off x="3404486" y="3673983"/>
            <a:ext cx="2826881" cy="982070"/>
          </a:xfrm>
          <a:prstGeom prst="line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  <a:blipFill>
                <a:blip r:embed="rId1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  <a:blipFill>
                <a:blip r:embed="rId14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463120" y="2549820"/>
            <a:ext cx="169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Corollary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6236822" y="4207034"/>
            <a:ext cx="362184" cy="447607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 bwMode="auto">
          <a:xfrm>
            <a:off x="6585863" y="4165182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600149" y="4020956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149" y="4020956"/>
                <a:ext cx="828753" cy="369332"/>
              </a:xfrm>
              <a:prstGeom prst="rect">
                <a:avLst/>
              </a:prstGeom>
              <a:blipFill>
                <a:blip r:embed="rId16"/>
                <a:stretch>
                  <a:fillRect l="-13235" t="-26667" r="-2132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 flipV="1">
            <a:off x="6620967" y="3700046"/>
            <a:ext cx="51901" cy="463725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 bwMode="auto">
          <a:xfrm>
            <a:off x="6653108" y="3654947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818502" y="3693339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502" y="3693339"/>
                <a:ext cx="828753" cy="369332"/>
              </a:xfrm>
              <a:prstGeom prst="rect">
                <a:avLst/>
              </a:prstGeom>
              <a:blipFill>
                <a:blip r:embed="rId17"/>
                <a:stretch>
                  <a:fillRect l="-13333" t="-26667" r="-2222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928391" y="2536859"/>
                <a:ext cx="63583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 smtClean="0"/>
                  <a:t>Frames </a:t>
                </a:r>
                <a:r>
                  <a:rPr lang="en-US" sz="2800" dirty="0" smtClean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/>
                  <a:t>-PDR are </a:t>
                </a:r>
                <a:r>
                  <a:rPr lang="en-US" sz="2800" b="1" dirty="0" smtClean="0"/>
                  <a:t>Kleene iterations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91" y="2536859"/>
                <a:ext cx="6358359" cy="523220"/>
              </a:xfrm>
              <a:prstGeom prst="rect">
                <a:avLst/>
              </a:prstGeom>
              <a:blipFill>
                <a:blip r:embed="rId22"/>
                <a:stretch>
                  <a:fillRect l="-1918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  <a:blipFill>
                <a:blip r:embed="rId2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blipFill>
                <a:blip r:embed="rId24"/>
                <a:stretch>
                  <a:fillRect l="-13235" t="-24590" r="-21324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6545218" y="4006870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218" y="4006870"/>
                <a:ext cx="743204" cy="428580"/>
              </a:xfrm>
              <a:prstGeom prst="rect">
                <a:avLst/>
              </a:prstGeom>
              <a:blipFill>
                <a:blip r:embed="rId2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6549258" y="3286603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58" y="3286603"/>
                <a:ext cx="743204" cy="428580"/>
              </a:xfrm>
              <a:prstGeom prst="rect">
                <a:avLst/>
              </a:prstGeom>
              <a:blipFill>
                <a:blip r:embed="rId26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8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81891"/>
              </a:xfrm>
              <a:prstGeom prst="rect">
                <a:avLst/>
              </a:prstGeom>
              <a:blipFill>
                <a:blip r:embed="rId27"/>
                <a:stretch>
                  <a:fillRect l="-14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138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8" grpId="0"/>
      <p:bldP spid="37" grpId="0" animBg="1"/>
      <p:bldP spid="40" grpId="0"/>
      <p:bldP spid="58" grpId="0"/>
      <p:bldP spid="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83842" y="3473928"/>
            <a:ext cx="3516668" cy="2087027"/>
            <a:chOff x="603998" y="3175718"/>
            <a:chExt cx="5511997" cy="3197559"/>
          </a:xfrm>
        </p:grpSpPr>
        <p:sp>
          <p:nvSpPr>
            <p:cNvPr id="46" name="Oval 45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solidFill>
              <a:srgbClr val="DEC8EE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68314" y="3175718"/>
              <a:ext cx="289546" cy="6130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020939" y="3743278"/>
              <a:ext cx="1976151" cy="2091322"/>
              <a:chOff x="3894475" y="3743278"/>
              <a:chExt cx="1976151" cy="2091322"/>
            </a:xfrm>
            <a:solidFill>
              <a:srgbClr val="A9D18E"/>
            </a:solidFill>
          </p:grpSpPr>
          <p:sp>
            <p:nvSpPr>
              <p:cNvPr id="53" name="Oval 27"/>
              <p:cNvSpPr/>
              <p:nvPr/>
            </p:nvSpPr>
            <p:spPr>
              <a:xfrm>
                <a:off x="5155340" y="3780845"/>
                <a:ext cx="715286" cy="2053755"/>
              </a:xfrm>
              <a:custGeom>
                <a:avLst/>
                <a:gdLst>
                  <a:gd name="connsiteX0" fmla="*/ 0 w 1351541"/>
                  <a:gd name="connsiteY0" fmla="*/ 984842 h 1969684"/>
                  <a:gd name="connsiteX1" fmla="*/ 675771 w 1351541"/>
                  <a:gd name="connsiteY1" fmla="*/ 0 h 1969684"/>
                  <a:gd name="connsiteX2" fmla="*/ 1351542 w 1351541"/>
                  <a:gd name="connsiteY2" fmla="*/ 984842 h 1969684"/>
                  <a:gd name="connsiteX3" fmla="*/ 675771 w 1351541"/>
                  <a:gd name="connsiteY3" fmla="*/ 1969684 h 1969684"/>
                  <a:gd name="connsiteX4" fmla="*/ 0 w 1351541"/>
                  <a:gd name="connsiteY4" fmla="*/ 984842 h 1969684"/>
                  <a:gd name="connsiteX0" fmla="*/ 512020 w 676787"/>
                  <a:gd name="connsiteY0" fmla="*/ 936324 h 1969912"/>
                  <a:gd name="connsiteX1" fmla="*/ 1016 w 676787"/>
                  <a:gd name="connsiteY1" fmla="*/ 120 h 1969912"/>
                  <a:gd name="connsiteX2" fmla="*/ 676787 w 676787"/>
                  <a:gd name="connsiteY2" fmla="*/ 984962 h 1969912"/>
                  <a:gd name="connsiteX3" fmla="*/ 1016 w 676787"/>
                  <a:gd name="connsiteY3" fmla="*/ 1969804 h 1969912"/>
                  <a:gd name="connsiteX4" fmla="*/ 512020 w 676787"/>
                  <a:gd name="connsiteY4" fmla="*/ 936324 h 1969912"/>
                  <a:gd name="connsiteX0" fmla="*/ 223292 w 689067"/>
                  <a:gd name="connsiteY0" fmla="*/ 954718 h 1969772"/>
                  <a:gd name="connsiteX1" fmla="*/ 13296 w 689067"/>
                  <a:gd name="connsiteY1" fmla="*/ 46 h 1969772"/>
                  <a:gd name="connsiteX2" fmla="*/ 689067 w 689067"/>
                  <a:gd name="connsiteY2" fmla="*/ 984888 h 1969772"/>
                  <a:gd name="connsiteX3" fmla="*/ 13296 w 689067"/>
                  <a:gd name="connsiteY3" fmla="*/ 1969730 h 1969772"/>
                  <a:gd name="connsiteX4" fmla="*/ 223292 w 689067"/>
                  <a:gd name="connsiteY4" fmla="*/ 954718 h 1969772"/>
                  <a:gd name="connsiteX0" fmla="*/ 368682 w 680257"/>
                  <a:gd name="connsiteY0" fmla="*/ 954718 h 1969772"/>
                  <a:gd name="connsiteX1" fmla="*/ 4486 w 680257"/>
                  <a:gd name="connsiteY1" fmla="*/ 46 h 1969772"/>
                  <a:gd name="connsiteX2" fmla="*/ 680257 w 680257"/>
                  <a:gd name="connsiteY2" fmla="*/ 984888 h 1969772"/>
                  <a:gd name="connsiteX3" fmla="*/ 4486 w 680257"/>
                  <a:gd name="connsiteY3" fmla="*/ 1969730 h 1969772"/>
                  <a:gd name="connsiteX4" fmla="*/ 368682 w 680257"/>
                  <a:gd name="connsiteY4" fmla="*/ 954718 h 196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257" h="1969772">
                    <a:moveTo>
                      <a:pt x="368682" y="954718"/>
                    </a:moveTo>
                    <a:cubicBezTo>
                      <a:pt x="368682" y="410805"/>
                      <a:pt x="-47443" y="-4982"/>
                      <a:pt x="4486" y="46"/>
                    </a:cubicBezTo>
                    <a:cubicBezTo>
                      <a:pt x="56415" y="5074"/>
                      <a:pt x="680257" y="440975"/>
                      <a:pt x="680257" y="984888"/>
                    </a:cubicBezTo>
                    <a:cubicBezTo>
                      <a:pt x="680257" y="1528801"/>
                      <a:pt x="56415" y="1974758"/>
                      <a:pt x="4486" y="1969730"/>
                    </a:cubicBezTo>
                    <a:cubicBezTo>
                      <a:pt x="-47443" y="1964702"/>
                      <a:pt x="368682" y="1498631"/>
                      <a:pt x="368682" y="9547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244390">
                <a:off x="3894475" y="3743278"/>
                <a:ext cx="1672993" cy="2069422"/>
              </a:xfrm>
              <a:custGeom>
                <a:avLst/>
                <a:gdLst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505838 w 1536970"/>
                  <a:gd name="connsiteY2" fmla="*/ 525294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759316 w 1536970"/>
                  <a:gd name="connsiteY4" fmla="*/ 1303101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759522 w 1536970"/>
                  <a:gd name="connsiteY2" fmla="*/ 456492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71806 h 2000606"/>
                  <a:gd name="connsiteX1" fmla="*/ 1331346 w 1536970"/>
                  <a:gd name="connsiteY1" fmla="*/ 0 h 2000606"/>
                  <a:gd name="connsiteX2" fmla="*/ 759522 w 1536970"/>
                  <a:gd name="connsiteY2" fmla="*/ 482383 h 2000606"/>
                  <a:gd name="connsiteX3" fmla="*/ 1536970 w 1536970"/>
                  <a:gd name="connsiteY3" fmla="*/ 619278 h 2000606"/>
                  <a:gd name="connsiteX4" fmla="*/ 944699 w 1536970"/>
                  <a:gd name="connsiteY4" fmla="*/ 1309334 h 2000606"/>
                  <a:gd name="connsiteX5" fmla="*/ 1400783 w 1536970"/>
                  <a:gd name="connsiteY5" fmla="*/ 1737959 h 2000606"/>
                  <a:gd name="connsiteX6" fmla="*/ 0 w 1536970"/>
                  <a:gd name="connsiteY6" fmla="*/ 2000606 h 2000606"/>
                  <a:gd name="connsiteX0" fmla="*/ 29183 w 1673946"/>
                  <a:gd name="connsiteY0" fmla="*/ 171806 h 2000606"/>
                  <a:gd name="connsiteX1" fmla="*/ 1331346 w 1673946"/>
                  <a:gd name="connsiteY1" fmla="*/ 0 h 2000606"/>
                  <a:gd name="connsiteX2" fmla="*/ 759522 w 1673946"/>
                  <a:gd name="connsiteY2" fmla="*/ 482383 h 2000606"/>
                  <a:gd name="connsiteX3" fmla="*/ 1673946 w 1673946"/>
                  <a:gd name="connsiteY3" fmla="*/ 481352 h 2000606"/>
                  <a:gd name="connsiteX4" fmla="*/ 944699 w 1673946"/>
                  <a:gd name="connsiteY4" fmla="*/ 1309334 h 2000606"/>
                  <a:gd name="connsiteX5" fmla="*/ 1400783 w 1673946"/>
                  <a:gd name="connsiteY5" fmla="*/ 1737959 h 2000606"/>
                  <a:gd name="connsiteX6" fmla="*/ 0 w 1673946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400783 w 1678044"/>
                  <a:gd name="connsiteY5" fmla="*/ 1737959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97289 w 1678044"/>
                  <a:gd name="connsiteY5" fmla="*/ 1826894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68755 w 1678044"/>
                  <a:gd name="connsiteY5" fmla="*/ 1976749 h 2000606"/>
                  <a:gd name="connsiteX6" fmla="*/ 0 w 1678044"/>
                  <a:gd name="connsiteY6" fmla="*/ 2000606 h 2000606"/>
                  <a:gd name="connsiteX0" fmla="*/ 29183 w 1678044"/>
                  <a:gd name="connsiteY0" fmla="*/ 242559 h 2071359"/>
                  <a:gd name="connsiteX1" fmla="*/ 1218746 w 1678044"/>
                  <a:gd name="connsiteY1" fmla="*/ 0 h 2071359"/>
                  <a:gd name="connsiteX2" fmla="*/ 759522 w 1678044"/>
                  <a:gd name="connsiteY2" fmla="*/ 553136 h 2071359"/>
                  <a:gd name="connsiteX3" fmla="*/ 1678044 w 1678044"/>
                  <a:gd name="connsiteY3" fmla="*/ 886840 h 2071359"/>
                  <a:gd name="connsiteX4" fmla="*/ 944699 w 1678044"/>
                  <a:gd name="connsiteY4" fmla="*/ 1380087 h 2071359"/>
                  <a:gd name="connsiteX5" fmla="*/ 1368755 w 1678044"/>
                  <a:gd name="connsiteY5" fmla="*/ 2047502 h 2071359"/>
                  <a:gd name="connsiteX6" fmla="*/ 0 w 1678044"/>
                  <a:gd name="connsiteY6" fmla="*/ 2071359 h 2071359"/>
                  <a:gd name="connsiteX0" fmla="*/ 29183 w 1678044"/>
                  <a:gd name="connsiteY0" fmla="*/ 262167 h 2090967"/>
                  <a:gd name="connsiteX1" fmla="*/ 1217360 w 1678044"/>
                  <a:gd name="connsiteY1" fmla="*/ 0 h 2090967"/>
                  <a:gd name="connsiteX2" fmla="*/ 759522 w 1678044"/>
                  <a:gd name="connsiteY2" fmla="*/ 572744 h 2090967"/>
                  <a:gd name="connsiteX3" fmla="*/ 1678044 w 1678044"/>
                  <a:gd name="connsiteY3" fmla="*/ 906448 h 2090967"/>
                  <a:gd name="connsiteX4" fmla="*/ 944699 w 1678044"/>
                  <a:gd name="connsiteY4" fmla="*/ 1399695 h 2090967"/>
                  <a:gd name="connsiteX5" fmla="*/ 1368755 w 1678044"/>
                  <a:gd name="connsiteY5" fmla="*/ 2067110 h 2090967"/>
                  <a:gd name="connsiteX6" fmla="*/ 0 w 1678044"/>
                  <a:gd name="connsiteY6" fmla="*/ 2090967 h 209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44" h="2090967">
                    <a:moveTo>
                      <a:pt x="29183" y="262167"/>
                    </a:moveTo>
                    <a:lnTo>
                      <a:pt x="1217360" y="0"/>
                    </a:lnTo>
                    <a:lnTo>
                      <a:pt x="759522" y="572744"/>
                    </a:lnTo>
                    <a:lnTo>
                      <a:pt x="1678044" y="906448"/>
                    </a:lnTo>
                    <a:lnTo>
                      <a:pt x="944699" y="1399695"/>
                    </a:lnTo>
                    <a:lnTo>
                      <a:pt x="1368755" y="2067110"/>
                    </a:lnTo>
                    <a:lnTo>
                      <a:pt x="0" y="20909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55" name="Oval 54"/>
            <p:cNvSpPr/>
            <p:nvPr/>
          </p:nvSpPr>
          <p:spPr>
            <a:xfrm>
              <a:off x="834962" y="3632594"/>
              <a:ext cx="3912140" cy="2395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6C09A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blipFill>
                  <a:blip r:embed="rId5"/>
                  <a:stretch>
                    <a:fillRect b="-144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735073" y="4981697"/>
            <a:ext cx="579367" cy="424668"/>
            <a:chOff x="6659432" y="4714997"/>
            <a:chExt cx="579367" cy="424668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9" idx="5"/>
          </p:cNvCxnSpPr>
          <p:nvPr/>
        </p:nvCxnSpPr>
        <p:spPr>
          <a:xfrm flipH="1" flipV="1">
            <a:off x="6250764" y="4703878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>
            <a:cxnSpLocks/>
            <a:stCxn id="47" idx="1"/>
            <a:endCxn id="79" idx="0"/>
          </p:cNvCxnSpPr>
          <p:nvPr/>
        </p:nvCxnSpPr>
        <p:spPr bwMode="auto">
          <a:xfrm>
            <a:off x="3404486" y="3673983"/>
            <a:ext cx="2826881" cy="982070"/>
          </a:xfrm>
          <a:prstGeom prst="line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  <a:blipFill>
                <a:blip r:embed="rId1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  <a:blipFill>
                <a:blip r:embed="rId14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 flipV="1">
            <a:off x="6236822" y="4207034"/>
            <a:ext cx="362184" cy="447607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 bwMode="auto">
          <a:xfrm>
            <a:off x="6585863" y="4165182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600149" y="4020956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149" y="4020956"/>
                <a:ext cx="828753" cy="369332"/>
              </a:xfrm>
              <a:prstGeom prst="rect">
                <a:avLst/>
              </a:prstGeom>
              <a:blipFill>
                <a:blip r:embed="rId16"/>
                <a:stretch>
                  <a:fillRect l="-13235" t="-26667" r="-2132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 flipV="1">
            <a:off x="6620967" y="3700046"/>
            <a:ext cx="51901" cy="463725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 bwMode="auto">
          <a:xfrm>
            <a:off x="6653108" y="3654947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818502" y="3693339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502" y="3693339"/>
                <a:ext cx="828753" cy="369332"/>
              </a:xfrm>
              <a:prstGeom prst="rect">
                <a:avLst/>
              </a:prstGeom>
              <a:blipFill>
                <a:blip r:embed="rId17"/>
                <a:stretch>
                  <a:fillRect l="-13333" t="-26667" r="-2222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69" y="1548839"/>
                <a:ext cx="492121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  <a:blipFill>
                <a:blip r:embed="rId2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blipFill>
                <a:blip r:embed="rId24"/>
                <a:stretch>
                  <a:fillRect l="-13235" t="-24590" r="-21324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6545218" y="4006870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218" y="4006870"/>
                <a:ext cx="743204" cy="428580"/>
              </a:xfrm>
              <a:prstGeom prst="rect">
                <a:avLst/>
              </a:prstGeom>
              <a:blipFill>
                <a:blip r:embed="rId2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6549258" y="3286603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58" y="3286603"/>
                <a:ext cx="743204" cy="428580"/>
              </a:xfrm>
              <a:prstGeom prst="rect">
                <a:avLst/>
              </a:prstGeom>
              <a:blipFill>
                <a:blip r:embed="rId26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81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81891"/>
              </a:xfrm>
              <a:prstGeom prst="rect">
                <a:avLst/>
              </a:prstGeom>
              <a:blipFill>
                <a:blip r:embed="rId27"/>
                <a:stretch>
                  <a:fillRect l="-145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764603" y="1659563"/>
            <a:ext cx="707393" cy="34378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85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650518"/>
                <a:ext cx="6527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83842" y="3473928"/>
            <a:ext cx="3516668" cy="2087027"/>
            <a:chOff x="603998" y="3175718"/>
            <a:chExt cx="5511997" cy="3197559"/>
          </a:xfrm>
        </p:grpSpPr>
        <p:sp>
          <p:nvSpPr>
            <p:cNvPr id="46" name="Oval 45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solidFill>
              <a:srgbClr val="DEC8EE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68314" y="3175718"/>
              <a:ext cx="289546" cy="6130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020939" y="3743278"/>
              <a:ext cx="1976151" cy="2091322"/>
              <a:chOff x="3894475" y="3743278"/>
              <a:chExt cx="1976151" cy="2091322"/>
            </a:xfrm>
            <a:solidFill>
              <a:srgbClr val="A9D18E"/>
            </a:solidFill>
          </p:grpSpPr>
          <p:sp>
            <p:nvSpPr>
              <p:cNvPr id="53" name="Oval 27"/>
              <p:cNvSpPr/>
              <p:nvPr/>
            </p:nvSpPr>
            <p:spPr>
              <a:xfrm>
                <a:off x="5155340" y="3780845"/>
                <a:ext cx="715286" cy="2053755"/>
              </a:xfrm>
              <a:custGeom>
                <a:avLst/>
                <a:gdLst>
                  <a:gd name="connsiteX0" fmla="*/ 0 w 1351541"/>
                  <a:gd name="connsiteY0" fmla="*/ 984842 h 1969684"/>
                  <a:gd name="connsiteX1" fmla="*/ 675771 w 1351541"/>
                  <a:gd name="connsiteY1" fmla="*/ 0 h 1969684"/>
                  <a:gd name="connsiteX2" fmla="*/ 1351542 w 1351541"/>
                  <a:gd name="connsiteY2" fmla="*/ 984842 h 1969684"/>
                  <a:gd name="connsiteX3" fmla="*/ 675771 w 1351541"/>
                  <a:gd name="connsiteY3" fmla="*/ 1969684 h 1969684"/>
                  <a:gd name="connsiteX4" fmla="*/ 0 w 1351541"/>
                  <a:gd name="connsiteY4" fmla="*/ 984842 h 1969684"/>
                  <a:gd name="connsiteX0" fmla="*/ 512020 w 676787"/>
                  <a:gd name="connsiteY0" fmla="*/ 936324 h 1969912"/>
                  <a:gd name="connsiteX1" fmla="*/ 1016 w 676787"/>
                  <a:gd name="connsiteY1" fmla="*/ 120 h 1969912"/>
                  <a:gd name="connsiteX2" fmla="*/ 676787 w 676787"/>
                  <a:gd name="connsiteY2" fmla="*/ 984962 h 1969912"/>
                  <a:gd name="connsiteX3" fmla="*/ 1016 w 676787"/>
                  <a:gd name="connsiteY3" fmla="*/ 1969804 h 1969912"/>
                  <a:gd name="connsiteX4" fmla="*/ 512020 w 676787"/>
                  <a:gd name="connsiteY4" fmla="*/ 936324 h 1969912"/>
                  <a:gd name="connsiteX0" fmla="*/ 223292 w 689067"/>
                  <a:gd name="connsiteY0" fmla="*/ 954718 h 1969772"/>
                  <a:gd name="connsiteX1" fmla="*/ 13296 w 689067"/>
                  <a:gd name="connsiteY1" fmla="*/ 46 h 1969772"/>
                  <a:gd name="connsiteX2" fmla="*/ 689067 w 689067"/>
                  <a:gd name="connsiteY2" fmla="*/ 984888 h 1969772"/>
                  <a:gd name="connsiteX3" fmla="*/ 13296 w 689067"/>
                  <a:gd name="connsiteY3" fmla="*/ 1969730 h 1969772"/>
                  <a:gd name="connsiteX4" fmla="*/ 223292 w 689067"/>
                  <a:gd name="connsiteY4" fmla="*/ 954718 h 1969772"/>
                  <a:gd name="connsiteX0" fmla="*/ 368682 w 680257"/>
                  <a:gd name="connsiteY0" fmla="*/ 954718 h 1969772"/>
                  <a:gd name="connsiteX1" fmla="*/ 4486 w 680257"/>
                  <a:gd name="connsiteY1" fmla="*/ 46 h 1969772"/>
                  <a:gd name="connsiteX2" fmla="*/ 680257 w 680257"/>
                  <a:gd name="connsiteY2" fmla="*/ 984888 h 1969772"/>
                  <a:gd name="connsiteX3" fmla="*/ 4486 w 680257"/>
                  <a:gd name="connsiteY3" fmla="*/ 1969730 h 1969772"/>
                  <a:gd name="connsiteX4" fmla="*/ 368682 w 680257"/>
                  <a:gd name="connsiteY4" fmla="*/ 954718 h 196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257" h="1969772">
                    <a:moveTo>
                      <a:pt x="368682" y="954718"/>
                    </a:moveTo>
                    <a:cubicBezTo>
                      <a:pt x="368682" y="410805"/>
                      <a:pt x="-47443" y="-4982"/>
                      <a:pt x="4486" y="46"/>
                    </a:cubicBezTo>
                    <a:cubicBezTo>
                      <a:pt x="56415" y="5074"/>
                      <a:pt x="680257" y="440975"/>
                      <a:pt x="680257" y="984888"/>
                    </a:cubicBezTo>
                    <a:cubicBezTo>
                      <a:pt x="680257" y="1528801"/>
                      <a:pt x="56415" y="1974758"/>
                      <a:pt x="4486" y="1969730"/>
                    </a:cubicBezTo>
                    <a:cubicBezTo>
                      <a:pt x="-47443" y="1964702"/>
                      <a:pt x="368682" y="1498631"/>
                      <a:pt x="368682" y="9547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244390">
                <a:off x="3894475" y="3743278"/>
                <a:ext cx="1672993" cy="2069422"/>
              </a:xfrm>
              <a:custGeom>
                <a:avLst/>
                <a:gdLst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505838 w 1536970"/>
                  <a:gd name="connsiteY2" fmla="*/ 525294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759316 w 1536970"/>
                  <a:gd name="connsiteY4" fmla="*/ 1303101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759522 w 1536970"/>
                  <a:gd name="connsiteY2" fmla="*/ 456492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71806 h 2000606"/>
                  <a:gd name="connsiteX1" fmla="*/ 1331346 w 1536970"/>
                  <a:gd name="connsiteY1" fmla="*/ 0 h 2000606"/>
                  <a:gd name="connsiteX2" fmla="*/ 759522 w 1536970"/>
                  <a:gd name="connsiteY2" fmla="*/ 482383 h 2000606"/>
                  <a:gd name="connsiteX3" fmla="*/ 1536970 w 1536970"/>
                  <a:gd name="connsiteY3" fmla="*/ 619278 h 2000606"/>
                  <a:gd name="connsiteX4" fmla="*/ 944699 w 1536970"/>
                  <a:gd name="connsiteY4" fmla="*/ 1309334 h 2000606"/>
                  <a:gd name="connsiteX5" fmla="*/ 1400783 w 1536970"/>
                  <a:gd name="connsiteY5" fmla="*/ 1737959 h 2000606"/>
                  <a:gd name="connsiteX6" fmla="*/ 0 w 1536970"/>
                  <a:gd name="connsiteY6" fmla="*/ 2000606 h 2000606"/>
                  <a:gd name="connsiteX0" fmla="*/ 29183 w 1673946"/>
                  <a:gd name="connsiteY0" fmla="*/ 171806 h 2000606"/>
                  <a:gd name="connsiteX1" fmla="*/ 1331346 w 1673946"/>
                  <a:gd name="connsiteY1" fmla="*/ 0 h 2000606"/>
                  <a:gd name="connsiteX2" fmla="*/ 759522 w 1673946"/>
                  <a:gd name="connsiteY2" fmla="*/ 482383 h 2000606"/>
                  <a:gd name="connsiteX3" fmla="*/ 1673946 w 1673946"/>
                  <a:gd name="connsiteY3" fmla="*/ 481352 h 2000606"/>
                  <a:gd name="connsiteX4" fmla="*/ 944699 w 1673946"/>
                  <a:gd name="connsiteY4" fmla="*/ 1309334 h 2000606"/>
                  <a:gd name="connsiteX5" fmla="*/ 1400783 w 1673946"/>
                  <a:gd name="connsiteY5" fmla="*/ 1737959 h 2000606"/>
                  <a:gd name="connsiteX6" fmla="*/ 0 w 1673946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400783 w 1678044"/>
                  <a:gd name="connsiteY5" fmla="*/ 1737959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97289 w 1678044"/>
                  <a:gd name="connsiteY5" fmla="*/ 1826894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68755 w 1678044"/>
                  <a:gd name="connsiteY5" fmla="*/ 1976749 h 2000606"/>
                  <a:gd name="connsiteX6" fmla="*/ 0 w 1678044"/>
                  <a:gd name="connsiteY6" fmla="*/ 2000606 h 2000606"/>
                  <a:gd name="connsiteX0" fmla="*/ 29183 w 1678044"/>
                  <a:gd name="connsiteY0" fmla="*/ 242559 h 2071359"/>
                  <a:gd name="connsiteX1" fmla="*/ 1218746 w 1678044"/>
                  <a:gd name="connsiteY1" fmla="*/ 0 h 2071359"/>
                  <a:gd name="connsiteX2" fmla="*/ 759522 w 1678044"/>
                  <a:gd name="connsiteY2" fmla="*/ 553136 h 2071359"/>
                  <a:gd name="connsiteX3" fmla="*/ 1678044 w 1678044"/>
                  <a:gd name="connsiteY3" fmla="*/ 886840 h 2071359"/>
                  <a:gd name="connsiteX4" fmla="*/ 944699 w 1678044"/>
                  <a:gd name="connsiteY4" fmla="*/ 1380087 h 2071359"/>
                  <a:gd name="connsiteX5" fmla="*/ 1368755 w 1678044"/>
                  <a:gd name="connsiteY5" fmla="*/ 2047502 h 2071359"/>
                  <a:gd name="connsiteX6" fmla="*/ 0 w 1678044"/>
                  <a:gd name="connsiteY6" fmla="*/ 2071359 h 2071359"/>
                  <a:gd name="connsiteX0" fmla="*/ 29183 w 1678044"/>
                  <a:gd name="connsiteY0" fmla="*/ 262167 h 2090967"/>
                  <a:gd name="connsiteX1" fmla="*/ 1217360 w 1678044"/>
                  <a:gd name="connsiteY1" fmla="*/ 0 h 2090967"/>
                  <a:gd name="connsiteX2" fmla="*/ 759522 w 1678044"/>
                  <a:gd name="connsiteY2" fmla="*/ 572744 h 2090967"/>
                  <a:gd name="connsiteX3" fmla="*/ 1678044 w 1678044"/>
                  <a:gd name="connsiteY3" fmla="*/ 906448 h 2090967"/>
                  <a:gd name="connsiteX4" fmla="*/ 944699 w 1678044"/>
                  <a:gd name="connsiteY4" fmla="*/ 1399695 h 2090967"/>
                  <a:gd name="connsiteX5" fmla="*/ 1368755 w 1678044"/>
                  <a:gd name="connsiteY5" fmla="*/ 2067110 h 2090967"/>
                  <a:gd name="connsiteX6" fmla="*/ 0 w 1678044"/>
                  <a:gd name="connsiteY6" fmla="*/ 2090967 h 209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44" h="2090967">
                    <a:moveTo>
                      <a:pt x="29183" y="262167"/>
                    </a:moveTo>
                    <a:lnTo>
                      <a:pt x="1217360" y="0"/>
                    </a:lnTo>
                    <a:lnTo>
                      <a:pt x="759522" y="572744"/>
                    </a:lnTo>
                    <a:lnTo>
                      <a:pt x="1678044" y="906448"/>
                    </a:lnTo>
                    <a:lnTo>
                      <a:pt x="944699" y="1399695"/>
                    </a:lnTo>
                    <a:lnTo>
                      <a:pt x="1368755" y="2067110"/>
                    </a:lnTo>
                    <a:lnTo>
                      <a:pt x="0" y="20909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55" name="Oval 54"/>
            <p:cNvSpPr/>
            <p:nvPr/>
          </p:nvSpPr>
          <p:spPr>
            <a:xfrm>
              <a:off x="834962" y="3632594"/>
              <a:ext cx="3912140" cy="2395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6C09A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blipFill>
                  <a:blip r:embed="rId5"/>
                  <a:stretch>
                    <a:fillRect b="-144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Rectangle 62"/>
          <p:cNvSpPr/>
          <p:nvPr/>
        </p:nvSpPr>
        <p:spPr bwMode="auto">
          <a:xfrm>
            <a:off x="447674" y="3114675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Diamond 63"/>
          <p:cNvSpPr/>
          <p:nvPr/>
        </p:nvSpPr>
        <p:spPr>
          <a:xfrm>
            <a:off x="5612277" y="2996396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66" name="Straight Arrow Connector 65"/>
          <p:cNvCxnSpPr>
            <a:stCxn id="68" idx="2"/>
            <a:endCxn id="55" idx="4"/>
          </p:cNvCxnSpPr>
          <p:nvPr/>
        </p:nvCxnSpPr>
        <p:spPr bwMode="auto">
          <a:xfrm flipH="1">
            <a:off x="2079176" y="5211406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6735073" y="4981697"/>
            <a:ext cx="579367" cy="424668"/>
            <a:chOff x="6659432" y="4714997"/>
            <a:chExt cx="579367" cy="424668"/>
          </a:xfrm>
        </p:grpSpPr>
        <p:sp>
          <p:nvSpPr>
            <p:cNvPr id="68" name="Oval 67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221370"/>
                <a:ext cx="6944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150569"/>
                <a:ext cx="46519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Connector 73"/>
          <p:cNvCxnSpPr>
            <a:cxnSpLocks/>
            <a:endCxn id="79" idx="3"/>
          </p:cNvCxnSpPr>
          <p:nvPr/>
        </p:nvCxnSpPr>
        <p:spPr bwMode="auto">
          <a:xfrm>
            <a:off x="3317369" y="4093921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9" idx="5"/>
          </p:cNvCxnSpPr>
          <p:nvPr/>
        </p:nvCxnSpPr>
        <p:spPr>
          <a:xfrm flipH="1" flipV="1">
            <a:off x="6250764" y="4703878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309648"/>
                <a:ext cx="49212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>
            <a:cxnSpLocks/>
            <a:stCxn id="47" idx="1"/>
            <a:endCxn id="79" idx="0"/>
          </p:cNvCxnSpPr>
          <p:nvPr/>
        </p:nvCxnSpPr>
        <p:spPr bwMode="auto">
          <a:xfrm>
            <a:off x="3404486" y="3673983"/>
            <a:ext cx="2826881" cy="982070"/>
          </a:xfrm>
          <a:prstGeom prst="line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868" y="3650744"/>
                <a:ext cx="46519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113" y="3282398"/>
                <a:ext cx="743204" cy="428580"/>
              </a:xfrm>
              <a:prstGeom prst="rect">
                <a:avLst/>
              </a:prstGeom>
              <a:blipFill>
                <a:blip r:embed="rId1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890" y="3568321"/>
                <a:ext cx="583626" cy="428580"/>
              </a:xfrm>
              <a:prstGeom prst="rect">
                <a:avLst/>
              </a:prstGeom>
              <a:blipFill>
                <a:blip r:embed="rId14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 flipV="1">
            <a:off x="6236822" y="4207034"/>
            <a:ext cx="362184" cy="447607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 bwMode="auto">
          <a:xfrm>
            <a:off x="6585863" y="4165182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600149" y="4020956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149" y="4020956"/>
                <a:ext cx="828753" cy="369332"/>
              </a:xfrm>
              <a:prstGeom prst="rect">
                <a:avLst/>
              </a:prstGeom>
              <a:blipFill>
                <a:blip r:embed="rId16"/>
                <a:stretch>
                  <a:fillRect l="-13235" t="-26667" r="-2132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 flipV="1">
            <a:off x="6620967" y="3700046"/>
            <a:ext cx="51901" cy="463725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 bwMode="auto">
          <a:xfrm>
            <a:off x="6653108" y="3654947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6818502" y="3693339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502" y="3693339"/>
                <a:ext cx="828753" cy="369332"/>
              </a:xfrm>
              <a:prstGeom prst="rect">
                <a:avLst/>
              </a:prstGeom>
              <a:blipFill>
                <a:blip r:embed="rId17"/>
                <a:stretch>
                  <a:fillRect l="-13333" t="-26667" r="-2222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27" y="4355027"/>
                <a:ext cx="743204" cy="428580"/>
              </a:xfrm>
              <a:prstGeom prst="rect">
                <a:avLst/>
              </a:prstGeom>
              <a:blipFill>
                <a:blip r:embed="rId23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70" y="4688649"/>
                <a:ext cx="828753" cy="369332"/>
              </a:xfrm>
              <a:prstGeom prst="rect">
                <a:avLst/>
              </a:prstGeom>
              <a:blipFill>
                <a:blip r:embed="rId24"/>
                <a:stretch>
                  <a:fillRect l="-13235" t="-24590" r="-21324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6545218" y="4006870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218" y="4006870"/>
                <a:ext cx="743204" cy="428580"/>
              </a:xfrm>
              <a:prstGeom prst="rect">
                <a:avLst/>
              </a:prstGeom>
              <a:blipFill>
                <a:blip r:embed="rId2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6549258" y="3286603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58" y="3286603"/>
                <a:ext cx="743204" cy="428580"/>
              </a:xfrm>
              <a:prstGeom prst="rect">
                <a:avLst/>
              </a:prstGeom>
              <a:blipFill>
                <a:blip r:embed="rId26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/>
          <p:cNvSpPr/>
          <p:nvPr/>
        </p:nvSpPr>
        <p:spPr bwMode="auto">
          <a:xfrm>
            <a:off x="6203935" y="4656053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7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978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4256358" cy="1005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⋀</m:t>
                          </m:r>
                        </m:e>
                        <m:li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lim>
                      </m:limLow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prstClr val="black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4256358" cy="100559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/>
          <p:cNvSpPr/>
          <p:nvPr/>
        </p:nvSpPr>
        <p:spPr>
          <a:xfrm>
            <a:off x="227466" y="3666494"/>
            <a:ext cx="5221194" cy="3000413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491782" y="3485856"/>
                <a:ext cx="816136" cy="491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782" y="3485856"/>
                <a:ext cx="816136" cy="49109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6345762" y="3811078"/>
            <a:ext cx="2278774" cy="2177354"/>
            <a:chOff x="6528564" y="3582479"/>
            <a:chExt cx="2278774" cy="2177354"/>
          </a:xfrm>
        </p:grpSpPr>
        <p:sp>
          <p:nvSpPr>
            <p:cNvPr id="63" name="Oval 62"/>
            <p:cNvSpPr/>
            <p:nvPr/>
          </p:nvSpPr>
          <p:spPr>
            <a:xfrm>
              <a:off x="6675807" y="3780843"/>
              <a:ext cx="2131531" cy="1978990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7127957" y="4044144"/>
              <a:ext cx="1526980" cy="1474005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7402749" y="4230419"/>
                  <a:ext cx="1099788" cy="1114436"/>
                </a:xfrm>
                <a:prstGeom prst="ellipse">
                  <a:avLst/>
                </a:prstGeom>
                <a:solidFill>
                  <a:srgbClr val="FF5757"/>
                </a:solidFill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𝑩𝒂𝒅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749" y="4230419"/>
                  <a:ext cx="1099788" cy="1114436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528564" y="3582479"/>
                  <a:ext cx="61100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8564" y="3582479"/>
                  <a:ext cx="611001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3530480" y="4156117"/>
            <a:ext cx="1903077" cy="2014881"/>
            <a:chOff x="3888125" y="3755978"/>
            <a:chExt cx="1969279" cy="2084972"/>
          </a:xfrm>
          <a:solidFill>
            <a:srgbClr val="A9D18E"/>
          </a:solidFill>
        </p:grpSpPr>
        <p:sp>
          <p:nvSpPr>
            <p:cNvPr id="68" name="Oval 27"/>
            <p:cNvSpPr/>
            <p:nvPr/>
          </p:nvSpPr>
          <p:spPr>
            <a:xfrm>
              <a:off x="5161690" y="3787195"/>
              <a:ext cx="695714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244390">
              <a:off x="3888125" y="37559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" name="Oval 70"/>
          <p:cNvSpPr/>
          <p:nvPr/>
        </p:nvSpPr>
        <p:spPr>
          <a:xfrm>
            <a:off x="458429" y="4006756"/>
            <a:ext cx="3780625" cy="2315033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814995" y="4428516"/>
            <a:ext cx="2304062" cy="1533775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val 72"/>
              <p:cNvSpPr/>
              <p:nvPr/>
            </p:nvSpPr>
            <p:spPr>
              <a:xfrm>
                <a:off x="1223925" y="4963258"/>
                <a:ext cx="1250474" cy="627311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Oval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25" y="4963258"/>
                <a:ext cx="1250474" cy="627311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813235" y="4262118"/>
                <a:ext cx="634085" cy="4753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235" y="4262118"/>
                <a:ext cx="634085" cy="475387"/>
              </a:xfrm>
              <a:prstGeom prst="rect">
                <a:avLst/>
              </a:prstGeom>
              <a:blipFill>
                <a:blip r:embed="rId2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81919" y="4055963"/>
                <a:ext cx="4681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919" y="4055963"/>
                <a:ext cx="468143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4269631" y="4781526"/>
                <a:ext cx="1072483" cy="51193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631" y="4781526"/>
                <a:ext cx="1072483" cy="51193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809737" y="5225363"/>
                <a:ext cx="1523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37" y="5225363"/>
                <a:ext cx="152371" cy="276999"/>
              </a:xfrm>
              <a:prstGeom prst="rect">
                <a:avLst/>
              </a:prstGeom>
              <a:blipFill>
                <a:blip r:embed="rId30"/>
                <a:stretch>
                  <a:fillRect l="-36000" r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678522" y="5149824"/>
                <a:ext cx="272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522" y="5149824"/>
                <a:ext cx="272639" cy="276999"/>
              </a:xfrm>
              <a:prstGeom prst="rect">
                <a:avLst/>
              </a:prstGeom>
              <a:blipFill>
                <a:blip r:embed="rId31"/>
                <a:stretch>
                  <a:fillRect l="-22727" r="-6818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/>
              <p:cNvSpPr/>
              <p:nvPr/>
            </p:nvSpPr>
            <p:spPr>
              <a:xfrm>
                <a:off x="3593797" y="3882889"/>
                <a:ext cx="634085" cy="491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Rectangle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797" y="3882889"/>
                <a:ext cx="634085" cy="49109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 rot="258720">
            <a:off x="4978199" y="5010770"/>
            <a:ext cx="1711440" cy="492443"/>
            <a:chOff x="4943168" y="4998937"/>
            <a:chExt cx="1711440" cy="492443"/>
          </a:xfrm>
        </p:grpSpPr>
        <p:grpSp>
          <p:nvGrpSpPr>
            <p:cNvPr id="84" name="Group 83"/>
            <p:cNvGrpSpPr/>
            <p:nvPr/>
          </p:nvGrpSpPr>
          <p:grpSpPr>
            <a:xfrm>
              <a:off x="4943168" y="5236932"/>
              <a:ext cx="1711440" cy="234201"/>
              <a:chOff x="5294052" y="4984118"/>
              <a:chExt cx="1340773" cy="177267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5294052" y="5029896"/>
                <a:ext cx="1340773" cy="131489"/>
                <a:chOff x="5294040" y="5029907"/>
                <a:chExt cx="1340770" cy="131489"/>
              </a:xfrm>
            </p:grpSpPr>
            <p:cxnSp>
              <p:nvCxnSpPr>
                <p:cNvPr id="89" name="Straight Arrow Connector 88"/>
                <p:cNvCxnSpPr>
                  <a:stCxn id="78" idx="3"/>
                </p:cNvCxnSpPr>
                <p:nvPr/>
              </p:nvCxnSpPr>
              <p:spPr>
                <a:xfrm rot="21341280" flipV="1">
                  <a:off x="5294040" y="5029907"/>
                  <a:ext cx="1340770" cy="81415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/>
                <p:cNvSpPr/>
                <p:nvPr/>
              </p:nvSpPr>
              <p:spPr>
                <a:xfrm>
                  <a:off x="5485087" y="5081682"/>
                  <a:ext cx="72908" cy="7971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6" name="Oval 85"/>
              <p:cNvSpPr/>
              <p:nvPr/>
            </p:nvSpPr>
            <p:spPr>
              <a:xfrm>
                <a:off x="6268903" y="4984118"/>
                <a:ext cx="72908" cy="7971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" name="Group 124"/>
          <p:cNvGrpSpPr/>
          <p:nvPr/>
        </p:nvGrpSpPr>
        <p:grpSpPr>
          <a:xfrm rot="21248519">
            <a:off x="4943538" y="4719558"/>
            <a:ext cx="1736274" cy="601377"/>
            <a:chOff x="4725281" y="4971835"/>
            <a:chExt cx="1905464" cy="601377"/>
          </a:xfrm>
        </p:grpSpPr>
        <p:grpSp>
          <p:nvGrpSpPr>
            <p:cNvPr id="126" name="Group 125"/>
            <p:cNvGrpSpPr/>
            <p:nvPr/>
          </p:nvGrpSpPr>
          <p:grpSpPr>
            <a:xfrm>
              <a:off x="4725281" y="5134844"/>
              <a:ext cx="1905464" cy="438368"/>
              <a:chOff x="5123355" y="4906844"/>
              <a:chExt cx="1492775" cy="331801"/>
            </a:xfrm>
          </p:grpSpPr>
          <p:grpSp>
            <p:nvGrpSpPr>
              <p:cNvPr id="128" name="Group 127"/>
              <p:cNvGrpSpPr/>
              <p:nvPr/>
            </p:nvGrpSpPr>
            <p:grpSpPr>
              <a:xfrm>
                <a:off x="5123355" y="4906844"/>
                <a:ext cx="1492775" cy="331801"/>
                <a:chOff x="5123344" y="4906855"/>
                <a:chExt cx="1492772" cy="331801"/>
              </a:xfrm>
            </p:grpSpPr>
            <p:cxnSp>
              <p:nvCxnSpPr>
                <p:cNvPr id="130" name="Straight Arrow Connector 129"/>
                <p:cNvCxnSpPr/>
                <p:nvPr/>
              </p:nvCxnSpPr>
              <p:spPr>
                <a:xfrm rot="351481" flipV="1">
                  <a:off x="5123346" y="4906858"/>
                  <a:ext cx="1492772" cy="331801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30"/>
                <p:cNvSpPr/>
                <p:nvPr/>
              </p:nvSpPr>
              <p:spPr>
                <a:xfrm>
                  <a:off x="5335147" y="5097513"/>
                  <a:ext cx="72908" cy="7971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Oval 128"/>
              <p:cNvSpPr/>
              <p:nvPr/>
            </p:nvSpPr>
            <p:spPr>
              <a:xfrm>
                <a:off x="6268903" y="4984118"/>
                <a:ext cx="72908" cy="7971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 rot="21113085">
                  <a:off x="5450607" y="4971835"/>
                  <a:ext cx="407511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13085">
                  <a:off x="5450607" y="4971835"/>
                  <a:ext cx="407511" cy="492443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TextBox 49"/>
          <p:cNvSpPr txBox="1"/>
          <p:nvPr/>
        </p:nvSpPr>
        <p:spPr>
          <a:xfrm>
            <a:off x="5081337" y="5825155"/>
            <a:ext cx="21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(shortest paths in the Hamming cube)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678834" y="4717279"/>
                <a:ext cx="2779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834" y="4717279"/>
                <a:ext cx="277961" cy="276999"/>
              </a:xfrm>
              <a:prstGeom prst="rect">
                <a:avLst/>
              </a:prstGeom>
              <a:blipFill>
                <a:blip r:embed="rId37"/>
                <a:stretch>
                  <a:fillRect l="-20000" r="-8889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56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55" grpId="0" animBg="1"/>
      <p:bldP spid="60" grpId="0"/>
      <p:bldP spid="71" grpId="0" animBg="1"/>
      <p:bldP spid="72" grpId="0" animBg="1"/>
      <p:bldP spid="73" grpId="0" animBg="1"/>
      <p:bldP spid="74" grpId="0"/>
      <p:bldP spid="75" grpId="0"/>
      <p:bldP spid="77" grpId="0"/>
      <p:bldP spid="78" grpId="0"/>
      <p:bldP spid="79" grpId="0"/>
      <p:bldP spid="114" grpId="0"/>
      <p:bldP spid="50" grpId="0"/>
      <p:bldP spid="5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77" idx="7"/>
            <a:endCxn id="85" idx="3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>
            <a:stCxn id="88" idx="6"/>
          </p:cNvCxnSpPr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stCxn id="88" idx="7"/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8" idx="4"/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2962170" y="4257019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001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9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7" grpId="0" animBg="1"/>
      <p:bldP spid="81" grpId="0" animBg="1"/>
      <p:bldP spid="85" grpId="0" animBg="1"/>
      <p:bldP spid="88" grpId="0" animBg="1"/>
      <p:bldP spid="91" grpId="0" animBg="1"/>
      <p:bldP spid="93" grpId="0" animBg="1"/>
      <p:bldP spid="95" grpId="0" animBg="1"/>
      <p:bldP spid="101" grpId="0"/>
      <p:bldP spid="102" grpId="0"/>
      <p:bldP spid="103" grpId="0"/>
      <p:bldP spid="104" grpId="0"/>
      <p:bldP spid="105" grpId="0"/>
      <p:bldP spid="106" grpId="0"/>
      <p:bldP spid="109" grpId="0"/>
      <p:bldP spid="110" grpId="0"/>
      <p:bldP spid="111" grpId="0"/>
      <p:bldP spid="1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77" idx="7"/>
            <a:endCxn id="85" idx="3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>
            <a:stCxn id="88" idx="6"/>
          </p:cNvCxnSpPr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stCxn id="88" idx="7"/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8" idx="4"/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</m:oMath>
                  </m:oMathPara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blipFill>
                <a:blip r:embed="rId3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he-IL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8159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248292" y="4587715"/>
            <a:ext cx="1595501" cy="218745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77" idx="7"/>
            <a:endCxn id="85" idx="3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>
            <a:stCxn id="88" idx="6"/>
          </p:cNvCxnSpPr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stCxn id="88" idx="7"/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8" idx="4"/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</m:oMath>
                  </m:oMathPara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blipFill>
                <a:blip r:embed="rId3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  <a:blipFill>
                <a:blip r:embed="rId3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he-IL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158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3248292" y="4587715"/>
            <a:ext cx="1595501" cy="218745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7" idx="7"/>
            <a:endCxn id="85" idx="3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>
            <a:stCxn id="88" idx="6"/>
          </p:cNvCxnSpPr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stCxn id="88" idx="7"/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8" idx="4"/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</m:oMath>
                  </m:oMathPara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blipFill>
                <a:blip r:embed="rId3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  <a:blipFill>
                <a:blip r:embed="rId3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he-IL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103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Invariant Inference with IC3/PDR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0" y="443626"/>
            <a:ext cx="11861034" cy="5400068"/>
          </a:xfrm>
          <a:prstGeom prst="rect">
            <a:avLst/>
          </a:prstGeom>
        </p:spPr>
      </p:pic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424397" y="6136078"/>
            <a:ext cx="8281727" cy="5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[VMCAI’11]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 SAT-Based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Model Checking Without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Unrolling.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Bradley</a:t>
            </a:r>
            <a:b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</a:b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[FMCAD’11] Efficient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Implementation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of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Property Directed Reachability.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  <a:sym typeface="Arial"/>
                <a:rtl val="0"/>
              </a:rPr>
              <a:t>Ean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, </a:t>
            </a:r>
            <a:r>
              <a:rPr lang="en-US" sz="1600" dirty="0" err="1" smtClean="0"/>
              <a:t>Mishchenko</a:t>
            </a:r>
            <a:r>
              <a:rPr lang="en-US" sz="1600" dirty="0" smtClean="0"/>
              <a:t>, Brayton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16362" y="2859910"/>
            <a:ext cx="5799038" cy="474471"/>
          </a:xfrm>
          <a:prstGeom prst="rect">
            <a:avLst/>
          </a:prstGeom>
          <a:solidFill>
            <a:schemeClr val="accent4">
              <a:alpha val="2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59693" y="3307661"/>
            <a:ext cx="2697807" cy="474471"/>
          </a:xfrm>
          <a:prstGeom prst="rect">
            <a:avLst/>
          </a:prstGeom>
          <a:solidFill>
            <a:schemeClr val="accent4">
              <a:alpha val="2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4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248292" y="4587715"/>
            <a:ext cx="1595501" cy="218745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7" idx="7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</m:oMath>
                  </m:oMathPara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blipFill>
                <a:blip r:embed="rId3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819114" y="4346104"/>
                <a:ext cx="565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114" y="4346104"/>
                <a:ext cx="565539" cy="461665"/>
              </a:xfrm>
              <a:prstGeom prst="rect">
                <a:avLst/>
              </a:prstGeom>
              <a:blipFill>
                <a:blip r:embed="rId3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ℬ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𝜎</m:t>
                      </m:r>
                      <m:groupChr>
                        <m:groupChrPr>
                          <m:chr m:val="→"/>
                          <m:vertJc m:val="bot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</m:groupCh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∩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∅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  <a:blipFill>
                <a:blip r:embed="rId3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he-IL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896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3248292" y="4587715"/>
            <a:ext cx="1595501" cy="218745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7" idx="7"/>
            <a:endCxn id="85" idx="3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he-IL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</m:oMath>
                  </m:oMathPara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blipFill>
                <a:blip r:embed="rId3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45"/>
          <p:cNvSpPr/>
          <p:nvPr/>
        </p:nvSpPr>
        <p:spPr>
          <a:xfrm>
            <a:off x="4776281" y="4893013"/>
            <a:ext cx="369651" cy="622570"/>
          </a:xfrm>
          <a:custGeom>
            <a:avLst/>
            <a:gdLst>
              <a:gd name="connsiteX0" fmla="*/ 369651 w 369651"/>
              <a:gd name="connsiteY0" fmla="*/ 194553 h 622570"/>
              <a:gd name="connsiteX1" fmla="*/ 0 w 369651"/>
              <a:gd name="connsiteY1" fmla="*/ 622570 h 622570"/>
              <a:gd name="connsiteX2" fmla="*/ 0 w 369651"/>
              <a:gd name="connsiteY2" fmla="*/ 0 h 62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22570">
                <a:moveTo>
                  <a:pt x="369651" y="194553"/>
                </a:moveTo>
                <a:lnTo>
                  <a:pt x="0" y="622570"/>
                </a:lnTo>
                <a:lnTo>
                  <a:pt x="0" y="0"/>
                </a:lnTo>
              </a:path>
            </a:pathLst>
          </a:custGeom>
          <a:ln w="19050">
            <a:headEnd type="none" w="med" len="med"/>
            <a:tailEnd type="triangle" w="med" len="med"/>
          </a:ln>
          <a:effectLst>
            <a:glow rad="139700">
              <a:srgbClr val="934BC9">
                <a:alpha val="4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ℬ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𝜎</m:t>
                      </m:r>
                      <m:groupChr>
                        <m:groupChrPr>
                          <m:chr m:val="→"/>
                          <m:vertJc m:val="bot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</m:groupCh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∩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∅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val 59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4819114" y="4346104"/>
                <a:ext cx="565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114" y="4346104"/>
                <a:ext cx="565539" cy="461665"/>
              </a:xfrm>
              <a:prstGeom prst="rect">
                <a:avLst/>
              </a:prstGeom>
              <a:blipFill>
                <a:blip r:embed="rId3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084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3248292" y="4587715"/>
            <a:ext cx="1595501" cy="218745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7" idx="7"/>
            <a:endCxn id="85" idx="3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he-IL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</m:oMath>
                  </m:oMathPara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blipFill>
                <a:blip r:embed="rId3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45"/>
          <p:cNvSpPr/>
          <p:nvPr/>
        </p:nvSpPr>
        <p:spPr>
          <a:xfrm>
            <a:off x="4776281" y="4893013"/>
            <a:ext cx="369651" cy="622570"/>
          </a:xfrm>
          <a:custGeom>
            <a:avLst/>
            <a:gdLst>
              <a:gd name="connsiteX0" fmla="*/ 369651 w 369651"/>
              <a:gd name="connsiteY0" fmla="*/ 194553 h 622570"/>
              <a:gd name="connsiteX1" fmla="*/ 0 w 369651"/>
              <a:gd name="connsiteY1" fmla="*/ 622570 h 622570"/>
              <a:gd name="connsiteX2" fmla="*/ 0 w 369651"/>
              <a:gd name="connsiteY2" fmla="*/ 0 h 62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22570">
                <a:moveTo>
                  <a:pt x="369651" y="194553"/>
                </a:moveTo>
                <a:lnTo>
                  <a:pt x="0" y="622570"/>
                </a:lnTo>
                <a:lnTo>
                  <a:pt x="0" y="0"/>
                </a:lnTo>
              </a:path>
            </a:pathLst>
          </a:cu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ℬ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𝜎</m:t>
                      </m:r>
                      <m:groupChr>
                        <m:groupChrPr>
                          <m:chr m:val="→"/>
                          <m:vertJc m:val="bot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</m:groupCh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∩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∅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val 59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714016" y="4357276"/>
                <a:ext cx="565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016" y="4357276"/>
                <a:ext cx="565539" cy="461665"/>
              </a:xfrm>
              <a:prstGeom prst="rect">
                <a:avLst/>
              </a:prstGeom>
              <a:blipFill>
                <a:blip r:embed="rId3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Freeform 66"/>
          <p:cNvSpPr/>
          <p:nvPr/>
        </p:nvSpPr>
        <p:spPr>
          <a:xfrm>
            <a:off x="3429000" y="4894730"/>
            <a:ext cx="1586753" cy="685800"/>
          </a:xfrm>
          <a:custGeom>
            <a:avLst/>
            <a:gdLst>
              <a:gd name="connsiteX0" fmla="*/ 1586753 w 1586753"/>
              <a:gd name="connsiteY0" fmla="*/ 174811 h 685800"/>
              <a:gd name="connsiteX1" fmla="*/ 1129553 w 1586753"/>
              <a:gd name="connsiteY1" fmla="*/ 685800 h 685800"/>
              <a:gd name="connsiteX2" fmla="*/ 0 w 1586753"/>
              <a:gd name="connsiteY2" fmla="*/ 685800 h 685800"/>
              <a:gd name="connsiteX3" fmla="*/ 0 w 1586753"/>
              <a:gd name="connsiteY3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753" h="685800">
                <a:moveTo>
                  <a:pt x="1586753" y="174811"/>
                </a:moveTo>
                <a:lnTo>
                  <a:pt x="1129553" y="685800"/>
                </a:lnTo>
                <a:lnTo>
                  <a:pt x="0" y="685800"/>
                </a:lnTo>
                <a:lnTo>
                  <a:pt x="0" y="0"/>
                </a:lnTo>
              </a:path>
            </a:pathLst>
          </a:custGeom>
          <a:ln w="19050">
            <a:tailEnd type="triangle"/>
          </a:ln>
          <a:effectLst>
            <a:glow rad="101600">
              <a:srgbClr val="D6BBEA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02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3248292" y="4587715"/>
            <a:ext cx="1595501" cy="218745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261739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797" y="4170918"/>
                <a:ext cx="611001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/>
          <p:cNvSpPr/>
          <p:nvPr/>
        </p:nvSpPr>
        <p:spPr>
          <a:xfrm>
            <a:off x="3261739" y="5652668"/>
            <a:ext cx="171450" cy="171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58" idx="6"/>
          </p:cNvCxnSpPr>
          <p:nvPr/>
        </p:nvCxnSpPr>
        <p:spPr>
          <a:xfrm flipV="1">
            <a:off x="3433189" y="5734311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58" idx="7"/>
            <a:endCxn id="81" idx="3"/>
          </p:cNvCxnSpPr>
          <p:nvPr/>
        </p:nvCxnSpPr>
        <p:spPr>
          <a:xfrm flipV="1">
            <a:off x="3408081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3963867" y="4926354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>
            <a:stCxn id="81" idx="6"/>
          </p:cNvCxnSpPr>
          <p:nvPr/>
        </p:nvCxnSpPr>
        <p:spPr>
          <a:xfrm flipV="1">
            <a:off x="4135317" y="5007997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7" idx="7"/>
            <a:endCxn id="85" idx="3"/>
          </p:cNvCxnSpPr>
          <p:nvPr/>
        </p:nvCxnSpPr>
        <p:spPr>
          <a:xfrm flipV="1">
            <a:off x="4771516" y="5072696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433189" y="4690512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4625174" y="4608869"/>
            <a:ext cx="171450" cy="171450"/>
          </a:xfrm>
          <a:prstGeom prst="ellipse">
            <a:avLst/>
          </a:prstGeom>
          <a:solidFill>
            <a:srgbClr val="FFABA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endCxn id="93" idx="3"/>
          </p:cNvCxnSpPr>
          <p:nvPr/>
        </p:nvCxnSpPr>
        <p:spPr>
          <a:xfrm flipV="1">
            <a:off x="3408081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3963867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6"/>
          </p:cNvCxnSpPr>
          <p:nvPr/>
        </p:nvCxnSpPr>
        <p:spPr>
          <a:xfrm flipV="1">
            <a:off x="4135317" y="3964198"/>
            <a:ext cx="1191985" cy="4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5327302" y="3882555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/>
          <p:cNvCxnSpPr>
            <a:stCxn id="91" idx="7"/>
            <a:endCxn id="95" idx="3"/>
          </p:cNvCxnSpPr>
          <p:nvPr/>
        </p:nvCxnSpPr>
        <p:spPr>
          <a:xfrm flipV="1">
            <a:off x="4771516" y="4028897"/>
            <a:ext cx="580894" cy="605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endCxn id="58" idx="0"/>
          </p:cNvCxnSpPr>
          <p:nvPr/>
        </p:nvCxnSpPr>
        <p:spPr>
          <a:xfrm>
            <a:off x="3347464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055035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423913" y="4054005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91" idx="4"/>
            <a:endCxn id="77" idx="0"/>
          </p:cNvCxnSpPr>
          <p:nvPr/>
        </p:nvCxnSpPr>
        <p:spPr>
          <a:xfrm>
            <a:off x="4710899" y="4780319"/>
            <a:ext cx="0" cy="872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39" y="5076056"/>
                <a:ext cx="62228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2" y="5806636"/>
                <a:ext cx="62228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he-IL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203" y="4257019"/>
                <a:ext cx="62228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21" y="5792773"/>
                <a:ext cx="62228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/>
              <p:cNvSpPr/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5" name="Rectangle 10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884" y="3541182"/>
                <a:ext cx="62228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/>
              <p:cNvSpPr/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  <m:r>
                        <a:rPr kumimoji="0" lang="he-IL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Rectangle 1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170" y="4257019"/>
                <a:ext cx="622285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010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95" y="4679872"/>
                <a:ext cx="62228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</m:oMath>
                  </m:oMathPara>
                </a14:m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b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191" y="5608433"/>
                <a:ext cx="1676495" cy="307841"/>
              </a:xfrm>
              <a:prstGeom prst="rect">
                <a:avLst/>
              </a:prstGeom>
              <a:blipFill>
                <a:blip r:embed="rId3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45"/>
          <p:cNvSpPr/>
          <p:nvPr/>
        </p:nvSpPr>
        <p:spPr>
          <a:xfrm>
            <a:off x="4776281" y="4893013"/>
            <a:ext cx="369651" cy="622570"/>
          </a:xfrm>
          <a:custGeom>
            <a:avLst/>
            <a:gdLst>
              <a:gd name="connsiteX0" fmla="*/ 369651 w 369651"/>
              <a:gd name="connsiteY0" fmla="*/ 194553 h 622570"/>
              <a:gd name="connsiteX1" fmla="*/ 0 w 369651"/>
              <a:gd name="connsiteY1" fmla="*/ 622570 h 622570"/>
              <a:gd name="connsiteX2" fmla="*/ 0 w 369651"/>
              <a:gd name="connsiteY2" fmla="*/ 0 h 62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651" h="622570">
                <a:moveTo>
                  <a:pt x="369651" y="194553"/>
                </a:moveTo>
                <a:lnTo>
                  <a:pt x="0" y="622570"/>
                </a:lnTo>
                <a:lnTo>
                  <a:pt x="0" y="0"/>
                </a:lnTo>
              </a:path>
            </a:pathLst>
          </a:cu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27302" y="4926354"/>
            <a:ext cx="171450" cy="171450"/>
          </a:xfrm>
          <a:prstGeom prst="ellipse">
            <a:avLst/>
          </a:prstGeom>
          <a:solidFill>
            <a:srgbClr val="934BC9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820394" y="4818941"/>
                <a:ext cx="1550168" cy="336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34BC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394" y="4818941"/>
                <a:ext cx="1550168" cy="336374"/>
              </a:xfrm>
              <a:prstGeom prst="rect">
                <a:avLst/>
              </a:prstGeom>
              <a:blipFill>
                <a:blip r:embed="rId32"/>
                <a:stretch>
                  <a:fillRect l="-2756" t="-1818" r="-5512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ℬ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𝜎</m:t>
                      </m:r>
                      <m:groupChr>
                        <m:groupChrPr>
                          <m:chr m:val="→"/>
                          <m:vertJc m:val="bot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</m:groupCh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∩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∅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584" y="4720231"/>
                <a:ext cx="440633" cy="46166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val 59"/>
          <p:cNvSpPr/>
          <p:nvPr/>
        </p:nvSpPr>
        <p:spPr>
          <a:xfrm>
            <a:off x="4625174" y="5652668"/>
            <a:ext cx="171450" cy="17145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2714016" y="4357276"/>
                <a:ext cx="565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016" y="4357276"/>
                <a:ext cx="565539" cy="461665"/>
              </a:xfrm>
              <a:prstGeom prst="rect">
                <a:avLst/>
              </a:prstGeom>
              <a:blipFill>
                <a:blip r:embed="rId3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Freeform 66"/>
          <p:cNvSpPr/>
          <p:nvPr/>
        </p:nvSpPr>
        <p:spPr>
          <a:xfrm>
            <a:off x="3429000" y="4894730"/>
            <a:ext cx="1586753" cy="685800"/>
          </a:xfrm>
          <a:custGeom>
            <a:avLst/>
            <a:gdLst>
              <a:gd name="connsiteX0" fmla="*/ 1586753 w 1586753"/>
              <a:gd name="connsiteY0" fmla="*/ 174811 h 685800"/>
              <a:gd name="connsiteX1" fmla="*/ 1129553 w 1586753"/>
              <a:gd name="connsiteY1" fmla="*/ 685800 h 685800"/>
              <a:gd name="connsiteX2" fmla="*/ 0 w 1586753"/>
              <a:gd name="connsiteY2" fmla="*/ 685800 h 685800"/>
              <a:gd name="connsiteX3" fmla="*/ 0 w 1586753"/>
              <a:gd name="connsiteY3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753" h="685800">
                <a:moveTo>
                  <a:pt x="1586753" y="174811"/>
                </a:moveTo>
                <a:lnTo>
                  <a:pt x="1129553" y="685800"/>
                </a:lnTo>
                <a:lnTo>
                  <a:pt x="0" y="685800"/>
                </a:lnTo>
                <a:lnTo>
                  <a:pt x="0" y="0"/>
                </a:lnTo>
              </a:path>
            </a:pathLst>
          </a:custGeom>
          <a:ln w="127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1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6D9553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ℬ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𝜎</m:t>
                      </m:r>
                      <m:groupChr>
                        <m:groupChrPr>
                          <m:chr m:val="→"/>
                          <m:vertJc m:val="bot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</m:groupCh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∩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∅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/>
          <p:cNvSpPr/>
          <p:nvPr/>
        </p:nvSpPr>
        <p:spPr>
          <a:xfrm>
            <a:off x="227466" y="3666494"/>
            <a:ext cx="5221194" cy="3000413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491782" y="3485856"/>
                <a:ext cx="816136" cy="491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782" y="3485856"/>
                <a:ext cx="816136" cy="49109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6345762" y="3811078"/>
            <a:ext cx="2278774" cy="2177354"/>
            <a:chOff x="6528564" y="3582479"/>
            <a:chExt cx="2278774" cy="2177354"/>
          </a:xfrm>
        </p:grpSpPr>
        <p:sp>
          <p:nvSpPr>
            <p:cNvPr id="63" name="Oval 62"/>
            <p:cNvSpPr/>
            <p:nvPr/>
          </p:nvSpPr>
          <p:spPr>
            <a:xfrm>
              <a:off x="6675807" y="3780843"/>
              <a:ext cx="2131531" cy="1978990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7127957" y="4044144"/>
              <a:ext cx="1526980" cy="1474005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7402749" y="4230419"/>
                  <a:ext cx="1099788" cy="1114436"/>
                </a:xfrm>
                <a:prstGeom prst="ellipse">
                  <a:avLst/>
                </a:prstGeom>
                <a:solidFill>
                  <a:srgbClr val="FF5757"/>
                </a:solidFill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𝑩𝒂𝒅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749" y="4230419"/>
                  <a:ext cx="1099788" cy="1114436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528564" y="3582479"/>
                  <a:ext cx="61100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8564" y="3582479"/>
                  <a:ext cx="611001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3530480" y="4156117"/>
            <a:ext cx="1903077" cy="2014881"/>
            <a:chOff x="3888125" y="3755978"/>
            <a:chExt cx="1969279" cy="2084972"/>
          </a:xfrm>
          <a:solidFill>
            <a:srgbClr val="A9D18E"/>
          </a:solidFill>
        </p:grpSpPr>
        <p:sp>
          <p:nvSpPr>
            <p:cNvPr id="68" name="Oval 27"/>
            <p:cNvSpPr/>
            <p:nvPr/>
          </p:nvSpPr>
          <p:spPr>
            <a:xfrm>
              <a:off x="5161690" y="3787195"/>
              <a:ext cx="695714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244390">
              <a:off x="3888125" y="37559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" name="Oval 70"/>
          <p:cNvSpPr/>
          <p:nvPr/>
        </p:nvSpPr>
        <p:spPr>
          <a:xfrm>
            <a:off x="458429" y="4006756"/>
            <a:ext cx="3780625" cy="2315033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814995" y="4428516"/>
            <a:ext cx="2304062" cy="1533775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val 72"/>
              <p:cNvSpPr/>
              <p:nvPr/>
            </p:nvSpPr>
            <p:spPr>
              <a:xfrm>
                <a:off x="1223925" y="4963258"/>
                <a:ext cx="1250474" cy="627311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Oval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25" y="4963258"/>
                <a:ext cx="1250474" cy="627311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813235" y="4262118"/>
                <a:ext cx="634085" cy="4753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235" y="4262118"/>
                <a:ext cx="634085" cy="475387"/>
              </a:xfrm>
              <a:prstGeom prst="rect">
                <a:avLst/>
              </a:prstGeom>
              <a:blipFill>
                <a:blip r:embed="rId2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81919" y="4055963"/>
                <a:ext cx="4681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919" y="4055963"/>
                <a:ext cx="468143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4269631" y="4781526"/>
                <a:ext cx="1072483" cy="51193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631" y="4781526"/>
                <a:ext cx="1072483" cy="51193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809737" y="5225363"/>
                <a:ext cx="1523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37" y="5225363"/>
                <a:ext cx="152371" cy="276999"/>
              </a:xfrm>
              <a:prstGeom prst="rect">
                <a:avLst/>
              </a:prstGeom>
              <a:blipFill>
                <a:blip r:embed="rId30"/>
                <a:stretch>
                  <a:fillRect l="-36000" r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678522" y="5149824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522" y="5149824"/>
                <a:ext cx="286810" cy="276999"/>
              </a:xfrm>
              <a:prstGeom prst="rect">
                <a:avLst/>
              </a:prstGeom>
              <a:blipFill>
                <a:blip r:embed="rId31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/>
              <p:cNvSpPr/>
              <p:nvPr/>
            </p:nvSpPr>
            <p:spPr>
              <a:xfrm>
                <a:off x="3593797" y="3882889"/>
                <a:ext cx="634085" cy="491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Rectangle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797" y="3882889"/>
                <a:ext cx="634085" cy="49109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 rot="258720">
            <a:off x="4978199" y="5010770"/>
            <a:ext cx="1711440" cy="492443"/>
            <a:chOff x="4943168" y="4998937"/>
            <a:chExt cx="1711440" cy="492443"/>
          </a:xfrm>
        </p:grpSpPr>
        <p:grpSp>
          <p:nvGrpSpPr>
            <p:cNvPr id="84" name="Group 83"/>
            <p:cNvGrpSpPr/>
            <p:nvPr/>
          </p:nvGrpSpPr>
          <p:grpSpPr>
            <a:xfrm>
              <a:off x="4943168" y="5236932"/>
              <a:ext cx="1711440" cy="234201"/>
              <a:chOff x="5294052" y="4984118"/>
              <a:chExt cx="1340773" cy="177267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5294052" y="5029896"/>
                <a:ext cx="1340773" cy="131489"/>
                <a:chOff x="5294040" y="5029907"/>
                <a:chExt cx="1340770" cy="131489"/>
              </a:xfrm>
            </p:grpSpPr>
            <p:cxnSp>
              <p:nvCxnSpPr>
                <p:cNvPr id="89" name="Straight Arrow Connector 88"/>
                <p:cNvCxnSpPr>
                  <a:stCxn id="78" idx="3"/>
                </p:cNvCxnSpPr>
                <p:nvPr/>
              </p:nvCxnSpPr>
              <p:spPr>
                <a:xfrm rot="21341280" flipV="1">
                  <a:off x="5294040" y="5029907"/>
                  <a:ext cx="1340770" cy="81415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/>
                <p:cNvSpPr/>
                <p:nvPr/>
              </p:nvSpPr>
              <p:spPr>
                <a:xfrm>
                  <a:off x="5485087" y="5081682"/>
                  <a:ext cx="72908" cy="7971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6" name="Oval 85"/>
              <p:cNvSpPr/>
              <p:nvPr/>
            </p:nvSpPr>
            <p:spPr>
              <a:xfrm>
                <a:off x="6268903" y="4984118"/>
                <a:ext cx="72908" cy="7971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" name="Group 124"/>
          <p:cNvGrpSpPr/>
          <p:nvPr/>
        </p:nvGrpSpPr>
        <p:grpSpPr>
          <a:xfrm rot="21248519">
            <a:off x="4943538" y="4719558"/>
            <a:ext cx="1736274" cy="601377"/>
            <a:chOff x="4725281" y="4971835"/>
            <a:chExt cx="1905464" cy="601377"/>
          </a:xfrm>
        </p:grpSpPr>
        <p:grpSp>
          <p:nvGrpSpPr>
            <p:cNvPr id="126" name="Group 125"/>
            <p:cNvGrpSpPr/>
            <p:nvPr/>
          </p:nvGrpSpPr>
          <p:grpSpPr>
            <a:xfrm>
              <a:off x="4725281" y="5134844"/>
              <a:ext cx="1905464" cy="438368"/>
              <a:chOff x="5123355" y="4906844"/>
              <a:chExt cx="1492775" cy="331801"/>
            </a:xfrm>
          </p:grpSpPr>
          <p:grpSp>
            <p:nvGrpSpPr>
              <p:cNvPr id="128" name="Group 127"/>
              <p:cNvGrpSpPr/>
              <p:nvPr/>
            </p:nvGrpSpPr>
            <p:grpSpPr>
              <a:xfrm>
                <a:off x="5123355" y="4906844"/>
                <a:ext cx="1492775" cy="331801"/>
                <a:chOff x="5123344" y="4906855"/>
                <a:chExt cx="1492772" cy="331801"/>
              </a:xfrm>
            </p:grpSpPr>
            <p:cxnSp>
              <p:nvCxnSpPr>
                <p:cNvPr id="130" name="Straight Arrow Connector 129"/>
                <p:cNvCxnSpPr/>
                <p:nvPr/>
              </p:nvCxnSpPr>
              <p:spPr>
                <a:xfrm rot="351481" flipV="1">
                  <a:off x="5123346" y="4906858"/>
                  <a:ext cx="1492772" cy="331801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30"/>
                <p:cNvSpPr/>
                <p:nvPr/>
              </p:nvSpPr>
              <p:spPr>
                <a:xfrm>
                  <a:off x="5335147" y="5097513"/>
                  <a:ext cx="72908" cy="7971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Oval 128"/>
              <p:cNvSpPr/>
              <p:nvPr/>
            </p:nvSpPr>
            <p:spPr>
              <a:xfrm>
                <a:off x="6268903" y="4984118"/>
                <a:ext cx="72908" cy="7971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 rot="21113085">
                  <a:off x="5450607" y="4971835"/>
                  <a:ext cx="407511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13085">
                  <a:off x="5450607" y="4971835"/>
                  <a:ext cx="407511" cy="492443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0924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/>
      <p:bldP spid="71" grpId="0" animBg="1"/>
      <p:bldP spid="72" grpId="0" animBg="1"/>
      <p:bldP spid="73" grpId="0" animBg="1"/>
      <p:bldP spid="74" grpId="0"/>
      <p:bldP spid="75" grpId="0"/>
      <p:bldP spid="77" grpId="0"/>
      <p:bldP spid="78" grpId="0"/>
      <p:bldP spid="79" grpId="0"/>
      <p:bldP spid="1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Abstraction &amp; Monotone Theory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18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Thm</a:t>
                </a:r>
                <a:r>
                  <a:rPr lang="en-US" sz="2400" dirty="0" smtClean="0"/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sup>
                            </m:sSub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∪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486" y="2074017"/>
                <a:ext cx="6724650" cy="597664"/>
              </a:xfrm>
              <a:prstGeom prst="rect">
                <a:avLst/>
              </a:prstGeom>
              <a:blipFill>
                <a:blip r:embed="rId21"/>
                <a:stretch>
                  <a:fillRect l="-145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/>
          <p:cNvSpPr/>
          <p:nvPr/>
        </p:nvSpPr>
        <p:spPr>
          <a:xfrm>
            <a:off x="3120762" y="1694833"/>
            <a:ext cx="2113614" cy="3937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1155525" y="2722315"/>
            <a:ext cx="71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6D9553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69" y="2670999"/>
                <a:ext cx="2680990" cy="56361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 111"/>
          <p:cNvSpPr/>
          <p:nvPr/>
        </p:nvSpPr>
        <p:spPr>
          <a:xfrm>
            <a:off x="4752187" y="2691197"/>
            <a:ext cx="48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</a:rPr>
              <a:t>iff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∀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ℬ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 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𝜎</m:t>
                      </m:r>
                      <m:groupChr>
                        <m:groupChrPr>
                          <m:chr m:val="→"/>
                          <m:vertJc m:val="bot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groupChr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</m:groupCh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</m:oMath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∩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∅</m:t>
                      </m:r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60" y="2601574"/>
                <a:ext cx="4853267" cy="97174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Oval 54"/>
          <p:cNvSpPr/>
          <p:nvPr/>
        </p:nvSpPr>
        <p:spPr>
          <a:xfrm>
            <a:off x="227466" y="3666494"/>
            <a:ext cx="5221194" cy="3000413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491782" y="3485856"/>
                <a:ext cx="816136" cy="491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782" y="3485856"/>
                <a:ext cx="816136" cy="49109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6345762" y="3811078"/>
            <a:ext cx="2278774" cy="2177354"/>
            <a:chOff x="6528564" y="3582479"/>
            <a:chExt cx="2278774" cy="2177354"/>
          </a:xfrm>
        </p:grpSpPr>
        <p:sp>
          <p:nvSpPr>
            <p:cNvPr id="63" name="Oval 62"/>
            <p:cNvSpPr/>
            <p:nvPr/>
          </p:nvSpPr>
          <p:spPr>
            <a:xfrm>
              <a:off x="6675807" y="3780843"/>
              <a:ext cx="2131531" cy="1978990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7127957" y="4044144"/>
              <a:ext cx="1526980" cy="1474005"/>
            </a:xfrm>
            <a:prstGeom prst="ellipse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/>
                <p:cNvSpPr/>
                <p:nvPr/>
              </p:nvSpPr>
              <p:spPr>
                <a:xfrm>
                  <a:off x="7402749" y="4230419"/>
                  <a:ext cx="1099788" cy="1114436"/>
                </a:xfrm>
                <a:prstGeom prst="ellipse">
                  <a:avLst/>
                </a:prstGeom>
                <a:solidFill>
                  <a:srgbClr val="FF5757"/>
                </a:solidFill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𝑩𝒂𝒅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749" y="4230419"/>
                  <a:ext cx="1099788" cy="1114436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528564" y="3582479"/>
                  <a:ext cx="61100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ℬ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8564" y="3582479"/>
                  <a:ext cx="611001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3530480" y="4156117"/>
            <a:ext cx="1903077" cy="2014881"/>
            <a:chOff x="3888125" y="3755978"/>
            <a:chExt cx="1969279" cy="2084972"/>
          </a:xfrm>
          <a:solidFill>
            <a:srgbClr val="A9D18E"/>
          </a:solidFill>
        </p:grpSpPr>
        <p:sp>
          <p:nvSpPr>
            <p:cNvPr id="68" name="Oval 27"/>
            <p:cNvSpPr/>
            <p:nvPr/>
          </p:nvSpPr>
          <p:spPr>
            <a:xfrm>
              <a:off x="5161690" y="3787195"/>
              <a:ext cx="695714" cy="2053755"/>
            </a:xfrm>
            <a:custGeom>
              <a:avLst/>
              <a:gdLst>
                <a:gd name="connsiteX0" fmla="*/ 0 w 1351541"/>
                <a:gd name="connsiteY0" fmla="*/ 984842 h 1969684"/>
                <a:gd name="connsiteX1" fmla="*/ 675771 w 1351541"/>
                <a:gd name="connsiteY1" fmla="*/ 0 h 1969684"/>
                <a:gd name="connsiteX2" fmla="*/ 1351542 w 1351541"/>
                <a:gd name="connsiteY2" fmla="*/ 984842 h 1969684"/>
                <a:gd name="connsiteX3" fmla="*/ 675771 w 1351541"/>
                <a:gd name="connsiteY3" fmla="*/ 1969684 h 1969684"/>
                <a:gd name="connsiteX4" fmla="*/ 0 w 1351541"/>
                <a:gd name="connsiteY4" fmla="*/ 984842 h 1969684"/>
                <a:gd name="connsiteX0" fmla="*/ 512020 w 676787"/>
                <a:gd name="connsiteY0" fmla="*/ 936324 h 1969912"/>
                <a:gd name="connsiteX1" fmla="*/ 1016 w 676787"/>
                <a:gd name="connsiteY1" fmla="*/ 120 h 1969912"/>
                <a:gd name="connsiteX2" fmla="*/ 676787 w 676787"/>
                <a:gd name="connsiteY2" fmla="*/ 984962 h 1969912"/>
                <a:gd name="connsiteX3" fmla="*/ 1016 w 676787"/>
                <a:gd name="connsiteY3" fmla="*/ 1969804 h 1969912"/>
                <a:gd name="connsiteX4" fmla="*/ 512020 w 676787"/>
                <a:gd name="connsiteY4" fmla="*/ 936324 h 1969912"/>
                <a:gd name="connsiteX0" fmla="*/ 223292 w 689067"/>
                <a:gd name="connsiteY0" fmla="*/ 954718 h 1969772"/>
                <a:gd name="connsiteX1" fmla="*/ 13296 w 689067"/>
                <a:gd name="connsiteY1" fmla="*/ 46 h 1969772"/>
                <a:gd name="connsiteX2" fmla="*/ 689067 w 689067"/>
                <a:gd name="connsiteY2" fmla="*/ 984888 h 1969772"/>
                <a:gd name="connsiteX3" fmla="*/ 13296 w 689067"/>
                <a:gd name="connsiteY3" fmla="*/ 1969730 h 1969772"/>
                <a:gd name="connsiteX4" fmla="*/ 223292 w 689067"/>
                <a:gd name="connsiteY4" fmla="*/ 954718 h 1969772"/>
                <a:gd name="connsiteX0" fmla="*/ 368682 w 680257"/>
                <a:gd name="connsiteY0" fmla="*/ 954718 h 1969772"/>
                <a:gd name="connsiteX1" fmla="*/ 4486 w 680257"/>
                <a:gd name="connsiteY1" fmla="*/ 46 h 1969772"/>
                <a:gd name="connsiteX2" fmla="*/ 680257 w 680257"/>
                <a:gd name="connsiteY2" fmla="*/ 984888 h 1969772"/>
                <a:gd name="connsiteX3" fmla="*/ 4486 w 680257"/>
                <a:gd name="connsiteY3" fmla="*/ 1969730 h 1969772"/>
                <a:gd name="connsiteX4" fmla="*/ 368682 w 680257"/>
                <a:gd name="connsiteY4" fmla="*/ 954718 h 19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57" h="1969772">
                  <a:moveTo>
                    <a:pt x="368682" y="954718"/>
                  </a:moveTo>
                  <a:cubicBezTo>
                    <a:pt x="368682" y="410805"/>
                    <a:pt x="-47443" y="-4982"/>
                    <a:pt x="4486" y="46"/>
                  </a:cubicBezTo>
                  <a:cubicBezTo>
                    <a:pt x="56415" y="5074"/>
                    <a:pt x="680257" y="440975"/>
                    <a:pt x="680257" y="984888"/>
                  </a:cubicBezTo>
                  <a:cubicBezTo>
                    <a:pt x="680257" y="1528801"/>
                    <a:pt x="56415" y="1974758"/>
                    <a:pt x="4486" y="1969730"/>
                  </a:cubicBezTo>
                  <a:cubicBezTo>
                    <a:pt x="-47443" y="1964702"/>
                    <a:pt x="368682" y="1498631"/>
                    <a:pt x="368682" y="9547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244390">
              <a:off x="3888125" y="3755978"/>
              <a:ext cx="1672993" cy="2069422"/>
            </a:xfrm>
            <a:custGeom>
              <a:avLst/>
              <a:gdLst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505838 w 1536970"/>
                <a:gd name="connsiteY2" fmla="*/ 525294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573932 w 1536970"/>
                <a:gd name="connsiteY4" fmla="*/ 1342417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759316 w 1536970"/>
                <a:gd name="connsiteY4" fmla="*/ 1303101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613166 w 1536970"/>
                <a:gd name="connsiteY2" fmla="*/ 476149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45915 h 1974715"/>
                <a:gd name="connsiteX1" fmla="*/ 1245140 w 1536970"/>
                <a:gd name="connsiteY1" fmla="*/ 0 h 1974715"/>
                <a:gd name="connsiteX2" fmla="*/ 759522 w 1536970"/>
                <a:gd name="connsiteY2" fmla="*/ 456492 h 1974715"/>
                <a:gd name="connsiteX3" fmla="*/ 1536970 w 1536970"/>
                <a:gd name="connsiteY3" fmla="*/ 593387 h 1974715"/>
                <a:gd name="connsiteX4" fmla="*/ 944699 w 1536970"/>
                <a:gd name="connsiteY4" fmla="*/ 1283443 h 1974715"/>
                <a:gd name="connsiteX5" fmla="*/ 1400783 w 1536970"/>
                <a:gd name="connsiteY5" fmla="*/ 1712068 h 1974715"/>
                <a:gd name="connsiteX6" fmla="*/ 0 w 1536970"/>
                <a:gd name="connsiteY6" fmla="*/ 1974715 h 1974715"/>
                <a:gd name="connsiteX0" fmla="*/ 29183 w 1536970"/>
                <a:gd name="connsiteY0" fmla="*/ 171806 h 2000606"/>
                <a:gd name="connsiteX1" fmla="*/ 1331346 w 1536970"/>
                <a:gd name="connsiteY1" fmla="*/ 0 h 2000606"/>
                <a:gd name="connsiteX2" fmla="*/ 759522 w 1536970"/>
                <a:gd name="connsiteY2" fmla="*/ 482383 h 2000606"/>
                <a:gd name="connsiteX3" fmla="*/ 1536970 w 1536970"/>
                <a:gd name="connsiteY3" fmla="*/ 619278 h 2000606"/>
                <a:gd name="connsiteX4" fmla="*/ 944699 w 1536970"/>
                <a:gd name="connsiteY4" fmla="*/ 1309334 h 2000606"/>
                <a:gd name="connsiteX5" fmla="*/ 1400783 w 1536970"/>
                <a:gd name="connsiteY5" fmla="*/ 1737959 h 2000606"/>
                <a:gd name="connsiteX6" fmla="*/ 0 w 1536970"/>
                <a:gd name="connsiteY6" fmla="*/ 2000606 h 2000606"/>
                <a:gd name="connsiteX0" fmla="*/ 29183 w 1673946"/>
                <a:gd name="connsiteY0" fmla="*/ 171806 h 2000606"/>
                <a:gd name="connsiteX1" fmla="*/ 1331346 w 1673946"/>
                <a:gd name="connsiteY1" fmla="*/ 0 h 2000606"/>
                <a:gd name="connsiteX2" fmla="*/ 759522 w 1673946"/>
                <a:gd name="connsiteY2" fmla="*/ 482383 h 2000606"/>
                <a:gd name="connsiteX3" fmla="*/ 1673946 w 1673946"/>
                <a:gd name="connsiteY3" fmla="*/ 481352 h 2000606"/>
                <a:gd name="connsiteX4" fmla="*/ 944699 w 1673946"/>
                <a:gd name="connsiteY4" fmla="*/ 1309334 h 2000606"/>
                <a:gd name="connsiteX5" fmla="*/ 1400783 w 1673946"/>
                <a:gd name="connsiteY5" fmla="*/ 1737959 h 2000606"/>
                <a:gd name="connsiteX6" fmla="*/ 0 w 1673946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400783 w 1678044"/>
                <a:gd name="connsiteY5" fmla="*/ 1737959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97289 w 1678044"/>
                <a:gd name="connsiteY5" fmla="*/ 1826894 h 2000606"/>
                <a:gd name="connsiteX6" fmla="*/ 0 w 1678044"/>
                <a:gd name="connsiteY6" fmla="*/ 2000606 h 2000606"/>
                <a:gd name="connsiteX0" fmla="*/ 29183 w 1678044"/>
                <a:gd name="connsiteY0" fmla="*/ 171806 h 2000606"/>
                <a:gd name="connsiteX1" fmla="*/ 1331346 w 1678044"/>
                <a:gd name="connsiteY1" fmla="*/ 0 h 2000606"/>
                <a:gd name="connsiteX2" fmla="*/ 759522 w 1678044"/>
                <a:gd name="connsiteY2" fmla="*/ 482383 h 2000606"/>
                <a:gd name="connsiteX3" fmla="*/ 1678044 w 1678044"/>
                <a:gd name="connsiteY3" fmla="*/ 816087 h 2000606"/>
                <a:gd name="connsiteX4" fmla="*/ 944699 w 1678044"/>
                <a:gd name="connsiteY4" fmla="*/ 1309334 h 2000606"/>
                <a:gd name="connsiteX5" fmla="*/ 1368755 w 1678044"/>
                <a:gd name="connsiteY5" fmla="*/ 1976749 h 2000606"/>
                <a:gd name="connsiteX6" fmla="*/ 0 w 1678044"/>
                <a:gd name="connsiteY6" fmla="*/ 2000606 h 2000606"/>
                <a:gd name="connsiteX0" fmla="*/ 29183 w 1678044"/>
                <a:gd name="connsiteY0" fmla="*/ 242559 h 2071359"/>
                <a:gd name="connsiteX1" fmla="*/ 1218746 w 1678044"/>
                <a:gd name="connsiteY1" fmla="*/ 0 h 2071359"/>
                <a:gd name="connsiteX2" fmla="*/ 759522 w 1678044"/>
                <a:gd name="connsiteY2" fmla="*/ 553136 h 2071359"/>
                <a:gd name="connsiteX3" fmla="*/ 1678044 w 1678044"/>
                <a:gd name="connsiteY3" fmla="*/ 886840 h 2071359"/>
                <a:gd name="connsiteX4" fmla="*/ 944699 w 1678044"/>
                <a:gd name="connsiteY4" fmla="*/ 1380087 h 2071359"/>
                <a:gd name="connsiteX5" fmla="*/ 1368755 w 1678044"/>
                <a:gd name="connsiteY5" fmla="*/ 2047502 h 2071359"/>
                <a:gd name="connsiteX6" fmla="*/ 0 w 1678044"/>
                <a:gd name="connsiteY6" fmla="*/ 2071359 h 2071359"/>
                <a:gd name="connsiteX0" fmla="*/ 29183 w 1678044"/>
                <a:gd name="connsiteY0" fmla="*/ 262167 h 2090967"/>
                <a:gd name="connsiteX1" fmla="*/ 1217360 w 1678044"/>
                <a:gd name="connsiteY1" fmla="*/ 0 h 2090967"/>
                <a:gd name="connsiteX2" fmla="*/ 759522 w 1678044"/>
                <a:gd name="connsiteY2" fmla="*/ 572744 h 2090967"/>
                <a:gd name="connsiteX3" fmla="*/ 1678044 w 1678044"/>
                <a:gd name="connsiteY3" fmla="*/ 906448 h 2090967"/>
                <a:gd name="connsiteX4" fmla="*/ 944699 w 1678044"/>
                <a:gd name="connsiteY4" fmla="*/ 1399695 h 2090967"/>
                <a:gd name="connsiteX5" fmla="*/ 1368755 w 1678044"/>
                <a:gd name="connsiteY5" fmla="*/ 2067110 h 2090967"/>
                <a:gd name="connsiteX6" fmla="*/ 0 w 1678044"/>
                <a:gd name="connsiteY6" fmla="*/ 2090967 h 20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044" h="2090967">
                  <a:moveTo>
                    <a:pt x="29183" y="262167"/>
                  </a:moveTo>
                  <a:lnTo>
                    <a:pt x="1217360" y="0"/>
                  </a:lnTo>
                  <a:lnTo>
                    <a:pt x="759522" y="572744"/>
                  </a:lnTo>
                  <a:lnTo>
                    <a:pt x="1678044" y="906448"/>
                  </a:lnTo>
                  <a:lnTo>
                    <a:pt x="944699" y="1399695"/>
                  </a:lnTo>
                  <a:lnTo>
                    <a:pt x="1368755" y="2067110"/>
                  </a:lnTo>
                  <a:lnTo>
                    <a:pt x="0" y="2090967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" name="Oval 70"/>
          <p:cNvSpPr/>
          <p:nvPr/>
        </p:nvSpPr>
        <p:spPr>
          <a:xfrm>
            <a:off x="458429" y="4006756"/>
            <a:ext cx="3780625" cy="2315033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814995" y="4428516"/>
            <a:ext cx="2304062" cy="1533775"/>
          </a:xfrm>
          <a:prstGeom prst="ellipse">
            <a:avLst/>
          </a:prstGeom>
          <a:solidFill>
            <a:srgbClr val="F1E8F8"/>
          </a:solidFill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val 72"/>
              <p:cNvSpPr/>
              <p:nvPr/>
            </p:nvSpPr>
            <p:spPr>
              <a:xfrm>
                <a:off x="1223925" y="4963258"/>
                <a:ext cx="1250474" cy="627311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Oval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25" y="4963258"/>
                <a:ext cx="1250474" cy="627311"/>
              </a:xfrm>
              <a:prstGeom prst="ellipse">
                <a:avLst/>
              </a:prstGeom>
              <a:blipFill>
                <a:blip r:embed="rId26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2813235" y="4262118"/>
                <a:ext cx="634085" cy="4753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235" y="4262118"/>
                <a:ext cx="634085" cy="475387"/>
              </a:xfrm>
              <a:prstGeom prst="rect">
                <a:avLst/>
              </a:prstGeom>
              <a:blipFill>
                <a:blip r:embed="rId27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81919" y="4055963"/>
                <a:ext cx="4681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919" y="4055963"/>
                <a:ext cx="468143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4269631" y="4781526"/>
                <a:ext cx="1072483" cy="51193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631" y="4781526"/>
                <a:ext cx="1072483" cy="51193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809737" y="5225363"/>
                <a:ext cx="15237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37" y="5225363"/>
                <a:ext cx="152371" cy="276999"/>
              </a:xfrm>
              <a:prstGeom prst="rect">
                <a:avLst/>
              </a:prstGeom>
              <a:blipFill>
                <a:blip r:embed="rId30"/>
                <a:stretch>
                  <a:fillRect l="-36000" r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678317" y="5057141"/>
                <a:ext cx="2868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17" y="5057141"/>
                <a:ext cx="286810" cy="276999"/>
              </a:xfrm>
              <a:prstGeom prst="rect">
                <a:avLst/>
              </a:prstGeom>
              <a:blipFill>
                <a:blip r:embed="rId31"/>
                <a:stretch>
                  <a:fillRect l="-12766" r="-638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Group 117"/>
          <p:cNvGrpSpPr/>
          <p:nvPr/>
        </p:nvGrpSpPr>
        <p:grpSpPr>
          <a:xfrm rot="1596600">
            <a:off x="4844725" y="4520389"/>
            <a:ext cx="1922473" cy="502256"/>
            <a:chOff x="4962109" y="4992914"/>
            <a:chExt cx="1686035" cy="502256"/>
          </a:xfrm>
        </p:grpSpPr>
        <p:grpSp>
          <p:nvGrpSpPr>
            <p:cNvPr id="119" name="Group 118"/>
            <p:cNvGrpSpPr/>
            <p:nvPr/>
          </p:nvGrpSpPr>
          <p:grpSpPr>
            <a:xfrm>
              <a:off x="4962109" y="5233218"/>
              <a:ext cx="1686035" cy="261952"/>
              <a:chOff x="5308890" y="4981313"/>
              <a:chExt cx="1320870" cy="198272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5308890" y="4981313"/>
                <a:ext cx="1320870" cy="198272"/>
                <a:chOff x="5308878" y="4981324"/>
                <a:chExt cx="1320867" cy="198272"/>
              </a:xfrm>
            </p:grpSpPr>
            <p:cxnSp>
              <p:nvCxnSpPr>
                <p:cNvPr id="123" name="Straight Arrow Connector 122"/>
                <p:cNvCxnSpPr/>
                <p:nvPr/>
              </p:nvCxnSpPr>
              <p:spPr>
                <a:xfrm flipV="1">
                  <a:off x="5308878" y="4981324"/>
                  <a:ext cx="1320867" cy="182330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Oval 123"/>
                <p:cNvSpPr/>
                <p:nvPr/>
              </p:nvSpPr>
              <p:spPr>
                <a:xfrm>
                  <a:off x="5493362" y="5099882"/>
                  <a:ext cx="72908" cy="7971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2" name="Oval 121"/>
              <p:cNvSpPr/>
              <p:nvPr/>
            </p:nvSpPr>
            <p:spPr>
              <a:xfrm>
                <a:off x="6268903" y="4984118"/>
                <a:ext cx="72908" cy="7971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/>
                <p:cNvSpPr txBox="1"/>
                <p:nvPr/>
              </p:nvSpPr>
              <p:spPr>
                <a:xfrm rot="21113085">
                  <a:off x="5606447" y="4992914"/>
                  <a:ext cx="407511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13085">
                  <a:off x="5606447" y="4992914"/>
                  <a:ext cx="407511" cy="492443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/>
              <p:cNvSpPr/>
              <p:nvPr/>
            </p:nvSpPr>
            <p:spPr>
              <a:xfrm>
                <a:off x="3593797" y="3882889"/>
                <a:ext cx="634085" cy="491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Rectangle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797" y="3882889"/>
                <a:ext cx="634085" cy="49109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5" name="Group 124"/>
          <p:cNvGrpSpPr/>
          <p:nvPr/>
        </p:nvGrpSpPr>
        <p:grpSpPr>
          <a:xfrm rot="21248519">
            <a:off x="4787941" y="5196344"/>
            <a:ext cx="1905464" cy="574275"/>
            <a:chOff x="4725281" y="4998937"/>
            <a:chExt cx="1905464" cy="574275"/>
          </a:xfrm>
        </p:grpSpPr>
        <p:grpSp>
          <p:nvGrpSpPr>
            <p:cNvPr id="126" name="Group 125"/>
            <p:cNvGrpSpPr/>
            <p:nvPr/>
          </p:nvGrpSpPr>
          <p:grpSpPr>
            <a:xfrm>
              <a:off x="4725281" y="5134844"/>
              <a:ext cx="1905464" cy="438368"/>
              <a:chOff x="5123355" y="4906844"/>
              <a:chExt cx="1492775" cy="331801"/>
            </a:xfrm>
          </p:grpSpPr>
          <p:grpSp>
            <p:nvGrpSpPr>
              <p:cNvPr id="128" name="Group 127"/>
              <p:cNvGrpSpPr/>
              <p:nvPr/>
            </p:nvGrpSpPr>
            <p:grpSpPr>
              <a:xfrm>
                <a:off x="5123355" y="4906844"/>
                <a:ext cx="1492775" cy="331801"/>
                <a:chOff x="5123344" y="4906855"/>
                <a:chExt cx="1492772" cy="331801"/>
              </a:xfrm>
            </p:grpSpPr>
            <p:cxnSp>
              <p:nvCxnSpPr>
                <p:cNvPr id="130" name="Straight Arrow Connector 129"/>
                <p:cNvCxnSpPr/>
                <p:nvPr/>
              </p:nvCxnSpPr>
              <p:spPr>
                <a:xfrm rot="351481" flipV="1">
                  <a:off x="5123346" y="4906858"/>
                  <a:ext cx="1492772" cy="331801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Oval 130"/>
                <p:cNvSpPr/>
                <p:nvPr/>
              </p:nvSpPr>
              <p:spPr>
                <a:xfrm>
                  <a:off x="5335147" y="5097513"/>
                  <a:ext cx="72908" cy="7971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Oval 128"/>
              <p:cNvSpPr/>
              <p:nvPr/>
            </p:nvSpPr>
            <p:spPr>
              <a:xfrm>
                <a:off x="6268903" y="4984118"/>
                <a:ext cx="72908" cy="7971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 rot="258720">
            <a:off x="4970080" y="4958127"/>
            <a:ext cx="1711440" cy="492443"/>
            <a:chOff x="4943168" y="4998937"/>
            <a:chExt cx="1711440" cy="492443"/>
          </a:xfrm>
        </p:grpSpPr>
        <p:grpSp>
          <p:nvGrpSpPr>
            <p:cNvPr id="84" name="Group 83"/>
            <p:cNvGrpSpPr/>
            <p:nvPr/>
          </p:nvGrpSpPr>
          <p:grpSpPr>
            <a:xfrm>
              <a:off x="4943168" y="5236932"/>
              <a:ext cx="1711440" cy="234201"/>
              <a:chOff x="5294052" y="4984118"/>
              <a:chExt cx="1340773" cy="177267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5294052" y="5029896"/>
                <a:ext cx="1340773" cy="131489"/>
                <a:chOff x="5294040" y="5029907"/>
                <a:chExt cx="1340770" cy="131489"/>
              </a:xfrm>
            </p:grpSpPr>
            <p:cxnSp>
              <p:nvCxnSpPr>
                <p:cNvPr id="89" name="Straight Arrow Connector 88"/>
                <p:cNvCxnSpPr>
                  <a:stCxn id="78" idx="3"/>
                </p:cNvCxnSpPr>
                <p:nvPr/>
              </p:nvCxnSpPr>
              <p:spPr>
                <a:xfrm rot="21341280" flipV="1">
                  <a:off x="5294040" y="5029907"/>
                  <a:ext cx="1340770" cy="81415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/>
                <p:cNvSpPr/>
                <p:nvPr/>
              </p:nvSpPr>
              <p:spPr>
                <a:xfrm>
                  <a:off x="5485087" y="5081682"/>
                  <a:ext cx="72908" cy="79714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6" name="Oval 85"/>
              <p:cNvSpPr/>
              <p:nvPr/>
            </p:nvSpPr>
            <p:spPr>
              <a:xfrm>
                <a:off x="6268903" y="4984118"/>
                <a:ext cx="72908" cy="7971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13085">
                  <a:off x="5595903" y="4998937"/>
                  <a:ext cx="407511" cy="492443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5092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/>
      <p:bldP spid="71" grpId="0" animBg="1"/>
      <p:bldP spid="72" grpId="0" animBg="1"/>
      <p:bldP spid="73" grpId="0" animBg="1"/>
      <p:bldP spid="74" grpId="0"/>
      <p:bldP spid="75" grpId="0"/>
      <p:bldP spid="77" grpId="0"/>
      <p:bldP spid="78" grpId="0"/>
      <p:bldP spid="79" grpId="0"/>
      <p:bldP spid="1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>
          <a:xfrm>
            <a:off x="7065730" y="4533445"/>
            <a:ext cx="18482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-PDR and the Monotone Theory</a:t>
                </a:r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4"/>
                <a:stretch>
                  <a:fillRect t="-35922" r="-2100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447675" y="1033646"/>
            <a:ext cx="8216032" cy="1108847"/>
          </a:xfrm>
          <a:prstGeom prst="rect">
            <a:avLst/>
          </a:prstGeom>
          <a:solidFill>
            <a:srgbClr val="DEC8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MSpan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ℬ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 ⟹</m:t>
                    </m:r>
                    <m:r>
                      <m:rPr>
                        <m:nor/>
                      </m:rPr>
                      <a:rPr lang="en-US" sz="3200"/>
                      <m:t>⟩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960" y="1239820"/>
                <a:ext cx="3329629" cy="584775"/>
              </a:xfrm>
              <a:prstGeom prst="rect">
                <a:avLst/>
              </a:prstGeom>
              <a:blipFill>
                <a:blip r:embed="rId5"/>
                <a:stretch>
                  <a:fillRect l="-4579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 bwMode="auto">
          <a:xfrm flipH="1">
            <a:off x="3104034" y="14499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619" y="938077"/>
                <a:ext cx="46519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 bwMode="auto">
          <a:xfrm flipH="1">
            <a:off x="3112830" y="1640466"/>
            <a:ext cx="1925423" cy="0"/>
          </a:xfrm>
          <a:prstGeom prst="straightConnector1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/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dirty="0" smtClean="0"/>
                        <m:t>⟨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,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/>
                        </a:rPr>
                        <m:t>⊆</m:t>
                      </m:r>
                      <m:r>
                        <m:rPr>
                          <m:nor/>
                        </m:rPr>
                        <a:rPr lang="en-US" sz="3200"/>
                        <m:t>⟩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/>
                        </a:rPr>
                        <m:t> 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31EF246-416E-4F1F-AD49-AC99CEC42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39" y="1238508"/>
                <a:ext cx="2229328" cy="10772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48" y="1602783"/>
                <a:ext cx="2296334" cy="5773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7199058" y="5687976"/>
            <a:ext cx="406942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216991" y="5029289"/>
            <a:ext cx="406942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241727" y="4533446"/>
            <a:ext cx="406942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241727" y="3848242"/>
            <a:ext cx="406942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034492" y="5030294"/>
            <a:ext cx="18482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042377" y="5687976"/>
            <a:ext cx="184825" cy="298132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058764" y="3846138"/>
            <a:ext cx="18482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648669" y="3846138"/>
            <a:ext cx="184825" cy="301307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631358" y="4533446"/>
            <a:ext cx="18482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577856" y="5687976"/>
            <a:ext cx="184825" cy="29813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3919738" y="2579026"/>
                <a:ext cx="444254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738" y="2579026"/>
                <a:ext cx="444254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784077" y="2584155"/>
                <a:ext cx="300927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7" y="2584155"/>
                <a:ext cx="3009276" cy="430887"/>
              </a:xfrm>
              <a:prstGeom prst="rect">
                <a:avLst/>
              </a:prstGeom>
              <a:blipFill>
                <a:blip r:embed="rId10"/>
                <a:stretch>
                  <a:fillRect l="-1420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784078" y="3384454"/>
                <a:ext cx="293968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  =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01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8" y="3384454"/>
                <a:ext cx="2939689" cy="430887"/>
              </a:xfrm>
              <a:prstGeom prst="rect">
                <a:avLst/>
              </a:prstGeom>
              <a:blipFill>
                <a:blip r:embed="rId11"/>
                <a:stretch>
                  <a:fillRect l="-1452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1068225" y="2303522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Init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1068225" y="3098720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Bad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4302807" y="2255539"/>
                <a:ext cx="1281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07" y="2255539"/>
                <a:ext cx="1281869" cy="400110"/>
              </a:xfrm>
              <a:prstGeom prst="rect">
                <a:avLst/>
              </a:prstGeom>
              <a:blipFill>
                <a:blip r:embed="rId12"/>
                <a:stretch>
                  <a:fillRect t="-1515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316418" y="3742740"/>
                <a:ext cx="6695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418" y="3742740"/>
                <a:ext cx="66954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3841946" y="3721204"/>
                <a:ext cx="3609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946" y="3721204"/>
                <a:ext cx="360996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1935561" y="4404039"/>
                <a:ext cx="2110641" cy="542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)∪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561" y="4404039"/>
                <a:ext cx="2110641" cy="54271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3861203" y="4443104"/>
                <a:ext cx="3609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203" y="4443104"/>
                <a:ext cx="36099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4361172" y="4893347"/>
                <a:ext cx="38310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72" y="4893347"/>
                <a:ext cx="3831049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363423" y="5564055"/>
                <a:ext cx="3684855" cy="590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ℬ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)∪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23" y="5564055"/>
                <a:ext cx="3684855" cy="59003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3856918" y="5607700"/>
                <a:ext cx="3609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918" y="5607700"/>
                <a:ext cx="360996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4721784" y="3788107"/>
                <a:ext cx="33582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01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784" y="3788107"/>
                <a:ext cx="3358227" cy="43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4706811" y="5621065"/>
                <a:ext cx="337319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811" y="5621065"/>
                <a:ext cx="3373199" cy="43088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4706811" y="4469232"/>
                <a:ext cx="337319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811" y="4469232"/>
                <a:ext cx="3373199" cy="43088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345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50" grpId="0" animBg="1"/>
      <p:bldP spid="53" grpId="0" animBg="1"/>
      <p:bldP spid="54" grpId="0" animBg="1"/>
      <p:bldP spid="55" grpId="0"/>
      <p:bldP spid="60" grpId="0"/>
      <p:bldP spid="63" grpId="0"/>
      <p:bldP spid="64" grpId="0"/>
      <p:bldP spid="66" grpId="0"/>
      <p:bldP spid="67" grpId="0"/>
      <p:bldP spid="69" grpId="0"/>
      <p:bldP spid="70" grpId="0"/>
      <p:bldP spid="72" grpId="0"/>
      <p:bldP spid="78" grpId="0"/>
      <p:bldP spid="79" grpId="0"/>
      <p:bldP spid="81" grpId="0"/>
      <p:bldP spid="84" grpId="0"/>
      <p:bldP spid="86" grpId="0"/>
      <p:bldP spid="89" grpId="0"/>
      <p:bldP spid="10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Key Ideas and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800" dirty="0" smtClean="0"/>
                  <a:t>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-PDR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: an algorithm that lower bounds the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overapproximation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of PDR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85" y="1043322"/>
                <a:ext cx="6543523" cy="954107"/>
              </a:xfrm>
              <a:prstGeom prst="rect">
                <a:avLst/>
              </a:prstGeom>
              <a:blipFill>
                <a:blip r:embed="rId4"/>
                <a:stretch>
                  <a:fillRect l="-932" t="-5732" r="-2050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Exponential gap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between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 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and </a:t>
                </a:r>
                <a:r>
                  <a:rPr lang="en-US" sz="2800" dirty="0" smtClean="0"/>
                  <a:t>exact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forward reachability, </a:t>
                </a:r>
                <a:r>
                  <a:rPr lang="en-US" sz="2800" dirty="0" smtClean="0"/>
                  <a:t>interpolation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4586879"/>
                <a:ext cx="7718871" cy="954107"/>
              </a:xfrm>
              <a:prstGeom prst="rect">
                <a:avLst/>
              </a:prstGeom>
              <a:blipFill>
                <a:blip r:embed="rId5"/>
                <a:stretch>
                  <a:fillRect l="-1422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Convergence bounds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from the DNF size of the transition relation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5555610"/>
                <a:ext cx="6936105" cy="954107"/>
              </a:xfrm>
              <a:prstGeom prst="rect">
                <a:avLst/>
              </a:prstGeom>
              <a:blipFill>
                <a:blip r:embed="rId11"/>
                <a:stretch>
                  <a:fillRect l="-1582" t="-5732" r="-114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3272599" y="2314249"/>
            <a:ext cx="90974" cy="214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7920" y="1978755"/>
            <a:ext cx="7917430" cy="2985561"/>
            <a:chOff x="597920" y="1978755"/>
            <a:chExt cx="7917430" cy="2985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1"/>
                <p:cNvSpPr txBox="1">
                  <a:spLocks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sz="4000" dirty="0" smtClean="0"/>
                    <a:t>-PDR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11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  <a:blipFill>
                  <a:blip r:embed="rId12"/>
                  <a:stretch>
                    <a:fillRect t="-29787" r="-10769" b="-574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ontent Placeholder 1"/>
            <p:cNvSpPr txBox="1">
              <a:spLocks/>
            </p:cNvSpPr>
            <p:nvPr/>
          </p:nvSpPr>
          <p:spPr>
            <a:xfrm>
              <a:off x="5956031" y="3785924"/>
              <a:ext cx="2559319" cy="1178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Monotone</a:t>
              </a:r>
              <a:br>
                <a:rPr lang="en-US" sz="2400" dirty="0" smtClean="0"/>
              </a:br>
              <a:r>
                <a:rPr lang="en-US" sz="2400" dirty="0" smtClean="0"/>
                <a:t>Theory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9284" y="2339437"/>
              <a:ext cx="2114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/>
                <a:t>+</a:t>
              </a:r>
              <a:endParaRPr lang="en-US" sz="4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1"/>
                <p:cNvSpPr txBox="1">
                  <a:spLocks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5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ontent Placeholder 1"/>
            <p:cNvSpPr txBox="1">
              <a:spLocks/>
            </p:cNvSpPr>
            <p:nvPr/>
          </p:nvSpPr>
          <p:spPr>
            <a:xfrm>
              <a:off x="2843775" y="3822469"/>
              <a:ext cx="2726056" cy="8931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Abstract Interpretation</a:t>
              </a:r>
              <a:endParaRPr lang="en-US" sz="2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958" y="1978755"/>
              <a:ext cx="1654311" cy="173702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272599" y="2012053"/>
            <a:ext cx="1868408" cy="1754197"/>
            <a:chOff x="3404486" y="2996395"/>
            <a:chExt cx="3793982" cy="3268663"/>
          </a:xfrm>
        </p:grpSpPr>
        <p:sp>
          <p:nvSpPr>
            <p:cNvPr id="37" name="Oval 36"/>
            <p:cNvSpPr/>
            <p:nvPr/>
          </p:nvSpPr>
          <p:spPr>
            <a:xfrm>
              <a:off x="3505604" y="2996395"/>
              <a:ext cx="1429966" cy="32686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04486" y="3473928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39" name="Diamond 38"/>
            <p:cNvSpPr/>
            <p:nvPr/>
          </p:nvSpPr>
          <p:spPr>
            <a:xfrm>
              <a:off x="5612277" y="2996396"/>
              <a:ext cx="1586191" cy="3268662"/>
            </a:xfrm>
            <a:prstGeom prst="diamond">
              <a:avLst/>
            </a:prstGeom>
            <a:solidFill>
              <a:srgbClr val="DEC8EE"/>
            </a:solidFill>
            <a:ln w="24000">
              <a:solidFill>
                <a:srgbClr val="AC7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ED1C24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H="1">
              <a:off x="4233686" y="4064269"/>
              <a:ext cx="2171688" cy="0"/>
            </a:xfrm>
            <a:prstGeom prst="straightConnector1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>
              <a:cxnSpLocks/>
            </p:cNvCxnSpPr>
            <p:nvPr/>
          </p:nvCxnSpPr>
          <p:spPr bwMode="auto">
            <a:xfrm>
              <a:off x="4220587" y="5285132"/>
              <a:ext cx="2120895" cy="0"/>
            </a:xfrm>
            <a:prstGeom prst="line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ectangle 23"/>
          <p:cNvSpPr/>
          <p:nvPr/>
        </p:nvSpPr>
        <p:spPr>
          <a:xfrm>
            <a:off x="1035163" y="5588005"/>
            <a:ext cx="6936105" cy="96873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9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Convergence Bounds</a:t>
            </a:r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8105775" y="3123993"/>
            <a:ext cx="0" cy="3347254"/>
          </a:xfrm>
          <a:prstGeom prst="line">
            <a:avLst/>
          </a:prstGeom>
          <a:ln w="41275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24049" y="1119236"/>
            <a:ext cx="152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u="sng" dirty="0" smtClean="0"/>
              <a:t>Problem</a:t>
            </a:r>
            <a:r>
              <a:rPr lang="en-US" sz="2800" b="0" dirty="0" smtClean="0"/>
              <a:t>:</a:t>
            </a:r>
            <a:endParaRPr lang="en-US" sz="2800" dirty="0"/>
          </a:p>
        </p:txBody>
      </p:sp>
      <p:sp>
        <p:nvSpPr>
          <p:cNvPr id="104" name="TextBox 103"/>
          <p:cNvSpPr txBox="1"/>
          <p:nvPr/>
        </p:nvSpPr>
        <p:spPr>
          <a:xfrm>
            <a:off x="597927" y="1955635"/>
            <a:ext cx="96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Goal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683842" y="3622786"/>
            <a:ext cx="3516668" cy="2087027"/>
            <a:chOff x="603998" y="3175718"/>
            <a:chExt cx="5511997" cy="3197559"/>
          </a:xfrm>
        </p:grpSpPr>
        <p:sp>
          <p:nvSpPr>
            <p:cNvPr id="141" name="Oval 140"/>
            <p:cNvSpPr/>
            <p:nvPr/>
          </p:nvSpPr>
          <p:spPr>
            <a:xfrm>
              <a:off x="603998" y="3268490"/>
              <a:ext cx="5402821" cy="3104787"/>
            </a:xfrm>
            <a:prstGeom prst="ellipse">
              <a:avLst/>
            </a:prstGeom>
            <a:solidFill>
              <a:srgbClr val="DEC8EE"/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868314" y="3175718"/>
              <a:ext cx="289546" cy="6130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4020939" y="3743278"/>
              <a:ext cx="1976151" cy="2091322"/>
              <a:chOff x="3894475" y="3743278"/>
              <a:chExt cx="1976151" cy="2091322"/>
            </a:xfrm>
            <a:solidFill>
              <a:srgbClr val="A9D18E"/>
            </a:solidFill>
          </p:grpSpPr>
          <p:sp>
            <p:nvSpPr>
              <p:cNvPr id="146" name="Oval 27"/>
              <p:cNvSpPr/>
              <p:nvPr/>
            </p:nvSpPr>
            <p:spPr>
              <a:xfrm>
                <a:off x="5155340" y="3780845"/>
                <a:ext cx="715286" cy="2053755"/>
              </a:xfrm>
              <a:custGeom>
                <a:avLst/>
                <a:gdLst>
                  <a:gd name="connsiteX0" fmla="*/ 0 w 1351541"/>
                  <a:gd name="connsiteY0" fmla="*/ 984842 h 1969684"/>
                  <a:gd name="connsiteX1" fmla="*/ 675771 w 1351541"/>
                  <a:gd name="connsiteY1" fmla="*/ 0 h 1969684"/>
                  <a:gd name="connsiteX2" fmla="*/ 1351542 w 1351541"/>
                  <a:gd name="connsiteY2" fmla="*/ 984842 h 1969684"/>
                  <a:gd name="connsiteX3" fmla="*/ 675771 w 1351541"/>
                  <a:gd name="connsiteY3" fmla="*/ 1969684 h 1969684"/>
                  <a:gd name="connsiteX4" fmla="*/ 0 w 1351541"/>
                  <a:gd name="connsiteY4" fmla="*/ 984842 h 1969684"/>
                  <a:gd name="connsiteX0" fmla="*/ 512020 w 676787"/>
                  <a:gd name="connsiteY0" fmla="*/ 936324 h 1969912"/>
                  <a:gd name="connsiteX1" fmla="*/ 1016 w 676787"/>
                  <a:gd name="connsiteY1" fmla="*/ 120 h 1969912"/>
                  <a:gd name="connsiteX2" fmla="*/ 676787 w 676787"/>
                  <a:gd name="connsiteY2" fmla="*/ 984962 h 1969912"/>
                  <a:gd name="connsiteX3" fmla="*/ 1016 w 676787"/>
                  <a:gd name="connsiteY3" fmla="*/ 1969804 h 1969912"/>
                  <a:gd name="connsiteX4" fmla="*/ 512020 w 676787"/>
                  <a:gd name="connsiteY4" fmla="*/ 936324 h 1969912"/>
                  <a:gd name="connsiteX0" fmla="*/ 223292 w 689067"/>
                  <a:gd name="connsiteY0" fmla="*/ 954718 h 1969772"/>
                  <a:gd name="connsiteX1" fmla="*/ 13296 w 689067"/>
                  <a:gd name="connsiteY1" fmla="*/ 46 h 1969772"/>
                  <a:gd name="connsiteX2" fmla="*/ 689067 w 689067"/>
                  <a:gd name="connsiteY2" fmla="*/ 984888 h 1969772"/>
                  <a:gd name="connsiteX3" fmla="*/ 13296 w 689067"/>
                  <a:gd name="connsiteY3" fmla="*/ 1969730 h 1969772"/>
                  <a:gd name="connsiteX4" fmla="*/ 223292 w 689067"/>
                  <a:gd name="connsiteY4" fmla="*/ 954718 h 1969772"/>
                  <a:gd name="connsiteX0" fmla="*/ 368682 w 680257"/>
                  <a:gd name="connsiteY0" fmla="*/ 954718 h 1969772"/>
                  <a:gd name="connsiteX1" fmla="*/ 4486 w 680257"/>
                  <a:gd name="connsiteY1" fmla="*/ 46 h 1969772"/>
                  <a:gd name="connsiteX2" fmla="*/ 680257 w 680257"/>
                  <a:gd name="connsiteY2" fmla="*/ 984888 h 1969772"/>
                  <a:gd name="connsiteX3" fmla="*/ 4486 w 680257"/>
                  <a:gd name="connsiteY3" fmla="*/ 1969730 h 1969772"/>
                  <a:gd name="connsiteX4" fmla="*/ 368682 w 680257"/>
                  <a:gd name="connsiteY4" fmla="*/ 954718 h 196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257" h="1969772">
                    <a:moveTo>
                      <a:pt x="368682" y="954718"/>
                    </a:moveTo>
                    <a:cubicBezTo>
                      <a:pt x="368682" y="410805"/>
                      <a:pt x="-47443" y="-4982"/>
                      <a:pt x="4486" y="46"/>
                    </a:cubicBezTo>
                    <a:cubicBezTo>
                      <a:pt x="56415" y="5074"/>
                      <a:pt x="680257" y="440975"/>
                      <a:pt x="680257" y="984888"/>
                    </a:cubicBezTo>
                    <a:cubicBezTo>
                      <a:pt x="680257" y="1528801"/>
                      <a:pt x="56415" y="1974758"/>
                      <a:pt x="4486" y="1969730"/>
                    </a:cubicBezTo>
                    <a:cubicBezTo>
                      <a:pt x="-47443" y="1964702"/>
                      <a:pt x="368682" y="1498631"/>
                      <a:pt x="368682" y="9547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244390">
                <a:off x="3894475" y="3743278"/>
                <a:ext cx="1672993" cy="2069422"/>
              </a:xfrm>
              <a:custGeom>
                <a:avLst/>
                <a:gdLst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505838 w 1536970"/>
                  <a:gd name="connsiteY2" fmla="*/ 525294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573932 w 1536970"/>
                  <a:gd name="connsiteY4" fmla="*/ 1342417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759316 w 1536970"/>
                  <a:gd name="connsiteY4" fmla="*/ 1303101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613166 w 1536970"/>
                  <a:gd name="connsiteY2" fmla="*/ 476149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45915 h 1974715"/>
                  <a:gd name="connsiteX1" fmla="*/ 1245140 w 1536970"/>
                  <a:gd name="connsiteY1" fmla="*/ 0 h 1974715"/>
                  <a:gd name="connsiteX2" fmla="*/ 759522 w 1536970"/>
                  <a:gd name="connsiteY2" fmla="*/ 456492 h 1974715"/>
                  <a:gd name="connsiteX3" fmla="*/ 1536970 w 1536970"/>
                  <a:gd name="connsiteY3" fmla="*/ 593387 h 1974715"/>
                  <a:gd name="connsiteX4" fmla="*/ 944699 w 1536970"/>
                  <a:gd name="connsiteY4" fmla="*/ 1283443 h 1974715"/>
                  <a:gd name="connsiteX5" fmla="*/ 1400783 w 1536970"/>
                  <a:gd name="connsiteY5" fmla="*/ 1712068 h 1974715"/>
                  <a:gd name="connsiteX6" fmla="*/ 0 w 1536970"/>
                  <a:gd name="connsiteY6" fmla="*/ 1974715 h 1974715"/>
                  <a:gd name="connsiteX0" fmla="*/ 29183 w 1536970"/>
                  <a:gd name="connsiteY0" fmla="*/ 171806 h 2000606"/>
                  <a:gd name="connsiteX1" fmla="*/ 1331346 w 1536970"/>
                  <a:gd name="connsiteY1" fmla="*/ 0 h 2000606"/>
                  <a:gd name="connsiteX2" fmla="*/ 759522 w 1536970"/>
                  <a:gd name="connsiteY2" fmla="*/ 482383 h 2000606"/>
                  <a:gd name="connsiteX3" fmla="*/ 1536970 w 1536970"/>
                  <a:gd name="connsiteY3" fmla="*/ 619278 h 2000606"/>
                  <a:gd name="connsiteX4" fmla="*/ 944699 w 1536970"/>
                  <a:gd name="connsiteY4" fmla="*/ 1309334 h 2000606"/>
                  <a:gd name="connsiteX5" fmla="*/ 1400783 w 1536970"/>
                  <a:gd name="connsiteY5" fmla="*/ 1737959 h 2000606"/>
                  <a:gd name="connsiteX6" fmla="*/ 0 w 1536970"/>
                  <a:gd name="connsiteY6" fmla="*/ 2000606 h 2000606"/>
                  <a:gd name="connsiteX0" fmla="*/ 29183 w 1673946"/>
                  <a:gd name="connsiteY0" fmla="*/ 171806 h 2000606"/>
                  <a:gd name="connsiteX1" fmla="*/ 1331346 w 1673946"/>
                  <a:gd name="connsiteY1" fmla="*/ 0 h 2000606"/>
                  <a:gd name="connsiteX2" fmla="*/ 759522 w 1673946"/>
                  <a:gd name="connsiteY2" fmla="*/ 482383 h 2000606"/>
                  <a:gd name="connsiteX3" fmla="*/ 1673946 w 1673946"/>
                  <a:gd name="connsiteY3" fmla="*/ 481352 h 2000606"/>
                  <a:gd name="connsiteX4" fmla="*/ 944699 w 1673946"/>
                  <a:gd name="connsiteY4" fmla="*/ 1309334 h 2000606"/>
                  <a:gd name="connsiteX5" fmla="*/ 1400783 w 1673946"/>
                  <a:gd name="connsiteY5" fmla="*/ 1737959 h 2000606"/>
                  <a:gd name="connsiteX6" fmla="*/ 0 w 1673946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400783 w 1678044"/>
                  <a:gd name="connsiteY5" fmla="*/ 1737959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97289 w 1678044"/>
                  <a:gd name="connsiteY5" fmla="*/ 1826894 h 2000606"/>
                  <a:gd name="connsiteX6" fmla="*/ 0 w 1678044"/>
                  <a:gd name="connsiteY6" fmla="*/ 2000606 h 2000606"/>
                  <a:gd name="connsiteX0" fmla="*/ 29183 w 1678044"/>
                  <a:gd name="connsiteY0" fmla="*/ 171806 h 2000606"/>
                  <a:gd name="connsiteX1" fmla="*/ 1331346 w 1678044"/>
                  <a:gd name="connsiteY1" fmla="*/ 0 h 2000606"/>
                  <a:gd name="connsiteX2" fmla="*/ 759522 w 1678044"/>
                  <a:gd name="connsiteY2" fmla="*/ 482383 h 2000606"/>
                  <a:gd name="connsiteX3" fmla="*/ 1678044 w 1678044"/>
                  <a:gd name="connsiteY3" fmla="*/ 816087 h 2000606"/>
                  <a:gd name="connsiteX4" fmla="*/ 944699 w 1678044"/>
                  <a:gd name="connsiteY4" fmla="*/ 1309334 h 2000606"/>
                  <a:gd name="connsiteX5" fmla="*/ 1368755 w 1678044"/>
                  <a:gd name="connsiteY5" fmla="*/ 1976749 h 2000606"/>
                  <a:gd name="connsiteX6" fmla="*/ 0 w 1678044"/>
                  <a:gd name="connsiteY6" fmla="*/ 2000606 h 2000606"/>
                  <a:gd name="connsiteX0" fmla="*/ 29183 w 1678044"/>
                  <a:gd name="connsiteY0" fmla="*/ 242559 h 2071359"/>
                  <a:gd name="connsiteX1" fmla="*/ 1218746 w 1678044"/>
                  <a:gd name="connsiteY1" fmla="*/ 0 h 2071359"/>
                  <a:gd name="connsiteX2" fmla="*/ 759522 w 1678044"/>
                  <a:gd name="connsiteY2" fmla="*/ 553136 h 2071359"/>
                  <a:gd name="connsiteX3" fmla="*/ 1678044 w 1678044"/>
                  <a:gd name="connsiteY3" fmla="*/ 886840 h 2071359"/>
                  <a:gd name="connsiteX4" fmla="*/ 944699 w 1678044"/>
                  <a:gd name="connsiteY4" fmla="*/ 1380087 h 2071359"/>
                  <a:gd name="connsiteX5" fmla="*/ 1368755 w 1678044"/>
                  <a:gd name="connsiteY5" fmla="*/ 2047502 h 2071359"/>
                  <a:gd name="connsiteX6" fmla="*/ 0 w 1678044"/>
                  <a:gd name="connsiteY6" fmla="*/ 2071359 h 2071359"/>
                  <a:gd name="connsiteX0" fmla="*/ 29183 w 1678044"/>
                  <a:gd name="connsiteY0" fmla="*/ 262167 h 2090967"/>
                  <a:gd name="connsiteX1" fmla="*/ 1217360 w 1678044"/>
                  <a:gd name="connsiteY1" fmla="*/ 0 h 2090967"/>
                  <a:gd name="connsiteX2" fmla="*/ 759522 w 1678044"/>
                  <a:gd name="connsiteY2" fmla="*/ 572744 h 2090967"/>
                  <a:gd name="connsiteX3" fmla="*/ 1678044 w 1678044"/>
                  <a:gd name="connsiteY3" fmla="*/ 906448 h 2090967"/>
                  <a:gd name="connsiteX4" fmla="*/ 944699 w 1678044"/>
                  <a:gd name="connsiteY4" fmla="*/ 1399695 h 2090967"/>
                  <a:gd name="connsiteX5" fmla="*/ 1368755 w 1678044"/>
                  <a:gd name="connsiteY5" fmla="*/ 2067110 h 2090967"/>
                  <a:gd name="connsiteX6" fmla="*/ 0 w 1678044"/>
                  <a:gd name="connsiteY6" fmla="*/ 2090967 h 2090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44" h="2090967">
                    <a:moveTo>
                      <a:pt x="29183" y="262167"/>
                    </a:moveTo>
                    <a:lnTo>
                      <a:pt x="1217360" y="0"/>
                    </a:lnTo>
                    <a:lnTo>
                      <a:pt x="759522" y="572744"/>
                    </a:lnTo>
                    <a:lnTo>
                      <a:pt x="1678044" y="906448"/>
                    </a:lnTo>
                    <a:lnTo>
                      <a:pt x="944699" y="1399695"/>
                    </a:lnTo>
                    <a:lnTo>
                      <a:pt x="1368755" y="2067110"/>
                    </a:lnTo>
                    <a:lnTo>
                      <a:pt x="0" y="2090967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144" name="Oval 143"/>
            <p:cNvSpPr/>
            <p:nvPr/>
          </p:nvSpPr>
          <p:spPr>
            <a:xfrm>
              <a:off x="834962" y="3632594"/>
              <a:ext cx="3912140" cy="2395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F6C09A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/>
                <p:cNvSpPr/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6164" y="4470687"/>
                  <a:ext cx="1469831" cy="650639"/>
                </a:xfrm>
                <a:prstGeom prst="rect">
                  <a:avLst/>
                </a:prstGeom>
                <a:blipFill>
                  <a:blip r:embed="rId5"/>
                  <a:stretch>
                    <a:fillRect b="-144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8" name="Rectangle 147"/>
          <p:cNvSpPr/>
          <p:nvPr/>
        </p:nvSpPr>
        <p:spPr bwMode="auto">
          <a:xfrm>
            <a:off x="447674" y="3263533"/>
            <a:ext cx="4007549" cy="27813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p:sp>
        <p:nvSpPr>
          <p:cNvPr id="149" name="Diamond 148"/>
          <p:cNvSpPr/>
          <p:nvPr/>
        </p:nvSpPr>
        <p:spPr>
          <a:xfrm>
            <a:off x="5612277" y="3145254"/>
            <a:ext cx="2355850" cy="3268662"/>
          </a:xfrm>
          <a:prstGeom prst="diamond">
            <a:avLst/>
          </a:prstGeom>
          <a:noFill/>
          <a:ln w="24000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>
              <a:solidFill>
                <a:srgbClr val="ED1C24"/>
              </a:solidFill>
            </a:endParaRPr>
          </a:p>
        </p:txBody>
      </p:sp>
      <p:cxnSp>
        <p:nvCxnSpPr>
          <p:cNvPr id="150" name="Straight Arrow Connector 149"/>
          <p:cNvCxnSpPr>
            <a:stCxn id="152" idx="2"/>
            <a:endCxn id="144" idx="4"/>
          </p:cNvCxnSpPr>
          <p:nvPr/>
        </p:nvCxnSpPr>
        <p:spPr bwMode="auto">
          <a:xfrm flipH="1">
            <a:off x="2079176" y="5360264"/>
            <a:ext cx="4655897" cy="124292"/>
          </a:xfrm>
          <a:prstGeom prst="straightConnector1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6735073" y="5130555"/>
            <a:ext cx="579367" cy="424668"/>
            <a:chOff x="6659432" y="4714997"/>
            <a:chExt cx="579367" cy="424668"/>
          </a:xfrm>
        </p:grpSpPr>
        <p:sp>
          <p:nvSpPr>
            <p:cNvPr id="152" name="Oval 151"/>
            <p:cNvSpPr/>
            <p:nvPr/>
          </p:nvSpPr>
          <p:spPr bwMode="auto">
            <a:xfrm>
              <a:off x="6659432" y="4916690"/>
              <a:ext cx="54864" cy="560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/>
                <p:cNvSpPr txBox="1"/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oMath>
                    </m:oMathPara>
                  </a14:m>
                  <a:endParaRPr lang="en-US" sz="20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TextBox 1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500" y="4714997"/>
                  <a:ext cx="578299" cy="424668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/>
              <p:cNvSpPr txBox="1"/>
              <p:nvPr/>
            </p:nvSpPr>
            <p:spPr>
              <a:xfrm>
                <a:off x="6463565" y="2799376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4" name="TextBox 1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2799376"/>
                <a:ext cx="65274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/>
              <p:cNvSpPr txBox="1"/>
              <p:nvPr/>
            </p:nvSpPr>
            <p:spPr>
              <a:xfrm>
                <a:off x="6463565" y="6370228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sz="2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5" name="TextBox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65" y="6370228"/>
                <a:ext cx="69442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TextBox 155"/>
              <p:cNvSpPr txBox="1"/>
              <p:nvPr/>
            </p:nvSpPr>
            <p:spPr>
              <a:xfrm>
                <a:off x="4471996" y="5299427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6" name="TextBox 1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996" y="5299427"/>
                <a:ext cx="46519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7" name="Straight Connector 156"/>
          <p:cNvCxnSpPr>
            <a:cxnSpLocks/>
            <a:endCxn id="159" idx="3"/>
          </p:cNvCxnSpPr>
          <p:nvPr/>
        </p:nvCxnSpPr>
        <p:spPr bwMode="auto">
          <a:xfrm>
            <a:off x="3317369" y="4242779"/>
            <a:ext cx="2894601" cy="609957"/>
          </a:xfrm>
          <a:prstGeom prst="line">
            <a:avLst/>
          </a:prstGeom>
          <a:ln w="24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endCxn id="159" idx="5"/>
          </p:cNvCxnSpPr>
          <p:nvPr/>
        </p:nvCxnSpPr>
        <p:spPr>
          <a:xfrm flipH="1" flipV="1">
            <a:off x="6250764" y="4852736"/>
            <a:ext cx="532276" cy="478100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/>
          <p:cNvSpPr/>
          <p:nvPr/>
        </p:nvSpPr>
        <p:spPr bwMode="auto">
          <a:xfrm>
            <a:off x="6203935" y="4804911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/>
              <p:cNvSpPr txBox="1"/>
              <p:nvPr/>
            </p:nvSpPr>
            <p:spPr>
              <a:xfrm>
                <a:off x="4537335" y="4458506"/>
                <a:ext cx="4921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0" name="TextBox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335" y="4458506"/>
                <a:ext cx="492122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Straight Connector 160"/>
          <p:cNvCxnSpPr>
            <a:cxnSpLocks/>
            <a:stCxn id="142" idx="1"/>
            <a:endCxn id="159" idx="0"/>
          </p:cNvCxnSpPr>
          <p:nvPr/>
        </p:nvCxnSpPr>
        <p:spPr bwMode="auto">
          <a:xfrm>
            <a:off x="3404486" y="3822841"/>
            <a:ext cx="2826881" cy="982070"/>
          </a:xfrm>
          <a:prstGeom prst="line">
            <a:avLst/>
          </a:prstGeom>
          <a:ln w="240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/>
              <p:cNvSpPr txBox="1"/>
              <p:nvPr/>
            </p:nvSpPr>
            <p:spPr>
              <a:xfrm>
                <a:off x="4658868" y="3799602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2" name="TextBox 1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868" y="3799602"/>
                <a:ext cx="46519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Rectangle 162"/>
              <p:cNvSpPr/>
              <p:nvPr/>
            </p:nvSpPr>
            <p:spPr>
              <a:xfrm>
                <a:off x="3245113" y="3431256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3" name="Rectangle 1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113" y="3431256"/>
                <a:ext cx="743204" cy="428580"/>
              </a:xfrm>
              <a:prstGeom prst="rect">
                <a:avLst/>
              </a:prstGeom>
              <a:blipFill>
                <a:blip r:embed="rId12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Rectangle 163"/>
              <p:cNvSpPr/>
              <p:nvPr/>
            </p:nvSpPr>
            <p:spPr>
              <a:xfrm>
                <a:off x="2661890" y="3717179"/>
                <a:ext cx="583626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4" name="Rectangle 1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890" y="3717179"/>
                <a:ext cx="583626" cy="428580"/>
              </a:xfrm>
              <a:prstGeom prst="rect">
                <a:avLst/>
              </a:prstGeom>
              <a:blipFill>
                <a:blip r:embed="rId1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5" name="Straight Connector 164"/>
          <p:cNvCxnSpPr/>
          <p:nvPr/>
        </p:nvCxnSpPr>
        <p:spPr>
          <a:xfrm flipV="1">
            <a:off x="6236822" y="4355892"/>
            <a:ext cx="362184" cy="447607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Oval 165"/>
          <p:cNvSpPr/>
          <p:nvPr/>
        </p:nvSpPr>
        <p:spPr bwMode="auto">
          <a:xfrm>
            <a:off x="6585863" y="4314040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5600149" y="4169814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149" y="4169814"/>
                <a:ext cx="828753" cy="369332"/>
              </a:xfrm>
              <a:prstGeom prst="rect">
                <a:avLst/>
              </a:prstGeom>
              <a:blipFill>
                <a:blip r:embed="rId14"/>
                <a:stretch>
                  <a:fillRect l="-13235" t="-24590" r="-21324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/>
          <p:cNvCxnSpPr/>
          <p:nvPr/>
        </p:nvCxnSpPr>
        <p:spPr>
          <a:xfrm flipV="1">
            <a:off x="6620967" y="3848904"/>
            <a:ext cx="51901" cy="463725"/>
          </a:xfrm>
          <a:prstGeom prst="line">
            <a:avLst/>
          </a:prstGeom>
          <a:ln w="24000">
            <a:solidFill>
              <a:srgbClr val="AC75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Oval 168"/>
          <p:cNvSpPr/>
          <p:nvPr/>
        </p:nvSpPr>
        <p:spPr bwMode="auto">
          <a:xfrm>
            <a:off x="6653108" y="3803805"/>
            <a:ext cx="54864" cy="560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/>
              <p:cNvSpPr txBox="1"/>
              <p:nvPr/>
            </p:nvSpPr>
            <p:spPr>
              <a:xfrm>
                <a:off x="6818502" y="3842197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70" name="TextBox 1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502" y="3842197"/>
                <a:ext cx="828753" cy="369332"/>
              </a:xfrm>
              <a:prstGeom prst="rect">
                <a:avLst/>
              </a:prstGeom>
              <a:blipFill>
                <a:blip r:embed="rId15"/>
                <a:stretch>
                  <a:fillRect l="-13333" t="-24590" r="-22222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ectangle 170"/>
              <p:cNvSpPr/>
              <p:nvPr/>
            </p:nvSpPr>
            <p:spPr>
              <a:xfrm>
                <a:off x="6257627" y="4503885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1" name="Rectangle 1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627" y="4503885"/>
                <a:ext cx="743204" cy="428580"/>
              </a:xfrm>
              <a:prstGeom prst="rect">
                <a:avLst/>
              </a:prstGeom>
              <a:blipFill>
                <a:blip r:embed="rId1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6667770" y="4837507"/>
                <a:ext cx="828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2400" b="1" dirty="0" smtClean="0"/>
                  <a:t>-PDR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70" y="4837507"/>
                <a:ext cx="828753" cy="369332"/>
              </a:xfrm>
              <a:prstGeom prst="rect">
                <a:avLst/>
              </a:prstGeom>
              <a:blipFill>
                <a:blip r:embed="rId17"/>
                <a:stretch>
                  <a:fillRect l="-13235" t="-26667" r="-2132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ectangle 172"/>
              <p:cNvSpPr/>
              <p:nvPr/>
            </p:nvSpPr>
            <p:spPr>
              <a:xfrm>
                <a:off x="6545218" y="4155728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3" name="Rectangle 1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218" y="4155728"/>
                <a:ext cx="743204" cy="428580"/>
              </a:xfrm>
              <a:prstGeom prst="rect">
                <a:avLst/>
              </a:prstGeom>
              <a:blipFill>
                <a:blip r:embed="rId18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ectangle 173"/>
              <p:cNvSpPr/>
              <p:nvPr/>
            </p:nvSpPr>
            <p:spPr>
              <a:xfrm>
                <a:off x="6549258" y="3435461"/>
                <a:ext cx="743204" cy="428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4" name="Rectangle 1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258" y="3435461"/>
                <a:ext cx="743204" cy="428580"/>
              </a:xfrm>
              <a:prstGeom prst="rect">
                <a:avLst/>
              </a:prstGeom>
              <a:blipFill>
                <a:blip r:embed="rId19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3731632" y="2949678"/>
            <a:ext cx="1748247" cy="523220"/>
          </a:xfrm>
          <a:prstGeom prst="rect">
            <a:avLst/>
          </a:prstGeom>
          <a:solidFill>
            <a:srgbClr val="FFD9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/>
              <a:t># frames?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45776" y="1132804"/>
                <a:ext cx="549137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prstClr val="black"/>
                    </a:solidFill>
                  </a:rPr>
                  <a:t>The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lattice height</a:t>
                </a:r>
                <a:r>
                  <a:rPr lang="en-US" sz="2800" dirty="0">
                    <a:solidFill>
                      <a:prstClr val="black"/>
                    </a:solidFill>
                  </a:rPr>
                  <a:t> of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MSpan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) </a:t>
                </a:r>
                <a:br>
                  <a:rPr lang="en-US" sz="2800" dirty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is </a:t>
                </a:r>
                <a:r>
                  <a:rPr lang="en-US" sz="2800" dirty="0">
                    <a:solidFill>
                      <a:srgbClr val="C00000"/>
                    </a:solidFill>
                  </a:rPr>
                  <a:t>exponential</a:t>
                </a:r>
                <a:r>
                  <a:rPr lang="en-US" sz="2800" dirty="0">
                    <a:solidFill>
                      <a:prstClr val="black"/>
                    </a:solidFill>
                  </a:rPr>
                  <a:t> in #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vars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776" y="1132804"/>
                <a:ext cx="5491375" cy="954107"/>
              </a:xfrm>
              <a:prstGeom prst="rect">
                <a:avLst/>
              </a:prstGeom>
              <a:blipFill>
                <a:blip r:embed="rId20"/>
                <a:stretch>
                  <a:fillRect l="-2331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147055" y="2011035"/>
            <a:ext cx="6762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Identify </a:t>
            </a:r>
            <a:r>
              <a:rPr lang="en-US" sz="2800" b="1" dirty="0">
                <a:solidFill>
                  <a:prstClr val="black"/>
                </a:solidFill>
              </a:rPr>
              <a:t>properties of the transition system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 smtClean="0">
                <a:solidFill>
                  <a:prstClr val="black"/>
                </a:solidFill>
              </a:rPr>
              <a:t>that </a:t>
            </a:r>
            <a:r>
              <a:rPr lang="en-US" sz="2800" dirty="0">
                <a:solidFill>
                  <a:prstClr val="black"/>
                </a:solidFill>
              </a:rPr>
              <a:t>lead to fast convergence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6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04" grpId="0"/>
      <p:bldP spid="3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Convergence Bounds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119654" y="2856667"/>
                <a:ext cx="67325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# frames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/>
                  <a:t>-PDR is bounded by a quantity </a:t>
                </a:r>
                <a:br>
                  <a:rPr lang="en-US" sz="2800" dirty="0" smtClean="0"/>
                </a:br>
                <a:r>
                  <a:rPr lang="en-US" sz="2800" dirty="0" smtClean="0"/>
                  <a:t>derived from syntactic properties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Init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654" y="2856667"/>
                <a:ext cx="6732504" cy="954107"/>
              </a:xfrm>
              <a:prstGeom prst="rect">
                <a:avLst/>
              </a:prstGeom>
              <a:blipFill>
                <a:blip r:embed="rId4"/>
                <a:stretch>
                  <a:fillRect l="-1902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97926" y="2848824"/>
            <a:ext cx="154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Method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624049" y="1119236"/>
            <a:ext cx="152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u="sng" dirty="0" smtClean="0"/>
              <a:t>Problem</a:t>
            </a:r>
            <a:r>
              <a:rPr lang="en-US" sz="2800" b="0" dirty="0" smtClean="0"/>
              <a:t>: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597927" y="1955635"/>
            <a:ext cx="96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Goal</a:t>
            </a:r>
            <a:r>
              <a:rPr lang="en-US" sz="2800" dirty="0" smtClean="0"/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145776" y="1132804"/>
                <a:ext cx="549137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prstClr val="black"/>
                    </a:solidFill>
                  </a:rPr>
                  <a:t>The 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lattice height</a:t>
                </a:r>
                <a:r>
                  <a:rPr lang="en-US" sz="2800" dirty="0">
                    <a:solidFill>
                      <a:prstClr val="black"/>
                    </a:solidFill>
                  </a:rPr>
                  <a:t> of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MSpan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</a:rPr>
                  <a:t>) </a:t>
                </a:r>
                <a:br>
                  <a:rPr lang="en-US" sz="2800" dirty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is </a:t>
                </a:r>
                <a:r>
                  <a:rPr lang="en-US" sz="2800" dirty="0">
                    <a:solidFill>
                      <a:srgbClr val="C00000"/>
                    </a:solidFill>
                  </a:rPr>
                  <a:t>exponential</a:t>
                </a:r>
                <a:r>
                  <a:rPr lang="en-US" sz="2800" dirty="0">
                    <a:solidFill>
                      <a:prstClr val="black"/>
                    </a:solidFill>
                  </a:rPr>
                  <a:t> in #</a:t>
                </a:r>
                <a:r>
                  <a:rPr lang="en-US" sz="2800" dirty="0" err="1">
                    <a:solidFill>
                      <a:prstClr val="black"/>
                    </a:solidFill>
                  </a:rPr>
                  <a:t>vars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776" y="1132804"/>
                <a:ext cx="5491375" cy="954107"/>
              </a:xfrm>
              <a:prstGeom prst="rect">
                <a:avLst/>
              </a:prstGeom>
              <a:blipFill>
                <a:blip r:embed="rId5"/>
                <a:stretch>
                  <a:fillRect l="-2331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2147055" y="2011035"/>
            <a:ext cx="67623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Identify </a:t>
            </a:r>
            <a:r>
              <a:rPr lang="en-US" sz="2800" b="1" dirty="0">
                <a:solidFill>
                  <a:prstClr val="black"/>
                </a:solidFill>
              </a:rPr>
              <a:t>properties of the transition system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 smtClean="0">
                <a:solidFill>
                  <a:prstClr val="black"/>
                </a:solidFill>
              </a:rPr>
              <a:t>that </a:t>
            </a:r>
            <a:r>
              <a:rPr lang="en-US" sz="2800" dirty="0">
                <a:solidFill>
                  <a:prstClr val="black"/>
                </a:solidFill>
              </a:rPr>
              <a:t>lead to fast convergence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89973" y="3909923"/>
                <a:ext cx="7894808" cy="1415324"/>
              </a:xfrm>
              <a:prstGeom prst="rect">
                <a:avLst/>
              </a:prstGeom>
              <a:solidFill>
                <a:srgbClr val="FFD99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0" u="sng" dirty="0" smtClean="0"/>
                  <a:t>Thm</a:t>
                </a:r>
                <a:r>
                  <a:rPr lang="en-US" sz="2800" dirty="0" smtClean="0"/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 smtClean="0"/>
                  <a:t> a single cube,</a:t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/>
                  <a:t>-PDR converges in frame number at most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dnf</m:t>
                      </m:r>
                      <m:r>
                        <m:rPr>
                          <m:nor/>
                        </m:rPr>
                        <a:rPr lang="en-US" sz="2800"/>
                        <m:t>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size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73" y="3909923"/>
                <a:ext cx="7894808" cy="1415324"/>
              </a:xfrm>
              <a:prstGeom prst="rect">
                <a:avLst/>
              </a:prstGeom>
              <a:blipFill>
                <a:blip r:embed="rId6"/>
                <a:stretch>
                  <a:fillRect l="-1622" t="-3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502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84167" y="2873650"/>
            <a:ext cx="4121150" cy="61264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Invariant Inference with IC3/PDR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53" y="1360967"/>
            <a:ext cx="8724416" cy="397203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24397" y="6136078"/>
            <a:ext cx="8281727" cy="5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[VMCAI’11]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 SAT-Based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Model Checking Without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Unrolling.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Bradley</a:t>
            </a:r>
            <a:b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</a:b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[FMCAD’11] Efficient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Implementation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of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Property Directed Reachability.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  <a:sym typeface="Arial"/>
                <a:rtl val="0"/>
              </a:rPr>
              <a:t>Ean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, </a:t>
            </a:r>
            <a:r>
              <a:rPr lang="en-US" sz="1600" dirty="0" err="1" smtClean="0"/>
              <a:t>Mishchenko</a:t>
            </a:r>
            <a:r>
              <a:rPr lang="en-US" sz="1600" dirty="0" smtClean="0"/>
              <a:t>, Brayton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69533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Convergence Bounds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84077" y="1305660"/>
                <a:ext cx="300927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 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7" y="1305660"/>
                <a:ext cx="3009276" cy="430887"/>
              </a:xfrm>
              <a:prstGeom prst="rect">
                <a:avLst/>
              </a:prstGeom>
              <a:blipFill>
                <a:blip r:embed="rId4"/>
                <a:stretch>
                  <a:fillRect l="-1420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84078" y="2105959"/>
                <a:ext cx="293968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  = 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01</m:t>
                      </m:r>
                    </m:oMath>
                  </m:oMathPara>
                </a14:m>
                <a:endParaRPr lang="en-US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78" y="2105959"/>
                <a:ext cx="2939689" cy="430887"/>
              </a:xfrm>
              <a:prstGeom prst="rect">
                <a:avLst/>
              </a:prstGeom>
              <a:blipFill>
                <a:blip r:embed="rId5"/>
                <a:stretch>
                  <a:fillRect l="-1452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068225" y="1025027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/>
              <a:t>Init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68225" y="1820225"/>
            <a:ext cx="128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Bad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02807" y="977044"/>
                <a:ext cx="1281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u="sng" dirty="0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07" y="977044"/>
                <a:ext cx="1281869" cy="400110"/>
              </a:xfrm>
              <a:prstGeom prst="rect">
                <a:avLst/>
              </a:prstGeom>
              <a:blipFill>
                <a:blip r:embed="rId6"/>
                <a:stretch>
                  <a:fillRect t="-1515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950347" y="1302726"/>
                <a:ext cx="548105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347" y="1302726"/>
                <a:ext cx="5481058" cy="430887"/>
              </a:xfrm>
              <a:prstGeom prst="rect">
                <a:avLst/>
              </a:prstGeom>
              <a:blipFill>
                <a:blip r:embed="rId7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820527" y="2509310"/>
                <a:ext cx="11962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527" y="2509310"/>
                <a:ext cx="119629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936450" y="2576780"/>
                <a:ext cx="702220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0" dirty="0" smtClean="0"/>
                  <a:t>DNF form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 smtClean="0"/>
                  <a:t>:</a:t>
                </a:r>
                <a:endParaRPr lang="en-US" sz="28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450" y="2576780"/>
                <a:ext cx="7022209" cy="523220"/>
              </a:xfrm>
              <a:prstGeom prst="rect">
                <a:avLst/>
              </a:prstGeom>
              <a:blipFill>
                <a:blip r:embed="rId9"/>
                <a:stretch>
                  <a:fillRect l="-1823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2087344" y="3622232"/>
                <a:ext cx="639743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010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3622232"/>
                <a:ext cx="6397437" cy="430887"/>
              </a:xfrm>
              <a:prstGeom prst="rect">
                <a:avLst/>
              </a:prstGeom>
              <a:blipFill>
                <a:blip r:embed="rId10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1624611" y="3437566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3437566"/>
                <a:ext cx="5645888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087344" y="3159079"/>
                <a:ext cx="631237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3159079"/>
                <a:ext cx="6312377" cy="430887"/>
              </a:xfrm>
              <a:prstGeom prst="rect">
                <a:avLst/>
              </a:prstGeom>
              <a:blipFill>
                <a:blip r:embed="rId12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087344" y="4143477"/>
                <a:ext cx="651439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0100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01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4143477"/>
                <a:ext cx="6514396" cy="430887"/>
              </a:xfrm>
              <a:prstGeom prst="rect">
                <a:avLst/>
              </a:prstGeom>
              <a:blipFill>
                <a:blip r:embed="rId1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1624611" y="3958811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3958811"/>
                <a:ext cx="5645888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2087344" y="4622257"/>
                <a:ext cx="639743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4622257"/>
                <a:ext cx="6397437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624611" y="4437591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4437591"/>
                <a:ext cx="5645888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2087344" y="5128813"/>
                <a:ext cx="623794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01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5128813"/>
                <a:ext cx="6237949" cy="430887"/>
              </a:xfrm>
              <a:prstGeom prst="rect">
                <a:avLst/>
              </a:prstGeom>
              <a:blipFill>
                <a:blip r:embed="rId17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624611" y="4944147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4944147"/>
                <a:ext cx="5645888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2087344" y="5638535"/>
                <a:ext cx="607845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5638535"/>
                <a:ext cx="6078459" cy="43088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1624611" y="5453869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5453869"/>
                <a:ext cx="564588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1445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32" grpId="0"/>
      <p:bldP spid="33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1212919" y="6164839"/>
            <a:ext cx="1504881" cy="4330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087343" y="5127087"/>
            <a:ext cx="6237949" cy="4330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ver"/>
          <p:cNvSpPr/>
          <p:nvPr/>
        </p:nvSpPr>
        <p:spPr>
          <a:xfrm>
            <a:off x="3852152" y="2806325"/>
            <a:ext cx="950130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ver"/>
          <p:cNvSpPr/>
          <p:nvPr/>
        </p:nvSpPr>
        <p:spPr>
          <a:xfrm>
            <a:off x="4870282" y="2804414"/>
            <a:ext cx="950130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ver"/>
          <p:cNvSpPr/>
          <p:nvPr/>
        </p:nvSpPr>
        <p:spPr>
          <a:xfrm>
            <a:off x="7873921" y="3688073"/>
            <a:ext cx="16947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ver"/>
          <p:cNvSpPr/>
          <p:nvPr/>
        </p:nvSpPr>
        <p:spPr>
          <a:xfrm>
            <a:off x="7110919" y="3223457"/>
            <a:ext cx="758758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ver"/>
          <p:cNvSpPr/>
          <p:nvPr/>
        </p:nvSpPr>
        <p:spPr>
          <a:xfrm>
            <a:off x="7110662" y="3707824"/>
            <a:ext cx="622570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ver"/>
          <p:cNvSpPr/>
          <p:nvPr/>
        </p:nvSpPr>
        <p:spPr>
          <a:xfrm>
            <a:off x="7110662" y="4201101"/>
            <a:ext cx="622570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ver"/>
          <p:cNvSpPr/>
          <p:nvPr/>
        </p:nvSpPr>
        <p:spPr>
          <a:xfrm>
            <a:off x="6932142" y="5193997"/>
            <a:ext cx="1093306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ver"/>
          <p:cNvSpPr/>
          <p:nvPr/>
        </p:nvSpPr>
        <p:spPr>
          <a:xfrm>
            <a:off x="3793353" y="5199542"/>
            <a:ext cx="1281127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ver"/>
          <p:cNvSpPr/>
          <p:nvPr/>
        </p:nvSpPr>
        <p:spPr>
          <a:xfrm>
            <a:off x="3780871" y="4219700"/>
            <a:ext cx="16947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ver"/>
          <p:cNvSpPr/>
          <p:nvPr/>
        </p:nvSpPr>
        <p:spPr>
          <a:xfrm>
            <a:off x="3780870" y="3700005"/>
            <a:ext cx="16947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ver"/>
          <p:cNvSpPr/>
          <p:nvPr/>
        </p:nvSpPr>
        <p:spPr>
          <a:xfrm>
            <a:off x="3780869" y="3249853"/>
            <a:ext cx="16947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ver"/>
          <p:cNvSpPr/>
          <p:nvPr/>
        </p:nvSpPr>
        <p:spPr>
          <a:xfrm>
            <a:off x="4879725" y="3227209"/>
            <a:ext cx="16947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ver"/>
          <p:cNvSpPr/>
          <p:nvPr/>
        </p:nvSpPr>
        <p:spPr>
          <a:xfrm>
            <a:off x="4741490" y="3690518"/>
            <a:ext cx="307710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ver"/>
          <p:cNvSpPr/>
          <p:nvPr/>
        </p:nvSpPr>
        <p:spPr>
          <a:xfrm>
            <a:off x="4882512" y="4219699"/>
            <a:ext cx="16947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ver"/>
          <p:cNvSpPr/>
          <p:nvPr/>
        </p:nvSpPr>
        <p:spPr>
          <a:xfrm>
            <a:off x="4564571" y="4207250"/>
            <a:ext cx="169475" cy="299203"/>
          </a:xfrm>
          <a:prstGeom prst="rect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Convergence Bounds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087344" y="3622232"/>
                <a:ext cx="639743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010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3622232"/>
                <a:ext cx="6397437" cy="430887"/>
              </a:xfrm>
              <a:prstGeom prst="rect">
                <a:avLst/>
              </a:prstGeom>
              <a:blipFill>
                <a:blip r:embed="rId8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624611" y="3437566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3437566"/>
                <a:ext cx="5645888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087344" y="3159079"/>
                <a:ext cx="631237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3159079"/>
                <a:ext cx="6312377" cy="430887"/>
              </a:xfrm>
              <a:prstGeom prst="rect">
                <a:avLst/>
              </a:prstGeom>
              <a:blipFill>
                <a:blip r:embed="rId10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087344" y="4143477"/>
                <a:ext cx="651439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0100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01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4143477"/>
                <a:ext cx="6514396" cy="430887"/>
              </a:xfrm>
              <a:prstGeom prst="rect">
                <a:avLst/>
              </a:prstGeom>
              <a:blipFill>
                <a:blip r:embed="rId11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624611" y="3958811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3958811"/>
                <a:ext cx="5645888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087344" y="4622257"/>
                <a:ext cx="6397437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4622257"/>
                <a:ext cx="6397437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624611" y="4437591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4437591"/>
                <a:ext cx="5645888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95917" y="2575853"/>
                <a:ext cx="7022209" cy="564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0" dirty="0" smtClean="0"/>
                  <a:t>DNF form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011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100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sz="2800" dirty="0" smtClean="0"/>
                  <a:t>:</a:t>
                </a:r>
                <a:endParaRPr lang="en-US" sz="28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17" y="2575853"/>
                <a:ext cx="7022209" cy="564706"/>
              </a:xfrm>
              <a:prstGeom prst="rect">
                <a:avLst/>
              </a:prstGeom>
              <a:blipFill>
                <a:blip r:embed="rId15"/>
                <a:stretch>
                  <a:fillRect l="-1823" t="-10870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87344" y="5128813"/>
                <a:ext cx="623794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01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5128813"/>
                <a:ext cx="6237949" cy="430887"/>
              </a:xfrm>
              <a:prstGeom prst="rect">
                <a:avLst/>
              </a:prstGeom>
              <a:blipFill>
                <a:blip r:embed="rId16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624611" y="4944147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4944147"/>
                <a:ext cx="5645888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087344" y="5638535"/>
                <a:ext cx="6078459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…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344" y="5638535"/>
                <a:ext cx="6078459" cy="4308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24611" y="5453869"/>
                <a:ext cx="56458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611" y="5453869"/>
                <a:ext cx="5645888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7547327" y="2554443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O(1)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152589" y="4424105"/>
                <a:ext cx="562654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589" y="4424105"/>
                <a:ext cx="562654" cy="83099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 rot="10800000">
                <a:off x="7291379" y="4417718"/>
                <a:ext cx="56265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7291379" y="4417718"/>
                <a:ext cx="562655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24466" y="1071274"/>
                <a:ext cx="8218968" cy="1415324"/>
              </a:xfrm>
              <a:prstGeom prst="rect">
                <a:avLst/>
              </a:prstGeom>
              <a:solidFill>
                <a:srgbClr val="FFD99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0" u="sng" dirty="0" smtClean="0"/>
                  <a:t>Thm</a:t>
                </a:r>
                <a:r>
                  <a:rPr lang="en-US" sz="2800" dirty="0" smtClean="0"/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 smtClean="0"/>
                  <a:t> a single cube,</a:t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/>
                  <a:t>-PDR converges in frame number at most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dnf</m:t>
                      </m:r>
                      <m:r>
                        <m:rPr>
                          <m:nor/>
                        </m:rPr>
                        <a:rPr lang="en-US" sz="2800"/>
                        <m:t>−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size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6" y="1071274"/>
                <a:ext cx="8218968" cy="1415324"/>
              </a:xfrm>
              <a:prstGeom prst="rect">
                <a:avLst/>
              </a:prstGeom>
              <a:blipFill>
                <a:blip r:embed="rId24"/>
                <a:stretch>
                  <a:fillRect l="-1484" t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212919" y="6147848"/>
                <a:ext cx="150488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919" y="6147848"/>
                <a:ext cx="1504881" cy="461665"/>
              </a:xfrm>
              <a:prstGeom prst="rect">
                <a:avLst/>
              </a:prstGeom>
              <a:blipFill>
                <a:blip r:embed="rId2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3793352" y="5144202"/>
            <a:ext cx="1255848" cy="41549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932142" y="5135849"/>
            <a:ext cx="1093306" cy="423851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110662" y="4188201"/>
            <a:ext cx="633219" cy="34143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115926" y="3671382"/>
            <a:ext cx="633219" cy="34143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7110662" y="3173305"/>
            <a:ext cx="786964" cy="407439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780869" y="3316431"/>
            <a:ext cx="169475" cy="1011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895345" y="3323433"/>
            <a:ext cx="169475" cy="1011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780868" y="3788823"/>
            <a:ext cx="169475" cy="1011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797255" y="4285494"/>
            <a:ext cx="169475" cy="1011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544665" y="4285494"/>
            <a:ext cx="169475" cy="1011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879724" y="4295543"/>
            <a:ext cx="169475" cy="1011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846837" y="3773405"/>
            <a:ext cx="169475" cy="1011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717544" y="3730056"/>
            <a:ext cx="409029" cy="22786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984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35" grpId="0" animBg="1"/>
      <p:bldP spid="38" grpId="0" animBg="1"/>
      <p:bldP spid="50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8" grpId="0" animBg="1"/>
      <p:bldP spid="49" grpId="0" animBg="1"/>
      <p:bldP spid="29" grpId="0"/>
      <p:bldP spid="51" grpId="0"/>
      <p:bldP spid="56" grpId="0"/>
      <p:bldP spid="57" grpId="0"/>
      <p:bldP spid="58" grpId="0" animBg="1"/>
      <p:bldP spid="4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Convergence Bounds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24466" y="1071274"/>
                <a:ext cx="8218968" cy="1415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u="sng" dirty="0" smtClean="0"/>
                  <a:t>Thm</a:t>
                </a:r>
                <a:r>
                  <a:rPr lang="en-US" sz="2800" dirty="0" smtClean="0"/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 smtClean="0"/>
                  <a:t> a single cube,</a:t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/>
                  <a:t>-PDR converges in frame number at most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dnf</m:t>
                      </m:r>
                      <m:r>
                        <m:rPr>
                          <m:nor/>
                        </m:rPr>
                        <a:rPr lang="en-US" sz="2800"/>
                        <m:t>−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size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6" y="1071274"/>
                <a:ext cx="8218968" cy="1415324"/>
              </a:xfrm>
              <a:prstGeom prst="rect">
                <a:avLst/>
              </a:prstGeom>
              <a:blipFill>
                <a:blip r:embed="rId4"/>
                <a:stretch>
                  <a:fillRect l="-1484" t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4466" y="2785458"/>
                <a:ext cx="8277274" cy="2305759"/>
              </a:xfrm>
              <a:prstGeom prst="rect">
                <a:avLst/>
              </a:prstGeom>
              <a:solidFill>
                <a:srgbClr val="FFD99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0" u="sng" dirty="0" smtClean="0"/>
                  <a:t>Thm</a:t>
                </a:r>
                <a:r>
                  <a:rPr lang="en-US" sz="2800" dirty="0" smtClean="0"/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∨…∨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800" dirty="0" smtClean="0"/>
                  <a:t>,</a:t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/>
                  <a:t>-PDR converges in frame number at most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eqArr>
                            <m:eqArr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dnf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size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MHull</m:t>
                                      </m:r>
                                    </m:e>
                                    <m:sub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!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</m:d>
                                </m:e>
                              </m:d>
                            </m:e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 +    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dnf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size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MHull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Init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   ] </m:t>
                              </m:r>
                            </m:e>
                          </m:eqArr>
                          <m:r>
                            <m:rPr>
                              <m:nor/>
                            </m:rPr>
                            <a:rPr lang="en-US" sz="2800" dirty="0"/>
                            <m:t> </m:t>
                          </m:r>
                        </m:e>
                      </m:nary>
                    </m:oMath>
                  </m:oMathPara>
                </a14:m>
                <a:r>
                  <a:rPr lang="en-US" sz="4000" dirty="0" smtClean="0"/>
                  <a:t/>
                </a:r>
                <a:br>
                  <a:rPr lang="en-US" sz="4000" dirty="0" smtClean="0"/>
                </a:br>
                <a:endParaRPr lang="en-US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6" y="2785458"/>
                <a:ext cx="8277274" cy="2305759"/>
              </a:xfrm>
              <a:prstGeom prst="rect">
                <a:avLst/>
              </a:prstGeom>
              <a:blipFill>
                <a:blip r:embed="rId5"/>
                <a:stretch>
                  <a:fillRect l="-1473" t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29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Convergence Bounds: Proof Idea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0327" y="3063758"/>
                <a:ext cx="8363673" cy="233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800" dirty="0" smtClean="0"/>
                  <a:t>Construct a new transition system with</a:t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MHull</m:t>
                        </m:r>
                      </m:e>
                      <m: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pPr marL="514350" indent="-514350">
                  <a:buAutoNum type="arabicPeriod"/>
                </a:pPr>
                <a:r>
                  <a:rPr lang="en-US" sz="2800" dirty="0" smtClean="0"/>
                  <a:t>Exact forward reachability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</m:oMath>
                </a14:m>
                <a:r>
                  <a:rPr lang="en-US" sz="2800" dirty="0" smtClean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/>
                  <a:t>-PDR’s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sz="2800" dirty="0" smtClean="0"/>
                  <a:t>Bound the diameter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dnf</m:t>
                    </m:r>
                    <m:r>
                      <m:rPr>
                        <m:nor/>
                      </m:rPr>
                      <a:rPr lang="en-US" sz="2800"/>
                      <m:t>−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size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0" dirty="0" smtClean="0"/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sz="2800" dirty="0" smtClean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∨…∨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800" dirty="0" smtClean="0"/>
                  <a:t>, use </a:t>
                </a:r>
                <a:r>
                  <a:rPr lang="en-US" sz="2800" b="1" dirty="0" err="1" smtClean="0"/>
                  <a:t>hyper</a:t>
                </a:r>
                <a:r>
                  <a:rPr lang="en-US" sz="2800" dirty="0" err="1" smtClean="0"/>
                  <a:t>transitions</a:t>
                </a:r>
                <a:endParaRPr lang="en-US" sz="28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27" y="3063758"/>
                <a:ext cx="8363673" cy="2339551"/>
              </a:xfrm>
              <a:prstGeom prst="rect">
                <a:avLst/>
              </a:prstGeom>
              <a:blipFill>
                <a:blip r:embed="rId4"/>
                <a:stretch>
                  <a:fillRect l="-1531" t="-2872" b="-5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4466" y="2573750"/>
            <a:ext cx="8218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u="sng" dirty="0" smtClean="0"/>
              <a:t>Proof</a:t>
            </a:r>
            <a:r>
              <a:rPr lang="en-US" sz="2800" dirty="0" smtClean="0"/>
              <a:t>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4466" y="1071274"/>
                <a:ext cx="8218968" cy="1415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u="sng" dirty="0" smtClean="0"/>
                  <a:t>Thm</a:t>
                </a:r>
                <a:r>
                  <a:rPr lang="en-US" sz="2800" dirty="0" smtClean="0"/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 smtClean="0"/>
                  <a:t> a single cube,</a:t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/>
                  <a:t>-PDR converges in frame number at most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dnf</m:t>
                      </m:r>
                      <m:r>
                        <m:rPr>
                          <m:nor/>
                        </m:rPr>
                        <a:rPr lang="en-US" sz="2800"/>
                        <m:t>−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size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MHull</m:t>
                          </m:r>
                        </m:e>
                        <m: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6" y="1071274"/>
                <a:ext cx="8218968" cy="1415324"/>
              </a:xfrm>
              <a:prstGeom prst="rect">
                <a:avLst/>
              </a:prstGeom>
              <a:blipFill>
                <a:blip r:embed="rId5"/>
                <a:stretch>
                  <a:fillRect l="-1484" t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455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54585" y="929022"/>
                <a:ext cx="654352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800" dirty="0" smtClean="0"/>
                  <a:t>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-PDR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: an algorithm that lower bounds the </a:t>
                </a:r>
                <a:r>
                  <a:rPr lang="en-US" sz="2800" dirty="0" err="1" smtClean="0">
                    <a:solidFill>
                      <a:prstClr val="black"/>
                    </a:solidFill>
                  </a:rPr>
                  <a:t>overapproximation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of PDR</a:t>
                </a:r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585" y="929022"/>
                <a:ext cx="6543523" cy="954107"/>
              </a:xfrm>
              <a:prstGeom prst="rect">
                <a:avLst/>
              </a:prstGeom>
              <a:blipFill>
                <a:blip r:embed="rId4"/>
                <a:stretch>
                  <a:fillRect l="-932" t="-5732" r="-2050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035164" y="4421779"/>
                <a:ext cx="771887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Exponential gap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between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 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and </a:t>
                </a:r>
                <a:r>
                  <a:rPr lang="en-US" sz="2800" dirty="0" smtClean="0"/>
                  <a:t>exact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forward reachability, </a:t>
                </a:r>
                <a:r>
                  <a:rPr lang="en-US" sz="2800" dirty="0" smtClean="0"/>
                  <a:t>interpolation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4421779"/>
                <a:ext cx="7718871" cy="954107"/>
              </a:xfrm>
              <a:prstGeom prst="rect">
                <a:avLst/>
              </a:prstGeom>
              <a:blipFill>
                <a:blip r:embed="rId5"/>
                <a:stretch>
                  <a:fillRect l="-1422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35164" y="5314310"/>
                <a:ext cx="69361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lvl="0" indent="-457200">
                  <a:buFont typeface="Wingdings" panose="05000000000000000000" pitchFamily="2" charset="2"/>
                  <a:buChar char="§"/>
                </a:pPr>
                <a:r>
                  <a:rPr lang="en-US" sz="2800" dirty="0" smtClean="0">
                    <a:solidFill>
                      <a:srgbClr val="7030A0"/>
                    </a:solidFill>
                  </a:rPr>
                  <a:t>Convergence bounds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 on #frames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-PDR</a:t>
                </a:r>
                <a:br>
                  <a:rPr lang="en-US" sz="2800" dirty="0" smtClean="0">
                    <a:solidFill>
                      <a:prstClr val="black"/>
                    </a:solidFill>
                  </a:rPr>
                </a:br>
                <a:r>
                  <a:rPr lang="en-US" sz="2800" dirty="0" smtClean="0">
                    <a:solidFill>
                      <a:prstClr val="black"/>
                    </a:solidFill>
                  </a:rPr>
                  <a:t>from the DNF size of the transition relation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164" y="5314310"/>
                <a:ext cx="6936105" cy="954107"/>
              </a:xfrm>
              <a:prstGeom prst="rect">
                <a:avLst/>
              </a:prstGeom>
              <a:blipFill>
                <a:blip r:embed="rId6"/>
                <a:stretch>
                  <a:fillRect l="-1582" t="-6410" r="-1142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3272599" y="2199949"/>
            <a:ext cx="90974" cy="214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97920" y="1864455"/>
            <a:ext cx="7917430" cy="2985561"/>
            <a:chOff x="597920" y="1978755"/>
            <a:chExt cx="7917430" cy="2985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1"/>
                <p:cNvSpPr txBox="1">
                  <a:spLocks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US" sz="4000" dirty="0" smtClean="0"/>
                    <a:t>-PDR</a:t>
                  </a:r>
                  <a:endParaRPr lang="en-US" sz="3600" dirty="0"/>
                </a:p>
              </p:txBody>
            </p:sp>
          </mc:Choice>
          <mc:Fallback xmlns="">
            <p:sp>
              <p:nvSpPr>
                <p:cNvPr id="11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920" y="2610248"/>
                  <a:ext cx="1581581" cy="574772"/>
                </a:xfrm>
                <a:prstGeom prst="rect">
                  <a:avLst/>
                </a:prstGeom>
                <a:blipFill>
                  <a:blip r:embed="rId12"/>
                  <a:stretch>
                    <a:fillRect t="-29787" r="-10769" b="-574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Content Placeholder 1"/>
            <p:cNvSpPr txBox="1">
              <a:spLocks/>
            </p:cNvSpPr>
            <p:nvPr/>
          </p:nvSpPr>
          <p:spPr>
            <a:xfrm>
              <a:off x="5956031" y="3785924"/>
              <a:ext cx="2559319" cy="1178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Monotone</a:t>
              </a:r>
              <a:br>
                <a:rPr lang="en-US" sz="2400" dirty="0" smtClean="0"/>
              </a:br>
              <a:r>
                <a:rPr lang="en-US" sz="2400" dirty="0" smtClean="0"/>
                <a:t>Theory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9284" y="2339437"/>
              <a:ext cx="2114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/>
                <a:t>+</a:t>
              </a:r>
              <a:endParaRPr lang="en-US" sz="4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1"/>
                <p:cNvSpPr txBox="1">
                  <a:spLocks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5" name="Content Placeholder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0162" y="2524793"/>
                  <a:ext cx="1202776" cy="83030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ontent Placeholder 1"/>
            <p:cNvSpPr txBox="1">
              <a:spLocks/>
            </p:cNvSpPr>
            <p:nvPr/>
          </p:nvSpPr>
          <p:spPr>
            <a:xfrm>
              <a:off x="2843775" y="3822469"/>
              <a:ext cx="2726056" cy="8931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 smtClean="0"/>
                <a:t>Abstract Interpretation</a:t>
              </a:r>
              <a:endParaRPr lang="en-US" sz="2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958" y="1978755"/>
              <a:ext cx="1654311" cy="173702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272599" y="1897753"/>
            <a:ext cx="1868408" cy="1754197"/>
            <a:chOff x="3404486" y="2996395"/>
            <a:chExt cx="3793982" cy="3268663"/>
          </a:xfrm>
        </p:grpSpPr>
        <p:sp>
          <p:nvSpPr>
            <p:cNvPr id="37" name="Oval 36"/>
            <p:cNvSpPr/>
            <p:nvPr/>
          </p:nvSpPr>
          <p:spPr>
            <a:xfrm>
              <a:off x="3505604" y="2996395"/>
              <a:ext cx="1429966" cy="32686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404486" y="3473928"/>
              <a:ext cx="184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39" name="Diamond 38"/>
            <p:cNvSpPr/>
            <p:nvPr/>
          </p:nvSpPr>
          <p:spPr>
            <a:xfrm>
              <a:off x="5612277" y="2996396"/>
              <a:ext cx="1586191" cy="3268662"/>
            </a:xfrm>
            <a:prstGeom prst="diamond">
              <a:avLst/>
            </a:prstGeom>
            <a:solidFill>
              <a:srgbClr val="DEC8EE"/>
            </a:solidFill>
            <a:ln w="24000">
              <a:solidFill>
                <a:srgbClr val="AC75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sz="1800">
                <a:solidFill>
                  <a:srgbClr val="ED1C24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H="1">
              <a:off x="4233686" y="4064269"/>
              <a:ext cx="2171688" cy="0"/>
            </a:xfrm>
            <a:prstGeom prst="straightConnector1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5570" y="3071763"/>
                  <a:ext cx="944615" cy="974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>
              <a:cxnSpLocks/>
            </p:cNvCxnSpPr>
            <p:nvPr/>
          </p:nvCxnSpPr>
          <p:spPr bwMode="auto">
            <a:xfrm>
              <a:off x="4220587" y="5285132"/>
              <a:ext cx="2120895" cy="0"/>
            </a:xfrm>
            <a:prstGeom prst="line">
              <a:avLst/>
            </a:prstGeom>
            <a:ln w="24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325" y="5096469"/>
                  <a:ext cx="999299" cy="9749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ectangle 23">
            <a:hlinkClick r:id="rId17"/>
            <a:extLst>
              <a:ext uri="{FF2B5EF4-FFF2-40B4-BE49-F238E27FC236}">
                <a16:creationId xmlns:a16="http://schemas.microsoft.com/office/drawing/2014/main" id="{D10C7FB2-FCE8-0D4E-B67C-79379B2D5206}"/>
              </a:ext>
            </a:extLst>
          </p:cNvPr>
          <p:cNvSpPr/>
          <p:nvPr/>
        </p:nvSpPr>
        <p:spPr>
          <a:xfrm>
            <a:off x="821714" y="6340652"/>
            <a:ext cx="353814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18"/>
              </a:rPr>
              <a:t>@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18"/>
              </a:rPr>
              <a:t>yotamfe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19"/>
              </a:rPr>
              <a:t>@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19"/>
              </a:rPr>
              <a:t>SagivMooly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20"/>
              </a:rPr>
              <a:t>@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  <a:ea typeface="Helvetica Neue" panose="02000503000000020004" pitchFamily="2" charset="0"/>
                <a:cs typeface="Helvetica Neue" panose="02000503000000020004" pitchFamily="2" charset="0"/>
                <a:hlinkClick r:id="rId20"/>
              </a:rPr>
              <a:t>wilcoxjay</a:t>
            </a:r>
            <a:endParaRPr lang="en-US" sz="1600" dirty="0">
              <a:solidFill>
                <a:schemeClr val="bg2">
                  <a:lumMod val="50000"/>
                </a:schemeClr>
              </a:solidFill>
              <a:latin typeface="Nexa Light" panose="02000000000000000000" pitchFamily="50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61F1220-9C7E-164F-B282-BB5E4C9CBDC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5" y="6300970"/>
            <a:ext cx="418972" cy="418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4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 Transition System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" name="Rectangle 388"/>
              <p:cNvSpPr/>
              <p:nvPr/>
            </p:nvSpPr>
            <p:spPr>
              <a:xfrm>
                <a:off x="4720063" y="2218882"/>
                <a:ext cx="9017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89" name="Rectangle 3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63" y="2218882"/>
                <a:ext cx="901785" cy="46166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0" name="Rectangle 389"/>
              <p:cNvSpPr/>
              <p:nvPr/>
            </p:nvSpPr>
            <p:spPr>
              <a:xfrm>
                <a:off x="4627491" y="3021025"/>
                <a:ext cx="9017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90" name="Rectangle 3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91" y="3021025"/>
                <a:ext cx="901785" cy="461665"/>
              </a:xfrm>
              <a:prstGeom prst="rect">
                <a:avLst/>
              </a:prstGeom>
              <a:blipFill>
                <a:blip r:embed="rId3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1" name="Rectangle 390"/>
              <p:cNvSpPr/>
              <p:nvPr/>
            </p:nvSpPr>
            <p:spPr>
              <a:xfrm>
                <a:off x="5102784" y="3509623"/>
                <a:ext cx="9017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91" name="Rectangle 3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784" y="3509623"/>
                <a:ext cx="901785" cy="461665"/>
              </a:xfrm>
              <a:prstGeom prst="rect">
                <a:avLst/>
              </a:prstGeom>
              <a:blipFill>
                <a:blip r:embed="rId3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Rectangle 391"/>
              <p:cNvSpPr/>
              <p:nvPr/>
            </p:nvSpPr>
            <p:spPr>
              <a:xfrm>
                <a:off x="5117336" y="4314130"/>
                <a:ext cx="9017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92" name="Rectangle 3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36" y="4314130"/>
                <a:ext cx="901785" cy="461665"/>
              </a:xfrm>
              <a:prstGeom prst="rect">
                <a:avLst/>
              </a:prstGeom>
              <a:blipFill>
                <a:blip r:embed="rId39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3" name="Oval 392"/>
          <p:cNvSpPr/>
          <p:nvPr/>
        </p:nvSpPr>
        <p:spPr>
          <a:xfrm rot="5400000">
            <a:off x="3939560" y="5798508"/>
            <a:ext cx="128016" cy="129235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Rectangle 393"/>
              <p:cNvSpPr/>
              <p:nvPr/>
            </p:nvSpPr>
            <p:spPr>
              <a:xfrm>
                <a:off x="3562935" y="5568284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94" name="Rectangle 3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935" y="5568284"/>
                <a:ext cx="440633" cy="461665"/>
              </a:xfrm>
              <a:prstGeom prst="rect">
                <a:avLst/>
              </a:prstGeom>
              <a:blipFill>
                <a:blip r:embed="rId40"/>
                <a:stretch>
                  <a:fillRect r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5" name="Rectangle 394"/>
              <p:cNvSpPr/>
              <p:nvPr/>
            </p:nvSpPr>
            <p:spPr>
              <a:xfrm>
                <a:off x="3995197" y="5622107"/>
                <a:ext cx="10387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95" name="Rectangle 3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197" y="5622107"/>
                <a:ext cx="1038746" cy="461665"/>
              </a:xfrm>
              <a:prstGeom prst="rect">
                <a:avLst/>
              </a:prstGeom>
              <a:blipFill>
                <a:blip r:embed="rId4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180052" y="2236282"/>
            <a:ext cx="1170570" cy="2539514"/>
            <a:chOff x="4666435" y="1662350"/>
            <a:chExt cx="1170570" cy="2539514"/>
          </a:xfrm>
        </p:grpSpPr>
        <p:grpSp>
          <p:nvGrpSpPr>
            <p:cNvPr id="10" name="Group 9"/>
            <p:cNvGrpSpPr/>
            <p:nvPr/>
          </p:nvGrpSpPr>
          <p:grpSpPr>
            <a:xfrm>
              <a:off x="4666435" y="1662350"/>
              <a:ext cx="1170570" cy="2539514"/>
              <a:chOff x="5286105" y="1591828"/>
              <a:chExt cx="1170570" cy="25395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0" name="Rectangle 359"/>
                  <p:cNvSpPr/>
                  <p:nvPr/>
                </p:nvSpPr>
                <p:spPr>
                  <a:xfrm>
                    <a:off x="5488634" y="1591828"/>
                    <a:ext cx="55470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60" name="Rectangle 3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8634" y="1591828"/>
                    <a:ext cx="554704" cy="461665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4" name="Rectangle 373"/>
                  <p:cNvSpPr/>
                  <p:nvPr/>
                </p:nvSpPr>
                <p:spPr>
                  <a:xfrm>
                    <a:off x="5438470" y="2369344"/>
                    <a:ext cx="54758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74" name="Rectangle 37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8470" y="2369344"/>
                    <a:ext cx="547586" cy="461665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4" name="Straight Arrow Connector 313"/>
              <p:cNvCxnSpPr/>
              <p:nvPr/>
            </p:nvCxnSpPr>
            <p:spPr>
              <a:xfrm flipH="1">
                <a:off x="5826117" y="3253414"/>
                <a:ext cx="2009" cy="617989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5" name="Straight Arrow Connector 314"/>
              <p:cNvCxnSpPr/>
              <p:nvPr/>
            </p:nvCxnSpPr>
            <p:spPr>
              <a:xfrm>
                <a:off x="5413855" y="2729693"/>
                <a:ext cx="412262" cy="422957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2" name="Straight Arrow Connector 341"/>
              <p:cNvCxnSpPr>
                <a:stCxn id="373" idx="5"/>
              </p:cNvCxnSpPr>
              <p:nvPr/>
            </p:nvCxnSpPr>
            <p:spPr>
              <a:xfrm flipH="1">
                <a:off x="5365260" y="2145362"/>
                <a:ext cx="301352" cy="483567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59" name="Oval 358"/>
              <p:cNvSpPr/>
              <p:nvPr/>
            </p:nvSpPr>
            <p:spPr>
              <a:xfrm rot="5400000">
                <a:off x="5763037" y="3870794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 rot="5400000">
                <a:off x="5648295" y="2035484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5400000">
                <a:off x="5286715" y="2609573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 rot="5400000">
                <a:off x="5763037" y="3159820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7" name="Rectangle 386"/>
                  <p:cNvSpPr/>
                  <p:nvPr/>
                </p:nvSpPr>
                <p:spPr>
                  <a:xfrm>
                    <a:off x="5889759" y="2865169"/>
                    <a:ext cx="55470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87" name="Rectangle 38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9759" y="2865169"/>
                    <a:ext cx="554704" cy="461665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 b="-1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8" name="Rectangle 387"/>
                  <p:cNvSpPr/>
                  <p:nvPr/>
                </p:nvSpPr>
                <p:spPr>
                  <a:xfrm>
                    <a:off x="5901971" y="3669677"/>
                    <a:ext cx="55470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88" name="Rectangle 38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01971" y="3669677"/>
                    <a:ext cx="554704" cy="461665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b="-1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701499" y="2233626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1499" y="2233626"/>
                  <a:ext cx="185371" cy="276999"/>
                </a:xfrm>
                <a:prstGeom prst="rect">
                  <a:avLst/>
                </a:prstGeom>
                <a:blipFill>
                  <a:blip r:embed="rId46"/>
                  <a:stretch>
                    <a:fillRect l="-32258" r="-22581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6" name="TextBox 395"/>
                <p:cNvSpPr txBox="1"/>
                <p:nvPr/>
              </p:nvSpPr>
              <p:spPr>
                <a:xfrm>
                  <a:off x="4760037" y="2978800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6" name="TextBox 3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0037" y="2978800"/>
                  <a:ext cx="185371" cy="276999"/>
                </a:xfrm>
                <a:prstGeom prst="rect">
                  <a:avLst/>
                </a:prstGeom>
                <a:blipFill>
                  <a:blip r:embed="rId47"/>
                  <a:stretch>
                    <a:fillRect l="-33333" r="-26667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TextBox 396"/>
                <p:cNvSpPr txBox="1"/>
                <p:nvPr/>
              </p:nvSpPr>
              <p:spPr>
                <a:xfrm>
                  <a:off x="4989519" y="3467751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7" name="TextBox 3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519" y="3467751"/>
                  <a:ext cx="185371" cy="276999"/>
                </a:xfrm>
                <a:prstGeom prst="rect">
                  <a:avLst/>
                </a:prstGeom>
                <a:blipFill>
                  <a:blip r:embed="rId48"/>
                  <a:stretch>
                    <a:fillRect l="-33333" r="-26667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1" name="TextBox 400"/>
          <p:cNvSpPr txBox="1"/>
          <p:nvPr/>
        </p:nvSpPr>
        <p:spPr>
          <a:xfrm>
            <a:off x="4064371" y="426796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493158" y="4294735"/>
            <a:ext cx="1152908" cy="349138"/>
            <a:chOff x="3979541" y="3720803"/>
            <a:chExt cx="1152908" cy="349138"/>
          </a:xfrm>
        </p:grpSpPr>
        <p:cxnSp>
          <p:nvCxnSpPr>
            <p:cNvPr id="398" name="Straight Arrow Connector 397"/>
            <p:cNvCxnSpPr/>
            <p:nvPr/>
          </p:nvCxnSpPr>
          <p:spPr>
            <a:xfrm flipH="1" flipV="1">
              <a:off x="4113249" y="3997414"/>
              <a:ext cx="1019200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AC75D5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99" name="Oval 398"/>
            <p:cNvSpPr/>
            <p:nvPr/>
          </p:nvSpPr>
          <p:spPr>
            <a:xfrm rot="5400000">
              <a:off x="3980151" y="3941315"/>
              <a:ext cx="128016" cy="129235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49694" y="3720803"/>
                  <a:ext cx="303609" cy="2820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9694" y="3720803"/>
                  <a:ext cx="303609" cy="282000"/>
                </a:xfrm>
                <a:prstGeom prst="rect">
                  <a:avLst/>
                </a:prstGeom>
                <a:blipFill>
                  <a:blip r:embed="rId64"/>
                  <a:stretch>
                    <a:fillRect l="-18367" t="-6522" r="-1020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2" name="Rectangle 401"/>
              <p:cNvSpPr/>
              <p:nvPr/>
            </p:nvSpPr>
            <p:spPr>
              <a:xfrm>
                <a:off x="2993134" y="4345902"/>
                <a:ext cx="5547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02" name="Rectangle 4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34" y="4345902"/>
                <a:ext cx="554704" cy="461665"/>
              </a:xfrm>
              <a:prstGeom prst="rect">
                <a:avLst/>
              </a:prstGeom>
              <a:blipFill>
                <a:blip r:embed="rId50"/>
                <a:stretch>
                  <a:fillRect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ular Callout 23"/>
              <p:cNvSpPr/>
              <p:nvPr/>
            </p:nvSpPr>
            <p:spPr>
              <a:xfrm>
                <a:off x="1562995" y="3748021"/>
                <a:ext cx="2295156" cy="413002"/>
              </a:xfrm>
              <a:prstGeom prst="wedgeRectCallout">
                <a:avLst>
                  <a:gd name="adj1" fmla="val 56526"/>
                  <a:gd name="adj2" fmla="val 95475"/>
                </a:avLst>
              </a:prstGeom>
              <a:solidFill>
                <a:srgbClr val="DEC8EE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{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995" y="3748021"/>
                <a:ext cx="2295156" cy="413002"/>
              </a:xfrm>
              <a:prstGeom prst="wedgeRectCallout">
                <a:avLst>
                  <a:gd name="adj1" fmla="val 56526"/>
                  <a:gd name="adj2" fmla="val 95475"/>
                </a:avLst>
              </a:prstGeom>
              <a:blipFill>
                <a:blip r:embed="rId6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3562935" y="4647221"/>
            <a:ext cx="511955" cy="1141710"/>
            <a:chOff x="4049318" y="4073289"/>
            <a:chExt cx="511955" cy="1141710"/>
          </a:xfrm>
        </p:grpSpPr>
        <p:cxnSp>
          <p:nvCxnSpPr>
            <p:cNvPr id="404" name="Straight Arrow Connector 403"/>
            <p:cNvCxnSpPr/>
            <p:nvPr/>
          </p:nvCxnSpPr>
          <p:spPr>
            <a:xfrm>
              <a:off x="4083466" y="4073289"/>
              <a:ext cx="412262" cy="42295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3" name="Straight Arrow Connector 402"/>
            <p:cNvCxnSpPr/>
            <p:nvPr/>
          </p:nvCxnSpPr>
          <p:spPr>
            <a:xfrm flipH="1">
              <a:off x="4495728" y="4597010"/>
              <a:ext cx="2009" cy="61798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7" name="Oval 406"/>
            <p:cNvSpPr/>
            <p:nvPr/>
          </p:nvSpPr>
          <p:spPr>
            <a:xfrm rot="5400000">
              <a:off x="4432648" y="4503416"/>
              <a:ext cx="128016" cy="129235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8" name="TextBox 407"/>
                <p:cNvSpPr txBox="1"/>
                <p:nvPr/>
              </p:nvSpPr>
              <p:spPr>
                <a:xfrm>
                  <a:off x="4049318" y="4251874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8" name="TextBox 4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318" y="4251874"/>
                  <a:ext cx="185371" cy="276999"/>
                </a:xfrm>
                <a:prstGeom prst="rect">
                  <a:avLst/>
                </a:prstGeom>
                <a:blipFill>
                  <a:blip r:embed="rId52"/>
                  <a:stretch>
                    <a:fillRect l="-32258" r="-22581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" name="TextBox 408"/>
                <p:cNvSpPr txBox="1"/>
                <p:nvPr/>
              </p:nvSpPr>
              <p:spPr>
                <a:xfrm>
                  <a:off x="4278649" y="4774995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9" name="TextBox 4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649" y="4774995"/>
                  <a:ext cx="185371" cy="276999"/>
                </a:xfrm>
                <a:prstGeom prst="rect">
                  <a:avLst/>
                </a:prstGeom>
                <a:blipFill>
                  <a:blip r:embed="rId53"/>
                  <a:stretch>
                    <a:fillRect l="-33333" r="-26667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4465149" y="4646389"/>
            <a:ext cx="484428" cy="888274"/>
            <a:chOff x="4964232" y="4059757"/>
            <a:chExt cx="484428" cy="888274"/>
          </a:xfrm>
        </p:grpSpPr>
        <p:cxnSp>
          <p:nvCxnSpPr>
            <p:cNvPr id="410" name="Straight Arrow Connector 409"/>
            <p:cNvCxnSpPr/>
            <p:nvPr/>
          </p:nvCxnSpPr>
          <p:spPr>
            <a:xfrm flipH="1">
              <a:off x="5224096" y="4059757"/>
              <a:ext cx="2009" cy="61798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1" name="TextBox 410"/>
                <p:cNvSpPr txBox="1"/>
                <p:nvPr/>
              </p:nvSpPr>
              <p:spPr>
                <a:xfrm>
                  <a:off x="5007168" y="4203572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1" name="TextBox 4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7168" y="4203572"/>
                  <a:ext cx="185371" cy="276999"/>
                </a:xfrm>
                <a:prstGeom prst="rect">
                  <a:avLst/>
                </a:prstGeom>
                <a:blipFill>
                  <a:blip r:embed="rId65"/>
                  <a:stretch>
                    <a:fillRect l="-33333" r="-26667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2" name="Rectangle 411"/>
                <p:cNvSpPr/>
                <p:nvPr/>
              </p:nvSpPr>
              <p:spPr>
                <a:xfrm>
                  <a:off x="4964232" y="4486366"/>
                  <a:ext cx="4844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12" name="Rectangle 4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232" y="4486366"/>
                  <a:ext cx="484428" cy="461665"/>
                </a:xfrm>
                <a:prstGeom prst="rect">
                  <a:avLst/>
                </a:prstGeom>
                <a:blipFill>
                  <a:blip r:embed="rId6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3" name="Rectangle 412"/>
              <p:cNvSpPr/>
              <p:nvPr/>
            </p:nvSpPr>
            <p:spPr>
              <a:xfrm>
                <a:off x="2136595" y="4368045"/>
                <a:ext cx="921021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13" name="Rectangle 4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95" y="4368045"/>
                <a:ext cx="921021" cy="473335"/>
              </a:xfrm>
              <a:prstGeom prst="rect">
                <a:avLst/>
              </a:prstGeom>
              <a:blipFill>
                <a:blip r:embed="rId56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4" name="Rectangle 413"/>
              <p:cNvSpPr/>
              <p:nvPr/>
            </p:nvSpPr>
            <p:spPr>
              <a:xfrm>
                <a:off x="3992755" y="5617379"/>
                <a:ext cx="921021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14" name="Rectangle 4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755" y="5617379"/>
                <a:ext cx="921021" cy="473335"/>
              </a:xfrm>
              <a:prstGeom prst="rect">
                <a:avLst/>
              </a:prstGeom>
              <a:blipFill>
                <a:blip r:embed="rId5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5" name="Rectangle 414"/>
              <p:cNvSpPr/>
              <p:nvPr/>
            </p:nvSpPr>
            <p:spPr>
              <a:xfrm>
                <a:off x="2679761" y="4916003"/>
                <a:ext cx="921021" cy="481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15" name="Rectangle 4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761" y="4916003"/>
                <a:ext cx="921021" cy="481991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Rectangle 421"/>
          <p:cNvSpPr/>
          <p:nvPr/>
        </p:nvSpPr>
        <p:spPr>
          <a:xfrm>
            <a:off x="6575898" y="3524120"/>
            <a:ext cx="1017506" cy="2877660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Rectangle 422"/>
              <p:cNvSpPr/>
              <p:nvPr/>
            </p:nvSpPr>
            <p:spPr>
              <a:xfrm>
                <a:off x="6819914" y="4763847"/>
                <a:ext cx="4270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3" name="Rectangle 4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914" y="4763847"/>
                <a:ext cx="427040" cy="461665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4" name="Rectangle 423"/>
              <p:cNvSpPr/>
              <p:nvPr/>
            </p:nvSpPr>
            <p:spPr>
              <a:xfrm>
                <a:off x="6441124" y="2964766"/>
                <a:ext cx="11846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424" name="Rectangle 4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124" y="2964766"/>
                <a:ext cx="1184619" cy="461665"/>
              </a:xfrm>
              <a:prstGeom prst="rect">
                <a:avLst/>
              </a:prstGeom>
              <a:blipFill>
                <a:blip r:embed="rId6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Rectangle 424"/>
              <p:cNvSpPr/>
              <p:nvPr/>
            </p:nvSpPr>
            <p:spPr>
              <a:xfrm>
                <a:off x="2438178" y="1145897"/>
                <a:ext cx="4030174" cy="5791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5" name="Rectangle 4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178" y="1145897"/>
                <a:ext cx="4030174" cy="579142"/>
              </a:xfrm>
              <a:prstGeom prst="rect">
                <a:avLst/>
              </a:prstGeom>
              <a:blipFill>
                <a:blip r:embed="rId6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077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/>
      <p:bldP spid="390" grpId="0"/>
      <p:bldP spid="391" grpId="0"/>
      <p:bldP spid="392" grpId="0"/>
      <p:bldP spid="393" grpId="0" animBg="1"/>
      <p:bldP spid="394" grpId="0"/>
      <p:bldP spid="395" grpId="0"/>
      <p:bldP spid="395" grpId="1"/>
      <p:bldP spid="402" grpId="0"/>
      <p:bldP spid="24" grpId="0" animBg="1"/>
      <p:bldP spid="413" grpId="0"/>
      <p:bldP spid="414" grpId="0"/>
      <p:bldP spid="4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Abstract </a:t>
            </a:r>
            <a:r>
              <a:rPr lang="en-US" b="1" dirty="0" err="1" smtClean="0"/>
              <a:t>Hyper</a:t>
            </a:r>
            <a:r>
              <a:rPr lang="en-US" dirty="0" err="1" smtClean="0"/>
              <a:t>Transition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575898" y="3524120"/>
            <a:ext cx="1017506" cy="2877660"/>
          </a:xfrm>
          <a:prstGeom prst="rect">
            <a:avLst/>
          </a:prstGeom>
          <a:solidFill>
            <a:srgbClr val="FFABAB"/>
          </a:solidFill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3" name="Oval 392"/>
          <p:cNvSpPr/>
          <p:nvPr/>
        </p:nvSpPr>
        <p:spPr>
          <a:xfrm rot="5400000">
            <a:off x="3939560" y="5798508"/>
            <a:ext cx="128016" cy="129235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Rectangle 393"/>
              <p:cNvSpPr/>
              <p:nvPr/>
            </p:nvSpPr>
            <p:spPr>
              <a:xfrm>
                <a:off x="3562935" y="5568284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94" name="Rectangle 3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935" y="5568284"/>
                <a:ext cx="440633" cy="461665"/>
              </a:xfrm>
              <a:prstGeom prst="rect">
                <a:avLst/>
              </a:prstGeom>
              <a:blipFill>
                <a:blip r:embed="rId8"/>
                <a:stretch>
                  <a:fillRect r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180052" y="2236282"/>
            <a:ext cx="1170570" cy="2539514"/>
            <a:chOff x="4666435" y="1662350"/>
            <a:chExt cx="1170570" cy="2539514"/>
          </a:xfrm>
        </p:grpSpPr>
        <p:grpSp>
          <p:nvGrpSpPr>
            <p:cNvPr id="10" name="Group 9"/>
            <p:cNvGrpSpPr/>
            <p:nvPr/>
          </p:nvGrpSpPr>
          <p:grpSpPr>
            <a:xfrm>
              <a:off x="4666435" y="1662350"/>
              <a:ext cx="1170570" cy="2539514"/>
              <a:chOff x="5286105" y="1591828"/>
              <a:chExt cx="1170570" cy="25395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0" name="Rectangle 359"/>
                  <p:cNvSpPr/>
                  <p:nvPr/>
                </p:nvSpPr>
                <p:spPr>
                  <a:xfrm>
                    <a:off x="5488634" y="1591828"/>
                    <a:ext cx="55470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60" name="Rectangle 3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8634" y="1591828"/>
                    <a:ext cx="554704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4" name="Rectangle 373"/>
                  <p:cNvSpPr/>
                  <p:nvPr/>
                </p:nvSpPr>
                <p:spPr>
                  <a:xfrm>
                    <a:off x="5438470" y="2369344"/>
                    <a:ext cx="547586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74" name="Rectangle 37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38470" y="2369344"/>
                    <a:ext cx="547586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4" name="Straight Arrow Connector 313"/>
              <p:cNvCxnSpPr/>
              <p:nvPr/>
            </p:nvCxnSpPr>
            <p:spPr>
              <a:xfrm flipH="1">
                <a:off x="5826117" y="3253414"/>
                <a:ext cx="2009" cy="617989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5" name="Straight Arrow Connector 314"/>
              <p:cNvCxnSpPr/>
              <p:nvPr/>
            </p:nvCxnSpPr>
            <p:spPr>
              <a:xfrm>
                <a:off x="5413855" y="2729693"/>
                <a:ext cx="412262" cy="422957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2" name="Straight Arrow Connector 341"/>
              <p:cNvCxnSpPr>
                <a:stCxn id="373" idx="5"/>
              </p:cNvCxnSpPr>
              <p:nvPr/>
            </p:nvCxnSpPr>
            <p:spPr>
              <a:xfrm flipH="1">
                <a:off x="5365260" y="2145362"/>
                <a:ext cx="301352" cy="483567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59" name="Oval 358"/>
              <p:cNvSpPr/>
              <p:nvPr/>
            </p:nvSpPr>
            <p:spPr>
              <a:xfrm rot="5400000">
                <a:off x="5763037" y="3870794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 rot="5400000">
                <a:off x="5648295" y="2035484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 rot="5400000">
                <a:off x="5286715" y="2609573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 rot="5400000">
                <a:off x="5763037" y="3159820"/>
                <a:ext cx="128016" cy="129235"/>
              </a:xfrm>
              <a:prstGeom prst="ellipse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7" name="Rectangle 386"/>
                  <p:cNvSpPr/>
                  <p:nvPr/>
                </p:nvSpPr>
                <p:spPr>
                  <a:xfrm>
                    <a:off x="5889759" y="2865169"/>
                    <a:ext cx="55470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87" name="Rectangle 38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9759" y="2865169"/>
                    <a:ext cx="554704" cy="46166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8" name="Rectangle 387"/>
                  <p:cNvSpPr/>
                  <p:nvPr/>
                </p:nvSpPr>
                <p:spPr>
                  <a:xfrm>
                    <a:off x="5901971" y="3669677"/>
                    <a:ext cx="554704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388" name="Rectangle 38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01971" y="3669677"/>
                    <a:ext cx="554704" cy="46166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701499" y="2233626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1499" y="2233626"/>
                  <a:ext cx="185371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32258" r="-22581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6" name="TextBox 395"/>
                <p:cNvSpPr txBox="1"/>
                <p:nvPr/>
              </p:nvSpPr>
              <p:spPr>
                <a:xfrm>
                  <a:off x="4760037" y="2978800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6" name="TextBox 3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0037" y="2978800"/>
                  <a:ext cx="185371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33333" r="-26667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TextBox 396"/>
                <p:cNvSpPr txBox="1"/>
                <p:nvPr/>
              </p:nvSpPr>
              <p:spPr>
                <a:xfrm>
                  <a:off x="4989519" y="3467751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7" name="TextBox 3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519" y="3467751"/>
                  <a:ext cx="18537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33333" r="-26667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1" name="TextBox 400"/>
          <p:cNvSpPr txBox="1"/>
          <p:nvPr/>
        </p:nvSpPr>
        <p:spPr>
          <a:xfrm>
            <a:off x="4064371" y="426796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399" name="Oval 398"/>
          <p:cNvSpPr/>
          <p:nvPr/>
        </p:nvSpPr>
        <p:spPr>
          <a:xfrm rot="5400000">
            <a:off x="3493768" y="4515247"/>
            <a:ext cx="128016" cy="129235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2" name="Rectangle 401"/>
              <p:cNvSpPr/>
              <p:nvPr/>
            </p:nvSpPr>
            <p:spPr>
              <a:xfrm>
                <a:off x="2993134" y="4345902"/>
                <a:ext cx="5547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02" name="Rectangle 4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34" y="4345902"/>
                <a:ext cx="554704" cy="461665"/>
              </a:xfrm>
              <a:prstGeom prst="rect">
                <a:avLst/>
              </a:prstGeom>
              <a:blipFill>
                <a:blip r:embed="rId16"/>
                <a:stretch>
                  <a:fillRect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ular Callout 23"/>
              <p:cNvSpPr/>
              <p:nvPr/>
            </p:nvSpPr>
            <p:spPr>
              <a:xfrm>
                <a:off x="1464016" y="3202301"/>
                <a:ext cx="2295156" cy="413002"/>
              </a:xfrm>
              <a:prstGeom prst="wedgeRectCallout">
                <a:avLst>
                  <a:gd name="adj1" fmla="val 73479"/>
                  <a:gd name="adj2" fmla="val 170846"/>
                </a:avLst>
              </a:prstGeom>
              <a:solidFill>
                <a:srgbClr val="DEC8EE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{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016" y="3202301"/>
                <a:ext cx="2295156" cy="413002"/>
              </a:xfrm>
              <a:prstGeom prst="wedgeRectCallout">
                <a:avLst>
                  <a:gd name="adj1" fmla="val 73479"/>
                  <a:gd name="adj2" fmla="val 170846"/>
                </a:avLst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3562935" y="4647221"/>
            <a:ext cx="511955" cy="1141710"/>
            <a:chOff x="4049318" y="4073289"/>
            <a:chExt cx="511955" cy="1141710"/>
          </a:xfrm>
        </p:grpSpPr>
        <p:cxnSp>
          <p:nvCxnSpPr>
            <p:cNvPr id="404" name="Straight Arrow Connector 403"/>
            <p:cNvCxnSpPr/>
            <p:nvPr/>
          </p:nvCxnSpPr>
          <p:spPr>
            <a:xfrm>
              <a:off x="4083466" y="4073289"/>
              <a:ext cx="412262" cy="42295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3" name="Straight Arrow Connector 402"/>
            <p:cNvCxnSpPr/>
            <p:nvPr/>
          </p:nvCxnSpPr>
          <p:spPr>
            <a:xfrm flipH="1">
              <a:off x="4495728" y="4597010"/>
              <a:ext cx="2009" cy="61798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7" name="Oval 406"/>
            <p:cNvSpPr/>
            <p:nvPr/>
          </p:nvSpPr>
          <p:spPr>
            <a:xfrm rot="5400000">
              <a:off x="4432648" y="4503416"/>
              <a:ext cx="128016" cy="129235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8" name="TextBox 407"/>
                <p:cNvSpPr txBox="1"/>
                <p:nvPr/>
              </p:nvSpPr>
              <p:spPr>
                <a:xfrm>
                  <a:off x="4049318" y="4251874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8" name="TextBox 4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318" y="4251874"/>
                  <a:ext cx="185371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32258" r="-22581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" name="TextBox 408"/>
                <p:cNvSpPr txBox="1"/>
                <p:nvPr/>
              </p:nvSpPr>
              <p:spPr>
                <a:xfrm>
                  <a:off x="4278649" y="4774995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9" name="TextBox 4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649" y="4774995"/>
                  <a:ext cx="185371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33333" r="-26667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4465149" y="4646389"/>
            <a:ext cx="484428" cy="888274"/>
            <a:chOff x="4964232" y="4059757"/>
            <a:chExt cx="484428" cy="888274"/>
          </a:xfrm>
        </p:grpSpPr>
        <p:cxnSp>
          <p:nvCxnSpPr>
            <p:cNvPr id="410" name="Straight Arrow Connector 409"/>
            <p:cNvCxnSpPr/>
            <p:nvPr/>
          </p:nvCxnSpPr>
          <p:spPr>
            <a:xfrm flipH="1">
              <a:off x="5224096" y="4059757"/>
              <a:ext cx="2009" cy="61798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1" name="TextBox 410"/>
                <p:cNvSpPr txBox="1"/>
                <p:nvPr/>
              </p:nvSpPr>
              <p:spPr>
                <a:xfrm>
                  <a:off x="5007168" y="4203572"/>
                  <a:ext cx="1853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1" name="TextBox 4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7168" y="4203572"/>
                  <a:ext cx="185371" cy="276999"/>
                </a:xfrm>
                <a:prstGeom prst="rect">
                  <a:avLst/>
                </a:prstGeom>
                <a:blipFill>
                  <a:blip r:embed="rId36"/>
                  <a:stretch>
                    <a:fillRect l="-33333" r="-26667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2" name="Rectangle 411"/>
                <p:cNvSpPr/>
                <p:nvPr/>
              </p:nvSpPr>
              <p:spPr>
                <a:xfrm>
                  <a:off x="4964232" y="4486366"/>
                  <a:ext cx="4844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12" name="Rectangle 4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232" y="4486366"/>
                  <a:ext cx="484428" cy="46166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3" name="Rectangle 412"/>
              <p:cNvSpPr/>
              <p:nvPr/>
            </p:nvSpPr>
            <p:spPr>
              <a:xfrm>
                <a:off x="2136595" y="4368045"/>
                <a:ext cx="921021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13" name="Rectangle 4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95" y="4368045"/>
                <a:ext cx="921021" cy="473335"/>
              </a:xfrm>
              <a:prstGeom prst="rect">
                <a:avLst/>
              </a:prstGeom>
              <a:blipFill>
                <a:blip r:embed="rId22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4" name="Rectangle 413"/>
              <p:cNvSpPr/>
              <p:nvPr/>
            </p:nvSpPr>
            <p:spPr>
              <a:xfrm>
                <a:off x="3992755" y="5617379"/>
                <a:ext cx="921021" cy="473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14" name="Rectangle 4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755" y="5617379"/>
                <a:ext cx="921021" cy="473335"/>
              </a:xfrm>
              <a:prstGeom prst="rect">
                <a:avLst/>
              </a:prstGeom>
              <a:blipFill>
                <a:blip r:embed="rId2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5" name="Rectangle 414"/>
              <p:cNvSpPr/>
              <p:nvPr/>
            </p:nvSpPr>
            <p:spPr>
              <a:xfrm>
                <a:off x="2679761" y="4916003"/>
                <a:ext cx="921021" cy="481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∈</m:t>
                      </m:r>
                      <m:sSubSup>
                        <m:sSubSupPr>
                          <m:ctrlP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kumimoji="0" lang="en-US" sz="2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bSup>
                    </m:oMath>
                  </m:oMathPara>
                </a14:m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15" name="Rectangle 4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761" y="4916003"/>
                <a:ext cx="921021" cy="48199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597083" y="3914152"/>
            <a:ext cx="1078218" cy="657195"/>
            <a:chOff x="3597083" y="3914152"/>
            <a:chExt cx="1078218" cy="657195"/>
          </a:xfrm>
        </p:grpSpPr>
        <p:cxnSp>
          <p:nvCxnSpPr>
            <p:cNvPr id="398" name="Straight Arrow Connector 397"/>
            <p:cNvCxnSpPr/>
            <p:nvPr/>
          </p:nvCxnSpPr>
          <p:spPr>
            <a:xfrm flipH="1" flipV="1">
              <a:off x="3626866" y="4571346"/>
              <a:ext cx="1019200" cy="1"/>
            </a:xfrm>
            <a:prstGeom prst="straightConnector1">
              <a:avLst/>
            </a:prstGeom>
            <a:noFill/>
            <a:ln w="25400" cap="flat" cmpd="sng" algn="ctr">
              <a:solidFill>
                <a:srgbClr val="AC75D5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4194373" y="4206862"/>
                  <a:ext cx="303609" cy="2820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4373" y="4206862"/>
                  <a:ext cx="303609" cy="282000"/>
                </a:xfrm>
                <a:prstGeom prst="rect">
                  <a:avLst/>
                </a:prstGeom>
                <a:blipFill>
                  <a:blip r:embed="rId38"/>
                  <a:stretch>
                    <a:fillRect l="-18000" t="-4348" r="-8000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/>
            <p:cNvCxnSpPr>
              <a:stCxn id="386" idx="5"/>
            </p:cNvCxnSpPr>
            <p:nvPr/>
          </p:nvCxnSpPr>
          <p:spPr>
            <a:xfrm flipH="1">
              <a:off x="3597083" y="3914152"/>
              <a:ext cx="1078218" cy="601704"/>
            </a:xfrm>
            <a:prstGeom prst="straightConnector1">
              <a:avLst/>
            </a:prstGeom>
            <a:noFill/>
            <a:ln w="25400" cap="flat" cmpd="sng" algn="ctr">
              <a:solidFill>
                <a:srgbClr val="AC75D5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ular Callout 52"/>
              <p:cNvSpPr/>
              <p:nvPr/>
            </p:nvSpPr>
            <p:spPr>
              <a:xfrm>
                <a:off x="1488915" y="3872135"/>
                <a:ext cx="2295156" cy="413002"/>
              </a:xfrm>
              <a:prstGeom prst="wedgeRectCallout">
                <a:avLst>
                  <a:gd name="adj1" fmla="val 67546"/>
                  <a:gd name="adj2" fmla="val 104897"/>
                </a:avLst>
              </a:prstGeom>
              <a:solidFill>
                <a:srgbClr val="DEC8EE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{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Rectangular Callout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915" y="3872135"/>
                <a:ext cx="2295156" cy="413002"/>
              </a:xfrm>
              <a:prstGeom prst="wedgeRectCallout">
                <a:avLst>
                  <a:gd name="adj1" fmla="val 67546"/>
                  <a:gd name="adj2" fmla="val 104897"/>
                </a:avLst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6819914" y="4763847"/>
                <a:ext cx="5460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914" y="4763847"/>
                <a:ext cx="546047" cy="461665"/>
              </a:xfrm>
              <a:prstGeom prst="rect">
                <a:avLst/>
              </a:prstGeom>
              <a:blipFill>
                <a:blip r:embed="rId3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824828" y="2281375"/>
            <a:ext cx="1017506" cy="3544852"/>
            <a:chOff x="6824828" y="1668526"/>
            <a:chExt cx="1017506" cy="3544852"/>
          </a:xfrm>
        </p:grpSpPr>
        <p:sp>
          <p:nvSpPr>
            <p:cNvPr id="55" name="Rectangle 54"/>
            <p:cNvSpPr/>
            <p:nvPr/>
          </p:nvSpPr>
          <p:spPr>
            <a:xfrm rot="19985053">
              <a:off x="6824828" y="1668526"/>
              <a:ext cx="1017506" cy="3544852"/>
            </a:xfrm>
            <a:prstGeom prst="rect">
              <a:avLst/>
            </a:prstGeom>
            <a:solidFill>
              <a:srgbClr val="FFABAB"/>
            </a:solidFill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7040239" y="3195280"/>
                  <a:ext cx="5531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0239" y="3195280"/>
                  <a:ext cx="553165" cy="461665"/>
                </a:xfrm>
                <a:prstGeom prst="rect">
                  <a:avLst/>
                </a:prstGeom>
                <a:blipFill>
                  <a:blip r:embed="rId32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6132353" y="1850896"/>
                <a:ext cx="192116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353" y="1850896"/>
                <a:ext cx="1921167" cy="461665"/>
              </a:xfrm>
              <a:prstGeom prst="rect">
                <a:avLst/>
              </a:prstGeom>
              <a:blipFill>
                <a:blip r:embed="rId33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598766" y="1134830"/>
                <a:ext cx="5830333" cy="5791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766" y="1134830"/>
                <a:ext cx="5830333" cy="57914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4044848" y="4096990"/>
            <a:ext cx="150745" cy="618944"/>
          </a:xfrm>
          <a:prstGeom prst="ellipse">
            <a:avLst/>
          </a:prstGeom>
          <a:noFill/>
          <a:ln w="28575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7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13" grpId="0"/>
      <p:bldP spid="414" grpId="0"/>
      <p:bldP spid="415" grpId="0"/>
      <p:bldP spid="53" grpId="0" animBg="1"/>
      <p:bldP spid="66" grpId="0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-</a:t>
                </a:r>
                <a:r>
                  <a:rPr lang="en-US" dirty="0" smtClean="0"/>
                  <a:t>PDR vs. PDR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4"/>
                <a:stretch>
                  <a:fillRect t="-35922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ular Callout 25"/>
          <p:cNvSpPr/>
          <p:nvPr/>
        </p:nvSpPr>
        <p:spPr>
          <a:xfrm>
            <a:off x="504779" y="2063660"/>
            <a:ext cx="8134787" cy="575814"/>
          </a:xfrm>
          <a:prstGeom prst="wedgeRectCallout">
            <a:avLst>
              <a:gd name="adj1" fmla="val -16417"/>
              <a:gd name="adj2" fmla="val -337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PDR may converge with fewer or simpler frames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ular Callout 28"/>
              <p:cNvSpPr/>
              <p:nvPr/>
            </p:nvSpPr>
            <p:spPr>
              <a:xfrm>
                <a:off x="4329953" y="1283945"/>
                <a:ext cx="2528592" cy="588733"/>
              </a:xfrm>
              <a:prstGeom prst="wedgeRectCallout">
                <a:avLst>
                  <a:gd name="adj1" fmla="val -16417"/>
                  <a:gd name="adj2" fmla="val -33773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MSpan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Rectangular Callout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953" y="1283945"/>
                <a:ext cx="2528592" cy="588733"/>
              </a:xfrm>
              <a:prstGeom prst="wedgeRectCallout">
                <a:avLst>
                  <a:gd name="adj1" fmla="val -16417"/>
                  <a:gd name="adj2" fmla="val -33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603998" y="3268490"/>
            <a:ext cx="5402821" cy="3104787"/>
          </a:xfrm>
          <a:prstGeom prst="ellipse">
            <a:avLst/>
          </a:prstGeom>
          <a:pattFill prst="wdDnDiag">
            <a:fgClr>
              <a:srgbClr val="F4B183"/>
            </a:fgClr>
            <a:bgClr>
              <a:schemeClr val="bg1"/>
            </a:bgClr>
          </a:patt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530618" y="4329305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618" y="4329305"/>
                <a:ext cx="594778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970330" y="357275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330" y="3572751"/>
                <a:ext cx="594778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868315" y="3175718"/>
                <a:ext cx="59477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15" y="3175718"/>
                <a:ext cx="594778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ambda-3"/>
          <p:cNvSpPr/>
          <p:nvPr/>
        </p:nvSpPr>
        <p:spPr>
          <a:xfrm>
            <a:off x="775692" y="3406550"/>
            <a:ext cx="4891577" cy="2822320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lambda-2"/>
          <p:cNvSpPr/>
          <p:nvPr/>
        </p:nvSpPr>
        <p:spPr>
          <a:xfrm>
            <a:off x="1147591" y="3825885"/>
            <a:ext cx="3424582" cy="200898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829153" y="4174653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153" y="4174653"/>
                <a:ext cx="733855" cy="53925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ambda-1"/>
          <p:cNvSpPr/>
          <p:nvPr/>
        </p:nvSpPr>
        <p:spPr>
          <a:xfrm>
            <a:off x="1215791" y="4214834"/>
            <a:ext cx="2175483" cy="129195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783606" y="4477764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606" y="4477764"/>
                <a:ext cx="733855" cy="53925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2"/>
          <p:cNvSpPr/>
          <p:nvPr/>
        </p:nvSpPr>
        <p:spPr>
          <a:xfrm>
            <a:off x="834962" y="3632594"/>
            <a:ext cx="3912140" cy="2395565"/>
          </a:xfrm>
          <a:prstGeom prst="ellipse">
            <a:avLst/>
          </a:prstGeom>
          <a:noFill/>
          <a:ln w="38100">
            <a:solidFill>
              <a:srgbClr val="F5B68B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91527" y="3952507"/>
            <a:ext cx="2593019" cy="1716155"/>
            <a:chOff x="1191527" y="3952507"/>
            <a:chExt cx="2593019" cy="1716155"/>
          </a:xfrm>
          <a:noFill/>
        </p:grpSpPr>
        <p:sp>
          <p:nvSpPr>
            <p:cNvPr id="42" name="f1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rgbClr val="F5B68B"/>
              </a:solidFill>
              <a:prstDash val="dash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grpFill/>
                <a:ln w="38100">
                  <a:noFill/>
                  <a:prstDash val="dash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25"/>
                  <a:stretch>
                    <a:fillRect b="-1316"/>
                  </a:stretch>
                </a:blipFill>
                <a:ln w="38100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809945" y="3811907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945" y="3811907"/>
                <a:ext cx="733855" cy="53925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/>
              <p:cNvSpPr/>
              <p:nvPr/>
            </p:nvSpPr>
            <p:spPr>
              <a:xfrm>
                <a:off x="1600458" y="4647806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Oval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458" y="4647806"/>
                <a:ext cx="1293974" cy="64913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20551" y="1203801"/>
                <a:ext cx="2195729" cy="715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pdr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551" y="1203801"/>
                <a:ext cx="2195729" cy="71545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082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 smtClean="0">
                    <a:solidFill>
                      <a:srgbClr val="7030A0"/>
                    </a:solidFill>
                  </a:rPr>
                  <a:t>-</a:t>
                </a:r>
                <a:r>
                  <a:rPr lang="en-US" dirty="0" smtClean="0"/>
                  <a:t>PDR’s vs. PDR’s Frames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42" y="443626"/>
                <a:ext cx="7839039" cy="627648"/>
              </a:xfrm>
              <a:prstGeom prst="rect">
                <a:avLst/>
              </a:prstGeom>
              <a:blipFill>
                <a:blip r:embed="rId4"/>
                <a:stretch>
                  <a:fillRect t="-35922" b="-5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603998" y="3268490"/>
            <a:ext cx="5402821" cy="3104787"/>
          </a:xfrm>
          <a:prstGeom prst="ellipse">
            <a:avLst/>
          </a:prstGeom>
          <a:pattFill prst="wdDnDiag">
            <a:fgClr>
              <a:srgbClr val="F4B183"/>
            </a:fgClr>
            <a:bgClr>
              <a:schemeClr val="bg1"/>
            </a:bgClr>
          </a:patt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530618" y="4329305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618" y="4329305"/>
                <a:ext cx="594778" cy="461665"/>
              </a:xfrm>
              <a:prstGeom prst="rect">
                <a:avLst/>
              </a:prstGeom>
              <a:blipFill>
                <a:blip r:embed="rId1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970330" y="3572751"/>
                <a:ext cx="5947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330" y="3572751"/>
                <a:ext cx="594778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868315" y="3175718"/>
                <a:ext cx="59477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15" y="3175718"/>
                <a:ext cx="594778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ambda-3"/>
          <p:cNvSpPr/>
          <p:nvPr/>
        </p:nvSpPr>
        <p:spPr>
          <a:xfrm>
            <a:off x="775692" y="3406550"/>
            <a:ext cx="4891577" cy="2822320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lambda-2"/>
          <p:cNvSpPr/>
          <p:nvPr/>
        </p:nvSpPr>
        <p:spPr>
          <a:xfrm>
            <a:off x="1147591" y="3825885"/>
            <a:ext cx="3424582" cy="200898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829153" y="4174653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153" y="4174653"/>
                <a:ext cx="733855" cy="53925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ambda-1"/>
          <p:cNvSpPr/>
          <p:nvPr/>
        </p:nvSpPr>
        <p:spPr>
          <a:xfrm>
            <a:off x="1215791" y="4214834"/>
            <a:ext cx="2175483" cy="1291951"/>
          </a:xfrm>
          <a:prstGeom prst="ellipse">
            <a:avLst/>
          </a:prstGeom>
          <a:solidFill>
            <a:srgbClr val="F1E8F8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783606" y="4477764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606" y="4477764"/>
                <a:ext cx="733855" cy="53925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2"/>
          <p:cNvSpPr/>
          <p:nvPr/>
        </p:nvSpPr>
        <p:spPr>
          <a:xfrm>
            <a:off x="834962" y="3632594"/>
            <a:ext cx="3912140" cy="2395565"/>
          </a:xfrm>
          <a:prstGeom prst="ellipse">
            <a:avLst/>
          </a:prstGeom>
          <a:noFill/>
          <a:ln w="38100">
            <a:solidFill>
              <a:srgbClr val="F5B68B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191527" y="3952507"/>
            <a:ext cx="2593019" cy="1716155"/>
            <a:chOff x="1191527" y="3952507"/>
            <a:chExt cx="2593019" cy="1716155"/>
          </a:xfrm>
          <a:noFill/>
        </p:grpSpPr>
        <p:sp>
          <p:nvSpPr>
            <p:cNvPr id="42" name="f1"/>
            <p:cNvSpPr/>
            <p:nvPr/>
          </p:nvSpPr>
          <p:spPr>
            <a:xfrm>
              <a:off x="1191527" y="4081532"/>
              <a:ext cx="2384213" cy="1587130"/>
            </a:xfrm>
            <a:prstGeom prst="ellipse">
              <a:avLst/>
            </a:prstGeom>
            <a:grpFill/>
            <a:ln w="38100">
              <a:solidFill>
                <a:srgbClr val="F5B68B"/>
              </a:solidFill>
              <a:prstDash val="dash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grpFill/>
                <a:ln w="38100">
                  <a:noFill/>
                  <a:prstDash val="dash"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9768" y="3952507"/>
                  <a:ext cx="594778" cy="461665"/>
                </a:xfrm>
                <a:prstGeom prst="rect">
                  <a:avLst/>
                </a:prstGeom>
                <a:blipFill>
                  <a:blip r:embed="rId25"/>
                  <a:stretch>
                    <a:fillRect b="-1316"/>
                  </a:stretch>
                </a:blipFill>
                <a:ln w="38100">
                  <a:noFill/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809945" y="3811907"/>
                <a:ext cx="733855" cy="539250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945" y="3811907"/>
                <a:ext cx="733855" cy="53925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/>
              <p:cNvSpPr/>
              <p:nvPr/>
            </p:nvSpPr>
            <p:spPr>
              <a:xfrm>
                <a:off x="1600458" y="4647806"/>
                <a:ext cx="1293974" cy="649133"/>
              </a:xfrm>
              <a:prstGeom prst="ellipse">
                <a:avLst/>
              </a:prstGeom>
              <a:solidFill>
                <a:srgbClr val="BDD7EE"/>
              </a:solidFill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24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Oval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458" y="4647806"/>
                <a:ext cx="1293974" cy="649133"/>
              </a:xfrm>
              <a:prstGeom prst="ellipse">
                <a:avLst/>
              </a:prstGeom>
              <a:blipFill>
                <a:blip r:embed="rId27"/>
                <a:stretch>
                  <a:fillRect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 sequence of formulas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60" y="910232"/>
                <a:ext cx="7046067" cy="461665"/>
              </a:xfrm>
              <a:prstGeom prst="rect">
                <a:avLst/>
              </a:prstGeom>
              <a:blipFill>
                <a:blip r:embed="rId28"/>
                <a:stretch>
                  <a:fillRect l="-138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97107" y="1257171"/>
                <a:ext cx="49419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en-US" sz="2400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Init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	</a:t>
                </a:r>
              </a:p>
              <a:p>
                <a:pPr marL="342900" indent="-342900">
                  <a:buAutoNum type="arabicParenBoth"/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07" y="1257171"/>
                <a:ext cx="4941914" cy="830997"/>
              </a:xfrm>
              <a:prstGeom prst="rect">
                <a:avLst/>
              </a:prstGeom>
              <a:blipFill>
                <a:blip r:embed="rId29"/>
                <a:stretch>
                  <a:fillRect l="-1973" t="-656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97107" y="1988491"/>
                <a:ext cx="4572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(3)  </a:t>
                </a:r>
                <a:r>
                  <a:rPr lang="en-US" sz="2400" dirty="0">
                    <a:solidFill>
                      <a:prstClr val="black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)⟹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(4)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⟹¬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Bad</m:t>
                    </m:r>
                  </m:oMath>
                </a14:m>
                <a:endParaRPr lang="en-US" sz="2400" dirty="0" smtClean="0">
                  <a:solidFill>
                    <a:prstClr val="black"/>
                  </a:solidFill>
                </a:endParaRPr>
              </a:p>
              <a:p>
                <a:pPr lvl="0"/>
                <a:r>
                  <a:rPr lang="en-US" sz="2400" dirty="0" smtClean="0">
                    <a:solidFill>
                      <a:prstClr val="black"/>
                    </a:solidFill>
                  </a:rPr>
                  <a:t>(5)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934BC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934BC9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934BC9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934BC9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934BC9"/>
                        </a:solidFill>
                        <a:latin typeface="Cambria Math" panose="02040503050406030204" pitchFamily="18" charset="0"/>
                      </a:rPr>
                      <m:t>MSpan</m:t>
                    </m:r>
                    <m:r>
                      <a:rPr lang="en-US" sz="2400" b="0" i="0" smtClean="0">
                        <a:solidFill>
                          <a:srgbClr val="934BC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934BC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934BC9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934BC9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934BC9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07" y="1988491"/>
                <a:ext cx="4572000" cy="1200329"/>
              </a:xfrm>
              <a:prstGeom prst="rect">
                <a:avLst/>
              </a:prstGeom>
              <a:blipFill>
                <a:blip r:embed="rId30"/>
                <a:stretch>
                  <a:fillRect l="-2000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5269107" y="1273221"/>
                <a:ext cx="2832164" cy="715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pdr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107" y="1273221"/>
                <a:ext cx="2832164" cy="71545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347180" y="1884540"/>
                <a:ext cx="3205697" cy="1298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For every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pdr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/>
                  <a:t> </a:t>
                </a:r>
                <a:br>
                  <a:rPr lang="en-US" sz="1400" dirty="0" smtClean="0"/>
                </a:br>
                <a:r>
                  <a:rPr lang="en-US" sz="2400" dirty="0" smtClean="0">
                    <a:solidFill>
                      <a:prstClr val="black"/>
                    </a:solidFill>
                  </a:rPr>
                  <a:t>satisfying properties 1-5</a:t>
                </a:r>
                <a:endParaRPr lang="en-US" sz="14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180" y="1884540"/>
                <a:ext cx="3205697" cy="1298176"/>
              </a:xfrm>
              <a:prstGeom prst="rect">
                <a:avLst/>
              </a:prstGeom>
              <a:blipFill>
                <a:blip r:embed="rId32"/>
                <a:stretch>
                  <a:fillRect l="-2852" t="-3756" r="-1521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850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Invariant Inference with IC3/PDR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83" y="-2038350"/>
            <a:ext cx="14579500" cy="6637726"/>
          </a:xfrm>
          <a:prstGeom prst="rect">
            <a:avLst/>
          </a:prstGeom>
        </p:spPr>
      </p:pic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424397" y="6136078"/>
            <a:ext cx="8281727" cy="5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[VMCAI’11]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 SAT-Based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Model Checking Without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Unrolling.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Bradley</a:t>
            </a:r>
            <a:b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</a:b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[FMCAD’11] Efficient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Implementation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of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Property Directed Reachability.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  <a:sym typeface="Arial"/>
                <a:rtl val="0"/>
              </a:rPr>
              <a:t>Ean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, </a:t>
            </a:r>
            <a:r>
              <a:rPr lang="en-US" sz="1600" dirty="0" err="1" smtClean="0"/>
              <a:t>Mishchenko</a:t>
            </a:r>
            <a:r>
              <a:rPr lang="en-US" sz="1600" dirty="0" smtClean="0"/>
              <a:t>, Brayton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8383" y="3581399"/>
            <a:ext cx="7044774" cy="609601"/>
          </a:xfrm>
          <a:prstGeom prst="rect">
            <a:avLst/>
          </a:prstGeom>
          <a:solidFill>
            <a:schemeClr val="accent4">
              <a:alpha val="2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6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4167" y="2873650"/>
            <a:ext cx="4121150" cy="612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Invariant Inference with IC3/PDR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53" y="1360967"/>
            <a:ext cx="8724416" cy="397203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24397" y="6136078"/>
            <a:ext cx="8281727" cy="53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292929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[VMCAI’11]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 SAT-Based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Model Checking Without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Unrolling.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Bradley</a:t>
            </a:r>
            <a:b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</a:b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[FMCAD’11] Efficient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Implementation </a:t>
            </a:r>
            <a:r>
              <a:rPr lang="en-US" sz="1600" dirty="0">
                <a:solidFill>
                  <a:schemeClr val="tx1"/>
                </a:solidFill>
                <a:cs typeface="Arial"/>
                <a:sym typeface="Arial"/>
                <a:rtl val="0"/>
              </a:rPr>
              <a:t>of 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Property Directed Reachability.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  <a:sym typeface="Arial"/>
                <a:rtl val="0"/>
              </a:rPr>
              <a:t>Ean</a:t>
            </a:r>
            <a:r>
              <a:rPr lang="en-US" sz="1600" dirty="0" smtClean="0">
                <a:solidFill>
                  <a:schemeClr val="tx1"/>
                </a:solidFill>
                <a:cs typeface="Arial"/>
                <a:sym typeface="Arial"/>
                <a:rtl val="0"/>
              </a:rPr>
              <a:t>, </a:t>
            </a:r>
            <a:r>
              <a:rPr lang="en-US" sz="1600" dirty="0" err="1" smtClean="0"/>
              <a:t>Mishchenko</a:t>
            </a:r>
            <a:r>
              <a:rPr lang="en-US" sz="1600" dirty="0" smtClean="0"/>
              <a:t>, Brayton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18836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45742" y="443626"/>
            <a:ext cx="7839039" cy="627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IC3/PDR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41522" y="5562720"/>
            <a:ext cx="1232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makeameme.org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99" y="1441612"/>
            <a:ext cx="4333110" cy="5416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035"/>
            <a:ext cx="4584599" cy="4961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0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|3.9|1.9|7|3.8|1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0.4|0.4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0.4|0.4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0.4|0.4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0.4|0.4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|3.9|1.9|7|3.8|1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2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0.4|0.4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0.4|0.4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|0.4|0.4|0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357774</TotalTime>
  <Words>1652</Words>
  <Application>Microsoft Office PowerPoint</Application>
  <PresentationFormat>On-screen Show (4:3)</PresentationFormat>
  <Paragraphs>1101</Paragraphs>
  <Slides>69</Slides>
  <Notes>65</Notes>
  <HiddenSlides>14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</vt:lpstr>
      <vt:lpstr>Calibri</vt:lpstr>
      <vt:lpstr>Calibri Light</vt:lpstr>
      <vt:lpstr>Cambria Math</vt:lpstr>
      <vt:lpstr>Comic Sans MS</vt:lpstr>
      <vt:lpstr>Consolas</vt:lpstr>
      <vt:lpstr>Helvetica Neue</vt:lpstr>
      <vt:lpstr>Nexa Light</vt:lpstr>
      <vt:lpstr>System Font Regular</vt:lpstr>
      <vt:lpstr>Times New Roman</vt:lpstr>
      <vt:lpstr>Wingdings</vt:lpstr>
      <vt:lpstr>Office Theme</vt:lpstr>
      <vt:lpstr>Property-Directed Reachability as Abstract Interpretation in the Monotone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yotam</dc:creator>
  <cp:lastModifiedBy>yotam</cp:lastModifiedBy>
  <cp:revision>2246</cp:revision>
  <dcterms:created xsi:type="dcterms:W3CDTF">2017-12-26T11:24:50Z</dcterms:created>
  <dcterms:modified xsi:type="dcterms:W3CDTF">2022-01-24T12:55:03Z</dcterms:modified>
</cp:coreProperties>
</file>