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764" r:id="rId3"/>
    <p:sldId id="785" r:id="rId4"/>
    <p:sldId id="783" r:id="rId5"/>
    <p:sldId id="784" r:id="rId6"/>
    <p:sldId id="786" r:id="rId7"/>
    <p:sldId id="788" r:id="rId8"/>
    <p:sldId id="787" r:id="rId9"/>
    <p:sldId id="792" r:id="rId10"/>
    <p:sldId id="789" r:id="rId11"/>
    <p:sldId id="790" r:id="rId12"/>
    <p:sldId id="791" r:id="rId13"/>
    <p:sldId id="793" r:id="rId14"/>
    <p:sldId id="794" r:id="rId15"/>
  </p:sldIdLst>
  <p:sldSz cx="9144000" cy="6858000" type="screen4x3"/>
  <p:notesSz cx="6845300" cy="9348788"/>
  <p:custDataLst>
    <p:tags r:id="rId18"/>
  </p:custDataLst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r" defTabSz="914400" rtl="1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r" defTabSz="914400" rtl="1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r" defTabSz="914400" rtl="1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r" defTabSz="914400" rtl="1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3300"/>
    <a:srgbClr val="CC00CC"/>
    <a:srgbClr val="FF33CC"/>
    <a:srgbClr val="33CC33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29" autoAdjust="0"/>
  </p:normalViewPr>
  <p:slideViewPr>
    <p:cSldViewPr snapToGrid="0" snapToObjects="1">
      <p:cViewPr>
        <p:scale>
          <a:sx n="80" d="100"/>
          <a:sy n="80" d="100"/>
        </p:scale>
        <p:origin x="-1878" y="-582"/>
      </p:cViewPr>
      <p:guideLst>
        <p:guide orient="horz" pos="1965"/>
        <p:guide pos="1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82063"/>
            <a:ext cx="29670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882063"/>
            <a:ext cx="29670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BF643B70-72F5-4B02-974E-5E4037605E65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35874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5850" y="701675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40238"/>
            <a:ext cx="5019675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82063"/>
            <a:ext cx="29670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882063"/>
            <a:ext cx="29670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AE625E25-DBEC-4BC3-AC7F-0F9EA8BA7535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85176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 dirty="0" smtClean="0">
              <a:latin typeface="Times New Roman" pitchFamily="18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11226" indent="-273548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094194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531871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1969549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407227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844904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282582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720259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11C832A-9F71-49E5-B1F8-46F9DD3390EE}" type="slidenum">
              <a:rPr lang="he-IL" alt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01ACEB-DCF7-4717-AC59-AC5F9DB55067}" type="slidenum">
              <a:rPr lang="he-IL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F73D6-241D-4BBB-BFEC-227D9ACB7202}" type="datetime1">
              <a:rPr lang="en-US"/>
              <a:pPr>
                <a:defRPr/>
              </a:pPr>
              <a:t>2/19/2014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389C0-034B-4629-98AF-BB6D02A1E077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C6F6B-35D0-4536-B3C2-37B802F3CA98}" type="datetime1">
              <a:rPr lang="en-US"/>
              <a:pPr>
                <a:defRPr/>
              </a:pPr>
              <a:t>2/19/2014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22EDA-3C43-40BD-977F-87699513D50A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52425"/>
            <a:ext cx="1943100" cy="5743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52425"/>
            <a:ext cx="5676900" cy="5743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FAF06-9830-4676-B7DE-A24A875F9C71}" type="datetime1">
              <a:rPr lang="en-US"/>
              <a:pPr>
                <a:defRPr/>
              </a:pPr>
              <a:t>2/19/2014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8750E-1E0E-4611-BC79-1B4E06425662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D212A0-33AB-49AF-AD12-E6603F6ADB4B}" type="slidenum">
              <a:rPr lang="he-IL"/>
              <a:pPr/>
              <a:t>‹#›</a:t>
            </a:fld>
            <a:endParaRPr lang="en-GB"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2208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A8E946-F465-49CB-BC98-1AB064A4AF09}" type="slidenum">
              <a:rPr lang="he-IL"/>
              <a:pPr/>
              <a:t>‹#›</a:t>
            </a:fld>
            <a:endParaRPr lang="en-GB"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0041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r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58CBC7-2C53-41C4-AB16-504CECE36C8B}" type="slidenum">
              <a:rPr lang="he-IL"/>
              <a:pPr/>
              <a:t>‹#›</a:t>
            </a:fld>
            <a:endParaRPr lang="en-GB"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3305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920" y="1604329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29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A3A7C3B-BA08-4D23-B15A-C18327D71144}" type="slidenum">
              <a:rPr lang="he-IL"/>
              <a:pPr/>
              <a:t>‹#›</a:t>
            </a:fld>
            <a:endParaRPr lang="en-GB"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9956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27E7C34-8286-44E8-A5FB-6929FE700472}" type="slidenum">
              <a:rPr lang="he-IL"/>
              <a:pPr/>
              <a:t>‹#›</a:t>
            </a:fld>
            <a:endParaRPr lang="en-GB"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8249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311F2A-877A-446D-972A-471E3F932892}" type="slidenum">
              <a:rPr lang="he-IL"/>
              <a:pPr/>
              <a:t>‹#›</a:t>
            </a:fld>
            <a:endParaRPr lang="en-GB"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57337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54481A-9D47-4DC3-BD00-60714AF48142}" type="slidenum">
              <a:rPr lang="he-IL"/>
              <a:pPr/>
              <a:t>‹#›</a:t>
            </a:fld>
            <a:endParaRPr lang="en-GB"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088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r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3F7C4C-3F47-4652-BB6B-9968ADB4270E}" type="slidenum">
              <a:rPr lang="he-IL"/>
              <a:pPr/>
              <a:t>‹#›</a:t>
            </a:fld>
            <a:endParaRPr lang="en-GB"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615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C7408-BFB9-4F4B-B3E6-0E0B9555CF6E}" type="datetime1">
              <a:rPr lang="en-US"/>
              <a:pPr>
                <a:defRPr/>
              </a:pPr>
              <a:t>2/19/2014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F68C-BBD2-46E1-B90F-66FA6C580677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r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B3E442-5338-4F4D-AA16-D938BE13CA37}" type="slidenum">
              <a:rPr lang="he-IL"/>
              <a:pPr/>
              <a:t>‹#›</a:t>
            </a:fld>
            <a:endParaRPr lang="en-GB"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696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CB029B-FDDF-4478-82D0-E1F66FF1A89F}" type="slidenum">
              <a:rPr lang="he-IL"/>
              <a:pPr/>
              <a:t>‹#›</a:t>
            </a:fld>
            <a:endParaRPr lang="en-GB"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61149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8320" y="273629"/>
            <a:ext cx="2056320" cy="585565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920" y="273629"/>
            <a:ext cx="6032160" cy="585565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451804-56E7-4A54-888B-59DB5537F2AB}" type="slidenum">
              <a:rPr lang="he-IL"/>
              <a:pPr/>
              <a:t>‹#›</a:t>
            </a:fld>
            <a:endParaRPr lang="en-GB"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10734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237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6321" y="6247376"/>
            <a:ext cx="2128320" cy="472370"/>
          </a:xfrm>
        </p:spPr>
        <p:txBody>
          <a:bodyPr/>
          <a:lstStyle>
            <a:lvl1pPr>
              <a:defRPr/>
            </a:lvl1pPr>
          </a:lstStyle>
          <a:p>
            <a:fld id="{B3B62FD1-9847-4183-A022-59E66F4BB3CF}" type="slidenum">
              <a:rPr lang="he-IL"/>
              <a:pPr/>
              <a:t>‹#›</a:t>
            </a:fld>
            <a:endParaRPr lang="en-GB"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280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9E4F3-E4B5-4CF0-86FF-C9E9C4A8D9FB}" type="datetime1">
              <a:rPr lang="en-US"/>
              <a:pPr>
                <a:defRPr/>
              </a:pPr>
              <a:t>2/19/2014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482C9-A053-4606-A934-19A999DF17D1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2A10B-AFF9-439F-B4DF-ACB91EB5A23B}" type="datetime1">
              <a:rPr lang="en-US"/>
              <a:pPr>
                <a:defRPr/>
              </a:pPr>
              <a:t>2/19/2014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12AF0-5082-4FCD-AC9F-D1DCC37E7248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AA276-62C2-4EF6-BF67-0F520333651A}" type="datetime1">
              <a:rPr lang="en-US"/>
              <a:pPr>
                <a:defRPr/>
              </a:pPr>
              <a:t>2/19/2014</a:t>
            </a:fld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30BCC-4FE8-4323-9D37-EB2FF5EE1240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95471-09FF-451D-8B0B-9341A341AC58}" type="datetime1">
              <a:rPr lang="en-US"/>
              <a:pPr>
                <a:defRPr/>
              </a:pPr>
              <a:t>2/19/2014</a:t>
            </a:fld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EE813-DA2D-4777-91FF-653FB650E136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28E6C-00EA-4A9D-A529-A256D18F3259}" type="datetime1">
              <a:rPr lang="en-US"/>
              <a:pPr>
                <a:defRPr/>
              </a:pPr>
              <a:t>2/19/2014</a:t>
            </a:fld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22045-5F67-491E-BB82-F45F889CE585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B452F-C285-4051-9771-43C3534AAE1C}" type="datetime1">
              <a:rPr lang="en-US"/>
              <a:pPr>
                <a:defRPr/>
              </a:pPr>
              <a:t>2/19/2014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1C91C-9EEF-49BE-AA94-4E87577EEE09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018B8-5B6A-4ECF-A9E0-15E862929F1F}" type="datetime1">
              <a:rPr lang="en-US"/>
              <a:pPr>
                <a:defRPr/>
              </a:pPr>
              <a:t>2/19/2014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849B4-BABD-4604-B49B-AA22EABF32C6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524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0812B7B-985F-4055-9F8F-BD4DB8581CAB}" type="datetime1">
              <a:rPr lang="en-US"/>
              <a:pPr>
                <a:defRPr/>
              </a:pPr>
              <a:t>2/19/2014</a:t>
            </a:fld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17F3696A-42C3-494D-9C8C-06B87DB4B428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920" y="273629"/>
            <a:ext cx="822672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920" y="1604329"/>
            <a:ext cx="8226720" cy="4524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920" y="6247376"/>
            <a:ext cx="2126880" cy="4723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 defTabSz="414726" hangingPunct="0">
              <a:buClr>
                <a:srgbClr val="000000"/>
              </a:buClr>
              <a:buSzPct val="45000"/>
              <a:buFont typeface="StarSymbol" charset="0"/>
              <a:buNone/>
            </a:pPr>
            <a:endParaRPr lang="en-GB">
              <a:ea typeface="Arial Unicode MS" pitchFamily="34" charset="-128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23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 defTabSz="414726" hangingPunct="0">
              <a:buClr>
                <a:srgbClr val="000000"/>
              </a:buClr>
              <a:buSzPct val="45000"/>
              <a:buFont typeface="StarSymbol" charset="0"/>
              <a:buNone/>
            </a:pPr>
            <a:endParaRPr lang="en-GB">
              <a:ea typeface="Arial Unicode MS" pitchFamily="34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8320" cy="4723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pPr defTabSz="414726" hangingPunct="0">
              <a:buClr>
                <a:srgbClr val="000000"/>
              </a:buClr>
              <a:buSzPct val="45000"/>
              <a:buFont typeface="StarSymbol" charset="0"/>
              <a:buNone/>
            </a:pPr>
            <a:fld id="{0E491FC0-88B1-48E7-A965-EDCF8BA5F483}" type="slidenum">
              <a:rPr lang="he-IL">
                <a:ea typeface="Arial Unicode MS" pitchFamily="34" charset="-128"/>
              </a:rPr>
              <a:pPr defTabSz="414726" hangingPunct="0">
                <a:buClr>
                  <a:srgbClr val="000000"/>
                </a:buClr>
                <a:buSzPct val="45000"/>
                <a:buFont typeface="StarSymbol" charset="0"/>
                <a:buNone/>
              </a:pPr>
              <a:t>‹#›</a:t>
            </a:fld>
            <a:endParaRPr lang="en-GB"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262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147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391686" indent="-195843" algn="l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2pPr>
      <a:lvl3pPr marL="587529" indent="-195843" algn="l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3pPr>
      <a:lvl4pPr marL="781932" indent="-194403" algn="l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4pPr>
      <a:lvl5pPr marL="979214" indent="-197283" algn="l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5pPr>
      <a:lvl6pPr marL="1393941" indent="-197283" algn="l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1808667" indent="-197283" algn="l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2223393" indent="-197283" algn="l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2638119" indent="-197283" algn="l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91686" indent="-293764" algn="l" defTabSz="414726" rtl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45000"/>
        <a:buFont typeface="StarSymbol" charset="0"/>
        <a:buChar char="●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781932" indent="-259204" algn="l" defTabSz="414726" rtl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75000"/>
        <a:buFont typeface="StarSymbol" charset="0"/>
        <a:buChar char="–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175057" indent="-195843" algn="l" defTabSz="414726" rtl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45000"/>
        <a:buFont typeface="StarSymbol" charset="0"/>
        <a:buChar char="●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566743" indent="-195843" algn="l" defTabSz="414726" rtl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75000"/>
        <a:buFont typeface="StarSymbol" charset="0"/>
        <a:buChar char="–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958429" indent="-195843" algn="l" defTabSz="4147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StarSymbol" charset="0"/>
        <a:buChar char="●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373155" indent="-195843" algn="l" defTabSz="4147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StarSymbol" charset="0"/>
        <a:buChar char="●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787881" indent="-195843" algn="l" defTabSz="4147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StarSymbol" charset="0"/>
        <a:buChar char="●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202607" indent="-195843" algn="l" defTabSz="4147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StarSymbol" charset="0"/>
        <a:buChar char="●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617333" indent="-195843" algn="l" defTabSz="4147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StarSymbol" charset="0"/>
        <a:buChar char="●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829452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r" defTabSz="829452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r" defTabSz="829452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r" defTabSz="829452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r" defTabSz="829452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r" defTabSz="829452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r" defTabSz="829452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r" defTabSz="829452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r" defTabSz="829452" rtl="1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913361"/>
            <a:ext cx="9144000" cy="1107996"/>
          </a:xfrm>
        </p:spPr>
        <p:txBody>
          <a:bodyPr>
            <a:spAutoFit/>
          </a:bodyPr>
          <a:lstStyle/>
          <a:p>
            <a:pPr eaLnBrk="1" hangingPunct="1"/>
            <a:r>
              <a:rPr lang="da-DK" altLang="en-US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of Algorithms</a:t>
            </a:r>
            <a:endParaRPr lang="en-US" altLang="en-US" sz="6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4321175"/>
            <a:ext cx="9144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da-DK" alt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 </a:t>
            </a:r>
            <a:r>
              <a:rPr lang="da-DK" alt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Zwick</a:t>
            </a:r>
          </a:p>
          <a:p>
            <a:pPr algn="ctr" eaLnBrk="1" hangingPunct="1"/>
            <a:r>
              <a:rPr lang="da-DK" altLang="en-US" sz="3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February 2014</a:t>
            </a:r>
            <a:endParaRPr lang="en-US" altLang="en-US" sz="32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557084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solidFill>
                  <a:srgbClr val="009900"/>
                </a:solidFill>
                <a:ea typeface="+mn-ea"/>
              </a:rPr>
              <a:t>Minimum Spanning Trees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A258CD8-A675-4C46-B3B4-D53A5BEE1A9B}" type="slidenum">
              <a:rPr lang="he-IL" altLang="en-US" sz="14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03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0" y="184323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6000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Cycle rule</a:t>
            </a:r>
            <a:endParaRPr lang="en-US" sz="5400" kern="0" dirty="0" smtClean="0">
              <a:solidFill>
                <a:srgbClr val="FF0000"/>
              </a:solidFill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983612" y="3324412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0" y="1779241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5" name="Oval 56"/>
          <p:cNvSpPr>
            <a:spLocks noChangeAspect="1" noChangeArrowheads="1"/>
          </p:cNvSpPr>
          <p:nvPr/>
        </p:nvSpPr>
        <p:spPr bwMode="auto">
          <a:xfrm>
            <a:off x="3102089" y="2146931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6" name="Oval 56"/>
          <p:cNvSpPr>
            <a:spLocks noChangeAspect="1" noChangeArrowheads="1"/>
          </p:cNvSpPr>
          <p:nvPr/>
        </p:nvSpPr>
        <p:spPr bwMode="auto">
          <a:xfrm>
            <a:off x="4345348" y="3904504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9" name="Oval 56"/>
          <p:cNvSpPr>
            <a:spLocks noChangeAspect="1" noChangeArrowheads="1"/>
          </p:cNvSpPr>
          <p:nvPr/>
        </p:nvSpPr>
        <p:spPr bwMode="auto">
          <a:xfrm>
            <a:off x="5338384" y="2936056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18" name="Straight Connector 17"/>
          <p:cNvCxnSpPr>
            <a:stCxn id="4" idx="2"/>
            <a:endCxn id="5" idx="7"/>
          </p:cNvCxnSpPr>
          <p:nvPr/>
        </p:nvCxnSpPr>
        <p:spPr bwMode="auto">
          <a:xfrm flipH="1">
            <a:off x="3471125" y="1977834"/>
            <a:ext cx="1100875" cy="22726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6" idx="2"/>
            <a:endCxn id="3" idx="5"/>
          </p:cNvCxnSpPr>
          <p:nvPr/>
        </p:nvCxnSpPr>
        <p:spPr bwMode="auto">
          <a:xfrm flipH="1" flipV="1">
            <a:off x="3352648" y="3663431"/>
            <a:ext cx="992700" cy="43966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9" idx="0"/>
            <a:endCxn id="4" idx="5"/>
          </p:cNvCxnSpPr>
          <p:nvPr/>
        </p:nvCxnSpPr>
        <p:spPr bwMode="auto">
          <a:xfrm flipH="1" flipV="1">
            <a:off x="4941036" y="2118260"/>
            <a:ext cx="613524" cy="81779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006421" y="2619692"/>
            <a:ext cx="589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C</a:t>
            </a:r>
            <a:endParaRPr lang="en-US" sz="3200" i="1" dirty="0"/>
          </a:p>
        </p:txBody>
      </p:sp>
      <p:cxnSp>
        <p:nvCxnSpPr>
          <p:cNvPr id="25" name="Straight Connector 24"/>
          <p:cNvCxnSpPr>
            <a:stCxn id="9" idx="4"/>
            <a:endCxn id="6" idx="7"/>
          </p:cNvCxnSpPr>
          <p:nvPr/>
        </p:nvCxnSpPr>
        <p:spPr bwMode="auto">
          <a:xfrm flipH="1">
            <a:off x="4714384" y="3333242"/>
            <a:ext cx="840176" cy="62942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3" idx="0"/>
            <a:endCxn id="5" idx="4"/>
          </p:cNvCxnSpPr>
          <p:nvPr/>
        </p:nvCxnSpPr>
        <p:spPr bwMode="auto">
          <a:xfrm flipV="1">
            <a:off x="3199788" y="2544117"/>
            <a:ext cx="118477" cy="78029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0" y="49997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FF0000"/>
                </a:solidFill>
              </a:rPr>
              <a:t>heaviest </a:t>
            </a:r>
            <a:r>
              <a:rPr lang="en-US" sz="3600" dirty="0" smtClean="0"/>
              <a:t>edge on a cycle is </a:t>
            </a:r>
            <a:br>
              <a:rPr lang="en-US" sz="3600" dirty="0" smtClean="0"/>
            </a:br>
            <a:r>
              <a:rPr lang="en-US" sz="3600" b="1" dirty="0" smtClean="0"/>
              <a:t>not</a:t>
            </a:r>
            <a:r>
              <a:rPr lang="en-US" sz="3600" dirty="0" smtClean="0"/>
              <a:t> contained in the MST</a:t>
            </a:r>
            <a:endParaRPr lang="en-US" sz="3600" dirty="0"/>
          </a:p>
        </p:txBody>
      </p:sp>
      <p:cxnSp>
        <p:nvCxnSpPr>
          <p:cNvPr id="36" name="Straight Connector 35"/>
          <p:cNvCxnSpPr>
            <a:stCxn id="3" idx="0"/>
            <a:endCxn id="5" idx="4"/>
          </p:cNvCxnSpPr>
          <p:nvPr/>
        </p:nvCxnSpPr>
        <p:spPr bwMode="auto">
          <a:xfrm flipV="1">
            <a:off x="3199788" y="2544117"/>
            <a:ext cx="118477" cy="780295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12465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4680062" y="1686235"/>
            <a:ext cx="3185652" cy="3569109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943315" y="1622322"/>
            <a:ext cx="3185652" cy="3569109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0" y="184323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6000" kern="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Cuts </a:t>
            </a:r>
            <a:r>
              <a:rPr lang="en-US" sz="60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and</a:t>
            </a:r>
            <a:r>
              <a:rPr lang="en-US" sz="6000" kern="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</a:t>
            </a:r>
            <a:r>
              <a:rPr lang="en-US" sz="6000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cycles</a:t>
            </a:r>
            <a:endParaRPr lang="en-US" sz="5400" kern="0" dirty="0" smtClean="0">
              <a:solidFill>
                <a:srgbClr val="FF0000"/>
              </a:solidFill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845885" y="2910607"/>
            <a:ext cx="216176" cy="19859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2860633" y="4045192"/>
            <a:ext cx="216176" cy="19859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5" name="Oval 56"/>
          <p:cNvSpPr>
            <a:spLocks noChangeAspect="1" noChangeArrowheads="1"/>
          </p:cNvSpPr>
          <p:nvPr/>
        </p:nvSpPr>
        <p:spPr bwMode="auto">
          <a:xfrm>
            <a:off x="2821877" y="2176428"/>
            <a:ext cx="216176" cy="19859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6" name="Oval 56"/>
          <p:cNvSpPr>
            <a:spLocks noChangeAspect="1" noChangeArrowheads="1"/>
          </p:cNvSpPr>
          <p:nvPr/>
        </p:nvSpPr>
        <p:spPr bwMode="auto">
          <a:xfrm>
            <a:off x="5151029" y="3034092"/>
            <a:ext cx="216176" cy="19859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7" name="Oval 56"/>
          <p:cNvSpPr>
            <a:spLocks noChangeAspect="1" noChangeArrowheads="1"/>
          </p:cNvSpPr>
          <p:nvPr/>
        </p:nvSpPr>
        <p:spPr bwMode="auto">
          <a:xfrm>
            <a:off x="5125171" y="3507396"/>
            <a:ext cx="216176" cy="19859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8" name="Oval 56"/>
          <p:cNvSpPr>
            <a:spLocks noChangeAspect="1" noChangeArrowheads="1"/>
          </p:cNvSpPr>
          <p:nvPr/>
        </p:nvSpPr>
        <p:spPr bwMode="auto">
          <a:xfrm>
            <a:off x="5174130" y="4144488"/>
            <a:ext cx="216176" cy="19859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9" name="Oval 56"/>
          <p:cNvSpPr>
            <a:spLocks noChangeAspect="1" noChangeArrowheads="1"/>
          </p:cNvSpPr>
          <p:nvPr/>
        </p:nvSpPr>
        <p:spPr bwMode="auto">
          <a:xfrm>
            <a:off x="5210021" y="2567998"/>
            <a:ext cx="216176" cy="19859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18" name="Straight Connector 17"/>
          <p:cNvCxnSpPr>
            <a:stCxn id="9" idx="2"/>
            <a:endCxn id="5" idx="6"/>
          </p:cNvCxnSpPr>
          <p:nvPr/>
        </p:nvCxnSpPr>
        <p:spPr bwMode="auto">
          <a:xfrm flipH="1" flipV="1">
            <a:off x="3038053" y="2275725"/>
            <a:ext cx="2171968" cy="39157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6" idx="2"/>
            <a:endCxn id="3" idx="6"/>
          </p:cNvCxnSpPr>
          <p:nvPr/>
        </p:nvCxnSpPr>
        <p:spPr bwMode="auto">
          <a:xfrm flipH="1" flipV="1">
            <a:off x="3062061" y="3009904"/>
            <a:ext cx="2088968" cy="1234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0" y="545691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intersection between </a:t>
            </a:r>
            <a:br>
              <a:rPr lang="en-US" sz="3200" dirty="0" smtClean="0"/>
            </a:br>
            <a:r>
              <a:rPr lang="en-US" sz="3200" dirty="0" smtClean="0"/>
              <a:t>a cut and a cycle is of even size</a:t>
            </a:r>
            <a:endParaRPr lang="en-US" sz="3200" dirty="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2836057" y="3475951"/>
            <a:ext cx="216176" cy="19859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28" name="Straight Connector 27"/>
          <p:cNvCxnSpPr>
            <a:stCxn id="7" idx="2"/>
            <a:endCxn id="27" idx="6"/>
          </p:cNvCxnSpPr>
          <p:nvPr/>
        </p:nvCxnSpPr>
        <p:spPr bwMode="auto">
          <a:xfrm flipH="1" flipV="1">
            <a:off x="3052233" y="3575248"/>
            <a:ext cx="2072938" cy="3144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8" idx="2"/>
          </p:cNvCxnSpPr>
          <p:nvPr/>
        </p:nvCxnSpPr>
        <p:spPr bwMode="auto">
          <a:xfrm flipH="1" flipV="1">
            <a:off x="3076809" y="4144488"/>
            <a:ext cx="2097321" cy="9929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Freeform 34"/>
          <p:cNvSpPr/>
          <p:nvPr/>
        </p:nvSpPr>
        <p:spPr bwMode="auto">
          <a:xfrm>
            <a:off x="5353665" y="2256165"/>
            <a:ext cx="1543321" cy="1098091"/>
          </a:xfrm>
          <a:custGeom>
            <a:avLst/>
            <a:gdLst>
              <a:gd name="connsiteX0" fmla="*/ 73741 w 1543321"/>
              <a:gd name="connsiteY0" fmla="*/ 413293 h 1098091"/>
              <a:gd name="connsiteX1" fmla="*/ 796412 w 1543321"/>
              <a:gd name="connsiteY1" fmla="*/ 338 h 1098091"/>
              <a:gd name="connsiteX2" fmla="*/ 1489587 w 1543321"/>
              <a:gd name="connsiteY2" fmla="*/ 354300 h 1098091"/>
              <a:gd name="connsiteX3" fmla="*/ 1445341 w 1543321"/>
              <a:gd name="connsiteY3" fmla="*/ 944235 h 1098091"/>
              <a:gd name="connsiteX4" fmla="*/ 1032387 w 1543321"/>
              <a:gd name="connsiteY4" fmla="*/ 442790 h 1098091"/>
              <a:gd name="connsiteX5" fmla="*/ 707922 w 1543321"/>
              <a:gd name="connsiteY5" fmla="*/ 1076970 h 1098091"/>
              <a:gd name="connsiteX6" fmla="*/ 0 w 1543321"/>
              <a:gd name="connsiteY6" fmla="*/ 885241 h 1098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321" h="1098091">
                <a:moveTo>
                  <a:pt x="73741" y="413293"/>
                </a:moveTo>
                <a:cubicBezTo>
                  <a:pt x="317089" y="211731"/>
                  <a:pt x="560438" y="10170"/>
                  <a:pt x="796412" y="338"/>
                </a:cubicBezTo>
                <a:cubicBezTo>
                  <a:pt x="1032386" y="-9494"/>
                  <a:pt x="1381432" y="196984"/>
                  <a:pt x="1489587" y="354300"/>
                </a:cubicBezTo>
                <a:cubicBezTo>
                  <a:pt x="1597742" y="511616"/>
                  <a:pt x="1521541" y="929487"/>
                  <a:pt x="1445341" y="944235"/>
                </a:cubicBezTo>
                <a:cubicBezTo>
                  <a:pt x="1369141" y="958983"/>
                  <a:pt x="1155290" y="420668"/>
                  <a:pt x="1032387" y="442790"/>
                </a:cubicBezTo>
                <a:cubicBezTo>
                  <a:pt x="909484" y="464912"/>
                  <a:pt x="879987" y="1003228"/>
                  <a:pt x="707922" y="1076970"/>
                </a:cubicBezTo>
                <a:cubicBezTo>
                  <a:pt x="535858" y="1150712"/>
                  <a:pt x="267929" y="1017976"/>
                  <a:pt x="0" y="885241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" name="Freeform 35"/>
          <p:cNvSpPr/>
          <p:nvPr/>
        </p:nvSpPr>
        <p:spPr bwMode="auto">
          <a:xfrm>
            <a:off x="5338916" y="3613355"/>
            <a:ext cx="1477646" cy="1360665"/>
          </a:xfrm>
          <a:custGeom>
            <a:avLst/>
            <a:gdLst>
              <a:gd name="connsiteX0" fmla="*/ 0 w 1477646"/>
              <a:gd name="connsiteY0" fmla="*/ 0 h 1360665"/>
              <a:gd name="connsiteX1" fmla="*/ 840658 w 1477646"/>
              <a:gd name="connsiteY1" fmla="*/ 191729 h 1360665"/>
              <a:gd name="connsiteX2" fmla="*/ 1474839 w 1477646"/>
              <a:gd name="connsiteY2" fmla="*/ 943897 h 1360665"/>
              <a:gd name="connsiteX3" fmla="*/ 1047136 w 1477646"/>
              <a:gd name="connsiteY3" fmla="*/ 1283110 h 1360665"/>
              <a:gd name="connsiteX4" fmla="*/ 442452 w 1477646"/>
              <a:gd name="connsiteY4" fmla="*/ 1297858 h 1360665"/>
              <a:gd name="connsiteX5" fmla="*/ 486697 w 1477646"/>
              <a:gd name="connsiteY5" fmla="*/ 575187 h 1360665"/>
              <a:gd name="connsiteX6" fmla="*/ 29497 w 1477646"/>
              <a:gd name="connsiteY6" fmla="*/ 634180 h 136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7646" h="1360665">
                <a:moveTo>
                  <a:pt x="0" y="0"/>
                </a:moveTo>
                <a:cubicBezTo>
                  <a:pt x="297426" y="17206"/>
                  <a:pt x="594852" y="34413"/>
                  <a:pt x="840658" y="191729"/>
                </a:cubicBezTo>
                <a:cubicBezTo>
                  <a:pt x="1086464" y="349045"/>
                  <a:pt x="1440426" y="762000"/>
                  <a:pt x="1474839" y="943897"/>
                </a:cubicBezTo>
                <a:cubicBezTo>
                  <a:pt x="1509252" y="1125794"/>
                  <a:pt x="1219200" y="1224117"/>
                  <a:pt x="1047136" y="1283110"/>
                </a:cubicBezTo>
                <a:cubicBezTo>
                  <a:pt x="875072" y="1342103"/>
                  <a:pt x="535859" y="1415845"/>
                  <a:pt x="442452" y="1297858"/>
                </a:cubicBezTo>
                <a:cubicBezTo>
                  <a:pt x="349045" y="1179871"/>
                  <a:pt x="555523" y="685800"/>
                  <a:pt x="486697" y="575187"/>
                </a:cubicBezTo>
                <a:cubicBezTo>
                  <a:pt x="417871" y="464574"/>
                  <a:pt x="223684" y="549377"/>
                  <a:pt x="29497" y="63418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en-US" sz="360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1387966" y="2095303"/>
            <a:ext cx="1458473" cy="2314314"/>
          </a:xfrm>
          <a:custGeom>
            <a:avLst/>
            <a:gdLst>
              <a:gd name="connsiteX0" fmla="*/ 1458473 w 1458473"/>
              <a:gd name="connsiteY0" fmla="*/ 2048994 h 2314314"/>
              <a:gd name="connsiteX1" fmla="*/ 485079 w 1458473"/>
              <a:gd name="connsiteY1" fmla="*/ 2299716 h 2314314"/>
              <a:gd name="connsiteX2" fmla="*/ 13131 w 1458473"/>
              <a:gd name="connsiteY2" fmla="*/ 1665536 h 2314314"/>
              <a:gd name="connsiteX3" fmla="*/ 204860 w 1458473"/>
              <a:gd name="connsiteY3" fmla="*/ 515162 h 2314314"/>
              <a:gd name="connsiteX4" fmla="*/ 957028 w 1458473"/>
              <a:gd name="connsiteY4" fmla="*/ 13716 h 2314314"/>
              <a:gd name="connsiteX5" fmla="*/ 1428976 w 1458473"/>
              <a:gd name="connsiteY5" fmla="*/ 190697 h 231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8473" h="2314314">
                <a:moveTo>
                  <a:pt x="1458473" y="2048994"/>
                </a:moveTo>
                <a:cubicBezTo>
                  <a:pt x="1092221" y="2206310"/>
                  <a:pt x="725969" y="2363626"/>
                  <a:pt x="485079" y="2299716"/>
                </a:cubicBezTo>
                <a:cubicBezTo>
                  <a:pt x="244189" y="2235806"/>
                  <a:pt x="59834" y="1962962"/>
                  <a:pt x="13131" y="1665536"/>
                </a:cubicBezTo>
                <a:cubicBezTo>
                  <a:pt x="-33572" y="1368110"/>
                  <a:pt x="47544" y="790465"/>
                  <a:pt x="204860" y="515162"/>
                </a:cubicBezTo>
                <a:cubicBezTo>
                  <a:pt x="362176" y="239859"/>
                  <a:pt x="753009" y="67793"/>
                  <a:pt x="957028" y="13716"/>
                </a:cubicBezTo>
                <a:cubicBezTo>
                  <a:pt x="1161047" y="-40361"/>
                  <a:pt x="1295011" y="75168"/>
                  <a:pt x="1428976" y="190697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en-US" sz="360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" name="Freeform 37"/>
          <p:cNvSpPr/>
          <p:nvPr/>
        </p:nvSpPr>
        <p:spPr bwMode="auto">
          <a:xfrm>
            <a:off x="2012745" y="2734996"/>
            <a:ext cx="848442" cy="1237535"/>
          </a:xfrm>
          <a:custGeom>
            <a:avLst/>
            <a:gdLst>
              <a:gd name="connsiteX0" fmla="*/ 804197 w 848442"/>
              <a:gd name="connsiteY0" fmla="*/ 834114 h 1237535"/>
              <a:gd name="connsiteX1" fmla="*/ 450236 w 848442"/>
              <a:gd name="connsiteY1" fmla="*/ 1202823 h 1237535"/>
              <a:gd name="connsiteX2" fmla="*/ 7784 w 848442"/>
              <a:gd name="connsiteY2" fmla="*/ 67198 h 1237535"/>
              <a:gd name="connsiteX3" fmla="*/ 848442 w 848442"/>
              <a:gd name="connsiteY3" fmla="*/ 229430 h 1237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8442" h="1237535">
                <a:moveTo>
                  <a:pt x="804197" y="834114"/>
                </a:moveTo>
                <a:cubicBezTo>
                  <a:pt x="693584" y="1082378"/>
                  <a:pt x="582971" y="1330642"/>
                  <a:pt x="450236" y="1202823"/>
                </a:cubicBezTo>
                <a:cubicBezTo>
                  <a:pt x="317501" y="1075004"/>
                  <a:pt x="-58584" y="229430"/>
                  <a:pt x="7784" y="67198"/>
                </a:cubicBezTo>
                <a:cubicBezTo>
                  <a:pt x="74152" y="-95034"/>
                  <a:pt x="461297" y="67198"/>
                  <a:pt x="848442" y="22943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en-US" sz="360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546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0" y="184323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6000" kern="0" dirty="0" smtClean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Fundamental cycles</a:t>
            </a:r>
            <a:endParaRPr lang="en-US" sz="5400" kern="0" dirty="0" smtClean="0">
              <a:solidFill>
                <a:srgbClr val="00B050"/>
              </a:solidFill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6058619" y="1797717"/>
            <a:ext cx="216176" cy="19859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268318" y="2971349"/>
            <a:ext cx="216176" cy="19859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5" name="Oval 56"/>
          <p:cNvSpPr>
            <a:spLocks noChangeAspect="1" noChangeArrowheads="1"/>
          </p:cNvSpPr>
          <p:nvPr/>
        </p:nvSpPr>
        <p:spPr bwMode="auto">
          <a:xfrm>
            <a:off x="3217669" y="1766988"/>
            <a:ext cx="216176" cy="19859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6" name="Oval 56"/>
          <p:cNvSpPr>
            <a:spLocks noChangeAspect="1" noChangeArrowheads="1"/>
          </p:cNvSpPr>
          <p:nvPr/>
        </p:nvSpPr>
        <p:spPr bwMode="auto">
          <a:xfrm>
            <a:off x="5546821" y="2624652"/>
            <a:ext cx="216176" cy="19859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7" name="Oval 56"/>
          <p:cNvSpPr>
            <a:spLocks noChangeAspect="1" noChangeArrowheads="1"/>
          </p:cNvSpPr>
          <p:nvPr/>
        </p:nvSpPr>
        <p:spPr bwMode="auto">
          <a:xfrm>
            <a:off x="2438550" y="2400706"/>
            <a:ext cx="216176" cy="19859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8" name="Oval 56"/>
          <p:cNvSpPr>
            <a:spLocks noChangeAspect="1" noChangeArrowheads="1"/>
          </p:cNvSpPr>
          <p:nvPr/>
        </p:nvSpPr>
        <p:spPr bwMode="auto">
          <a:xfrm>
            <a:off x="5569922" y="3735048"/>
            <a:ext cx="216176" cy="19859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9" name="Oval 56"/>
          <p:cNvSpPr>
            <a:spLocks noChangeAspect="1" noChangeArrowheads="1"/>
          </p:cNvSpPr>
          <p:nvPr/>
        </p:nvSpPr>
        <p:spPr bwMode="auto">
          <a:xfrm>
            <a:off x="6731299" y="2801839"/>
            <a:ext cx="216176" cy="19859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18" name="Straight Connector 17"/>
          <p:cNvCxnSpPr>
            <a:stCxn id="4" idx="1"/>
            <a:endCxn id="5" idx="5"/>
          </p:cNvCxnSpPr>
          <p:nvPr/>
        </p:nvCxnSpPr>
        <p:spPr bwMode="auto">
          <a:xfrm flipH="1" flipV="1">
            <a:off x="3402187" y="1936498"/>
            <a:ext cx="897789" cy="106393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6" idx="0"/>
            <a:endCxn id="3" idx="3"/>
          </p:cNvCxnSpPr>
          <p:nvPr/>
        </p:nvCxnSpPr>
        <p:spPr bwMode="auto">
          <a:xfrm flipV="1">
            <a:off x="5654909" y="1967227"/>
            <a:ext cx="435368" cy="6574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0" y="4745977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Tree + non-tree edge </a:t>
            </a:r>
            <a:r>
              <a:rPr lang="en-US" sz="3200" dirty="0" smtClean="0">
                <a:sym typeface="Wingdings" panose="05000000000000000000" pitchFamily="2" charset="2"/>
              </a:rPr>
              <a:t> unique cycle</a:t>
            </a:r>
            <a:endParaRPr lang="en-US" sz="3200" dirty="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3231849" y="3066511"/>
            <a:ext cx="216176" cy="19859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28" name="Straight Connector 27"/>
          <p:cNvCxnSpPr>
            <a:stCxn id="7" idx="5"/>
            <a:endCxn id="27" idx="1"/>
          </p:cNvCxnSpPr>
          <p:nvPr/>
        </p:nvCxnSpPr>
        <p:spPr bwMode="auto">
          <a:xfrm>
            <a:off x="2623068" y="2570216"/>
            <a:ext cx="640439" cy="52537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8" idx="1"/>
            <a:endCxn id="4" idx="5"/>
          </p:cNvCxnSpPr>
          <p:nvPr/>
        </p:nvCxnSpPr>
        <p:spPr bwMode="auto">
          <a:xfrm flipH="1" flipV="1">
            <a:off x="4452836" y="3140859"/>
            <a:ext cx="1148744" cy="62327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4" idx="2"/>
            <a:endCxn id="27" idx="6"/>
          </p:cNvCxnSpPr>
          <p:nvPr/>
        </p:nvCxnSpPr>
        <p:spPr bwMode="auto">
          <a:xfrm flipH="1">
            <a:off x="3448025" y="3070646"/>
            <a:ext cx="820293" cy="951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4" idx="6"/>
            <a:endCxn id="6" idx="2"/>
          </p:cNvCxnSpPr>
          <p:nvPr/>
        </p:nvCxnSpPr>
        <p:spPr bwMode="auto">
          <a:xfrm flipV="1">
            <a:off x="4484494" y="2723949"/>
            <a:ext cx="1062327" cy="34669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9" idx="2"/>
            <a:endCxn id="6" idx="6"/>
          </p:cNvCxnSpPr>
          <p:nvPr/>
        </p:nvCxnSpPr>
        <p:spPr bwMode="auto">
          <a:xfrm flipH="1" flipV="1">
            <a:off x="5762997" y="2723949"/>
            <a:ext cx="968302" cy="17718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2524353" y="3675271"/>
            <a:ext cx="216176" cy="19859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7" name="Straight Connector 46"/>
          <p:cNvCxnSpPr>
            <a:stCxn id="39" idx="7"/>
            <a:endCxn id="27" idx="3"/>
          </p:cNvCxnSpPr>
          <p:nvPr/>
        </p:nvCxnSpPr>
        <p:spPr bwMode="auto">
          <a:xfrm flipV="1">
            <a:off x="2708871" y="3236021"/>
            <a:ext cx="554636" cy="46833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Curved Connector 51"/>
          <p:cNvCxnSpPr>
            <a:stCxn id="39" idx="4"/>
            <a:endCxn id="8" idx="4"/>
          </p:cNvCxnSpPr>
          <p:nvPr/>
        </p:nvCxnSpPr>
        <p:spPr bwMode="auto">
          <a:xfrm rot="16200000" flipH="1">
            <a:off x="4125337" y="2380967"/>
            <a:ext cx="59777" cy="3045569"/>
          </a:xfrm>
          <a:prstGeom prst="curvedConnector3">
            <a:avLst>
              <a:gd name="adj1" fmla="val 916212"/>
            </a:avLst>
          </a:prstGeom>
          <a:solidFill>
            <a:srgbClr val="00B8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2272" y="5377797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removal of any tree edge on the cycle</a:t>
            </a:r>
            <a:br>
              <a:rPr lang="en-US" sz="3200" dirty="0" smtClean="0"/>
            </a:br>
            <a:r>
              <a:rPr lang="en-US" sz="3200" dirty="0" smtClean="0"/>
              <a:t>generates a new tree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10978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4680062" y="1686235"/>
            <a:ext cx="3185652" cy="3569109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943315" y="1622322"/>
            <a:ext cx="3185652" cy="3569109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0" y="51323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6000" kern="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Cut rule - proof</a:t>
            </a:r>
            <a:endParaRPr lang="en-US" sz="5400" kern="0" dirty="0" smtClean="0">
              <a:solidFill>
                <a:schemeClr val="accent2"/>
              </a:solidFill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452684" y="3914332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5" name="Oval 56"/>
          <p:cNvSpPr>
            <a:spLocks noChangeAspect="1" noChangeArrowheads="1"/>
          </p:cNvSpPr>
          <p:nvPr/>
        </p:nvSpPr>
        <p:spPr bwMode="auto">
          <a:xfrm>
            <a:off x="2821877" y="2176427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6" name="Oval 56"/>
          <p:cNvSpPr>
            <a:spLocks noChangeAspect="1" noChangeArrowheads="1"/>
          </p:cNvSpPr>
          <p:nvPr/>
        </p:nvSpPr>
        <p:spPr bwMode="auto">
          <a:xfrm>
            <a:off x="5407204" y="4066732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9" name="Oval 56"/>
          <p:cNvSpPr>
            <a:spLocks noChangeAspect="1" noChangeArrowheads="1"/>
          </p:cNvSpPr>
          <p:nvPr/>
        </p:nvSpPr>
        <p:spPr bwMode="auto">
          <a:xfrm>
            <a:off x="5338384" y="2936056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18" name="Straight Connector 17"/>
          <p:cNvCxnSpPr>
            <a:stCxn id="9" idx="2"/>
            <a:endCxn id="5" idx="6"/>
          </p:cNvCxnSpPr>
          <p:nvPr/>
        </p:nvCxnSpPr>
        <p:spPr bwMode="auto">
          <a:xfrm flipH="1" flipV="1">
            <a:off x="3254229" y="2375020"/>
            <a:ext cx="2084155" cy="75962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6" idx="2"/>
            <a:endCxn id="3" idx="6"/>
          </p:cNvCxnSpPr>
          <p:nvPr/>
        </p:nvCxnSpPr>
        <p:spPr bwMode="auto">
          <a:xfrm flipH="1" flipV="1">
            <a:off x="2885036" y="4112925"/>
            <a:ext cx="2522168" cy="1524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9" idx="3"/>
            <a:endCxn id="3" idx="7"/>
          </p:cNvCxnSpPr>
          <p:nvPr/>
        </p:nvCxnSpPr>
        <p:spPr bwMode="auto">
          <a:xfrm flipH="1">
            <a:off x="2821720" y="3275075"/>
            <a:ext cx="2579980" cy="69742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138033" y="965126"/>
            <a:ext cx="589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S</a:t>
            </a:r>
            <a:endParaRPr lang="en-US" sz="3200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6060977" y="1077334"/>
            <a:ext cx="1091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V</a:t>
            </a:r>
            <a:r>
              <a:rPr lang="en-US" sz="3200" dirty="0" smtClean="0">
                <a:sym typeface="Symbol"/>
              </a:rPr>
              <a:t></a:t>
            </a:r>
            <a:r>
              <a:rPr lang="en-US" sz="3200" i="1" dirty="0" smtClean="0"/>
              <a:t>S</a:t>
            </a:r>
            <a:endParaRPr lang="en-US" sz="3200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0" y="545691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</a:t>
            </a:r>
            <a:r>
              <a:rPr lang="en-US" sz="3600" dirty="0" smtClean="0">
                <a:solidFill>
                  <a:schemeClr val="accent2"/>
                </a:solidFill>
              </a:rPr>
              <a:t>lightest</a:t>
            </a:r>
            <a:r>
              <a:rPr lang="en-US" sz="3600" dirty="0" smtClean="0"/>
              <a:t> edge in a cut is </a:t>
            </a:r>
            <a:br>
              <a:rPr lang="en-US" sz="3600" dirty="0" smtClean="0"/>
            </a:br>
            <a:r>
              <a:rPr lang="en-US" sz="3600" dirty="0" smtClean="0"/>
              <a:t>contained in the MST</a:t>
            </a:r>
            <a:endParaRPr lang="en-US" sz="3600" dirty="0"/>
          </a:p>
        </p:txBody>
      </p:sp>
      <p:cxnSp>
        <p:nvCxnSpPr>
          <p:cNvPr id="42" name="Straight Connector 41"/>
          <p:cNvCxnSpPr>
            <a:stCxn id="6" idx="2"/>
            <a:endCxn id="3" idx="6"/>
          </p:cNvCxnSpPr>
          <p:nvPr/>
        </p:nvCxnSpPr>
        <p:spPr bwMode="auto">
          <a:xfrm flipH="1" flipV="1">
            <a:off x="2885036" y="4112925"/>
            <a:ext cx="2522168" cy="152400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9" idx="2"/>
            <a:endCxn id="5" idx="6"/>
          </p:cNvCxnSpPr>
          <p:nvPr/>
        </p:nvCxnSpPr>
        <p:spPr bwMode="auto">
          <a:xfrm flipH="1" flipV="1">
            <a:off x="3254229" y="2375020"/>
            <a:ext cx="2084155" cy="759629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Freeform 16"/>
          <p:cNvSpPr/>
          <p:nvPr/>
        </p:nvSpPr>
        <p:spPr bwMode="auto">
          <a:xfrm>
            <a:off x="5769033" y="2206096"/>
            <a:ext cx="1497113" cy="2517286"/>
          </a:xfrm>
          <a:custGeom>
            <a:avLst/>
            <a:gdLst>
              <a:gd name="connsiteX0" fmla="*/ 33251 w 1497113"/>
              <a:gd name="connsiteY0" fmla="*/ 2050020 h 2517286"/>
              <a:gd name="connsiteX1" fmla="*/ 1030778 w 1497113"/>
              <a:gd name="connsiteY1" fmla="*/ 2515533 h 2517286"/>
              <a:gd name="connsiteX2" fmla="*/ 1496291 w 1497113"/>
              <a:gd name="connsiteY2" fmla="*/ 1900391 h 2517286"/>
              <a:gd name="connsiteX3" fmla="*/ 931025 w 1497113"/>
              <a:gd name="connsiteY3" fmla="*/ 1651009 h 2517286"/>
              <a:gd name="connsiteX4" fmla="*/ 1379912 w 1497113"/>
              <a:gd name="connsiteY4" fmla="*/ 1135620 h 2517286"/>
              <a:gd name="connsiteX5" fmla="*/ 964276 w 1497113"/>
              <a:gd name="connsiteY5" fmla="*/ 271097 h 2517286"/>
              <a:gd name="connsiteX6" fmla="*/ 349134 w 1497113"/>
              <a:gd name="connsiteY6" fmla="*/ 21715 h 2517286"/>
              <a:gd name="connsiteX7" fmla="*/ 631767 w 1497113"/>
              <a:gd name="connsiteY7" fmla="*/ 736609 h 2517286"/>
              <a:gd name="connsiteX8" fmla="*/ 0 w 1497113"/>
              <a:gd name="connsiteY8" fmla="*/ 936115 h 251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7113" h="2517286">
                <a:moveTo>
                  <a:pt x="33251" y="2050020"/>
                </a:moveTo>
                <a:cubicBezTo>
                  <a:pt x="410094" y="2295245"/>
                  <a:pt x="786938" y="2540471"/>
                  <a:pt x="1030778" y="2515533"/>
                </a:cubicBezTo>
                <a:cubicBezTo>
                  <a:pt x="1274618" y="2490595"/>
                  <a:pt x="1512916" y="2044478"/>
                  <a:pt x="1496291" y="1900391"/>
                </a:cubicBezTo>
                <a:cubicBezTo>
                  <a:pt x="1479666" y="1756304"/>
                  <a:pt x="950421" y="1778471"/>
                  <a:pt x="931025" y="1651009"/>
                </a:cubicBezTo>
                <a:cubicBezTo>
                  <a:pt x="911629" y="1523547"/>
                  <a:pt x="1374370" y="1365605"/>
                  <a:pt x="1379912" y="1135620"/>
                </a:cubicBezTo>
                <a:cubicBezTo>
                  <a:pt x="1385454" y="905635"/>
                  <a:pt x="1136072" y="456748"/>
                  <a:pt x="964276" y="271097"/>
                </a:cubicBezTo>
                <a:cubicBezTo>
                  <a:pt x="792480" y="85446"/>
                  <a:pt x="404552" y="-55870"/>
                  <a:pt x="349134" y="21715"/>
                </a:cubicBezTo>
                <a:cubicBezTo>
                  <a:pt x="293716" y="99300"/>
                  <a:pt x="689956" y="584209"/>
                  <a:pt x="631767" y="736609"/>
                </a:cubicBezTo>
                <a:cubicBezTo>
                  <a:pt x="573578" y="889009"/>
                  <a:pt x="286789" y="912562"/>
                  <a:pt x="0" y="936115"/>
                </a:cubicBezTo>
              </a:path>
            </a:pathLst>
          </a:custGeom>
          <a:noFill/>
          <a:ln w="508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1522416" y="1979064"/>
            <a:ext cx="1470850" cy="2230563"/>
          </a:xfrm>
          <a:custGeom>
            <a:avLst/>
            <a:gdLst>
              <a:gd name="connsiteX0" fmla="*/ 921526 w 1470850"/>
              <a:gd name="connsiteY0" fmla="*/ 2110798 h 2230563"/>
              <a:gd name="connsiteX1" fmla="*/ 223257 w 1470850"/>
              <a:gd name="connsiteY1" fmla="*/ 2177300 h 2230563"/>
              <a:gd name="connsiteX2" fmla="*/ 1470166 w 1470850"/>
              <a:gd name="connsiteY2" fmla="*/ 1429154 h 2230563"/>
              <a:gd name="connsiteX3" fmla="*/ 23751 w 1470850"/>
              <a:gd name="connsiteY3" fmla="*/ 1046769 h 2230563"/>
              <a:gd name="connsiteX4" fmla="*/ 622268 w 1470850"/>
              <a:gd name="connsiteY4" fmla="*/ 32616 h 2230563"/>
              <a:gd name="connsiteX5" fmla="*/ 1303911 w 1470850"/>
              <a:gd name="connsiteY5" fmla="*/ 348500 h 2230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0850" h="2230563">
                <a:moveTo>
                  <a:pt x="921526" y="2110798"/>
                </a:moveTo>
                <a:cubicBezTo>
                  <a:pt x="526671" y="2200852"/>
                  <a:pt x="131817" y="2290907"/>
                  <a:pt x="223257" y="2177300"/>
                </a:cubicBezTo>
                <a:cubicBezTo>
                  <a:pt x="314697" y="2063693"/>
                  <a:pt x="1503417" y="1617576"/>
                  <a:pt x="1470166" y="1429154"/>
                </a:cubicBezTo>
                <a:cubicBezTo>
                  <a:pt x="1436915" y="1240732"/>
                  <a:pt x="165067" y="1279525"/>
                  <a:pt x="23751" y="1046769"/>
                </a:cubicBezTo>
                <a:cubicBezTo>
                  <a:pt x="-117565" y="814013"/>
                  <a:pt x="408908" y="148994"/>
                  <a:pt x="622268" y="32616"/>
                </a:cubicBezTo>
                <a:cubicBezTo>
                  <a:pt x="835628" y="-83762"/>
                  <a:pt x="1069769" y="132369"/>
                  <a:pt x="1303911" y="348500"/>
                </a:cubicBezTo>
              </a:path>
            </a:pathLst>
          </a:custGeom>
          <a:noFill/>
          <a:ln w="508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en-US" sz="360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78460" y="4131418"/>
            <a:ext cx="460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w</a:t>
            </a:r>
            <a:endParaRPr lang="en-US" sz="36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4147734" y="2085691"/>
            <a:ext cx="690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w'</a:t>
            </a:r>
            <a:endParaRPr lang="en-US" sz="36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3601884" y="4814966"/>
            <a:ext cx="1583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w &lt; w'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xmlns="" val="167017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>
            <a:stCxn id="4" idx="5"/>
            <a:endCxn id="3" idx="1"/>
          </p:cNvCxnSpPr>
          <p:nvPr/>
        </p:nvCxnSpPr>
        <p:spPr bwMode="auto">
          <a:xfrm>
            <a:off x="2021549" y="2221314"/>
            <a:ext cx="1017658" cy="140952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0" idx="3"/>
            <a:endCxn id="3" idx="7"/>
          </p:cNvCxnSpPr>
          <p:nvPr/>
        </p:nvCxnSpPr>
        <p:spPr bwMode="auto">
          <a:xfrm flipH="1">
            <a:off x="3344924" y="1797438"/>
            <a:ext cx="2132405" cy="183340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5" idx="4"/>
            <a:endCxn id="9" idx="0"/>
          </p:cNvCxnSpPr>
          <p:nvPr/>
        </p:nvCxnSpPr>
        <p:spPr bwMode="auto">
          <a:xfrm flipH="1">
            <a:off x="7393018" y="2654842"/>
            <a:ext cx="341195" cy="147314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8" idx="6"/>
            <a:endCxn id="9" idx="2"/>
          </p:cNvCxnSpPr>
          <p:nvPr/>
        </p:nvCxnSpPr>
        <p:spPr bwMode="auto">
          <a:xfrm>
            <a:off x="5312194" y="3374083"/>
            <a:ext cx="1864647" cy="9525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stCxn id="6" idx="2"/>
            <a:endCxn id="7" idx="6"/>
          </p:cNvCxnSpPr>
          <p:nvPr/>
        </p:nvCxnSpPr>
        <p:spPr bwMode="auto">
          <a:xfrm flipH="1">
            <a:off x="1652515" y="5232007"/>
            <a:ext cx="2272323" cy="8615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>
            <a:stCxn id="11" idx="2"/>
            <a:endCxn id="7" idx="5"/>
          </p:cNvCxnSpPr>
          <p:nvPr/>
        </p:nvCxnSpPr>
        <p:spPr bwMode="auto">
          <a:xfrm flipH="1">
            <a:off x="1589197" y="6093532"/>
            <a:ext cx="4040989" cy="1404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11" idx="7"/>
            <a:endCxn id="9" idx="4"/>
          </p:cNvCxnSpPr>
          <p:nvPr/>
        </p:nvCxnSpPr>
        <p:spPr bwMode="auto">
          <a:xfrm flipV="1">
            <a:off x="5999221" y="4525175"/>
            <a:ext cx="1393797" cy="142793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2</a:t>
            </a:fld>
            <a:endParaRPr lang="da-DK"/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975890" y="3572675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1652515" y="1882296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5" name="Oval 56"/>
          <p:cNvSpPr>
            <a:spLocks noChangeAspect="1" noChangeArrowheads="1"/>
          </p:cNvSpPr>
          <p:nvPr/>
        </p:nvSpPr>
        <p:spPr bwMode="auto">
          <a:xfrm>
            <a:off x="7518036" y="2257657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6" name="Oval 56"/>
          <p:cNvSpPr>
            <a:spLocks noChangeAspect="1" noChangeArrowheads="1"/>
          </p:cNvSpPr>
          <p:nvPr/>
        </p:nvSpPr>
        <p:spPr bwMode="auto">
          <a:xfrm>
            <a:off x="3924838" y="5033413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7" name="Oval 56"/>
          <p:cNvSpPr>
            <a:spLocks noChangeAspect="1" noChangeArrowheads="1"/>
          </p:cNvSpPr>
          <p:nvPr/>
        </p:nvSpPr>
        <p:spPr bwMode="auto">
          <a:xfrm>
            <a:off x="1220163" y="5894938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8" name="Oval 56"/>
          <p:cNvSpPr>
            <a:spLocks noChangeAspect="1" noChangeArrowheads="1"/>
          </p:cNvSpPr>
          <p:nvPr/>
        </p:nvSpPr>
        <p:spPr bwMode="auto">
          <a:xfrm>
            <a:off x="4879843" y="3175489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9" name="Oval 56"/>
          <p:cNvSpPr>
            <a:spLocks noChangeAspect="1" noChangeArrowheads="1"/>
          </p:cNvSpPr>
          <p:nvPr/>
        </p:nvSpPr>
        <p:spPr bwMode="auto">
          <a:xfrm>
            <a:off x="7176841" y="4127989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5414011" y="1458419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1" name="Oval 56"/>
          <p:cNvSpPr>
            <a:spLocks noChangeAspect="1" noChangeArrowheads="1"/>
          </p:cNvSpPr>
          <p:nvPr/>
        </p:nvSpPr>
        <p:spPr bwMode="auto">
          <a:xfrm>
            <a:off x="5630186" y="5894938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 flipV="1">
            <a:off x="2084866" y="1657013"/>
            <a:ext cx="3329145" cy="42387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4" idx="4"/>
            <a:endCxn id="7" idx="0"/>
          </p:cNvCxnSpPr>
          <p:nvPr/>
        </p:nvCxnSpPr>
        <p:spPr bwMode="auto">
          <a:xfrm flipH="1">
            <a:off x="1436340" y="2279482"/>
            <a:ext cx="432352" cy="36154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3" idx="3"/>
            <a:endCxn id="7" idx="7"/>
          </p:cNvCxnSpPr>
          <p:nvPr/>
        </p:nvCxnSpPr>
        <p:spPr bwMode="auto">
          <a:xfrm flipH="1">
            <a:off x="1589197" y="3911694"/>
            <a:ext cx="1450009" cy="204141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9" idx="3"/>
            <a:endCxn id="6" idx="6"/>
          </p:cNvCxnSpPr>
          <p:nvPr/>
        </p:nvCxnSpPr>
        <p:spPr bwMode="auto">
          <a:xfrm flipH="1">
            <a:off x="4357190" y="4467008"/>
            <a:ext cx="2882969" cy="76499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5" idx="3"/>
            <a:endCxn id="6" idx="7"/>
          </p:cNvCxnSpPr>
          <p:nvPr/>
        </p:nvCxnSpPr>
        <p:spPr bwMode="auto">
          <a:xfrm flipH="1">
            <a:off x="4293872" y="2596675"/>
            <a:ext cx="3287481" cy="249490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10" idx="5"/>
            <a:endCxn id="9" idx="1"/>
          </p:cNvCxnSpPr>
          <p:nvPr/>
        </p:nvCxnSpPr>
        <p:spPr bwMode="auto">
          <a:xfrm>
            <a:off x="5783046" y="1797438"/>
            <a:ext cx="1457113" cy="23887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8" idx="3"/>
            <a:endCxn id="6" idx="0"/>
          </p:cNvCxnSpPr>
          <p:nvPr/>
        </p:nvCxnSpPr>
        <p:spPr bwMode="auto">
          <a:xfrm flipH="1">
            <a:off x="4141015" y="3514508"/>
            <a:ext cx="802145" cy="151890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10" idx="6"/>
            <a:endCxn id="5" idx="2"/>
          </p:cNvCxnSpPr>
          <p:nvPr/>
        </p:nvCxnSpPr>
        <p:spPr bwMode="auto">
          <a:xfrm>
            <a:off x="5846363" y="1657013"/>
            <a:ext cx="1671673" cy="79923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0" idx="4"/>
            <a:endCxn id="8" idx="0"/>
          </p:cNvCxnSpPr>
          <p:nvPr/>
        </p:nvCxnSpPr>
        <p:spPr bwMode="auto">
          <a:xfrm flipH="1">
            <a:off x="5096019" y="1855605"/>
            <a:ext cx="534169" cy="131988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295810" y="2569541"/>
            <a:ext cx="343973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18672" y="4452660"/>
            <a:ext cx="494791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73724" y="2700178"/>
            <a:ext cx="320148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62677" y="5930186"/>
            <a:ext cx="562161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79316" y="3723600"/>
            <a:ext cx="330614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98790" y="3104460"/>
            <a:ext cx="292294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94747" y="5035793"/>
            <a:ext cx="228670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9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08393" y="1826322"/>
            <a:ext cx="554102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16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38533" y="3511361"/>
            <a:ext cx="533352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39783" y="5380344"/>
            <a:ext cx="427697" cy="7213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81518" y="2402235"/>
            <a:ext cx="561577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17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749499" y="4551933"/>
            <a:ext cx="495019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28624" y="1639932"/>
            <a:ext cx="517803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02124" y="3936903"/>
            <a:ext cx="564545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51463" y="3917608"/>
            <a:ext cx="513747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095380" y="2367025"/>
            <a:ext cx="513747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23241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4800" kern="0" dirty="0" smtClean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Find a minimum spanning tree</a:t>
            </a:r>
          </a:p>
        </p:txBody>
      </p:sp>
    </p:spTree>
    <p:extLst>
      <p:ext uri="{BB962C8B-B14F-4D97-AF65-F5344CB8AC3E}">
        <p14:creationId xmlns:p14="http://schemas.microsoft.com/office/powerpoint/2010/main" xmlns="" val="238231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>
            <a:stCxn id="4" idx="5"/>
            <a:endCxn id="3" idx="1"/>
          </p:cNvCxnSpPr>
          <p:nvPr/>
        </p:nvCxnSpPr>
        <p:spPr bwMode="auto">
          <a:xfrm>
            <a:off x="2021549" y="2221314"/>
            <a:ext cx="1017658" cy="140952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0" idx="3"/>
            <a:endCxn id="3" idx="7"/>
          </p:cNvCxnSpPr>
          <p:nvPr/>
        </p:nvCxnSpPr>
        <p:spPr bwMode="auto">
          <a:xfrm flipH="1">
            <a:off x="3344924" y="1797438"/>
            <a:ext cx="2132405" cy="183340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5" idx="4"/>
            <a:endCxn id="9" idx="0"/>
          </p:cNvCxnSpPr>
          <p:nvPr/>
        </p:nvCxnSpPr>
        <p:spPr bwMode="auto">
          <a:xfrm flipH="1">
            <a:off x="7393018" y="2654842"/>
            <a:ext cx="341195" cy="147314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8" idx="6"/>
            <a:endCxn id="9" idx="2"/>
          </p:cNvCxnSpPr>
          <p:nvPr/>
        </p:nvCxnSpPr>
        <p:spPr bwMode="auto">
          <a:xfrm>
            <a:off x="5312194" y="3374083"/>
            <a:ext cx="1864647" cy="9525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stCxn id="6" idx="2"/>
            <a:endCxn id="7" idx="6"/>
          </p:cNvCxnSpPr>
          <p:nvPr/>
        </p:nvCxnSpPr>
        <p:spPr bwMode="auto">
          <a:xfrm flipH="1">
            <a:off x="1652515" y="5232007"/>
            <a:ext cx="2272323" cy="8615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>
            <a:stCxn id="11" idx="2"/>
            <a:endCxn id="7" idx="5"/>
          </p:cNvCxnSpPr>
          <p:nvPr/>
        </p:nvCxnSpPr>
        <p:spPr bwMode="auto">
          <a:xfrm flipH="1">
            <a:off x="1589197" y="6093532"/>
            <a:ext cx="4040989" cy="1404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11" idx="7"/>
            <a:endCxn id="9" idx="4"/>
          </p:cNvCxnSpPr>
          <p:nvPr/>
        </p:nvCxnSpPr>
        <p:spPr bwMode="auto">
          <a:xfrm flipV="1">
            <a:off x="5999221" y="4525175"/>
            <a:ext cx="1393797" cy="142793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4" idx="5"/>
            <a:endCxn id="3" idx="1"/>
          </p:cNvCxnSpPr>
          <p:nvPr/>
        </p:nvCxnSpPr>
        <p:spPr bwMode="auto">
          <a:xfrm>
            <a:off x="2021551" y="2221315"/>
            <a:ext cx="1017655" cy="1409527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10" idx="3"/>
            <a:endCxn id="3" idx="7"/>
          </p:cNvCxnSpPr>
          <p:nvPr/>
        </p:nvCxnSpPr>
        <p:spPr bwMode="auto">
          <a:xfrm flipH="1">
            <a:off x="3344926" y="1797438"/>
            <a:ext cx="2132401" cy="1833404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5" idx="4"/>
            <a:endCxn id="9" idx="0"/>
          </p:cNvCxnSpPr>
          <p:nvPr/>
        </p:nvCxnSpPr>
        <p:spPr bwMode="auto">
          <a:xfrm flipH="1">
            <a:off x="7393017" y="2654843"/>
            <a:ext cx="341195" cy="147314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8" idx="6"/>
            <a:endCxn id="9" idx="2"/>
          </p:cNvCxnSpPr>
          <p:nvPr/>
        </p:nvCxnSpPr>
        <p:spPr bwMode="auto">
          <a:xfrm>
            <a:off x="5312195" y="3374082"/>
            <a:ext cx="1864646" cy="9525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6" idx="2"/>
            <a:endCxn id="7" idx="6"/>
          </p:cNvCxnSpPr>
          <p:nvPr/>
        </p:nvCxnSpPr>
        <p:spPr bwMode="auto">
          <a:xfrm flipH="1">
            <a:off x="1652515" y="5232006"/>
            <a:ext cx="2272323" cy="8615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11" idx="2"/>
            <a:endCxn id="7" idx="5"/>
          </p:cNvCxnSpPr>
          <p:nvPr/>
        </p:nvCxnSpPr>
        <p:spPr bwMode="auto">
          <a:xfrm flipH="1">
            <a:off x="1589199" y="6093531"/>
            <a:ext cx="4040987" cy="14042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11" idx="7"/>
            <a:endCxn id="9" idx="4"/>
          </p:cNvCxnSpPr>
          <p:nvPr/>
        </p:nvCxnSpPr>
        <p:spPr bwMode="auto">
          <a:xfrm flipV="1">
            <a:off x="5999222" y="4525175"/>
            <a:ext cx="1393795" cy="142793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3</a:t>
            </a:fld>
            <a:endParaRPr lang="da-DK"/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975890" y="3572675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1652515" y="1882296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5" name="Oval 56"/>
          <p:cNvSpPr>
            <a:spLocks noChangeAspect="1" noChangeArrowheads="1"/>
          </p:cNvSpPr>
          <p:nvPr/>
        </p:nvSpPr>
        <p:spPr bwMode="auto">
          <a:xfrm>
            <a:off x="7518036" y="2257657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6" name="Oval 56"/>
          <p:cNvSpPr>
            <a:spLocks noChangeAspect="1" noChangeArrowheads="1"/>
          </p:cNvSpPr>
          <p:nvPr/>
        </p:nvSpPr>
        <p:spPr bwMode="auto">
          <a:xfrm>
            <a:off x="3924838" y="5033413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7" name="Oval 56"/>
          <p:cNvSpPr>
            <a:spLocks noChangeAspect="1" noChangeArrowheads="1"/>
          </p:cNvSpPr>
          <p:nvPr/>
        </p:nvSpPr>
        <p:spPr bwMode="auto">
          <a:xfrm>
            <a:off x="1220163" y="5894938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8" name="Oval 56"/>
          <p:cNvSpPr>
            <a:spLocks noChangeAspect="1" noChangeArrowheads="1"/>
          </p:cNvSpPr>
          <p:nvPr/>
        </p:nvSpPr>
        <p:spPr bwMode="auto">
          <a:xfrm>
            <a:off x="4879843" y="3175489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9" name="Oval 56"/>
          <p:cNvSpPr>
            <a:spLocks noChangeAspect="1" noChangeArrowheads="1"/>
          </p:cNvSpPr>
          <p:nvPr/>
        </p:nvSpPr>
        <p:spPr bwMode="auto">
          <a:xfrm>
            <a:off x="7176841" y="4127989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5414011" y="1458419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1" name="Oval 56"/>
          <p:cNvSpPr>
            <a:spLocks noChangeAspect="1" noChangeArrowheads="1"/>
          </p:cNvSpPr>
          <p:nvPr/>
        </p:nvSpPr>
        <p:spPr bwMode="auto">
          <a:xfrm>
            <a:off x="5630186" y="5894938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 flipV="1">
            <a:off x="2084866" y="1657013"/>
            <a:ext cx="3329145" cy="42387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4" idx="4"/>
            <a:endCxn id="7" idx="0"/>
          </p:cNvCxnSpPr>
          <p:nvPr/>
        </p:nvCxnSpPr>
        <p:spPr bwMode="auto">
          <a:xfrm flipH="1">
            <a:off x="1436340" y="2279482"/>
            <a:ext cx="432352" cy="36154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3" idx="3"/>
            <a:endCxn id="7" idx="7"/>
          </p:cNvCxnSpPr>
          <p:nvPr/>
        </p:nvCxnSpPr>
        <p:spPr bwMode="auto">
          <a:xfrm flipH="1">
            <a:off x="1589197" y="3911694"/>
            <a:ext cx="1450009" cy="204141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9" idx="3"/>
            <a:endCxn id="6" idx="6"/>
          </p:cNvCxnSpPr>
          <p:nvPr/>
        </p:nvCxnSpPr>
        <p:spPr bwMode="auto">
          <a:xfrm flipH="1">
            <a:off x="4357190" y="4467008"/>
            <a:ext cx="2882969" cy="76499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5" idx="3"/>
            <a:endCxn id="6" idx="7"/>
          </p:cNvCxnSpPr>
          <p:nvPr/>
        </p:nvCxnSpPr>
        <p:spPr bwMode="auto">
          <a:xfrm flipH="1">
            <a:off x="4293872" y="2596675"/>
            <a:ext cx="3287481" cy="249490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10" idx="5"/>
            <a:endCxn id="9" idx="1"/>
          </p:cNvCxnSpPr>
          <p:nvPr/>
        </p:nvCxnSpPr>
        <p:spPr bwMode="auto">
          <a:xfrm>
            <a:off x="5783046" y="1797438"/>
            <a:ext cx="1457113" cy="23887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8" idx="3"/>
            <a:endCxn id="6" idx="0"/>
          </p:cNvCxnSpPr>
          <p:nvPr/>
        </p:nvCxnSpPr>
        <p:spPr bwMode="auto">
          <a:xfrm flipH="1">
            <a:off x="4141015" y="3514508"/>
            <a:ext cx="802145" cy="151890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10" idx="6"/>
            <a:endCxn id="5" idx="2"/>
          </p:cNvCxnSpPr>
          <p:nvPr/>
        </p:nvCxnSpPr>
        <p:spPr bwMode="auto">
          <a:xfrm>
            <a:off x="5846363" y="1657013"/>
            <a:ext cx="1671673" cy="79923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0" idx="4"/>
            <a:endCxn id="8" idx="0"/>
          </p:cNvCxnSpPr>
          <p:nvPr/>
        </p:nvCxnSpPr>
        <p:spPr bwMode="auto">
          <a:xfrm flipH="1">
            <a:off x="5096019" y="1855605"/>
            <a:ext cx="534169" cy="131988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295810" y="2569541"/>
            <a:ext cx="343973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73724" y="2700178"/>
            <a:ext cx="320148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62677" y="5930186"/>
            <a:ext cx="562161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79316" y="3723600"/>
            <a:ext cx="330614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98790" y="3104460"/>
            <a:ext cx="292294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94747" y="5035793"/>
            <a:ext cx="228670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9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08393" y="1826322"/>
            <a:ext cx="554102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16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38533" y="3511361"/>
            <a:ext cx="533352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39783" y="5380344"/>
            <a:ext cx="427697" cy="7213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81518" y="2402235"/>
            <a:ext cx="561577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17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749499" y="4551933"/>
            <a:ext cx="495019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28624" y="1639932"/>
            <a:ext cx="517803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02124" y="3936903"/>
            <a:ext cx="564545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51463" y="3917608"/>
            <a:ext cx="513747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095380" y="2367025"/>
            <a:ext cx="513747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22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75" name="Straight Connector 74"/>
          <p:cNvCxnSpPr>
            <a:stCxn id="3" idx="3"/>
            <a:endCxn id="7" idx="7"/>
          </p:cNvCxnSpPr>
          <p:nvPr/>
        </p:nvCxnSpPr>
        <p:spPr bwMode="auto">
          <a:xfrm flipH="1">
            <a:off x="1589199" y="3911694"/>
            <a:ext cx="1450007" cy="2041411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40079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6000" kern="0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Kruskal’s</a:t>
            </a:r>
            <a:r>
              <a:rPr lang="en-US" sz="6000" kern="0" dirty="0" smtClean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algorithm</a:t>
            </a:r>
            <a:endParaRPr lang="en-US" sz="5400" kern="0" dirty="0" smtClean="0">
              <a:solidFill>
                <a:srgbClr val="00B050"/>
              </a:solidFill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18672" y="4452660"/>
            <a:ext cx="494791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12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061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>
            <a:stCxn id="4" idx="5"/>
            <a:endCxn id="3" idx="1"/>
          </p:cNvCxnSpPr>
          <p:nvPr/>
        </p:nvCxnSpPr>
        <p:spPr bwMode="auto">
          <a:xfrm>
            <a:off x="2021549" y="2221314"/>
            <a:ext cx="1017658" cy="140952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0" idx="3"/>
            <a:endCxn id="3" idx="7"/>
          </p:cNvCxnSpPr>
          <p:nvPr/>
        </p:nvCxnSpPr>
        <p:spPr bwMode="auto">
          <a:xfrm flipH="1">
            <a:off x="3344924" y="1797438"/>
            <a:ext cx="2132405" cy="183340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5" idx="4"/>
            <a:endCxn id="9" idx="0"/>
          </p:cNvCxnSpPr>
          <p:nvPr/>
        </p:nvCxnSpPr>
        <p:spPr bwMode="auto">
          <a:xfrm flipH="1">
            <a:off x="7393018" y="2654842"/>
            <a:ext cx="341195" cy="147314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8" idx="6"/>
            <a:endCxn id="9" idx="2"/>
          </p:cNvCxnSpPr>
          <p:nvPr/>
        </p:nvCxnSpPr>
        <p:spPr bwMode="auto">
          <a:xfrm>
            <a:off x="5312194" y="3374083"/>
            <a:ext cx="1864647" cy="9525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stCxn id="6" idx="2"/>
            <a:endCxn id="7" idx="6"/>
          </p:cNvCxnSpPr>
          <p:nvPr/>
        </p:nvCxnSpPr>
        <p:spPr bwMode="auto">
          <a:xfrm flipH="1">
            <a:off x="1652515" y="5232007"/>
            <a:ext cx="2272323" cy="8615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>
            <a:stCxn id="11" idx="2"/>
            <a:endCxn id="7" idx="5"/>
          </p:cNvCxnSpPr>
          <p:nvPr/>
        </p:nvCxnSpPr>
        <p:spPr bwMode="auto">
          <a:xfrm flipH="1">
            <a:off x="1589197" y="6093532"/>
            <a:ext cx="4040989" cy="1404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11" idx="7"/>
            <a:endCxn id="9" idx="4"/>
          </p:cNvCxnSpPr>
          <p:nvPr/>
        </p:nvCxnSpPr>
        <p:spPr bwMode="auto">
          <a:xfrm flipV="1">
            <a:off x="5999221" y="4525175"/>
            <a:ext cx="1393797" cy="142793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4" idx="5"/>
            <a:endCxn id="3" idx="1"/>
          </p:cNvCxnSpPr>
          <p:nvPr/>
        </p:nvCxnSpPr>
        <p:spPr bwMode="auto">
          <a:xfrm>
            <a:off x="2021551" y="2221315"/>
            <a:ext cx="1017655" cy="1409527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10" idx="3"/>
            <a:endCxn id="3" idx="7"/>
          </p:cNvCxnSpPr>
          <p:nvPr/>
        </p:nvCxnSpPr>
        <p:spPr bwMode="auto">
          <a:xfrm flipH="1">
            <a:off x="3344926" y="1797438"/>
            <a:ext cx="2132401" cy="1833404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5" idx="4"/>
            <a:endCxn id="9" idx="0"/>
          </p:cNvCxnSpPr>
          <p:nvPr/>
        </p:nvCxnSpPr>
        <p:spPr bwMode="auto">
          <a:xfrm flipH="1">
            <a:off x="7393017" y="2654843"/>
            <a:ext cx="341195" cy="147314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8" idx="6"/>
            <a:endCxn id="9" idx="2"/>
          </p:cNvCxnSpPr>
          <p:nvPr/>
        </p:nvCxnSpPr>
        <p:spPr bwMode="auto">
          <a:xfrm>
            <a:off x="5312195" y="3374082"/>
            <a:ext cx="1864646" cy="9525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6" idx="2"/>
            <a:endCxn id="7" idx="6"/>
          </p:cNvCxnSpPr>
          <p:nvPr/>
        </p:nvCxnSpPr>
        <p:spPr bwMode="auto">
          <a:xfrm flipH="1">
            <a:off x="1652515" y="5232006"/>
            <a:ext cx="2272323" cy="8615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11" idx="2"/>
            <a:endCxn id="7" idx="5"/>
          </p:cNvCxnSpPr>
          <p:nvPr/>
        </p:nvCxnSpPr>
        <p:spPr bwMode="auto">
          <a:xfrm flipH="1">
            <a:off x="1589199" y="6093531"/>
            <a:ext cx="4040987" cy="14042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11" idx="7"/>
            <a:endCxn id="9" idx="4"/>
          </p:cNvCxnSpPr>
          <p:nvPr/>
        </p:nvCxnSpPr>
        <p:spPr bwMode="auto">
          <a:xfrm flipV="1">
            <a:off x="5999222" y="4525175"/>
            <a:ext cx="1393795" cy="142793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4</a:t>
            </a:fld>
            <a:endParaRPr lang="da-DK"/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975890" y="3572675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1652515" y="1882296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5" name="Oval 56"/>
          <p:cNvSpPr>
            <a:spLocks noChangeAspect="1" noChangeArrowheads="1"/>
          </p:cNvSpPr>
          <p:nvPr/>
        </p:nvSpPr>
        <p:spPr bwMode="auto">
          <a:xfrm>
            <a:off x="7518036" y="2257657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6" name="Oval 56"/>
          <p:cNvSpPr>
            <a:spLocks noChangeAspect="1" noChangeArrowheads="1"/>
          </p:cNvSpPr>
          <p:nvPr/>
        </p:nvSpPr>
        <p:spPr bwMode="auto">
          <a:xfrm>
            <a:off x="3924838" y="5033413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7" name="Oval 56"/>
          <p:cNvSpPr>
            <a:spLocks noChangeAspect="1" noChangeArrowheads="1"/>
          </p:cNvSpPr>
          <p:nvPr/>
        </p:nvSpPr>
        <p:spPr bwMode="auto">
          <a:xfrm>
            <a:off x="1220163" y="5894938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8" name="Oval 56"/>
          <p:cNvSpPr>
            <a:spLocks noChangeAspect="1" noChangeArrowheads="1"/>
          </p:cNvSpPr>
          <p:nvPr/>
        </p:nvSpPr>
        <p:spPr bwMode="auto">
          <a:xfrm>
            <a:off x="4879843" y="3175489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9" name="Oval 56"/>
          <p:cNvSpPr>
            <a:spLocks noChangeAspect="1" noChangeArrowheads="1"/>
          </p:cNvSpPr>
          <p:nvPr/>
        </p:nvSpPr>
        <p:spPr bwMode="auto">
          <a:xfrm>
            <a:off x="7176841" y="4127989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5414011" y="1458419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1" name="Oval 56"/>
          <p:cNvSpPr>
            <a:spLocks noChangeAspect="1" noChangeArrowheads="1"/>
          </p:cNvSpPr>
          <p:nvPr/>
        </p:nvSpPr>
        <p:spPr bwMode="auto">
          <a:xfrm>
            <a:off x="5630186" y="5894938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 flipV="1">
            <a:off x="2084866" y="1657013"/>
            <a:ext cx="3329145" cy="42387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4" idx="4"/>
            <a:endCxn id="7" idx="0"/>
          </p:cNvCxnSpPr>
          <p:nvPr/>
        </p:nvCxnSpPr>
        <p:spPr bwMode="auto">
          <a:xfrm flipH="1">
            <a:off x="1436340" y="2279482"/>
            <a:ext cx="432352" cy="36154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3" idx="3"/>
            <a:endCxn id="7" idx="7"/>
          </p:cNvCxnSpPr>
          <p:nvPr/>
        </p:nvCxnSpPr>
        <p:spPr bwMode="auto">
          <a:xfrm flipH="1">
            <a:off x="1589197" y="3911694"/>
            <a:ext cx="1450009" cy="204141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9" idx="3"/>
            <a:endCxn id="6" idx="6"/>
          </p:cNvCxnSpPr>
          <p:nvPr/>
        </p:nvCxnSpPr>
        <p:spPr bwMode="auto">
          <a:xfrm flipH="1">
            <a:off x="4357190" y="4467008"/>
            <a:ext cx="2882969" cy="76499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5" idx="3"/>
            <a:endCxn id="6" idx="7"/>
          </p:cNvCxnSpPr>
          <p:nvPr/>
        </p:nvCxnSpPr>
        <p:spPr bwMode="auto">
          <a:xfrm flipH="1">
            <a:off x="4293872" y="2596675"/>
            <a:ext cx="3287481" cy="249490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10" idx="5"/>
            <a:endCxn id="9" idx="1"/>
          </p:cNvCxnSpPr>
          <p:nvPr/>
        </p:nvCxnSpPr>
        <p:spPr bwMode="auto">
          <a:xfrm>
            <a:off x="5783046" y="1797438"/>
            <a:ext cx="1457113" cy="23887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8" idx="3"/>
            <a:endCxn id="6" idx="0"/>
          </p:cNvCxnSpPr>
          <p:nvPr/>
        </p:nvCxnSpPr>
        <p:spPr bwMode="auto">
          <a:xfrm flipH="1">
            <a:off x="4141015" y="3514508"/>
            <a:ext cx="802145" cy="151890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10" idx="6"/>
            <a:endCxn id="5" idx="2"/>
          </p:cNvCxnSpPr>
          <p:nvPr/>
        </p:nvCxnSpPr>
        <p:spPr bwMode="auto">
          <a:xfrm>
            <a:off x="5846363" y="1657013"/>
            <a:ext cx="1671673" cy="79923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0" idx="4"/>
            <a:endCxn id="8" idx="0"/>
          </p:cNvCxnSpPr>
          <p:nvPr/>
        </p:nvCxnSpPr>
        <p:spPr bwMode="auto">
          <a:xfrm flipH="1">
            <a:off x="5096019" y="1855605"/>
            <a:ext cx="534169" cy="131988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295810" y="2569541"/>
            <a:ext cx="343973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73724" y="2700178"/>
            <a:ext cx="320148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62677" y="5930186"/>
            <a:ext cx="562161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79316" y="3723600"/>
            <a:ext cx="330614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98790" y="3104460"/>
            <a:ext cx="292294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94747" y="5035793"/>
            <a:ext cx="228670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9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08393" y="1826322"/>
            <a:ext cx="554102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16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38533" y="3511361"/>
            <a:ext cx="533352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39783" y="5380344"/>
            <a:ext cx="427697" cy="7213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81518" y="2402235"/>
            <a:ext cx="561577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17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749499" y="4551933"/>
            <a:ext cx="495019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28624" y="1639932"/>
            <a:ext cx="517803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02124" y="3936903"/>
            <a:ext cx="564545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51463" y="3917608"/>
            <a:ext cx="513747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095380" y="2367025"/>
            <a:ext cx="513747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40079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6000" kern="0" dirty="0" smtClean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Prim’s algorithm</a:t>
            </a:r>
            <a:endParaRPr lang="en-US" sz="5400" kern="0" dirty="0" smtClean="0">
              <a:solidFill>
                <a:srgbClr val="00B050"/>
              </a:solidFill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cxnSp>
        <p:nvCxnSpPr>
          <p:cNvPr id="57" name="Straight Connector 56"/>
          <p:cNvCxnSpPr>
            <a:stCxn id="3" idx="3"/>
            <a:endCxn id="7" idx="7"/>
          </p:cNvCxnSpPr>
          <p:nvPr/>
        </p:nvCxnSpPr>
        <p:spPr bwMode="auto">
          <a:xfrm flipH="1">
            <a:off x="1589199" y="3911694"/>
            <a:ext cx="1450007" cy="2041411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218672" y="4452660"/>
            <a:ext cx="494791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12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268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>
            <a:stCxn id="4" idx="5"/>
            <a:endCxn id="3" idx="1"/>
          </p:cNvCxnSpPr>
          <p:nvPr/>
        </p:nvCxnSpPr>
        <p:spPr bwMode="auto">
          <a:xfrm>
            <a:off x="2021549" y="2221314"/>
            <a:ext cx="1017658" cy="140952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0" idx="3"/>
            <a:endCxn id="3" idx="7"/>
          </p:cNvCxnSpPr>
          <p:nvPr/>
        </p:nvCxnSpPr>
        <p:spPr bwMode="auto">
          <a:xfrm flipH="1">
            <a:off x="3344924" y="1797438"/>
            <a:ext cx="2132405" cy="183340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5" idx="4"/>
            <a:endCxn id="9" idx="0"/>
          </p:cNvCxnSpPr>
          <p:nvPr/>
        </p:nvCxnSpPr>
        <p:spPr bwMode="auto">
          <a:xfrm flipH="1">
            <a:off x="7393018" y="2654842"/>
            <a:ext cx="341195" cy="147314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8" idx="6"/>
            <a:endCxn id="9" idx="2"/>
          </p:cNvCxnSpPr>
          <p:nvPr/>
        </p:nvCxnSpPr>
        <p:spPr bwMode="auto">
          <a:xfrm>
            <a:off x="5312194" y="3374083"/>
            <a:ext cx="1864647" cy="9525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stCxn id="6" idx="2"/>
            <a:endCxn id="7" idx="6"/>
          </p:cNvCxnSpPr>
          <p:nvPr/>
        </p:nvCxnSpPr>
        <p:spPr bwMode="auto">
          <a:xfrm flipH="1">
            <a:off x="1652515" y="5232007"/>
            <a:ext cx="2272323" cy="8615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>
            <a:stCxn id="11" idx="2"/>
            <a:endCxn id="7" idx="5"/>
          </p:cNvCxnSpPr>
          <p:nvPr/>
        </p:nvCxnSpPr>
        <p:spPr bwMode="auto">
          <a:xfrm flipH="1">
            <a:off x="1589197" y="6093532"/>
            <a:ext cx="4040989" cy="1404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11" idx="7"/>
            <a:endCxn id="9" idx="4"/>
          </p:cNvCxnSpPr>
          <p:nvPr/>
        </p:nvCxnSpPr>
        <p:spPr bwMode="auto">
          <a:xfrm flipV="1">
            <a:off x="5999221" y="4525175"/>
            <a:ext cx="1393797" cy="142793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4" idx="5"/>
            <a:endCxn id="3" idx="1"/>
          </p:cNvCxnSpPr>
          <p:nvPr/>
        </p:nvCxnSpPr>
        <p:spPr bwMode="auto">
          <a:xfrm>
            <a:off x="2021551" y="2221315"/>
            <a:ext cx="1017655" cy="1409527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10" idx="3"/>
            <a:endCxn id="3" idx="7"/>
          </p:cNvCxnSpPr>
          <p:nvPr/>
        </p:nvCxnSpPr>
        <p:spPr bwMode="auto">
          <a:xfrm flipH="1">
            <a:off x="3344926" y="1797438"/>
            <a:ext cx="2132401" cy="1833404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5" idx="4"/>
            <a:endCxn id="9" idx="0"/>
          </p:cNvCxnSpPr>
          <p:nvPr/>
        </p:nvCxnSpPr>
        <p:spPr bwMode="auto">
          <a:xfrm flipH="1">
            <a:off x="7393017" y="2654843"/>
            <a:ext cx="341195" cy="147314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8" idx="6"/>
            <a:endCxn id="9" idx="2"/>
          </p:cNvCxnSpPr>
          <p:nvPr/>
        </p:nvCxnSpPr>
        <p:spPr bwMode="auto">
          <a:xfrm>
            <a:off x="5312195" y="3374082"/>
            <a:ext cx="1864646" cy="9525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6" idx="2"/>
            <a:endCxn id="7" idx="6"/>
          </p:cNvCxnSpPr>
          <p:nvPr/>
        </p:nvCxnSpPr>
        <p:spPr bwMode="auto">
          <a:xfrm flipH="1">
            <a:off x="1652515" y="5232006"/>
            <a:ext cx="2272323" cy="8615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11" idx="2"/>
            <a:endCxn id="7" idx="5"/>
          </p:cNvCxnSpPr>
          <p:nvPr/>
        </p:nvCxnSpPr>
        <p:spPr bwMode="auto">
          <a:xfrm flipH="1">
            <a:off x="1589199" y="6093531"/>
            <a:ext cx="4040987" cy="14042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11" idx="7"/>
            <a:endCxn id="9" idx="4"/>
          </p:cNvCxnSpPr>
          <p:nvPr/>
        </p:nvCxnSpPr>
        <p:spPr bwMode="auto">
          <a:xfrm flipV="1">
            <a:off x="5999222" y="4525175"/>
            <a:ext cx="1393795" cy="142793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5</a:t>
            </a:fld>
            <a:endParaRPr lang="da-DK"/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975890" y="3572675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1652515" y="1882296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5" name="Oval 56"/>
          <p:cNvSpPr>
            <a:spLocks noChangeAspect="1" noChangeArrowheads="1"/>
          </p:cNvSpPr>
          <p:nvPr/>
        </p:nvSpPr>
        <p:spPr bwMode="auto">
          <a:xfrm>
            <a:off x="7518036" y="2257657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6" name="Oval 56"/>
          <p:cNvSpPr>
            <a:spLocks noChangeAspect="1" noChangeArrowheads="1"/>
          </p:cNvSpPr>
          <p:nvPr/>
        </p:nvSpPr>
        <p:spPr bwMode="auto">
          <a:xfrm>
            <a:off x="3924838" y="5033413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7" name="Oval 56"/>
          <p:cNvSpPr>
            <a:spLocks noChangeAspect="1" noChangeArrowheads="1"/>
          </p:cNvSpPr>
          <p:nvPr/>
        </p:nvSpPr>
        <p:spPr bwMode="auto">
          <a:xfrm>
            <a:off x="1220163" y="5894938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8" name="Oval 56"/>
          <p:cNvSpPr>
            <a:spLocks noChangeAspect="1" noChangeArrowheads="1"/>
          </p:cNvSpPr>
          <p:nvPr/>
        </p:nvSpPr>
        <p:spPr bwMode="auto">
          <a:xfrm>
            <a:off x="4879843" y="3175489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9" name="Oval 56"/>
          <p:cNvSpPr>
            <a:spLocks noChangeAspect="1" noChangeArrowheads="1"/>
          </p:cNvSpPr>
          <p:nvPr/>
        </p:nvSpPr>
        <p:spPr bwMode="auto">
          <a:xfrm>
            <a:off x="7176841" y="4127989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5414011" y="1458419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1" name="Oval 56"/>
          <p:cNvSpPr>
            <a:spLocks noChangeAspect="1" noChangeArrowheads="1"/>
          </p:cNvSpPr>
          <p:nvPr/>
        </p:nvSpPr>
        <p:spPr bwMode="auto">
          <a:xfrm>
            <a:off x="5630186" y="5894938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 flipV="1">
            <a:off x="2084866" y="1657013"/>
            <a:ext cx="3329145" cy="42387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4" idx="4"/>
            <a:endCxn id="7" idx="0"/>
          </p:cNvCxnSpPr>
          <p:nvPr/>
        </p:nvCxnSpPr>
        <p:spPr bwMode="auto">
          <a:xfrm flipH="1">
            <a:off x="1436340" y="2279482"/>
            <a:ext cx="432352" cy="36154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3" idx="3"/>
            <a:endCxn id="7" idx="7"/>
          </p:cNvCxnSpPr>
          <p:nvPr/>
        </p:nvCxnSpPr>
        <p:spPr bwMode="auto">
          <a:xfrm flipH="1">
            <a:off x="1589197" y="3911694"/>
            <a:ext cx="1450009" cy="204141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9" idx="3"/>
            <a:endCxn id="6" idx="6"/>
          </p:cNvCxnSpPr>
          <p:nvPr/>
        </p:nvCxnSpPr>
        <p:spPr bwMode="auto">
          <a:xfrm flipH="1">
            <a:off x="4357190" y="4467008"/>
            <a:ext cx="2882969" cy="76499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5" idx="3"/>
            <a:endCxn id="6" idx="7"/>
          </p:cNvCxnSpPr>
          <p:nvPr/>
        </p:nvCxnSpPr>
        <p:spPr bwMode="auto">
          <a:xfrm flipH="1">
            <a:off x="4293872" y="2596675"/>
            <a:ext cx="3287481" cy="249490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10" idx="5"/>
            <a:endCxn id="9" idx="1"/>
          </p:cNvCxnSpPr>
          <p:nvPr/>
        </p:nvCxnSpPr>
        <p:spPr bwMode="auto">
          <a:xfrm>
            <a:off x="5783046" y="1797438"/>
            <a:ext cx="1457113" cy="23887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8" idx="3"/>
            <a:endCxn id="6" idx="0"/>
          </p:cNvCxnSpPr>
          <p:nvPr/>
        </p:nvCxnSpPr>
        <p:spPr bwMode="auto">
          <a:xfrm flipH="1">
            <a:off x="4141015" y="3514508"/>
            <a:ext cx="802145" cy="151890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10" idx="6"/>
            <a:endCxn id="5" idx="2"/>
          </p:cNvCxnSpPr>
          <p:nvPr/>
        </p:nvCxnSpPr>
        <p:spPr bwMode="auto">
          <a:xfrm>
            <a:off x="5846363" y="1657013"/>
            <a:ext cx="1671673" cy="79923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0" idx="4"/>
            <a:endCxn id="8" idx="0"/>
          </p:cNvCxnSpPr>
          <p:nvPr/>
        </p:nvCxnSpPr>
        <p:spPr bwMode="auto">
          <a:xfrm flipH="1">
            <a:off x="5096019" y="1855605"/>
            <a:ext cx="534169" cy="131988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295810" y="2569541"/>
            <a:ext cx="343973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73724" y="2700178"/>
            <a:ext cx="320148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62677" y="5930186"/>
            <a:ext cx="562161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79316" y="3723600"/>
            <a:ext cx="330614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98790" y="3104460"/>
            <a:ext cx="292294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94747" y="5035793"/>
            <a:ext cx="228670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9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08393" y="1826322"/>
            <a:ext cx="554102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16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38533" y="3511361"/>
            <a:ext cx="533352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39783" y="5380344"/>
            <a:ext cx="427697" cy="7213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81518" y="2402235"/>
            <a:ext cx="561577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17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749499" y="4551933"/>
            <a:ext cx="495019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28624" y="1639932"/>
            <a:ext cx="517803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02124" y="3936903"/>
            <a:ext cx="564545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51463" y="3917608"/>
            <a:ext cx="513747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095380" y="2367025"/>
            <a:ext cx="513747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40079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6000" kern="0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Boruvka’s</a:t>
            </a:r>
            <a:r>
              <a:rPr lang="en-US" sz="6000" kern="0" dirty="0" smtClean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algorithm</a:t>
            </a:r>
            <a:endParaRPr lang="en-US" sz="5400" kern="0" dirty="0" smtClean="0">
              <a:solidFill>
                <a:srgbClr val="00B050"/>
              </a:solidFill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cxnSp>
        <p:nvCxnSpPr>
          <p:cNvPr id="57" name="Straight Connector 56"/>
          <p:cNvCxnSpPr>
            <a:stCxn id="3" idx="3"/>
            <a:endCxn id="7" idx="7"/>
          </p:cNvCxnSpPr>
          <p:nvPr/>
        </p:nvCxnSpPr>
        <p:spPr bwMode="auto">
          <a:xfrm flipH="1">
            <a:off x="1589199" y="3911694"/>
            <a:ext cx="1450007" cy="2041411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218672" y="4452660"/>
            <a:ext cx="494791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12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594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>
            <a:stCxn id="4" idx="5"/>
            <a:endCxn id="3" idx="1"/>
          </p:cNvCxnSpPr>
          <p:nvPr/>
        </p:nvCxnSpPr>
        <p:spPr bwMode="auto">
          <a:xfrm>
            <a:off x="2021549" y="2221314"/>
            <a:ext cx="1017658" cy="140952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0" idx="3"/>
            <a:endCxn id="3" idx="7"/>
          </p:cNvCxnSpPr>
          <p:nvPr/>
        </p:nvCxnSpPr>
        <p:spPr bwMode="auto">
          <a:xfrm flipH="1">
            <a:off x="3344924" y="1797438"/>
            <a:ext cx="2132405" cy="183340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5" idx="4"/>
            <a:endCxn id="9" idx="0"/>
          </p:cNvCxnSpPr>
          <p:nvPr/>
        </p:nvCxnSpPr>
        <p:spPr bwMode="auto">
          <a:xfrm flipH="1">
            <a:off x="7393018" y="2654842"/>
            <a:ext cx="341195" cy="147314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8" idx="6"/>
            <a:endCxn id="9" idx="2"/>
          </p:cNvCxnSpPr>
          <p:nvPr/>
        </p:nvCxnSpPr>
        <p:spPr bwMode="auto">
          <a:xfrm>
            <a:off x="5312194" y="3374083"/>
            <a:ext cx="1864647" cy="9525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stCxn id="6" idx="2"/>
            <a:endCxn id="7" idx="6"/>
          </p:cNvCxnSpPr>
          <p:nvPr/>
        </p:nvCxnSpPr>
        <p:spPr bwMode="auto">
          <a:xfrm flipH="1">
            <a:off x="1652515" y="5232007"/>
            <a:ext cx="2272323" cy="8615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>
            <a:stCxn id="11" idx="2"/>
            <a:endCxn id="7" idx="5"/>
          </p:cNvCxnSpPr>
          <p:nvPr/>
        </p:nvCxnSpPr>
        <p:spPr bwMode="auto">
          <a:xfrm flipH="1">
            <a:off x="1589197" y="6093532"/>
            <a:ext cx="4040989" cy="1404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11" idx="7"/>
            <a:endCxn id="9" idx="4"/>
          </p:cNvCxnSpPr>
          <p:nvPr/>
        </p:nvCxnSpPr>
        <p:spPr bwMode="auto">
          <a:xfrm flipV="1">
            <a:off x="5999221" y="4525175"/>
            <a:ext cx="1393797" cy="142793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4" idx="5"/>
            <a:endCxn id="3" idx="1"/>
          </p:cNvCxnSpPr>
          <p:nvPr/>
        </p:nvCxnSpPr>
        <p:spPr bwMode="auto">
          <a:xfrm>
            <a:off x="2021551" y="2221315"/>
            <a:ext cx="1017655" cy="1409527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10" idx="3"/>
            <a:endCxn id="3" idx="7"/>
          </p:cNvCxnSpPr>
          <p:nvPr/>
        </p:nvCxnSpPr>
        <p:spPr bwMode="auto">
          <a:xfrm flipH="1">
            <a:off x="3344926" y="1797438"/>
            <a:ext cx="2132401" cy="1833404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5" idx="4"/>
            <a:endCxn id="9" idx="0"/>
          </p:cNvCxnSpPr>
          <p:nvPr/>
        </p:nvCxnSpPr>
        <p:spPr bwMode="auto">
          <a:xfrm flipH="1">
            <a:off x="7393017" y="2654843"/>
            <a:ext cx="341195" cy="147314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8" idx="6"/>
            <a:endCxn id="9" idx="2"/>
          </p:cNvCxnSpPr>
          <p:nvPr/>
        </p:nvCxnSpPr>
        <p:spPr bwMode="auto">
          <a:xfrm>
            <a:off x="5312195" y="3374082"/>
            <a:ext cx="1864646" cy="9525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6" idx="2"/>
            <a:endCxn id="7" idx="6"/>
          </p:cNvCxnSpPr>
          <p:nvPr/>
        </p:nvCxnSpPr>
        <p:spPr bwMode="auto">
          <a:xfrm flipH="1">
            <a:off x="1652515" y="5232006"/>
            <a:ext cx="2272323" cy="8615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11" idx="2"/>
            <a:endCxn id="7" idx="5"/>
          </p:cNvCxnSpPr>
          <p:nvPr/>
        </p:nvCxnSpPr>
        <p:spPr bwMode="auto">
          <a:xfrm flipH="1">
            <a:off x="1589199" y="6093531"/>
            <a:ext cx="4040987" cy="14042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11" idx="7"/>
            <a:endCxn id="9" idx="4"/>
          </p:cNvCxnSpPr>
          <p:nvPr/>
        </p:nvCxnSpPr>
        <p:spPr bwMode="auto">
          <a:xfrm flipV="1">
            <a:off x="5999222" y="4525175"/>
            <a:ext cx="1393795" cy="142793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6</a:t>
            </a:fld>
            <a:endParaRPr lang="da-DK"/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975890" y="3572675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1652515" y="1882296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5" name="Oval 56"/>
          <p:cNvSpPr>
            <a:spLocks noChangeAspect="1" noChangeArrowheads="1"/>
          </p:cNvSpPr>
          <p:nvPr/>
        </p:nvSpPr>
        <p:spPr bwMode="auto">
          <a:xfrm>
            <a:off x="7518036" y="2257657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6" name="Oval 56"/>
          <p:cNvSpPr>
            <a:spLocks noChangeAspect="1" noChangeArrowheads="1"/>
          </p:cNvSpPr>
          <p:nvPr/>
        </p:nvSpPr>
        <p:spPr bwMode="auto">
          <a:xfrm>
            <a:off x="3924838" y="5033413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7" name="Oval 56"/>
          <p:cNvSpPr>
            <a:spLocks noChangeAspect="1" noChangeArrowheads="1"/>
          </p:cNvSpPr>
          <p:nvPr/>
        </p:nvSpPr>
        <p:spPr bwMode="auto">
          <a:xfrm>
            <a:off x="1220163" y="5894938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8" name="Oval 56"/>
          <p:cNvSpPr>
            <a:spLocks noChangeAspect="1" noChangeArrowheads="1"/>
          </p:cNvSpPr>
          <p:nvPr/>
        </p:nvSpPr>
        <p:spPr bwMode="auto">
          <a:xfrm>
            <a:off x="4879843" y="3175489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9" name="Oval 56"/>
          <p:cNvSpPr>
            <a:spLocks noChangeAspect="1" noChangeArrowheads="1"/>
          </p:cNvSpPr>
          <p:nvPr/>
        </p:nvSpPr>
        <p:spPr bwMode="auto">
          <a:xfrm>
            <a:off x="7176841" y="4127989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5414011" y="1458419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1" name="Oval 56"/>
          <p:cNvSpPr>
            <a:spLocks noChangeAspect="1" noChangeArrowheads="1"/>
          </p:cNvSpPr>
          <p:nvPr/>
        </p:nvSpPr>
        <p:spPr bwMode="auto">
          <a:xfrm>
            <a:off x="5630186" y="5894938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 flipV="1">
            <a:off x="2084866" y="1657013"/>
            <a:ext cx="3329145" cy="42387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4" idx="4"/>
            <a:endCxn id="7" idx="0"/>
          </p:cNvCxnSpPr>
          <p:nvPr/>
        </p:nvCxnSpPr>
        <p:spPr bwMode="auto">
          <a:xfrm flipH="1">
            <a:off x="1436340" y="2279482"/>
            <a:ext cx="432352" cy="36154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3" idx="3"/>
            <a:endCxn id="7" idx="7"/>
          </p:cNvCxnSpPr>
          <p:nvPr/>
        </p:nvCxnSpPr>
        <p:spPr bwMode="auto">
          <a:xfrm flipH="1">
            <a:off x="1589197" y="3911694"/>
            <a:ext cx="1450009" cy="204141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9" idx="3"/>
            <a:endCxn id="6" idx="6"/>
          </p:cNvCxnSpPr>
          <p:nvPr/>
        </p:nvCxnSpPr>
        <p:spPr bwMode="auto">
          <a:xfrm flipH="1">
            <a:off x="4357190" y="4467008"/>
            <a:ext cx="2882969" cy="76499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5" idx="3"/>
            <a:endCxn id="6" idx="7"/>
          </p:cNvCxnSpPr>
          <p:nvPr/>
        </p:nvCxnSpPr>
        <p:spPr bwMode="auto">
          <a:xfrm flipH="1">
            <a:off x="4293872" y="2596675"/>
            <a:ext cx="3287481" cy="249490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10" idx="5"/>
            <a:endCxn id="9" idx="1"/>
          </p:cNvCxnSpPr>
          <p:nvPr/>
        </p:nvCxnSpPr>
        <p:spPr bwMode="auto">
          <a:xfrm>
            <a:off x="5783046" y="1797438"/>
            <a:ext cx="1457113" cy="23887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8" idx="3"/>
            <a:endCxn id="6" idx="0"/>
          </p:cNvCxnSpPr>
          <p:nvPr/>
        </p:nvCxnSpPr>
        <p:spPr bwMode="auto">
          <a:xfrm flipH="1">
            <a:off x="4141015" y="3514508"/>
            <a:ext cx="802145" cy="151890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10" idx="6"/>
            <a:endCxn id="5" idx="2"/>
          </p:cNvCxnSpPr>
          <p:nvPr/>
        </p:nvCxnSpPr>
        <p:spPr bwMode="auto">
          <a:xfrm>
            <a:off x="5846363" y="1657013"/>
            <a:ext cx="1671673" cy="79923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0" idx="4"/>
            <a:endCxn id="8" idx="0"/>
          </p:cNvCxnSpPr>
          <p:nvPr/>
        </p:nvCxnSpPr>
        <p:spPr bwMode="auto">
          <a:xfrm flipH="1">
            <a:off x="5096019" y="1855605"/>
            <a:ext cx="534169" cy="131988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295810" y="2569541"/>
            <a:ext cx="343973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73724" y="2700178"/>
            <a:ext cx="320148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98790" y="3104460"/>
            <a:ext cx="292294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08393" y="1826322"/>
            <a:ext cx="554102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16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38533" y="3511361"/>
            <a:ext cx="533352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81518" y="2402235"/>
            <a:ext cx="561577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17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749499" y="4551933"/>
            <a:ext cx="495019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28624" y="1639932"/>
            <a:ext cx="517803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02124" y="3936903"/>
            <a:ext cx="564545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095380" y="2367025"/>
            <a:ext cx="513747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40079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6000" kern="0" dirty="0" smtClean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MST verification</a:t>
            </a:r>
            <a:endParaRPr lang="en-US" sz="5400" kern="0" dirty="0" smtClean="0">
              <a:solidFill>
                <a:srgbClr val="00B050"/>
              </a:solidFill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cxnSp>
        <p:nvCxnSpPr>
          <p:cNvPr id="58" name="Straight Connector 57"/>
          <p:cNvCxnSpPr>
            <a:stCxn id="8" idx="3"/>
            <a:endCxn id="6" idx="0"/>
          </p:cNvCxnSpPr>
          <p:nvPr/>
        </p:nvCxnSpPr>
        <p:spPr bwMode="auto">
          <a:xfrm flipH="1">
            <a:off x="4141014" y="3514508"/>
            <a:ext cx="802145" cy="1518905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3" idx="3"/>
            <a:endCxn id="7" idx="7"/>
          </p:cNvCxnSpPr>
          <p:nvPr/>
        </p:nvCxnSpPr>
        <p:spPr bwMode="auto">
          <a:xfrm flipH="1">
            <a:off x="1589199" y="3911694"/>
            <a:ext cx="1450007" cy="2041411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218672" y="4452660"/>
            <a:ext cx="494791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51463" y="3917608"/>
            <a:ext cx="513747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18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59" name="Straight Connector 58"/>
          <p:cNvCxnSpPr>
            <a:stCxn id="6" idx="2"/>
            <a:endCxn id="7" idx="6"/>
          </p:cNvCxnSpPr>
          <p:nvPr/>
        </p:nvCxnSpPr>
        <p:spPr bwMode="auto">
          <a:xfrm flipH="1">
            <a:off x="1652515" y="5232006"/>
            <a:ext cx="2272323" cy="861525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11" idx="2"/>
            <a:endCxn id="7" idx="5"/>
          </p:cNvCxnSpPr>
          <p:nvPr/>
        </p:nvCxnSpPr>
        <p:spPr bwMode="auto">
          <a:xfrm flipH="1">
            <a:off x="1589199" y="6093531"/>
            <a:ext cx="4040987" cy="140426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11" idx="7"/>
            <a:endCxn id="9" idx="4"/>
          </p:cNvCxnSpPr>
          <p:nvPr/>
        </p:nvCxnSpPr>
        <p:spPr bwMode="auto">
          <a:xfrm flipV="1">
            <a:off x="5999222" y="4525175"/>
            <a:ext cx="1393795" cy="1427930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8" idx="6"/>
          </p:cNvCxnSpPr>
          <p:nvPr/>
        </p:nvCxnSpPr>
        <p:spPr bwMode="auto">
          <a:xfrm>
            <a:off x="5312195" y="3374082"/>
            <a:ext cx="1750300" cy="899878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362677" y="5930186"/>
            <a:ext cx="562161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79316" y="3723600"/>
            <a:ext cx="330614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94747" y="5035793"/>
            <a:ext cx="228670" cy="461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9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39783" y="5380344"/>
            <a:ext cx="427697" cy="7213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869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269418"/>
              </p:ext>
            </p:extLst>
          </p:nvPr>
        </p:nvGraphicFramePr>
        <p:xfrm>
          <a:off x="781659" y="1208692"/>
          <a:ext cx="7034982" cy="52965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215590"/>
                <a:gridCol w="3819392"/>
              </a:tblGrid>
              <a:tr h="518050">
                <a:tc>
                  <a:txBody>
                    <a:bodyPr/>
                    <a:lstStyle/>
                    <a:p>
                      <a:pPr algn="ctr" rtl="0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Running  time</a:t>
                      </a:r>
                      <a:endParaRPr lang="he-IL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Algorithm</a:t>
                      </a:r>
                      <a:endParaRPr lang="he-IL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44" marR="82944" marT="41476" marB="41476" anchor="ctr"/>
                </a:tc>
              </a:tr>
              <a:tr h="518050">
                <a:tc>
                  <a:txBody>
                    <a:bodyPr/>
                    <a:lstStyle/>
                    <a:p>
                      <a:pPr algn="ctr" rtl="0"/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sz="3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log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he-IL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Kruskal</a:t>
                      </a:r>
                      <a:r>
                        <a:rPr lang="en-US" sz="3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(1956)</a:t>
                      </a:r>
                      <a:endParaRPr lang="he-IL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44" marR="82944" marT="41476" marB="41476" anchor="ctr"/>
                </a:tc>
              </a:tr>
              <a:tr h="518050"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sz="3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n-US" sz="3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log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he-IL" sz="3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</a:t>
                      </a:r>
                      <a:r>
                        <a:rPr lang="en-US" sz="3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(1957)</a:t>
                      </a:r>
                      <a:endParaRPr lang="he-IL" sz="3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44" marR="82944" marT="41476" marB="41476" anchor="ctr"/>
                </a:tc>
              </a:tr>
              <a:tr h="518050"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sz="3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log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he-IL" sz="3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Boruvka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(1926)</a:t>
                      </a:r>
                      <a:endParaRPr lang="he-IL" sz="3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44" marR="82944" marT="41476" marB="41476" anchor="ctr"/>
                </a:tc>
              </a:tr>
              <a:tr h="518050"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3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</a:t>
                      </a:r>
                      <a:endParaRPr lang="he-IL" sz="3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44" marR="82944" marT="41476" marB="41476" anchor="ctr"/>
                </a:tc>
              </a:tr>
              <a:tr h="960791"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sz="3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</a:t>
                      </a:r>
                      <a:r>
                        <a:rPr lang="en-US" sz="30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</a:t>
                      </a:r>
                      <a:r>
                        <a:rPr lang="en-US" sz="30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(</a:t>
                      </a:r>
                      <a:r>
                        <a:rPr lang="en-US" sz="30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m</a:t>
                      </a:r>
                      <a:r>
                        <a:rPr lang="en-US" sz="3000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,</a:t>
                      </a:r>
                      <a:r>
                        <a:rPr lang="en-US" sz="30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n</a:t>
                      </a:r>
                      <a:r>
                        <a:rPr lang="en-US" sz="30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))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e-IL" sz="3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Gabow-Galil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b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Spencer-</a:t>
                      </a:r>
                      <a:r>
                        <a:rPr lang="en-US" sz="3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Tarjan</a:t>
                      </a:r>
                      <a:r>
                        <a:rPr lang="en-US" sz="3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(1986)</a:t>
                      </a:r>
                      <a:endParaRPr lang="he-IL" sz="3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44" marR="82944" marT="41476" marB="41476" anchor="ctr"/>
                </a:tc>
              </a:tr>
              <a:tr h="518050"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sz="3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(</a:t>
                      </a:r>
                      <a:r>
                        <a:rPr lang="en-US" sz="30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m</a:t>
                      </a:r>
                      <a:r>
                        <a:rPr lang="en-US" sz="3000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,</a:t>
                      </a:r>
                      <a:r>
                        <a:rPr lang="en-US" sz="30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n</a:t>
                      </a:r>
                      <a:r>
                        <a:rPr lang="en-US" sz="30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))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e-IL" sz="3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Chazelle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(2000)</a:t>
                      </a:r>
                      <a:endParaRPr lang="he-IL" sz="3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44" marR="82944" marT="41476" marB="41476" anchor="ctr"/>
                </a:tc>
              </a:tr>
              <a:tr h="960791"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sz="3000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3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n-US" sz="3000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3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he-IL" sz="30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Karger</a:t>
                      </a:r>
                      <a:r>
                        <a:rPr lang="en-US" sz="3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-Klein-</a:t>
                      </a:r>
                      <a:r>
                        <a:rPr lang="en-US" sz="30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Tarjan</a:t>
                      </a:r>
                      <a:r>
                        <a:rPr lang="en-US" sz="3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(1995)</a:t>
                      </a:r>
                      <a:endParaRPr lang="he-IL" sz="30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44" marR="82944" marT="41476" marB="41476" anchor="ctr"/>
                </a:tc>
              </a:tr>
            </a:tbl>
          </a:graphicData>
        </a:graphic>
      </p:graphicFrame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-12240" y="294178"/>
            <a:ext cx="9144000" cy="713472"/>
          </a:xfrm>
          <a:prstGeom prst="rect">
            <a:avLst/>
          </a:prstGeom>
        </p:spPr>
        <p:txBody>
          <a:bodyPr lIns="82936" tIns="41469" rIns="82936" bIns="41469">
            <a:spAutoFit/>
          </a:bodyPr>
          <a:lstStyle>
            <a:lvl1pPr algn="ctr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431800" indent="-215900" algn="l" defTabSz="457200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4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647700" indent="-215900" algn="l" defTabSz="457200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4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862013" indent="-214313" algn="l" defTabSz="457200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4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1079500" indent="-217488" algn="l" defTabSz="457200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4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1536700" indent="-217488" algn="l" defTabSz="457200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4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1993900" indent="-217488" algn="l" defTabSz="457200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4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2451100" indent="-217488" algn="l" defTabSz="457200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4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2908300" indent="-217488" algn="l" defTabSz="457200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4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Comparison-based MST algorithms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5400000">
            <a:off x="7502008" y="3406873"/>
            <a:ext cx="2227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Deterministic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5400000">
            <a:off x="8058760" y="5812044"/>
            <a:ext cx="1113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Rand.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ight Brace 3"/>
          <p:cNvSpPr/>
          <p:nvPr/>
        </p:nvSpPr>
        <p:spPr bwMode="auto">
          <a:xfrm>
            <a:off x="7875632" y="1814052"/>
            <a:ext cx="438939" cy="370285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Right Brace 12"/>
          <p:cNvSpPr/>
          <p:nvPr/>
        </p:nvSpPr>
        <p:spPr bwMode="auto">
          <a:xfrm>
            <a:off x="7890382" y="5516902"/>
            <a:ext cx="424189" cy="988366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577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0" y="1458428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Assume for simplicity that </a:t>
            </a:r>
            <a:br>
              <a:rPr lang="en-US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</a:br>
            <a:r>
              <a:rPr lang="en-US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all edge weights are </a:t>
            </a:r>
            <a:r>
              <a:rPr lang="en-US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distinct</a:t>
            </a: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-9828" y="358641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The MST is then </a:t>
            </a:r>
            <a:r>
              <a:rPr lang="en-US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unique</a:t>
            </a:r>
          </a:p>
        </p:txBody>
      </p:sp>
    </p:spTree>
    <p:extLst>
      <p:ext uri="{BB962C8B-B14F-4D97-AF65-F5344CB8AC3E}">
        <p14:creationId xmlns:p14="http://schemas.microsoft.com/office/powerpoint/2010/main" xmlns="" val="788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4680062" y="1686235"/>
            <a:ext cx="3185652" cy="3569109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943315" y="1622322"/>
            <a:ext cx="3185652" cy="3569109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0" y="184323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6000" kern="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Cut rule</a:t>
            </a:r>
            <a:endParaRPr lang="en-US" sz="5400" kern="0" dirty="0" smtClean="0">
              <a:solidFill>
                <a:schemeClr val="accent2"/>
              </a:solidFill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452684" y="3914332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1730133" y="2965183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5" name="Oval 56"/>
          <p:cNvSpPr>
            <a:spLocks noChangeAspect="1" noChangeArrowheads="1"/>
          </p:cNvSpPr>
          <p:nvPr/>
        </p:nvSpPr>
        <p:spPr bwMode="auto">
          <a:xfrm>
            <a:off x="2821877" y="2176427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6" name="Oval 56"/>
          <p:cNvSpPr>
            <a:spLocks noChangeAspect="1" noChangeArrowheads="1"/>
          </p:cNvSpPr>
          <p:nvPr/>
        </p:nvSpPr>
        <p:spPr bwMode="auto">
          <a:xfrm>
            <a:off x="5407204" y="4066732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7" name="Oval 56"/>
          <p:cNvSpPr>
            <a:spLocks noChangeAspect="1" noChangeArrowheads="1"/>
          </p:cNvSpPr>
          <p:nvPr/>
        </p:nvSpPr>
        <p:spPr bwMode="auto">
          <a:xfrm>
            <a:off x="6719877" y="3427291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8" name="Oval 56"/>
          <p:cNvSpPr>
            <a:spLocks noChangeAspect="1" noChangeArrowheads="1"/>
          </p:cNvSpPr>
          <p:nvPr/>
        </p:nvSpPr>
        <p:spPr bwMode="auto">
          <a:xfrm>
            <a:off x="6292577" y="2328827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9" name="Oval 56"/>
          <p:cNvSpPr>
            <a:spLocks noChangeAspect="1" noChangeArrowheads="1"/>
          </p:cNvSpPr>
          <p:nvPr/>
        </p:nvSpPr>
        <p:spPr bwMode="auto">
          <a:xfrm>
            <a:off x="5338384" y="2936056"/>
            <a:ext cx="432352" cy="39718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12" name="Straight Connector 11"/>
          <p:cNvCxnSpPr>
            <a:stCxn id="4" idx="7"/>
            <a:endCxn id="5" idx="3"/>
          </p:cNvCxnSpPr>
          <p:nvPr/>
        </p:nvCxnSpPr>
        <p:spPr bwMode="auto">
          <a:xfrm flipV="1">
            <a:off x="2099169" y="2515446"/>
            <a:ext cx="786024" cy="50790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bg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9" idx="2"/>
            <a:endCxn id="5" idx="6"/>
          </p:cNvCxnSpPr>
          <p:nvPr/>
        </p:nvCxnSpPr>
        <p:spPr bwMode="auto">
          <a:xfrm flipH="1" flipV="1">
            <a:off x="3254229" y="2375020"/>
            <a:ext cx="2084155" cy="75962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6" idx="2"/>
            <a:endCxn id="3" idx="6"/>
          </p:cNvCxnSpPr>
          <p:nvPr/>
        </p:nvCxnSpPr>
        <p:spPr bwMode="auto">
          <a:xfrm flipH="1" flipV="1">
            <a:off x="2885036" y="4112925"/>
            <a:ext cx="2522168" cy="1524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9" idx="3"/>
            <a:endCxn id="3" idx="7"/>
          </p:cNvCxnSpPr>
          <p:nvPr/>
        </p:nvCxnSpPr>
        <p:spPr bwMode="auto">
          <a:xfrm flipH="1">
            <a:off x="2821720" y="3275075"/>
            <a:ext cx="2579980" cy="69742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9" idx="7"/>
            <a:endCxn id="8" idx="3"/>
          </p:cNvCxnSpPr>
          <p:nvPr/>
        </p:nvCxnSpPr>
        <p:spPr bwMode="auto">
          <a:xfrm flipV="1">
            <a:off x="5707420" y="2667846"/>
            <a:ext cx="648473" cy="32637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bg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6" idx="6"/>
            <a:endCxn id="7" idx="3"/>
          </p:cNvCxnSpPr>
          <p:nvPr/>
        </p:nvCxnSpPr>
        <p:spPr bwMode="auto">
          <a:xfrm flipV="1">
            <a:off x="5839556" y="3766310"/>
            <a:ext cx="943637" cy="49901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bg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138033" y="898626"/>
            <a:ext cx="589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S</a:t>
            </a:r>
            <a:endParaRPr lang="en-US" sz="3200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6060977" y="1010834"/>
            <a:ext cx="1091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V</a:t>
            </a:r>
            <a:r>
              <a:rPr lang="en-US" sz="3200" dirty="0" smtClean="0">
                <a:sym typeface="Symbol"/>
              </a:rPr>
              <a:t></a:t>
            </a:r>
            <a:r>
              <a:rPr lang="en-US" sz="3200" i="1" dirty="0" smtClean="0"/>
              <a:t>S</a:t>
            </a:r>
            <a:endParaRPr lang="en-US" sz="3200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0" y="545691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</a:t>
            </a:r>
            <a:r>
              <a:rPr lang="en-US" sz="3600" dirty="0" smtClean="0">
                <a:solidFill>
                  <a:schemeClr val="accent2"/>
                </a:solidFill>
              </a:rPr>
              <a:t>lightest</a:t>
            </a:r>
            <a:r>
              <a:rPr lang="en-US" sz="3600" dirty="0" smtClean="0"/>
              <a:t> edge in a cut is </a:t>
            </a:r>
            <a:br>
              <a:rPr lang="en-US" sz="3600" dirty="0" smtClean="0"/>
            </a:br>
            <a:r>
              <a:rPr lang="en-US" sz="3600" dirty="0" smtClean="0"/>
              <a:t>contained in the MST</a:t>
            </a:r>
            <a:endParaRPr lang="en-US" sz="3600" dirty="0"/>
          </a:p>
        </p:txBody>
      </p:sp>
      <p:cxnSp>
        <p:nvCxnSpPr>
          <p:cNvPr id="42" name="Straight Connector 41"/>
          <p:cNvCxnSpPr>
            <a:stCxn id="6" idx="2"/>
            <a:endCxn id="3" idx="6"/>
          </p:cNvCxnSpPr>
          <p:nvPr/>
        </p:nvCxnSpPr>
        <p:spPr bwMode="auto">
          <a:xfrm flipH="1" flipV="1">
            <a:off x="2885036" y="4112925"/>
            <a:ext cx="2522168" cy="152400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10895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ZWICK@FZFMRKMFUVWYY57I" val="5101"/>
</p:tagLst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charset="0"/>
          <a:buNone/>
          <a:tabLst/>
          <a:defRPr kumimoji="0" lang="en-GB" sz="3600" b="0" i="0" u="none" strike="noStrike" cap="none" normalizeH="0" baseline="0" smtClean="0">
            <a:ln>
              <a:noFill/>
            </a:ln>
            <a:effectLst/>
            <a:latin typeface="Arial" pitchFamily="34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charset="0"/>
          <a:buNone/>
          <a:tabLst/>
          <a:defRPr kumimoji="0" lang="en-GB" sz="3600" b="0" i="0" u="none" strike="noStrike" cap="none" normalizeH="0" baseline="0" smtClean="0">
            <a:ln>
              <a:noFill/>
            </a:ln>
            <a:effectLst/>
            <a:latin typeface="Arial" pitchFamily="34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12144</TotalTime>
  <Words>249</Words>
  <Application>Microsoft Office PowerPoint</Application>
  <PresentationFormat>On-screen Show (4:3)</PresentationFormat>
  <Paragraphs>136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Standarddesign</vt:lpstr>
      <vt:lpstr>Default Design</vt:lpstr>
      <vt:lpstr>Analysis of Algorithms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Probe Complexity</dc:title>
  <dc:creator>haimk</dc:creator>
  <cp:lastModifiedBy>Uri Zwick</cp:lastModifiedBy>
  <cp:revision>441</cp:revision>
  <dcterms:created xsi:type="dcterms:W3CDTF">2010-12-27T20:22:31Z</dcterms:created>
  <dcterms:modified xsi:type="dcterms:W3CDTF">2014-02-19T08:43:12Z</dcterms:modified>
</cp:coreProperties>
</file>