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tags/tag8.xml" ContentType="application/vnd.openxmlformats-officedocument.presentationml.tags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tags/tag49.xml" ContentType="application/vnd.openxmlformats-officedocument.presentationml.tags+xml"/>
  <Override PartName="/ppt/notesSlides/notesSlide74.xml" ContentType="application/vnd.openxmlformats-officedocument.presentationml.notesSlide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notesSlides/notesSlide63.xml" ContentType="application/vnd.openxmlformats-officedocument.presentationml.notesSlide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41.xml" ContentType="application/vnd.openxmlformats-officedocument.presentationml.notesSlide+xml"/>
  <Override PartName="/ppt/tags/tag27.xml" ContentType="application/vnd.openxmlformats-officedocument.presentationml.tags+xml"/>
  <Override PartName="/ppt/notesSlides/notesSlide52.xml" ContentType="application/vnd.openxmlformats-officedocument.presentationml.notesSlide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notesSlides/notesSlide30.xml" ContentType="application/vnd.openxmlformats-officedocument.presentationml.notesSlide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tags/tag112.xml" ContentType="application/vnd.openxmlformats-officedocument.presentationml.tags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57.xml" ContentType="application/vnd.openxmlformats-officedocument.presentationml.notesSlid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notesSlides/notesSlide102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tags/tag68.xml" ContentType="application/vnd.openxmlformats-officedocument.presentationml.tags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57.xml" ContentType="application/vnd.openxmlformats-officedocument.presentationml.tags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notesSlides/notesSlide60.xml" ContentType="application/vnd.openxmlformats-officedocument.presentationml.notesSlide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slides/slide108.xml" ContentType="application/vnd.openxmlformats-officedocument.presentationml.slide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notesSlides/notesSlide107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tags/tag87.xml" ContentType="application/vnd.openxmlformats-officedocument.presentationml.tags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tags/tag29.xml" ContentType="application/vnd.openxmlformats-officedocument.presentationml.tags+xml"/>
  <Override PartName="/ppt/notesSlides/notesSlide54.xml" ContentType="application/vnd.openxmlformats-officedocument.presentationml.notesSlide+xml"/>
  <Override PartName="/ppt/tags/tag76.xml" ContentType="application/vnd.openxmlformats-officedocument.presentationml.tags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2.xml" ContentType="application/vnd.openxmlformats-officedocument.presentationml.notes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59.xml" ContentType="application/vnd.openxmlformats-officedocument.presentationml.notesSlide+xml"/>
  <Override PartName="/ppt/tags/tag103.xml" ContentType="application/vnd.openxmlformats-officedocument.presentationml.tags+xml"/>
  <Override PartName="/ppt/notesSlides/notesSlide104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tags/tag59.xml" ContentType="application/vnd.openxmlformats-officedocument.presentationml.tags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notesSlides/notesSlide51.xml" ContentType="application/vnd.openxmlformats-officedocument.presentationml.notesSlide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notesSlides/notesSlide40.xml" ContentType="application/vnd.openxmlformats-officedocument.presentationml.notesSlide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notesSlides/notesSlide109.xml" ContentType="application/vnd.openxmlformats-officedocument.presentationml.notesSlide+xml"/>
  <Override PartName="/ppt/slides/slide87.xml" ContentType="application/vnd.openxmlformats-officedocument.presentationml.slide+xml"/>
  <Override PartName="/ppt/slides/slide124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67.xml" ContentType="application/vnd.openxmlformats-officedocument.presentationml.notesSlide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78.xml" ContentType="application/vnd.openxmlformats-officedocument.presentationml.tags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tags/tag100.xml" ContentType="application/vnd.openxmlformats-officedocument.presentationml.tags+xml"/>
  <Override PartName="/ppt/slides/slide32.xml" ContentType="application/vnd.openxmlformats-officedocument.presentationml.slide+xml"/>
  <Default Extension="fntdata" ContentType="application/x-fontdata"/>
  <Override PartName="/ppt/notesSlides/notesSlide34.xml" ContentType="application/vnd.openxmlformats-officedocument.presentationml.notes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ppt/notesSlides/notesSlide70.xml" ContentType="application/vnd.openxmlformats-officedocument.presentationml.notesSlide+xml"/>
  <Override PartName="/ppt/tags/tag92.xml" ContentType="application/vnd.openxmlformats-officedocument.presentationml.tags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slides/slide118.xml" ContentType="application/vnd.openxmlformats-officedocument.presentationml.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notesSlides/notesSlide106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9.xml" ContentType="application/vnd.openxmlformats-officedocument.presentationml.tags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notesSlides/notesSlide53.xml" ContentType="application/vnd.openxmlformats-officedocument.presentationml.notesSlide+xml"/>
  <Override PartName="/ppt/tags/tag75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notesSlides/notesSlide42.xml" ContentType="application/vnd.openxmlformats-officedocument.presentationml.notesSlide+xml"/>
  <Override PartName="/ppt/tags/tag64.xml" ContentType="application/vnd.openxmlformats-officedocument.presentationml.tag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53.xml" ContentType="application/vnd.openxmlformats-officedocument.presentationml.tags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69.xml" ContentType="application/vnd.openxmlformats-officedocument.presentationml.notesSlide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theme/theme3.xml" ContentType="application/vnd.openxmlformats-officedocument.them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tags/tag102.xml" ContentType="application/vnd.openxmlformats-officedocument.presentationml.tags+xml"/>
  <Override PartName="/ppt/notesSlides/notesSlide103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tags/tag47.xml" ContentType="application/vnd.openxmlformats-officedocument.presentationml.tags+xml"/>
  <Override PartName="/ppt/notesSlides/notesSlide72.xml" ContentType="application/vnd.openxmlformats-officedocument.presentationml.notesSlide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notesSlides/notesSlide61.xml" ContentType="application/vnd.openxmlformats-officedocument.presentationml.notesSlide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50.xml" ContentType="application/vnd.openxmlformats-officedocument.presentationml.notesSlide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slides/slide109.xml" ContentType="application/vnd.openxmlformats-officedocument.presentationml.slide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notesSlides/notesSlide108.xml" ContentType="application/vnd.openxmlformats-officedocument.presentationml.notesSlide+xml"/>
  <Override PartName="/ppt/slides/slide97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53.xml" ContentType="application/vnd.openxmlformats-officedocument.presentationml.slide+xml"/>
  <Override PartName="/ppt/tags/tag3.xml" ContentType="application/vnd.openxmlformats-officedocument.presentationml.tags+xml"/>
  <Override PartName="/ppt/notesSlides/notesSlide55.xml" ContentType="application/vnd.openxmlformats-officedocument.presentationml.notesSlide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notesSlides/notesSlide100.xml" ContentType="application/vnd.openxmlformats-officedocument.presentationml.notesSlide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notesSlides/notesSlide44.xml" ContentType="application/vnd.openxmlformats-officedocument.presentationml.notesSlide+xml"/>
  <Override PartName="/ppt/tags/tag66.xml" ContentType="application/vnd.openxmlformats-officedocument.presentationml.tags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55.xml" ContentType="application/vnd.openxmlformats-officedocument.presentationml.tags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notesSlides/notesSlide49.xml" ContentType="application/vnd.openxmlformats-officedocument.presentationml.notesSlide+xml"/>
  <Override PartName="/ppt/notesSlides/notesSlide9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133"/>
  </p:notesMasterIdLst>
  <p:handoutMasterIdLst>
    <p:handoutMasterId r:id="rId134"/>
  </p:handoutMasterIdLst>
  <p:sldIdLst>
    <p:sldId id="256" r:id="rId2"/>
    <p:sldId id="425" r:id="rId3"/>
    <p:sldId id="530" r:id="rId4"/>
    <p:sldId id="487" r:id="rId5"/>
    <p:sldId id="488" r:id="rId6"/>
    <p:sldId id="489" r:id="rId7"/>
    <p:sldId id="490" r:id="rId8"/>
    <p:sldId id="583" r:id="rId9"/>
    <p:sldId id="491" r:id="rId10"/>
    <p:sldId id="551" r:id="rId11"/>
    <p:sldId id="492" r:id="rId12"/>
    <p:sldId id="493" r:id="rId13"/>
    <p:sldId id="536" r:id="rId14"/>
    <p:sldId id="546" r:id="rId15"/>
    <p:sldId id="527" r:id="rId16"/>
    <p:sldId id="494" r:id="rId17"/>
    <p:sldId id="496" r:id="rId18"/>
    <p:sldId id="497" r:id="rId19"/>
    <p:sldId id="531" r:id="rId20"/>
    <p:sldId id="498" r:id="rId21"/>
    <p:sldId id="499" r:id="rId22"/>
    <p:sldId id="526" r:id="rId23"/>
    <p:sldId id="500" r:id="rId24"/>
    <p:sldId id="532" r:id="rId25"/>
    <p:sldId id="533" r:id="rId26"/>
    <p:sldId id="501" r:id="rId27"/>
    <p:sldId id="394" r:id="rId28"/>
    <p:sldId id="427" r:id="rId29"/>
    <p:sldId id="502" r:id="rId30"/>
    <p:sldId id="584" r:id="rId31"/>
    <p:sldId id="588" r:id="rId32"/>
    <p:sldId id="585" r:id="rId33"/>
    <p:sldId id="586" r:id="rId34"/>
    <p:sldId id="587" r:id="rId35"/>
    <p:sldId id="589" r:id="rId36"/>
    <p:sldId id="552" r:id="rId37"/>
    <p:sldId id="553" r:id="rId38"/>
    <p:sldId id="554" r:id="rId39"/>
    <p:sldId id="555" r:id="rId40"/>
    <p:sldId id="556" r:id="rId41"/>
    <p:sldId id="557" r:id="rId42"/>
    <p:sldId id="558" r:id="rId43"/>
    <p:sldId id="559" r:id="rId44"/>
    <p:sldId id="560" r:id="rId45"/>
    <p:sldId id="561" r:id="rId46"/>
    <p:sldId id="562" r:id="rId47"/>
    <p:sldId id="563" r:id="rId48"/>
    <p:sldId id="564" r:id="rId49"/>
    <p:sldId id="565" r:id="rId50"/>
    <p:sldId id="566" r:id="rId51"/>
    <p:sldId id="567" r:id="rId52"/>
    <p:sldId id="568" r:id="rId53"/>
    <p:sldId id="590" r:id="rId54"/>
    <p:sldId id="592" r:id="rId55"/>
    <p:sldId id="569" r:id="rId56"/>
    <p:sldId id="570" r:id="rId57"/>
    <p:sldId id="571" r:id="rId58"/>
    <p:sldId id="572" r:id="rId59"/>
    <p:sldId id="573" r:id="rId60"/>
    <p:sldId id="574" r:id="rId61"/>
    <p:sldId id="575" r:id="rId62"/>
    <p:sldId id="576" r:id="rId63"/>
    <p:sldId id="577" r:id="rId64"/>
    <p:sldId id="578" r:id="rId65"/>
    <p:sldId id="579" r:id="rId66"/>
    <p:sldId id="580" r:id="rId67"/>
    <p:sldId id="581" r:id="rId68"/>
    <p:sldId id="582" r:id="rId69"/>
    <p:sldId id="528" r:id="rId70"/>
    <p:sldId id="529" r:id="rId71"/>
    <p:sldId id="525" r:id="rId72"/>
    <p:sldId id="506" r:id="rId73"/>
    <p:sldId id="534" r:id="rId74"/>
    <p:sldId id="507" r:id="rId75"/>
    <p:sldId id="508" r:id="rId76"/>
    <p:sldId id="509" r:id="rId77"/>
    <p:sldId id="510" r:id="rId78"/>
    <p:sldId id="511" r:id="rId79"/>
    <p:sldId id="512" r:id="rId80"/>
    <p:sldId id="513" r:id="rId81"/>
    <p:sldId id="514" r:id="rId82"/>
    <p:sldId id="515" r:id="rId83"/>
    <p:sldId id="516" r:id="rId84"/>
    <p:sldId id="517" r:id="rId85"/>
    <p:sldId id="518" r:id="rId86"/>
    <p:sldId id="524" r:id="rId87"/>
    <p:sldId id="523" r:id="rId88"/>
    <p:sldId id="519" r:id="rId89"/>
    <p:sldId id="520" r:id="rId90"/>
    <p:sldId id="521" r:id="rId91"/>
    <p:sldId id="416" r:id="rId92"/>
    <p:sldId id="417" r:id="rId93"/>
    <p:sldId id="403" r:id="rId94"/>
    <p:sldId id="411" r:id="rId95"/>
    <p:sldId id="595" r:id="rId96"/>
    <p:sldId id="594" r:id="rId97"/>
    <p:sldId id="412" r:id="rId98"/>
    <p:sldId id="454" r:id="rId99"/>
    <p:sldId id="455" r:id="rId100"/>
    <p:sldId id="522" r:id="rId101"/>
    <p:sldId id="415" r:id="rId102"/>
    <p:sldId id="414" r:id="rId103"/>
    <p:sldId id="418" r:id="rId104"/>
    <p:sldId id="419" r:id="rId105"/>
    <p:sldId id="420" r:id="rId106"/>
    <p:sldId id="421" r:id="rId107"/>
    <p:sldId id="479" r:id="rId108"/>
    <p:sldId id="472" r:id="rId109"/>
    <p:sldId id="485" r:id="rId110"/>
    <p:sldId id="480" r:id="rId111"/>
    <p:sldId id="456" r:id="rId112"/>
    <p:sldId id="486" r:id="rId113"/>
    <p:sldId id="469" r:id="rId114"/>
    <p:sldId id="593" r:id="rId115"/>
    <p:sldId id="542" r:id="rId116"/>
    <p:sldId id="596" r:id="rId117"/>
    <p:sldId id="543" r:id="rId118"/>
    <p:sldId id="539" r:id="rId119"/>
    <p:sldId id="544" r:id="rId120"/>
    <p:sldId id="540" r:id="rId121"/>
    <p:sldId id="538" r:id="rId122"/>
    <p:sldId id="545" r:id="rId123"/>
    <p:sldId id="547" r:id="rId124"/>
    <p:sldId id="548" r:id="rId125"/>
    <p:sldId id="549" r:id="rId126"/>
    <p:sldId id="550" r:id="rId127"/>
    <p:sldId id="597" r:id="rId128"/>
    <p:sldId id="598" r:id="rId129"/>
    <p:sldId id="599" r:id="rId130"/>
    <p:sldId id="600" r:id="rId131"/>
    <p:sldId id="541" r:id="rId132"/>
  </p:sldIdLst>
  <p:sldSz cx="9144000" cy="6858000" type="screen4x3"/>
  <p:notesSz cx="7315200" cy="9601200"/>
  <p:embeddedFontLst>
    <p:embeddedFont>
      <p:font typeface="Comic Sans MS" pitchFamily="66" charset="0"/>
      <p:regular r:id="rId135"/>
      <p:bold r:id="rId136"/>
    </p:embeddedFont>
    <p:embeddedFont>
      <p:font typeface="SimSun" charset="-122"/>
      <p:regular r:id="rId137"/>
    </p:embeddedFont>
    <p:embeddedFont>
      <p:font typeface="Copperplate Gothic Bold" pitchFamily="34" charset="0"/>
      <p:regular r:id="rId138"/>
    </p:embeddedFont>
    <p:embeddedFont>
      <p:font typeface="PMingLiU" charset="-120"/>
      <p:regular r:id="rId139"/>
    </p:embeddedFont>
    <p:embeddedFont>
      <p:font typeface="cmsy10" pitchFamily="34" charset="0"/>
      <p:regular r:id="rId140"/>
    </p:embeddedFont>
  </p:embeddedFontLst>
  <p:defaultTextStyle>
    <a:defPPr>
      <a:defRPr lang="he-IL"/>
    </a:defPPr>
    <a:lvl1pPr algn="ctr" rtl="0" eaLnBrk="0" fontAlgn="base" hangingPunct="0">
      <a:spcBef>
        <a:spcPct val="50000"/>
      </a:spcBef>
      <a:spcAft>
        <a:spcPct val="0"/>
      </a:spcAft>
      <a:defRPr sz="3200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3200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3200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3200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3200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sz="3200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6pPr>
    <a:lvl7pPr marL="2743200" algn="r" defTabSz="914400" rtl="1" eaLnBrk="1" latinLnBrk="0" hangingPunct="1">
      <a:defRPr sz="3200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7pPr>
    <a:lvl8pPr marL="3200400" algn="r" defTabSz="914400" rtl="1" eaLnBrk="1" latinLnBrk="0" hangingPunct="1">
      <a:defRPr sz="3200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8pPr>
    <a:lvl9pPr marL="3657600" algn="r" defTabSz="914400" rtl="1" eaLnBrk="1" latinLnBrk="0" hangingPunct="1">
      <a:defRPr sz="3200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D60093"/>
    <a:srgbClr val="CC3300"/>
    <a:srgbClr val="0066FF"/>
    <a:srgbClr val="33CC33"/>
    <a:srgbClr val="FF9900"/>
    <a:srgbClr val="996633"/>
    <a:srgbClr val="FF0000"/>
    <a:srgbClr val="CCFFCC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13" autoAdjust="0"/>
    <p:restoredTop sz="99482" autoAdjust="0"/>
  </p:normalViewPr>
  <p:slideViewPr>
    <p:cSldViewPr snapToGrid="0">
      <p:cViewPr varScale="1">
        <p:scale>
          <a:sx n="112" d="100"/>
          <a:sy n="112" d="100"/>
        </p:scale>
        <p:origin x="-8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472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notesMaster" Target="notesMasters/notesMaster1.xml"/><Relationship Id="rId138" Type="http://schemas.openxmlformats.org/officeDocument/2006/relationships/font" Target="fonts/font4.fntdata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handoutMaster" Target="handoutMasters/handoutMaster1.xml"/><Relationship Id="rId139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font" Target="fonts/font1.fntdata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font" Target="fonts/font2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9.xml"/><Relationship Id="rId2" Type="http://schemas.openxmlformats.org/officeDocument/2006/relationships/slide" Target="slides/slide26.xml"/><Relationship Id="rId1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4" Type="http://schemas.openxmlformats.org/officeDocument/2006/relationships/image" Target="../media/image8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wmf"/><Relationship Id="rId1" Type="http://schemas.openxmlformats.org/officeDocument/2006/relationships/image" Target="../media/image12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44963" y="0"/>
            <a:ext cx="317023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9" tIns="47060" rIns="94119" bIns="47060" numCol="1" anchor="t" anchorCtr="0" compatLnSpc="1">
            <a:prstTxWarp prst="textNoShape">
              <a:avLst/>
            </a:prstTxWarp>
          </a:bodyPr>
          <a:lstStyle>
            <a:lvl1pPr algn="r" defTabSz="941388" rtl="1">
              <a:spcBef>
                <a:spcPct val="0"/>
              </a:spcBef>
              <a:defRPr sz="1200">
                <a:solidFill>
                  <a:schemeClr val="tx1"/>
                </a:solidFill>
                <a:latin typeface="Symbol" pitchFamily="18" charset="2"/>
              </a:defRPr>
            </a:lvl1pPr>
          </a:lstStyle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0"/>
            <a:ext cx="317023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9" tIns="47060" rIns="94119" bIns="47060" numCol="1" anchor="t" anchorCtr="0" compatLnSpc="1">
            <a:prstTxWarp prst="textNoShape">
              <a:avLst/>
            </a:prstTxWarp>
          </a:bodyPr>
          <a:lstStyle>
            <a:lvl1pPr algn="l" defTabSz="941388" rtl="1">
              <a:spcBef>
                <a:spcPct val="0"/>
              </a:spcBef>
              <a:defRPr sz="1200">
                <a:solidFill>
                  <a:schemeClr val="tx1"/>
                </a:solidFill>
                <a:latin typeface="Symbol" pitchFamily="18" charset="2"/>
              </a:defRPr>
            </a:lvl1pPr>
          </a:lstStyle>
          <a:p>
            <a:endParaRPr 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144963" y="9131300"/>
            <a:ext cx="3170237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9" tIns="47060" rIns="94119" bIns="47060" numCol="1" anchor="b" anchorCtr="0" compatLnSpc="1">
            <a:prstTxWarp prst="textNoShape">
              <a:avLst/>
            </a:prstTxWarp>
          </a:bodyPr>
          <a:lstStyle>
            <a:lvl1pPr algn="r" defTabSz="941388" rtl="1">
              <a:spcBef>
                <a:spcPct val="0"/>
              </a:spcBef>
              <a:defRPr sz="1200">
                <a:solidFill>
                  <a:schemeClr val="tx1"/>
                </a:solidFill>
                <a:latin typeface="Symbol" pitchFamily="18" charset="2"/>
              </a:defRPr>
            </a:lvl1pPr>
          </a:lstStyle>
          <a:p>
            <a:endParaRPr 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9131300"/>
            <a:ext cx="3170238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9" tIns="47060" rIns="94119" bIns="47060" numCol="1" anchor="b" anchorCtr="0" compatLnSpc="1">
            <a:prstTxWarp prst="textNoShape">
              <a:avLst/>
            </a:prstTxWarp>
          </a:bodyPr>
          <a:lstStyle>
            <a:lvl1pPr algn="l" defTabSz="941388" rtl="1">
              <a:spcBef>
                <a:spcPct val="0"/>
              </a:spcBef>
              <a:defRPr sz="1200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1pPr>
          </a:lstStyle>
          <a:p>
            <a:fld id="{1008F17A-45DC-42EA-BD65-6068D8D701CC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9" tIns="47060" rIns="94119" bIns="47060" numCol="1" anchor="t" anchorCtr="0" compatLnSpc="1">
            <a:prstTxWarp prst="textNoShape">
              <a:avLst/>
            </a:prstTxWarp>
          </a:bodyPr>
          <a:lstStyle>
            <a:lvl1pPr algn="l" defTabSz="941388" rtl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9" tIns="47060" rIns="94119" bIns="47060" numCol="1" anchor="t" anchorCtr="0" compatLnSpc="1">
            <a:prstTxWarp prst="textNoShape">
              <a:avLst/>
            </a:prstTxWarp>
          </a:bodyPr>
          <a:lstStyle>
            <a:lvl1pPr algn="r" defTabSz="941388" rtl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2475"/>
            <a:ext cx="53657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9" tIns="47060" rIns="94119" bIns="470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9" tIns="47060" rIns="94119" bIns="47060" numCol="1" anchor="b" anchorCtr="0" compatLnSpc="1">
            <a:prstTxWarp prst="textNoShape">
              <a:avLst/>
            </a:prstTxWarp>
          </a:bodyPr>
          <a:lstStyle>
            <a:lvl1pPr algn="l" defTabSz="941388" rtl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9" tIns="47060" rIns="94119" bIns="47060" numCol="1" anchor="b" anchorCtr="0" compatLnSpc="1">
            <a:prstTxWarp prst="textNoShape">
              <a:avLst/>
            </a:prstTxWarp>
          </a:bodyPr>
          <a:lstStyle>
            <a:lvl1pPr algn="r" defTabSz="941388" rtl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C5505A37-337C-4206-8375-A79BE87097C2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121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122</a:t>
            </a:fld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123</a:t>
            </a:fld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124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125</a:t>
            </a:fld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126</a:t>
            </a:fld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127</a:t>
            </a:fld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CCC3B-9740-410B-A433-0B755706B046}" type="slidenum">
              <a:rPr lang="he-IL" smtClean="0"/>
              <a:pPr/>
              <a:t>128</a:t>
            </a:fld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CCC3B-9740-410B-A433-0B755706B046}" type="slidenum">
              <a:rPr lang="he-IL" smtClean="0"/>
              <a:pPr/>
              <a:t>129</a:t>
            </a:fld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CCC3B-9740-410B-A433-0B755706B046}" type="slidenum">
              <a:rPr lang="he-IL" smtClean="0"/>
              <a:pPr/>
              <a:t>130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131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108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112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113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114</a:t>
            </a:fld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115</a:t>
            </a:fld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116</a:t>
            </a:fld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118</a:t>
            </a:fld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5A37-337C-4206-8375-A79BE87097C2}" type="slidenum">
              <a:rPr lang="he-IL" smtClean="0"/>
              <a:pPr/>
              <a:t>120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4337E-78A1-47AB-8367-2755E01FCFB2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7C5A4-D68B-4EBB-8E27-140B2260367D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3818F-CF1C-4A21-BC76-D36120691CC2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973F8BD-2ED2-42DB-B4FF-FC3DE46009EE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3247C-F7FB-4EC2-844B-2EF35E46D3E4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5127E-4917-4403-9901-C09CAFE082C3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B0069-118C-41E9-942B-4CF72F8C1B8A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C2A73-03E3-41FD-A312-627E60022FBE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60BED-B861-4C5F-83A4-C5AC0AF95BD9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D1B24-9848-467B-9EEB-058D482771F0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A16FD-88AE-4061-A63F-0B3715B51A8B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2772A-7CD6-4D3F-BACB-161707334CD9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fld id="{73A2E1D4-C062-4827-937C-708BE7358771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34.bin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Relationship Id="rId4" Type="http://schemas.openxmlformats.org/officeDocument/2006/relationships/image" Target="../media/image93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image" Target="../media/image96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tags" Target="../tags/tag92.xml"/><Relationship Id="rId7" Type="http://schemas.openxmlformats.org/officeDocument/2006/relationships/image" Target="../media/image98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97.png"/><Relationship Id="rId5" Type="http://schemas.openxmlformats.org/officeDocument/2006/relationships/notesSlide" Target="../notesSlides/notesSlide100.xml"/><Relationship Id="rId4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" Type="http://schemas.openxmlformats.org/officeDocument/2006/relationships/tags" Target="../tags/tag94.xml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notesSlide" Target="../notesSlides/notesSlide102.xml"/><Relationship Id="rId5" Type="http://schemas.openxmlformats.org/officeDocument/2006/relationships/tags" Target="../tags/tag97.xml"/><Relationship Id="rId15" Type="http://schemas.openxmlformats.org/officeDocument/2006/relationships/image" Target="../media/image103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07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../media/image102.pn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3.xml"/><Relationship Id="rId13" Type="http://schemas.openxmlformats.org/officeDocument/2006/relationships/image" Target="../media/image112.png"/><Relationship Id="rId3" Type="http://schemas.openxmlformats.org/officeDocument/2006/relationships/tags" Target="../tags/tag10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1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../media/image110.png"/><Relationship Id="rId5" Type="http://schemas.openxmlformats.org/officeDocument/2006/relationships/tags" Target="../tags/tag106.xml"/><Relationship Id="rId10" Type="http://schemas.openxmlformats.org/officeDocument/2006/relationships/image" Target="../media/image109.png"/><Relationship Id="rId4" Type="http://schemas.openxmlformats.org/officeDocument/2006/relationships/tags" Target="../tags/tag105.xml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16.png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image" Target="../media/image115.png"/><Relationship Id="rId2" Type="http://schemas.openxmlformats.org/officeDocument/2006/relationships/tags" Target="../tags/tag109.xml"/><Relationship Id="rId16" Type="http://schemas.openxmlformats.org/officeDocument/2006/relationships/image" Target="../media/image119.png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image" Target="../media/image114.png"/><Relationship Id="rId5" Type="http://schemas.openxmlformats.org/officeDocument/2006/relationships/tags" Target="../tags/tag112.xml"/><Relationship Id="rId15" Type="http://schemas.openxmlformats.org/officeDocument/2006/relationships/image" Target="../media/image118.png"/><Relationship Id="rId10" Type="http://schemas.openxmlformats.org/officeDocument/2006/relationships/image" Target="../media/image108.png"/><Relationship Id="rId4" Type="http://schemas.openxmlformats.org/officeDocument/2006/relationships/tags" Target="../tags/tag111.xml"/><Relationship Id="rId9" Type="http://schemas.openxmlformats.org/officeDocument/2006/relationships/notesSlide" Target="../notesSlides/notesSlide104.xml"/><Relationship Id="rId14" Type="http://schemas.openxmlformats.org/officeDocument/2006/relationships/image" Target="../media/image117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5.xml"/><Relationship Id="rId13" Type="http://schemas.openxmlformats.org/officeDocument/2006/relationships/image" Target="../media/image124.png"/><Relationship Id="rId3" Type="http://schemas.openxmlformats.org/officeDocument/2006/relationships/tags" Target="../tags/tag11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3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image" Target="../media/image122.png"/><Relationship Id="rId5" Type="http://schemas.openxmlformats.org/officeDocument/2006/relationships/tags" Target="../tags/tag119.xml"/><Relationship Id="rId10" Type="http://schemas.openxmlformats.org/officeDocument/2006/relationships/image" Target="../media/image121.png"/><Relationship Id="rId4" Type="http://schemas.openxmlformats.org/officeDocument/2006/relationships/tags" Target="../tags/tag118.xml"/><Relationship Id="rId9" Type="http://schemas.openxmlformats.org/officeDocument/2006/relationships/image" Target="../media/image120.png"/><Relationship Id="rId14" Type="http://schemas.openxmlformats.org/officeDocument/2006/relationships/image" Target="../media/image125.png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Relationship Id="rId4" Type="http://schemas.openxmlformats.org/officeDocument/2006/relationships/image" Target="../media/image1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9.bin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3.xml"/><Relationship Id="rId7" Type="http://schemas.openxmlformats.org/officeDocument/2006/relationships/image" Target="../media/image16.png"/><Relationship Id="rId2" Type="http://schemas.openxmlformats.org/officeDocument/2006/relationships/tags" Target="../tags/tag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5.xml"/><Relationship Id="rId7" Type="http://schemas.openxmlformats.org/officeDocument/2006/relationships/image" Target="../media/image16.png"/><Relationship Id="rId2" Type="http://schemas.openxmlformats.org/officeDocument/2006/relationships/tags" Target="../tags/tag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3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4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27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4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4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image" Target="../media/image40.png"/><Relationship Id="rId3" Type="http://schemas.openxmlformats.org/officeDocument/2006/relationships/tags" Target="../tags/tag31.xml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3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34.png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image" Target="../media/image45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5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52.xml"/><Relationship Id="rId7" Type="http://schemas.openxmlformats.org/officeDocument/2006/relationships/image" Target="../media/image54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5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.xml"/><Relationship Id="rId9" Type="http://schemas.openxmlformats.org/officeDocument/2006/relationships/image" Target="../media/image5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56.xml"/><Relationship Id="rId7" Type="http://schemas.openxmlformats.org/officeDocument/2006/relationships/image" Target="../media/image54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53.png"/><Relationship Id="rId5" Type="http://schemas.openxmlformats.org/officeDocument/2006/relationships/notesSlide" Target="../notesSlides/notesSlide53.xml"/><Relationship Id="rId4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tags" Target="../tags/tag59.xml"/><Relationship Id="rId7" Type="http://schemas.openxmlformats.org/officeDocument/2006/relationships/image" Target="../media/image58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57.png"/><Relationship Id="rId5" Type="http://schemas.openxmlformats.org/officeDocument/2006/relationships/notesSlide" Target="../notesSlides/notesSlide54.xml"/><Relationship Id="rId4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62.xml"/><Relationship Id="rId7" Type="http://schemas.openxmlformats.org/officeDocument/2006/relationships/image" Target="../media/image60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notesSlide" Target="../notesSlides/notesSlide58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3.png"/><Relationship Id="rId4" Type="http://schemas.openxmlformats.org/officeDocument/2006/relationships/tags" Target="../tags/tag63.xml"/><Relationship Id="rId9" Type="http://schemas.openxmlformats.org/officeDocument/2006/relationships/image" Target="../media/image62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tags" Target="../tags/tag65.xml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69.png"/><Relationship Id="rId2" Type="http://schemas.openxmlformats.org/officeDocument/2006/relationships/tags" Target="../tags/tag64.xml"/><Relationship Id="rId1" Type="http://schemas.openxmlformats.org/officeDocument/2006/relationships/vmlDrawing" Target="../drawings/vmlDrawing8.vml"/><Relationship Id="rId6" Type="http://schemas.openxmlformats.org/officeDocument/2006/relationships/notesSlide" Target="../notesSlides/notesSlide60.xml"/><Relationship Id="rId11" Type="http://schemas.openxmlformats.org/officeDocument/2006/relationships/image" Target="../media/image6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7.png"/><Relationship Id="rId4" Type="http://schemas.openxmlformats.org/officeDocument/2006/relationships/tags" Target="../tags/tag66.xml"/><Relationship Id="rId9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7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71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8.xml"/><Relationship Id="rId13" Type="http://schemas.openxmlformats.org/officeDocument/2006/relationships/image" Target="../media/image76.png"/><Relationship Id="rId3" Type="http://schemas.openxmlformats.org/officeDocument/2006/relationships/tags" Target="../tags/tag7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5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74.png"/><Relationship Id="rId5" Type="http://schemas.openxmlformats.org/officeDocument/2006/relationships/tags" Target="../tags/tag72.xml"/><Relationship Id="rId10" Type="http://schemas.openxmlformats.org/officeDocument/2006/relationships/image" Target="../media/image73.png"/><Relationship Id="rId4" Type="http://schemas.openxmlformats.org/officeDocument/2006/relationships/tags" Target="../tags/tag71.xml"/><Relationship Id="rId9" Type="http://schemas.openxmlformats.org/officeDocument/2006/relationships/image" Target="../media/image72.png"/><Relationship Id="rId14" Type="http://schemas.openxmlformats.org/officeDocument/2006/relationships/image" Target="../media/image7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4" Type="http://schemas.openxmlformats.org/officeDocument/2006/relationships/image" Target="../media/image7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tags" Target="../tags/tag77.xml"/><Relationship Id="rId7" Type="http://schemas.openxmlformats.org/officeDocument/2006/relationships/image" Target="../media/image78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notesSlide" Target="../notesSlides/notesSlide7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1.png"/><Relationship Id="rId4" Type="http://schemas.openxmlformats.org/officeDocument/2006/relationships/tags" Target="../tags/tag78.xml"/><Relationship Id="rId9" Type="http://schemas.openxmlformats.org/officeDocument/2006/relationships/image" Target="../media/image80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ags" Target="../tags/tag80.xml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69.png"/><Relationship Id="rId2" Type="http://schemas.openxmlformats.org/officeDocument/2006/relationships/tags" Target="../tags/tag79.xml"/><Relationship Id="rId1" Type="http://schemas.openxmlformats.org/officeDocument/2006/relationships/vmlDrawing" Target="../drawings/vmlDrawing10.vml"/><Relationship Id="rId6" Type="http://schemas.openxmlformats.org/officeDocument/2006/relationships/notesSlide" Target="../notesSlides/notesSlide78.xml"/><Relationship Id="rId11" Type="http://schemas.openxmlformats.org/officeDocument/2006/relationships/image" Target="../media/image6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7.png"/><Relationship Id="rId4" Type="http://schemas.openxmlformats.org/officeDocument/2006/relationships/tags" Target="../tags/tag81.xml"/><Relationship Id="rId9" Type="http://schemas.openxmlformats.org/officeDocument/2006/relationships/oleObject" Target="../embeddings/oleObject20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notesSlide" Target="../notesSlides/notesSlide8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7.bin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5763" y="1721950"/>
            <a:ext cx="8435975" cy="1143000"/>
          </a:xfrm>
        </p:spPr>
        <p:txBody>
          <a:bodyPr/>
          <a:lstStyle/>
          <a:p>
            <a:pPr rtl="0"/>
            <a:r>
              <a:rPr lang="en-US" sz="4800" dirty="0" smtClean="0">
                <a:solidFill>
                  <a:srgbClr val="FF0000"/>
                </a:solidFill>
              </a:rPr>
              <a:t>Matrix Multiplication </a:t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and </a:t>
            </a:r>
            <a:r>
              <a:rPr lang="en-US" sz="4800" dirty="0" smtClean="0">
                <a:solidFill>
                  <a:srgbClr val="FF0000"/>
                </a:solidFill>
              </a:rPr>
              <a:t> Graph Algorithms</a:t>
            </a:r>
            <a:endParaRPr lang="en-US" dirty="0"/>
          </a:p>
        </p:txBody>
      </p:sp>
      <p:grpSp>
        <p:nvGrpSpPr>
          <p:cNvPr id="2065" name="Group 17"/>
          <p:cNvGrpSpPr>
            <a:grpSpLocks/>
          </p:cNvGrpSpPr>
          <p:nvPr/>
        </p:nvGrpSpPr>
        <p:grpSpPr bwMode="auto">
          <a:xfrm>
            <a:off x="1545136" y="3241278"/>
            <a:ext cx="6038850" cy="1212986"/>
            <a:chOff x="1032" y="2989"/>
            <a:chExt cx="3804" cy="744"/>
          </a:xfrm>
        </p:grpSpPr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1032" y="2989"/>
              <a:ext cx="3803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4000" b="1">
                  <a:solidFill>
                    <a:schemeClr val="accent2"/>
                  </a:solidFill>
                </a:rPr>
                <a:t>Uri Zwick</a:t>
              </a:r>
              <a:endParaRPr lang="zh-CN" altLang="en-US" sz="2000" b="1">
                <a:solidFill>
                  <a:srgbClr val="33CC33"/>
                </a:solidFill>
                <a:latin typeface="Comic Sans MS" pitchFamily="66" charset="0"/>
                <a:ea typeface="SimSun" pitchFamily="2" charset="-122"/>
              </a:endParaRPr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1033" y="3321"/>
              <a:ext cx="3803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4000" b="1" dirty="0">
                  <a:solidFill>
                    <a:srgbClr val="33CC33"/>
                  </a:solidFill>
                </a:rPr>
                <a:t>Tel Aviv University</a:t>
              </a:r>
              <a:endParaRPr lang="zh-CN" altLang="en-US" sz="2000" b="1" dirty="0">
                <a:solidFill>
                  <a:srgbClr val="33CC33"/>
                </a:solidFill>
                <a:latin typeface="Comic Sans MS" pitchFamily="66" charset="0"/>
                <a:ea typeface="SimSun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9429" y="2348465"/>
            <a:ext cx="35337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85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438" y="2515152"/>
            <a:ext cx="25622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77850" y="523875"/>
            <a:ext cx="7772400" cy="736600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Strassen</a:t>
            </a:r>
            <a:r>
              <a:rPr lang="en-US" sz="4400" kern="0" dirty="0" smtClean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 Symmetry” </a:t>
            </a:r>
            <a:br>
              <a:rPr lang="en-US" sz="4400" kern="0" dirty="0" smtClean="0">
                <a:solidFill>
                  <a:srgbClr val="009900"/>
                </a:solidFill>
                <a:latin typeface="+mj-lt"/>
                <a:ea typeface="+mj-ea"/>
                <a:cs typeface="+mj-cs"/>
              </a:rPr>
            </a:br>
            <a:r>
              <a:rPr lang="en-US" sz="4400" kern="0" dirty="0" smtClean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(by Mike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Paterson)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54050" y="317500"/>
            <a:ext cx="7804150" cy="1728788"/>
          </a:xfrm>
        </p:spPr>
        <p:txBody>
          <a:bodyPr/>
          <a:lstStyle/>
          <a:p>
            <a:r>
              <a:rPr lang="en-US" sz="3200">
                <a:solidFill>
                  <a:srgbClr val="009900"/>
                </a:solidFill>
              </a:rPr>
              <a:t>Open problem:</a:t>
            </a:r>
            <a:r>
              <a:rPr lang="en-US" sz="3200"/>
              <a:t/>
            </a:r>
            <a:br>
              <a:rPr lang="en-US" sz="3200"/>
            </a:br>
            <a:r>
              <a:rPr lang="en-US" sz="3200"/>
              <a:t>Can </a:t>
            </a:r>
            <a:r>
              <a:rPr lang="en-US" sz="3200">
                <a:solidFill>
                  <a:srgbClr val="FF0000"/>
                </a:solidFill>
              </a:rPr>
              <a:t>APSP</a:t>
            </a:r>
            <a:r>
              <a:rPr lang="en-US" sz="3200"/>
              <a:t> in directed graphs </a:t>
            </a:r>
            <a:br>
              <a:rPr lang="en-US" sz="3200"/>
            </a:br>
            <a:r>
              <a:rPr lang="en-US" sz="3200"/>
              <a:t>be solved in </a:t>
            </a:r>
            <a:r>
              <a:rPr lang="en-US" sz="3200">
                <a:solidFill>
                  <a:schemeClr val="accent2"/>
                </a:solidFill>
              </a:rPr>
              <a:t>O(</a:t>
            </a:r>
            <a:r>
              <a:rPr lang="en-US" sz="3200" i="1">
                <a:solidFill>
                  <a:schemeClr val="accent2"/>
                </a:solidFill>
              </a:rPr>
              <a:t>n</a:t>
            </a:r>
            <a:r>
              <a:rPr lang="en-US" sz="3200" baseline="30000">
                <a:solidFill>
                  <a:schemeClr val="accent2"/>
                </a:solidFill>
                <a:sym typeface="Symbol" pitchFamily="18" charset="2"/>
              </a:rPr>
              <a:t></a:t>
            </a:r>
            <a:r>
              <a:rPr lang="en-US" sz="3200">
                <a:solidFill>
                  <a:schemeClr val="accent2"/>
                </a:solidFill>
                <a:sym typeface="Symbol" pitchFamily="18" charset="2"/>
              </a:rPr>
              <a:t>)</a:t>
            </a:r>
            <a:r>
              <a:rPr lang="en-US" sz="3200">
                <a:sym typeface="Symbol" pitchFamily="18" charset="2"/>
              </a:rPr>
              <a:t> time?</a:t>
            </a:r>
          </a:p>
        </p:txBody>
      </p:sp>
      <p:sp>
        <p:nvSpPr>
          <p:cNvPr id="479235" name="Rectangle 3"/>
          <p:cNvSpPr>
            <a:spLocks noChangeArrowheads="1"/>
          </p:cNvSpPr>
          <p:nvPr/>
        </p:nvSpPr>
        <p:spPr bwMode="auto">
          <a:xfrm>
            <a:off x="615950" y="2008188"/>
            <a:ext cx="7888288" cy="213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009900"/>
                </a:solidFill>
              </a:rPr>
              <a:t>[</a:t>
            </a:r>
            <a:r>
              <a:rPr lang="en-US" dirty="0" err="1" smtClean="0">
                <a:solidFill>
                  <a:srgbClr val="009900"/>
                </a:solidFill>
              </a:rPr>
              <a:t>Yuster</a:t>
            </a:r>
            <a:r>
              <a:rPr lang="en-US" dirty="0" smtClean="0">
                <a:solidFill>
                  <a:srgbClr val="009900"/>
                </a:solidFill>
              </a:rPr>
              <a:t>-Z (2005)]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 directed graphs can be processed in </a:t>
            </a:r>
            <a:r>
              <a:rPr lang="en-US" dirty="0">
                <a:solidFill>
                  <a:schemeClr val="accent2"/>
                </a:solidFill>
              </a:rPr>
              <a:t>O(</a:t>
            </a:r>
            <a:r>
              <a:rPr lang="en-US" i="1" dirty="0">
                <a:solidFill>
                  <a:schemeClr val="accent2"/>
                </a:solidFill>
              </a:rPr>
              <a:t>n</a:t>
            </a:r>
            <a:r>
              <a:rPr lang="en-US" baseline="30000" dirty="0">
                <a:solidFill>
                  <a:schemeClr val="accent2"/>
                </a:solidFill>
                <a:sym typeface="Symbol" pitchFamily="18" charset="2"/>
              </a:rPr>
              <a:t>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)</a:t>
            </a:r>
            <a:r>
              <a:rPr lang="en-US" dirty="0">
                <a:sym typeface="Symbol" pitchFamily="18" charset="2"/>
              </a:rPr>
              <a:t> time so that any </a:t>
            </a:r>
            <a:r>
              <a:rPr lang="en-US" dirty="0">
                <a:solidFill>
                  <a:srgbClr val="CC0099"/>
                </a:solidFill>
                <a:sym typeface="Symbol" pitchFamily="18" charset="2"/>
              </a:rPr>
              <a:t>distance query</a:t>
            </a:r>
            <a:r>
              <a:rPr lang="en-US" dirty="0">
                <a:sym typeface="Symbol" pitchFamily="18" charset="2"/>
              </a:rPr>
              <a:t> can be answered in 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O(</a:t>
            </a:r>
            <a:r>
              <a:rPr lang="en-US" i="1" dirty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)</a:t>
            </a:r>
            <a:r>
              <a:rPr lang="en-US" dirty="0">
                <a:sym typeface="Symbol" pitchFamily="18" charset="2"/>
              </a:rPr>
              <a:t> time.</a:t>
            </a:r>
          </a:p>
        </p:txBody>
      </p:sp>
      <p:sp>
        <p:nvSpPr>
          <p:cNvPr id="479236" name="Rectangle 4"/>
          <p:cNvSpPr>
            <a:spLocks noChangeArrowheads="1"/>
          </p:cNvSpPr>
          <p:nvPr/>
        </p:nvSpPr>
        <p:spPr bwMode="auto">
          <a:xfrm>
            <a:off x="677863" y="4311650"/>
            <a:ext cx="7772400" cy="100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rgbClr val="009900"/>
                </a:solidFill>
              </a:rPr>
              <a:t>Corollary: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SSSP</a:t>
            </a:r>
            <a:r>
              <a:rPr lang="en-US" dirty="0"/>
              <a:t> in directed graphs in </a:t>
            </a:r>
            <a:r>
              <a:rPr lang="en-US" dirty="0">
                <a:solidFill>
                  <a:schemeClr val="accent2"/>
                </a:solidFill>
              </a:rPr>
              <a:t>O(</a:t>
            </a:r>
            <a:r>
              <a:rPr lang="en-US" i="1" dirty="0">
                <a:solidFill>
                  <a:schemeClr val="accent2"/>
                </a:solidFill>
              </a:rPr>
              <a:t>n</a:t>
            </a:r>
            <a:r>
              <a:rPr lang="en-US" baseline="30000" dirty="0">
                <a:solidFill>
                  <a:schemeClr val="accent2"/>
                </a:solidFill>
                <a:sym typeface="Symbol" pitchFamily="18" charset="2"/>
              </a:rPr>
              <a:t>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)</a:t>
            </a:r>
            <a:r>
              <a:rPr lang="en-US" dirty="0">
                <a:sym typeface="Symbol" pitchFamily="18" charset="2"/>
              </a:rPr>
              <a:t> time.</a:t>
            </a:r>
          </a:p>
        </p:txBody>
      </p:sp>
      <p:sp>
        <p:nvSpPr>
          <p:cNvPr id="479237" name="Rectangle 5"/>
          <p:cNvSpPr>
            <a:spLocks noChangeArrowheads="1"/>
          </p:cNvSpPr>
          <p:nvPr/>
        </p:nvSpPr>
        <p:spPr bwMode="auto">
          <a:xfrm>
            <a:off x="693738" y="53879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Also obtained, </a:t>
            </a:r>
            <a:r>
              <a:rPr lang="en-US" dirty="0">
                <a:solidFill>
                  <a:schemeClr val="tx1"/>
                </a:solidFill>
              </a:rPr>
              <a:t>using a different </a:t>
            </a:r>
            <a:r>
              <a:rPr lang="en-US" dirty="0" smtClean="0">
                <a:solidFill>
                  <a:schemeClr val="tx1"/>
                </a:solidFill>
              </a:rPr>
              <a:t>technique, </a:t>
            </a:r>
            <a:r>
              <a:rPr lang="en-US" dirty="0">
                <a:solidFill>
                  <a:schemeClr val="tx1"/>
                </a:solidFill>
              </a:rPr>
              <a:t>by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009900"/>
                </a:solidFill>
              </a:rPr>
              <a:t>Sankowski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9900"/>
                </a:solidFill>
              </a:rPr>
              <a:t>(</a:t>
            </a:r>
            <a:r>
              <a:rPr lang="en-US" dirty="0" smtClean="0">
                <a:solidFill>
                  <a:srgbClr val="009900"/>
                </a:solidFill>
              </a:rPr>
              <a:t>2005)</a:t>
            </a:r>
            <a:endParaRPr lang="en-US" dirty="0">
              <a:solidFill>
                <a:srgbClr val="009900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5" grpId="0"/>
      <p:bldP spid="479236" grpId="0"/>
      <p:bldP spid="479237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0988" y="669925"/>
            <a:ext cx="8707437" cy="646113"/>
          </a:xfrm>
        </p:spPr>
        <p:txBody>
          <a:bodyPr/>
          <a:lstStyle/>
          <a:p>
            <a:pPr rtl="0"/>
            <a:r>
              <a:rPr lang="en-US" sz="4000" dirty="0">
                <a:solidFill>
                  <a:schemeClr val="accent2"/>
                </a:solidFill>
              </a:rPr>
              <a:t>The preprocessing algorithm </a:t>
            </a:r>
            <a:r>
              <a:rPr lang="en-US" sz="4000" dirty="0">
                <a:solidFill>
                  <a:srgbClr val="CC3300"/>
                </a:solidFill>
              </a:rPr>
              <a:t>(YZ </a:t>
            </a:r>
            <a:r>
              <a:rPr lang="en-US" sz="4000" dirty="0" smtClean="0">
                <a:solidFill>
                  <a:srgbClr val="CC3300"/>
                </a:solidFill>
              </a:rPr>
              <a:t>’05)</a:t>
            </a:r>
            <a:endParaRPr lang="en-US" sz="4000" dirty="0">
              <a:solidFill>
                <a:srgbClr val="CC3300"/>
              </a:solidFill>
            </a:endParaRPr>
          </a:p>
        </p:txBody>
      </p:sp>
      <p:sp>
        <p:nvSpPr>
          <p:cNvPr id="362499" name="Text Box 3"/>
          <p:cNvSpPr txBox="1">
            <a:spLocks noChangeArrowheads="1"/>
          </p:cNvSpPr>
          <p:nvPr/>
        </p:nvSpPr>
        <p:spPr bwMode="auto">
          <a:xfrm>
            <a:off x="3667125" y="20383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1">
              <a:spcBef>
                <a:spcPct val="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62500" name="Text Box 4"/>
          <p:cNvSpPr txBox="1">
            <a:spLocks noChangeArrowheads="1"/>
          </p:cNvSpPr>
          <p:nvPr/>
        </p:nvSpPr>
        <p:spPr bwMode="auto">
          <a:xfrm>
            <a:off x="1306513" y="2008188"/>
            <a:ext cx="6453187" cy="3292475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600" b="1" i="1" dirty="0">
                <a:solidFill>
                  <a:schemeClr val="tx1"/>
                </a:solidFill>
              </a:rPr>
              <a:t>D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>
                <a:solidFill>
                  <a:schemeClr val="tx1"/>
                </a:solidFill>
                <a:sym typeface="Symbol" pitchFamily="18" charset="2"/>
              </a:rPr>
              <a:t> </a:t>
            </a:r>
            <a:r>
              <a:rPr lang="en-US" sz="2600" b="1" i="1" dirty="0">
                <a:solidFill>
                  <a:schemeClr val="tx1"/>
                </a:solidFill>
                <a:sym typeface="Symbol" pitchFamily="18" charset="2"/>
              </a:rPr>
              <a:t>W </a:t>
            </a:r>
            <a:r>
              <a:rPr lang="en-US" sz="2600" b="1" dirty="0">
                <a:solidFill>
                  <a:schemeClr val="tx1"/>
                </a:solidFill>
                <a:sym typeface="Symbol" pitchFamily="18" charset="2"/>
              </a:rPr>
              <a:t>;</a:t>
            </a:r>
            <a:r>
              <a:rPr lang="en-US" sz="2600" b="1" i="1" dirty="0">
                <a:solidFill>
                  <a:schemeClr val="tx1"/>
                </a:solidFill>
                <a:sym typeface="Symbol" pitchFamily="18" charset="2"/>
              </a:rPr>
              <a:t> B </a:t>
            </a:r>
            <a:r>
              <a:rPr lang="en-US" sz="2600" b="1" dirty="0">
                <a:solidFill>
                  <a:schemeClr val="tx1"/>
                </a:solidFill>
                <a:sym typeface="Symbol" pitchFamily="18" charset="2"/>
              </a:rPr>
              <a:t></a:t>
            </a:r>
            <a:r>
              <a:rPr lang="en-US" sz="2600" b="1" i="1" dirty="0">
                <a:solidFill>
                  <a:schemeClr val="tx1"/>
                </a:solidFill>
                <a:sym typeface="Symbol" pitchFamily="18" charset="2"/>
              </a:rPr>
              <a:t>V</a:t>
            </a:r>
          </a:p>
          <a:p>
            <a:pPr algn="l">
              <a:spcBef>
                <a:spcPct val="0"/>
              </a:spcBef>
            </a:pPr>
            <a:r>
              <a:rPr lang="en-US" sz="2600" b="1" dirty="0">
                <a:solidFill>
                  <a:schemeClr val="tx1"/>
                </a:solidFill>
                <a:sym typeface="Symbol" pitchFamily="18" charset="2"/>
              </a:rPr>
              <a:t>for </a:t>
            </a:r>
            <a:r>
              <a:rPr lang="en-US" sz="2600" b="1" i="1" dirty="0" err="1">
                <a:solidFill>
                  <a:schemeClr val="tx1"/>
                </a:solidFill>
                <a:sym typeface="Symbol" pitchFamily="18" charset="2"/>
              </a:rPr>
              <a:t>i</a:t>
            </a:r>
            <a:r>
              <a:rPr lang="en-US" sz="2600" b="1" dirty="0">
                <a:solidFill>
                  <a:schemeClr val="tx1"/>
                </a:solidFill>
                <a:sym typeface="Symbol" pitchFamily="18" charset="2"/>
              </a:rPr>
              <a:t> 1 to </a:t>
            </a:r>
            <a:r>
              <a:rPr lang="en-US" sz="2600" b="1" dirty="0">
                <a:solidFill>
                  <a:schemeClr val="accent2"/>
                </a:solidFill>
                <a:sym typeface="Symbol" pitchFamily="18" charset="2"/>
              </a:rPr>
              <a:t>log</a:t>
            </a:r>
            <a:r>
              <a:rPr lang="en-US" sz="2600" b="1" baseline="-25000" dirty="0">
                <a:solidFill>
                  <a:schemeClr val="accent2"/>
                </a:solidFill>
                <a:sym typeface="Symbol" pitchFamily="18" charset="2"/>
              </a:rPr>
              <a:t>3/2</a:t>
            </a:r>
            <a:r>
              <a:rPr lang="en-US" sz="2600" b="1" i="1" dirty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sz="2600" b="1" dirty="0">
                <a:solidFill>
                  <a:schemeClr val="tx1"/>
                </a:solidFill>
                <a:sym typeface="Symbol" pitchFamily="18" charset="2"/>
              </a:rPr>
              <a:t> do</a:t>
            </a:r>
          </a:p>
          <a:p>
            <a:pPr algn="l">
              <a:spcBef>
                <a:spcPct val="0"/>
              </a:spcBef>
            </a:pPr>
            <a:r>
              <a:rPr lang="en-US" sz="2600" b="1" dirty="0">
                <a:solidFill>
                  <a:schemeClr val="tx1"/>
                </a:solidFill>
                <a:sym typeface="Symbol" pitchFamily="18" charset="2"/>
              </a:rPr>
              <a:t>{</a:t>
            </a:r>
          </a:p>
          <a:p>
            <a:pPr lvl="1" algn="l">
              <a:spcBef>
                <a:spcPct val="0"/>
              </a:spcBef>
            </a:pPr>
            <a:r>
              <a:rPr lang="en-US" sz="2600" b="1" i="1" dirty="0">
                <a:solidFill>
                  <a:schemeClr val="tx1"/>
                </a:solidFill>
                <a:sym typeface="Symbol" pitchFamily="18" charset="2"/>
              </a:rPr>
              <a:t>s</a:t>
            </a:r>
            <a:r>
              <a:rPr lang="en-US" sz="2600" b="1" dirty="0">
                <a:solidFill>
                  <a:schemeClr val="tx1"/>
                </a:solidFill>
                <a:sym typeface="Symbol" pitchFamily="18" charset="2"/>
              </a:rPr>
              <a:t>  (3/2)</a:t>
            </a:r>
            <a:r>
              <a:rPr lang="en-US" sz="2600" b="1" baseline="30000" dirty="0">
                <a:solidFill>
                  <a:schemeClr val="tx1"/>
                </a:solidFill>
                <a:sym typeface="Symbol" pitchFamily="18" charset="2"/>
              </a:rPr>
              <a:t>i+1</a:t>
            </a:r>
            <a:endParaRPr lang="en-US" sz="2600" b="1" dirty="0">
              <a:solidFill>
                <a:schemeClr val="tx1"/>
              </a:solidFill>
              <a:sym typeface="Symbol" pitchFamily="18" charset="2"/>
            </a:endParaRPr>
          </a:p>
          <a:p>
            <a:pPr lvl="1" algn="l">
              <a:spcBef>
                <a:spcPct val="0"/>
              </a:spcBef>
            </a:pPr>
            <a:r>
              <a:rPr lang="en-US" sz="2600" b="1" i="1" dirty="0">
                <a:solidFill>
                  <a:srgbClr val="33CC33"/>
                </a:solidFill>
                <a:sym typeface="Symbol" pitchFamily="18" charset="2"/>
              </a:rPr>
              <a:t>B</a:t>
            </a:r>
            <a:r>
              <a:rPr lang="en-US" sz="2600" b="1" dirty="0">
                <a:solidFill>
                  <a:srgbClr val="33CC33"/>
                </a:solidFill>
                <a:sym typeface="Symbol" pitchFamily="18" charset="2"/>
              </a:rPr>
              <a:t>  rand(</a:t>
            </a:r>
            <a:r>
              <a:rPr lang="en-US" sz="2600" b="1" i="1" dirty="0">
                <a:solidFill>
                  <a:srgbClr val="FF0000"/>
                </a:solidFill>
                <a:sym typeface="Symbol" pitchFamily="18" charset="2"/>
              </a:rPr>
              <a:t>B</a:t>
            </a:r>
            <a:r>
              <a:rPr lang="en-US" sz="2600" b="1" dirty="0">
                <a:solidFill>
                  <a:srgbClr val="33CC33"/>
                </a:solidFill>
                <a:sym typeface="Symbol" pitchFamily="18" charset="2"/>
              </a:rPr>
              <a:t>,(9</a:t>
            </a:r>
            <a:r>
              <a:rPr lang="en-US" sz="2600" b="1" i="1" dirty="0">
                <a:solidFill>
                  <a:srgbClr val="33CC33"/>
                </a:solidFill>
                <a:sym typeface="Symbol" pitchFamily="18" charset="2"/>
              </a:rPr>
              <a:t>n</a:t>
            </a:r>
            <a:r>
              <a:rPr lang="en-US" sz="1200" b="1" dirty="0">
                <a:solidFill>
                  <a:srgbClr val="33CC33"/>
                </a:solidFill>
                <a:sym typeface="Symbol" pitchFamily="18" charset="2"/>
              </a:rPr>
              <a:t> </a:t>
            </a:r>
            <a:r>
              <a:rPr lang="en-US" sz="2600" b="1" dirty="0" err="1">
                <a:solidFill>
                  <a:srgbClr val="33CC33"/>
                </a:solidFill>
                <a:sym typeface="Symbol" pitchFamily="18" charset="2"/>
              </a:rPr>
              <a:t>ln</a:t>
            </a:r>
            <a:r>
              <a:rPr lang="en-US" sz="1200" b="1" i="1" dirty="0">
                <a:solidFill>
                  <a:srgbClr val="33CC33"/>
                </a:solidFill>
                <a:sym typeface="Symbol" pitchFamily="18" charset="2"/>
              </a:rPr>
              <a:t> </a:t>
            </a:r>
            <a:r>
              <a:rPr lang="en-US" sz="2600" b="1" i="1" dirty="0">
                <a:solidFill>
                  <a:srgbClr val="33CC33"/>
                </a:solidFill>
                <a:sym typeface="Symbol" pitchFamily="18" charset="2"/>
              </a:rPr>
              <a:t>n</a:t>
            </a:r>
            <a:r>
              <a:rPr lang="en-US" sz="2600" b="1" dirty="0">
                <a:solidFill>
                  <a:srgbClr val="33CC33"/>
                </a:solidFill>
                <a:sym typeface="Symbol" pitchFamily="18" charset="2"/>
              </a:rPr>
              <a:t>)/</a:t>
            </a:r>
            <a:r>
              <a:rPr lang="en-US" sz="2600" b="1" i="1" dirty="0">
                <a:solidFill>
                  <a:srgbClr val="33CC33"/>
                </a:solidFill>
                <a:sym typeface="Symbol" pitchFamily="18" charset="2"/>
              </a:rPr>
              <a:t>s</a:t>
            </a:r>
            <a:r>
              <a:rPr lang="en-US" sz="2600" b="1" dirty="0">
                <a:solidFill>
                  <a:srgbClr val="33CC33"/>
                </a:solidFill>
                <a:sym typeface="Symbol" pitchFamily="18" charset="2"/>
              </a:rPr>
              <a:t>)</a:t>
            </a:r>
          </a:p>
          <a:p>
            <a:pPr lvl="1" algn="l">
              <a:spcBef>
                <a:spcPct val="0"/>
              </a:spcBef>
            </a:pPr>
            <a:r>
              <a:rPr lang="en-US" sz="2600" b="1" i="1" dirty="0" smtClean="0">
                <a:solidFill>
                  <a:schemeClr val="tx1"/>
                </a:solidFill>
                <a:sym typeface="Symbol" pitchFamily="18" charset="2"/>
              </a:rPr>
              <a:t>D</a:t>
            </a:r>
            <a:r>
              <a:rPr lang="en-US" sz="2600" b="1" dirty="0" smtClean="0">
                <a:solidFill>
                  <a:schemeClr val="tx1"/>
                </a:solidFill>
                <a:sym typeface="Symbol" pitchFamily="18" charset="2"/>
              </a:rPr>
              <a:t>[</a:t>
            </a:r>
            <a:r>
              <a:rPr lang="en-US" sz="2600" b="1" i="1" dirty="0" smtClean="0">
                <a:solidFill>
                  <a:schemeClr val="tx1"/>
                </a:solidFill>
                <a:sym typeface="Symbol" pitchFamily="18" charset="2"/>
              </a:rPr>
              <a:t>V,B</a:t>
            </a:r>
            <a:r>
              <a:rPr lang="en-US" sz="2600" b="1" dirty="0">
                <a:solidFill>
                  <a:schemeClr val="tx1"/>
                </a:solidFill>
                <a:sym typeface="Symbol" pitchFamily="18" charset="2"/>
              </a:rPr>
              <a:t>] </a:t>
            </a:r>
            <a:r>
              <a:rPr lang="en-US" sz="2600" b="1" dirty="0" smtClean="0">
                <a:solidFill>
                  <a:schemeClr val="tx1"/>
                </a:solidFill>
                <a:sym typeface="Symbol" pitchFamily="18" charset="2"/>
              </a:rPr>
              <a:t> </a:t>
            </a:r>
            <a:r>
              <a:rPr lang="en-US" sz="2600" b="1" dirty="0">
                <a:solidFill>
                  <a:schemeClr val="tx1"/>
                </a:solidFill>
                <a:sym typeface="Symbol" pitchFamily="18" charset="2"/>
              </a:rPr>
              <a:t>min</a:t>
            </a:r>
            <a:r>
              <a:rPr lang="en-US" sz="2600" b="1" dirty="0" smtClean="0">
                <a:solidFill>
                  <a:schemeClr val="tx1"/>
                </a:solidFill>
                <a:sym typeface="Symbol" pitchFamily="18" charset="2"/>
              </a:rPr>
              <a:t>{ </a:t>
            </a:r>
            <a:r>
              <a:rPr lang="en-US" sz="2600" b="1" i="1" dirty="0" smtClean="0">
                <a:solidFill>
                  <a:schemeClr val="tx1"/>
                </a:solidFill>
                <a:sym typeface="Symbol" pitchFamily="18" charset="2"/>
              </a:rPr>
              <a:t>D</a:t>
            </a:r>
            <a:r>
              <a:rPr lang="en-US" sz="2600" b="1" dirty="0" smtClean="0">
                <a:solidFill>
                  <a:schemeClr val="tx1"/>
                </a:solidFill>
                <a:sym typeface="Symbol" pitchFamily="18" charset="2"/>
              </a:rPr>
              <a:t>[</a:t>
            </a:r>
            <a:r>
              <a:rPr lang="en-US" sz="2600" b="1" i="1" dirty="0" smtClean="0">
                <a:solidFill>
                  <a:schemeClr val="tx1"/>
                </a:solidFill>
                <a:sym typeface="Symbol" pitchFamily="18" charset="2"/>
              </a:rPr>
              <a:t>V,B</a:t>
            </a:r>
            <a:r>
              <a:rPr lang="en-US" sz="2600" b="1" dirty="0">
                <a:solidFill>
                  <a:schemeClr val="tx1"/>
                </a:solidFill>
                <a:sym typeface="Symbol" pitchFamily="18" charset="2"/>
              </a:rPr>
              <a:t>] , </a:t>
            </a:r>
            <a:r>
              <a:rPr lang="en-US" sz="2600" b="1" i="1" dirty="0">
                <a:solidFill>
                  <a:srgbClr val="FF0000"/>
                </a:solidFill>
                <a:sym typeface="Symbol" pitchFamily="18" charset="2"/>
              </a:rPr>
              <a:t>D</a:t>
            </a:r>
            <a:r>
              <a:rPr lang="en-US" sz="2600" b="1" dirty="0">
                <a:solidFill>
                  <a:srgbClr val="FF0000"/>
                </a:solidFill>
                <a:sym typeface="Symbol" pitchFamily="18" charset="2"/>
              </a:rPr>
              <a:t>[</a:t>
            </a:r>
            <a:r>
              <a:rPr lang="en-US" sz="2600" b="1" i="1" dirty="0">
                <a:solidFill>
                  <a:srgbClr val="FF0000"/>
                </a:solidFill>
                <a:sym typeface="Symbol" pitchFamily="18" charset="2"/>
              </a:rPr>
              <a:t>V</a:t>
            </a:r>
            <a:r>
              <a:rPr lang="en-US" sz="2600" b="1" dirty="0">
                <a:solidFill>
                  <a:srgbClr val="FF0000"/>
                </a:solidFill>
                <a:sym typeface="Symbol" pitchFamily="18" charset="2"/>
              </a:rPr>
              <a:t>,</a:t>
            </a:r>
            <a:r>
              <a:rPr lang="en-US" sz="2600" b="1" i="1" dirty="0">
                <a:solidFill>
                  <a:srgbClr val="FF0000"/>
                </a:solidFill>
                <a:sym typeface="Symbol" pitchFamily="18" charset="2"/>
              </a:rPr>
              <a:t>B</a:t>
            </a:r>
            <a:r>
              <a:rPr lang="en-US" sz="2600" b="1" dirty="0">
                <a:solidFill>
                  <a:srgbClr val="FF0000"/>
                </a:solidFill>
                <a:sym typeface="Symbol" pitchFamily="18" charset="2"/>
              </a:rPr>
              <a:t>]*</a:t>
            </a:r>
            <a:r>
              <a:rPr lang="en-US" sz="2600" b="1" i="1" dirty="0">
                <a:solidFill>
                  <a:srgbClr val="FF0000"/>
                </a:solidFill>
                <a:sym typeface="Symbol" pitchFamily="18" charset="2"/>
              </a:rPr>
              <a:t>D</a:t>
            </a:r>
            <a:r>
              <a:rPr lang="en-US" sz="2600" b="1" dirty="0">
                <a:solidFill>
                  <a:srgbClr val="FF0000"/>
                </a:solidFill>
                <a:sym typeface="Symbol" pitchFamily="18" charset="2"/>
              </a:rPr>
              <a:t>[</a:t>
            </a:r>
            <a:r>
              <a:rPr lang="en-US" sz="2600" b="1" i="1" dirty="0">
                <a:solidFill>
                  <a:srgbClr val="FF0000"/>
                </a:solidFill>
                <a:sym typeface="Symbol" pitchFamily="18" charset="2"/>
              </a:rPr>
              <a:t>B</a:t>
            </a:r>
            <a:r>
              <a:rPr lang="en-US" sz="2600" b="1" dirty="0">
                <a:solidFill>
                  <a:srgbClr val="FF0000"/>
                </a:solidFill>
                <a:sym typeface="Symbol" pitchFamily="18" charset="2"/>
              </a:rPr>
              <a:t>,</a:t>
            </a:r>
            <a:r>
              <a:rPr lang="en-US" sz="2600" b="1" i="1" dirty="0">
                <a:solidFill>
                  <a:srgbClr val="FF0000"/>
                </a:solidFill>
                <a:sym typeface="Symbol" pitchFamily="18" charset="2"/>
              </a:rPr>
              <a:t>B</a:t>
            </a:r>
            <a:r>
              <a:rPr lang="en-US" sz="2600" b="1" dirty="0">
                <a:solidFill>
                  <a:srgbClr val="FF0000"/>
                </a:solidFill>
                <a:sym typeface="Symbol" pitchFamily="18" charset="2"/>
              </a:rPr>
              <a:t>]</a:t>
            </a:r>
            <a:r>
              <a:rPr lang="en-US" sz="2600" b="1" dirty="0">
                <a:solidFill>
                  <a:schemeClr val="tx1"/>
                </a:solidFill>
                <a:sym typeface="Symbol" pitchFamily="18" charset="2"/>
              </a:rPr>
              <a:t> }</a:t>
            </a:r>
          </a:p>
          <a:p>
            <a:pPr lvl="1" algn="l">
              <a:spcBef>
                <a:spcPct val="0"/>
              </a:spcBef>
            </a:pPr>
            <a:r>
              <a:rPr lang="en-US" sz="2600" b="1" i="1" dirty="0">
                <a:solidFill>
                  <a:schemeClr val="tx1"/>
                </a:solidFill>
                <a:sym typeface="Symbol" pitchFamily="18" charset="2"/>
              </a:rPr>
              <a:t>D</a:t>
            </a:r>
            <a:r>
              <a:rPr lang="en-US" sz="2600" b="1" dirty="0">
                <a:solidFill>
                  <a:schemeClr val="tx1"/>
                </a:solidFill>
                <a:sym typeface="Symbol" pitchFamily="18" charset="2"/>
              </a:rPr>
              <a:t>[</a:t>
            </a:r>
            <a:r>
              <a:rPr lang="en-US" sz="2600" b="1" i="1" dirty="0">
                <a:solidFill>
                  <a:schemeClr val="tx1"/>
                </a:solidFill>
                <a:sym typeface="Symbol" pitchFamily="18" charset="2"/>
              </a:rPr>
              <a:t>B</a:t>
            </a:r>
            <a:r>
              <a:rPr lang="en-US" sz="2600" b="1" dirty="0">
                <a:solidFill>
                  <a:schemeClr val="tx1"/>
                </a:solidFill>
                <a:sym typeface="Symbol" pitchFamily="18" charset="2"/>
              </a:rPr>
              <a:t>,</a:t>
            </a:r>
            <a:r>
              <a:rPr lang="en-US" sz="2600" b="1" i="1" dirty="0">
                <a:solidFill>
                  <a:schemeClr val="tx1"/>
                </a:solidFill>
                <a:sym typeface="Symbol" pitchFamily="18" charset="2"/>
              </a:rPr>
              <a:t>V</a:t>
            </a:r>
            <a:r>
              <a:rPr lang="en-US" sz="2600" b="1" dirty="0">
                <a:solidFill>
                  <a:schemeClr val="tx1"/>
                </a:solidFill>
                <a:sym typeface="Symbol" pitchFamily="18" charset="2"/>
              </a:rPr>
              <a:t>]  min</a:t>
            </a:r>
            <a:r>
              <a:rPr lang="en-US" sz="2600" b="1" dirty="0" smtClean="0">
                <a:solidFill>
                  <a:schemeClr val="tx1"/>
                </a:solidFill>
                <a:sym typeface="Symbol" pitchFamily="18" charset="2"/>
              </a:rPr>
              <a:t>{ </a:t>
            </a:r>
            <a:r>
              <a:rPr lang="en-US" sz="2600" b="1" i="1" dirty="0" smtClean="0">
                <a:solidFill>
                  <a:schemeClr val="tx1"/>
                </a:solidFill>
                <a:sym typeface="Symbol" pitchFamily="18" charset="2"/>
              </a:rPr>
              <a:t>D</a:t>
            </a:r>
            <a:r>
              <a:rPr lang="en-US" sz="2600" b="1" dirty="0" smtClean="0">
                <a:solidFill>
                  <a:schemeClr val="tx1"/>
                </a:solidFill>
                <a:sym typeface="Symbol" pitchFamily="18" charset="2"/>
              </a:rPr>
              <a:t>[</a:t>
            </a:r>
            <a:r>
              <a:rPr lang="en-US" sz="2600" b="1" i="1" dirty="0" smtClean="0">
                <a:solidFill>
                  <a:schemeClr val="tx1"/>
                </a:solidFill>
                <a:sym typeface="Symbol" pitchFamily="18" charset="2"/>
              </a:rPr>
              <a:t>B,V</a:t>
            </a:r>
            <a:r>
              <a:rPr lang="en-US" sz="2600" b="1" dirty="0">
                <a:solidFill>
                  <a:schemeClr val="tx1"/>
                </a:solidFill>
                <a:sym typeface="Symbol" pitchFamily="18" charset="2"/>
              </a:rPr>
              <a:t>] , </a:t>
            </a:r>
            <a:r>
              <a:rPr lang="en-US" sz="2600" b="1" i="1" dirty="0">
                <a:solidFill>
                  <a:srgbClr val="FF0000"/>
                </a:solidFill>
                <a:sym typeface="Symbol" pitchFamily="18" charset="2"/>
              </a:rPr>
              <a:t>D</a:t>
            </a:r>
            <a:r>
              <a:rPr lang="en-US" sz="2600" b="1" dirty="0">
                <a:solidFill>
                  <a:srgbClr val="FF0000"/>
                </a:solidFill>
                <a:sym typeface="Symbol" pitchFamily="18" charset="2"/>
              </a:rPr>
              <a:t>[</a:t>
            </a:r>
            <a:r>
              <a:rPr lang="en-US" sz="2600" b="1" i="1" dirty="0">
                <a:solidFill>
                  <a:srgbClr val="FF0000"/>
                </a:solidFill>
                <a:sym typeface="Symbol" pitchFamily="18" charset="2"/>
              </a:rPr>
              <a:t>B</a:t>
            </a:r>
            <a:r>
              <a:rPr lang="en-US" sz="2600" b="1" dirty="0">
                <a:solidFill>
                  <a:srgbClr val="FF0000"/>
                </a:solidFill>
                <a:sym typeface="Symbol" pitchFamily="18" charset="2"/>
              </a:rPr>
              <a:t>,</a:t>
            </a:r>
            <a:r>
              <a:rPr lang="en-US" sz="2600" b="1" i="1" dirty="0">
                <a:solidFill>
                  <a:srgbClr val="FF0000"/>
                </a:solidFill>
                <a:sym typeface="Symbol" pitchFamily="18" charset="2"/>
              </a:rPr>
              <a:t>B</a:t>
            </a:r>
            <a:r>
              <a:rPr lang="en-US" sz="2600" b="1" dirty="0">
                <a:solidFill>
                  <a:srgbClr val="FF0000"/>
                </a:solidFill>
                <a:sym typeface="Symbol" pitchFamily="18" charset="2"/>
              </a:rPr>
              <a:t>]*</a:t>
            </a:r>
            <a:r>
              <a:rPr lang="en-US" sz="2600" b="1" i="1" dirty="0">
                <a:solidFill>
                  <a:srgbClr val="FF0000"/>
                </a:solidFill>
                <a:sym typeface="Symbol" pitchFamily="18" charset="2"/>
              </a:rPr>
              <a:t>D</a:t>
            </a:r>
            <a:r>
              <a:rPr lang="en-US" sz="2600" b="1" dirty="0">
                <a:solidFill>
                  <a:srgbClr val="FF0000"/>
                </a:solidFill>
                <a:sym typeface="Symbol" pitchFamily="18" charset="2"/>
              </a:rPr>
              <a:t>[</a:t>
            </a:r>
            <a:r>
              <a:rPr lang="en-US" sz="2600" b="1" i="1" dirty="0">
                <a:solidFill>
                  <a:srgbClr val="FF0000"/>
                </a:solidFill>
                <a:sym typeface="Symbol" pitchFamily="18" charset="2"/>
              </a:rPr>
              <a:t>B</a:t>
            </a:r>
            <a:r>
              <a:rPr lang="en-US" sz="2600" b="1" dirty="0">
                <a:solidFill>
                  <a:srgbClr val="FF0000"/>
                </a:solidFill>
                <a:sym typeface="Symbol" pitchFamily="18" charset="2"/>
              </a:rPr>
              <a:t>,</a:t>
            </a:r>
            <a:r>
              <a:rPr lang="en-US" sz="2600" b="1" i="1" dirty="0">
                <a:solidFill>
                  <a:srgbClr val="FF0000"/>
                </a:solidFill>
                <a:sym typeface="Symbol" pitchFamily="18" charset="2"/>
              </a:rPr>
              <a:t>V</a:t>
            </a:r>
            <a:r>
              <a:rPr lang="en-US" sz="2600" b="1" dirty="0">
                <a:solidFill>
                  <a:srgbClr val="FF0000"/>
                </a:solidFill>
                <a:sym typeface="Symbol" pitchFamily="18" charset="2"/>
              </a:rPr>
              <a:t>]</a:t>
            </a:r>
            <a:r>
              <a:rPr lang="en-US" sz="2600" b="1" dirty="0">
                <a:solidFill>
                  <a:schemeClr val="tx1"/>
                </a:solidFill>
                <a:sym typeface="Symbol" pitchFamily="18" charset="2"/>
              </a:rPr>
              <a:t> }</a:t>
            </a:r>
          </a:p>
          <a:p>
            <a:pPr algn="l">
              <a:spcBef>
                <a:spcPct val="0"/>
              </a:spcBef>
            </a:pPr>
            <a:r>
              <a:rPr lang="en-US" sz="2600" b="1" dirty="0">
                <a:solidFill>
                  <a:schemeClr val="tx1"/>
                </a:solidFill>
                <a:sym typeface="Symbol" pitchFamily="18" charset="2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0988" y="669925"/>
            <a:ext cx="8707437" cy="646113"/>
          </a:xfrm>
        </p:spPr>
        <p:txBody>
          <a:bodyPr/>
          <a:lstStyle/>
          <a:p>
            <a:pPr rtl="0"/>
            <a:r>
              <a:rPr lang="en-US" sz="4000" dirty="0">
                <a:solidFill>
                  <a:schemeClr val="accent2"/>
                </a:solidFill>
              </a:rPr>
              <a:t>The APSP algorithm</a:t>
            </a:r>
          </a:p>
        </p:txBody>
      </p:sp>
      <p:sp>
        <p:nvSpPr>
          <p:cNvPr id="361475" name="Text Box 3"/>
          <p:cNvSpPr txBox="1">
            <a:spLocks noChangeArrowheads="1"/>
          </p:cNvSpPr>
          <p:nvPr/>
        </p:nvSpPr>
        <p:spPr bwMode="auto">
          <a:xfrm>
            <a:off x="3667125" y="20383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1">
              <a:spcBef>
                <a:spcPct val="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1306513" y="2008188"/>
            <a:ext cx="6453187" cy="3292475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600" b="1" i="1" dirty="0">
                <a:solidFill>
                  <a:schemeClr val="tx1"/>
                </a:solidFill>
              </a:rPr>
              <a:t>D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>
                <a:solidFill>
                  <a:schemeClr val="tx1"/>
                </a:solidFill>
                <a:sym typeface="Symbol" pitchFamily="18" charset="2"/>
              </a:rPr>
              <a:t> </a:t>
            </a:r>
            <a:r>
              <a:rPr lang="en-US" sz="2600" b="1" i="1" dirty="0">
                <a:solidFill>
                  <a:schemeClr val="tx1"/>
                </a:solidFill>
                <a:sym typeface="Symbol" pitchFamily="18" charset="2"/>
              </a:rPr>
              <a:t>W</a:t>
            </a:r>
          </a:p>
          <a:p>
            <a:pPr algn="l">
              <a:spcBef>
                <a:spcPct val="0"/>
              </a:spcBef>
            </a:pPr>
            <a:r>
              <a:rPr lang="en-US" sz="2600" b="1" dirty="0">
                <a:solidFill>
                  <a:schemeClr val="tx1"/>
                </a:solidFill>
                <a:sym typeface="Symbol" pitchFamily="18" charset="2"/>
              </a:rPr>
              <a:t>for </a:t>
            </a:r>
            <a:r>
              <a:rPr lang="en-US" sz="2600" b="1" i="1" dirty="0" err="1">
                <a:solidFill>
                  <a:schemeClr val="tx1"/>
                </a:solidFill>
                <a:sym typeface="Symbol" pitchFamily="18" charset="2"/>
              </a:rPr>
              <a:t>i</a:t>
            </a:r>
            <a:r>
              <a:rPr lang="en-US" sz="2600" b="1" dirty="0">
                <a:solidFill>
                  <a:schemeClr val="tx1"/>
                </a:solidFill>
                <a:sym typeface="Symbol" pitchFamily="18" charset="2"/>
              </a:rPr>
              <a:t> 1 to </a:t>
            </a:r>
            <a:r>
              <a:rPr lang="en-US" sz="2600" b="1" dirty="0">
                <a:solidFill>
                  <a:schemeClr val="accent2"/>
                </a:solidFill>
                <a:sym typeface="Symbol" pitchFamily="18" charset="2"/>
              </a:rPr>
              <a:t>log</a:t>
            </a:r>
            <a:r>
              <a:rPr lang="en-US" sz="2600" b="1" baseline="-25000" dirty="0">
                <a:solidFill>
                  <a:schemeClr val="accent2"/>
                </a:solidFill>
                <a:sym typeface="Symbol" pitchFamily="18" charset="2"/>
              </a:rPr>
              <a:t>3/2</a:t>
            </a:r>
            <a:r>
              <a:rPr lang="en-US" sz="2600" b="1" i="1" dirty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sz="2600" b="1" dirty="0">
                <a:solidFill>
                  <a:schemeClr val="tx1"/>
                </a:solidFill>
                <a:sym typeface="Symbol" pitchFamily="18" charset="2"/>
              </a:rPr>
              <a:t> do</a:t>
            </a:r>
          </a:p>
          <a:p>
            <a:pPr algn="l">
              <a:spcBef>
                <a:spcPct val="0"/>
              </a:spcBef>
            </a:pPr>
            <a:r>
              <a:rPr lang="en-US" sz="2600" b="1" dirty="0">
                <a:solidFill>
                  <a:schemeClr val="tx1"/>
                </a:solidFill>
                <a:sym typeface="Symbol" pitchFamily="18" charset="2"/>
              </a:rPr>
              <a:t>{</a:t>
            </a:r>
          </a:p>
          <a:p>
            <a:pPr lvl="1" algn="l">
              <a:spcBef>
                <a:spcPct val="0"/>
              </a:spcBef>
            </a:pPr>
            <a:r>
              <a:rPr lang="en-US" sz="2600" b="1" i="1" dirty="0">
                <a:solidFill>
                  <a:schemeClr val="tx1"/>
                </a:solidFill>
                <a:sym typeface="Symbol" pitchFamily="18" charset="2"/>
              </a:rPr>
              <a:t>s</a:t>
            </a:r>
            <a:r>
              <a:rPr lang="en-US" sz="2600" b="1" dirty="0">
                <a:solidFill>
                  <a:schemeClr val="tx1"/>
                </a:solidFill>
                <a:sym typeface="Symbol" pitchFamily="18" charset="2"/>
              </a:rPr>
              <a:t>  (3/2)</a:t>
            </a:r>
            <a:r>
              <a:rPr lang="en-US" sz="2600" b="1" baseline="30000" dirty="0">
                <a:solidFill>
                  <a:schemeClr val="tx1"/>
                </a:solidFill>
                <a:sym typeface="Symbol" pitchFamily="18" charset="2"/>
              </a:rPr>
              <a:t>i+1</a:t>
            </a:r>
            <a:endParaRPr lang="en-US" sz="2600" b="1" dirty="0">
              <a:solidFill>
                <a:schemeClr val="tx1"/>
              </a:solidFill>
              <a:sym typeface="Symbol" pitchFamily="18" charset="2"/>
            </a:endParaRPr>
          </a:p>
          <a:p>
            <a:pPr lvl="1" algn="l">
              <a:spcBef>
                <a:spcPct val="0"/>
              </a:spcBef>
            </a:pPr>
            <a:r>
              <a:rPr lang="en-US" sz="2600" b="1" i="1" dirty="0">
                <a:solidFill>
                  <a:srgbClr val="33CC33"/>
                </a:solidFill>
                <a:sym typeface="Symbol" pitchFamily="18" charset="2"/>
              </a:rPr>
              <a:t>B</a:t>
            </a:r>
            <a:r>
              <a:rPr lang="en-US" sz="2600" b="1" dirty="0">
                <a:solidFill>
                  <a:srgbClr val="33CC33"/>
                </a:solidFill>
                <a:sym typeface="Symbol" pitchFamily="18" charset="2"/>
              </a:rPr>
              <a:t>  rand(</a:t>
            </a:r>
            <a:r>
              <a:rPr lang="en-US" sz="2600" b="1" i="1" dirty="0">
                <a:solidFill>
                  <a:srgbClr val="33CC33"/>
                </a:solidFill>
                <a:sym typeface="Symbol" pitchFamily="18" charset="2"/>
              </a:rPr>
              <a:t>V</a:t>
            </a:r>
            <a:r>
              <a:rPr lang="en-US" sz="2600" b="1" dirty="0">
                <a:solidFill>
                  <a:srgbClr val="33CC33"/>
                </a:solidFill>
                <a:sym typeface="Symbol" pitchFamily="18" charset="2"/>
              </a:rPr>
              <a:t>,(</a:t>
            </a:r>
            <a:r>
              <a:rPr lang="en-US" sz="2600" b="1" dirty="0" smtClean="0">
                <a:solidFill>
                  <a:srgbClr val="33CC33"/>
                </a:solidFill>
                <a:sym typeface="Symbol" pitchFamily="18" charset="2"/>
              </a:rPr>
              <a:t>9</a:t>
            </a:r>
            <a:r>
              <a:rPr lang="en-US" sz="2600" b="1" i="1" dirty="0" smtClean="0">
                <a:solidFill>
                  <a:srgbClr val="33CC33"/>
                </a:solidFill>
                <a:sym typeface="Symbol" pitchFamily="18" charset="2"/>
              </a:rPr>
              <a:t>n</a:t>
            </a:r>
            <a:r>
              <a:rPr lang="en-US" sz="1200" b="1" i="1" dirty="0" smtClean="0">
                <a:solidFill>
                  <a:srgbClr val="33CC33"/>
                </a:solidFill>
                <a:sym typeface="Symbol" pitchFamily="18" charset="2"/>
              </a:rPr>
              <a:t> </a:t>
            </a:r>
            <a:r>
              <a:rPr lang="en-US" sz="2600" b="1" dirty="0" err="1" smtClean="0">
                <a:solidFill>
                  <a:srgbClr val="33CC33"/>
                </a:solidFill>
                <a:sym typeface="Symbol" pitchFamily="18" charset="2"/>
              </a:rPr>
              <a:t>ln</a:t>
            </a:r>
            <a:r>
              <a:rPr lang="en-US" sz="1200" b="1" i="1" dirty="0" smtClean="0">
                <a:solidFill>
                  <a:srgbClr val="33CC33"/>
                </a:solidFill>
                <a:sym typeface="Symbol" pitchFamily="18" charset="2"/>
              </a:rPr>
              <a:t> </a:t>
            </a:r>
            <a:r>
              <a:rPr lang="en-US" sz="2600" b="1" i="1" dirty="0">
                <a:solidFill>
                  <a:srgbClr val="33CC33"/>
                </a:solidFill>
                <a:sym typeface="Symbol" pitchFamily="18" charset="2"/>
              </a:rPr>
              <a:t>n</a:t>
            </a:r>
            <a:r>
              <a:rPr lang="en-US" sz="2600" b="1" dirty="0">
                <a:solidFill>
                  <a:srgbClr val="33CC33"/>
                </a:solidFill>
                <a:sym typeface="Symbol" pitchFamily="18" charset="2"/>
              </a:rPr>
              <a:t>)/</a:t>
            </a:r>
            <a:r>
              <a:rPr lang="en-US" sz="2600" b="1" i="1" dirty="0">
                <a:solidFill>
                  <a:srgbClr val="33CC33"/>
                </a:solidFill>
                <a:sym typeface="Symbol" pitchFamily="18" charset="2"/>
              </a:rPr>
              <a:t>s</a:t>
            </a:r>
            <a:r>
              <a:rPr lang="en-US" sz="2600" b="1" dirty="0">
                <a:solidFill>
                  <a:srgbClr val="33CC33"/>
                </a:solidFill>
                <a:sym typeface="Symbol" pitchFamily="18" charset="2"/>
              </a:rPr>
              <a:t>)</a:t>
            </a:r>
          </a:p>
          <a:p>
            <a:pPr lvl="1" algn="l">
              <a:spcBef>
                <a:spcPct val="0"/>
              </a:spcBef>
            </a:pPr>
            <a:endParaRPr lang="en-US" sz="2600" b="1" dirty="0">
              <a:solidFill>
                <a:schemeClr val="tx1"/>
              </a:solidFill>
              <a:sym typeface="Symbol" pitchFamily="18" charset="2"/>
            </a:endParaRPr>
          </a:p>
          <a:p>
            <a:pPr lvl="1" algn="l">
              <a:spcBef>
                <a:spcPct val="0"/>
              </a:spcBef>
            </a:pPr>
            <a:endParaRPr lang="en-US" sz="2600" b="1" dirty="0">
              <a:solidFill>
                <a:schemeClr val="tx1"/>
              </a:solidFill>
              <a:sym typeface="Symbol" pitchFamily="18" charset="2"/>
            </a:endParaRPr>
          </a:p>
          <a:p>
            <a:pPr algn="l">
              <a:spcBef>
                <a:spcPct val="0"/>
              </a:spcBef>
            </a:pPr>
            <a:r>
              <a:rPr lang="en-US" sz="2600" b="1" dirty="0">
                <a:solidFill>
                  <a:schemeClr val="tx1"/>
                </a:solidFill>
                <a:sym typeface="Symbol" pitchFamily="18" charset="2"/>
              </a:rPr>
              <a:t>}</a:t>
            </a:r>
          </a:p>
        </p:txBody>
      </p:sp>
      <p:sp>
        <p:nvSpPr>
          <p:cNvPr id="361477" name="Text Box 5"/>
          <p:cNvSpPr txBox="1">
            <a:spLocks noChangeArrowheads="1"/>
          </p:cNvSpPr>
          <p:nvPr/>
        </p:nvSpPr>
        <p:spPr bwMode="auto">
          <a:xfrm>
            <a:off x="1576388" y="4159250"/>
            <a:ext cx="48768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600" b="1" i="1">
                <a:solidFill>
                  <a:schemeClr val="tx1"/>
                </a:solidFill>
                <a:sym typeface="Symbol" pitchFamily="18" charset="2"/>
              </a:rPr>
              <a:t>D</a:t>
            </a:r>
            <a:r>
              <a:rPr lang="en-US" sz="2600" b="1">
                <a:solidFill>
                  <a:schemeClr val="tx1"/>
                </a:solidFill>
                <a:sym typeface="Symbol" pitchFamily="18" charset="2"/>
              </a:rPr>
              <a:t>  min{ </a:t>
            </a:r>
            <a:r>
              <a:rPr lang="en-US" sz="2600" b="1" i="1">
                <a:solidFill>
                  <a:schemeClr val="tx1"/>
                </a:solidFill>
                <a:sym typeface="Symbol" pitchFamily="18" charset="2"/>
              </a:rPr>
              <a:t>D</a:t>
            </a:r>
            <a:r>
              <a:rPr lang="en-US" sz="2600" b="1">
                <a:solidFill>
                  <a:schemeClr val="tx1"/>
                </a:solidFill>
                <a:sym typeface="Symbol" pitchFamily="18" charset="2"/>
              </a:rPr>
              <a:t> , </a:t>
            </a:r>
            <a:r>
              <a:rPr lang="en-US" sz="2600" b="1" i="1">
                <a:solidFill>
                  <a:srgbClr val="33CC33"/>
                </a:solidFill>
                <a:sym typeface="Symbol" pitchFamily="18" charset="2"/>
              </a:rPr>
              <a:t>D</a:t>
            </a:r>
            <a:r>
              <a:rPr lang="en-US" sz="2600" b="1">
                <a:solidFill>
                  <a:srgbClr val="33CC33"/>
                </a:solidFill>
                <a:sym typeface="Symbol" pitchFamily="18" charset="2"/>
              </a:rPr>
              <a:t>[</a:t>
            </a:r>
            <a:r>
              <a:rPr lang="en-US" sz="2600" b="1" i="1">
                <a:solidFill>
                  <a:srgbClr val="33CC33"/>
                </a:solidFill>
                <a:sym typeface="Symbol" pitchFamily="18" charset="2"/>
              </a:rPr>
              <a:t>V</a:t>
            </a:r>
            <a:r>
              <a:rPr lang="en-US" sz="2600" b="1">
                <a:solidFill>
                  <a:srgbClr val="33CC33"/>
                </a:solidFill>
                <a:sym typeface="Symbol" pitchFamily="18" charset="2"/>
              </a:rPr>
              <a:t>,</a:t>
            </a:r>
            <a:r>
              <a:rPr lang="en-US" sz="2600" b="1" i="1">
                <a:solidFill>
                  <a:srgbClr val="33CC33"/>
                </a:solidFill>
                <a:sym typeface="Symbol" pitchFamily="18" charset="2"/>
              </a:rPr>
              <a:t>B</a:t>
            </a:r>
            <a:r>
              <a:rPr lang="en-US" sz="2600" b="1">
                <a:solidFill>
                  <a:srgbClr val="33CC33"/>
                </a:solidFill>
                <a:sym typeface="Symbol" pitchFamily="18" charset="2"/>
              </a:rPr>
              <a:t>]*</a:t>
            </a:r>
            <a:r>
              <a:rPr lang="en-US" sz="2600" b="1" i="1">
                <a:solidFill>
                  <a:srgbClr val="33CC33"/>
                </a:solidFill>
                <a:sym typeface="Symbol" pitchFamily="18" charset="2"/>
              </a:rPr>
              <a:t>D</a:t>
            </a:r>
            <a:r>
              <a:rPr lang="en-US" sz="2600" b="1">
                <a:solidFill>
                  <a:srgbClr val="33CC33"/>
                </a:solidFill>
                <a:sym typeface="Symbol" pitchFamily="18" charset="2"/>
              </a:rPr>
              <a:t>[</a:t>
            </a:r>
            <a:r>
              <a:rPr lang="en-US" sz="2600" b="1" i="1">
                <a:solidFill>
                  <a:srgbClr val="33CC33"/>
                </a:solidFill>
                <a:sym typeface="Symbol" pitchFamily="18" charset="2"/>
              </a:rPr>
              <a:t>B</a:t>
            </a:r>
            <a:r>
              <a:rPr lang="en-US" sz="2600" b="1">
                <a:solidFill>
                  <a:srgbClr val="33CC33"/>
                </a:solidFill>
                <a:sym typeface="Symbol" pitchFamily="18" charset="2"/>
              </a:rPr>
              <a:t>,</a:t>
            </a:r>
            <a:r>
              <a:rPr lang="en-US" sz="2600" b="1" i="1">
                <a:solidFill>
                  <a:srgbClr val="33CC33"/>
                </a:solidFill>
                <a:sym typeface="Symbol" pitchFamily="18" charset="2"/>
              </a:rPr>
              <a:t>V</a:t>
            </a:r>
            <a:r>
              <a:rPr lang="en-US" sz="2600" b="1">
                <a:solidFill>
                  <a:srgbClr val="33CC33"/>
                </a:solidFill>
                <a:sym typeface="Symbol" pitchFamily="18" charset="2"/>
              </a:rPr>
              <a:t>]</a:t>
            </a:r>
            <a:r>
              <a:rPr lang="en-US" sz="2600" b="1">
                <a:solidFill>
                  <a:schemeClr val="tx1"/>
                </a:solidFill>
                <a:sym typeface="Symbol" pitchFamily="18" charset="2"/>
              </a:rPr>
              <a:t>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0988" y="433388"/>
            <a:ext cx="8707437" cy="646112"/>
          </a:xfrm>
        </p:spPr>
        <p:txBody>
          <a:bodyPr/>
          <a:lstStyle/>
          <a:p>
            <a:pPr rtl="0"/>
            <a:r>
              <a:rPr lang="en-US" sz="4000">
                <a:solidFill>
                  <a:srgbClr val="FF0000"/>
                </a:solidFill>
              </a:rPr>
              <a:t>Twice</a:t>
            </a:r>
            <a:r>
              <a:rPr lang="en-US" sz="4000">
                <a:solidFill>
                  <a:srgbClr val="33CC33"/>
                </a:solidFill>
              </a:rPr>
              <a:t> Sampled </a:t>
            </a:r>
            <a:r>
              <a:rPr lang="en-US" sz="4000">
                <a:solidFill>
                  <a:schemeClr val="accent2"/>
                </a:solidFill>
              </a:rPr>
              <a:t>Distance Products</a:t>
            </a:r>
          </a:p>
        </p:txBody>
      </p:sp>
      <p:grpSp>
        <p:nvGrpSpPr>
          <p:cNvPr id="365571" name="Group 3"/>
          <p:cNvGrpSpPr>
            <a:grpSpLocks/>
          </p:cNvGrpSpPr>
          <p:nvPr/>
        </p:nvGrpSpPr>
        <p:grpSpPr bwMode="auto">
          <a:xfrm>
            <a:off x="3181350" y="1698625"/>
            <a:ext cx="1173163" cy="1531938"/>
            <a:chOff x="3855" y="887"/>
            <a:chExt cx="555" cy="800"/>
          </a:xfrm>
        </p:grpSpPr>
        <p:sp>
          <p:nvSpPr>
            <p:cNvPr id="365572" name="Rectangle 4"/>
            <p:cNvSpPr>
              <a:spLocks noChangeArrowheads="1"/>
            </p:cNvSpPr>
            <p:nvPr/>
          </p:nvSpPr>
          <p:spPr bwMode="auto">
            <a:xfrm>
              <a:off x="3855" y="887"/>
              <a:ext cx="56" cy="8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65573" name="Rectangle 5"/>
            <p:cNvSpPr>
              <a:spLocks noChangeArrowheads="1"/>
            </p:cNvSpPr>
            <p:nvPr/>
          </p:nvSpPr>
          <p:spPr bwMode="auto">
            <a:xfrm>
              <a:off x="3958" y="887"/>
              <a:ext cx="56" cy="8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65574" name="Rectangle 6"/>
            <p:cNvSpPr>
              <a:spLocks noChangeArrowheads="1"/>
            </p:cNvSpPr>
            <p:nvPr/>
          </p:nvSpPr>
          <p:spPr bwMode="auto">
            <a:xfrm>
              <a:off x="4354" y="887"/>
              <a:ext cx="56" cy="8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65575" name="Rectangle 7"/>
            <p:cNvSpPr>
              <a:spLocks noChangeArrowheads="1"/>
            </p:cNvSpPr>
            <p:nvPr/>
          </p:nvSpPr>
          <p:spPr bwMode="auto">
            <a:xfrm>
              <a:off x="4188" y="887"/>
              <a:ext cx="56" cy="8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grpSp>
        <p:nvGrpSpPr>
          <p:cNvPr id="365576" name="Group 8"/>
          <p:cNvGrpSpPr>
            <a:grpSpLocks/>
          </p:cNvGrpSpPr>
          <p:nvPr/>
        </p:nvGrpSpPr>
        <p:grpSpPr bwMode="auto">
          <a:xfrm>
            <a:off x="4781550" y="1916113"/>
            <a:ext cx="1690688" cy="1063625"/>
            <a:chOff x="4612" y="1001"/>
            <a:chExt cx="800" cy="555"/>
          </a:xfrm>
        </p:grpSpPr>
        <p:sp>
          <p:nvSpPr>
            <p:cNvPr id="365577" name="Rectangle 9"/>
            <p:cNvSpPr>
              <a:spLocks noChangeArrowheads="1"/>
            </p:cNvSpPr>
            <p:nvPr/>
          </p:nvSpPr>
          <p:spPr bwMode="auto">
            <a:xfrm rot="5400000">
              <a:off x="4984" y="629"/>
              <a:ext cx="56" cy="8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65578" name="Rectangle 10"/>
            <p:cNvSpPr>
              <a:spLocks noChangeArrowheads="1"/>
            </p:cNvSpPr>
            <p:nvPr/>
          </p:nvSpPr>
          <p:spPr bwMode="auto">
            <a:xfrm rot="5400000">
              <a:off x="4984" y="732"/>
              <a:ext cx="56" cy="8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65579" name="Rectangle 11"/>
            <p:cNvSpPr>
              <a:spLocks noChangeArrowheads="1"/>
            </p:cNvSpPr>
            <p:nvPr/>
          </p:nvSpPr>
          <p:spPr bwMode="auto">
            <a:xfrm rot="5400000">
              <a:off x="4984" y="1128"/>
              <a:ext cx="56" cy="8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65580" name="Rectangle 12"/>
            <p:cNvSpPr>
              <a:spLocks noChangeArrowheads="1"/>
            </p:cNvSpPr>
            <p:nvPr/>
          </p:nvSpPr>
          <p:spPr bwMode="auto">
            <a:xfrm rot="5400000">
              <a:off x="4984" y="962"/>
              <a:ext cx="56" cy="8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sp>
        <p:nvSpPr>
          <p:cNvPr id="365581" name="AutoShape 13"/>
          <p:cNvSpPr>
            <a:spLocks noChangeArrowheads="1"/>
          </p:cNvSpPr>
          <p:nvPr/>
        </p:nvSpPr>
        <p:spPr bwMode="auto">
          <a:xfrm rot="2741312">
            <a:off x="3364706" y="3728244"/>
            <a:ext cx="392113" cy="638175"/>
          </a:xfrm>
          <a:prstGeom prst="downArrow">
            <a:avLst>
              <a:gd name="adj1" fmla="val 50000"/>
              <a:gd name="adj2" fmla="val 40688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65582" name="Rectangle 14"/>
          <p:cNvSpPr>
            <a:spLocks noChangeAspect="1" noChangeArrowheads="1"/>
          </p:cNvSpPr>
          <p:nvPr/>
        </p:nvSpPr>
        <p:spPr bwMode="auto">
          <a:xfrm>
            <a:off x="2962275" y="1706563"/>
            <a:ext cx="1676400" cy="15192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65583" name="Rectangle 15"/>
          <p:cNvSpPr>
            <a:spLocks noChangeAspect="1" noChangeArrowheads="1"/>
          </p:cNvSpPr>
          <p:nvPr/>
        </p:nvSpPr>
        <p:spPr bwMode="auto">
          <a:xfrm rot="5400000">
            <a:off x="4866481" y="1639094"/>
            <a:ext cx="1519238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65584" name="Text Box 16"/>
          <p:cNvSpPr txBox="1">
            <a:spLocks noChangeArrowheads="1"/>
          </p:cNvSpPr>
          <p:nvPr/>
        </p:nvSpPr>
        <p:spPr bwMode="auto">
          <a:xfrm>
            <a:off x="2535238" y="2227263"/>
            <a:ext cx="344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1">
              <a:spcBef>
                <a:spcPct val="0"/>
              </a:spcBef>
            </a:pPr>
            <a:r>
              <a:rPr lang="en-US" sz="2400" i="1">
                <a:solidFill>
                  <a:schemeClr val="tx1"/>
                </a:solidFill>
                <a:latin typeface="Comic Sans MS" pitchFamily="66" charset="0"/>
              </a:rPr>
              <a:t>n</a:t>
            </a:r>
          </a:p>
        </p:txBody>
      </p:sp>
      <p:sp>
        <p:nvSpPr>
          <p:cNvPr id="365585" name="Text Box 17"/>
          <p:cNvSpPr txBox="1">
            <a:spLocks noChangeArrowheads="1"/>
          </p:cNvSpPr>
          <p:nvPr/>
        </p:nvSpPr>
        <p:spPr bwMode="auto">
          <a:xfrm>
            <a:off x="3381375" y="1277938"/>
            <a:ext cx="34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1">
              <a:spcBef>
                <a:spcPct val="0"/>
              </a:spcBef>
            </a:pPr>
            <a:r>
              <a:rPr lang="en-US" sz="2400" i="1">
                <a:solidFill>
                  <a:schemeClr val="tx1"/>
                </a:solidFill>
                <a:latin typeface="Comic Sans MS" pitchFamily="66" charset="0"/>
              </a:rPr>
              <a:t>n</a:t>
            </a:r>
          </a:p>
        </p:txBody>
      </p:sp>
      <p:grpSp>
        <p:nvGrpSpPr>
          <p:cNvPr id="365601" name="Group 33"/>
          <p:cNvGrpSpPr>
            <a:grpSpLocks/>
          </p:cNvGrpSpPr>
          <p:nvPr/>
        </p:nvGrpSpPr>
        <p:grpSpPr bwMode="auto">
          <a:xfrm>
            <a:off x="5011738" y="1714500"/>
            <a:ext cx="1173162" cy="1531938"/>
            <a:chOff x="3855" y="887"/>
            <a:chExt cx="555" cy="800"/>
          </a:xfrm>
        </p:grpSpPr>
        <p:sp>
          <p:nvSpPr>
            <p:cNvPr id="365602" name="Rectangle 34"/>
            <p:cNvSpPr>
              <a:spLocks noChangeArrowheads="1"/>
            </p:cNvSpPr>
            <p:nvPr/>
          </p:nvSpPr>
          <p:spPr bwMode="auto">
            <a:xfrm>
              <a:off x="3855" y="887"/>
              <a:ext cx="56" cy="8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65603" name="Rectangle 35"/>
            <p:cNvSpPr>
              <a:spLocks noChangeArrowheads="1"/>
            </p:cNvSpPr>
            <p:nvPr/>
          </p:nvSpPr>
          <p:spPr bwMode="auto">
            <a:xfrm>
              <a:off x="3958" y="887"/>
              <a:ext cx="56" cy="8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65604" name="Rectangle 36"/>
            <p:cNvSpPr>
              <a:spLocks noChangeArrowheads="1"/>
            </p:cNvSpPr>
            <p:nvPr/>
          </p:nvSpPr>
          <p:spPr bwMode="auto">
            <a:xfrm>
              <a:off x="4354" y="887"/>
              <a:ext cx="56" cy="8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65605" name="Rectangle 37"/>
            <p:cNvSpPr>
              <a:spLocks noChangeArrowheads="1"/>
            </p:cNvSpPr>
            <p:nvPr/>
          </p:nvSpPr>
          <p:spPr bwMode="auto">
            <a:xfrm>
              <a:off x="4188" y="887"/>
              <a:ext cx="56" cy="8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grpSp>
        <p:nvGrpSpPr>
          <p:cNvPr id="365635" name="Group 67"/>
          <p:cNvGrpSpPr>
            <a:grpSpLocks/>
          </p:cNvGrpSpPr>
          <p:nvPr/>
        </p:nvGrpSpPr>
        <p:grpSpPr bwMode="auto">
          <a:xfrm>
            <a:off x="1038225" y="4587875"/>
            <a:ext cx="3560763" cy="2041525"/>
            <a:chOff x="461" y="2890"/>
            <a:chExt cx="2243" cy="1286"/>
          </a:xfrm>
        </p:grpSpPr>
        <p:grpSp>
          <p:nvGrpSpPr>
            <p:cNvPr id="365586" name="Group 18"/>
            <p:cNvGrpSpPr>
              <a:grpSpLocks/>
            </p:cNvGrpSpPr>
            <p:nvPr/>
          </p:nvGrpSpPr>
          <p:grpSpPr bwMode="auto">
            <a:xfrm>
              <a:off x="1238" y="3134"/>
              <a:ext cx="1066" cy="272"/>
              <a:chOff x="2151" y="3134"/>
              <a:chExt cx="1066" cy="272"/>
            </a:xfrm>
          </p:grpSpPr>
          <p:sp>
            <p:nvSpPr>
              <p:cNvPr id="365587" name="Rectangle 19"/>
              <p:cNvSpPr>
                <a:spLocks noChangeArrowheads="1"/>
              </p:cNvSpPr>
              <p:nvPr/>
            </p:nvSpPr>
            <p:spPr bwMode="auto">
              <a:xfrm rot="5400000">
                <a:off x="2650" y="2635"/>
                <a:ext cx="67" cy="1066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65588" name="Rectangle 20"/>
              <p:cNvSpPr>
                <a:spLocks noChangeArrowheads="1"/>
              </p:cNvSpPr>
              <p:nvPr/>
            </p:nvSpPr>
            <p:spPr bwMode="auto">
              <a:xfrm rot="5400000">
                <a:off x="2651" y="2840"/>
                <a:ext cx="67" cy="1065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65589" name="Rectangle 21"/>
              <p:cNvSpPr>
                <a:spLocks noChangeArrowheads="1"/>
              </p:cNvSpPr>
              <p:nvPr/>
            </p:nvSpPr>
            <p:spPr bwMode="auto">
              <a:xfrm rot="5400000">
                <a:off x="2650" y="2771"/>
                <a:ext cx="68" cy="1066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65590" name="Rectangle 22"/>
              <p:cNvSpPr>
                <a:spLocks noChangeArrowheads="1"/>
              </p:cNvSpPr>
              <p:nvPr/>
            </p:nvSpPr>
            <p:spPr bwMode="auto">
              <a:xfrm rot="5400000">
                <a:off x="2650" y="2703"/>
                <a:ext cx="67" cy="1066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365591" name="Group 23"/>
            <p:cNvGrpSpPr>
              <a:grpSpLocks/>
            </p:cNvGrpSpPr>
            <p:nvPr/>
          </p:nvGrpSpPr>
          <p:grpSpPr bwMode="auto">
            <a:xfrm>
              <a:off x="461" y="2890"/>
              <a:ext cx="573" cy="1286"/>
              <a:chOff x="1374" y="2890"/>
              <a:chExt cx="573" cy="1286"/>
            </a:xfrm>
          </p:grpSpPr>
          <p:grpSp>
            <p:nvGrpSpPr>
              <p:cNvPr id="365592" name="Group 24"/>
              <p:cNvGrpSpPr>
                <a:grpSpLocks/>
              </p:cNvGrpSpPr>
              <p:nvPr/>
            </p:nvGrpSpPr>
            <p:grpSpPr bwMode="auto">
              <a:xfrm>
                <a:off x="1644" y="2890"/>
                <a:ext cx="300" cy="966"/>
                <a:chOff x="1644" y="2890"/>
                <a:chExt cx="300" cy="966"/>
              </a:xfrm>
            </p:grpSpPr>
            <p:sp>
              <p:nvSpPr>
                <p:cNvPr id="365593" name="Rectangle 25"/>
                <p:cNvSpPr>
                  <a:spLocks noChangeArrowheads="1"/>
                </p:cNvSpPr>
                <p:nvPr/>
              </p:nvSpPr>
              <p:spPr bwMode="auto">
                <a:xfrm>
                  <a:off x="1644" y="2890"/>
                  <a:ext cx="75" cy="965"/>
                </a:xfrm>
                <a:prstGeom prst="rect">
                  <a:avLst/>
                </a:prstGeom>
                <a:solidFill>
                  <a:srgbClr val="FF99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365594" name="Rectangle 26"/>
                <p:cNvSpPr>
                  <a:spLocks noChangeArrowheads="1"/>
                </p:cNvSpPr>
                <p:nvPr/>
              </p:nvSpPr>
              <p:spPr bwMode="auto">
                <a:xfrm>
                  <a:off x="1719" y="2891"/>
                  <a:ext cx="74" cy="965"/>
                </a:xfrm>
                <a:prstGeom prst="rect">
                  <a:avLst/>
                </a:prstGeom>
                <a:solidFill>
                  <a:srgbClr val="FF99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365595" name="Rectangle 27"/>
                <p:cNvSpPr>
                  <a:spLocks noChangeArrowheads="1"/>
                </p:cNvSpPr>
                <p:nvPr/>
              </p:nvSpPr>
              <p:spPr bwMode="auto">
                <a:xfrm>
                  <a:off x="1869" y="2890"/>
                  <a:ext cx="75" cy="965"/>
                </a:xfrm>
                <a:prstGeom prst="rect">
                  <a:avLst/>
                </a:prstGeom>
                <a:solidFill>
                  <a:srgbClr val="FF99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365596" name="Rectangle 28"/>
                <p:cNvSpPr>
                  <a:spLocks noChangeArrowheads="1"/>
                </p:cNvSpPr>
                <p:nvPr/>
              </p:nvSpPr>
              <p:spPr bwMode="auto">
                <a:xfrm>
                  <a:off x="1793" y="2890"/>
                  <a:ext cx="75" cy="965"/>
                </a:xfrm>
                <a:prstGeom prst="rect">
                  <a:avLst/>
                </a:prstGeom>
                <a:solidFill>
                  <a:srgbClr val="FF99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</p:grpSp>
          <p:sp>
            <p:nvSpPr>
              <p:cNvPr id="365597" name="Text Box 29"/>
              <p:cNvSpPr txBox="1">
                <a:spLocks noChangeArrowheads="1"/>
              </p:cNvSpPr>
              <p:nvPr/>
            </p:nvSpPr>
            <p:spPr bwMode="auto">
              <a:xfrm>
                <a:off x="1374" y="3237"/>
                <a:ext cx="21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rtl="1">
                  <a:spcBef>
                    <a:spcPct val="0"/>
                  </a:spcBef>
                </a:pPr>
                <a:r>
                  <a:rPr lang="en-US" sz="2400" i="1">
                    <a:solidFill>
                      <a:schemeClr val="tx1"/>
                    </a:solidFill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365598" name="Text Box 30"/>
              <p:cNvSpPr txBox="1">
                <a:spLocks noChangeArrowheads="1"/>
              </p:cNvSpPr>
              <p:nvPr/>
            </p:nvSpPr>
            <p:spPr bwMode="auto">
              <a:xfrm>
                <a:off x="1549" y="3888"/>
                <a:ext cx="39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rtl="1">
                  <a:spcBef>
                    <a:spcPct val="0"/>
                  </a:spcBef>
                </a:pPr>
                <a:r>
                  <a:rPr lang="en-US" sz="2400" i="1">
                    <a:solidFill>
                      <a:schemeClr val="tx1"/>
                    </a:solidFill>
                    <a:latin typeface="Comic Sans MS" pitchFamily="66" charset="0"/>
                  </a:rPr>
                  <a:t>|B|</a:t>
                </a:r>
              </a:p>
            </p:txBody>
          </p:sp>
        </p:grpSp>
        <p:sp>
          <p:nvSpPr>
            <p:cNvPr id="365617" name="Text Box 49"/>
            <p:cNvSpPr txBox="1">
              <a:spLocks noChangeArrowheads="1"/>
            </p:cNvSpPr>
            <p:nvPr/>
          </p:nvSpPr>
          <p:spPr bwMode="auto">
            <a:xfrm>
              <a:off x="1653" y="3418"/>
              <a:ext cx="2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rtl="1">
                <a:spcBef>
                  <a:spcPct val="0"/>
                </a:spcBef>
              </a:pPr>
              <a:r>
                <a:rPr lang="en-US" sz="2400" i="1">
                  <a:solidFill>
                    <a:schemeClr val="tx1"/>
                  </a:solidFill>
                  <a:latin typeface="Comic Sans MS" pitchFamily="66" charset="0"/>
                </a:rPr>
                <a:t>n</a:t>
              </a:r>
            </a:p>
          </p:txBody>
        </p:sp>
        <p:sp>
          <p:nvSpPr>
            <p:cNvPr id="365632" name="Text Box 64"/>
            <p:cNvSpPr txBox="1">
              <a:spLocks noChangeArrowheads="1"/>
            </p:cNvSpPr>
            <p:nvPr/>
          </p:nvSpPr>
          <p:spPr bwMode="auto">
            <a:xfrm>
              <a:off x="2306" y="3128"/>
              <a:ext cx="3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rtl="1">
                <a:spcBef>
                  <a:spcPct val="0"/>
                </a:spcBef>
              </a:pPr>
              <a:r>
                <a:rPr lang="en-US" sz="2400" i="1">
                  <a:solidFill>
                    <a:schemeClr val="tx1"/>
                  </a:solidFill>
                  <a:latin typeface="Comic Sans MS" pitchFamily="66" charset="0"/>
                </a:rPr>
                <a:t>|B|</a:t>
              </a:r>
            </a:p>
          </p:txBody>
        </p:sp>
      </p:grpSp>
      <p:grpSp>
        <p:nvGrpSpPr>
          <p:cNvPr id="365636" name="Group 68"/>
          <p:cNvGrpSpPr>
            <a:grpSpLocks/>
          </p:cNvGrpSpPr>
          <p:nvPr/>
        </p:nvGrpSpPr>
        <p:grpSpPr bwMode="auto">
          <a:xfrm>
            <a:off x="5648325" y="4581525"/>
            <a:ext cx="2187575" cy="2041525"/>
            <a:chOff x="3365" y="2886"/>
            <a:chExt cx="1378" cy="1286"/>
          </a:xfrm>
        </p:grpSpPr>
        <p:sp>
          <p:nvSpPr>
            <p:cNvPr id="365613" name="Rectangle 45"/>
            <p:cNvSpPr>
              <a:spLocks noChangeArrowheads="1"/>
            </p:cNvSpPr>
            <p:nvPr/>
          </p:nvSpPr>
          <p:spPr bwMode="auto">
            <a:xfrm>
              <a:off x="3630" y="2886"/>
              <a:ext cx="75" cy="965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65614" name="Rectangle 46"/>
            <p:cNvSpPr>
              <a:spLocks noChangeArrowheads="1"/>
            </p:cNvSpPr>
            <p:nvPr/>
          </p:nvSpPr>
          <p:spPr bwMode="auto">
            <a:xfrm>
              <a:off x="3708" y="2887"/>
              <a:ext cx="74" cy="965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65615" name="Rectangle 47"/>
            <p:cNvSpPr>
              <a:spLocks noChangeArrowheads="1"/>
            </p:cNvSpPr>
            <p:nvPr/>
          </p:nvSpPr>
          <p:spPr bwMode="auto">
            <a:xfrm>
              <a:off x="3864" y="2886"/>
              <a:ext cx="75" cy="965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65616" name="Rectangle 48"/>
            <p:cNvSpPr>
              <a:spLocks noChangeArrowheads="1"/>
            </p:cNvSpPr>
            <p:nvPr/>
          </p:nvSpPr>
          <p:spPr bwMode="auto">
            <a:xfrm>
              <a:off x="3785" y="2886"/>
              <a:ext cx="75" cy="965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65618" name="Text Box 50"/>
            <p:cNvSpPr txBox="1">
              <a:spLocks noChangeArrowheads="1"/>
            </p:cNvSpPr>
            <p:nvPr/>
          </p:nvSpPr>
          <p:spPr bwMode="auto">
            <a:xfrm>
              <a:off x="3535" y="3884"/>
              <a:ext cx="3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rtl="1">
                <a:spcBef>
                  <a:spcPct val="0"/>
                </a:spcBef>
              </a:pPr>
              <a:r>
                <a:rPr lang="en-US" sz="2400" i="1">
                  <a:solidFill>
                    <a:schemeClr val="tx1"/>
                  </a:solidFill>
                  <a:latin typeface="Comic Sans MS" pitchFamily="66" charset="0"/>
                </a:rPr>
                <a:t>|B|</a:t>
              </a:r>
            </a:p>
          </p:txBody>
        </p:sp>
        <p:grpSp>
          <p:nvGrpSpPr>
            <p:cNvPr id="365628" name="Group 60"/>
            <p:cNvGrpSpPr>
              <a:grpSpLocks/>
            </p:cNvGrpSpPr>
            <p:nvPr/>
          </p:nvGrpSpPr>
          <p:grpSpPr bwMode="auto">
            <a:xfrm>
              <a:off x="4138" y="3049"/>
              <a:ext cx="244" cy="267"/>
              <a:chOff x="3968" y="3049"/>
              <a:chExt cx="244" cy="267"/>
            </a:xfrm>
          </p:grpSpPr>
          <p:sp>
            <p:nvSpPr>
              <p:cNvPr id="365607" name="Rectangle 39"/>
              <p:cNvSpPr>
                <a:spLocks noChangeArrowheads="1"/>
              </p:cNvSpPr>
              <p:nvPr/>
            </p:nvSpPr>
            <p:spPr bwMode="auto">
              <a:xfrm rot="5400000">
                <a:off x="4056" y="3028"/>
                <a:ext cx="67" cy="244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65625" name="Rectangle 57"/>
              <p:cNvSpPr>
                <a:spLocks noChangeArrowheads="1"/>
              </p:cNvSpPr>
              <p:nvPr/>
            </p:nvSpPr>
            <p:spPr bwMode="auto">
              <a:xfrm rot="5400000">
                <a:off x="4056" y="2961"/>
                <a:ext cx="67" cy="244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65626" name="Rectangle 58"/>
              <p:cNvSpPr>
                <a:spLocks noChangeArrowheads="1"/>
              </p:cNvSpPr>
              <p:nvPr/>
            </p:nvSpPr>
            <p:spPr bwMode="auto">
              <a:xfrm rot="5400000">
                <a:off x="4056" y="3161"/>
                <a:ext cx="67" cy="244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65627" name="Rectangle 59"/>
              <p:cNvSpPr>
                <a:spLocks noChangeArrowheads="1"/>
              </p:cNvSpPr>
              <p:nvPr/>
            </p:nvSpPr>
            <p:spPr bwMode="auto">
              <a:xfrm rot="5400000">
                <a:off x="4056" y="3095"/>
                <a:ext cx="67" cy="244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sp>
          <p:nvSpPr>
            <p:cNvPr id="365621" name="Line 53"/>
            <p:cNvSpPr>
              <a:spLocks noChangeShapeType="1"/>
            </p:cNvSpPr>
            <p:nvPr/>
          </p:nvSpPr>
          <p:spPr bwMode="auto">
            <a:xfrm>
              <a:off x="4199" y="3055"/>
              <a:ext cx="0" cy="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365623" name="Line 55"/>
            <p:cNvSpPr>
              <a:spLocks noChangeShapeType="1"/>
            </p:cNvSpPr>
            <p:nvPr/>
          </p:nvSpPr>
          <p:spPr bwMode="auto">
            <a:xfrm>
              <a:off x="4260" y="3055"/>
              <a:ext cx="0" cy="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365624" name="Line 56"/>
            <p:cNvSpPr>
              <a:spLocks noChangeShapeType="1"/>
            </p:cNvSpPr>
            <p:nvPr/>
          </p:nvSpPr>
          <p:spPr bwMode="auto">
            <a:xfrm>
              <a:off x="4326" y="3052"/>
              <a:ext cx="0" cy="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365629" name="Text Box 61"/>
            <p:cNvSpPr txBox="1">
              <a:spLocks noChangeArrowheads="1"/>
            </p:cNvSpPr>
            <p:nvPr/>
          </p:nvSpPr>
          <p:spPr bwMode="auto">
            <a:xfrm>
              <a:off x="4022" y="3333"/>
              <a:ext cx="3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rtl="1">
                <a:spcBef>
                  <a:spcPct val="0"/>
                </a:spcBef>
              </a:pPr>
              <a:r>
                <a:rPr lang="en-US" sz="2400" i="1">
                  <a:solidFill>
                    <a:schemeClr val="tx1"/>
                  </a:solidFill>
                  <a:latin typeface="Comic Sans MS" pitchFamily="66" charset="0"/>
                </a:rPr>
                <a:t>|B|</a:t>
              </a:r>
            </a:p>
          </p:txBody>
        </p:sp>
        <p:sp>
          <p:nvSpPr>
            <p:cNvPr id="365630" name="Text Box 62"/>
            <p:cNvSpPr txBox="1">
              <a:spLocks noChangeArrowheads="1"/>
            </p:cNvSpPr>
            <p:nvPr/>
          </p:nvSpPr>
          <p:spPr bwMode="auto">
            <a:xfrm>
              <a:off x="4345" y="3031"/>
              <a:ext cx="3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rtl="1">
                <a:spcBef>
                  <a:spcPct val="0"/>
                </a:spcBef>
              </a:pPr>
              <a:r>
                <a:rPr lang="en-US" sz="2400" i="1">
                  <a:solidFill>
                    <a:schemeClr val="tx1"/>
                  </a:solidFill>
                  <a:latin typeface="Comic Sans MS" pitchFamily="66" charset="0"/>
                </a:rPr>
                <a:t>|B|</a:t>
              </a:r>
            </a:p>
          </p:txBody>
        </p:sp>
        <p:sp>
          <p:nvSpPr>
            <p:cNvPr id="365633" name="Text Box 65"/>
            <p:cNvSpPr txBox="1">
              <a:spLocks noChangeArrowheads="1"/>
            </p:cNvSpPr>
            <p:nvPr/>
          </p:nvSpPr>
          <p:spPr bwMode="auto">
            <a:xfrm>
              <a:off x="3365" y="3200"/>
              <a:ext cx="2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rtl="1">
                <a:spcBef>
                  <a:spcPct val="0"/>
                </a:spcBef>
              </a:pPr>
              <a:r>
                <a:rPr lang="en-US" sz="2400" i="1">
                  <a:solidFill>
                    <a:schemeClr val="tx1"/>
                  </a:solidFill>
                  <a:latin typeface="Comic Sans MS" pitchFamily="66" charset="0"/>
                </a:rPr>
                <a:t>n</a:t>
              </a:r>
            </a:p>
          </p:txBody>
        </p:sp>
      </p:grpSp>
      <p:sp>
        <p:nvSpPr>
          <p:cNvPr id="365634" name="AutoShape 66"/>
          <p:cNvSpPr>
            <a:spLocks noChangeArrowheads="1"/>
          </p:cNvSpPr>
          <p:nvPr/>
        </p:nvSpPr>
        <p:spPr bwMode="auto">
          <a:xfrm rot="18858688" flipH="1">
            <a:off x="5461795" y="3729831"/>
            <a:ext cx="392112" cy="638175"/>
          </a:xfrm>
          <a:prstGeom prst="downArrow">
            <a:avLst>
              <a:gd name="adj1" fmla="val 50000"/>
              <a:gd name="adj2" fmla="val 40688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81" grpId="0" animBg="1"/>
      <p:bldP spid="365634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0988" y="669925"/>
            <a:ext cx="8707437" cy="646113"/>
          </a:xfrm>
        </p:spPr>
        <p:txBody>
          <a:bodyPr/>
          <a:lstStyle/>
          <a:p>
            <a:pPr rtl="0"/>
            <a:r>
              <a:rPr lang="en-US" sz="4000">
                <a:solidFill>
                  <a:schemeClr val="accent2"/>
                </a:solidFill>
              </a:rPr>
              <a:t>The query answering algorithm</a:t>
            </a:r>
          </a:p>
        </p:txBody>
      </p:sp>
      <p:sp>
        <p:nvSpPr>
          <p:cNvPr id="366595" name="Text Box 3"/>
          <p:cNvSpPr txBox="1">
            <a:spLocks noChangeArrowheads="1"/>
          </p:cNvSpPr>
          <p:nvPr/>
        </p:nvSpPr>
        <p:spPr bwMode="auto">
          <a:xfrm>
            <a:off x="4541838" y="20383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1">
              <a:spcBef>
                <a:spcPct val="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66596" name="Text Box 4"/>
          <p:cNvSpPr txBox="1">
            <a:spLocks noChangeArrowheads="1"/>
          </p:cNvSpPr>
          <p:nvPr/>
        </p:nvSpPr>
        <p:spPr bwMode="auto">
          <a:xfrm>
            <a:off x="2060575" y="1892300"/>
            <a:ext cx="5146675" cy="51435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spcBef>
                <a:spcPct val="0"/>
              </a:spcBef>
            </a:pPr>
            <a:r>
              <a:rPr lang="el-GR" sz="2600" b="1" i="1">
                <a:solidFill>
                  <a:schemeClr val="tx1"/>
                </a:solidFill>
                <a:sym typeface="Symbol" pitchFamily="18" charset="2"/>
              </a:rPr>
              <a:t>δ</a:t>
            </a:r>
            <a:r>
              <a:rPr lang="en-US" sz="2600" b="1" i="1">
                <a:solidFill>
                  <a:schemeClr val="tx1"/>
                </a:solidFill>
                <a:sym typeface="Symbol" pitchFamily="18" charset="2"/>
              </a:rPr>
              <a:t>(u,v)</a:t>
            </a:r>
            <a:r>
              <a:rPr lang="en-US" sz="2600" b="1">
                <a:solidFill>
                  <a:schemeClr val="tx1"/>
                </a:solidFill>
                <a:sym typeface="Symbol" pitchFamily="18" charset="2"/>
              </a:rPr>
              <a:t>   </a:t>
            </a:r>
            <a:r>
              <a:rPr lang="en-US" sz="2600" b="1" i="1">
                <a:solidFill>
                  <a:srgbClr val="FF0000"/>
                </a:solidFill>
                <a:sym typeface="Symbol" pitchFamily="18" charset="2"/>
              </a:rPr>
              <a:t>D</a:t>
            </a:r>
            <a:r>
              <a:rPr lang="en-US" sz="2600" b="1">
                <a:solidFill>
                  <a:srgbClr val="FF0000"/>
                </a:solidFill>
                <a:sym typeface="Symbol" pitchFamily="18" charset="2"/>
              </a:rPr>
              <a:t>[{</a:t>
            </a:r>
            <a:r>
              <a:rPr lang="en-US" sz="2600" b="1" i="1">
                <a:solidFill>
                  <a:srgbClr val="FF0000"/>
                </a:solidFill>
                <a:sym typeface="Symbol" pitchFamily="18" charset="2"/>
              </a:rPr>
              <a:t>u</a:t>
            </a:r>
            <a:r>
              <a:rPr lang="en-US" sz="2600" b="1">
                <a:solidFill>
                  <a:srgbClr val="FF0000"/>
                </a:solidFill>
                <a:sym typeface="Symbol" pitchFamily="18" charset="2"/>
              </a:rPr>
              <a:t>},</a:t>
            </a:r>
            <a:r>
              <a:rPr lang="en-US" sz="2600" b="1" i="1">
                <a:solidFill>
                  <a:srgbClr val="FF0000"/>
                </a:solidFill>
                <a:sym typeface="Symbol" pitchFamily="18" charset="2"/>
              </a:rPr>
              <a:t>V</a:t>
            </a:r>
            <a:r>
              <a:rPr lang="en-US" sz="2600" b="1">
                <a:solidFill>
                  <a:srgbClr val="FF0000"/>
                </a:solidFill>
                <a:sym typeface="Symbol" pitchFamily="18" charset="2"/>
              </a:rPr>
              <a:t>]*</a:t>
            </a:r>
            <a:r>
              <a:rPr lang="en-US" sz="2600" b="1" i="1">
                <a:solidFill>
                  <a:srgbClr val="FF0000"/>
                </a:solidFill>
                <a:sym typeface="Symbol" pitchFamily="18" charset="2"/>
              </a:rPr>
              <a:t>D</a:t>
            </a:r>
            <a:r>
              <a:rPr lang="en-US" sz="2600" b="1">
                <a:solidFill>
                  <a:srgbClr val="FF0000"/>
                </a:solidFill>
                <a:sym typeface="Symbol" pitchFamily="18" charset="2"/>
              </a:rPr>
              <a:t>[</a:t>
            </a:r>
            <a:r>
              <a:rPr lang="en-US" sz="2600" b="1" i="1">
                <a:solidFill>
                  <a:srgbClr val="FF0000"/>
                </a:solidFill>
                <a:sym typeface="Symbol" pitchFamily="18" charset="2"/>
              </a:rPr>
              <a:t>V</a:t>
            </a:r>
            <a:r>
              <a:rPr lang="en-US" sz="2600" b="1">
                <a:solidFill>
                  <a:srgbClr val="FF0000"/>
                </a:solidFill>
                <a:sym typeface="Symbol" pitchFamily="18" charset="2"/>
              </a:rPr>
              <a:t>,{</a:t>
            </a:r>
            <a:r>
              <a:rPr lang="en-US" sz="2600" b="1" i="1">
                <a:solidFill>
                  <a:srgbClr val="FF0000"/>
                </a:solidFill>
                <a:sym typeface="Symbol" pitchFamily="18" charset="2"/>
              </a:rPr>
              <a:t>v</a:t>
            </a:r>
            <a:r>
              <a:rPr lang="en-US" sz="2600" b="1">
                <a:solidFill>
                  <a:srgbClr val="FF0000"/>
                </a:solidFill>
                <a:sym typeface="Symbol" pitchFamily="18" charset="2"/>
              </a:rPr>
              <a:t>}]</a:t>
            </a:r>
            <a:endParaRPr lang="en-US" sz="2600" b="1">
              <a:solidFill>
                <a:schemeClr val="tx1"/>
              </a:solidFill>
              <a:sym typeface="Symbol" pitchFamily="18" charset="2"/>
            </a:endParaRPr>
          </a:p>
        </p:txBody>
      </p:sp>
      <p:grpSp>
        <p:nvGrpSpPr>
          <p:cNvPr id="366619" name="Group 27"/>
          <p:cNvGrpSpPr>
            <a:grpSpLocks/>
          </p:cNvGrpSpPr>
          <p:nvPr/>
        </p:nvGrpSpPr>
        <p:grpSpPr bwMode="auto">
          <a:xfrm>
            <a:off x="2613025" y="2738438"/>
            <a:ext cx="4043363" cy="2068512"/>
            <a:chOff x="1646" y="1725"/>
            <a:chExt cx="2547" cy="1303"/>
          </a:xfrm>
        </p:grpSpPr>
        <p:sp>
          <p:nvSpPr>
            <p:cNvPr id="366599" name="Rectangle 7"/>
            <p:cNvSpPr>
              <a:spLocks noChangeArrowheads="1"/>
            </p:cNvSpPr>
            <p:nvPr/>
          </p:nvSpPr>
          <p:spPr bwMode="auto">
            <a:xfrm>
              <a:off x="3775" y="2063"/>
              <a:ext cx="75" cy="96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66603" name="Rectangle 11"/>
            <p:cNvSpPr>
              <a:spLocks noChangeArrowheads="1"/>
            </p:cNvSpPr>
            <p:nvPr/>
          </p:nvSpPr>
          <p:spPr bwMode="auto">
            <a:xfrm rot="5400000">
              <a:off x="2410" y="2077"/>
              <a:ext cx="68" cy="106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66607" name="Rectangle 15"/>
            <p:cNvSpPr>
              <a:spLocks noChangeAspect="1" noChangeArrowheads="1"/>
            </p:cNvSpPr>
            <p:nvPr/>
          </p:nvSpPr>
          <p:spPr bwMode="auto">
            <a:xfrm>
              <a:off x="1915" y="2061"/>
              <a:ext cx="1056" cy="95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66608" name="Rectangle 16"/>
            <p:cNvSpPr>
              <a:spLocks noChangeAspect="1" noChangeArrowheads="1"/>
            </p:cNvSpPr>
            <p:nvPr/>
          </p:nvSpPr>
          <p:spPr bwMode="auto">
            <a:xfrm rot="5400000">
              <a:off x="3186" y="2018"/>
              <a:ext cx="957" cy="10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66609" name="Text Box 17"/>
            <p:cNvSpPr txBox="1">
              <a:spLocks noChangeArrowheads="1"/>
            </p:cNvSpPr>
            <p:nvPr/>
          </p:nvSpPr>
          <p:spPr bwMode="auto">
            <a:xfrm>
              <a:off x="1646" y="2453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rtl="1">
                <a:spcBef>
                  <a:spcPct val="0"/>
                </a:spcBef>
              </a:pPr>
              <a:r>
                <a:rPr lang="en-US" sz="2400" i="1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366615" name="Text Box 23"/>
            <p:cNvSpPr txBox="1">
              <a:spLocks noChangeArrowheads="1"/>
            </p:cNvSpPr>
            <p:nvPr/>
          </p:nvSpPr>
          <p:spPr bwMode="auto">
            <a:xfrm>
              <a:off x="3714" y="1725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rtl="1">
                <a:spcBef>
                  <a:spcPct val="0"/>
                </a:spcBef>
              </a:pPr>
              <a:r>
                <a:rPr lang="en-US" sz="2400" i="1">
                  <a:solidFill>
                    <a:schemeClr val="tx1"/>
                  </a:solidFill>
                </a:rPr>
                <a:t>v</a:t>
              </a:r>
            </a:p>
          </p:txBody>
        </p:sp>
      </p:grpSp>
      <p:sp>
        <p:nvSpPr>
          <p:cNvPr id="366618" name="Text Box 26"/>
          <p:cNvSpPr txBox="1">
            <a:spLocks noChangeArrowheads="1"/>
          </p:cNvSpPr>
          <p:nvPr/>
        </p:nvSpPr>
        <p:spPr bwMode="auto">
          <a:xfrm>
            <a:off x="2036763" y="5268913"/>
            <a:ext cx="52990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Query time: </a:t>
            </a:r>
            <a:r>
              <a:rPr lang="en-US">
                <a:solidFill>
                  <a:schemeClr val="accent2"/>
                </a:solidFill>
              </a:rPr>
              <a:t>O(</a:t>
            </a:r>
            <a:r>
              <a:rPr lang="en-US" i="1">
                <a:solidFill>
                  <a:schemeClr val="accent2"/>
                </a:solidFill>
              </a:rPr>
              <a:t>n</a:t>
            </a:r>
            <a:r>
              <a:rPr lang="en-US">
                <a:solidFill>
                  <a:schemeClr val="accent2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6" grpId="0" animBg="1"/>
      <p:bldP spid="366618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0988" y="395288"/>
            <a:ext cx="8707437" cy="646112"/>
          </a:xfrm>
        </p:spPr>
        <p:txBody>
          <a:bodyPr/>
          <a:lstStyle/>
          <a:p>
            <a:pPr rtl="0"/>
            <a:r>
              <a:rPr lang="en-US" sz="4000">
                <a:solidFill>
                  <a:schemeClr val="accent2"/>
                </a:solidFill>
              </a:rPr>
              <a:t>The preprocessing algorithm: </a:t>
            </a:r>
            <a:r>
              <a:rPr lang="en-US" sz="4000">
                <a:solidFill>
                  <a:schemeClr val="tx1"/>
                </a:solidFill>
              </a:rPr>
              <a:t>Correctness</a:t>
            </a:r>
          </a:p>
        </p:txBody>
      </p:sp>
      <p:sp>
        <p:nvSpPr>
          <p:cNvPr id="367619" name="Text Box 3"/>
          <p:cNvSpPr txBox="1">
            <a:spLocks noChangeArrowheads="1"/>
          </p:cNvSpPr>
          <p:nvPr/>
        </p:nvSpPr>
        <p:spPr bwMode="auto">
          <a:xfrm>
            <a:off x="3667125" y="20383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1">
              <a:spcBef>
                <a:spcPct val="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67621" name="Text Box 5"/>
          <p:cNvSpPr txBox="1">
            <a:spLocks noChangeArrowheads="1"/>
          </p:cNvSpPr>
          <p:nvPr/>
        </p:nvSpPr>
        <p:spPr bwMode="auto">
          <a:xfrm>
            <a:off x="423863" y="1968500"/>
            <a:ext cx="8297862" cy="146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b="1" u="sng">
                <a:solidFill>
                  <a:srgbClr val="CC0099"/>
                </a:solidFill>
              </a:rPr>
              <a:t>Invariant:</a:t>
            </a:r>
            <a:r>
              <a:rPr lang="en-US" sz="3000"/>
              <a:t> After the </a:t>
            </a:r>
            <a:r>
              <a:rPr lang="en-US" sz="3000" i="1">
                <a:solidFill>
                  <a:srgbClr val="FF0000"/>
                </a:solidFill>
              </a:rPr>
              <a:t>i</a:t>
            </a:r>
            <a:r>
              <a:rPr lang="en-US" sz="3000"/>
              <a:t>-th iteration, if </a:t>
            </a:r>
            <a:r>
              <a:rPr lang="en-US" sz="3000" i="1">
                <a:solidFill>
                  <a:srgbClr val="FF0000"/>
                </a:solidFill>
              </a:rPr>
              <a:t>u</a:t>
            </a:r>
            <a:r>
              <a:rPr lang="en-US" sz="3000">
                <a:solidFill>
                  <a:srgbClr val="FF0000"/>
                </a:solidFill>
                <a:sym typeface="Symbol" pitchFamily="18" charset="2"/>
              </a:rPr>
              <a:t> </a:t>
            </a:r>
            <a:r>
              <a:rPr lang="en-US" sz="3000" i="1">
                <a:solidFill>
                  <a:srgbClr val="FF0000"/>
                </a:solidFill>
                <a:sym typeface="Symbol" pitchFamily="18" charset="2"/>
              </a:rPr>
              <a:t>B</a:t>
            </a:r>
            <a:r>
              <a:rPr lang="en-US" sz="3000" i="1" baseline="-25000">
                <a:solidFill>
                  <a:srgbClr val="FF0000"/>
                </a:solidFill>
                <a:sym typeface="Symbol" pitchFamily="18" charset="2"/>
              </a:rPr>
              <a:t>i </a:t>
            </a:r>
            <a:r>
              <a:rPr lang="en-US" sz="3000">
                <a:sym typeface="Symbol" pitchFamily="18" charset="2"/>
              </a:rPr>
              <a:t>or</a:t>
            </a:r>
            <a:r>
              <a:rPr lang="en-US" sz="300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3000" i="1">
                <a:solidFill>
                  <a:srgbClr val="FF0000"/>
                </a:solidFill>
                <a:sym typeface="Symbol" pitchFamily="18" charset="2"/>
              </a:rPr>
              <a:t>v</a:t>
            </a:r>
            <a:r>
              <a:rPr lang="en-US" sz="3000">
                <a:solidFill>
                  <a:srgbClr val="FF0000"/>
                </a:solidFill>
                <a:sym typeface="Symbol" pitchFamily="18" charset="2"/>
              </a:rPr>
              <a:t></a:t>
            </a:r>
            <a:r>
              <a:rPr lang="en-US" sz="3000" i="1">
                <a:solidFill>
                  <a:srgbClr val="FF0000"/>
                </a:solidFill>
                <a:sym typeface="Symbol" pitchFamily="18" charset="2"/>
              </a:rPr>
              <a:t>B</a:t>
            </a:r>
            <a:r>
              <a:rPr lang="en-US" sz="3000" i="1" baseline="-25000">
                <a:solidFill>
                  <a:srgbClr val="FF0000"/>
                </a:solidFill>
                <a:sym typeface="Symbol" pitchFamily="18" charset="2"/>
              </a:rPr>
              <a:t>i</a:t>
            </a:r>
            <a:r>
              <a:rPr lang="en-US" sz="300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3000">
                <a:sym typeface="Symbol" pitchFamily="18" charset="2"/>
              </a:rPr>
              <a:t>and there is a shortest path from </a:t>
            </a:r>
            <a:r>
              <a:rPr lang="en-US" sz="3000" i="1">
                <a:solidFill>
                  <a:srgbClr val="FF0000"/>
                </a:solidFill>
                <a:sym typeface="Symbol" pitchFamily="18" charset="2"/>
              </a:rPr>
              <a:t>u</a:t>
            </a:r>
            <a:r>
              <a:rPr lang="en-US" sz="3000">
                <a:sym typeface="Symbol" pitchFamily="18" charset="2"/>
              </a:rPr>
              <a:t> to </a:t>
            </a:r>
            <a:r>
              <a:rPr lang="en-US" sz="3000" i="1">
                <a:solidFill>
                  <a:srgbClr val="FF0000"/>
                </a:solidFill>
                <a:sym typeface="Symbol" pitchFamily="18" charset="2"/>
              </a:rPr>
              <a:t>v</a:t>
            </a:r>
            <a:r>
              <a:rPr lang="en-US" sz="3000">
                <a:sym typeface="Symbol" pitchFamily="18" charset="2"/>
              </a:rPr>
              <a:t> that uses at most</a:t>
            </a:r>
            <a:r>
              <a:rPr lang="en-US" sz="3000"/>
              <a:t> </a:t>
            </a:r>
            <a:r>
              <a:rPr lang="en-US" sz="3000">
                <a:solidFill>
                  <a:srgbClr val="FF0000"/>
                </a:solidFill>
              </a:rPr>
              <a:t>(3/2)</a:t>
            </a:r>
            <a:r>
              <a:rPr lang="en-US" sz="3000" i="1" baseline="30000">
                <a:solidFill>
                  <a:srgbClr val="FF0000"/>
                </a:solidFill>
              </a:rPr>
              <a:t>i</a:t>
            </a:r>
            <a:r>
              <a:rPr lang="en-US" sz="3000"/>
              <a:t> edges, then </a:t>
            </a:r>
            <a:r>
              <a:rPr lang="en-US" sz="3000" i="1">
                <a:solidFill>
                  <a:srgbClr val="FF0000"/>
                </a:solidFill>
              </a:rPr>
              <a:t>D</a:t>
            </a:r>
            <a:r>
              <a:rPr lang="en-US" sz="3000">
                <a:solidFill>
                  <a:srgbClr val="FF0000"/>
                </a:solidFill>
              </a:rPr>
              <a:t>(</a:t>
            </a:r>
            <a:r>
              <a:rPr lang="en-US" sz="3000" i="1">
                <a:solidFill>
                  <a:srgbClr val="FF0000"/>
                </a:solidFill>
              </a:rPr>
              <a:t>u</a:t>
            </a:r>
            <a:r>
              <a:rPr lang="en-US" sz="3000">
                <a:solidFill>
                  <a:srgbClr val="FF0000"/>
                </a:solidFill>
              </a:rPr>
              <a:t>,</a:t>
            </a:r>
            <a:r>
              <a:rPr lang="en-US" sz="3000" i="1">
                <a:solidFill>
                  <a:srgbClr val="FF0000"/>
                </a:solidFill>
              </a:rPr>
              <a:t>v</a:t>
            </a:r>
            <a:r>
              <a:rPr lang="en-US" sz="3000">
                <a:solidFill>
                  <a:srgbClr val="FF0000"/>
                </a:solidFill>
              </a:rPr>
              <a:t>)=</a:t>
            </a:r>
            <a:r>
              <a:rPr lang="el-GR" sz="3000">
                <a:solidFill>
                  <a:srgbClr val="FF0000"/>
                </a:solidFill>
              </a:rPr>
              <a:t>δ</a:t>
            </a:r>
            <a:r>
              <a:rPr lang="en-US" sz="3000">
                <a:solidFill>
                  <a:srgbClr val="FF0000"/>
                </a:solidFill>
              </a:rPr>
              <a:t>(</a:t>
            </a:r>
            <a:r>
              <a:rPr lang="en-US" sz="3000" i="1">
                <a:solidFill>
                  <a:srgbClr val="FF0000"/>
                </a:solidFill>
              </a:rPr>
              <a:t>u</a:t>
            </a:r>
            <a:r>
              <a:rPr lang="en-US" sz="3000">
                <a:solidFill>
                  <a:srgbClr val="FF0000"/>
                </a:solidFill>
              </a:rPr>
              <a:t>,</a:t>
            </a:r>
            <a:r>
              <a:rPr lang="en-US" sz="3000" i="1">
                <a:solidFill>
                  <a:srgbClr val="FF0000"/>
                </a:solidFill>
              </a:rPr>
              <a:t>v</a:t>
            </a:r>
            <a:r>
              <a:rPr lang="en-US" sz="3000">
                <a:solidFill>
                  <a:srgbClr val="FF0000"/>
                </a:solidFill>
              </a:rPr>
              <a:t>)</a:t>
            </a:r>
            <a:r>
              <a:rPr lang="en-US" sz="3000"/>
              <a:t>.</a:t>
            </a:r>
            <a:endParaRPr lang="el-GR" sz="3000"/>
          </a:p>
        </p:txBody>
      </p:sp>
      <p:sp>
        <p:nvSpPr>
          <p:cNvPr id="367622" name="Text Box 6"/>
          <p:cNvSpPr txBox="1">
            <a:spLocks noChangeArrowheads="1"/>
          </p:cNvSpPr>
          <p:nvPr/>
        </p:nvSpPr>
        <p:spPr bwMode="auto">
          <a:xfrm>
            <a:off x="962025" y="1201738"/>
            <a:ext cx="741203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/>
              <a:t>Let </a:t>
            </a:r>
            <a:r>
              <a:rPr lang="en-US" sz="3000" i="1">
                <a:solidFill>
                  <a:srgbClr val="FF0000"/>
                </a:solidFill>
              </a:rPr>
              <a:t>B</a:t>
            </a:r>
            <a:r>
              <a:rPr lang="en-US" sz="3000" i="1" baseline="-25000">
                <a:solidFill>
                  <a:srgbClr val="FF0000"/>
                </a:solidFill>
              </a:rPr>
              <a:t>i</a:t>
            </a:r>
            <a:r>
              <a:rPr lang="en-US" sz="3000"/>
              <a:t> be the </a:t>
            </a:r>
            <a:r>
              <a:rPr lang="en-US" sz="3000" i="1">
                <a:solidFill>
                  <a:srgbClr val="FF0000"/>
                </a:solidFill>
              </a:rPr>
              <a:t>i</a:t>
            </a:r>
            <a:r>
              <a:rPr lang="en-US" sz="3000"/>
              <a:t>-th sample.    </a:t>
            </a:r>
            <a:r>
              <a:rPr lang="en-US" sz="3000" i="1">
                <a:solidFill>
                  <a:srgbClr val="FF0000"/>
                </a:solidFill>
              </a:rPr>
              <a:t>B</a:t>
            </a:r>
            <a:r>
              <a:rPr lang="en-US" sz="3000" i="1" baseline="-25000">
                <a:solidFill>
                  <a:srgbClr val="FF0000"/>
                </a:solidFill>
              </a:rPr>
              <a:t>1</a:t>
            </a:r>
            <a:r>
              <a:rPr lang="en-US" sz="3000">
                <a:solidFill>
                  <a:srgbClr val="FF0000"/>
                </a:solidFill>
                <a:sym typeface="Symbol" pitchFamily="18" charset="2"/>
              </a:rPr>
              <a:t> </a:t>
            </a:r>
            <a:r>
              <a:rPr lang="en-US" sz="3000" i="1">
                <a:solidFill>
                  <a:srgbClr val="FF0000"/>
                </a:solidFill>
              </a:rPr>
              <a:t>B</a:t>
            </a:r>
            <a:r>
              <a:rPr lang="en-US" sz="3000" i="1" baseline="-25000">
                <a:solidFill>
                  <a:srgbClr val="FF0000"/>
                </a:solidFill>
              </a:rPr>
              <a:t>2 </a:t>
            </a:r>
            <a:r>
              <a:rPr lang="en-US">
                <a:solidFill>
                  <a:srgbClr val="FF0000"/>
                </a:solidFill>
                <a:sym typeface="Symbol" pitchFamily="18" charset="2"/>
              </a:rPr>
              <a:t></a:t>
            </a:r>
            <a:r>
              <a:rPr lang="en-US" sz="3000" i="1" baseline="-25000">
                <a:solidFill>
                  <a:srgbClr val="FF0000"/>
                </a:solidFill>
              </a:rPr>
              <a:t> </a:t>
            </a:r>
            <a:r>
              <a:rPr lang="en-US" sz="3000" i="1">
                <a:solidFill>
                  <a:srgbClr val="FF0000"/>
                </a:solidFill>
              </a:rPr>
              <a:t>B</a:t>
            </a:r>
            <a:r>
              <a:rPr lang="en-US" sz="3000" i="1" baseline="-25000">
                <a:solidFill>
                  <a:srgbClr val="FF0000"/>
                </a:solidFill>
              </a:rPr>
              <a:t>3 </a:t>
            </a:r>
            <a:r>
              <a:rPr lang="en-US" sz="3000">
                <a:solidFill>
                  <a:srgbClr val="FF0000"/>
                </a:solidFill>
                <a:sym typeface="Symbol" pitchFamily="18" charset="2"/>
              </a:rPr>
              <a:t></a:t>
            </a:r>
            <a:r>
              <a:rPr lang="en-US" sz="3000" i="1" baseline="-25000">
                <a:solidFill>
                  <a:srgbClr val="FF0000"/>
                </a:solidFill>
              </a:rPr>
              <a:t> </a:t>
            </a:r>
            <a:r>
              <a:rPr lang="en-US" sz="300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367623" name="Text Box 7"/>
          <p:cNvSpPr txBox="1">
            <a:spLocks noChangeArrowheads="1"/>
          </p:cNvSpPr>
          <p:nvPr/>
        </p:nvSpPr>
        <p:spPr bwMode="auto">
          <a:xfrm>
            <a:off x="693738" y="3813441"/>
            <a:ext cx="7718425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600"/>
              <a:t>Consider a shortest path that uses at most </a:t>
            </a:r>
            <a:r>
              <a:rPr lang="en-US" sz="2600">
                <a:solidFill>
                  <a:srgbClr val="FF0000"/>
                </a:solidFill>
              </a:rPr>
              <a:t>(3/2)</a:t>
            </a:r>
            <a:r>
              <a:rPr lang="en-US" sz="2600" i="1" baseline="30000">
                <a:solidFill>
                  <a:srgbClr val="FF0000"/>
                </a:solidFill>
              </a:rPr>
              <a:t>i</a:t>
            </a:r>
            <a:r>
              <a:rPr lang="en-US" sz="2600" baseline="30000">
                <a:solidFill>
                  <a:srgbClr val="FF0000"/>
                </a:solidFill>
              </a:rPr>
              <a:t>+1</a:t>
            </a:r>
            <a:r>
              <a:rPr lang="en-US" sz="2600"/>
              <a:t> edges</a:t>
            </a:r>
          </a:p>
        </p:txBody>
      </p:sp>
      <p:grpSp>
        <p:nvGrpSpPr>
          <p:cNvPr id="367624" name="Group 8"/>
          <p:cNvGrpSpPr>
            <a:grpSpLocks/>
          </p:cNvGrpSpPr>
          <p:nvPr/>
        </p:nvGrpSpPr>
        <p:grpSpPr bwMode="auto">
          <a:xfrm>
            <a:off x="982663" y="4289691"/>
            <a:ext cx="7083425" cy="1098550"/>
            <a:chOff x="595" y="2402"/>
            <a:chExt cx="4462" cy="692"/>
          </a:xfrm>
        </p:grpSpPr>
        <p:sp>
          <p:nvSpPr>
            <p:cNvPr id="367625" name="Line 9"/>
            <p:cNvSpPr>
              <a:spLocks noChangeShapeType="1"/>
            </p:cNvSpPr>
            <p:nvPr/>
          </p:nvSpPr>
          <p:spPr bwMode="auto">
            <a:xfrm>
              <a:off x="595" y="2667"/>
              <a:ext cx="0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367626" name="Line 10"/>
            <p:cNvSpPr>
              <a:spLocks noChangeShapeType="1"/>
            </p:cNvSpPr>
            <p:nvPr/>
          </p:nvSpPr>
          <p:spPr bwMode="auto">
            <a:xfrm>
              <a:off x="2106" y="2668"/>
              <a:ext cx="0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367627" name="Line 11"/>
            <p:cNvSpPr>
              <a:spLocks noChangeShapeType="1"/>
            </p:cNvSpPr>
            <p:nvPr/>
          </p:nvSpPr>
          <p:spPr bwMode="auto">
            <a:xfrm>
              <a:off x="3582" y="2668"/>
              <a:ext cx="0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367628" name="Line 12"/>
            <p:cNvSpPr>
              <a:spLocks noChangeShapeType="1"/>
            </p:cNvSpPr>
            <p:nvPr/>
          </p:nvSpPr>
          <p:spPr bwMode="auto">
            <a:xfrm>
              <a:off x="5057" y="2668"/>
              <a:ext cx="0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  <p:graphicFrame>
          <p:nvGraphicFramePr>
            <p:cNvPr id="367629" name="Object 13"/>
            <p:cNvGraphicFramePr>
              <a:graphicFrameLocks noChangeAspect="1"/>
            </p:cNvGraphicFramePr>
            <p:nvPr/>
          </p:nvGraphicFramePr>
          <p:xfrm>
            <a:off x="2591" y="2547"/>
            <a:ext cx="621" cy="523"/>
          </p:xfrm>
          <a:graphic>
            <a:graphicData uri="http://schemas.openxmlformats.org/presentationml/2006/ole">
              <p:oleObj spid="_x0000_s367629" name="Equation" r:id="rId3" imgW="482400" imgH="406080" progId="Equation.DSMT4">
                <p:embed/>
              </p:oleObj>
            </a:graphicData>
          </a:graphic>
        </p:graphicFrame>
        <p:graphicFrame>
          <p:nvGraphicFramePr>
            <p:cNvPr id="367630" name="Object 14"/>
            <p:cNvGraphicFramePr>
              <a:graphicFrameLocks noChangeAspect="1"/>
            </p:cNvGraphicFramePr>
            <p:nvPr/>
          </p:nvGraphicFramePr>
          <p:xfrm>
            <a:off x="4025" y="2571"/>
            <a:ext cx="621" cy="523"/>
          </p:xfrm>
          <a:graphic>
            <a:graphicData uri="http://schemas.openxmlformats.org/presentationml/2006/ole">
              <p:oleObj spid="_x0000_s367630" name="Equation" r:id="rId4" imgW="482400" imgH="406080" progId="Equation.DSMT4">
                <p:embed/>
              </p:oleObj>
            </a:graphicData>
          </a:graphic>
        </p:graphicFrame>
        <p:graphicFrame>
          <p:nvGraphicFramePr>
            <p:cNvPr id="367631" name="Object 15"/>
            <p:cNvGraphicFramePr>
              <a:graphicFrameLocks noChangeAspect="1"/>
            </p:cNvGraphicFramePr>
            <p:nvPr/>
          </p:nvGraphicFramePr>
          <p:xfrm>
            <a:off x="1025" y="2547"/>
            <a:ext cx="621" cy="523"/>
          </p:xfrm>
          <a:graphic>
            <a:graphicData uri="http://schemas.openxmlformats.org/presentationml/2006/ole">
              <p:oleObj spid="_x0000_s367631" name="Equation" r:id="rId5" imgW="482400" imgH="406080" progId="Equation.DSMT4">
                <p:embed/>
              </p:oleObj>
            </a:graphicData>
          </a:graphic>
        </p:graphicFrame>
        <p:sp>
          <p:nvSpPr>
            <p:cNvPr id="367632" name="Line 16"/>
            <p:cNvSpPr>
              <a:spLocks noChangeShapeType="1"/>
            </p:cNvSpPr>
            <p:nvPr/>
          </p:nvSpPr>
          <p:spPr bwMode="auto">
            <a:xfrm flipH="1">
              <a:off x="606" y="2837"/>
              <a:ext cx="4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367633" name="Line 17"/>
            <p:cNvSpPr>
              <a:spLocks noChangeShapeType="1"/>
            </p:cNvSpPr>
            <p:nvPr/>
          </p:nvSpPr>
          <p:spPr bwMode="auto">
            <a:xfrm flipH="1">
              <a:off x="3606" y="2861"/>
              <a:ext cx="4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367634" name="Line 18"/>
            <p:cNvSpPr>
              <a:spLocks noChangeShapeType="1"/>
            </p:cNvSpPr>
            <p:nvPr/>
          </p:nvSpPr>
          <p:spPr bwMode="auto">
            <a:xfrm flipH="1">
              <a:off x="2154" y="2837"/>
              <a:ext cx="4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367635" name="Line 19"/>
            <p:cNvSpPr>
              <a:spLocks noChangeShapeType="1"/>
            </p:cNvSpPr>
            <p:nvPr/>
          </p:nvSpPr>
          <p:spPr bwMode="auto">
            <a:xfrm>
              <a:off x="1646" y="2837"/>
              <a:ext cx="4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367636" name="Line 20"/>
            <p:cNvSpPr>
              <a:spLocks noChangeShapeType="1"/>
            </p:cNvSpPr>
            <p:nvPr/>
          </p:nvSpPr>
          <p:spPr bwMode="auto">
            <a:xfrm>
              <a:off x="4598" y="2861"/>
              <a:ext cx="4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367637" name="Line 21"/>
            <p:cNvSpPr>
              <a:spLocks noChangeShapeType="1"/>
            </p:cNvSpPr>
            <p:nvPr/>
          </p:nvSpPr>
          <p:spPr bwMode="auto">
            <a:xfrm>
              <a:off x="3146" y="2861"/>
              <a:ext cx="4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367638" name="Text Box 22"/>
            <p:cNvSpPr txBox="1">
              <a:spLocks noChangeArrowheads="1"/>
            </p:cNvSpPr>
            <p:nvPr/>
          </p:nvSpPr>
          <p:spPr bwMode="auto">
            <a:xfrm>
              <a:off x="727" y="2402"/>
              <a:ext cx="123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/>
                <a:t>at most</a:t>
              </a:r>
            </a:p>
          </p:txBody>
        </p:sp>
        <p:sp>
          <p:nvSpPr>
            <p:cNvPr id="367639" name="Text Box 23"/>
            <p:cNvSpPr txBox="1">
              <a:spLocks noChangeArrowheads="1"/>
            </p:cNvSpPr>
            <p:nvPr/>
          </p:nvSpPr>
          <p:spPr bwMode="auto">
            <a:xfrm>
              <a:off x="3727" y="2402"/>
              <a:ext cx="123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/>
                <a:t>at most</a:t>
              </a:r>
            </a:p>
          </p:txBody>
        </p:sp>
      </p:grpSp>
      <p:sp>
        <p:nvSpPr>
          <p:cNvPr id="367640" name="Oval 24"/>
          <p:cNvSpPr>
            <a:spLocks noChangeAspect="1" noChangeArrowheads="1"/>
          </p:cNvSpPr>
          <p:nvPr/>
        </p:nvSpPr>
        <p:spPr bwMode="auto">
          <a:xfrm rot="16200000">
            <a:off x="3260726" y="5464440"/>
            <a:ext cx="220662" cy="2079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67641" name="Oval 25"/>
          <p:cNvSpPr>
            <a:spLocks noChangeAspect="1" noChangeArrowheads="1"/>
          </p:cNvSpPr>
          <p:nvPr/>
        </p:nvSpPr>
        <p:spPr bwMode="auto">
          <a:xfrm rot="16200000">
            <a:off x="3844926" y="5464440"/>
            <a:ext cx="220662" cy="2079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67642" name="Oval 26"/>
          <p:cNvSpPr>
            <a:spLocks noChangeAspect="1" noChangeArrowheads="1"/>
          </p:cNvSpPr>
          <p:nvPr/>
        </p:nvSpPr>
        <p:spPr bwMode="auto">
          <a:xfrm rot="16200000">
            <a:off x="4431506" y="5465235"/>
            <a:ext cx="220663" cy="20955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67643" name="Oval 27"/>
          <p:cNvSpPr>
            <a:spLocks noChangeAspect="1" noChangeArrowheads="1"/>
          </p:cNvSpPr>
          <p:nvPr/>
        </p:nvSpPr>
        <p:spPr bwMode="auto">
          <a:xfrm rot="16200000">
            <a:off x="5016501" y="5464440"/>
            <a:ext cx="220662" cy="2079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67644" name="Oval 28"/>
          <p:cNvSpPr>
            <a:spLocks noChangeAspect="1" noChangeArrowheads="1"/>
          </p:cNvSpPr>
          <p:nvPr/>
        </p:nvSpPr>
        <p:spPr bwMode="auto">
          <a:xfrm rot="16200000">
            <a:off x="5602288" y="5464441"/>
            <a:ext cx="220662" cy="2079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67645" name="Oval 29"/>
          <p:cNvSpPr>
            <a:spLocks noChangeAspect="1" noChangeArrowheads="1"/>
          </p:cNvSpPr>
          <p:nvPr/>
        </p:nvSpPr>
        <p:spPr bwMode="auto">
          <a:xfrm rot="16200000">
            <a:off x="862013" y="5464441"/>
            <a:ext cx="220662" cy="2079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67646" name="Oval 30"/>
          <p:cNvSpPr>
            <a:spLocks noChangeAspect="1" noChangeArrowheads="1"/>
          </p:cNvSpPr>
          <p:nvPr/>
        </p:nvSpPr>
        <p:spPr bwMode="auto">
          <a:xfrm rot="16200000">
            <a:off x="7967663" y="5464441"/>
            <a:ext cx="220662" cy="2079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67647" name="Freeform 31"/>
          <p:cNvSpPr>
            <a:spLocks/>
          </p:cNvSpPr>
          <p:nvPr/>
        </p:nvSpPr>
        <p:spPr bwMode="auto">
          <a:xfrm>
            <a:off x="1082675" y="5483491"/>
            <a:ext cx="2178050" cy="246062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211" y="64"/>
              </a:cxn>
              <a:cxn ang="0">
                <a:pos x="284" y="118"/>
              </a:cxn>
              <a:cxn ang="0">
                <a:pos x="375" y="155"/>
              </a:cxn>
              <a:cxn ang="0">
                <a:pos x="457" y="118"/>
              </a:cxn>
              <a:cxn ang="0">
                <a:pos x="677" y="0"/>
              </a:cxn>
              <a:cxn ang="0">
                <a:pos x="723" y="9"/>
              </a:cxn>
              <a:cxn ang="0">
                <a:pos x="777" y="54"/>
              </a:cxn>
              <a:cxn ang="0">
                <a:pos x="860" y="100"/>
              </a:cxn>
              <a:cxn ang="0">
                <a:pos x="1006" y="54"/>
              </a:cxn>
              <a:cxn ang="0">
                <a:pos x="1061" y="36"/>
              </a:cxn>
              <a:cxn ang="0">
                <a:pos x="1088" y="27"/>
              </a:cxn>
              <a:cxn ang="0">
                <a:pos x="1152" y="82"/>
              </a:cxn>
              <a:cxn ang="0">
                <a:pos x="1207" y="100"/>
              </a:cxn>
              <a:cxn ang="0">
                <a:pos x="1308" y="73"/>
              </a:cxn>
              <a:cxn ang="0">
                <a:pos x="1335" y="64"/>
              </a:cxn>
              <a:cxn ang="0">
                <a:pos x="1372" y="73"/>
              </a:cxn>
            </a:cxnLst>
            <a:rect l="0" t="0" r="r" b="b"/>
            <a:pathLst>
              <a:path w="1372" h="155">
                <a:moveTo>
                  <a:pt x="0" y="54"/>
                </a:moveTo>
                <a:cubicBezTo>
                  <a:pt x="70" y="57"/>
                  <a:pt x="142" y="52"/>
                  <a:pt x="211" y="64"/>
                </a:cubicBezTo>
                <a:cubicBezTo>
                  <a:pt x="244" y="70"/>
                  <a:pt x="261" y="99"/>
                  <a:pt x="284" y="118"/>
                </a:cubicBezTo>
                <a:cubicBezTo>
                  <a:pt x="312" y="141"/>
                  <a:pt x="342" y="144"/>
                  <a:pt x="375" y="155"/>
                </a:cubicBezTo>
                <a:cubicBezTo>
                  <a:pt x="405" y="145"/>
                  <a:pt x="428" y="129"/>
                  <a:pt x="457" y="118"/>
                </a:cubicBezTo>
                <a:cubicBezTo>
                  <a:pt x="516" y="62"/>
                  <a:pt x="601" y="24"/>
                  <a:pt x="677" y="0"/>
                </a:cubicBezTo>
                <a:cubicBezTo>
                  <a:pt x="692" y="3"/>
                  <a:pt x="708" y="4"/>
                  <a:pt x="723" y="9"/>
                </a:cubicBezTo>
                <a:cubicBezTo>
                  <a:pt x="749" y="19"/>
                  <a:pt x="756" y="37"/>
                  <a:pt x="777" y="54"/>
                </a:cubicBezTo>
                <a:cubicBezTo>
                  <a:pt x="825" y="92"/>
                  <a:pt x="818" y="86"/>
                  <a:pt x="860" y="100"/>
                </a:cubicBezTo>
                <a:cubicBezTo>
                  <a:pt x="916" y="91"/>
                  <a:pt x="956" y="74"/>
                  <a:pt x="1006" y="54"/>
                </a:cubicBezTo>
                <a:cubicBezTo>
                  <a:pt x="1024" y="47"/>
                  <a:pt x="1043" y="42"/>
                  <a:pt x="1061" y="36"/>
                </a:cubicBezTo>
                <a:cubicBezTo>
                  <a:pt x="1070" y="33"/>
                  <a:pt x="1088" y="27"/>
                  <a:pt x="1088" y="27"/>
                </a:cubicBezTo>
                <a:cubicBezTo>
                  <a:pt x="1108" y="46"/>
                  <a:pt x="1126" y="71"/>
                  <a:pt x="1152" y="82"/>
                </a:cubicBezTo>
                <a:cubicBezTo>
                  <a:pt x="1170" y="90"/>
                  <a:pt x="1207" y="100"/>
                  <a:pt x="1207" y="100"/>
                </a:cubicBezTo>
                <a:cubicBezTo>
                  <a:pt x="1271" y="87"/>
                  <a:pt x="1239" y="96"/>
                  <a:pt x="1308" y="73"/>
                </a:cubicBezTo>
                <a:cubicBezTo>
                  <a:pt x="1317" y="70"/>
                  <a:pt x="1335" y="64"/>
                  <a:pt x="1335" y="64"/>
                </a:cubicBezTo>
                <a:cubicBezTo>
                  <a:pt x="1366" y="74"/>
                  <a:pt x="1353" y="73"/>
                  <a:pt x="1372" y="73"/>
                </a:cubicBezTo>
              </a:path>
            </a:pathLst>
          </a:custGeom>
          <a:noFill/>
          <a:ln w="9525" cap="flat" cmpd="sng">
            <a:solidFill>
              <a:srgbClr val="CC33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endParaRPr lang="he-IL"/>
          </a:p>
        </p:txBody>
      </p:sp>
      <p:sp>
        <p:nvSpPr>
          <p:cNvPr id="367648" name="Freeform 32"/>
          <p:cNvSpPr>
            <a:spLocks/>
          </p:cNvSpPr>
          <p:nvPr/>
        </p:nvSpPr>
        <p:spPr bwMode="auto">
          <a:xfrm>
            <a:off x="5811838" y="5488253"/>
            <a:ext cx="2178050" cy="246063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211" y="64"/>
              </a:cxn>
              <a:cxn ang="0">
                <a:pos x="284" y="118"/>
              </a:cxn>
              <a:cxn ang="0">
                <a:pos x="375" y="155"/>
              </a:cxn>
              <a:cxn ang="0">
                <a:pos x="457" y="118"/>
              </a:cxn>
              <a:cxn ang="0">
                <a:pos x="677" y="0"/>
              </a:cxn>
              <a:cxn ang="0">
                <a:pos x="723" y="9"/>
              </a:cxn>
              <a:cxn ang="0">
                <a:pos x="777" y="54"/>
              </a:cxn>
              <a:cxn ang="0">
                <a:pos x="860" y="100"/>
              </a:cxn>
              <a:cxn ang="0">
                <a:pos x="1006" y="54"/>
              </a:cxn>
              <a:cxn ang="0">
                <a:pos x="1061" y="36"/>
              </a:cxn>
              <a:cxn ang="0">
                <a:pos x="1088" y="27"/>
              </a:cxn>
              <a:cxn ang="0">
                <a:pos x="1152" y="82"/>
              </a:cxn>
              <a:cxn ang="0">
                <a:pos x="1207" y="100"/>
              </a:cxn>
              <a:cxn ang="0">
                <a:pos x="1308" y="73"/>
              </a:cxn>
              <a:cxn ang="0">
                <a:pos x="1335" y="64"/>
              </a:cxn>
              <a:cxn ang="0">
                <a:pos x="1372" y="73"/>
              </a:cxn>
            </a:cxnLst>
            <a:rect l="0" t="0" r="r" b="b"/>
            <a:pathLst>
              <a:path w="1372" h="155">
                <a:moveTo>
                  <a:pt x="0" y="54"/>
                </a:moveTo>
                <a:cubicBezTo>
                  <a:pt x="70" y="57"/>
                  <a:pt x="142" y="52"/>
                  <a:pt x="211" y="64"/>
                </a:cubicBezTo>
                <a:cubicBezTo>
                  <a:pt x="244" y="70"/>
                  <a:pt x="261" y="99"/>
                  <a:pt x="284" y="118"/>
                </a:cubicBezTo>
                <a:cubicBezTo>
                  <a:pt x="312" y="141"/>
                  <a:pt x="342" y="144"/>
                  <a:pt x="375" y="155"/>
                </a:cubicBezTo>
                <a:cubicBezTo>
                  <a:pt x="405" y="145"/>
                  <a:pt x="428" y="129"/>
                  <a:pt x="457" y="118"/>
                </a:cubicBezTo>
                <a:cubicBezTo>
                  <a:pt x="516" y="62"/>
                  <a:pt x="601" y="24"/>
                  <a:pt x="677" y="0"/>
                </a:cubicBezTo>
                <a:cubicBezTo>
                  <a:pt x="692" y="3"/>
                  <a:pt x="708" y="4"/>
                  <a:pt x="723" y="9"/>
                </a:cubicBezTo>
                <a:cubicBezTo>
                  <a:pt x="749" y="19"/>
                  <a:pt x="756" y="37"/>
                  <a:pt x="777" y="54"/>
                </a:cubicBezTo>
                <a:cubicBezTo>
                  <a:pt x="825" y="92"/>
                  <a:pt x="818" y="86"/>
                  <a:pt x="860" y="100"/>
                </a:cubicBezTo>
                <a:cubicBezTo>
                  <a:pt x="916" y="91"/>
                  <a:pt x="956" y="74"/>
                  <a:pt x="1006" y="54"/>
                </a:cubicBezTo>
                <a:cubicBezTo>
                  <a:pt x="1024" y="47"/>
                  <a:pt x="1043" y="42"/>
                  <a:pt x="1061" y="36"/>
                </a:cubicBezTo>
                <a:cubicBezTo>
                  <a:pt x="1070" y="33"/>
                  <a:pt x="1088" y="27"/>
                  <a:pt x="1088" y="27"/>
                </a:cubicBezTo>
                <a:cubicBezTo>
                  <a:pt x="1108" y="46"/>
                  <a:pt x="1126" y="71"/>
                  <a:pt x="1152" y="82"/>
                </a:cubicBezTo>
                <a:cubicBezTo>
                  <a:pt x="1170" y="90"/>
                  <a:pt x="1207" y="100"/>
                  <a:pt x="1207" y="100"/>
                </a:cubicBezTo>
                <a:cubicBezTo>
                  <a:pt x="1271" y="87"/>
                  <a:pt x="1239" y="96"/>
                  <a:pt x="1308" y="73"/>
                </a:cubicBezTo>
                <a:cubicBezTo>
                  <a:pt x="1317" y="70"/>
                  <a:pt x="1335" y="64"/>
                  <a:pt x="1335" y="64"/>
                </a:cubicBezTo>
                <a:cubicBezTo>
                  <a:pt x="1366" y="74"/>
                  <a:pt x="1353" y="73"/>
                  <a:pt x="1372" y="73"/>
                </a:cubicBezTo>
              </a:path>
            </a:pathLst>
          </a:custGeom>
          <a:noFill/>
          <a:ln w="9525" cap="flat" cmpd="sng">
            <a:solidFill>
              <a:srgbClr val="CC33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endParaRPr lang="he-IL"/>
          </a:p>
        </p:txBody>
      </p:sp>
      <p:cxnSp>
        <p:nvCxnSpPr>
          <p:cNvPr id="367649" name="AutoShape 33"/>
          <p:cNvCxnSpPr>
            <a:cxnSpLocks noChangeShapeType="1"/>
            <a:stCxn id="367640" idx="4"/>
            <a:endCxn id="367641" idx="0"/>
          </p:cNvCxnSpPr>
          <p:nvPr/>
        </p:nvCxnSpPr>
        <p:spPr bwMode="auto">
          <a:xfrm>
            <a:off x="3476625" y="5570803"/>
            <a:ext cx="376238" cy="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67650" name="AutoShape 34"/>
          <p:cNvCxnSpPr>
            <a:cxnSpLocks noChangeShapeType="1"/>
            <a:stCxn id="367643" idx="4"/>
            <a:endCxn id="367644" idx="0"/>
          </p:cNvCxnSpPr>
          <p:nvPr/>
        </p:nvCxnSpPr>
        <p:spPr bwMode="auto">
          <a:xfrm>
            <a:off x="5232400" y="5570803"/>
            <a:ext cx="377825" cy="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67651" name="AutoShape 35"/>
          <p:cNvCxnSpPr>
            <a:cxnSpLocks noChangeShapeType="1"/>
            <a:stCxn id="367642" idx="4"/>
            <a:endCxn id="367643" idx="0"/>
          </p:cNvCxnSpPr>
          <p:nvPr/>
        </p:nvCxnSpPr>
        <p:spPr bwMode="auto">
          <a:xfrm>
            <a:off x="4648200" y="5570803"/>
            <a:ext cx="376238" cy="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67652" name="AutoShape 36"/>
          <p:cNvCxnSpPr>
            <a:cxnSpLocks noChangeShapeType="1"/>
            <a:stCxn id="367641" idx="4"/>
            <a:endCxn id="367642" idx="0"/>
          </p:cNvCxnSpPr>
          <p:nvPr/>
        </p:nvCxnSpPr>
        <p:spPr bwMode="auto">
          <a:xfrm>
            <a:off x="4060825" y="5570803"/>
            <a:ext cx="377825" cy="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67653" name="AutoShape 37"/>
          <p:cNvCxnSpPr>
            <a:cxnSpLocks noChangeShapeType="1"/>
            <a:stCxn id="367643" idx="2"/>
            <a:endCxn id="367646" idx="2"/>
          </p:cNvCxnSpPr>
          <p:nvPr/>
        </p:nvCxnSpPr>
        <p:spPr bwMode="auto">
          <a:xfrm rot="16200000" flipH="1">
            <a:off x="6602413" y="4207140"/>
            <a:ext cx="1588" cy="2951163"/>
          </a:xfrm>
          <a:prstGeom prst="curvedConnector3">
            <a:avLst>
              <a:gd name="adj1" fmla="val 243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67654" name="AutoShape 38"/>
          <p:cNvCxnSpPr>
            <a:cxnSpLocks noChangeShapeType="1"/>
            <a:stCxn id="367645" idx="2"/>
            <a:endCxn id="367643" idx="2"/>
          </p:cNvCxnSpPr>
          <p:nvPr/>
        </p:nvCxnSpPr>
        <p:spPr bwMode="auto">
          <a:xfrm rot="16200000" flipH="1">
            <a:off x="3049588" y="3605478"/>
            <a:ext cx="1588" cy="4154487"/>
          </a:xfrm>
          <a:prstGeom prst="curvedConnector3">
            <a:avLst>
              <a:gd name="adj1" fmla="val 2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3676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3676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3676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1" grpId="0"/>
      <p:bldP spid="367622" grpId="0"/>
      <p:bldP spid="367623" grpId="0"/>
      <p:bldP spid="367640" grpId="0" animBg="1"/>
      <p:bldP spid="367641" grpId="0" animBg="1"/>
      <p:bldP spid="367642" grpId="0" animBg="1"/>
      <p:bldP spid="367643" grpId="0" animBg="1"/>
      <p:bldP spid="367644" grpId="0" animBg="1"/>
      <p:bldP spid="367645" grpId="0" animBg="1"/>
      <p:bldP spid="367646" grpId="0" animBg="1"/>
      <p:bldP spid="367647" grpId="0" animBg="1"/>
      <p:bldP spid="367648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0988" y="747713"/>
            <a:ext cx="8707437" cy="646112"/>
          </a:xfrm>
        </p:spPr>
        <p:txBody>
          <a:bodyPr/>
          <a:lstStyle/>
          <a:p>
            <a:pPr rtl="0"/>
            <a:r>
              <a:rPr lang="en-US" sz="4000">
                <a:solidFill>
                  <a:schemeClr val="accent2"/>
                </a:solidFill>
              </a:rPr>
              <a:t>The query answering algorithm: </a:t>
            </a:r>
            <a:r>
              <a:rPr lang="en-US" sz="4000">
                <a:solidFill>
                  <a:schemeClr val="tx1"/>
                </a:solidFill>
              </a:rPr>
              <a:t>Correctness</a:t>
            </a:r>
          </a:p>
        </p:txBody>
      </p:sp>
      <p:sp>
        <p:nvSpPr>
          <p:cNvPr id="368643" name="Text Box 3"/>
          <p:cNvSpPr txBox="1">
            <a:spLocks noChangeArrowheads="1"/>
          </p:cNvSpPr>
          <p:nvPr/>
        </p:nvSpPr>
        <p:spPr bwMode="auto">
          <a:xfrm>
            <a:off x="3667125" y="20383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1">
              <a:spcBef>
                <a:spcPct val="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68646" name="Text Box 6"/>
          <p:cNvSpPr txBox="1">
            <a:spLocks noChangeArrowheads="1"/>
          </p:cNvSpPr>
          <p:nvPr/>
        </p:nvSpPr>
        <p:spPr bwMode="auto">
          <a:xfrm>
            <a:off x="693738" y="2274888"/>
            <a:ext cx="7718425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Suppose that the shortest path from </a:t>
            </a:r>
            <a:r>
              <a:rPr lang="en-US" i="1">
                <a:solidFill>
                  <a:srgbClr val="FF0000"/>
                </a:solidFill>
              </a:rPr>
              <a:t>u</a:t>
            </a:r>
            <a:r>
              <a:rPr lang="en-US"/>
              <a:t> to </a:t>
            </a:r>
            <a:r>
              <a:rPr lang="en-US" i="1">
                <a:solidFill>
                  <a:srgbClr val="FF0000"/>
                </a:solidFill>
              </a:rPr>
              <a:t>v</a:t>
            </a:r>
            <a:r>
              <a:rPr lang="en-US"/>
              <a:t> </a:t>
            </a:r>
            <a:br>
              <a:rPr lang="en-US"/>
            </a:br>
            <a:r>
              <a:rPr lang="en-US"/>
              <a:t>uses between </a:t>
            </a:r>
            <a:r>
              <a:rPr lang="en-US">
                <a:solidFill>
                  <a:srgbClr val="FF0000"/>
                </a:solidFill>
              </a:rPr>
              <a:t>(3/2)</a:t>
            </a:r>
            <a:r>
              <a:rPr lang="en-US" i="1" baseline="30000">
                <a:solidFill>
                  <a:srgbClr val="FF0000"/>
                </a:solidFill>
              </a:rPr>
              <a:t>i</a:t>
            </a:r>
            <a:r>
              <a:rPr lang="en-US"/>
              <a:t> and </a:t>
            </a:r>
            <a:r>
              <a:rPr lang="en-US">
                <a:solidFill>
                  <a:srgbClr val="FF0000"/>
                </a:solidFill>
              </a:rPr>
              <a:t>(3/2)</a:t>
            </a:r>
            <a:r>
              <a:rPr lang="en-US" i="1" baseline="30000">
                <a:solidFill>
                  <a:srgbClr val="FF0000"/>
                </a:solidFill>
              </a:rPr>
              <a:t>i+1</a:t>
            </a:r>
            <a:r>
              <a:rPr lang="en-US"/>
              <a:t> edges</a:t>
            </a:r>
          </a:p>
        </p:txBody>
      </p:sp>
      <p:grpSp>
        <p:nvGrpSpPr>
          <p:cNvPr id="368647" name="Group 7"/>
          <p:cNvGrpSpPr>
            <a:grpSpLocks/>
          </p:cNvGrpSpPr>
          <p:nvPr/>
        </p:nvGrpSpPr>
        <p:grpSpPr bwMode="auto">
          <a:xfrm>
            <a:off x="1058863" y="3713163"/>
            <a:ext cx="7083425" cy="1098550"/>
            <a:chOff x="595" y="2402"/>
            <a:chExt cx="4462" cy="692"/>
          </a:xfrm>
        </p:grpSpPr>
        <p:sp>
          <p:nvSpPr>
            <p:cNvPr id="368648" name="Line 8"/>
            <p:cNvSpPr>
              <a:spLocks noChangeShapeType="1"/>
            </p:cNvSpPr>
            <p:nvPr/>
          </p:nvSpPr>
          <p:spPr bwMode="auto">
            <a:xfrm>
              <a:off x="595" y="2667"/>
              <a:ext cx="0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368649" name="Line 9"/>
            <p:cNvSpPr>
              <a:spLocks noChangeShapeType="1"/>
            </p:cNvSpPr>
            <p:nvPr/>
          </p:nvSpPr>
          <p:spPr bwMode="auto">
            <a:xfrm>
              <a:off x="2106" y="2668"/>
              <a:ext cx="0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368650" name="Line 10"/>
            <p:cNvSpPr>
              <a:spLocks noChangeShapeType="1"/>
            </p:cNvSpPr>
            <p:nvPr/>
          </p:nvSpPr>
          <p:spPr bwMode="auto">
            <a:xfrm>
              <a:off x="3582" y="2668"/>
              <a:ext cx="0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368651" name="Line 11"/>
            <p:cNvSpPr>
              <a:spLocks noChangeShapeType="1"/>
            </p:cNvSpPr>
            <p:nvPr/>
          </p:nvSpPr>
          <p:spPr bwMode="auto">
            <a:xfrm>
              <a:off x="5057" y="2668"/>
              <a:ext cx="0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  <p:graphicFrame>
          <p:nvGraphicFramePr>
            <p:cNvPr id="368652" name="Object 12"/>
            <p:cNvGraphicFramePr>
              <a:graphicFrameLocks noChangeAspect="1"/>
            </p:cNvGraphicFramePr>
            <p:nvPr/>
          </p:nvGraphicFramePr>
          <p:xfrm>
            <a:off x="2591" y="2547"/>
            <a:ext cx="621" cy="523"/>
          </p:xfrm>
          <a:graphic>
            <a:graphicData uri="http://schemas.openxmlformats.org/presentationml/2006/ole">
              <p:oleObj spid="_x0000_s368652" name="Equation" r:id="rId3" imgW="482400" imgH="406080" progId="Equation.DSMT4">
                <p:embed/>
              </p:oleObj>
            </a:graphicData>
          </a:graphic>
        </p:graphicFrame>
        <p:graphicFrame>
          <p:nvGraphicFramePr>
            <p:cNvPr id="368653" name="Object 13"/>
            <p:cNvGraphicFramePr>
              <a:graphicFrameLocks noChangeAspect="1"/>
            </p:cNvGraphicFramePr>
            <p:nvPr/>
          </p:nvGraphicFramePr>
          <p:xfrm>
            <a:off x="4025" y="2571"/>
            <a:ext cx="621" cy="523"/>
          </p:xfrm>
          <a:graphic>
            <a:graphicData uri="http://schemas.openxmlformats.org/presentationml/2006/ole">
              <p:oleObj spid="_x0000_s368653" name="Equation" r:id="rId4" imgW="482400" imgH="406080" progId="Equation.DSMT4">
                <p:embed/>
              </p:oleObj>
            </a:graphicData>
          </a:graphic>
        </p:graphicFrame>
        <p:graphicFrame>
          <p:nvGraphicFramePr>
            <p:cNvPr id="368654" name="Object 14"/>
            <p:cNvGraphicFramePr>
              <a:graphicFrameLocks noChangeAspect="1"/>
            </p:cNvGraphicFramePr>
            <p:nvPr/>
          </p:nvGraphicFramePr>
          <p:xfrm>
            <a:off x="1025" y="2547"/>
            <a:ext cx="621" cy="523"/>
          </p:xfrm>
          <a:graphic>
            <a:graphicData uri="http://schemas.openxmlformats.org/presentationml/2006/ole">
              <p:oleObj spid="_x0000_s368654" name="Equation" r:id="rId5" imgW="482400" imgH="406080" progId="Equation.DSMT4">
                <p:embed/>
              </p:oleObj>
            </a:graphicData>
          </a:graphic>
        </p:graphicFrame>
        <p:sp>
          <p:nvSpPr>
            <p:cNvPr id="368655" name="Line 15"/>
            <p:cNvSpPr>
              <a:spLocks noChangeShapeType="1"/>
            </p:cNvSpPr>
            <p:nvPr/>
          </p:nvSpPr>
          <p:spPr bwMode="auto">
            <a:xfrm flipH="1">
              <a:off x="606" y="2837"/>
              <a:ext cx="4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368656" name="Line 16"/>
            <p:cNvSpPr>
              <a:spLocks noChangeShapeType="1"/>
            </p:cNvSpPr>
            <p:nvPr/>
          </p:nvSpPr>
          <p:spPr bwMode="auto">
            <a:xfrm flipH="1">
              <a:off x="3606" y="2861"/>
              <a:ext cx="4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368657" name="Line 17"/>
            <p:cNvSpPr>
              <a:spLocks noChangeShapeType="1"/>
            </p:cNvSpPr>
            <p:nvPr/>
          </p:nvSpPr>
          <p:spPr bwMode="auto">
            <a:xfrm flipH="1">
              <a:off x="2154" y="2837"/>
              <a:ext cx="4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368658" name="Line 18"/>
            <p:cNvSpPr>
              <a:spLocks noChangeShapeType="1"/>
            </p:cNvSpPr>
            <p:nvPr/>
          </p:nvSpPr>
          <p:spPr bwMode="auto">
            <a:xfrm>
              <a:off x="1646" y="2837"/>
              <a:ext cx="4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368659" name="Line 19"/>
            <p:cNvSpPr>
              <a:spLocks noChangeShapeType="1"/>
            </p:cNvSpPr>
            <p:nvPr/>
          </p:nvSpPr>
          <p:spPr bwMode="auto">
            <a:xfrm>
              <a:off x="4598" y="2861"/>
              <a:ext cx="4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368660" name="Line 20"/>
            <p:cNvSpPr>
              <a:spLocks noChangeShapeType="1"/>
            </p:cNvSpPr>
            <p:nvPr/>
          </p:nvSpPr>
          <p:spPr bwMode="auto">
            <a:xfrm>
              <a:off x="3146" y="2861"/>
              <a:ext cx="4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368661" name="Text Box 21"/>
            <p:cNvSpPr txBox="1">
              <a:spLocks noChangeArrowheads="1"/>
            </p:cNvSpPr>
            <p:nvPr/>
          </p:nvSpPr>
          <p:spPr bwMode="auto">
            <a:xfrm>
              <a:off x="727" y="2402"/>
              <a:ext cx="123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/>
                <a:t>at most</a:t>
              </a:r>
            </a:p>
          </p:txBody>
        </p:sp>
        <p:sp>
          <p:nvSpPr>
            <p:cNvPr id="368662" name="Text Box 22"/>
            <p:cNvSpPr txBox="1">
              <a:spLocks noChangeArrowheads="1"/>
            </p:cNvSpPr>
            <p:nvPr/>
          </p:nvSpPr>
          <p:spPr bwMode="auto">
            <a:xfrm>
              <a:off x="3727" y="2402"/>
              <a:ext cx="123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/>
                <a:t>at most</a:t>
              </a:r>
            </a:p>
          </p:txBody>
        </p:sp>
      </p:grpSp>
      <p:sp>
        <p:nvSpPr>
          <p:cNvPr id="368663" name="Oval 23"/>
          <p:cNvSpPr>
            <a:spLocks noChangeAspect="1" noChangeArrowheads="1"/>
          </p:cNvSpPr>
          <p:nvPr/>
        </p:nvSpPr>
        <p:spPr bwMode="auto">
          <a:xfrm rot="16200000">
            <a:off x="3336926" y="4887912"/>
            <a:ext cx="220662" cy="2079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68664" name="Oval 24"/>
          <p:cNvSpPr>
            <a:spLocks noChangeAspect="1" noChangeArrowheads="1"/>
          </p:cNvSpPr>
          <p:nvPr/>
        </p:nvSpPr>
        <p:spPr bwMode="auto">
          <a:xfrm rot="16200000">
            <a:off x="3921126" y="4887912"/>
            <a:ext cx="220662" cy="2079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68665" name="Oval 25"/>
          <p:cNvSpPr>
            <a:spLocks noChangeAspect="1" noChangeArrowheads="1"/>
          </p:cNvSpPr>
          <p:nvPr/>
        </p:nvSpPr>
        <p:spPr bwMode="auto">
          <a:xfrm rot="16200000">
            <a:off x="4507706" y="4888707"/>
            <a:ext cx="220663" cy="20955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68666" name="Oval 26"/>
          <p:cNvSpPr>
            <a:spLocks noChangeAspect="1" noChangeArrowheads="1"/>
          </p:cNvSpPr>
          <p:nvPr/>
        </p:nvSpPr>
        <p:spPr bwMode="auto">
          <a:xfrm rot="16200000">
            <a:off x="5092701" y="4887912"/>
            <a:ext cx="220662" cy="2079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68667" name="Oval 27"/>
          <p:cNvSpPr>
            <a:spLocks noChangeAspect="1" noChangeArrowheads="1"/>
          </p:cNvSpPr>
          <p:nvPr/>
        </p:nvSpPr>
        <p:spPr bwMode="auto">
          <a:xfrm rot="16200000">
            <a:off x="5678488" y="4887913"/>
            <a:ext cx="220662" cy="2079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68668" name="Oval 28"/>
          <p:cNvSpPr>
            <a:spLocks noChangeAspect="1" noChangeArrowheads="1"/>
          </p:cNvSpPr>
          <p:nvPr/>
        </p:nvSpPr>
        <p:spPr bwMode="auto">
          <a:xfrm rot="16200000">
            <a:off x="938213" y="4887913"/>
            <a:ext cx="220662" cy="2079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68669" name="Oval 29"/>
          <p:cNvSpPr>
            <a:spLocks noChangeAspect="1" noChangeArrowheads="1"/>
          </p:cNvSpPr>
          <p:nvPr/>
        </p:nvSpPr>
        <p:spPr bwMode="auto">
          <a:xfrm rot="16200000">
            <a:off x="8043863" y="4887913"/>
            <a:ext cx="220662" cy="2079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68670" name="Freeform 30"/>
          <p:cNvSpPr>
            <a:spLocks/>
          </p:cNvSpPr>
          <p:nvPr/>
        </p:nvSpPr>
        <p:spPr bwMode="auto">
          <a:xfrm>
            <a:off x="1158875" y="4906963"/>
            <a:ext cx="2178050" cy="246062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211" y="64"/>
              </a:cxn>
              <a:cxn ang="0">
                <a:pos x="284" y="118"/>
              </a:cxn>
              <a:cxn ang="0">
                <a:pos x="375" y="155"/>
              </a:cxn>
              <a:cxn ang="0">
                <a:pos x="457" y="118"/>
              </a:cxn>
              <a:cxn ang="0">
                <a:pos x="677" y="0"/>
              </a:cxn>
              <a:cxn ang="0">
                <a:pos x="723" y="9"/>
              </a:cxn>
              <a:cxn ang="0">
                <a:pos x="777" y="54"/>
              </a:cxn>
              <a:cxn ang="0">
                <a:pos x="860" y="100"/>
              </a:cxn>
              <a:cxn ang="0">
                <a:pos x="1006" y="54"/>
              </a:cxn>
              <a:cxn ang="0">
                <a:pos x="1061" y="36"/>
              </a:cxn>
              <a:cxn ang="0">
                <a:pos x="1088" y="27"/>
              </a:cxn>
              <a:cxn ang="0">
                <a:pos x="1152" y="82"/>
              </a:cxn>
              <a:cxn ang="0">
                <a:pos x="1207" y="100"/>
              </a:cxn>
              <a:cxn ang="0">
                <a:pos x="1308" y="73"/>
              </a:cxn>
              <a:cxn ang="0">
                <a:pos x="1335" y="64"/>
              </a:cxn>
              <a:cxn ang="0">
                <a:pos x="1372" y="73"/>
              </a:cxn>
            </a:cxnLst>
            <a:rect l="0" t="0" r="r" b="b"/>
            <a:pathLst>
              <a:path w="1372" h="155">
                <a:moveTo>
                  <a:pt x="0" y="54"/>
                </a:moveTo>
                <a:cubicBezTo>
                  <a:pt x="70" y="57"/>
                  <a:pt x="142" y="52"/>
                  <a:pt x="211" y="64"/>
                </a:cubicBezTo>
                <a:cubicBezTo>
                  <a:pt x="244" y="70"/>
                  <a:pt x="261" y="99"/>
                  <a:pt x="284" y="118"/>
                </a:cubicBezTo>
                <a:cubicBezTo>
                  <a:pt x="312" y="141"/>
                  <a:pt x="342" y="144"/>
                  <a:pt x="375" y="155"/>
                </a:cubicBezTo>
                <a:cubicBezTo>
                  <a:pt x="405" y="145"/>
                  <a:pt x="428" y="129"/>
                  <a:pt x="457" y="118"/>
                </a:cubicBezTo>
                <a:cubicBezTo>
                  <a:pt x="516" y="62"/>
                  <a:pt x="601" y="24"/>
                  <a:pt x="677" y="0"/>
                </a:cubicBezTo>
                <a:cubicBezTo>
                  <a:pt x="692" y="3"/>
                  <a:pt x="708" y="4"/>
                  <a:pt x="723" y="9"/>
                </a:cubicBezTo>
                <a:cubicBezTo>
                  <a:pt x="749" y="19"/>
                  <a:pt x="756" y="37"/>
                  <a:pt x="777" y="54"/>
                </a:cubicBezTo>
                <a:cubicBezTo>
                  <a:pt x="825" y="92"/>
                  <a:pt x="818" y="86"/>
                  <a:pt x="860" y="100"/>
                </a:cubicBezTo>
                <a:cubicBezTo>
                  <a:pt x="916" y="91"/>
                  <a:pt x="956" y="74"/>
                  <a:pt x="1006" y="54"/>
                </a:cubicBezTo>
                <a:cubicBezTo>
                  <a:pt x="1024" y="47"/>
                  <a:pt x="1043" y="42"/>
                  <a:pt x="1061" y="36"/>
                </a:cubicBezTo>
                <a:cubicBezTo>
                  <a:pt x="1070" y="33"/>
                  <a:pt x="1088" y="27"/>
                  <a:pt x="1088" y="27"/>
                </a:cubicBezTo>
                <a:cubicBezTo>
                  <a:pt x="1108" y="46"/>
                  <a:pt x="1126" y="71"/>
                  <a:pt x="1152" y="82"/>
                </a:cubicBezTo>
                <a:cubicBezTo>
                  <a:pt x="1170" y="90"/>
                  <a:pt x="1207" y="100"/>
                  <a:pt x="1207" y="100"/>
                </a:cubicBezTo>
                <a:cubicBezTo>
                  <a:pt x="1271" y="87"/>
                  <a:pt x="1239" y="96"/>
                  <a:pt x="1308" y="73"/>
                </a:cubicBezTo>
                <a:cubicBezTo>
                  <a:pt x="1317" y="70"/>
                  <a:pt x="1335" y="64"/>
                  <a:pt x="1335" y="64"/>
                </a:cubicBezTo>
                <a:cubicBezTo>
                  <a:pt x="1366" y="74"/>
                  <a:pt x="1353" y="73"/>
                  <a:pt x="1372" y="73"/>
                </a:cubicBezTo>
              </a:path>
            </a:pathLst>
          </a:custGeom>
          <a:noFill/>
          <a:ln w="9525" cap="flat" cmpd="sng">
            <a:solidFill>
              <a:srgbClr val="CC33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endParaRPr lang="he-IL"/>
          </a:p>
        </p:txBody>
      </p:sp>
      <p:sp>
        <p:nvSpPr>
          <p:cNvPr id="368671" name="Freeform 31"/>
          <p:cNvSpPr>
            <a:spLocks/>
          </p:cNvSpPr>
          <p:nvPr/>
        </p:nvSpPr>
        <p:spPr bwMode="auto">
          <a:xfrm>
            <a:off x="5888038" y="4911725"/>
            <a:ext cx="2178050" cy="246063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211" y="64"/>
              </a:cxn>
              <a:cxn ang="0">
                <a:pos x="284" y="118"/>
              </a:cxn>
              <a:cxn ang="0">
                <a:pos x="375" y="155"/>
              </a:cxn>
              <a:cxn ang="0">
                <a:pos x="457" y="118"/>
              </a:cxn>
              <a:cxn ang="0">
                <a:pos x="677" y="0"/>
              </a:cxn>
              <a:cxn ang="0">
                <a:pos x="723" y="9"/>
              </a:cxn>
              <a:cxn ang="0">
                <a:pos x="777" y="54"/>
              </a:cxn>
              <a:cxn ang="0">
                <a:pos x="860" y="100"/>
              </a:cxn>
              <a:cxn ang="0">
                <a:pos x="1006" y="54"/>
              </a:cxn>
              <a:cxn ang="0">
                <a:pos x="1061" y="36"/>
              </a:cxn>
              <a:cxn ang="0">
                <a:pos x="1088" y="27"/>
              </a:cxn>
              <a:cxn ang="0">
                <a:pos x="1152" y="82"/>
              </a:cxn>
              <a:cxn ang="0">
                <a:pos x="1207" y="100"/>
              </a:cxn>
              <a:cxn ang="0">
                <a:pos x="1308" y="73"/>
              </a:cxn>
              <a:cxn ang="0">
                <a:pos x="1335" y="64"/>
              </a:cxn>
              <a:cxn ang="0">
                <a:pos x="1372" y="73"/>
              </a:cxn>
            </a:cxnLst>
            <a:rect l="0" t="0" r="r" b="b"/>
            <a:pathLst>
              <a:path w="1372" h="155">
                <a:moveTo>
                  <a:pt x="0" y="54"/>
                </a:moveTo>
                <a:cubicBezTo>
                  <a:pt x="70" y="57"/>
                  <a:pt x="142" y="52"/>
                  <a:pt x="211" y="64"/>
                </a:cubicBezTo>
                <a:cubicBezTo>
                  <a:pt x="244" y="70"/>
                  <a:pt x="261" y="99"/>
                  <a:pt x="284" y="118"/>
                </a:cubicBezTo>
                <a:cubicBezTo>
                  <a:pt x="312" y="141"/>
                  <a:pt x="342" y="144"/>
                  <a:pt x="375" y="155"/>
                </a:cubicBezTo>
                <a:cubicBezTo>
                  <a:pt x="405" y="145"/>
                  <a:pt x="428" y="129"/>
                  <a:pt x="457" y="118"/>
                </a:cubicBezTo>
                <a:cubicBezTo>
                  <a:pt x="516" y="62"/>
                  <a:pt x="601" y="24"/>
                  <a:pt x="677" y="0"/>
                </a:cubicBezTo>
                <a:cubicBezTo>
                  <a:pt x="692" y="3"/>
                  <a:pt x="708" y="4"/>
                  <a:pt x="723" y="9"/>
                </a:cubicBezTo>
                <a:cubicBezTo>
                  <a:pt x="749" y="19"/>
                  <a:pt x="756" y="37"/>
                  <a:pt x="777" y="54"/>
                </a:cubicBezTo>
                <a:cubicBezTo>
                  <a:pt x="825" y="92"/>
                  <a:pt x="818" y="86"/>
                  <a:pt x="860" y="100"/>
                </a:cubicBezTo>
                <a:cubicBezTo>
                  <a:pt x="916" y="91"/>
                  <a:pt x="956" y="74"/>
                  <a:pt x="1006" y="54"/>
                </a:cubicBezTo>
                <a:cubicBezTo>
                  <a:pt x="1024" y="47"/>
                  <a:pt x="1043" y="42"/>
                  <a:pt x="1061" y="36"/>
                </a:cubicBezTo>
                <a:cubicBezTo>
                  <a:pt x="1070" y="33"/>
                  <a:pt x="1088" y="27"/>
                  <a:pt x="1088" y="27"/>
                </a:cubicBezTo>
                <a:cubicBezTo>
                  <a:pt x="1108" y="46"/>
                  <a:pt x="1126" y="71"/>
                  <a:pt x="1152" y="82"/>
                </a:cubicBezTo>
                <a:cubicBezTo>
                  <a:pt x="1170" y="90"/>
                  <a:pt x="1207" y="100"/>
                  <a:pt x="1207" y="100"/>
                </a:cubicBezTo>
                <a:cubicBezTo>
                  <a:pt x="1271" y="87"/>
                  <a:pt x="1239" y="96"/>
                  <a:pt x="1308" y="73"/>
                </a:cubicBezTo>
                <a:cubicBezTo>
                  <a:pt x="1317" y="70"/>
                  <a:pt x="1335" y="64"/>
                  <a:pt x="1335" y="64"/>
                </a:cubicBezTo>
                <a:cubicBezTo>
                  <a:pt x="1366" y="74"/>
                  <a:pt x="1353" y="73"/>
                  <a:pt x="1372" y="73"/>
                </a:cubicBezTo>
              </a:path>
            </a:pathLst>
          </a:custGeom>
          <a:noFill/>
          <a:ln w="9525" cap="flat" cmpd="sng">
            <a:solidFill>
              <a:srgbClr val="CC33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endParaRPr lang="he-IL"/>
          </a:p>
        </p:txBody>
      </p:sp>
      <p:cxnSp>
        <p:nvCxnSpPr>
          <p:cNvPr id="368672" name="AutoShape 32"/>
          <p:cNvCxnSpPr>
            <a:cxnSpLocks noChangeShapeType="1"/>
            <a:stCxn id="368663" idx="4"/>
            <a:endCxn id="368664" idx="0"/>
          </p:cNvCxnSpPr>
          <p:nvPr/>
        </p:nvCxnSpPr>
        <p:spPr bwMode="auto">
          <a:xfrm>
            <a:off x="3552825" y="4994275"/>
            <a:ext cx="376238" cy="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68673" name="AutoShape 33"/>
          <p:cNvCxnSpPr>
            <a:cxnSpLocks noChangeShapeType="1"/>
            <a:stCxn id="368666" idx="4"/>
            <a:endCxn id="368667" idx="0"/>
          </p:cNvCxnSpPr>
          <p:nvPr/>
        </p:nvCxnSpPr>
        <p:spPr bwMode="auto">
          <a:xfrm>
            <a:off x="5308600" y="4994275"/>
            <a:ext cx="377825" cy="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68674" name="AutoShape 34"/>
          <p:cNvCxnSpPr>
            <a:cxnSpLocks noChangeShapeType="1"/>
            <a:stCxn id="368665" idx="4"/>
            <a:endCxn id="368666" idx="0"/>
          </p:cNvCxnSpPr>
          <p:nvPr/>
        </p:nvCxnSpPr>
        <p:spPr bwMode="auto">
          <a:xfrm>
            <a:off x="4724400" y="4994275"/>
            <a:ext cx="376238" cy="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68675" name="AutoShape 35"/>
          <p:cNvCxnSpPr>
            <a:cxnSpLocks noChangeShapeType="1"/>
            <a:stCxn id="368664" idx="4"/>
            <a:endCxn id="368665" idx="0"/>
          </p:cNvCxnSpPr>
          <p:nvPr/>
        </p:nvCxnSpPr>
        <p:spPr bwMode="auto">
          <a:xfrm>
            <a:off x="4137025" y="4994275"/>
            <a:ext cx="377825" cy="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68676" name="AutoShape 36"/>
          <p:cNvCxnSpPr>
            <a:cxnSpLocks noChangeShapeType="1"/>
            <a:stCxn id="368666" idx="2"/>
            <a:endCxn id="368669" idx="2"/>
          </p:cNvCxnSpPr>
          <p:nvPr/>
        </p:nvCxnSpPr>
        <p:spPr bwMode="auto">
          <a:xfrm rot="16200000" flipH="1">
            <a:off x="6678613" y="3630612"/>
            <a:ext cx="1588" cy="2951163"/>
          </a:xfrm>
          <a:prstGeom prst="curvedConnector3">
            <a:avLst>
              <a:gd name="adj1" fmla="val 243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68677" name="AutoShape 37"/>
          <p:cNvCxnSpPr>
            <a:cxnSpLocks noChangeShapeType="1"/>
            <a:stCxn id="368668" idx="2"/>
            <a:endCxn id="368666" idx="2"/>
          </p:cNvCxnSpPr>
          <p:nvPr/>
        </p:nvCxnSpPr>
        <p:spPr bwMode="auto">
          <a:xfrm rot="16200000" flipH="1">
            <a:off x="3125788" y="3028950"/>
            <a:ext cx="1588" cy="4154487"/>
          </a:xfrm>
          <a:prstGeom prst="curvedConnector3">
            <a:avLst>
              <a:gd name="adj1" fmla="val 2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68678" name="Text Box 38"/>
          <p:cNvSpPr txBox="1">
            <a:spLocks noChangeArrowheads="1"/>
          </p:cNvSpPr>
          <p:nvPr/>
        </p:nvSpPr>
        <p:spPr bwMode="auto">
          <a:xfrm>
            <a:off x="423863" y="4657725"/>
            <a:ext cx="4603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/>
              <a:t>u</a:t>
            </a:r>
          </a:p>
        </p:txBody>
      </p:sp>
      <p:sp>
        <p:nvSpPr>
          <p:cNvPr id="368679" name="Text Box 39"/>
          <p:cNvSpPr txBox="1">
            <a:spLocks noChangeArrowheads="1"/>
          </p:cNvSpPr>
          <p:nvPr/>
        </p:nvSpPr>
        <p:spPr bwMode="auto">
          <a:xfrm>
            <a:off x="8259763" y="4657725"/>
            <a:ext cx="4603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/>
              <a:t>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3686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686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3686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6" grpId="0"/>
      <p:bldP spid="368663" grpId="0" animBg="1"/>
      <p:bldP spid="368664" grpId="0" animBg="1"/>
      <p:bldP spid="368665" grpId="0" animBg="1"/>
      <p:bldP spid="368666" grpId="0" animBg="1"/>
      <p:bldP spid="368667" grpId="0" animBg="1"/>
      <p:bldP spid="368668" grpId="0" animBg="1"/>
      <p:bldP spid="368669" grpId="0" animBg="1"/>
      <p:bldP spid="368670" grpId="0" animBg="1"/>
      <p:bldP spid="368671" grpId="0" animBg="1"/>
      <p:bldP spid="368678" grpId="0"/>
      <p:bldP spid="368679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8663" y="471488"/>
            <a:ext cx="8720137" cy="4114800"/>
          </a:xfrm>
        </p:spPr>
        <p:txBody>
          <a:bodyPr/>
          <a:lstStyle/>
          <a:p>
            <a:pPr marL="609600" indent="-609600" algn="l" rtl="0">
              <a:buFontTx/>
              <a:buAutoNum type="arabicPeriod"/>
            </a:pPr>
            <a:r>
              <a:rPr lang="en-US" sz="2400" b="1"/>
              <a:t>Algebraic matrix multiplication</a:t>
            </a:r>
          </a:p>
          <a:p>
            <a:pPr marL="990600" lvl="1" indent="-533400" algn="l" rtl="0">
              <a:buFontTx/>
              <a:buAutoNum type="alphaLcPeriod"/>
            </a:pPr>
            <a:r>
              <a:rPr lang="en-US" sz="2000">
                <a:solidFill>
                  <a:srgbClr val="33CC33"/>
                </a:solidFill>
              </a:rPr>
              <a:t>Strassen</a:t>
            </a:r>
            <a:r>
              <a:rPr lang="en-US" sz="2000"/>
              <a:t>’s algorithm</a:t>
            </a:r>
          </a:p>
          <a:p>
            <a:pPr marL="990600" lvl="1" indent="-533400" algn="l" rtl="0">
              <a:buFontTx/>
              <a:buAutoNum type="alphaLcPeriod"/>
            </a:pPr>
            <a:r>
              <a:rPr lang="en-US" sz="2000"/>
              <a:t>Rectangular matrix multiplication</a:t>
            </a:r>
          </a:p>
          <a:p>
            <a:pPr marL="609600" indent="-609600" algn="l" rtl="0">
              <a:buFontTx/>
              <a:buAutoNum type="arabicPeriod"/>
            </a:pPr>
            <a:r>
              <a:rPr lang="en-US" sz="2400" b="1"/>
              <a:t>Min-Plus matrix multiplication</a:t>
            </a:r>
          </a:p>
          <a:p>
            <a:pPr marL="990600" lvl="1" indent="-533400" algn="l" rtl="0">
              <a:buFontTx/>
              <a:buAutoNum type="alphaLcPeriod"/>
            </a:pPr>
            <a:r>
              <a:rPr lang="en-US" sz="2000"/>
              <a:t>Equivalence to the APSP problem</a:t>
            </a:r>
          </a:p>
          <a:p>
            <a:pPr marL="990600" lvl="1" indent="-533400" algn="l" rtl="0">
              <a:buFontTx/>
              <a:buAutoNum type="alphaLcPeriod"/>
            </a:pPr>
            <a:r>
              <a:rPr lang="en-US" sz="2000"/>
              <a:t>Expensive reduction to algebraic products</a:t>
            </a:r>
          </a:p>
          <a:p>
            <a:pPr marL="990600" lvl="1" indent="-533400" algn="l" rtl="0">
              <a:buFontTx/>
              <a:buAutoNum type="alphaLcPeriod"/>
            </a:pPr>
            <a:r>
              <a:rPr lang="en-US" sz="2000">
                <a:solidFill>
                  <a:srgbClr val="33CC33"/>
                </a:solidFill>
              </a:rPr>
              <a:t>Fredman</a:t>
            </a:r>
            <a:r>
              <a:rPr lang="en-US" sz="2000"/>
              <a:t>’s trick</a:t>
            </a:r>
          </a:p>
          <a:p>
            <a:pPr marL="609600" indent="-609600" algn="l" rtl="0">
              <a:buFontTx/>
              <a:buAutoNum type="arabicPeriod"/>
            </a:pPr>
            <a:r>
              <a:rPr lang="en-US" sz="2400" b="1"/>
              <a:t>APSP in undirected graphs</a:t>
            </a:r>
          </a:p>
          <a:p>
            <a:pPr marL="990600" lvl="1" indent="-533400" algn="l" rtl="0">
              <a:buFontTx/>
              <a:buAutoNum type="alphaLcPeriod"/>
            </a:pPr>
            <a:r>
              <a:rPr lang="en-US" sz="2000"/>
              <a:t>An </a:t>
            </a:r>
            <a:r>
              <a:rPr lang="en-US" sz="2000">
                <a:solidFill>
                  <a:srgbClr val="FF0000"/>
                </a:solidFill>
              </a:rPr>
              <a:t>O(</a:t>
            </a:r>
            <a:r>
              <a:rPr lang="en-US" sz="2000" i="1">
                <a:solidFill>
                  <a:srgbClr val="FF0000"/>
                </a:solidFill>
              </a:rPr>
              <a:t>n</a:t>
            </a:r>
            <a:r>
              <a:rPr lang="en-US" sz="2000" baseline="30000">
                <a:solidFill>
                  <a:srgbClr val="FF0000"/>
                </a:solidFill>
              </a:rPr>
              <a:t>2.38</a:t>
            </a:r>
            <a:r>
              <a:rPr lang="en-US" sz="2000">
                <a:solidFill>
                  <a:srgbClr val="FF0000"/>
                </a:solidFill>
              </a:rPr>
              <a:t>)</a:t>
            </a:r>
            <a:r>
              <a:rPr lang="en-US" sz="2000"/>
              <a:t> anlgorithm for unweighted graphs (</a:t>
            </a:r>
            <a:r>
              <a:rPr lang="en-US" sz="2000">
                <a:solidFill>
                  <a:srgbClr val="33CC33"/>
                </a:solidFill>
              </a:rPr>
              <a:t>Seidel</a:t>
            </a:r>
            <a:r>
              <a:rPr lang="en-US" sz="2000"/>
              <a:t>)</a:t>
            </a:r>
          </a:p>
          <a:p>
            <a:pPr marL="990600" lvl="1" indent="-533400" algn="l" rtl="0">
              <a:buFontTx/>
              <a:buAutoNum type="alphaLcPeriod"/>
            </a:pPr>
            <a:r>
              <a:rPr lang="en-US" sz="2000"/>
              <a:t>An </a:t>
            </a:r>
            <a:r>
              <a:rPr lang="en-US" sz="2000">
                <a:solidFill>
                  <a:srgbClr val="FF0000"/>
                </a:solidFill>
              </a:rPr>
              <a:t>O(</a:t>
            </a:r>
            <a:r>
              <a:rPr lang="en-US" sz="2000" i="1">
                <a:solidFill>
                  <a:srgbClr val="FF0000"/>
                </a:solidFill>
              </a:rPr>
              <a:t>Mn</a:t>
            </a:r>
            <a:r>
              <a:rPr lang="en-US" sz="2000" baseline="30000">
                <a:solidFill>
                  <a:srgbClr val="FF0000"/>
                </a:solidFill>
              </a:rPr>
              <a:t>2.38</a:t>
            </a:r>
            <a:r>
              <a:rPr lang="en-US" sz="2000">
                <a:solidFill>
                  <a:srgbClr val="FF0000"/>
                </a:solidFill>
              </a:rPr>
              <a:t>)</a:t>
            </a:r>
            <a:r>
              <a:rPr lang="en-US" sz="2000"/>
              <a:t> algorithm for weighted graphs (</a:t>
            </a:r>
            <a:r>
              <a:rPr lang="en-US" sz="2000">
                <a:solidFill>
                  <a:srgbClr val="33CC33"/>
                </a:solidFill>
              </a:rPr>
              <a:t>Shoshan-Zwick</a:t>
            </a:r>
            <a:r>
              <a:rPr lang="en-US" sz="2000"/>
              <a:t>)</a:t>
            </a:r>
          </a:p>
          <a:p>
            <a:pPr marL="609600" indent="-609600" algn="l" rtl="0">
              <a:buFontTx/>
              <a:buAutoNum type="arabicPeriod"/>
            </a:pPr>
            <a:r>
              <a:rPr lang="en-US" sz="2400" b="1"/>
              <a:t>APSP in directed graphs</a:t>
            </a:r>
          </a:p>
          <a:p>
            <a:pPr marL="990600" lvl="1" indent="-533400" algn="l" rtl="0">
              <a:buFontTx/>
              <a:buAutoNum type="arabicPeriod"/>
            </a:pPr>
            <a:r>
              <a:rPr lang="en-US" sz="2000"/>
              <a:t>An </a:t>
            </a:r>
            <a:r>
              <a:rPr lang="en-US" sz="2000">
                <a:solidFill>
                  <a:srgbClr val="FF0000"/>
                </a:solidFill>
              </a:rPr>
              <a:t>O(</a:t>
            </a:r>
            <a:r>
              <a:rPr lang="en-US" sz="2000" i="1">
                <a:solidFill>
                  <a:srgbClr val="FF0000"/>
                </a:solidFill>
              </a:rPr>
              <a:t>M</a:t>
            </a:r>
            <a:r>
              <a:rPr lang="en-US" sz="2000" baseline="30000">
                <a:solidFill>
                  <a:srgbClr val="FF0000"/>
                </a:solidFill>
              </a:rPr>
              <a:t>0.68</a:t>
            </a:r>
            <a:r>
              <a:rPr lang="en-US" sz="2000" i="1">
                <a:solidFill>
                  <a:srgbClr val="FF0000"/>
                </a:solidFill>
              </a:rPr>
              <a:t>n</a:t>
            </a:r>
            <a:r>
              <a:rPr lang="en-US" sz="2000" baseline="30000">
                <a:solidFill>
                  <a:srgbClr val="FF0000"/>
                </a:solidFill>
              </a:rPr>
              <a:t>2.58</a:t>
            </a:r>
            <a:r>
              <a:rPr lang="en-US" sz="2000">
                <a:solidFill>
                  <a:srgbClr val="FF0000"/>
                </a:solidFill>
              </a:rPr>
              <a:t>)</a:t>
            </a:r>
            <a:r>
              <a:rPr lang="en-US" sz="2000"/>
              <a:t> algorithm (</a:t>
            </a:r>
            <a:r>
              <a:rPr lang="en-US" sz="2000">
                <a:solidFill>
                  <a:srgbClr val="33CC33"/>
                </a:solidFill>
              </a:rPr>
              <a:t>Zwick</a:t>
            </a:r>
            <a:r>
              <a:rPr lang="en-US" sz="2000"/>
              <a:t>)</a:t>
            </a:r>
          </a:p>
          <a:p>
            <a:pPr marL="990600" lvl="1" indent="-533400" algn="l" rtl="0">
              <a:buFontTx/>
              <a:buAutoNum type="arabicPeriod"/>
            </a:pPr>
            <a:r>
              <a:rPr lang="en-US" sz="2000"/>
              <a:t>An </a:t>
            </a:r>
            <a:r>
              <a:rPr lang="en-US" sz="2000">
                <a:solidFill>
                  <a:srgbClr val="FF0000"/>
                </a:solidFill>
              </a:rPr>
              <a:t>O(</a:t>
            </a:r>
            <a:r>
              <a:rPr lang="en-US" sz="2000" i="1">
                <a:solidFill>
                  <a:srgbClr val="FF0000"/>
                </a:solidFill>
              </a:rPr>
              <a:t>Mn</a:t>
            </a:r>
            <a:r>
              <a:rPr lang="en-US" sz="2000" baseline="30000">
                <a:solidFill>
                  <a:srgbClr val="FF0000"/>
                </a:solidFill>
              </a:rPr>
              <a:t>2.38</a:t>
            </a:r>
            <a:r>
              <a:rPr lang="en-US" sz="2000">
                <a:solidFill>
                  <a:srgbClr val="FF0000"/>
                </a:solidFill>
              </a:rPr>
              <a:t>)</a:t>
            </a:r>
            <a:r>
              <a:rPr lang="en-US" sz="2000"/>
              <a:t> preprocessing / </a:t>
            </a:r>
            <a:r>
              <a:rPr lang="en-US" sz="2000">
                <a:solidFill>
                  <a:srgbClr val="FF0000"/>
                </a:solidFill>
              </a:rPr>
              <a:t>O(</a:t>
            </a:r>
            <a:r>
              <a:rPr lang="en-US" sz="2000" i="1">
                <a:solidFill>
                  <a:srgbClr val="FF0000"/>
                </a:solidFill>
              </a:rPr>
              <a:t>n</a:t>
            </a:r>
            <a:r>
              <a:rPr lang="en-US" sz="2000">
                <a:solidFill>
                  <a:srgbClr val="FF0000"/>
                </a:solidFill>
              </a:rPr>
              <a:t>)</a:t>
            </a:r>
            <a:r>
              <a:rPr lang="en-US" sz="2000"/>
              <a:t> query answering alg. (</a:t>
            </a:r>
            <a:r>
              <a:rPr lang="en-US" sz="2000">
                <a:solidFill>
                  <a:srgbClr val="33CC33"/>
                </a:solidFill>
              </a:rPr>
              <a:t>Yuster-Z</a:t>
            </a:r>
            <a:r>
              <a:rPr lang="en-US" sz="2000"/>
              <a:t>)</a:t>
            </a:r>
          </a:p>
          <a:p>
            <a:pPr marL="990600" lvl="1" indent="-533400" algn="l" rtl="0">
              <a:buFontTx/>
              <a:buAutoNum type="arabicPeriod"/>
            </a:pPr>
            <a:r>
              <a:rPr lang="en-US" sz="2600">
                <a:solidFill>
                  <a:schemeClr val="accent2"/>
                </a:solidFill>
              </a:rPr>
              <a:t>An </a:t>
            </a:r>
            <a:r>
              <a:rPr lang="en-US" sz="2600">
                <a:solidFill>
                  <a:srgbClr val="FF0000"/>
                </a:solidFill>
              </a:rPr>
              <a:t>O(</a:t>
            </a:r>
            <a:r>
              <a:rPr lang="en-US" sz="2600" i="1">
                <a:solidFill>
                  <a:srgbClr val="FF0000"/>
                </a:solidFill>
              </a:rPr>
              <a:t>n</a:t>
            </a:r>
            <a:r>
              <a:rPr lang="en-US" sz="2600" baseline="30000">
                <a:solidFill>
                  <a:srgbClr val="FF0000"/>
                </a:solidFill>
              </a:rPr>
              <a:t>2.38</a:t>
            </a:r>
            <a:r>
              <a:rPr lang="en-US" sz="2600">
                <a:solidFill>
                  <a:srgbClr val="FF0000"/>
                </a:solidFill>
              </a:rPr>
              <a:t>log</a:t>
            </a:r>
            <a:r>
              <a:rPr lang="en-US" sz="2600" i="1">
                <a:solidFill>
                  <a:srgbClr val="FF0000"/>
                </a:solidFill>
              </a:rPr>
              <a:t>M</a:t>
            </a:r>
            <a:r>
              <a:rPr lang="en-US" sz="2600">
                <a:solidFill>
                  <a:srgbClr val="FF0000"/>
                </a:solidFill>
              </a:rPr>
              <a:t>)</a:t>
            </a:r>
            <a:r>
              <a:rPr lang="en-US" sz="2600">
                <a:solidFill>
                  <a:schemeClr val="accent2"/>
                </a:solidFill>
              </a:rPr>
              <a:t> (1+</a:t>
            </a:r>
            <a:r>
              <a:rPr lang="el-GR" sz="2600">
                <a:solidFill>
                  <a:schemeClr val="accent2"/>
                </a:solidFill>
              </a:rPr>
              <a:t>ε</a:t>
            </a:r>
            <a:r>
              <a:rPr lang="en-US" sz="2600">
                <a:solidFill>
                  <a:schemeClr val="accent2"/>
                </a:solidFill>
              </a:rPr>
              <a:t>)-approximation algorithm</a:t>
            </a:r>
          </a:p>
          <a:p>
            <a:pPr marL="609600" indent="-609600" algn="l" rtl="0">
              <a:buFontTx/>
              <a:buAutoNum type="arabicPeriod"/>
            </a:pPr>
            <a:r>
              <a:rPr lang="en-US" sz="2400" b="1"/>
              <a:t>Summary and open problems</a:t>
            </a:r>
            <a:endParaRPr lang="el-GR" sz="2400" b="1"/>
          </a:p>
        </p:txBody>
      </p:sp>
      <p:sp>
        <p:nvSpPr>
          <p:cNvPr id="428035" name="AutoShape 3"/>
          <p:cNvSpPr>
            <a:spLocks noChangeArrowheads="1"/>
          </p:cNvSpPr>
          <p:nvPr/>
        </p:nvSpPr>
        <p:spPr bwMode="auto">
          <a:xfrm>
            <a:off x="614363" y="5618163"/>
            <a:ext cx="423862" cy="306387"/>
          </a:xfrm>
          <a:prstGeom prst="rightArrow">
            <a:avLst>
              <a:gd name="adj1" fmla="val 50000"/>
              <a:gd name="adj2" fmla="val 3458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60425"/>
          </a:xfrm>
        </p:spPr>
        <p:txBody>
          <a:bodyPr/>
          <a:lstStyle/>
          <a:p>
            <a:r>
              <a:rPr lang="en-US">
                <a:solidFill>
                  <a:srgbClr val="009900"/>
                </a:solidFill>
              </a:rPr>
              <a:t>Approximate min-plus products</a:t>
            </a:r>
          </a:p>
        </p:txBody>
      </p:sp>
      <p:sp>
        <p:nvSpPr>
          <p:cNvPr id="420868" name="Text Box 4"/>
          <p:cNvSpPr txBox="1">
            <a:spLocks noChangeArrowheads="1"/>
          </p:cNvSpPr>
          <p:nvPr/>
        </p:nvSpPr>
        <p:spPr bwMode="auto">
          <a:xfrm>
            <a:off x="1230313" y="1739900"/>
            <a:ext cx="622141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Obvious idea: scaling </a:t>
            </a:r>
          </a:p>
        </p:txBody>
      </p:sp>
      <p:sp>
        <p:nvSpPr>
          <p:cNvPr id="420869" name="Text Box 5"/>
          <p:cNvSpPr txBox="1">
            <a:spLocks noChangeArrowheads="1"/>
          </p:cNvSpPr>
          <p:nvPr/>
        </p:nvSpPr>
        <p:spPr bwMode="auto">
          <a:xfrm>
            <a:off x="501650" y="2700338"/>
            <a:ext cx="36480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SCALE(</a:t>
            </a:r>
            <a:r>
              <a:rPr lang="en-US" i="1"/>
              <a:t>A</a:t>
            </a:r>
            <a:r>
              <a:rPr lang="en-US"/>
              <a:t>,</a:t>
            </a:r>
            <a:r>
              <a:rPr lang="en-US" i="1"/>
              <a:t>M</a:t>
            </a:r>
            <a:r>
              <a:rPr lang="en-US"/>
              <a:t>,</a:t>
            </a:r>
            <a:r>
              <a:rPr lang="en-US" i="1"/>
              <a:t>R</a:t>
            </a:r>
            <a:r>
              <a:rPr lang="en-US"/>
              <a:t>):</a:t>
            </a:r>
          </a:p>
        </p:txBody>
      </p:sp>
      <p:graphicFrame>
        <p:nvGraphicFramePr>
          <p:cNvPr id="420870" name="Object 6"/>
          <p:cNvGraphicFramePr>
            <a:graphicFrameLocks noChangeAspect="1"/>
          </p:cNvGraphicFramePr>
          <p:nvPr/>
        </p:nvGraphicFramePr>
        <p:xfrm>
          <a:off x="4071938" y="2468563"/>
          <a:ext cx="4686300" cy="1076325"/>
        </p:xfrm>
        <a:graphic>
          <a:graphicData uri="http://schemas.openxmlformats.org/presentationml/2006/ole">
            <p:oleObj spid="_x0000_s420870" name="Equation" r:id="rId4" imgW="2323800" imgH="533160" progId="Equation.DSMT4">
              <p:embed/>
            </p:oleObj>
          </a:graphicData>
        </a:graphic>
      </p:graphicFrame>
      <p:sp>
        <p:nvSpPr>
          <p:cNvPr id="420871" name="Text Box 7"/>
          <p:cNvSpPr txBox="1">
            <a:spLocks noChangeArrowheads="1"/>
          </p:cNvSpPr>
          <p:nvPr/>
        </p:nvSpPr>
        <p:spPr bwMode="auto">
          <a:xfrm>
            <a:off x="693738" y="3851275"/>
            <a:ext cx="4186237" cy="2076450"/>
          </a:xfrm>
          <a:prstGeom prst="rect">
            <a:avLst/>
          </a:prstGeom>
          <a:noFill/>
          <a:ln w="34925" algn="ctr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 u="sng">
                <a:solidFill>
                  <a:schemeClr val="accent2"/>
                </a:solidFill>
              </a:rPr>
              <a:t>APX-MPP(</a:t>
            </a:r>
            <a:r>
              <a:rPr lang="en-US" b="1" i="1" u="sng">
                <a:solidFill>
                  <a:schemeClr val="accent2"/>
                </a:solidFill>
              </a:rPr>
              <a:t>A</a:t>
            </a:r>
            <a:r>
              <a:rPr lang="en-US" b="1" u="sng">
                <a:solidFill>
                  <a:schemeClr val="accent2"/>
                </a:solidFill>
              </a:rPr>
              <a:t>,</a:t>
            </a:r>
            <a:r>
              <a:rPr lang="en-US" b="1" i="1" u="sng">
                <a:solidFill>
                  <a:schemeClr val="accent2"/>
                </a:solidFill>
              </a:rPr>
              <a:t>B</a:t>
            </a:r>
            <a:r>
              <a:rPr lang="en-US" b="1" u="sng">
                <a:solidFill>
                  <a:schemeClr val="accent2"/>
                </a:solidFill>
              </a:rPr>
              <a:t>,</a:t>
            </a:r>
            <a:r>
              <a:rPr lang="en-US" b="1" i="1" u="sng">
                <a:solidFill>
                  <a:schemeClr val="accent2"/>
                </a:solidFill>
              </a:rPr>
              <a:t>M</a:t>
            </a:r>
            <a:r>
              <a:rPr lang="en-US" b="1" u="sng">
                <a:solidFill>
                  <a:schemeClr val="accent2"/>
                </a:solidFill>
              </a:rPr>
              <a:t>,</a:t>
            </a:r>
            <a:r>
              <a:rPr lang="en-US" b="1" i="1" u="sng">
                <a:solidFill>
                  <a:schemeClr val="accent2"/>
                </a:solidFill>
              </a:rPr>
              <a:t>R</a:t>
            </a:r>
            <a:r>
              <a:rPr lang="en-US" b="1" u="sng">
                <a:solidFill>
                  <a:schemeClr val="accent2"/>
                </a:solidFill>
              </a:rPr>
              <a:t>) :</a:t>
            </a:r>
            <a:r>
              <a:rPr lang="en-US"/>
              <a:t> </a:t>
            </a:r>
            <a:r>
              <a:rPr lang="en-US" i="1"/>
              <a:t>A</a:t>
            </a:r>
            <a:r>
              <a:rPr lang="en-US"/>
              <a:t>’←SCALE(</a:t>
            </a:r>
            <a:r>
              <a:rPr lang="en-US" i="1"/>
              <a:t>A</a:t>
            </a:r>
            <a:r>
              <a:rPr lang="en-US"/>
              <a:t>,</a:t>
            </a:r>
            <a:r>
              <a:rPr lang="en-US" i="1"/>
              <a:t>M</a:t>
            </a:r>
            <a:r>
              <a:rPr lang="en-US"/>
              <a:t>,</a:t>
            </a:r>
            <a:r>
              <a:rPr lang="en-US" i="1"/>
              <a:t>R</a:t>
            </a:r>
            <a:r>
              <a:rPr lang="en-US"/>
              <a:t>)</a:t>
            </a:r>
            <a:br>
              <a:rPr lang="en-US"/>
            </a:br>
            <a:r>
              <a:rPr lang="en-US" i="1"/>
              <a:t>B</a:t>
            </a:r>
            <a:r>
              <a:rPr lang="en-US"/>
              <a:t>’←SCALE(</a:t>
            </a:r>
            <a:r>
              <a:rPr lang="en-US" i="1"/>
              <a:t>B</a:t>
            </a:r>
            <a:r>
              <a:rPr lang="en-US"/>
              <a:t>,</a:t>
            </a:r>
            <a:r>
              <a:rPr lang="en-US" i="1"/>
              <a:t>M</a:t>
            </a:r>
            <a:r>
              <a:rPr lang="en-US"/>
              <a:t>,</a:t>
            </a:r>
            <a:r>
              <a:rPr lang="en-US" i="1"/>
              <a:t>R</a:t>
            </a:r>
            <a:r>
              <a:rPr lang="en-US"/>
              <a:t>)</a:t>
            </a:r>
            <a:br>
              <a:rPr lang="en-US"/>
            </a:br>
            <a:r>
              <a:rPr lang="en-US"/>
              <a:t>return MPP(</a:t>
            </a:r>
            <a:r>
              <a:rPr lang="en-US" i="1"/>
              <a:t>A</a:t>
            </a:r>
            <a:r>
              <a:rPr lang="en-US"/>
              <a:t>’,</a:t>
            </a:r>
            <a:r>
              <a:rPr lang="en-US" i="1"/>
              <a:t>B</a:t>
            </a:r>
            <a:r>
              <a:rPr lang="en-US"/>
              <a:t>’)</a:t>
            </a:r>
          </a:p>
        </p:txBody>
      </p:sp>
      <p:sp>
        <p:nvSpPr>
          <p:cNvPr id="420872" name="Text Box 8"/>
          <p:cNvSpPr txBox="1">
            <a:spLocks noChangeArrowheads="1"/>
          </p:cNvSpPr>
          <p:nvPr/>
        </p:nvSpPr>
        <p:spPr bwMode="auto">
          <a:xfrm>
            <a:off x="4994275" y="3851275"/>
            <a:ext cx="3840163" cy="2041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Complexity is </a:t>
            </a:r>
            <a:r>
              <a:rPr lang="en-US" i="1">
                <a:solidFill>
                  <a:srgbClr val="FF0000"/>
                </a:solidFill>
              </a:rPr>
              <a:t>Rn</a:t>
            </a:r>
            <a:r>
              <a:rPr lang="en-US" baseline="30000">
                <a:solidFill>
                  <a:srgbClr val="FF0000"/>
                </a:solidFill>
              </a:rPr>
              <a:t>2.38</a:t>
            </a:r>
            <a:r>
              <a:rPr lang="en-US"/>
              <a:t>, instead of </a:t>
            </a:r>
            <a:r>
              <a:rPr lang="en-US" i="1">
                <a:solidFill>
                  <a:srgbClr val="FF0000"/>
                </a:solidFill>
              </a:rPr>
              <a:t>Mn</a:t>
            </a:r>
            <a:r>
              <a:rPr lang="en-US" baseline="30000">
                <a:solidFill>
                  <a:srgbClr val="FF0000"/>
                </a:solidFill>
              </a:rPr>
              <a:t>2.38</a:t>
            </a:r>
            <a:r>
              <a:rPr lang="en-US"/>
              <a:t>, but small values can be greatly distorted.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9" grpId="0"/>
      <p:bldP spid="420871" grpId="0" animBg="1"/>
      <p:bldP spid="420872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7188"/>
            <a:ext cx="7772400" cy="668337"/>
          </a:xfrm>
        </p:spPr>
        <p:txBody>
          <a:bodyPr/>
          <a:lstStyle/>
          <a:p>
            <a:r>
              <a:rPr lang="en-US" sz="4000">
                <a:solidFill>
                  <a:srgbClr val="009900"/>
                </a:solidFill>
              </a:rPr>
              <a:t>Addaptive Scaling</a:t>
            </a:r>
          </a:p>
        </p:txBody>
      </p:sp>
      <p:sp>
        <p:nvSpPr>
          <p:cNvPr id="436230" name="Text Box 6"/>
          <p:cNvSpPr txBox="1">
            <a:spLocks noChangeArrowheads="1"/>
          </p:cNvSpPr>
          <p:nvPr/>
        </p:nvSpPr>
        <p:spPr bwMode="auto">
          <a:xfrm>
            <a:off x="1882775" y="1316038"/>
            <a:ext cx="5146675" cy="3773487"/>
          </a:xfrm>
          <a:prstGeom prst="rect">
            <a:avLst/>
          </a:prstGeom>
          <a:noFill/>
          <a:ln w="25400" algn="ctr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 u="sng">
                <a:solidFill>
                  <a:schemeClr val="accent2"/>
                </a:solidFill>
              </a:rPr>
              <a:t>APX-MPP(</a:t>
            </a:r>
            <a:r>
              <a:rPr lang="en-US" b="1" i="1" u="sng">
                <a:solidFill>
                  <a:schemeClr val="accent2"/>
                </a:solidFill>
              </a:rPr>
              <a:t>A</a:t>
            </a:r>
            <a:r>
              <a:rPr lang="en-US" b="1" u="sng">
                <a:solidFill>
                  <a:schemeClr val="accent2"/>
                </a:solidFill>
              </a:rPr>
              <a:t>,</a:t>
            </a:r>
            <a:r>
              <a:rPr lang="en-US" b="1" i="1" u="sng">
                <a:solidFill>
                  <a:schemeClr val="accent2"/>
                </a:solidFill>
              </a:rPr>
              <a:t>B</a:t>
            </a:r>
            <a:r>
              <a:rPr lang="en-US" b="1" u="sng">
                <a:solidFill>
                  <a:schemeClr val="accent2"/>
                </a:solidFill>
              </a:rPr>
              <a:t>,</a:t>
            </a:r>
            <a:r>
              <a:rPr lang="en-US" b="1" i="1" u="sng">
                <a:solidFill>
                  <a:schemeClr val="accent2"/>
                </a:solidFill>
              </a:rPr>
              <a:t>M</a:t>
            </a:r>
            <a:r>
              <a:rPr lang="en-US" b="1" u="sng">
                <a:solidFill>
                  <a:schemeClr val="accent2"/>
                </a:solidFill>
              </a:rPr>
              <a:t>,</a:t>
            </a:r>
            <a:r>
              <a:rPr lang="en-US" b="1" i="1" u="sng">
                <a:solidFill>
                  <a:schemeClr val="accent2"/>
                </a:solidFill>
              </a:rPr>
              <a:t>R</a:t>
            </a:r>
            <a:r>
              <a:rPr lang="en-US" b="1" u="sng">
                <a:solidFill>
                  <a:schemeClr val="accent2"/>
                </a:solidFill>
              </a:rPr>
              <a:t>) :</a:t>
            </a:r>
          </a:p>
          <a:p>
            <a:pPr algn="l"/>
            <a:r>
              <a:rPr lang="en-US" i="1">
                <a:solidFill>
                  <a:schemeClr val="tx1"/>
                </a:solidFill>
              </a:rPr>
              <a:t>C</a:t>
            </a:r>
            <a:r>
              <a:rPr lang="en-US">
                <a:solidFill>
                  <a:schemeClr val="tx1"/>
                </a:solidFill>
              </a:rPr>
              <a:t>’←∞</a:t>
            </a:r>
            <a:r>
              <a:rPr lang="en-US" b="1" u="sng">
                <a:solidFill>
                  <a:schemeClr val="tx1"/>
                </a:solidFill>
              </a:rPr>
              <a:t/>
            </a:r>
            <a:br>
              <a:rPr lang="en-US" b="1" u="sng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for </a:t>
            </a:r>
            <a:r>
              <a:rPr lang="en-US" i="1">
                <a:solidFill>
                  <a:schemeClr val="tx1"/>
                </a:solidFill>
              </a:rPr>
              <a:t>r</a:t>
            </a:r>
            <a:r>
              <a:rPr lang="en-US">
                <a:solidFill>
                  <a:schemeClr val="tx1"/>
                </a:solidFill>
              </a:rPr>
              <a:t>←log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 i="1">
                <a:solidFill>
                  <a:schemeClr val="tx1"/>
                </a:solidFill>
              </a:rPr>
              <a:t>R</a:t>
            </a:r>
            <a:r>
              <a:rPr lang="en-US">
                <a:solidFill>
                  <a:schemeClr val="tx1"/>
                </a:solidFill>
              </a:rPr>
              <a:t> to log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 i="1">
                <a:solidFill>
                  <a:schemeClr val="tx1"/>
                </a:solidFill>
              </a:rPr>
              <a:t>M</a:t>
            </a:r>
            <a:r>
              <a:rPr lang="en-US">
                <a:solidFill>
                  <a:schemeClr val="tx1"/>
                </a:solidFill>
              </a:rPr>
              <a:t> do</a:t>
            </a:r>
            <a:r>
              <a:rPr lang="en-US" b="1" u="sng">
                <a:solidFill>
                  <a:schemeClr val="tx1"/>
                </a:solidFill>
              </a:rPr>
              <a:t/>
            </a:r>
            <a:br>
              <a:rPr lang="en-US" b="1" u="sng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     </a:t>
            </a:r>
            <a:r>
              <a:rPr lang="en-US" i="1"/>
              <a:t>A</a:t>
            </a:r>
            <a:r>
              <a:rPr lang="en-US"/>
              <a:t>’←SCALE(</a:t>
            </a:r>
            <a:r>
              <a:rPr lang="en-US" i="1"/>
              <a:t>A</a:t>
            </a:r>
            <a:r>
              <a:rPr lang="en-US"/>
              <a:t>,2</a:t>
            </a:r>
            <a:r>
              <a:rPr lang="en-US" i="1" baseline="30000"/>
              <a:t>r</a:t>
            </a:r>
            <a:r>
              <a:rPr lang="en-US"/>
              <a:t>,</a:t>
            </a:r>
            <a:r>
              <a:rPr lang="en-US" i="1"/>
              <a:t>R</a:t>
            </a:r>
            <a:r>
              <a:rPr lang="en-US"/>
              <a:t>)</a:t>
            </a:r>
            <a:br>
              <a:rPr lang="en-US"/>
            </a:br>
            <a:r>
              <a:rPr lang="en-US"/>
              <a:t>     </a:t>
            </a:r>
            <a:r>
              <a:rPr lang="en-US" i="1"/>
              <a:t>B</a:t>
            </a:r>
            <a:r>
              <a:rPr lang="en-US"/>
              <a:t>’←SCALE(</a:t>
            </a:r>
            <a:r>
              <a:rPr lang="en-US" i="1"/>
              <a:t>B</a:t>
            </a:r>
            <a:r>
              <a:rPr lang="en-US"/>
              <a:t>,2</a:t>
            </a:r>
            <a:r>
              <a:rPr lang="en-US" i="1" baseline="30000"/>
              <a:t>r</a:t>
            </a:r>
            <a:r>
              <a:rPr lang="en-US"/>
              <a:t>,</a:t>
            </a:r>
            <a:r>
              <a:rPr lang="en-US" i="1"/>
              <a:t>R</a:t>
            </a:r>
            <a:r>
              <a:rPr lang="en-US"/>
              <a:t>)</a:t>
            </a:r>
            <a:br>
              <a:rPr lang="en-US"/>
            </a:br>
            <a:r>
              <a:rPr lang="en-US"/>
              <a:t>     </a:t>
            </a:r>
            <a:r>
              <a:rPr lang="en-US" i="1"/>
              <a:t>C</a:t>
            </a:r>
            <a:r>
              <a:rPr lang="en-US"/>
              <a:t>’←min{</a:t>
            </a:r>
            <a:r>
              <a:rPr lang="en-US" i="1"/>
              <a:t>C</a:t>
            </a:r>
            <a:r>
              <a:rPr lang="en-US"/>
              <a:t>’,MPP(</a:t>
            </a:r>
            <a:r>
              <a:rPr lang="en-US" i="1"/>
              <a:t>A</a:t>
            </a:r>
            <a:r>
              <a:rPr lang="en-US"/>
              <a:t>’,</a:t>
            </a:r>
            <a:r>
              <a:rPr lang="en-US" i="1"/>
              <a:t>B</a:t>
            </a:r>
            <a:r>
              <a:rPr lang="en-US"/>
              <a:t>’)}</a:t>
            </a:r>
            <a:br>
              <a:rPr lang="en-US"/>
            </a:br>
            <a:r>
              <a:rPr lang="en-US"/>
              <a:t>end</a:t>
            </a:r>
          </a:p>
        </p:txBody>
      </p:sp>
      <p:sp>
        <p:nvSpPr>
          <p:cNvPr id="436231" name="Text Box 7"/>
          <p:cNvSpPr txBox="1">
            <a:spLocks noChangeArrowheads="1"/>
          </p:cNvSpPr>
          <p:nvPr/>
        </p:nvSpPr>
        <p:spPr bwMode="auto">
          <a:xfrm>
            <a:off x="1076325" y="5233988"/>
            <a:ext cx="641508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Complexity is </a:t>
            </a:r>
            <a:r>
              <a:rPr lang="en-US" i="1">
                <a:solidFill>
                  <a:srgbClr val="FF0000"/>
                </a:solidFill>
              </a:rPr>
              <a:t>Rn</a:t>
            </a:r>
            <a:r>
              <a:rPr lang="en-US" baseline="30000">
                <a:solidFill>
                  <a:srgbClr val="FF0000"/>
                </a:solidFill>
              </a:rPr>
              <a:t>2.38 </a:t>
            </a:r>
            <a:r>
              <a:rPr lang="en-US">
                <a:solidFill>
                  <a:srgbClr val="FF0000"/>
                </a:solidFill>
              </a:rPr>
              <a:t>log</a:t>
            </a:r>
            <a:r>
              <a:rPr lang="en-US" i="1">
                <a:solidFill>
                  <a:srgbClr val="FF0000"/>
                </a:solidFill>
              </a:rPr>
              <a:t>M</a:t>
            </a:r>
            <a:endParaRPr lang="en-US"/>
          </a:p>
        </p:txBody>
      </p:sp>
      <p:sp>
        <p:nvSpPr>
          <p:cNvPr id="436232" name="Text Box 8"/>
          <p:cNvSpPr txBox="1">
            <a:spLocks noChangeArrowheads="1"/>
          </p:cNvSpPr>
          <p:nvPr/>
        </p:nvSpPr>
        <p:spPr bwMode="auto">
          <a:xfrm>
            <a:off x="1038225" y="5768975"/>
            <a:ext cx="641508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Stretch at most </a:t>
            </a:r>
            <a:r>
              <a:rPr lang="en-US">
                <a:solidFill>
                  <a:schemeClr val="accent2"/>
                </a:solidFill>
              </a:rPr>
              <a:t>1+4/</a:t>
            </a:r>
            <a:r>
              <a:rPr lang="en-US" i="1">
                <a:solidFill>
                  <a:schemeClr val="accent2"/>
                </a:solidFill>
              </a:rPr>
              <a:t>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1" grpId="0"/>
      <p:bldP spid="4362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523875"/>
            <a:ext cx="7772400" cy="736600"/>
          </a:xfrm>
          <a:noFill/>
          <a:ln/>
        </p:spPr>
        <p:txBody>
          <a:bodyPr/>
          <a:lstStyle/>
          <a:p>
            <a:pPr rtl="0"/>
            <a:r>
              <a:rPr lang="en-US">
                <a:solidFill>
                  <a:srgbClr val="009900"/>
                </a:solidFill>
              </a:rPr>
              <a:t>Strassen’s </a:t>
            </a:r>
            <a:r>
              <a:rPr lang="en-US" i="1">
                <a:solidFill>
                  <a:srgbClr val="009900"/>
                </a:solidFill>
              </a:rPr>
              <a:t>n</a:t>
            </a:r>
            <a:r>
              <a:rPr lang="en-US">
                <a:solidFill>
                  <a:srgbClr val="009900"/>
                </a:solidFill>
                <a:sym typeface="Symbol" pitchFamily="18" charset="2"/>
              </a:rPr>
              <a:t></a:t>
            </a:r>
            <a:r>
              <a:rPr lang="en-US" i="1">
                <a:solidFill>
                  <a:srgbClr val="009900"/>
                </a:solidFill>
                <a:sym typeface="Symbol" pitchFamily="18" charset="2"/>
              </a:rPr>
              <a:t>n</a:t>
            </a:r>
            <a:r>
              <a:rPr lang="en-US">
                <a:solidFill>
                  <a:srgbClr val="009900"/>
                </a:solidFill>
                <a:sym typeface="Symbol" pitchFamily="18" charset="2"/>
              </a:rPr>
              <a:t> </a:t>
            </a:r>
            <a:r>
              <a:rPr lang="en-US">
                <a:solidFill>
                  <a:srgbClr val="009900"/>
                </a:solidFill>
              </a:rPr>
              <a:t>algorithm</a:t>
            </a:r>
          </a:p>
        </p:txBody>
      </p:sp>
      <p:sp>
        <p:nvSpPr>
          <p:cNvPr id="444419" name="Text Box 3"/>
          <p:cNvSpPr txBox="1">
            <a:spLocks noChangeArrowheads="1"/>
          </p:cNvSpPr>
          <p:nvPr/>
        </p:nvSpPr>
        <p:spPr bwMode="auto">
          <a:xfrm>
            <a:off x="911225" y="1566474"/>
            <a:ext cx="710565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View each 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sz="1000" i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</a:t>
            </a:r>
            <a:r>
              <a:rPr lang="en-US" sz="10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/>
              <a:t> matrix as a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sz="1000" dirty="0"/>
              <a:t>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</a:t>
            </a:r>
            <a:r>
              <a:rPr lang="en-US" sz="1000" dirty="0"/>
              <a:t>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2</a:t>
            </a: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 matrix whose elements are </a:t>
            </a:r>
            <a:r>
              <a:rPr lang="en-US" i="1" dirty="0">
                <a:solidFill>
                  <a:srgbClr val="FF0000"/>
                </a:solidFill>
              </a:rPr>
              <a:t>n/2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 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n/2</a:t>
            </a:r>
            <a:r>
              <a:rPr lang="en-US" dirty="0"/>
              <a:t> matrices. </a:t>
            </a:r>
          </a:p>
        </p:txBody>
      </p:sp>
      <p:sp>
        <p:nvSpPr>
          <p:cNvPr id="444420" name="Text Box 4"/>
          <p:cNvSpPr txBox="1">
            <a:spLocks noChangeArrowheads="1"/>
          </p:cNvSpPr>
          <p:nvPr/>
        </p:nvSpPr>
        <p:spPr bwMode="auto">
          <a:xfrm>
            <a:off x="1026319" y="2830669"/>
            <a:ext cx="687546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Apply the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2</a:t>
            </a:r>
            <a:r>
              <a:rPr lang="en-US" dirty="0">
                <a:sym typeface="Symbol" pitchFamily="18" charset="2"/>
              </a:rPr>
              <a:t> algorithm recursively.</a:t>
            </a:r>
          </a:p>
        </p:txBody>
      </p:sp>
      <p:sp>
        <p:nvSpPr>
          <p:cNvPr id="444421" name="Text Box 5"/>
          <p:cNvSpPr txBox="1">
            <a:spLocks noChangeArrowheads="1"/>
          </p:cNvSpPr>
          <p:nvPr/>
        </p:nvSpPr>
        <p:spPr bwMode="auto">
          <a:xfrm>
            <a:off x="2293938" y="3929328"/>
            <a:ext cx="43402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T(</a:t>
            </a:r>
            <a:r>
              <a:rPr lang="en-US" i="1">
                <a:solidFill>
                  <a:schemeClr val="accent2"/>
                </a:solidFill>
              </a:rPr>
              <a:t>n</a:t>
            </a:r>
            <a:r>
              <a:rPr lang="en-US">
                <a:solidFill>
                  <a:schemeClr val="accent2"/>
                </a:solidFill>
              </a:rPr>
              <a:t>) = </a:t>
            </a:r>
            <a:r>
              <a:rPr lang="en-US">
                <a:solidFill>
                  <a:srgbClr val="FF0000"/>
                </a:solidFill>
              </a:rPr>
              <a:t>7</a:t>
            </a:r>
            <a:r>
              <a:rPr lang="en-US">
                <a:solidFill>
                  <a:schemeClr val="accent2"/>
                </a:solidFill>
              </a:rPr>
              <a:t> T(</a:t>
            </a:r>
            <a:r>
              <a:rPr lang="en-US" i="1">
                <a:solidFill>
                  <a:schemeClr val="accent2"/>
                </a:solidFill>
              </a:rPr>
              <a:t>n</a:t>
            </a:r>
            <a:r>
              <a:rPr lang="en-US">
                <a:solidFill>
                  <a:schemeClr val="accent2"/>
                </a:solidFill>
              </a:rPr>
              <a:t>/2) + O(</a:t>
            </a:r>
            <a:r>
              <a:rPr lang="en-US" i="1">
                <a:solidFill>
                  <a:schemeClr val="accent2"/>
                </a:solidFill>
              </a:rPr>
              <a:t>n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444422" name="Text Box 6"/>
          <p:cNvSpPr txBox="1">
            <a:spLocks noChangeArrowheads="1"/>
          </p:cNvSpPr>
          <p:nvPr/>
        </p:nvSpPr>
        <p:spPr bwMode="auto">
          <a:xfrm>
            <a:off x="2115344" y="4578616"/>
            <a:ext cx="469741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T(</a:t>
            </a:r>
            <a:r>
              <a:rPr lang="en-US" i="1">
                <a:solidFill>
                  <a:schemeClr val="accent2"/>
                </a:solidFill>
              </a:rPr>
              <a:t>n</a:t>
            </a:r>
            <a:r>
              <a:rPr lang="en-US">
                <a:solidFill>
                  <a:schemeClr val="accent2"/>
                </a:solidFill>
              </a:rPr>
              <a:t>) = O(</a:t>
            </a:r>
            <a:r>
              <a:rPr lang="en-US" i="1">
                <a:solidFill>
                  <a:schemeClr val="accent2"/>
                </a:solidFill>
              </a:rPr>
              <a:t>n</a:t>
            </a:r>
            <a:r>
              <a:rPr lang="en-US" baseline="30000">
                <a:solidFill>
                  <a:schemeClr val="accent2"/>
                </a:solidFill>
              </a:rPr>
              <a:t>log</a:t>
            </a:r>
            <a:r>
              <a:rPr lang="en-US" baseline="30000">
                <a:solidFill>
                  <a:srgbClr val="FF0000"/>
                </a:solidFill>
              </a:rPr>
              <a:t>7</a:t>
            </a:r>
            <a:r>
              <a:rPr lang="en-US" baseline="30000">
                <a:solidFill>
                  <a:schemeClr val="accent2"/>
                </a:solidFill>
              </a:rPr>
              <a:t>/log2</a:t>
            </a:r>
            <a:r>
              <a:rPr lang="en-US">
                <a:solidFill>
                  <a:schemeClr val="accent2"/>
                </a:solidFill>
              </a:rPr>
              <a:t>)=O(</a:t>
            </a:r>
            <a:r>
              <a:rPr lang="en-US" i="1">
                <a:solidFill>
                  <a:schemeClr val="accent2"/>
                </a:solidFill>
              </a:rPr>
              <a:t>n</a:t>
            </a:r>
            <a:r>
              <a:rPr lang="en-US" baseline="30000">
                <a:solidFill>
                  <a:schemeClr val="accent2"/>
                </a:solidFill>
              </a:rPr>
              <a:t>2.81</a:t>
            </a:r>
            <a:r>
              <a:rPr lang="en-US">
                <a:solidFill>
                  <a:schemeClr val="accent2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1" grpId="0"/>
      <p:bldP spid="444422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2650" y="471488"/>
            <a:ext cx="8720138" cy="4114800"/>
          </a:xfrm>
        </p:spPr>
        <p:txBody>
          <a:bodyPr/>
          <a:lstStyle/>
          <a:p>
            <a:pPr marL="609600" indent="-609600" algn="l" rtl="0">
              <a:buFontTx/>
              <a:buAutoNum type="arabicPeriod"/>
            </a:pPr>
            <a:r>
              <a:rPr lang="en-US" sz="2400" b="1"/>
              <a:t>Algebraic matrix multiplication</a:t>
            </a:r>
          </a:p>
          <a:p>
            <a:pPr marL="990600" lvl="1" indent="-533400" algn="l" rtl="0">
              <a:buFontTx/>
              <a:buAutoNum type="alphaLcPeriod"/>
            </a:pPr>
            <a:r>
              <a:rPr lang="en-US" sz="2000">
                <a:solidFill>
                  <a:srgbClr val="33CC33"/>
                </a:solidFill>
              </a:rPr>
              <a:t>Strassen</a:t>
            </a:r>
            <a:r>
              <a:rPr lang="en-US" sz="2000"/>
              <a:t>’s algorithm</a:t>
            </a:r>
          </a:p>
          <a:p>
            <a:pPr marL="990600" lvl="1" indent="-533400" algn="l" rtl="0">
              <a:buFontTx/>
              <a:buAutoNum type="alphaLcPeriod"/>
            </a:pPr>
            <a:r>
              <a:rPr lang="en-US" sz="2000"/>
              <a:t>Rectangular matrix multiplication</a:t>
            </a:r>
          </a:p>
          <a:p>
            <a:pPr marL="609600" indent="-609600" algn="l" rtl="0">
              <a:buFontTx/>
              <a:buAutoNum type="arabicPeriod"/>
            </a:pPr>
            <a:r>
              <a:rPr lang="en-US" sz="2400" b="1"/>
              <a:t>Min-Plus matrix multiplication</a:t>
            </a:r>
          </a:p>
          <a:p>
            <a:pPr marL="990600" lvl="1" indent="-533400" algn="l" rtl="0">
              <a:buFontTx/>
              <a:buAutoNum type="alphaLcPeriod"/>
            </a:pPr>
            <a:r>
              <a:rPr lang="en-US" sz="2000"/>
              <a:t>Equivalence to the APSP problem</a:t>
            </a:r>
          </a:p>
          <a:p>
            <a:pPr marL="990600" lvl="1" indent="-533400" algn="l" rtl="0">
              <a:buFontTx/>
              <a:buAutoNum type="alphaLcPeriod"/>
            </a:pPr>
            <a:r>
              <a:rPr lang="en-US" sz="2000"/>
              <a:t>Expensive reduction to algebraic products</a:t>
            </a:r>
          </a:p>
          <a:p>
            <a:pPr marL="990600" lvl="1" indent="-533400" algn="l" rtl="0">
              <a:buFontTx/>
              <a:buAutoNum type="alphaLcPeriod"/>
            </a:pPr>
            <a:r>
              <a:rPr lang="en-US" sz="2000">
                <a:solidFill>
                  <a:srgbClr val="33CC33"/>
                </a:solidFill>
              </a:rPr>
              <a:t>Fredman</a:t>
            </a:r>
            <a:r>
              <a:rPr lang="en-US" sz="2000"/>
              <a:t>’s trick</a:t>
            </a:r>
          </a:p>
          <a:p>
            <a:pPr marL="609600" indent="-609600" algn="l" rtl="0">
              <a:buFontTx/>
              <a:buAutoNum type="arabicPeriod"/>
            </a:pPr>
            <a:r>
              <a:rPr lang="en-US" sz="2400" b="1"/>
              <a:t>APSP in undirected graphs</a:t>
            </a:r>
          </a:p>
          <a:p>
            <a:pPr marL="990600" lvl="1" indent="-533400" algn="l" rtl="0">
              <a:buFontTx/>
              <a:buAutoNum type="alphaLcPeriod"/>
            </a:pPr>
            <a:r>
              <a:rPr lang="en-US" sz="2000"/>
              <a:t>An </a:t>
            </a:r>
            <a:r>
              <a:rPr lang="en-US" sz="2000">
                <a:solidFill>
                  <a:srgbClr val="FF0000"/>
                </a:solidFill>
              </a:rPr>
              <a:t>O(</a:t>
            </a:r>
            <a:r>
              <a:rPr lang="en-US" sz="2000" i="1">
                <a:solidFill>
                  <a:srgbClr val="FF0000"/>
                </a:solidFill>
              </a:rPr>
              <a:t>n</a:t>
            </a:r>
            <a:r>
              <a:rPr lang="en-US" sz="2000" baseline="30000">
                <a:solidFill>
                  <a:srgbClr val="FF0000"/>
                </a:solidFill>
              </a:rPr>
              <a:t>2.38</a:t>
            </a:r>
            <a:r>
              <a:rPr lang="en-US" sz="2000">
                <a:solidFill>
                  <a:srgbClr val="FF0000"/>
                </a:solidFill>
              </a:rPr>
              <a:t>)</a:t>
            </a:r>
            <a:r>
              <a:rPr lang="en-US" sz="2000"/>
              <a:t> anlgorithm for unweighted graphs (</a:t>
            </a:r>
            <a:r>
              <a:rPr lang="en-US" sz="2000">
                <a:solidFill>
                  <a:srgbClr val="33CC33"/>
                </a:solidFill>
              </a:rPr>
              <a:t>Seidel</a:t>
            </a:r>
            <a:r>
              <a:rPr lang="en-US" sz="2000"/>
              <a:t>)</a:t>
            </a:r>
          </a:p>
          <a:p>
            <a:pPr marL="990600" lvl="1" indent="-533400" algn="l" rtl="0">
              <a:buFontTx/>
              <a:buAutoNum type="alphaLcPeriod"/>
            </a:pPr>
            <a:r>
              <a:rPr lang="en-US" sz="2000"/>
              <a:t>An </a:t>
            </a:r>
            <a:r>
              <a:rPr lang="en-US" sz="2000">
                <a:solidFill>
                  <a:srgbClr val="FF0000"/>
                </a:solidFill>
              </a:rPr>
              <a:t>O(</a:t>
            </a:r>
            <a:r>
              <a:rPr lang="en-US" sz="2000" i="1">
                <a:solidFill>
                  <a:srgbClr val="FF0000"/>
                </a:solidFill>
              </a:rPr>
              <a:t>Mn</a:t>
            </a:r>
            <a:r>
              <a:rPr lang="en-US" sz="2000" baseline="30000">
                <a:solidFill>
                  <a:srgbClr val="FF0000"/>
                </a:solidFill>
              </a:rPr>
              <a:t>2.38</a:t>
            </a:r>
            <a:r>
              <a:rPr lang="en-US" sz="2000">
                <a:solidFill>
                  <a:srgbClr val="FF0000"/>
                </a:solidFill>
              </a:rPr>
              <a:t>)</a:t>
            </a:r>
            <a:r>
              <a:rPr lang="en-US" sz="2000"/>
              <a:t> algorithm for weighted graphs (</a:t>
            </a:r>
            <a:r>
              <a:rPr lang="en-US" sz="2000">
                <a:solidFill>
                  <a:srgbClr val="33CC33"/>
                </a:solidFill>
              </a:rPr>
              <a:t>Shoshan-Zwick</a:t>
            </a:r>
            <a:r>
              <a:rPr lang="en-US" sz="2000"/>
              <a:t>)</a:t>
            </a:r>
          </a:p>
          <a:p>
            <a:pPr marL="609600" indent="-609600" algn="l" rtl="0">
              <a:buFontTx/>
              <a:buAutoNum type="arabicPeriod"/>
            </a:pPr>
            <a:r>
              <a:rPr lang="en-US" sz="2400" b="1"/>
              <a:t>APSP in directed graphs</a:t>
            </a:r>
          </a:p>
          <a:p>
            <a:pPr marL="990600" lvl="1" indent="-533400" algn="l" rtl="0">
              <a:buFontTx/>
              <a:buAutoNum type="arabicPeriod"/>
            </a:pPr>
            <a:r>
              <a:rPr lang="en-US" sz="2000"/>
              <a:t>An </a:t>
            </a:r>
            <a:r>
              <a:rPr lang="en-US" sz="2000">
                <a:solidFill>
                  <a:srgbClr val="FF0000"/>
                </a:solidFill>
              </a:rPr>
              <a:t>O(</a:t>
            </a:r>
            <a:r>
              <a:rPr lang="en-US" sz="2000" i="1">
                <a:solidFill>
                  <a:srgbClr val="FF0000"/>
                </a:solidFill>
              </a:rPr>
              <a:t>M</a:t>
            </a:r>
            <a:r>
              <a:rPr lang="en-US" sz="2000" baseline="30000">
                <a:solidFill>
                  <a:srgbClr val="FF0000"/>
                </a:solidFill>
              </a:rPr>
              <a:t>0.68</a:t>
            </a:r>
            <a:r>
              <a:rPr lang="en-US" sz="2000" i="1">
                <a:solidFill>
                  <a:srgbClr val="FF0000"/>
                </a:solidFill>
              </a:rPr>
              <a:t>n</a:t>
            </a:r>
            <a:r>
              <a:rPr lang="en-US" sz="2000" baseline="30000">
                <a:solidFill>
                  <a:srgbClr val="FF0000"/>
                </a:solidFill>
              </a:rPr>
              <a:t>2.58</a:t>
            </a:r>
            <a:r>
              <a:rPr lang="en-US" sz="2000">
                <a:solidFill>
                  <a:srgbClr val="FF0000"/>
                </a:solidFill>
              </a:rPr>
              <a:t>)</a:t>
            </a:r>
            <a:r>
              <a:rPr lang="en-US" sz="2000"/>
              <a:t> algorithm (</a:t>
            </a:r>
            <a:r>
              <a:rPr lang="en-US" sz="2000">
                <a:solidFill>
                  <a:srgbClr val="33CC33"/>
                </a:solidFill>
              </a:rPr>
              <a:t>Zwick</a:t>
            </a:r>
            <a:r>
              <a:rPr lang="en-US" sz="2000"/>
              <a:t>)</a:t>
            </a:r>
          </a:p>
          <a:p>
            <a:pPr marL="990600" lvl="1" indent="-533400" algn="l" rtl="0">
              <a:buFontTx/>
              <a:buAutoNum type="arabicPeriod"/>
            </a:pPr>
            <a:r>
              <a:rPr lang="en-US" sz="2000"/>
              <a:t>An </a:t>
            </a:r>
            <a:r>
              <a:rPr lang="en-US" sz="2000">
                <a:solidFill>
                  <a:srgbClr val="FF0000"/>
                </a:solidFill>
              </a:rPr>
              <a:t>O(</a:t>
            </a:r>
            <a:r>
              <a:rPr lang="en-US" sz="2000" i="1">
                <a:solidFill>
                  <a:srgbClr val="FF0000"/>
                </a:solidFill>
              </a:rPr>
              <a:t>Mn</a:t>
            </a:r>
            <a:r>
              <a:rPr lang="en-US" sz="2000" baseline="30000">
                <a:solidFill>
                  <a:srgbClr val="FF0000"/>
                </a:solidFill>
              </a:rPr>
              <a:t>2.38</a:t>
            </a:r>
            <a:r>
              <a:rPr lang="en-US" sz="2000">
                <a:solidFill>
                  <a:srgbClr val="FF0000"/>
                </a:solidFill>
              </a:rPr>
              <a:t>)</a:t>
            </a:r>
            <a:r>
              <a:rPr lang="en-US" sz="2000"/>
              <a:t> preprocessing / </a:t>
            </a:r>
            <a:r>
              <a:rPr lang="en-US" sz="2000">
                <a:solidFill>
                  <a:srgbClr val="FF0000"/>
                </a:solidFill>
              </a:rPr>
              <a:t>O(</a:t>
            </a:r>
            <a:r>
              <a:rPr lang="en-US" sz="2000" i="1">
                <a:solidFill>
                  <a:srgbClr val="FF0000"/>
                </a:solidFill>
              </a:rPr>
              <a:t>n</a:t>
            </a:r>
            <a:r>
              <a:rPr lang="en-US" sz="2000">
                <a:solidFill>
                  <a:srgbClr val="FF0000"/>
                </a:solidFill>
              </a:rPr>
              <a:t>)</a:t>
            </a:r>
            <a:r>
              <a:rPr lang="en-US" sz="2000"/>
              <a:t> query answering alg. (</a:t>
            </a:r>
            <a:r>
              <a:rPr lang="en-US" sz="2000">
                <a:solidFill>
                  <a:srgbClr val="33CC33"/>
                </a:solidFill>
              </a:rPr>
              <a:t>Yuster-Z</a:t>
            </a:r>
            <a:r>
              <a:rPr lang="en-US" sz="2000"/>
              <a:t>)</a:t>
            </a:r>
          </a:p>
          <a:p>
            <a:pPr marL="990600" lvl="1" indent="-533400" algn="l" rtl="0">
              <a:buFontTx/>
              <a:buAutoNum type="arabicPeriod"/>
            </a:pPr>
            <a:r>
              <a:rPr lang="en-US" sz="2000"/>
              <a:t>An </a:t>
            </a:r>
            <a:r>
              <a:rPr lang="en-US" sz="2000">
                <a:solidFill>
                  <a:srgbClr val="FF0000"/>
                </a:solidFill>
              </a:rPr>
              <a:t>O(</a:t>
            </a:r>
            <a:r>
              <a:rPr lang="en-US" sz="2000" i="1">
                <a:solidFill>
                  <a:srgbClr val="FF0000"/>
                </a:solidFill>
              </a:rPr>
              <a:t>n</a:t>
            </a:r>
            <a:r>
              <a:rPr lang="en-US" sz="2000" baseline="30000">
                <a:solidFill>
                  <a:srgbClr val="FF0000"/>
                </a:solidFill>
              </a:rPr>
              <a:t>2.38</a:t>
            </a:r>
            <a:r>
              <a:rPr lang="en-US" sz="2000">
                <a:solidFill>
                  <a:srgbClr val="FF0000"/>
                </a:solidFill>
              </a:rPr>
              <a:t>log</a:t>
            </a:r>
            <a:r>
              <a:rPr lang="en-US" sz="2000" i="1">
                <a:solidFill>
                  <a:srgbClr val="FF0000"/>
                </a:solidFill>
              </a:rPr>
              <a:t>M</a:t>
            </a:r>
            <a:r>
              <a:rPr lang="en-US" sz="2000">
                <a:solidFill>
                  <a:srgbClr val="FF0000"/>
                </a:solidFill>
              </a:rPr>
              <a:t>)</a:t>
            </a:r>
            <a:r>
              <a:rPr lang="en-US" sz="2000"/>
              <a:t> (1+</a:t>
            </a:r>
            <a:r>
              <a:rPr lang="el-GR" sz="2000"/>
              <a:t>ε</a:t>
            </a:r>
            <a:r>
              <a:rPr lang="en-US" sz="2000"/>
              <a:t>)-approximation algorithm</a:t>
            </a:r>
          </a:p>
          <a:p>
            <a:pPr marL="609600" indent="-609600" algn="l" rtl="0">
              <a:buFontTx/>
              <a:buAutoNum type="arabicPeriod"/>
            </a:pPr>
            <a:r>
              <a:rPr lang="en-US" b="1">
                <a:solidFill>
                  <a:schemeClr val="accent2"/>
                </a:solidFill>
              </a:rPr>
              <a:t>Summary and open problems</a:t>
            </a:r>
            <a:endParaRPr lang="el-GR" b="1">
              <a:solidFill>
                <a:schemeClr val="accent2"/>
              </a:solidFill>
            </a:endParaRPr>
          </a:p>
        </p:txBody>
      </p:sp>
      <p:sp>
        <p:nvSpPr>
          <p:cNvPr id="429059" name="AutoShape 3"/>
          <p:cNvSpPr>
            <a:spLocks noChangeArrowheads="1"/>
          </p:cNvSpPr>
          <p:nvPr/>
        </p:nvSpPr>
        <p:spPr bwMode="auto">
          <a:xfrm>
            <a:off x="384175" y="6042025"/>
            <a:ext cx="423863" cy="306388"/>
          </a:xfrm>
          <a:prstGeom prst="rightArrow">
            <a:avLst>
              <a:gd name="adj1" fmla="val 50000"/>
              <a:gd name="adj2" fmla="val 3458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ChangeArrowheads="1"/>
          </p:cNvSpPr>
          <p:nvPr/>
        </p:nvSpPr>
        <p:spPr bwMode="auto">
          <a:xfrm>
            <a:off x="501650" y="530225"/>
            <a:ext cx="82423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400">
                <a:solidFill>
                  <a:schemeClr val="accent2"/>
                </a:solidFill>
              </a:rPr>
              <a:t>Answering distance queries</a:t>
            </a:r>
            <a:endParaRPr lang="en-US" sz="3600">
              <a:solidFill>
                <a:srgbClr val="009900"/>
              </a:solidFill>
            </a:endParaRPr>
          </a:p>
        </p:txBody>
      </p:sp>
      <p:graphicFrame>
        <p:nvGraphicFramePr>
          <p:cNvPr id="404483" name="Group 3"/>
          <p:cNvGraphicFramePr>
            <a:graphicFrameLocks noGrp="1"/>
          </p:cNvGraphicFramePr>
          <p:nvPr/>
        </p:nvGraphicFramePr>
        <p:xfrm>
          <a:off x="730250" y="2276475"/>
          <a:ext cx="7759700" cy="1613218"/>
        </p:xfrm>
        <a:graphic>
          <a:graphicData uri="http://schemas.openxmlformats.org/drawingml/2006/table">
            <a:tbl>
              <a:tblPr/>
              <a:tblGrid>
                <a:gridCol w="2747963"/>
                <a:gridCol w="1746250"/>
                <a:gridCol w="3265487"/>
              </a:tblGrid>
              <a:tr h="844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Preprocessing time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Query</a:t>
                      </a:r>
                      <a:b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Authors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Mn</a:t>
                      </a:r>
                      <a:r>
                        <a:rPr kumimoji="0" lang="en-US" sz="36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2.38</a:t>
                      </a:r>
                      <a:endParaRPr kumimoji="0" lang="en-US" sz="36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Yuster-Zwick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’05]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4497" name="Text Box 17"/>
          <p:cNvSpPr txBox="1">
            <a:spLocks noChangeArrowheads="1"/>
          </p:cNvSpPr>
          <p:nvPr/>
        </p:nvSpPr>
        <p:spPr bwMode="auto">
          <a:xfrm>
            <a:off x="846138" y="1585913"/>
            <a:ext cx="75279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Directed</a:t>
            </a:r>
            <a:r>
              <a:rPr lang="en-US" sz="2800"/>
              <a:t> graphs. Edge weights in </a:t>
            </a:r>
            <a:r>
              <a:rPr lang="en-US" sz="2800">
                <a:solidFill>
                  <a:schemeClr val="accent2"/>
                </a:solidFill>
              </a:rPr>
              <a:t>{−</a:t>
            </a:r>
            <a:r>
              <a:rPr lang="en-US" sz="2800" i="1">
                <a:solidFill>
                  <a:schemeClr val="accent2"/>
                </a:solidFill>
              </a:rPr>
              <a:t>M</a:t>
            </a:r>
            <a:r>
              <a:rPr lang="en-US" sz="2800">
                <a:solidFill>
                  <a:schemeClr val="accent2"/>
                </a:solidFill>
              </a:rPr>
              <a:t>,…,0,…</a:t>
            </a:r>
            <a:r>
              <a:rPr lang="en-US" sz="2800" i="1">
                <a:solidFill>
                  <a:schemeClr val="accent2"/>
                </a:solidFill>
              </a:rPr>
              <a:t>M</a:t>
            </a:r>
            <a:r>
              <a:rPr lang="en-US" sz="2800">
                <a:solidFill>
                  <a:schemeClr val="accent2"/>
                </a:solidFill>
              </a:rPr>
              <a:t>}</a:t>
            </a:r>
          </a:p>
        </p:txBody>
      </p:sp>
      <p:sp>
        <p:nvSpPr>
          <p:cNvPr id="404498" name="Text Box 18"/>
          <p:cNvSpPr txBox="1">
            <a:spLocks noChangeArrowheads="1"/>
          </p:cNvSpPr>
          <p:nvPr/>
        </p:nvSpPr>
        <p:spPr bwMode="auto">
          <a:xfrm>
            <a:off x="846138" y="4081463"/>
            <a:ext cx="7527925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In particular, any </a:t>
            </a:r>
            <a:r>
              <a:rPr lang="en-US" i="1">
                <a:solidFill>
                  <a:schemeClr val="accent2"/>
                </a:solidFill>
              </a:rPr>
              <a:t>Mn</a:t>
            </a:r>
            <a:r>
              <a:rPr lang="en-US" i="1" baseline="30000">
                <a:solidFill>
                  <a:schemeClr val="accent2"/>
                </a:solidFill>
              </a:rPr>
              <a:t>1.38</a:t>
            </a:r>
            <a:r>
              <a:rPr lang="en-US" sz="2800" i="1" baseline="30000">
                <a:solidFill>
                  <a:schemeClr val="accent2"/>
                </a:solidFill>
              </a:rPr>
              <a:t> </a:t>
            </a:r>
            <a:r>
              <a:rPr lang="en-US" sz="2800">
                <a:solidFill>
                  <a:schemeClr val="tx1"/>
                </a:solidFill>
              </a:rPr>
              <a:t>distances 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800">
                <a:solidFill>
                  <a:schemeClr val="tx1"/>
                </a:solidFill>
              </a:rPr>
              <a:t>can be computed in </a:t>
            </a:r>
            <a:r>
              <a:rPr lang="en-US" i="1">
                <a:solidFill>
                  <a:schemeClr val="accent2"/>
                </a:solidFill>
              </a:rPr>
              <a:t>Mn</a:t>
            </a:r>
            <a:r>
              <a:rPr lang="en-US" i="1" baseline="30000">
                <a:solidFill>
                  <a:schemeClr val="accent2"/>
                </a:solidFill>
              </a:rPr>
              <a:t>2.38</a:t>
            </a:r>
            <a:r>
              <a:rPr lang="en-US" sz="2800" i="1" baseline="30000">
                <a:solidFill>
                  <a:schemeClr val="accent2"/>
                </a:solidFill>
              </a:rPr>
              <a:t> </a:t>
            </a:r>
            <a:r>
              <a:rPr lang="en-US" sz="2800">
                <a:solidFill>
                  <a:schemeClr val="tx1"/>
                </a:solidFill>
              </a:rPr>
              <a:t>time.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404499" name="Text Box 19"/>
          <p:cNvSpPr txBox="1">
            <a:spLocks noChangeArrowheads="1"/>
          </p:cNvSpPr>
          <p:nvPr/>
        </p:nvSpPr>
        <p:spPr bwMode="auto">
          <a:xfrm>
            <a:off x="423863" y="5183188"/>
            <a:ext cx="8450262" cy="1433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For dense enough graphs with small enough edge weights, this improves on </a:t>
            </a:r>
            <a:r>
              <a:rPr lang="en-US" sz="2800">
                <a:solidFill>
                  <a:srgbClr val="336600"/>
                </a:solidFill>
              </a:rPr>
              <a:t>Goldberg</a:t>
            </a:r>
            <a:r>
              <a:rPr lang="en-US" sz="2800"/>
              <a:t>’s SSSP algorithm.</a:t>
            </a:r>
            <a:br>
              <a:rPr lang="en-US" sz="2800"/>
            </a:br>
            <a:r>
              <a:rPr lang="en-US" sz="2800"/>
              <a:t> </a:t>
            </a:r>
            <a:r>
              <a:rPr lang="en-US" i="1">
                <a:solidFill>
                  <a:schemeClr val="accent2"/>
                </a:solidFill>
              </a:rPr>
              <a:t>Mn</a:t>
            </a:r>
            <a:r>
              <a:rPr lang="en-US" i="1" baseline="30000">
                <a:solidFill>
                  <a:schemeClr val="accent2"/>
                </a:solidFill>
              </a:rPr>
              <a:t>2.38 </a:t>
            </a:r>
            <a:r>
              <a:rPr lang="en-US" sz="2800" i="1" baseline="30000">
                <a:solidFill>
                  <a:schemeClr val="accent2"/>
                </a:solidFill>
              </a:rPr>
              <a:t>  </a:t>
            </a:r>
            <a:r>
              <a:rPr lang="en-US" sz="2800">
                <a:solidFill>
                  <a:schemeClr val="tx1"/>
                </a:solidFill>
              </a:rPr>
              <a:t>vs.</a:t>
            </a:r>
            <a:r>
              <a:rPr lang="en-US" sz="2800">
                <a:solidFill>
                  <a:schemeClr val="accent2"/>
                </a:solidFill>
              </a:rPr>
              <a:t>  </a:t>
            </a:r>
            <a:r>
              <a:rPr lang="en-US" i="1">
                <a:solidFill>
                  <a:schemeClr val="accent2"/>
                </a:solidFill>
              </a:rPr>
              <a:t>mn</a:t>
            </a:r>
            <a:r>
              <a:rPr lang="en-US" i="1" baseline="30000">
                <a:solidFill>
                  <a:schemeClr val="accent2"/>
                </a:solidFill>
              </a:rPr>
              <a:t>0.5</a:t>
            </a:r>
            <a:r>
              <a:rPr lang="en-US" i="1">
                <a:solidFill>
                  <a:schemeClr val="accent2"/>
                </a:solidFill>
              </a:rPr>
              <a:t>log</a:t>
            </a:r>
            <a:r>
              <a:rPr lang="en-US" sz="1600" i="1">
                <a:solidFill>
                  <a:schemeClr val="accent2"/>
                </a:solidFill>
              </a:rPr>
              <a:t> </a:t>
            </a:r>
            <a:r>
              <a:rPr lang="en-US" i="1">
                <a:solidFill>
                  <a:schemeClr val="accent2"/>
                </a:solidFill>
              </a:rPr>
              <a:t>M</a:t>
            </a:r>
            <a:endParaRPr lang="en-US" i="1" baseline="30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98" grpId="0"/>
      <p:bldP spid="404499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7250" name="Group 2"/>
          <p:cNvGraphicFramePr>
            <a:graphicFrameLocks noGrp="1"/>
          </p:cNvGraphicFramePr>
          <p:nvPr/>
        </p:nvGraphicFramePr>
        <p:xfrm>
          <a:off x="1308100" y="4344988"/>
          <a:ext cx="6530975" cy="1158240"/>
        </p:xfrm>
        <a:graphic>
          <a:graphicData uri="http://schemas.openxmlformats.org/drawingml/2006/table">
            <a:tbl>
              <a:tblPr/>
              <a:tblGrid>
                <a:gridCol w="2955925"/>
                <a:gridCol w="357505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Running time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Authors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36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2.38 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kumimoji="0" lang="en-US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l-GR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Zwick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’98]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7261" name="Rectangle 13"/>
          <p:cNvSpPr>
            <a:spLocks noChangeArrowheads="1"/>
          </p:cNvSpPr>
          <p:nvPr/>
        </p:nvSpPr>
        <p:spPr bwMode="auto">
          <a:xfrm>
            <a:off x="0" y="622300"/>
            <a:ext cx="9144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400">
                <a:solidFill>
                  <a:schemeClr val="accent2"/>
                </a:solidFill>
              </a:rPr>
              <a:t>Approximate All-Pairs Shortest Paths</a:t>
            </a:r>
            <a:r>
              <a:rPr lang="en-US" sz="4400">
                <a:solidFill>
                  <a:srgbClr val="009900"/>
                </a:solidFill>
              </a:rPr>
              <a:t/>
            </a:r>
            <a:br>
              <a:rPr lang="en-US" sz="4400">
                <a:solidFill>
                  <a:srgbClr val="009900"/>
                </a:solidFill>
              </a:rPr>
            </a:br>
            <a:r>
              <a:rPr lang="en-US" sz="3600">
                <a:solidFill>
                  <a:srgbClr val="009900"/>
                </a:solidFill>
              </a:rPr>
              <a:t>in graphs with non-negative </a:t>
            </a:r>
            <a:r>
              <a:rPr lang="en-US" sz="3600">
                <a:solidFill>
                  <a:srgbClr val="CC0099"/>
                </a:solidFill>
              </a:rPr>
              <a:t>integer</a:t>
            </a:r>
            <a:r>
              <a:rPr lang="en-US" sz="3600">
                <a:solidFill>
                  <a:srgbClr val="009900"/>
                </a:solidFill>
              </a:rPr>
              <a:t> weights</a:t>
            </a:r>
          </a:p>
        </p:txBody>
      </p:sp>
      <p:sp>
        <p:nvSpPr>
          <p:cNvPr id="437262" name="Text Box 14"/>
          <p:cNvSpPr txBox="1">
            <a:spLocks noChangeArrowheads="1"/>
          </p:cNvSpPr>
          <p:nvPr/>
        </p:nvSpPr>
        <p:spPr bwMode="auto">
          <a:xfrm>
            <a:off x="423863" y="2127250"/>
            <a:ext cx="8410575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Directed</a:t>
            </a:r>
            <a:r>
              <a:rPr lang="en-US"/>
              <a:t> graphs. </a:t>
            </a:r>
            <a:br>
              <a:rPr lang="en-US"/>
            </a:br>
            <a:r>
              <a:rPr lang="en-US"/>
              <a:t>Edge weights in </a:t>
            </a:r>
            <a:r>
              <a:rPr lang="en-US">
                <a:solidFill>
                  <a:schemeClr val="accent2"/>
                </a:solidFill>
              </a:rPr>
              <a:t>{0,1,…</a:t>
            </a:r>
            <a:r>
              <a:rPr lang="en-US" i="1">
                <a:solidFill>
                  <a:schemeClr val="accent2"/>
                </a:solidFill>
              </a:rPr>
              <a:t>M</a:t>
            </a:r>
            <a:r>
              <a:rPr lang="en-US">
                <a:solidFill>
                  <a:schemeClr val="accent2"/>
                </a:solidFill>
              </a:rPr>
              <a:t>}</a:t>
            </a:r>
          </a:p>
        </p:txBody>
      </p:sp>
      <p:sp>
        <p:nvSpPr>
          <p:cNvPr id="437264" name="Text Box 16"/>
          <p:cNvSpPr txBox="1">
            <a:spLocks noChangeArrowheads="1"/>
          </p:cNvSpPr>
          <p:nvPr/>
        </p:nvSpPr>
        <p:spPr bwMode="auto">
          <a:xfrm>
            <a:off x="1576388" y="3352800"/>
            <a:ext cx="606901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(1+</a:t>
            </a:r>
            <a:r>
              <a:rPr lang="el-GR" i="1"/>
              <a:t>ε</a:t>
            </a:r>
            <a:r>
              <a:rPr lang="en-US"/>
              <a:t>)-approximate distances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09588"/>
            <a:ext cx="7772400" cy="822325"/>
          </a:xfrm>
        </p:spPr>
        <p:txBody>
          <a:bodyPr/>
          <a:lstStyle/>
          <a:p>
            <a:pPr rtl="0"/>
            <a:r>
              <a:rPr lang="en-US">
                <a:solidFill>
                  <a:srgbClr val="009900"/>
                </a:solidFill>
              </a:rPr>
              <a:t>Open problems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963" y="1816100"/>
            <a:ext cx="8142287" cy="3467100"/>
          </a:xfrm>
        </p:spPr>
        <p:txBody>
          <a:bodyPr/>
          <a:lstStyle/>
          <a:p>
            <a:pPr algn="ctr" rtl="0">
              <a:buNone/>
            </a:pPr>
            <a:r>
              <a:rPr lang="en-US" dirty="0"/>
              <a:t>An </a:t>
            </a:r>
            <a:r>
              <a:rPr lang="en-US" dirty="0" smtClean="0">
                <a:solidFill>
                  <a:schemeClr val="accent2"/>
                </a:solidFill>
              </a:rPr>
              <a:t>O(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baseline="30000" dirty="0" smtClean="0">
                <a:solidFill>
                  <a:schemeClr val="accent2"/>
                </a:solidFill>
                <a:sym typeface="Symbol"/>
              </a:rPr>
              <a:t>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r>
              <a:rPr lang="en-US" dirty="0" smtClean="0"/>
              <a:t> </a:t>
            </a:r>
            <a:r>
              <a:rPr lang="en-US" dirty="0"/>
              <a:t>algorithm for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directed </a:t>
            </a:r>
            <a:r>
              <a:rPr lang="en-US" dirty="0" err="1"/>
              <a:t>unweighted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APSP</a:t>
            </a:r>
            <a:r>
              <a:rPr lang="en-US" dirty="0"/>
              <a:t> problem?</a:t>
            </a:r>
          </a:p>
          <a:p>
            <a:pPr algn="ctr" rtl="0">
              <a:buNone/>
            </a:pPr>
            <a:r>
              <a:rPr lang="en-US" dirty="0"/>
              <a:t>An </a:t>
            </a:r>
            <a:r>
              <a:rPr lang="en-US" dirty="0">
                <a:solidFill>
                  <a:schemeClr val="accent2"/>
                </a:solidFill>
              </a:rPr>
              <a:t>O(</a:t>
            </a:r>
            <a:r>
              <a:rPr lang="en-US" i="1" dirty="0">
                <a:solidFill>
                  <a:schemeClr val="accent2"/>
                </a:solidFill>
              </a:rPr>
              <a:t>n</a:t>
            </a:r>
            <a:r>
              <a:rPr lang="en-US" baseline="30000" dirty="0">
                <a:solidFill>
                  <a:schemeClr val="accent2"/>
                </a:solidFill>
              </a:rPr>
              <a:t>3-</a:t>
            </a:r>
            <a:r>
              <a:rPr lang="el-GR" baseline="30000" dirty="0">
                <a:solidFill>
                  <a:schemeClr val="accent2"/>
                </a:solidFill>
              </a:rPr>
              <a:t>ε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/>
              <a:t> algorithm for the </a:t>
            </a:r>
            <a:r>
              <a:rPr lang="en-US" dirty="0">
                <a:solidFill>
                  <a:srgbClr val="FF0000"/>
                </a:solidFill>
              </a:rPr>
              <a:t>APSP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problem with edge weights in </a:t>
            </a:r>
            <a:r>
              <a:rPr lang="en-US" dirty="0">
                <a:solidFill>
                  <a:schemeClr val="accent2"/>
                </a:solidFill>
              </a:rPr>
              <a:t>{1,2,…,</a:t>
            </a:r>
            <a:r>
              <a:rPr lang="en-US" i="1" dirty="0">
                <a:solidFill>
                  <a:schemeClr val="accent2"/>
                </a:solidFill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}</a:t>
            </a:r>
            <a:r>
              <a:rPr lang="en-US" dirty="0"/>
              <a:t>?</a:t>
            </a:r>
          </a:p>
          <a:p>
            <a:pPr marL="540000" algn="ctr" rtl="0">
              <a:buNone/>
            </a:pPr>
            <a:r>
              <a:rPr lang="en-US" dirty="0"/>
              <a:t>An </a:t>
            </a:r>
            <a:r>
              <a:rPr lang="en-US" dirty="0">
                <a:solidFill>
                  <a:schemeClr val="accent2"/>
                </a:solidFill>
              </a:rPr>
              <a:t>O(</a:t>
            </a:r>
            <a:r>
              <a:rPr lang="en-US" i="1" dirty="0">
                <a:solidFill>
                  <a:schemeClr val="accent2"/>
                </a:solidFill>
              </a:rPr>
              <a:t>n</a:t>
            </a:r>
            <a:r>
              <a:rPr lang="en-US" baseline="30000" dirty="0">
                <a:solidFill>
                  <a:schemeClr val="accent2"/>
                </a:solidFill>
              </a:rPr>
              <a:t>2.5-</a:t>
            </a:r>
            <a:r>
              <a:rPr lang="el-GR" baseline="30000" dirty="0">
                <a:solidFill>
                  <a:schemeClr val="accent2"/>
                </a:solidFill>
              </a:rPr>
              <a:t>ε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/>
              <a:t> algorithm for the </a:t>
            </a:r>
            <a:r>
              <a:rPr lang="en-US" dirty="0">
                <a:solidFill>
                  <a:srgbClr val="FF0000"/>
                </a:solidFill>
              </a:rPr>
              <a:t>SSSP</a:t>
            </a:r>
            <a:r>
              <a:rPr lang="en-US" dirty="0"/>
              <a:t> problem </a:t>
            </a:r>
            <a:br>
              <a:rPr lang="en-US" dirty="0"/>
            </a:br>
            <a:r>
              <a:rPr lang="en-US" dirty="0"/>
              <a:t>with edge weights in </a:t>
            </a:r>
            <a:r>
              <a:rPr lang="en-US" dirty="0" smtClean="0">
                <a:solidFill>
                  <a:schemeClr val="accent2"/>
                </a:solidFill>
              </a:rPr>
              <a:t>{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1,</a:t>
            </a:r>
            <a:r>
              <a:rPr lang="en-US" dirty="0" smtClean="0">
                <a:solidFill>
                  <a:schemeClr val="accent2"/>
                </a:solidFill>
              </a:rPr>
              <a:t>0,1,2</a:t>
            </a:r>
            <a:r>
              <a:rPr lang="en-US" dirty="0">
                <a:solidFill>
                  <a:schemeClr val="accent2"/>
                </a:solidFill>
              </a:rPr>
              <a:t>,…, 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}</a:t>
            </a:r>
            <a:r>
              <a:rPr lang="en-US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5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838" y="2130425"/>
            <a:ext cx="8726487" cy="1470025"/>
          </a:xfrm>
        </p:spPr>
        <p:txBody>
          <a:bodyPr/>
          <a:lstStyle/>
          <a:p>
            <a:pPr rtl="0"/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DYNAMIC</a:t>
            </a:r>
            <a:r>
              <a:rPr lang="en-US" dirty="0">
                <a:solidFill>
                  <a:schemeClr val="accent2"/>
                </a:solidFill>
                <a:latin typeface="Copperplate Gothic Bold" pitchFamily="34" charset="0"/>
              </a:rPr>
              <a:t/>
            </a:r>
            <a:br>
              <a:rPr lang="en-US" dirty="0">
                <a:solidFill>
                  <a:schemeClr val="accent2"/>
                </a:solidFill>
                <a:latin typeface="Copperplate Gothic Bold" pitchFamily="34" charset="0"/>
              </a:rPr>
            </a:br>
            <a:r>
              <a:rPr lang="en-US" dirty="0" smtClean="0">
                <a:solidFill>
                  <a:schemeClr val="accent2"/>
                </a:solidFill>
                <a:latin typeface="Copperplate Gothic Bold" pitchFamily="34" charset="0"/>
              </a:rPr>
              <a:t>TRANSITIVE CLOSURE</a:t>
            </a:r>
            <a:endParaRPr lang="en-US" dirty="0">
              <a:solidFill>
                <a:schemeClr val="accent2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1374"/>
            <a:ext cx="7772400" cy="823913"/>
          </a:xfrm>
        </p:spPr>
        <p:txBody>
          <a:bodyPr/>
          <a:lstStyle/>
          <a:p>
            <a:pPr rtl="0"/>
            <a:r>
              <a:rPr lang="en-US" dirty="0" smtClean="0">
                <a:solidFill>
                  <a:srgbClr val="009900"/>
                </a:solidFill>
              </a:rPr>
              <a:t>Dynamic transitive closure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025" y="1190812"/>
            <a:ext cx="7943850" cy="16158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spcBef>
                <a:spcPts val="800"/>
              </a:spcBef>
              <a:buFont typeface="Arial" pitchFamily="34" charset="0"/>
              <a:buChar char="•"/>
            </a:pPr>
            <a:r>
              <a:rPr lang="en-US" sz="2800" dirty="0" smtClean="0"/>
              <a:t>   </a:t>
            </a:r>
            <a:r>
              <a:rPr lang="en-US" sz="2800" b="1" dirty="0" smtClean="0"/>
              <a:t>Edge-Update</a:t>
            </a:r>
            <a:r>
              <a:rPr lang="en-US" sz="2800" dirty="0" smtClean="0"/>
              <a:t>(</a:t>
            </a:r>
            <a:r>
              <a:rPr lang="en-US" sz="2800" i="1" dirty="0" smtClean="0">
                <a:solidFill>
                  <a:schemeClr val="accent6"/>
                </a:solidFill>
              </a:rPr>
              <a:t>e</a:t>
            </a:r>
            <a:r>
              <a:rPr lang="en-US" sz="2800" dirty="0" smtClean="0"/>
              <a:t>) – add/remove an edge </a:t>
            </a:r>
            <a:r>
              <a:rPr lang="en-US" sz="2800" i="1" dirty="0" smtClean="0">
                <a:solidFill>
                  <a:schemeClr val="accent6"/>
                </a:solidFill>
              </a:rPr>
              <a:t>e</a:t>
            </a:r>
            <a:r>
              <a:rPr lang="en-US" sz="2800" dirty="0" smtClean="0"/>
              <a:t>   </a:t>
            </a:r>
          </a:p>
          <a:p>
            <a:pPr algn="l">
              <a:spcBef>
                <a:spcPts val="800"/>
              </a:spcBef>
              <a:buFont typeface="Arial" pitchFamily="34" charset="0"/>
              <a:buChar char="•"/>
            </a:pPr>
            <a:r>
              <a:rPr lang="en-US" sz="2800" dirty="0" smtClean="0"/>
              <a:t>   </a:t>
            </a:r>
            <a:r>
              <a:rPr lang="en-US" sz="2800" b="1" dirty="0" smtClean="0"/>
              <a:t>Vertex-Update</a:t>
            </a:r>
            <a:r>
              <a:rPr lang="en-US" sz="2800" dirty="0" smtClean="0"/>
              <a:t>(</a:t>
            </a:r>
            <a:r>
              <a:rPr lang="en-US" sz="2800" i="1" dirty="0" smtClean="0">
                <a:solidFill>
                  <a:schemeClr val="accent6"/>
                </a:solidFill>
              </a:rPr>
              <a:t>v</a:t>
            </a:r>
            <a:r>
              <a:rPr lang="en-US" sz="2800" dirty="0" smtClean="0"/>
              <a:t>) – add/remove edges touching </a:t>
            </a:r>
            <a:r>
              <a:rPr lang="en-US" sz="2800" i="1" dirty="0" smtClean="0">
                <a:solidFill>
                  <a:schemeClr val="accent6"/>
                </a:solidFill>
              </a:rPr>
              <a:t>v</a:t>
            </a:r>
            <a:r>
              <a:rPr lang="en-US" sz="2800" dirty="0" smtClean="0"/>
              <a:t>.</a:t>
            </a:r>
          </a:p>
          <a:p>
            <a:pPr algn="l">
              <a:spcBef>
                <a:spcPts val="800"/>
              </a:spcBef>
              <a:buFont typeface="Arial" pitchFamily="34" charset="0"/>
              <a:buChar char="•"/>
            </a:pPr>
            <a:r>
              <a:rPr lang="en-US" sz="2800" dirty="0" smtClean="0"/>
              <a:t>   </a:t>
            </a:r>
            <a:r>
              <a:rPr lang="en-US" sz="2800" b="1" dirty="0" smtClean="0"/>
              <a:t>Query</a:t>
            </a:r>
            <a:r>
              <a:rPr lang="en-US" sz="2800" dirty="0" smtClean="0"/>
              <a:t>(</a:t>
            </a:r>
            <a:r>
              <a:rPr lang="en-US" sz="2800" i="1" dirty="0" err="1" smtClean="0">
                <a:solidFill>
                  <a:schemeClr val="accent6"/>
                </a:solidFill>
              </a:rPr>
              <a:t>u</a:t>
            </a:r>
            <a:r>
              <a:rPr lang="en-US" sz="2800" dirty="0" err="1" smtClean="0"/>
              <a:t>,</a:t>
            </a:r>
            <a:r>
              <a:rPr lang="en-US" sz="2800" i="1" dirty="0" err="1" smtClean="0">
                <a:solidFill>
                  <a:schemeClr val="accent6"/>
                </a:solidFill>
              </a:rPr>
              <a:t>v</a:t>
            </a:r>
            <a:r>
              <a:rPr lang="en-US" sz="2800" dirty="0" smtClean="0"/>
              <a:t>) – is there are directed path from </a:t>
            </a:r>
            <a:r>
              <a:rPr lang="en-US" sz="2800" i="1" dirty="0" smtClean="0">
                <a:solidFill>
                  <a:schemeClr val="accent6"/>
                </a:solidFill>
              </a:rPr>
              <a:t>u</a:t>
            </a:r>
            <a:r>
              <a:rPr lang="en-US" sz="2800" dirty="0" smtClean="0"/>
              <a:t> to </a:t>
            </a:r>
            <a:r>
              <a:rPr lang="en-US" sz="2800" i="1" dirty="0" smtClean="0">
                <a:solidFill>
                  <a:schemeClr val="accent6"/>
                </a:solidFill>
              </a:rPr>
              <a:t>v</a:t>
            </a:r>
            <a:r>
              <a:rPr lang="en-US" sz="2800" dirty="0" smtClean="0"/>
              <a:t>?</a:t>
            </a:r>
            <a:endParaRPr lang="he-IL" sz="2800" dirty="0"/>
          </a:p>
        </p:txBody>
      </p:sp>
      <p:graphicFrame>
        <p:nvGraphicFramePr>
          <p:cNvPr id="9" name="Group 3"/>
          <p:cNvGraphicFramePr>
            <a:graphicFrameLocks noGrp="1"/>
          </p:cNvGraphicFramePr>
          <p:nvPr/>
        </p:nvGraphicFramePr>
        <p:xfrm>
          <a:off x="860881" y="3580517"/>
          <a:ext cx="7329534" cy="2103120"/>
        </p:xfrm>
        <a:graphic>
          <a:graphicData uri="http://schemas.openxmlformats.org/drawingml/2006/table">
            <a:tbl>
              <a:tblPr/>
              <a:tblGrid>
                <a:gridCol w="2493618"/>
                <a:gridCol w="1611972"/>
                <a:gridCol w="1611972"/>
                <a:gridCol w="1611972"/>
              </a:tblGrid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Edge-Update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36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3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1.575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3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1.495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Vertex-Update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36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kumimoji="0" lang="en-US" sz="4000" b="1" i="1" u="none" strike="noStrike" kern="1200" cap="none" normalizeH="0" baseline="3000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Query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3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0.575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3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1.495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586901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dirty="0" smtClean="0">
                <a:solidFill>
                  <a:schemeClr val="tx1"/>
                </a:solidFill>
              </a:rPr>
              <a:t>(improving</a:t>
            </a:r>
            <a:r>
              <a:rPr lang="en-US" dirty="0" smtClean="0">
                <a:solidFill>
                  <a:srgbClr val="CC3300"/>
                </a:solidFill>
              </a:rPr>
              <a:t> [</a:t>
            </a:r>
            <a:r>
              <a:rPr lang="en-US" dirty="0" err="1" smtClean="0">
                <a:solidFill>
                  <a:srgbClr val="CC3300"/>
                </a:solidFill>
              </a:rPr>
              <a:t>Demetrescu-Italiano</a:t>
            </a:r>
            <a:r>
              <a:rPr lang="en-US" dirty="0" smtClean="0">
                <a:solidFill>
                  <a:srgbClr val="CC3300"/>
                </a:solidFill>
              </a:rPr>
              <a:t> ’00], [</a:t>
            </a:r>
            <a:r>
              <a:rPr lang="en-US" dirty="0" err="1" smtClean="0">
                <a:solidFill>
                  <a:srgbClr val="CC3300"/>
                </a:solidFill>
              </a:rPr>
              <a:t>Roditty</a:t>
            </a:r>
            <a:r>
              <a:rPr lang="en-US" dirty="0" smtClean="0">
                <a:solidFill>
                  <a:srgbClr val="CC3300"/>
                </a:solidFill>
              </a:rPr>
              <a:t> ’03]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83263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dirty="0" smtClean="0">
                <a:solidFill>
                  <a:srgbClr val="CC3300"/>
                </a:solidFill>
              </a:rPr>
              <a:t>[</a:t>
            </a:r>
            <a:r>
              <a:rPr lang="en-US" dirty="0" err="1" smtClean="0">
                <a:solidFill>
                  <a:srgbClr val="CC3300"/>
                </a:solidFill>
              </a:rPr>
              <a:t>Sankowski</a:t>
            </a:r>
            <a:r>
              <a:rPr lang="en-US" dirty="0" smtClean="0">
                <a:solidFill>
                  <a:srgbClr val="CC3300"/>
                </a:solidFill>
              </a:rPr>
              <a:t> ’04]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421116" y="3641837"/>
            <a:ext cx="1481959" cy="5847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415856" y="4346047"/>
            <a:ext cx="1481959" cy="5847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410596" y="5034491"/>
            <a:ext cx="1481959" cy="5847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039754" y="3652343"/>
            <a:ext cx="1481959" cy="5847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034494" y="4356553"/>
            <a:ext cx="1481959" cy="5847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029234" y="5044997"/>
            <a:ext cx="1481959" cy="5847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642626" y="3631317"/>
            <a:ext cx="1481959" cy="5847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37366" y="4335527"/>
            <a:ext cx="1481959" cy="5847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632106" y="5023971"/>
            <a:ext cx="1481959" cy="5847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6694"/>
            <a:ext cx="7772400" cy="823913"/>
          </a:xfrm>
        </p:spPr>
        <p:txBody>
          <a:bodyPr/>
          <a:lstStyle/>
          <a:p>
            <a:pPr rtl="0"/>
            <a:r>
              <a:rPr lang="en-US" dirty="0" smtClean="0">
                <a:solidFill>
                  <a:srgbClr val="009900"/>
                </a:solidFill>
              </a:rPr>
              <a:t>Inserting/Deleting and edge</a:t>
            </a:r>
            <a:endParaRPr lang="en-US" sz="3200" dirty="0">
              <a:solidFill>
                <a:srgbClr val="00990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747348" y="1892140"/>
            <a:ext cx="2176244" cy="2625547"/>
            <a:chOff x="1952306" y="1955203"/>
            <a:chExt cx="2142083" cy="3921067"/>
          </a:xfrm>
        </p:grpSpPr>
        <p:sp>
          <p:nvSpPr>
            <p:cNvPr id="33" name="Oval 28"/>
            <p:cNvSpPr>
              <a:spLocks noChangeAspect="1" noChangeArrowheads="1"/>
            </p:cNvSpPr>
            <p:nvPr/>
          </p:nvSpPr>
          <p:spPr bwMode="auto">
            <a:xfrm>
              <a:off x="1952306" y="1955203"/>
              <a:ext cx="315913" cy="315913"/>
            </a:xfrm>
            <a:prstGeom prst="ellipse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cxnSp>
          <p:nvCxnSpPr>
            <p:cNvPr id="35" name="AutoShape 30"/>
            <p:cNvCxnSpPr>
              <a:cxnSpLocks noChangeShapeType="1"/>
              <a:stCxn id="33" idx="6"/>
              <a:endCxn id="39" idx="0"/>
            </p:cNvCxnSpPr>
            <p:nvPr/>
          </p:nvCxnSpPr>
          <p:spPr bwMode="auto">
            <a:xfrm>
              <a:off x="2268219" y="2113160"/>
              <a:ext cx="1668214" cy="164982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sp>
          <p:nvSpPr>
            <p:cNvPr id="30" name="Oval 28"/>
            <p:cNvSpPr>
              <a:spLocks noChangeAspect="1" noChangeArrowheads="1"/>
            </p:cNvSpPr>
            <p:nvPr/>
          </p:nvSpPr>
          <p:spPr bwMode="auto">
            <a:xfrm>
              <a:off x="1952306" y="2856492"/>
              <a:ext cx="315913" cy="315913"/>
            </a:xfrm>
            <a:prstGeom prst="ellipse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cxnSp>
          <p:nvCxnSpPr>
            <p:cNvPr id="32" name="AutoShape 30"/>
            <p:cNvCxnSpPr>
              <a:cxnSpLocks noChangeShapeType="1"/>
              <a:stCxn id="30" idx="6"/>
              <a:endCxn id="39" idx="1"/>
            </p:cNvCxnSpPr>
            <p:nvPr/>
          </p:nvCxnSpPr>
          <p:spPr bwMode="auto">
            <a:xfrm>
              <a:off x="2268219" y="3014449"/>
              <a:ext cx="1556521" cy="79479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sp>
          <p:nvSpPr>
            <p:cNvPr id="27" name="Oval 28"/>
            <p:cNvSpPr>
              <a:spLocks noChangeAspect="1" noChangeArrowheads="1"/>
            </p:cNvSpPr>
            <p:nvPr/>
          </p:nvSpPr>
          <p:spPr bwMode="auto">
            <a:xfrm>
              <a:off x="1952306" y="3757781"/>
              <a:ext cx="315913" cy="315913"/>
            </a:xfrm>
            <a:prstGeom prst="ellipse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cxnSp>
          <p:nvCxnSpPr>
            <p:cNvPr id="29" name="AutoShape 30"/>
            <p:cNvCxnSpPr>
              <a:cxnSpLocks noChangeShapeType="1"/>
              <a:stCxn id="27" idx="6"/>
              <a:endCxn id="39" idx="2"/>
            </p:cNvCxnSpPr>
            <p:nvPr/>
          </p:nvCxnSpPr>
          <p:spPr bwMode="auto">
            <a:xfrm>
              <a:off x="2268219" y="3915738"/>
              <a:ext cx="1510257" cy="520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sp>
          <p:nvSpPr>
            <p:cNvPr id="24" name="Oval 28"/>
            <p:cNvSpPr>
              <a:spLocks noChangeAspect="1" noChangeArrowheads="1"/>
            </p:cNvSpPr>
            <p:nvPr/>
          </p:nvSpPr>
          <p:spPr bwMode="auto">
            <a:xfrm>
              <a:off x="1952306" y="4659070"/>
              <a:ext cx="315913" cy="315913"/>
            </a:xfrm>
            <a:prstGeom prst="ellipse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cxnSp>
          <p:nvCxnSpPr>
            <p:cNvPr id="26" name="AutoShape 30"/>
            <p:cNvCxnSpPr>
              <a:cxnSpLocks noChangeShapeType="1"/>
              <a:stCxn id="24" idx="6"/>
              <a:endCxn id="39" idx="3"/>
            </p:cNvCxnSpPr>
            <p:nvPr/>
          </p:nvCxnSpPr>
          <p:spPr bwMode="auto">
            <a:xfrm flipV="1">
              <a:off x="2268219" y="4032632"/>
              <a:ext cx="1556521" cy="78439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sp>
          <p:nvSpPr>
            <p:cNvPr id="36" name="Oval 28"/>
            <p:cNvSpPr>
              <a:spLocks noChangeAspect="1" noChangeArrowheads="1"/>
            </p:cNvSpPr>
            <p:nvPr/>
          </p:nvSpPr>
          <p:spPr bwMode="auto">
            <a:xfrm>
              <a:off x="1952306" y="5560357"/>
              <a:ext cx="315913" cy="315913"/>
            </a:xfrm>
            <a:prstGeom prst="ellipse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cxnSp>
          <p:nvCxnSpPr>
            <p:cNvPr id="38" name="AutoShape 30"/>
            <p:cNvCxnSpPr>
              <a:cxnSpLocks noChangeShapeType="1"/>
              <a:stCxn id="36" idx="6"/>
              <a:endCxn id="39" idx="4"/>
            </p:cNvCxnSpPr>
            <p:nvPr/>
          </p:nvCxnSpPr>
          <p:spPr bwMode="auto">
            <a:xfrm flipV="1">
              <a:off x="2268219" y="4078896"/>
              <a:ext cx="1668214" cy="16394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sp>
          <p:nvSpPr>
            <p:cNvPr id="39" name="Oval 28"/>
            <p:cNvSpPr>
              <a:spLocks noChangeAspect="1" noChangeArrowheads="1"/>
            </p:cNvSpPr>
            <p:nvPr/>
          </p:nvSpPr>
          <p:spPr bwMode="auto">
            <a:xfrm>
              <a:off x="3778476" y="3762983"/>
              <a:ext cx="315913" cy="315913"/>
            </a:xfrm>
            <a:prstGeom prst="ellipse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flipH="1">
            <a:off x="5217785" y="1899175"/>
            <a:ext cx="2176244" cy="2625547"/>
            <a:chOff x="1952306" y="1955203"/>
            <a:chExt cx="2142083" cy="3921067"/>
          </a:xfrm>
        </p:grpSpPr>
        <p:sp>
          <p:nvSpPr>
            <p:cNvPr id="47" name="Oval 28"/>
            <p:cNvSpPr>
              <a:spLocks noChangeAspect="1" noChangeArrowheads="1"/>
            </p:cNvSpPr>
            <p:nvPr/>
          </p:nvSpPr>
          <p:spPr bwMode="auto">
            <a:xfrm>
              <a:off x="1952306" y="1955203"/>
              <a:ext cx="315913" cy="315913"/>
            </a:xfrm>
            <a:prstGeom prst="ellipse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cxnSp>
          <p:nvCxnSpPr>
            <p:cNvPr id="48" name="AutoShape 30"/>
            <p:cNvCxnSpPr>
              <a:cxnSpLocks noChangeShapeType="1"/>
              <a:stCxn id="47" idx="6"/>
              <a:endCxn id="57" idx="0"/>
            </p:cNvCxnSpPr>
            <p:nvPr/>
          </p:nvCxnSpPr>
          <p:spPr bwMode="auto">
            <a:xfrm>
              <a:off x="2268219" y="2113160"/>
              <a:ext cx="1668214" cy="164982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/>
          </p:spPr>
        </p:cxnSp>
        <p:sp>
          <p:nvSpPr>
            <p:cNvPr id="49" name="Oval 28"/>
            <p:cNvSpPr>
              <a:spLocks noChangeAspect="1" noChangeArrowheads="1"/>
            </p:cNvSpPr>
            <p:nvPr/>
          </p:nvSpPr>
          <p:spPr bwMode="auto">
            <a:xfrm>
              <a:off x="1952306" y="2856492"/>
              <a:ext cx="315913" cy="315913"/>
            </a:xfrm>
            <a:prstGeom prst="ellipse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cxnSp>
          <p:nvCxnSpPr>
            <p:cNvPr id="50" name="AutoShape 30"/>
            <p:cNvCxnSpPr>
              <a:cxnSpLocks noChangeShapeType="1"/>
              <a:stCxn id="49" idx="6"/>
              <a:endCxn id="57" idx="1"/>
            </p:cNvCxnSpPr>
            <p:nvPr/>
          </p:nvCxnSpPr>
          <p:spPr bwMode="auto">
            <a:xfrm>
              <a:off x="2268219" y="3014449"/>
              <a:ext cx="1556521" cy="79479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/>
          </p:spPr>
        </p:cxnSp>
        <p:sp>
          <p:nvSpPr>
            <p:cNvPr id="51" name="Oval 28"/>
            <p:cNvSpPr>
              <a:spLocks noChangeAspect="1" noChangeArrowheads="1"/>
            </p:cNvSpPr>
            <p:nvPr/>
          </p:nvSpPr>
          <p:spPr bwMode="auto">
            <a:xfrm>
              <a:off x="1952306" y="3757781"/>
              <a:ext cx="315913" cy="315913"/>
            </a:xfrm>
            <a:prstGeom prst="ellipse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cxnSp>
          <p:nvCxnSpPr>
            <p:cNvPr id="52" name="AutoShape 30"/>
            <p:cNvCxnSpPr>
              <a:cxnSpLocks noChangeShapeType="1"/>
              <a:stCxn id="51" idx="6"/>
              <a:endCxn id="57" idx="2"/>
            </p:cNvCxnSpPr>
            <p:nvPr/>
          </p:nvCxnSpPr>
          <p:spPr bwMode="auto">
            <a:xfrm>
              <a:off x="2268219" y="3915738"/>
              <a:ext cx="1510257" cy="520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/>
          </p:spPr>
        </p:cxnSp>
        <p:sp>
          <p:nvSpPr>
            <p:cNvPr id="53" name="Oval 28"/>
            <p:cNvSpPr>
              <a:spLocks noChangeAspect="1" noChangeArrowheads="1"/>
            </p:cNvSpPr>
            <p:nvPr/>
          </p:nvSpPr>
          <p:spPr bwMode="auto">
            <a:xfrm>
              <a:off x="1952306" y="4659070"/>
              <a:ext cx="315913" cy="315913"/>
            </a:xfrm>
            <a:prstGeom prst="ellipse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cxnSp>
          <p:nvCxnSpPr>
            <p:cNvPr id="54" name="AutoShape 30"/>
            <p:cNvCxnSpPr>
              <a:cxnSpLocks noChangeShapeType="1"/>
              <a:stCxn id="53" idx="6"/>
              <a:endCxn id="57" idx="3"/>
            </p:cNvCxnSpPr>
            <p:nvPr/>
          </p:nvCxnSpPr>
          <p:spPr bwMode="auto">
            <a:xfrm flipV="1">
              <a:off x="2268219" y="4032632"/>
              <a:ext cx="1556521" cy="78439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/>
          </p:spPr>
        </p:cxnSp>
        <p:sp>
          <p:nvSpPr>
            <p:cNvPr id="55" name="Oval 28"/>
            <p:cNvSpPr>
              <a:spLocks noChangeAspect="1" noChangeArrowheads="1"/>
            </p:cNvSpPr>
            <p:nvPr/>
          </p:nvSpPr>
          <p:spPr bwMode="auto">
            <a:xfrm>
              <a:off x="1952306" y="5560357"/>
              <a:ext cx="315913" cy="315913"/>
            </a:xfrm>
            <a:prstGeom prst="ellipse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cxnSp>
          <p:nvCxnSpPr>
            <p:cNvPr id="56" name="AutoShape 30"/>
            <p:cNvCxnSpPr>
              <a:cxnSpLocks noChangeShapeType="1"/>
              <a:stCxn id="55" idx="6"/>
              <a:endCxn id="57" idx="4"/>
            </p:cNvCxnSpPr>
            <p:nvPr/>
          </p:nvCxnSpPr>
          <p:spPr bwMode="auto">
            <a:xfrm flipV="1">
              <a:off x="2268219" y="4078896"/>
              <a:ext cx="1668214" cy="16394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/>
          </p:spPr>
        </p:cxnSp>
        <p:sp>
          <p:nvSpPr>
            <p:cNvPr id="57" name="Oval 28"/>
            <p:cNvSpPr>
              <a:spLocks noChangeAspect="1" noChangeArrowheads="1"/>
            </p:cNvSpPr>
            <p:nvPr/>
          </p:nvSpPr>
          <p:spPr bwMode="auto">
            <a:xfrm>
              <a:off x="3778476" y="3762983"/>
              <a:ext cx="315913" cy="315913"/>
            </a:xfrm>
            <a:prstGeom prst="ellipse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cxnSp>
        <p:nvCxnSpPr>
          <p:cNvPr id="58" name="AutoShape 30"/>
          <p:cNvCxnSpPr>
            <a:cxnSpLocks noChangeShapeType="1"/>
          </p:cNvCxnSpPr>
          <p:nvPr/>
        </p:nvCxnSpPr>
        <p:spPr bwMode="auto">
          <a:xfrm>
            <a:off x="3923592" y="3208398"/>
            <a:ext cx="1294194" cy="7035"/>
          </a:xfrm>
          <a:prstGeom prst="straightConnector1">
            <a:avLst/>
          </a:prstGeom>
          <a:noFill/>
          <a:ln w="50800">
            <a:solidFill>
              <a:srgbClr val="7030A0"/>
            </a:solidFill>
            <a:round/>
            <a:headEnd/>
            <a:tailEnd type="stealth" w="lg" len="lg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1497725" y="4903054"/>
            <a:ext cx="599089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May change 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(</a:t>
            </a:r>
            <a:r>
              <a:rPr lang="en-US" i="1" dirty="0" smtClean="0">
                <a:solidFill>
                  <a:schemeClr val="accent6"/>
                </a:solidFill>
                <a:sym typeface="Symbol"/>
              </a:rPr>
              <a:t>n</a:t>
            </a:r>
            <a:r>
              <a:rPr lang="en-US" baseline="30000" dirty="0" smtClean="0">
                <a:solidFill>
                  <a:schemeClr val="accent6"/>
                </a:solidFill>
                <a:sym typeface="Symbol"/>
              </a:rPr>
              <a:t>2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) </a:t>
            </a:r>
            <a:r>
              <a:rPr lang="en-US" dirty="0" smtClean="0">
                <a:sym typeface="Symbol"/>
              </a:rPr>
              <a:t>entries of the transitive closure matrix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823912"/>
          </a:xfrm>
        </p:spPr>
        <p:txBody>
          <a:bodyPr/>
          <a:lstStyle/>
          <a:p>
            <a:pPr rtl="0"/>
            <a:r>
              <a:rPr lang="en-US" dirty="0" smtClean="0">
                <a:solidFill>
                  <a:srgbClr val="009900"/>
                </a:solidFill>
              </a:rPr>
              <a:t>Symbolic Adjacency </a:t>
            </a:r>
            <a:r>
              <a:rPr lang="en-US" dirty="0">
                <a:solidFill>
                  <a:srgbClr val="009900"/>
                </a:solidFill>
              </a:rPr>
              <a:t>matrix 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80226" y="2031048"/>
            <a:ext cx="3917949" cy="2765425"/>
            <a:chOff x="380226" y="2031048"/>
            <a:chExt cx="3917949" cy="2765425"/>
          </a:xfrm>
        </p:grpSpPr>
        <p:sp>
          <p:nvSpPr>
            <p:cNvPr id="450564" name="Oval 4"/>
            <p:cNvSpPr>
              <a:spLocks noChangeAspect="1" noChangeArrowheads="1"/>
            </p:cNvSpPr>
            <p:nvPr/>
          </p:nvSpPr>
          <p:spPr bwMode="auto">
            <a:xfrm>
              <a:off x="1223188" y="2427923"/>
              <a:ext cx="152400" cy="1539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50565" name="Oval 5"/>
            <p:cNvSpPr>
              <a:spLocks noChangeAspect="1" noChangeArrowheads="1"/>
            </p:cNvSpPr>
            <p:nvPr/>
          </p:nvSpPr>
          <p:spPr bwMode="auto">
            <a:xfrm>
              <a:off x="761226" y="3810636"/>
              <a:ext cx="153987" cy="1539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50566" name="Oval 6"/>
            <p:cNvSpPr>
              <a:spLocks noChangeAspect="1" noChangeArrowheads="1"/>
            </p:cNvSpPr>
            <p:nvPr/>
          </p:nvSpPr>
          <p:spPr bwMode="auto">
            <a:xfrm>
              <a:off x="2453501" y="2531111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50567" name="Oval 7"/>
            <p:cNvSpPr>
              <a:spLocks noChangeAspect="1" noChangeArrowheads="1"/>
            </p:cNvSpPr>
            <p:nvPr/>
          </p:nvSpPr>
          <p:spPr bwMode="auto">
            <a:xfrm>
              <a:off x="1888351" y="3451861"/>
              <a:ext cx="153987" cy="1539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50568" name="Oval 8"/>
            <p:cNvSpPr>
              <a:spLocks noChangeAspect="1" noChangeArrowheads="1"/>
            </p:cNvSpPr>
            <p:nvPr/>
          </p:nvSpPr>
          <p:spPr bwMode="auto">
            <a:xfrm>
              <a:off x="2709088" y="4169411"/>
              <a:ext cx="153987" cy="1539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50569" name="Oval 9"/>
            <p:cNvSpPr>
              <a:spLocks noChangeAspect="1" noChangeArrowheads="1"/>
            </p:cNvSpPr>
            <p:nvPr/>
          </p:nvSpPr>
          <p:spPr bwMode="auto">
            <a:xfrm>
              <a:off x="4144188" y="3401061"/>
              <a:ext cx="153987" cy="1539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50570" name="Freeform 10"/>
            <p:cNvSpPr>
              <a:spLocks noChangeAspect="1"/>
            </p:cNvSpPr>
            <p:nvPr/>
          </p:nvSpPr>
          <p:spPr bwMode="auto">
            <a:xfrm>
              <a:off x="915213" y="3605848"/>
              <a:ext cx="1025525" cy="29845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528" y="240"/>
                </a:cxn>
                <a:cxn ang="0">
                  <a:pos x="960" y="0"/>
                </a:cxn>
              </a:cxnLst>
              <a:rect l="0" t="0" r="r" b="b"/>
              <a:pathLst>
                <a:path w="960" h="280">
                  <a:moveTo>
                    <a:pt x="0" y="240"/>
                  </a:moveTo>
                  <a:cubicBezTo>
                    <a:pt x="184" y="260"/>
                    <a:pt x="368" y="280"/>
                    <a:pt x="528" y="240"/>
                  </a:cubicBezTo>
                  <a:cubicBezTo>
                    <a:pt x="688" y="200"/>
                    <a:pt x="824" y="100"/>
                    <a:pt x="96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/>
          </p:spPr>
          <p:txBody>
            <a:bodyPr/>
            <a:lstStyle/>
            <a:p>
              <a:endParaRPr lang="he-IL"/>
            </a:p>
          </p:txBody>
        </p:sp>
        <p:cxnSp>
          <p:nvCxnSpPr>
            <p:cNvPr id="450571" name="AutoShape 11"/>
            <p:cNvCxnSpPr>
              <a:cxnSpLocks noChangeAspect="1" noChangeShapeType="1"/>
              <a:stCxn id="450567" idx="6"/>
              <a:endCxn id="450568" idx="0"/>
            </p:cNvCxnSpPr>
            <p:nvPr/>
          </p:nvCxnSpPr>
          <p:spPr bwMode="auto">
            <a:xfrm>
              <a:off x="2042338" y="3529648"/>
              <a:ext cx="742950" cy="639763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72" name="AutoShape 12"/>
            <p:cNvCxnSpPr>
              <a:cxnSpLocks noChangeAspect="1" noChangeShapeType="1"/>
              <a:stCxn id="450564" idx="6"/>
              <a:endCxn id="450568" idx="7"/>
            </p:cNvCxnSpPr>
            <p:nvPr/>
          </p:nvCxnSpPr>
          <p:spPr bwMode="auto">
            <a:xfrm>
              <a:off x="1375588" y="2504123"/>
              <a:ext cx="1465262" cy="1687513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73" name="AutoShape 13"/>
            <p:cNvCxnSpPr>
              <a:cxnSpLocks noChangeAspect="1" noChangeShapeType="1"/>
              <a:stCxn id="450565" idx="0"/>
              <a:endCxn id="450566" idx="4"/>
            </p:cNvCxnSpPr>
            <p:nvPr/>
          </p:nvCxnSpPr>
          <p:spPr bwMode="auto">
            <a:xfrm rot="16200000">
              <a:off x="1120001" y="2400936"/>
              <a:ext cx="1127125" cy="1692275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74" name="AutoShape 14"/>
            <p:cNvCxnSpPr>
              <a:cxnSpLocks noChangeAspect="1" noChangeShapeType="1"/>
              <a:stCxn id="450564" idx="5"/>
              <a:endCxn id="450567" idx="0"/>
            </p:cNvCxnSpPr>
            <p:nvPr/>
          </p:nvCxnSpPr>
          <p:spPr bwMode="auto">
            <a:xfrm rot="16200000" flipH="1">
              <a:off x="1213663" y="2699386"/>
              <a:ext cx="892175" cy="612775"/>
            </a:xfrm>
            <a:prstGeom prst="curvedConnector3">
              <a:avLst>
                <a:gd name="adj1" fmla="val 51255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75" name="AutoShape 15"/>
            <p:cNvCxnSpPr>
              <a:cxnSpLocks noChangeAspect="1" noChangeShapeType="1"/>
              <a:stCxn id="450565" idx="5"/>
              <a:endCxn id="450568" idx="3"/>
            </p:cNvCxnSpPr>
            <p:nvPr/>
          </p:nvCxnSpPr>
          <p:spPr bwMode="auto">
            <a:xfrm rot="16200000" flipH="1">
              <a:off x="1632763" y="3202623"/>
              <a:ext cx="358775" cy="1838325"/>
            </a:xfrm>
            <a:prstGeom prst="curvedConnector3">
              <a:avLst>
                <a:gd name="adj1" fmla="val 149106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76" name="AutoShape 16"/>
            <p:cNvCxnSpPr>
              <a:cxnSpLocks noChangeAspect="1" noChangeShapeType="1"/>
              <a:stCxn id="450564" idx="0"/>
              <a:endCxn id="450566" idx="1"/>
            </p:cNvCxnSpPr>
            <p:nvPr/>
          </p:nvCxnSpPr>
          <p:spPr bwMode="auto">
            <a:xfrm rot="5400000" flipV="1">
              <a:off x="1824851" y="1902461"/>
              <a:ext cx="125413" cy="1176337"/>
            </a:xfrm>
            <a:prstGeom prst="curvedConnector3">
              <a:avLst>
                <a:gd name="adj1" fmla="val -12307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77" name="AutoShape 17"/>
            <p:cNvCxnSpPr>
              <a:cxnSpLocks noChangeAspect="1" noChangeShapeType="1"/>
              <a:stCxn id="450566" idx="6"/>
              <a:endCxn id="450569" idx="0"/>
            </p:cNvCxnSpPr>
            <p:nvPr/>
          </p:nvCxnSpPr>
          <p:spPr bwMode="auto">
            <a:xfrm>
              <a:off x="2605901" y="2607311"/>
              <a:ext cx="1616075" cy="79375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78" name="AutoShape 18"/>
            <p:cNvCxnSpPr>
              <a:cxnSpLocks noChangeAspect="1" noChangeShapeType="1"/>
              <a:stCxn id="450565" idx="2"/>
              <a:endCxn id="450564" idx="3"/>
            </p:cNvCxnSpPr>
            <p:nvPr/>
          </p:nvCxnSpPr>
          <p:spPr bwMode="auto">
            <a:xfrm rot="10800000" flipH="1">
              <a:off x="761226" y="2559686"/>
              <a:ext cx="484187" cy="1328738"/>
            </a:xfrm>
            <a:prstGeom prst="curvedConnector4">
              <a:avLst>
                <a:gd name="adj1" fmla="val -31787"/>
                <a:gd name="adj2" fmla="val 52046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79" name="AutoShape 19"/>
            <p:cNvCxnSpPr>
              <a:cxnSpLocks noChangeAspect="1" noChangeShapeType="1"/>
              <a:stCxn id="450569" idx="4"/>
              <a:endCxn id="450568" idx="6"/>
            </p:cNvCxnSpPr>
            <p:nvPr/>
          </p:nvCxnSpPr>
          <p:spPr bwMode="auto">
            <a:xfrm rot="5400000">
              <a:off x="3196451" y="3221673"/>
              <a:ext cx="692150" cy="135890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80" name="AutoShape 20"/>
            <p:cNvCxnSpPr>
              <a:cxnSpLocks noChangeAspect="1" noChangeShapeType="1"/>
              <a:stCxn id="450567" idx="7"/>
              <a:endCxn id="450569" idx="1"/>
            </p:cNvCxnSpPr>
            <p:nvPr/>
          </p:nvCxnSpPr>
          <p:spPr bwMode="auto">
            <a:xfrm rot="16200000">
              <a:off x="3066276" y="2377123"/>
              <a:ext cx="52388" cy="2146300"/>
            </a:xfrm>
            <a:prstGeom prst="curvedConnector3">
              <a:avLst>
                <a:gd name="adj1" fmla="val 44375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sp>
          <p:nvSpPr>
            <p:cNvPr id="450581" name="Oval 21"/>
            <p:cNvSpPr>
              <a:spLocks noChangeAspect="1" noChangeArrowheads="1"/>
            </p:cNvSpPr>
            <p:nvPr/>
          </p:nvSpPr>
          <p:spPr bwMode="auto">
            <a:xfrm>
              <a:off x="1223188" y="2427923"/>
              <a:ext cx="152400" cy="1539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50582" name="Oval 22"/>
            <p:cNvSpPr>
              <a:spLocks noChangeAspect="1" noChangeArrowheads="1"/>
            </p:cNvSpPr>
            <p:nvPr/>
          </p:nvSpPr>
          <p:spPr bwMode="auto">
            <a:xfrm>
              <a:off x="761226" y="3810636"/>
              <a:ext cx="153987" cy="1539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50583" name="Oval 23"/>
            <p:cNvSpPr>
              <a:spLocks noChangeAspect="1" noChangeArrowheads="1"/>
            </p:cNvSpPr>
            <p:nvPr/>
          </p:nvSpPr>
          <p:spPr bwMode="auto">
            <a:xfrm>
              <a:off x="2453501" y="2531111"/>
              <a:ext cx="152400" cy="15240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50584" name="Oval 24"/>
            <p:cNvSpPr>
              <a:spLocks noChangeAspect="1" noChangeArrowheads="1"/>
            </p:cNvSpPr>
            <p:nvPr/>
          </p:nvSpPr>
          <p:spPr bwMode="auto">
            <a:xfrm>
              <a:off x="1888351" y="3451861"/>
              <a:ext cx="153987" cy="1539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50585" name="Oval 25"/>
            <p:cNvSpPr>
              <a:spLocks noChangeAspect="1" noChangeArrowheads="1"/>
            </p:cNvSpPr>
            <p:nvPr/>
          </p:nvSpPr>
          <p:spPr bwMode="auto">
            <a:xfrm>
              <a:off x="2709088" y="4169411"/>
              <a:ext cx="153987" cy="1539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50586" name="Oval 26"/>
            <p:cNvSpPr>
              <a:spLocks noChangeAspect="1" noChangeArrowheads="1"/>
            </p:cNvSpPr>
            <p:nvPr/>
          </p:nvSpPr>
          <p:spPr bwMode="auto">
            <a:xfrm>
              <a:off x="4144188" y="3401061"/>
              <a:ext cx="153987" cy="1539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cxnSp>
          <p:nvCxnSpPr>
            <p:cNvPr id="450587" name="AutoShape 27"/>
            <p:cNvCxnSpPr>
              <a:cxnSpLocks noChangeAspect="1" noChangeShapeType="1"/>
              <a:stCxn id="450584" idx="6"/>
              <a:endCxn id="450585" idx="0"/>
            </p:cNvCxnSpPr>
            <p:nvPr/>
          </p:nvCxnSpPr>
          <p:spPr bwMode="auto">
            <a:xfrm>
              <a:off x="2042338" y="3529648"/>
              <a:ext cx="742950" cy="639763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88" name="AutoShape 28"/>
            <p:cNvCxnSpPr>
              <a:cxnSpLocks noChangeAspect="1" noChangeShapeType="1"/>
              <a:stCxn id="450581" idx="6"/>
              <a:endCxn id="450585" idx="7"/>
            </p:cNvCxnSpPr>
            <p:nvPr/>
          </p:nvCxnSpPr>
          <p:spPr bwMode="auto">
            <a:xfrm>
              <a:off x="1375588" y="2504123"/>
              <a:ext cx="1465262" cy="1687513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89" name="AutoShape 29"/>
            <p:cNvCxnSpPr>
              <a:cxnSpLocks noChangeAspect="1" noChangeShapeType="1"/>
              <a:stCxn id="450582" idx="0"/>
              <a:endCxn id="450583" idx="4"/>
            </p:cNvCxnSpPr>
            <p:nvPr/>
          </p:nvCxnSpPr>
          <p:spPr bwMode="auto">
            <a:xfrm rot="16200000">
              <a:off x="1120001" y="2400936"/>
              <a:ext cx="1127125" cy="1692275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90" name="AutoShape 30"/>
            <p:cNvCxnSpPr>
              <a:cxnSpLocks noChangeAspect="1" noChangeShapeType="1"/>
              <a:stCxn id="450581" idx="5"/>
              <a:endCxn id="450584" idx="0"/>
            </p:cNvCxnSpPr>
            <p:nvPr/>
          </p:nvCxnSpPr>
          <p:spPr bwMode="auto">
            <a:xfrm rot="16200000" flipH="1">
              <a:off x="1213663" y="2699386"/>
              <a:ext cx="892175" cy="612775"/>
            </a:xfrm>
            <a:prstGeom prst="curvedConnector3">
              <a:avLst>
                <a:gd name="adj1" fmla="val 51255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91" name="AutoShape 31"/>
            <p:cNvCxnSpPr>
              <a:cxnSpLocks noChangeAspect="1" noChangeShapeType="1"/>
              <a:stCxn id="450582" idx="5"/>
              <a:endCxn id="450585" idx="3"/>
            </p:cNvCxnSpPr>
            <p:nvPr/>
          </p:nvCxnSpPr>
          <p:spPr bwMode="auto">
            <a:xfrm rot="16200000" flipH="1">
              <a:off x="1632763" y="3202623"/>
              <a:ext cx="358775" cy="1838325"/>
            </a:xfrm>
            <a:prstGeom prst="curvedConnector3">
              <a:avLst>
                <a:gd name="adj1" fmla="val 149106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92" name="AutoShape 32"/>
            <p:cNvCxnSpPr>
              <a:cxnSpLocks noChangeAspect="1" noChangeShapeType="1"/>
              <a:stCxn id="450581" idx="0"/>
              <a:endCxn id="450583" idx="1"/>
            </p:cNvCxnSpPr>
            <p:nvPr/>
          </p:nvCxnSpPr>
          <p:spPr bwMode="auto">
            <a:xfrm rot="5400000" flipV="1">
              <a:off x="1824851" y="1902461"/>
              <a:ext cx="125413" cy="1176337"/>
            </a:xfrm>
            <a:prstGeom prst="curvedConnector3">
              <a:avLst>
                <a:gd name="adj1" fmla="val -12307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93" name="AutoShape 33"/>
            <p:cNvCxnSpPr>
              <a:cxnSpLocks noChangeAspect="1" noChangeShapeType="1"/>
              <a:stCxn id="450583" idx="6"/>
              <a:endCxn id="450586" idx="0"/>
            </p:cNvCxnSpPr>
            <p:nvPr/>
          </p:nvCxnSpPr>
          <p:spPr bwMode="auto">
            <a:xfrm>
              <a:off x="2605901" y="2607311"/>
              <a:ext cx="1616075" cy="79375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94" name="AutoShape 34"/>
            <p:cNvCxnSpPr>
              <a:cxnSpLocks noChangeAspect="1" noChangeShapeType="1"/>
              <a:stCxn id="450582" idx="2"/>
              <a:endCxn id="450581" idx="3"/>
            </p:cNvCxnSpPr>
            <p:nvPr/>
          </p:nvCxnSpPr>
          <p:spPr bwMode="auto">
            <a:xfrm rot="10800000" flipH="1">
              <a:off x="761226" y="2559686"/>
              <a:ext cx="484187" cy="1328738"/>
            </a:xfrm>
            <a:prstGeom prst="curvedConnector4">
              <a:avLst>
                <a:gd name="adj1" fmla="val -31787"/>
                <a:gd name="adj2" fmla="val 52046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95" name="AutoShape 35"/>
            <p:cNvCxnSpPr>
              <a:cxnSpLocks noChangeAspect="1" noChangeShapeType="1"/>
              <a:stCxn id="450586" idx="4"/>
              <a:endCxn id="450585" idx="6"/>
            </p:cNvCxnSpPr>
            <p:nvPr/>
          </p:nvCxnSpPr>
          <p:spPr bwMode="auto">
            <a:xfrm rot="5400000">
              <a:off x="3196451" y="3221673"/>
              <a:ext cx="692150" cy="135890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96" name="AutoShape 36"/>
            <p:cNvCxnSpPr>
              <a:cxnSpLocks noChangeAspect="1" noChangeShapeType="1"/>
              <a:stCxn id="450584" idx="7"/>
              <a:endCxn id="450586" idx="1"/>
            </p:cNvCxnSpPr>
            <p:nvPr/>
          </p:nvCxnSpPr>
          <p:spPr bwMode="auto">
            <a:xfrm rot="16200000">
              <a:off x="3066276" y="2377123"/>
              <a:ext cx="52388" cy="2146300"/>
            </a:xfrm>
            <a:prstGeom prst="curvedConnector3">
              <a:avLst>
                <a:gd name="adj1" fmla="val 44375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sp>
          <p:nvSpPr>
            <p:cNvPr id="450597" name="Text Box 37"/>
            <p:cNvSpPr txBox="1">
              <a:spLocks noChangeArrowheads="1"/>
            </p:cNvSpPr>
            <p:nvPr/>
          </p:nvSpPr>
          <p:spPr bwMode="auto">
            <a:xfrm>
              <a:off x="765988" y="2261236"/>
              <a:ext cx="500062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450598" name="Text Box 38"/>
            <p:cNvSpPr txBox="1">
              <a:spLocks noChangeArrowheads="1"/>
            </p:cNvSpPr>
            <p:nvPr/>
          </p:nvSpPr>
          <p:spPr bwMode="auto">
            <a:xfrm>
              <a:off x="1840726" y="3570923"/>
              <a:ext cx="500062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/>
                <a:t>3</a:t>
              </a:r>
            </a:p>
          </p:txBody>
        </p:sp>
        <p:sp>
          <p:nvSpPr>
            <p:cNvPr id="450599" name="Text Box 39"/>
            <p:cNvSpPr txBox="1">
              <a:spLocks noChangeArrowheads="1"/>
            </p:cNvSpPr>
            <p:nvPr/>
          </p:nvSpPr>
          <p:spPr bwMode="auto">
            <a:xfrm>
              <a:off x="380226" y="3912236"/>
              <a:ext cx="500062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/>
                <a:t>2</a:t>
              </a:r>
            </a:p>
          </p:txBody>
        </p:sp>
        <p:sp>
          <p:nvSpPr>
            <p:cNvPr id="450600" name="Text Box 40"/>
            <p:cNvSpPr txBox="1">
              <a:spLocks noChangeArrowheads="1"/>
            </p:cNvSpPr>
            <p:nvPr/>
          </p:nvSpPr>
          <p:spPr bwMode="auto">
            <a:xfrm>
              <a:off x="2378888" y="2031048"/>
              <a:ext cx="500062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/>
                <a:t>4</a:t>
              </a:r>
            </a:p>
          </p:txBody>
        </p:sp>
        <p:sp>
          <p:nvSpPr>
            <p:cNvPr id="450601" name="Text Box 41"/>
            <p:cNvSpPr txBox="1">
              <a:spLocks noChangeArrowheads="1"/>
            </p:cNvSpPr>
            <p:nvPr/>
          </p:nvSpPr>
          <p:spPr bwMode="auto">
            <a:xfrm>
              <a:off x="3750619" y="3338151"/>
              <a:ext cx="500062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  <p:sp>
          <p:nvSpPr>
            <p:cNvPr id="450602" name="Text Box 42"/>
            <p:cNvSpPr txBox="1">
              <a:spLocks noChangeArrowheads="1"/>
            </p:cNvSpPr>
            <p:nvPr/>
          </p:nvSpPr>
          <p:spPr bwMode="auto">
            <a:xfrm>
              <a:off x="2607488" y="4339273"/>
              <a:ext cx="500062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/>
                <a:t>5</a:t>
              </a:r>
            </a:p>
          </p:txBody>
        </p:sp>
      </p:grpSp>
      <p:pic>
        <p:nvPicPr>
          <p:cNvPr id="45" name="Picture 44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832090" y="2615523"/>
            <a:ext cx="3593458" cy="1671089"/>
          </a:xfrm>
          <a:prstGeom prst="rect">
            <a:avLst/>
          </a:prstGeom>
          <a:noFill/>
          <a:ln/>
          <a:effectLst/>
        </p:spPr>
      </p:pic>
      <p:pic>
        <p:nvPicPr>
          <p:cNvPr id="47" name="Picture 46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109933" y="5192037"/>
            <a:ext cx="2675285" cy="62525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6490"/>
            <a:ext cx="7772400" cy="1418897"/>
          </a:xfrm>
        </p:spPr>
        <p:txBody>
          <a:bodyPr/>
          <a:lstStyle/>
          <a:p>
            <a:pPr lvl="0" rtl="0"/>
            <a:r>
              <a:rPr lang="en-US" dirty="0" err="1" smtClean="0">
                <a:solidFill>
                  <a:srgbClr val="009900"/>
                </a:solidFill>
              </a:rPr>
              <a:t>Reachability</a:t>
            </a:r>
            <a:r>
              <a:rPr lang="en-US" dirty="0" smtClean="0">
                <a:solidFill>
                  <a:srgbClr val="009900"/>
                </a:solidFill>
              </a:rPr>
              <a:t> via </a:t>
            </a:r>
            <a:r>
              <a:rPr lang="en-US" dirty="0" err="1" smtClean="0">
                <a:solidFill>
                  <a:srgbClr val="009900"/>
                </a:solidFill>
              </a:rPr>
              <a:t>adjoint</a:t>
            </a:r>
            <a:r>
              <a:rPr lang="en-US" dirty="0" smtClean="0">
                <a:solidFill>
                  <a:srgbClr val="009900"/>
                </a:solidFill>
              </a:rPr>
              <a:t/>
            </a:r>
            <a:br>
              <a:rPr lang="en-US" dirty="0" smtClean="0">
                <a:solidFill>
                  <a:srgbClr val="009900"/>
                </a:solidFill>
              </a:rPr>
            </a:br>
            <a:r>
              <a:rPr lang="en-US" sz="4000" dirty="0" smtClean="0">
                <a:solidFill>
                  <a:srgbClr val="CC3300"/>
                </a:solidFill>
              </a:rPr>
              <a:t>[</a:t>
            </a:r>
            <a:r>
              <a:rPr lang="en-US" sz="4000" dirty="0" err="1" smtClean="0">
                <a:solidFill>
                  <a:srgbClr val="CC3300"/>
                </a:solidFill>
              </a:rPr>
              <a:t>Sankowski</a:t>
            </a:r>
            <a:r>
              <a:rPr lang="en-US" sz="4000" dirty="0" smtClean="0">
                <a:solidFill>
                  <a:srgbClr val="CC3300"/>
                </a:solidFill>
              </a:rPr>
              <a:t> ’04] </a:t>
            </a:r>
            <a:endParaRPr lang="en-US" sz="4000" dirty="0">
              <a:solidFill>
                <a:srgbClr val="0099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025" y="1974149"/>
            <a:ext cx="794385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Let </a:t>
            </a:r>
            <a:r>
              <a:rPr lang="en-US" i="1" dirty="0" smtClean="0">
                <a:solidFill>
                  <a:schemeClr val="accent6"/>
                </a:solidFill>
              </a:rPr>
              <a:t>A</a:t>
            </a:r>
            <a:r>
              <a:rPr lang="en-US" dirty="0" smtClean="0"/>
              <a:t> be the symbolic adjacency matrix of </a:t>
            </a:r>
            <a:r>
              <a:rPr lang="en-US" i="1" dirty="0" smtClean="0">
                <a:solidFill>
                  <a:schemeClr val="accent6"/>
                </a:solidFill>
              </a:rPr>
              <a:t>G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(With </a:t>
            </a:r>
            <a:r>
              <a:rPr lang="en-US" dirty="0" smtClean="0">
                <a:solidFill>
                  <a:schemeClr val="accent6"/>
                </a:solidFill>
              </a:rPr>
              <a:t>1</a:t>
            </a:r>
            <a:r>
              <a:rPr lang="en-US" dirty="0" smtClean="0"/>
              <a:t>s on the diagonal.)</a:t>
            </a:r>
            <a:endParaRPr lang="he-IL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3227384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There is a directed path from </a:t>
            </a:r>
            <a:r>
              <a:rPr lang="en-US" i="1" dirty="0" err="1" smtClean="0">
                <a:solidFill>
                  <a:schemeClr val="accent6"/>
                </a:solidFill>
              </a:rPr>
              <a:t>i</a:t>
            </a:r>
            <a:r>
              <a:rPr lang="en-US" dirty="0" smtClean="0"/>
              <a:t> to </a:t>
            </a:r>
            <a:r>
              <a:rPr lang="en-US" i="1" dirty="0" smtClean="0">
                <a:solidFill>
                  <a:schemeClr val="accent6"/>
                </a:solidFill>
              </a:rPr>
              <a:t>j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chemeClr val="accent6"/>
                </a:solidFill>
              </a:rPr>
              <a:t>G</a:t>
            </a:r>
            <a:r>
              <a:rPr lang="en-US" dirty="0" smtClean="0"/>
              <a:t> </a:t>
            </a:r>
            <a:r>
              <a:rPr lang="en-US" dirty="0" err="1" smtClean="0"/>
              <a:t>iff</a:t>
            </a:r>
            <a:endParaRPr lang="he-IL" dirty="0"/>
          </a:p>
        </p:txBody>
      </p:sp>
      <p:pic>
        <p:nvPicPr>
          <p:cNvPr id="8" name="Picture 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682278" y="4009624"/>
            <a:ext cx="3530597" cy="62545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4682"/>
            <a:ext cx="9144000" cy="823912"/>
          </a:xfrm>
        </p:spPr>
        <p:txBody>
          <a:bodyPr/>
          <a:lstStyle/>
          <a:p>
            <a:pPr rtl="0"/>
            <a:r>
              <a:rPr lang="en-US" dirty="0" err="1" smtClean="0">
                <a:solidFill>
                  <a:srgbClr val="009900"/>
                </a:solidFill>
              </a:rPr>
              <a:t>Reachability</a:t>
            </a:r>
            <a:r>
              <a:rPr lang="en-US" dirty="0" smtClean="0">
                <a:solidFill>
                  <a:srgbClr val="009900"/>
                </a:solidFill>
              </a:rPr>
              <a:t> via </a:t>
            </a:r>
            <a:r>
              <a:rPr lang="en-US" dirty="0" err="1" smtClean="0">
                <a:solidFill>
                  <a:srgbClr val="009900"/>
                </a:solidFill>
              </a:rPr>
              <a:t>adjoint</a:t>
            </a:r>
            <a:r>
              <a:rPr lang="en-US" dirty="0" smtClean="0">
                <a:solidFill>
                  <a:srgbClr val="009900"/>
                </a:solidFill>
              </a:rPr>
              <a:t> (example)</a:t>
            </a:r>
            <a:endParaRPr lang="en-US" dirty="0">
              <a:solidFill>
                <a:srgbClr val="009900"/>
              </a:solidFill>
            </a:endParaRPr>
          </a:p>
        </p:txBody>
      </p:sp>
      <p:grpSp>
        <p:nvGrpSpPr>
          <p:cNvPr id="2" name="Group 45"/>
          <p:cNvGrpSpPr/>
          <p:nvPr/>
        </p:nvGrpSpPr>
        <p:grpSpPr>
          <a:xfrm>
            <a:off x="602297" y="907630"/>
            <a:ext cx="3917949" cy="2765425"/>
            <a:chOff x="380226" y="2031048"/>
            <a:chExt cx="3917949" cy="2765425"/>
          </a:xfrm>
        </p:grpSpPr>
        <p:sp>
          <p:nvSpPr>
            <p:cNvPr id="450564" name="Oval 4"/>
            <p:cNvSpPr>
              <a:spLocks noChangeAspect="1" noChangeArrowheads="1"/>
            </p:cNvSpPr>
            <p:nvPr/>
          </p:nvSpPr>
          <p:spPr bwMode="auto">
            <a:xfrm>
              <a:off x="1223188" y="2427923"/>
              <a:ext cx="152400" cy="1539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50565" name="Oval 5"/>
            <p:cNvSpPr>
              <a:spLocks noChangeAspect="1" noChangeArrowheads="1"/>
            </p:cNvSpPr>
            <p:nvPr/>
          </p:nvSpPr>
          <p:spPr bwMode="auto">
            <a:xfrm>
              <a:off x="761226" y="3810636"/>
              <a:ext cx="153987" cy="1539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50566" name="Oval 6"/>
            <p:cNvSpPr>
              <a:spLocks noChangeAspect="1" noChangeArrowheads="1"/>
            </p:cNvSpPr>
            <p:nvPr/>
          </p:nvSpPr>
          <p:spPr bwMode="auto">
            <a:xfrm>
              <a:off x="2453501" y="2531111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50567" name="Oval 7"/>
            <p:cNvSpPr>
              <a:spLocks noChangeAspect="1" noChangeArrowheads="1"/>
            </p:cNvSpPr>
            <p:nvPr/>
          </p:nvSpPr>
          <p:spPr bwMode="auto">
            <a:xfrm>
              <a:off x="1888351" y="3451861"/>
              <a:ext cx="153987" cy="1539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50568" name="Oval 8"/>
            <p:cNvSpPr>
              <a:spLocks noChangeAspect="1" noChangeArrowheads="1"/>
            </p:cNvSpPr>
            <p:nvPr/>
          </p:nvSpPr>
          <p:spPr bwMode="auto">
            <a:xfrm>
              <a:off x="2709088" y="4169411"/>
              <a:ext cx="153987" cy="1539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50569" name="Oval 9"/>
            <p:cNvSpPr>
              <a:spLocks noChangeAspect="1" noChangeArrowheads="1"/>
            </p:cNvSpPr>
            <p:nvPr/>
          </p:nvSpPr>
          <p:spPr bwMode="auto">
            <a:xfrm>
              <a:off x="4144188" y="3401061"/>
              <a:ext cx="153987" cy="1539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50570" name="Freeform 10"/>
            <p:cNvSpPr>
              <a:spLocks noChangeAspect="1"/>
            </p:cNvSpPr>
            <p:nvPr/>
          </p:nvSpPr>
          <p:spPr bwMode="auto">
            <a:xfrm>
              <a:off x="915213" y="3605848"/>
              <a:ext cx="1025525" cy="29845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528" y="240"/>
                </a:cxn>
                <a:cxn ang="0">
                  <a:pos x="960" y="0"/>
                </a:cxn>
              </a:cxnLst>
              <a:rect l="0" t="0" r="r" b="b"/>
              <a:pathLst>
                <a:path w="960" h="280">
                  <a:moveTo>
                    <a:pt x="0" y="240"/>
                  </a:moveTo>
                  <a:cubicBezTo>
                    <a:pt x="184" y="260"/>
                    <a:pt x="368" y="280"/>
                    <a:pt x="528" y="240"/>
                  </a:cubicBezTo>
                  <a:cubicBezTo>
                    <a:pt x="688" y="200"/>
                    <a:pt x="824" y="100"/>
                    <a:pt x="96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/>
          </p:spPr>
          <p:txBody>
            <a:bodyPr/>
            <a:lstStyle/>
            <a:p>
              <a:endParaRPr lang="he-IL"/>
            </a:p>
          </p:txBody>
        </p:sp>
        <p:cxnSp>
          <p:nvCxnSpPr>
            <p:cNvPr id="450571" name="AutoShape 11"/>
            <p:cNvCxnSpPr>
              <a:cxnSpLocks noChangeAspect="1" noChangeShapeType="1"/>
              <a:stCxn id="450567" idx="6"/>
              <a:endCxn id="450568" idx="0"/>
            </p:cNvCxnSpPr>
            <p:nvPr/>
          </p:nvCxnSpPr>
          <p:spPr bwMode="auto">
            <a:xfrm>
              <a:off x="2042338" y="3529648"/>
              <a:ext cx="742950" cy="639763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72" name="AutoShape 12"/>
            <p:cNvCxnSpPr>
              <a:cxnSpLocks noChangeAspect="1" noChangeShapeType="1"/>
              <a:stCxn id="450564" idx="6"/>
              <a:endCxn id="450568" idx="7"/>
            </p:cNvCxnSpPr>
            <p:nvPr/>
          </p:nvCxnSpPr>
          <p:spPr bwMode="auto">
            <a:xfrm>
              <a:off x="1375588" y="2504123"/>
              <a:ext cx="1465262" cy="1687513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73" name="AutoShape 13"/>
            <p:cNvCxnSpPr>
              <a:cxnSpLocks noChangeAspect="1" noChangeShapeType="1"/>
              <a:stCxn id="450565" idx="0"/>
              <a:endCxn id="450566" idx="4"/>
            </p:cNvCxnSpPr>
            <p:nvPr/>
          </p:nvCxnSpPr>
          <p:spPr bwMode="auto">
            <a:xfrm rot="16200000">
              <a:off x="1120001" y="2400936"/>
              <a:ext cx="1127125" cy="1692275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74" name="AutoShape 14"/>
            <p:cNvCxnSpPr>
              <a:cxnSpLocks noChangeAspect="1" noChangeShapeType="1"/>
              <a:stCxn id="450564" idx="5"/>
              <a:endCxn id="450567" idx="0"/>
            </p:cNvCxnSpPr>
            <p:nvPr/>
          </p:nvCxnSpPr>
          <p:spPr bwMode="auto">
            <a:xfrm rot="16200000" flipH="1">
              <a:off x="1213663" y="2699386"/>
              <a:ext cx="892175" cy="612775"/>
            </a:xfrm>
            <a:prstGeom prst="curvedConnector3">
              <a:avLst>
                <a:gd name="adj1" fmla="val 51255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75" name="AutoShape 15"/>
            <p:cNvCxnSpPr>
              <a:cxnSpLocks noChangeAspect="1" noChangeShapeType="1"/>
              <a:stCxn id="450565" idx="5"/>
              <a:endCxn id="450568" idx="3"/>
            </p:cNvCxnSpPr>
            <p:nvPr/>
          </p:nvCxnSpPr>
          <p:spPr bwMode="auto">
            <a:xfrm rot="16200000" flipH="1">
              <a:off x="1632763" y="3202623"/>
              <a:ext cx="358775" cy="1838325"/>
            </a:xfrm>
            <a:prstGeom prst="curvedConnector3">
              <a:avLst>
                <a:gd name="adj1" fmla="val 149106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76" name="AutoShape 16"/>
            <p:cNvCxnSpPr>
              <a:cxnSpLocks noChangeAspect="1" noChangeShapeType="1"/>
              <a:stCxn id="450564" idx="0"/>
              <a:endCxn id="450566" idx="1"/>
            </p:cNvCxnSpPr>
            <p:nvPr/>
          </p:nvCxnSpPr>
          <p:spPr bwMode="auto">
            <a:xfrm rot="5400000" flipV="1">
              <a:off x="1824851" y="1902461"/>
              <a:ext cx="125413" cy="1176337"/>
            </a:xfrm>
            <a:prstGeom prst="curvedConnector3">
              <a:avLst>
                <a:gd name="adj1" fmla="val -12307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77" name="AutoShape 17"/>
            <p:cNvCxnSpPr>
              <a:cxnSpLocks noChangeAspect="1" noChangeShapeType="1"/>
              <a:stCxn id="450566" idx="6"/>
              <a:endCxn id="450569" idx="0"/>
            </p:cNvCxnSpPr>
            <p:nvPr/>
          </p:nvCxnSpPr>
          <p:spPr bwMode="auto">
            <a:xfrm>
              <a:off x="2605901" y="2607311"/>
              <a:ext cx="1616075" cy="79375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78" name="AutoShape 18"/>
            <p:cNvCxnSpPr>
              <a:cxnSpLocks noChangeAspect="1" noChangeShapeType="1"/>
              <a:stCxn id="450565" idx="2"/>
              <a:endCxn id="450564" idx="3"/>
            </p:cNvCxnSpPr>
            <p:nvPr/>
          </p:nvCxnSpPr>
          <p:spPr bwMode="auto">
            <a:xfrm rot="10800000" flipH="1">
              <a:off x="761226" y="2559686"/>
              <a:ext cx="484187" cy="1328738"/>
            </a:xfrm>
            <a:prstGeom prst="curvedConnector4">
              <a:avLst>
                <a:gd name="adj1" fmla="val -31787"/>
                <a:gd name="adj2" fmla="val 52046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79" name="AutoShape 19"/>
            <p:cNvCxnSpPr>
              <a:cxnSpLocks noChangeAspect="1" noChangeShapeType="1"/>
              <a:stCxn id="450569" idx="4"/>
              <a:endCxn id="450568" idx="6"/>
            </p:cNvCxnSpPr>
            <p:nvPr/>
          </p:nvCxnSpPr>
          <p:spPr bwMode="auto">
            <a:xfrm rot="5400000">
              <a:off x="3196451" y="3221673"/>
              <a:ext cx="692150" cy="135890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80" name="AutoShape 20"/>
            <p:cNvCxnSpPr>
              <a:cxnSpLocks noChangeAspect="1" noChangeShapeType="1"/>
              <a:stCxn id="450567" idx="7"/>
              <a:endCxn id="450569" idx="1"/>
            </p:cNvCxnSpPr>
            <p:nvPr/>
          </p:nvCxnSpPr>
          <p:spPr bwMode="auto">
            <a:xfrm rot="16200000">
              <a:off x="3066276" y="2377123"/>
              <a:ext cx="52388" cy="2146300"/>
            </a:xfrm>
            <a:prstGeom prst="curvedConnector3">
              <a:avLst>
                <a:gd name="adj1" fmla="val 44375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sp>
          <p:nvSpPr>
            <p:cNvPr id="450581" name="Oval 21"/>
            <p:cNvSpPr>
              <a:spLocks noChangeAspect="1" noChangeArrowheads="1"/>
            </p:cNvSpPr>
            <p:nvPr/>
          </p:nvSpPr>
          <p:spPr bwMode="auto">
            <a:xfrm>
              <a:off x="1223188" y="2427923"/>
              <a:ext cx="152400" cy="1539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50582" name="Oval 22"/>
            <p:cNvSpPr>
              <a:spLocks noChangeAspect="1" noChangeArrowheads="1"/>
            </p:cNvSpPr>
            <p:nvPr/>
          </p:nvSpPr>
          <p:spPr bwMode="auto">
            <a:xfrm>
              <a:off x="761226" y="3810636"/>
              <a:ext cx="153987" cy="1539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50583" name="Oval 23"/>
            <p:cNvSpPr>
              <a:spLocks noChangeAspect="1" noChangeArrowheads="1"/>
            </p:cNvSpPr>
            <p:nvPr/>
          </p:nvSpPr>
          <p:spPr bwMode="auto">
            <a:xfrm>
              <a:off x="2453501" y="2531111"/>
              <a:ext cx="152400" cy="15240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50584" name="Oval 24"/>
            <p:cNvSpPr>
              <a:spLocks noChangeAspect="1" noChangeArrowheads="1"/>
            </p:cNvSpPr>
            <p:nvPr/>
          </p:nvSpPr>
          <p:spPr bwMode="auto">
            <a:xfrm>
              <a:off x="1888351" y="3451861"/>
              <a:ext cx="153987" cy="1539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50585" name="Oval 25"/>
            <p:cNvSpPr>
              <a:spLocks noChangeAspect="1" noChangeArrowheads="1"/>
            </p:cNvSpPr>
            <p:nvPr/>
          </p:nvSpPr>
          <p:spPr bwMode="auto">
            <a:xfrm>
              <a:off x="2709088" y="4169411"/>
              <a:ext cx="153987" cy="1539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50586" name="Oval 26"/>
            <p:cNvSpPr>
              <a:spLocks noChangeAspect="1" noChangeArrowheads="1"/>
            </p:cNvSpPr>
            <p:nvPr/>
          </p:nvSpPr>
          <p:spPr bwMode="auto">
            <a:xfrm>
              <a:off x="4144188" y="3401061"/>
              <a:ext cx="153987" cy="1539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cxnSp>
          <p:nvCxnSpPr>
            <p:cNvPr id="450587" name="AutoShape 27"/>
            <p:cNvCxnSpPr>
              <a:cxnSpLocks noChangeAspect="1" noChangeShapeType="1"/>
              <a:stCxn id="450584" idx="6"/>
              <a:endCxn id="450585" idx="0"/>
            </p:cNvCxnSpPr>
            <p:nvPr/>
          </p:nvCxnSpPr>
          <p:spPr bwMode="auto">
            <a:xfrm>
              <a:off x="2042338" y="3529648"/>
              <a:ext cx="742950" cy="639763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88" name="AutoShape 28"/>
            <p:cNvCxnSpPr>
              <a:cxnSpLocks noChangeAspect="1" noChangeShapeType="1"/>
              <a:stCxn id="450581" idx="6"/>
              <a:endCxn id="450585" idx="7"/>
            </p:cNvCxnSpPr>
            <p:nvPr/>
          </p:nvCxnSpPr>
          <p:spPr bwMode="auto">
            <a:xfrm>
              <a:off x="1375588" y="2504123"/>
              <a:ext cx="1465262" cy="1687513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89" name="AutoShape 29"/>
            <p:cNvCxnSpPr>
              <a:cxnSpLocks noChangeAspect="1" noChangeShapeType="1"/>
              <a:stCxn id="450582" idx="0"/>
              <a:endCxn id="450583" idx="4"/>
            </p:cNvCxnSpPr>
            <p:nvPr/>
          </p:nvCxnSpPr>
          <p:spPr bwMode="auto">
            <a:xfrm rot="16200000">
              <a:off x="1120001" y="2400936"/>
              <a:ext cx="1127125" cy="1692275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90" name="AutoShape 30"/>
            <p:cNvCxnSpPr>
              <a:cxnSpLocks noChangeAspect="1" noChangeShapeType="1"/>
              <a:stCxn id="450581" idx="5"/>
              <a:endCxn id="450584" idx="0"/>
            </p:cNvCxnSpPr>
            <p:nvPr/>
          </p:nvCxnSpPr>
          <p:spPr bwMode="auto">
            <a:xfrm rot="16200000" flipH="1">
              <a:off x="1213663" y="2699386"/>
              <a:ext cx="892175" cy="612775"/>
            </a:xfrm>
            <a:prstGeom prst="curvedConnector3">
              <a:avLst>
                <a:gd name="adj1" fmla="val 51255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91" name="AutoShape 31"/>
            <p:cNvCxnSpPr>
              <a:cxnSpLocks noChangeAspect="1" noChangeShapeType="1"/>
              <a:stCxn id="450582" idx="5"/>
              <a:endCxn id="450585" idx="3"/>
            </p:cNvCxnSpPr>
            <p:nvPr/>
          </p:nvCxnSpPr>
          <p:spPr bwMode="auto">
            <a:xfrm rot="16200000" flipH="1">
              <a:off x="1632763" y="3202623"/>
              <a:ext cx="358775" cy="1838325"/>
            </a:xfrm>
            <a:prstGeom prst="curvedConnector3">
              <a:avLst>
                <a:gd name="adj1" fmla="val 149106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92" name="AutoShape 32"/>
            <p:cNvCxnSpPr>
              <a:cxnSpLocks noChangeAspect="1" noChangeShapeType="1"/>
              <a:stCxn id="450581" idx="0"/>
              <a:endCxn id="450583" idx="1"/>
            </p:cNvCxnSpPr>
            <p:nvPr/>
          </p:nvCxnSpPr>
          <p:spPr bwMode="auto">
            <a:xfrm rot="5400000" flipV="1">
              <a:off x="1824851" y="1902461"/>
              <a:ext cx="125413" cy="1176337"/>
            </a:xfrm>
            <a:prstGeom prst="curvedConnector3">
              <a:avLst>
                <a:gd name="adj1" fmla="val -12307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93" name="AutoShape 33"/>
            <p:cNvCxnSpPr>
              <a:cxnSpLocks noChangeAspect="1" noChangeShapeType="1"/>
              <a:stCxn id="450583" idx="6"/>
              <a:endCxn id="450586" idx="0"/>
            </p:cNvCxnSpPr>
            <p:nvPr/>
          </p:nvCxnSpPr>
          <p:spPr bwMode="auto">
            <a:xfrm>
              <a:off x="2605901" y="2607311"/>
              <a:ext cx="1616075" cy="79375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94" name="AutoShape 34"/>
            <p:cNvCxnSpPr>
              <a:cxnSpLocks noChangeAspect="1" noChangeShapeType="1"/>
              <a:stCxn id="450582" idx="2"/>
              <a:endCxn id="450581" idx="3"/>
            </p:cNvCxnSpPr>
            <p:nvPr/>
          </p:nvCxnSpPr>
          <p:spPr bwMode="auto">
            <a:xfrm rot="10800000" flipH="1">
              <a:off x="761226" y="2559686"/>
              <a:ext cx="484187" cy="1328738"/>
            </a:xfrm>
            <a:prstGeom prst="curvedConnector4">
              <a:avLst>
                <a:gd name="adj1" fmla="val -31787"/>
                <a:gd name="adj2" fmla="val 52046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95" name="AutoShape 35"/>
            <p:cNvCxnSpPr>
              <a:cxnSpLocks noChangeAspect="1" noChangeShapeType="1"/>
              <a:stCxn id="450586" idx="4"/>
              <a:endCxn id="450585" idx="6"/>
            </p:cNvCxnSpPr>
            <p:nvPr/>
          </p:nvCxnSpPr>
          <p:spPr bwMode="auto">
            <a:xfrm rot="5400000">
              <a:off x="3196451" y="3221673"/>
              <a:ext cx="692150" cy="135890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96" name="AutoShape 36"/>
            <p:cNvCxnSpPr>
              <a:cxnSpLocks noChangeAspect="1" noChangeShapeType="1"/>
              <a:stCxn id="450584" idx="7"/>
              <a:endCxn id="450586" idx="1"/>
            </p:cNvCxnSpPr>
            <p:nvPr/>
          </p:nvCxnSpPr>
          <p:spPr bwMode="auto">
            <a:xfrm rot="16200000">
              <a:off x="3066276" y="2377123"/>
              <a:ext cx="52388" cy="2146300"/>
            </a:xfrm>
            <a:prstGeom prst="curvedConnector3">
              <a:avLst>
                <a:gd name="adj1" fmla="val 44375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sp>
          <p:nvSpPr>
            <p:cNvPr id="450597" name="Text Box 37"/>
            <p:cNvSpPr txBox="1">
              <a:spLocks noChangeArrowheads="1"/>
            </p:cNvSpPr>
            <p:nvPr/>
          </p:nvSpPr>
          <p:spPr bwMode="auto">
            <a:xfrm>
              <a:off x="765988" y="2261236"/>
              <a:ext cx="500062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450598" name="Text Box 38"/>
            <p:cNvSpPr txBox="1">
              <a:spLocks noChangeArrowheads="1"/>
            </p:cNvSpPr>
            <p:nvPr/>
          </p:nvSpPr>
          <p:spPr bwMode="auto">
            <a:xfrm>
              <a:off x="1840726" y="3570923"/>
              <a:ext cx="500062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/>
                <a:t>3</a:t>
              </a:r>
            </a:p>
          </p:txBody>
        </p:sp>
        <p:sp>
          <p:nvSpPr>
            <p:cNvPr id="450599" name="Text Box 39"/>
            <p:cNvSpPr txBox="1">
              <a:spLocks noChangeArrowheads="1"/>
            </p:cNvSpPr>
            <p:nvPr/>
          </p:nvSpPr>
          <p:spPr bwMode="auto">
            <a:xfrm>
              <a:off x="380226" y="3912236"/>
              <a:ext cx="500062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/>
                <a:t>2</a:t>
              </a:r>
            </a:p>
          </p:txBody>
        </p:sp>
        <p:sp>
          <p:nvSpPr>
            <p:cNvPr id="450600" name="Text Box 40"/>
            <p:cNvSpPr txBox="1">
              <a:spLocks noChangeArrowheads="1"/>
            </p:cNvSpPr>
            <p:nvPr/>
          </p:nvSpPr>
          <p:spPr bwMode="auto">
            <a:xfrm>
              <a:off x="2378888" y="2031048"/>
              <a:ext cx="500062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/>
                <a:t>4</a:t>
              </a:r>
            </a:p>
          </p:txBody>
        </p:sp>
        <p:sp>
          <p:nvSpPr>
            <p:cNvPr id="450601" name="Text Box 41"/>
            <p:cNvSpPr txBox="1">
              <a:spLocks noChangeArrowheads="1"/>
            </p:cNvSpPr>
            <p:nvPr/>
          </p:nvSpPr>
          <p:spPr bwMode="auto">
            <a:xfrm>
              <a:off x="3750619" y="3338151"/>
              <a:ext cx="500062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  <p:sp>
          <p:nvSpPr>
            <p:cNvPr id="450602" name="Text Box 42"/>
            <p:cNvSpPr txBox="1">
              <a:spLocks noChangeArrowheads="1"/>
            </p:cNvSpPr>
            <p:nvPr/>
          </p:nvSpPr>
          <p:spPr bwMode="auto">
            <a:xfrm>
              <a:off x="2607488" y="4339273"/>
              <a:ext cx="500062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/>
                <a:t>5</a:t>
              </a:r>
            </a:p>
          </p:txBody>
        </p:sp>
      </p:grpSp>
      <p:pic>
        <p:nvPicPr>
          <p:cNvPr id="59" name="Picture 58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053928" y="1492105"/>
            <a:ext cx="3593922" cy="1671304"/>
          </a:xfrm>
          <a:prstGeom prst="rect">
            <a:avLst/>
          </a:prstGeom>
          <a:noFill/>
          <a:ln/>
          <a:effectLst/>
        </p:spPr>
      </p:pic>
      <p:pic>
        <p:nvPicPr>
          <p:cNvPr id="60" name="Picture 59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06651" y="4116978"/>
            <a:ext cx="5013917" cy="2205254"/>
          </a:xfrm>
          <a:prstGeom prst="rect">
            <a:avLst/>
          </a:prstGeom>
          <a:noFill/>
          <a:ln/>
          <a:effectLst/>
        </p:spPr>
      </p:pic>
      <p:sp>
        <p:nvSpPr>
          <p:cNvPr id="46" name="TextBox 45"/>
          <p:cNvSpPr txBox="1"/>
          <p:nvPr/>
        </p:nvSpPr>
        <p:spPr>
          <a:xfrm>
            <a:off x="2828335" y="3334631"/>
            <a:ext cx="56300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Is there a path from 1 to 5?</a:t>
            </a:r>
            <a:endParaRPr lang="he-IL" sz="2800" dirty="0"/>
          </a:p>
        </p:txBody>
      </p:sp>
      <p:pic>
        <p:nvPicPr>
          <p:cNvPr id="63" name="Picture 62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5741141" y="4130566"/>
            <a:ext cx="2837072" cy="202234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7500"/>
            <a:ext cx="7772400" cy="766717"/>
          </a:xfrm>
        </p:spPr>
        <p:txBody>
          <a:bodyPr/>
          <a:lstStyle/>
          <a:p>
            <a:r>
              <a:rPr lang="en-US" dirty="0">
                <a:solidFill>
                  <a:srgbClr val="009900"/>
                </a:solidFill>
              </a:rPr>
              <a:t>Matrix multiplication algorithms</a:t>
            </a:r>
          </a:p>
        </p:txBody>
      </p:sp>
      <p:sp>
        <p:nvSpPr>
          <p:cNvPr id="445443" name="Text Box 3"/>
          <p:cNvSpPr txBox="1">
            <a:spLocks noChangeArrowheads="1"/>
          </p:cNvSpPr>
          <p:nvPr/>
        </p:nvSpPr>
        <p:spPr bwMode="auto">
          <a:xfrm>
            <a:off x="942182" y="1143838"/>
            <a:ext cx="7259637" cy="2041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2"/>
                </a:solidFill>
              </a:rPr>
              <a:t>O(</a:t>
            </a:r>
            <a:r>
              <a:rPr lang="en-US" i="1" dirty="0">
                <a:solidFill>
                  <a:schemeClr val="accent2"/>
                </a:solidFill>
              </a:rPr>
              <a:t>n</a:t>
            </a:r>
            <a:r>
              <a:rPr lang="en-US" baseline="30000" dirty="0">
                <a:solidFill>
                  <a:schemeClr val="accent2"/>
                </a:solidFill>
              </a:rPr>
              <a:t>2.81</a:t>
            </a:r>
            <a:r>
              <a:rPr lang="en-US" dirty="0">
                <a:solidFill>
                  <a:schemeClr val="accent2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bound of </a:t>
            </a:r>
            <a:r>
              <a:rPr lang="en-US" dirty="0" err="1">
                <a:solidFill>
                  <a:srgbClr val="FF0000"/>
                </a:solidFill>
              </a:rPr>
              <a:t>Strassen</a:t>
            </a:r>
            <a:r>
              <a:rPr lang="en-US" dirty="0">
                <a:solidFill>
                  <a:schemeClr val="tx1"/>
                </a:solidFill>
              </a:rPr>
              <a:t> was improved by </a:t>
            </a:r>
            <a:r>
              <a:rPr lang="en-US" dirty="0">
                <a:solidFill>
                  <a:srgbClr val="990000"/>
                </a:solidFill>
              </a:rPr>
              <a:t>Pan</a:t>
            </a:r>
            <a:r>
              <a:rPr lang="en-US" dirty="0"/>
              <a:t>, </a:t>
            </a:r>
            <a:r>
              <a:rPr lang="en-US" dirty="0" err="1">
                <a:solidFill>
                  <a:srgbClr val="990000"/>
                </a:solidFill>
              </a:rPr>
              <a:t>Bini</a:t>
            </a:r>
            <a:r>
              <a:rPr lang="en-US" dirty="0">
                <a:solidFill>
                  <a:srgbClr val="990000"/>
                </a:solidFill>
              </a:rPr>
              <a:t>-</a:t>
            </a:r>
            <a:r>
              <a:rPr lang="en-US" dirty="0" err="1">
                <a:solidFill>
                  <a:srgbClr val="990000"/>
                </a:solidFill>
              </a:rPr>
              <a:t>Capovani</a:t>
            </a:r>
            <a:r>
              <a:rPr lang="en-US" dirty="0">
                <a:solidFill>
                  <a:srgbClr val="990000"/>
                </a:solidFill>
              </a:rPr>
              <a:t>-</a:t>
            </a:r>
            <a:r>
              <a:rPr lang="en-US" dirty="0" err="1">
                <a:solidFill>
                  <a:srgbClr val="990000"/>
                </a:solidFill>
              </a:rPr>
              <a:t>Lotti</a:t>
            </a:r>
            <a:r>
              <a:rPr lang="en-US" dirty="0">
                <a:solidFill>
                  <a:srgbClr val="990000"/>
                </a:solidFill>
              </a:rPr>
              <a:t>-Romani</a:t>
            </a:r>
            <a:r>
              <a:rPr lang="en-US" dirty="0"/>
              <a:t>, </a:t>
            </a:r>
            <a:r>
              <a:rPr lang="en-US" dirty="0" err="1">
                <a:solidFill>
                  <a:srgbClr val="990000"/>
                </a:solidFill>
              </a:rPr>
              <a:t>Schönhage</a:t>
            </a:r>
            <a:r>
              <a:rPr lang="en-US" dirty="0"/>
              <a:t> and finally by </a:t>
            </a:r>
            <a:r>
              <a:rPr lang="en-US" dirty="0">
                <a:solidFill>
                  <a:srgbClr val="FF0000"/>
                </a:solidFill>
              </a:rPr>
              <a:t>Coppersmith and </a:t>
            </a:r>
            <a:r>
              <a:rPr lang="en-US" dirty="0" err="1">
                <a:solidFill>
                  <a:srgbClr val="FF0000"/>
                </a:solidFill>
              </a:rPr>
              <a:t>Winograd</a:t>
            </a:r>
            <a:r>
              <a:rPr lang="en-US" dirty="0"/>
              <a:t> to </a:t>
            </a:r>
            <a:r>
              <a:rPr lang="en-US" dirty="0">
                <a:solidFill>
                  <a:schemeClr val="accent2"/>
                </a:solidFill>
              </a:rPr>
              <a:t>O(</a:t>
            </a:r>
            <a:r>
              <a:rPr lang="en-US" i="1" dirty="0">
                <a:solidFill>
                  <a:schemeClr val="accent2"/>
                </a:solidFill>
              </a:rPr>
              <a:t>n</a:t>
            </a:r>
            <a:r>
              <a:rPr lang="en-US" baseline="30000" dirty="0">
                <a:solidFill>
                  <a:schemeClr val="accent2"/>
                </a:solidFill>
              </a:rPr>
              <a:t>2.38</a:t>
            </a:r>
            <a:r>
              <a:rPr lang="en-US" dirty="0">
                <a:solidFill>
                  <a:schemeClr val="accent2"/>
                </a:solidFill>
              </a:rPr>
              <a:t>). </a:t>
            </a:r>
          </a:p>
        </p:txBody>
      </p:sp>
      <p:sp>
        <p:nvSpPr>
          <p:cNvPr id="445444" name="Text Box 4"/>
          <p:cNvSpPr txBox="1">
            <a:spLocks noChangeArrowheads="1"/>
          </p:cNvSpPr>
          <p:nvPr/>
        </p:nvSpPr>
        <p:spPr bwMode="auto">
          <a:xfrm>
            <a:off x="673894" y="3244984"/>
            <a:ext cx="779621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The algorithms are much more complicated…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45445" name="Text Box 5"/>
          <p:cNvSpPr txBox="1">
            <a:spLocks noChangeArrowheads="1"/>
          </p:cNvSpPr>
          <p:nvPr/>
        </p:nvSpPr>
        <p:spPr bwMode="auto">
          <a:xfrm>
            <a:off x="673894" y="5020882"/>
            <a:ext cx="7796212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We let </a:t>
            </a:r>
            <a:r>
              <a:rPr lang="en-US" dirty="0">
                <a:solidFill>
                  <a:srgbClr val="FF0000"/>
                </a:solidFill>
              </a:rPr>
              <a:t>2 ≤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 &lt; 2.38</a:t>
            </a:r>
            <a:r>
              <a:rPr lang="en-US" dirty="0">
                <a:sym typeface="Symbol" pitchFamily="18" charset="2"/>
              </a:rPr>
              <a:t> be the 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exponent of matrix multiplication.</a:t>
            </a:r>
            <a:endParaRPr lang="en-US" dirty="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445446" name="Text Box 6"/>
          <p:cNvSpPr txBox="1">
            <a:spLocks noChangeArrowheads="1"/>
          </p:cNvSpPr>
          <p:nvPr/>
        </p:nvSpPr>
        <p:spPr bwMode="auto">
          <a:xfrm>
            <a:off x="673894" y="6147304"/>
            <a:ext cx="779621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Many believe that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=2+o(1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).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3884043"/>
            <a:ext cx="91440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New </a:t>
            </a:r>
            <a:r>
              <a:rPr lang="en-US" dirty="0" smtClean="0">
                <a:solidFill>
                  <a:srgbClr val="FF9900"/>
                </a:solidFill>
              </a:rPr>
              <a:t>group theoretic approach </a:t>
            </a:r>
            <a:r>
              <a:rPr lang="en-US" dirty="0" smtClean="0">
                <a:solidFill>
                  <a:srgbClr val="990000"/>
                </a:solidFill>
              </a:rPr>
              <a:t>[Cohn-</a:t>
            </a:r>
            <a:r>
              <a:rPr lang="en-US" dirty="0" err="1" smtClean="0">
                <a:solidFill>
                  <a:srgbClr val="990000"/>
                </a:solidFill>
              </a:rPr>
              <a:t>Umans</a:t>
            </a:r>
            <a:r>
              <a:rPr lang="en-US" dirty="0" smtClean="0">
                <a:solidFill>
                  <a:srgbClr val="990000"/>
                </a:solidFill>
              </a:rPr>
              <a:t> ‘03]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990000"/>
                </a:solidFill>
              </a:rPr>
              <a:t> [Cohn-Kleinberg-</a:t>
            </a:r>
            <a:r>
              <a:rPr lang="en-US" dirty="0" err="1" smtClean="0">
                <a:solidFill>
                  <a:srgbClr val="990000"/>
                </a:solidFill>
              </a:rPr>
              <a:t>szegedy</a:t>
            </a:r>
            <a:r>
              <a:rPr lang="en-US" dirty="0" smtClean="0">
                <a:solidFill>
                  <a:srgbClr val="990000"/>
                </a:solidFill>
              </a:rPr>
              <a:t>-</a:t>
            </a:r>
            <a:r>
              <a:rPr lang="en-US" dirty="0" err="1" smtClean="0">
                <a:solidFill>
                  <a:srgbClr val="990000"/>
                </a:solidFill>
              </a:rPr>
              <a:t>Umans</a:t>
            </a:r>
            <a:r>
              <a:rPr lang="en-US" dirty="0" smtClean="0">
                <a:solidFill>
                  <a:srgbClr val="990000"/>
                </a:solidFill>
              </a:rPr>
              <a:t> ‘05]</a:t>
            </a:r>
            <a:endParaRPr lang="en-US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3" grpId="0"/>
      <p:bldP spid="445444" grpId="0"/>
      <p:bldP spid="445445" grpId="0"/>
      <p:bldP spid="445446" grpId="0"/>
      <p:bldP spid="7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7500"/>
            <a:ext cx="7772400" cy="823913"/>
          </a:xfrm>
        </p:spPr>
        <p:txBody>
          <a:bodyPr/>
          <a:lstStyle/>
          <a:p>
            <a:pPr rtl="0"/>
            <a:r>
              <a:rPr lang="en-US" dirty="0" smtClean="0">
                <a:solidFill>
                  <a:srgbClr val="009900"/>
                </a:solidFill>
              </a:rPr>
              <a:t>Dynamic transitive closure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94507" y="3328898"/>
            <a:ext cx="7772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Dynamic matrix inverse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731" y="4378339"/>
            <a:ext cx="8240759" cy="18851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ts val="15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 sz="2800" dirty="0" smtClean="0"/>
              <a:t>   </a:t>
            </a:r>
            <a:r>
              <a:rPr lang="en-US" sz="2800" b="1" dirty="0" smtClean="0"/>
              <a:t>Entry-Update</a:t>
            </a:r>
            <a:r>
              <a:rPr lang="en-US" sz="2800" dirty="0" smtClean="0"/>
              <a:t>(</a:t>
            </a:r>
            <a:r>
              <a:rPr lang="en-US" sz="2800" i="1" dirty="0" err="1" smtClean="0">
                <a:solidFill>
                  <a:schemeClr val="accent6"/>
                </a:solidFill>
              </a:rPr>
              <a:t>i</a:t>
            </a:r>
            <a:r>
              <a:rPr lang="en-US" sz="2800" dirty="0" err="1" smtClean="0"/>
              <a:t>,</a:t>
            </a:r>
            <a:r>
              <a:rPr lang="en-US" sz="2800" i="1" dirty="0" err="1" smtClean="0">
                <a:solidFill>
                  <a:schemeClr val="accent6"/>
                </a:solidFill>
              </a:rPr>
              <a:t>j</a:t>
            </a:r>
            <a:r>
              <a:rPr lang="en-US" sz="2800" dirty="0" err="1" smtClean="0"/>
              <a:t>,</a:t>
            </a:r>
            <a:r>
              <a:rPr lang="en-US" sz="2800" i="1" dirty="0" err="1" smtClean="0">
                <a:solidFill>
                  <a:schemeClr val="accent6"/>
                </a:solidFill>
              </a:rPr>
              <a:t>x</a:t>
            </a:r>
            <a:r>
              <a:rPr lang="en-US" sz="2800" dirty="0" smtClean="0"/>
              <a:t>) – Add </a:t>
            </a:r>
            <a:r>
              <a:rPr lang="en-US" sz="2800" i="1" dirty="0" smtClean="0">
                <a:solidFill>
                  <a:schemeClr val="accent6"/>
                </a:solidFill>
              </a:rPr>
              <a:t>x</a:t>
            </a:r>
            <a:r>
              <a:rPr lang="en-US" sz="2800" dirty="0" smtClean="0"/>
              <a:t> to </a:t>
            </a:r>
            <a:r>
              <a:rPr lang="en-US" sz="2800" i="1" dirty="0" err="1" smtClean="0">
                <a:solidFill>
                  <a:schemeClr val="accent6"/>
                </a:solidFill>
              </a:rPr>
              <a:t>A</a:t>
            </a:r>
            <a:r>
              <a:rPr lang="en-US" sz="2800" i="1" baseline="-25000" dirty="0" err="1" smtClean="0">
                <a:solidFill>
                  <a:schemeClr val="accent6"/>
                </a:solidFill>
              </a:rPr>
              <a:t>ij</a:t>
            </a:r>
            <a:r>
              <a:rPr lang="en-US" sz="2800" dirty="0" smtClean="0"/>
              <a:t>   </a:t>
            </a:r>
          </a:p>
          <a:p>
            <a:pPr algn="l">
              <a:spcBef>
                <a:spcPts val="800"/>
              </a:spcBef>
              <a:buFont typeface="Arial" pitchFamily="34" charset="0"/>
              <a:buChar char="•"/>
            </a:pPr>
            <a:r>
              <a:rPr lang="en-US" sz="2800" dirty="0" smtClean="0"/>
              <a:t>   </a:t>
            </a:r>
            <a:r>
              <a:rPr lang="en-US" sz="2800" b="1" dirty="0" smtClean="0"/>
              <a:t>Row-Update</a:t>
            </a:r>
            <a:r>
              <a:rPr lang="en-US" sz="2800" dirty="0" smtClean="0"/>
              <a:t>(</a:t>
            </a:r>
            <a:r>
              <a:rPr lang="en-US" sz="2800" i="1" dirty="0" err="1" smtClean="0">
                <a:solidFill>
                  <a:schemeClr val="accent6"/>
                </a:solidFill>
              </a:rPr>
              <a:t>i</a:t>
            </a:r>
            <a:r>
              <a:rPr lang="en-US" sz="2800" dirty="0" err="1" smtClean="0"/>
              <a:t>,</a:t>
            </a:r>
            <a:r>
              <a:rPr lang="en-US" sz="2800" i="1" dirty="0" err="1" smtClean="0">
                <a:solidFill>
                  <a:schemeClr val="accent6"/>
                </a:solidFill>
              </a:rPr>
              <a:t>v</a:t>
            </a:r>
            <a:r>
              <a:rPr lang="en-US" sz="2800" dirty="0" smtClean="0"/>
              <a:t>) – Add </a:t>
            </a:r>
            <a:r>
              <a:rPr lang="en-US" sz="2800" i="1" dirty="0" smtClean="0">
                <a:solidFill>
                  <a:schemeClr val="accent6"/>
                </a:solidFill>
              </a:rPr>
              <a:t>v</a:t>
            </a:r>
            <a:r>
              <a:rPr lang="en-US" sz="2800" dirty="0" smtClean="0"/>
              <a:t> to the </a:t>
            </a:r>
            <a:r>
              <a:rPr lang="en-US" sz="2800" i="1" dirty="0" err="1" smtClean="0">
                <a:solidFill>
                  <a:schemeClr val="accent6"/>
                </a:solidFill>
              </a:rPr>
              <a:t>i</a:t>
            </a:r>
            <a:r>
              <a:rPr lang="en-US" sz="2800" dirty="0" err="1" smtClean="0"/>
              <a:t>-th</a:t>
            </a:r>
            <a:r>
              <a:rPr lang="en-US" sz="2800" dirty="0" smtClean="0"/>
              <a:t> row of </a:t>
            </a:r>
            <a:r>
              <a:rPr lang="en-US" sz="2800" i="1" dirty="0" smtClean="0">
                <a:solidFill>
                  <a:schemeClr val="accent6"/>
                </a:solidFill>
              </a:rPr>
              <a:t>A</a:t>
            </a:r>
          </a:p>
          <a:p>
            <a:pPr algn="l">
              <a:spcBef>
                <a:spcPts val="800"/>
              </a:spcBef>
              <a:buFont typeface="Arial" pitchFamily="34" charset="0"/>
              <a:buChar char="•"/>
            </a:pPr>
            <a:r>
              <a:rPr lang="en-US" sz="2800" dirty="0" smtClean="0"/>
              <a:t>   </a:t>
            </a:r>
            <a:r>
              <a:rPr lang="en-US" sz="2800" b="1" dirty="0" smtClean="0"/>
              <a:t>Column-Update</a:t>
            </a:r>
            <a:r>
              <a:rPr lang="en-US" sz="2800" dirty="0" smtClean="0"/>
              <a:t>(</a:t>
            </a:r>
            <a:r>
              <a:rPr lang="en-US" sz="2800" i="1" dirty="0" err="1" smtClean="0">
                <a:solidFill>
                  <a:schemeClr val="accent6"/>
                </a:solidFill>
              </a:rPr>
              <a:t>j</a:t>
            </a:r>
            <a:r>
              <a:rPr lang="en-US" sz="2800" dirty="0" err="1" smtClean="0"/>
              <a:t>,</a:t>
            </a:r>
            <a:r>
              <a:rPr lang="en-US" sz="2800" i="1" dirty="0" err="1" smtClean="0">
                <a:solidFill>
                  <a:schemeClr val="accent6"/>
                </a:solidFill>
              </a:rPr>
              <a:t>u</a:t>
            </a:r>
            <a:r>
              <a:rPr lang="en-US" sz="2800" dirty="0" smtClean="0"/>
              <a:t>) – Add </a:t>
            </a:r>
            <a:r>
              <a:rPr lang="en-US" sz="2800" i="1" dirty="0" smtClean="0">
                <a:solidFill>
                  <a:schemeClr val="accent6"/>
                </a:solidFill>
              </a:rPr>
              <a:t>u</a:t>
            </a:r>
            <a:r>
              <a:rPr lang="en-US" sz="2800" dirty="0" smtClean="0"/>
              <a:t> to the </a:t>
            </a:r>
            <a:r>
              <a:rPr lang="en-US" sz="2800" i="1" dirty="0" smtClean="0">
                <a:solidFill>
                  <a:schemeClr val="accent6"/>
                </a:solidFill>
              </a:rPr>
              <a:t>j</a:t>
            </a:r>
            <a:r>
              <a:rPr lang="en-US" sz="2800" dirty="0" smtClean="0"/>
              <a:t>-</a:t>
            </a:r>
            <a:r>
              <a:rPr lang="en-US" sz="2800" dirty="0" err="1" smtClean="0"/>
              <a:t>th</a:t>
            </a:r>
            <a:r>
              <a:rPr lang="en-US" sz="2800" dirty="0" smtClean="0"/>
              <a:t> column of </a:t>
            </a:r>
            <a:r>
              <a:rPr lang="en-US" sz="2800" i="1" dirty="0" smtClean="0">
                <a:solidFill>
                  <a:schemeClr val="accent6"/>
                </a:solidFill>
              </a:rPr>
              <a:t>A</a:t>
            </a:r>
          </a:p>
          <a:p>
            <a:pPr algn="l">
              <a:spcBef>
                <a:spcPts val="800"/>
              </a:spcBef>
              <a:buFont typeface="Arial" pitchFamily="34" charset="0"/>
              <a:buChar char="•"/>
            </a:pPr>
            <a:r>
              <a:rPr lang="en-US" sz="2800" dirty="0" smtClean="0"/>
              <a:t>   </a:t>
            </a:r>
            <a:r>
              <a:rPr lang="en-US" sz="2800" b="1" dirty="0" smtClean="0"/>
              <a:t>Query</a:t>
            </a:r>
            <a:r>
              <a:rPr lang="en-US" sz="2800" dirty="0" smtClean="0"/>
              <a:t>(</a:t>
            </a:r>
            <a:r>
              <a:rPr lang="en-US" sz="2800" i="1" dirty="0" err="1" smtClean="0">
                <a:solidFill>
                  <a:schemeClr val="accent6"/>
                </a:solidFill>
              </a:rPr>
              <a:t>i</a:t>
            </a:r>
            <a:r>
              <a:rPr lang="en-US" sz="2800" dirty="0" err="1" smtClean="0"/>
              <a:t>,</a:t>
            </a:r>
            <a:r>
              <a:rPr lang="en-US" sz="2800" i="1" dirty="0" err="1" smtClean="0">
                <a:solidFill>
                  <a:schemeClr val="accent6"/>
                </a:solidFill>
              </a:rPr>
              <a:t>j</a:t>
            </a:r>
            <a:r>
              <a:rPr lang="en-US" sz="2800" dirty="0" smtClean="0"/>
              <a:t>) – return </a:t>
            </a:r>
            <a:r>
              <a:rPr lang="en-US" sz="2800" dirty="0" smtClean="0">
                <a:solidFill>
                  <a:schemeClr val="accent6"/>
                </a:solidFill>
              </a:rPr>
              <a:t>(</a:t>
            </a:r>
            <a:r>
              <a:rPr lang="en-US" sz="2800" i="1" dirty="0" smtClean="0">
                <a:solidFill>
                  <a:schemeClr val="accent6"/>
                </a:solidFill>
              </a:rPr>
              <a:t>A</a:t>
            </a:r>
            <a:r>
              <a:rPr lang="en-US" sz="2800" baseline="30000" dirty="0" smtClean="0">
                <a:solidFill>
                  <a:schemeClr val="accent6"/>
                </a:solidFill>
              </a:rPr>
              <a:t>-1</a:t>
            </a:r>
            <a:r>
              <a:rPr lang="en-US" sz="2800" dirty="0" smtClean="0">
                <a:solidFill>
                  <a:schemeClr val="accent6"/>
                </a:solidFill>
              </a:rPr>
              <a:t>)</a:t>
            </a:r>
            <a:r>
              <a:rPr lang="en-US" sz="2800" i="1" baseline="-25000" dirty="0" err="1" smtClean="0">
                <a:solidFill>
                  <a:schemeClr val="accent6"/>
                </a:solidFill>
              </a:rPr>
              <a:t>ij</a:t>
            </a:r>
            <a:endParaRPr lang="he-IL" sz="2800" i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025" y="1190812"/>
            <a:ext cx="7943850" cy="16158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spcBef>
                <a:spcPts val="800"/>
              </a:spcBef>
              <a:buFont typeface="Arial" pitchFamily="34" charset="0"/>
              <a:buChar char="•"/>
            </a:pPr>
            <a:r>
              <a:rPr lang="en-US" sz="2800" dirty="0" smtClean="0"/>
              <a:t>   </a:t>
            </a:r>
            <a:r>
              <a:rPr lang="en-US" sz="2800" b="1" dirty="0" smtClean="0"/>
              <a:t>Edge-Update</a:t>
            </a:r>
            <a:r>
              <a:rPr lang="en-US" sz="2800" dirty="0" smtClean="0"/>
              <a:t>(</a:t>
            </a:r>
            <a:r>
              <a:rPr lang="en-US" sz="2800" i="1" dirty="0" smtClean="0">
                <a:solidFill>
                  <a:schemeClr val="accent6"/>
                </a:solidFill>
              </a:rPr>
              <a:t>e</a:t>
            </a:r>
            <a:r>
              <a:rPr lang="en-US" sz="2800" dirty="0" smtClean="0"/>
              <a:t>) – add/remove an edge </a:t>
            </a:r>
            <a:r>
              <a:rPr lang="en-US" sz="2800" i="1" dirty="0" smtClean="0">
                <a:solidFill>
                  <a:schemeClr val="accent6"/>
                </a:solidFill>
              </a:rPr>
              <a:t>e</a:t>
            </a:r>
            <a:r>
              <a:rPr lang="en-US" sz="2800" dirty="0" smtClean="0"/>
              <a:t>   </a:t>
            </a:r>
          </a:p>
          <a:p>
            <a:pPr algn="l">
              <a:spcBef>
                <a:spcPts val="800"/>
              </a:spcBef>
              <a:buFont typeface="Arial" pitchFamily="34" charset="0"/>
              <a:buChar char="•"/>
            </a:pPr>
            <a:r>
              <a:rPr lang="en-US" sz="2800" dirty="0" smtClean="0"/>
              <a:t>   </a:t>
            </a:r>
            <a:r>
              <a:rPr lang="en-US" sz="2800" b="1" dirty="0" smtClean="0"/>
              <a:t>Vertex-Update</a:t>
            </a:r>
            <a:r>
              <a:rPr lang="en-US" sz="2800" dirty="0" smtClean="0"/>
              <a:t>(</a:t>
            </a:r>
            <a:r>
              <a:rPr lang="en-US" sz="2800" i="1" dirty="0" smtClean="0">
                <a:solidFill>
                  <a:schemeClr val="accent6"/>
                </a:solidFill>
              </a:rPr>
              <a:t>v</a:t>
            </a:r>
            <a:r>
              <a:rPr lang="en-US" sz="2800" dirty="0" smtClean="0"/>
              <a:t>) – add/remove edges touching </a:t>
            </a:r>
            <a:r>
              <a:rPr lang="en-US" sz="2800" i="1" dirty="0" smtClean="0">
                <a:solidFill>
                  <a:schemeClr val="accent6"/>
                </a:solidFill>
              </a:rPr>
              <a:t>v</a:t>
            </a:r>
            <a:r>
              <a:rPr lang="en-US" sz="2800" dirty="0" smtClean="0"/>
              <a:t>.</a:t>
            </a:r>
          </a:p>
          <a:p>
            <a:pPr algn="l">
              <a:spcBef>
                <a:spcPts val="800"/>
              </a:spcBef>
              <a:buFont typeface="Arial" pitchFamily="34" charset="0"/>
              <a:buChar char="•"/>
            </a:pPr>
            <a:r>
              <a:rPr lang="en-US" sz="2800" dirty="0" smtClean="0"/>
              <a:t>   </a:t>
            </a:r>
            <a:r>
              <a:rPr lang="en-US" sz="2800" b="1" dirty="0" smtClean="0"/>
              <a:t>Query</a:t>
            </a:r>
            <a:r>
              <a:rPr lang="en-US" sz="2800" dirty="0" smtClean="0"/>
              <a:t>(</a:t>
            </a:r>
            <a:r>
              <a:rPr lang="en-US" sz="2800" i="1" dirty="0" err="1" smtClean="0">
                <a:solidFill>
                  <a:schemeClr val="accent6"/>
                </a:solidFill>
              </a:rPr>
              <a:t>u</a:t>
            </a:r>
            <a:r>
              <a:rPr lang="en-US" sz="2800" dirty="0" err="1" smtClean="0"/>
              <a:t>,</a:t>
            </a:r>
            <a:r>
              <a:rPr lang="en-US" sz="2800" i="1" dirty="0" err="1" smtClean="0">
                <a:solidFill>
                  <a:schemeClr val="accent6"/>
                </a:solidFill>
              </a:rPr>
              <a:t>v</a:t>
            </a:r>
            <a:r>
              <a:rPr lang="en-US" sz="2800" dirty="0" smtClean="0"/>
              <a:t>) – is there are directed path from </a:t>
            </a:r>
            <a:r>
              <a:rPr lang="en-US" sz="2800" i="1" dirty="0" smtClean="0">
                <a:solidFill>
                  <a:schemeClr val="accent6"/>
                </a:solidFill>
              </a:rPr>
              <a:t>u</a:t>
            </a:r>
            <a:r>
              <a:rPr lang="en-US" sz="2800" dirty="0" smtClean="0"/>
              <a:t> to </a:t>
            </a:r>
            <a:r>
              <a:rPr lang="en-US" sz="2800" i="1" dirty="0" smtClean="0">
                <a:solidFill>
                  <a:schemeClr val="accent6"/>
                </a:solidFill>
              </a:rPr>
              <a:t>v</a:t>
            </a:r>
            <a:r>
              <a:rPr lang="en-US" sz="2800" dirty="0" smtClean="0"/>
              <a:t>?</a:t>
            </a:r>
            <a:endParaRPr lang="he-IL" sz="2800" dirty="0"/>
          </a:p>
        </p:txBody>
      </p:sp>
      <p:sp>
        <p:nvSpPr>
          <p:cNvPr id="7" name="Down Arrow 6"/>
          <p:cNvSpPr/>
          <p:nvPr/>
        </p:nvSpPr>
        <p:spPr bwMode="auto">
          <a:xfrm>
            <a:off x="4225159" y="2995452"/>
            <a:ext cx="930165" cy="29954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7500"/>
            <a:ext cx="7772400" cy="823913"/>
          </a:xfrm>
        </p:spPr>
        <p:txBody>
          <a:bodyPr/>
          <a:lstStyle/>
          <a:p>
            <a:pPr rtl="0"/>
            <a:r>
              <a:rPr lang="en-US" dirty="0" smtClean="0">
                <a:solidFill>
                  <a:srgbClr val="009900"/>
                </a:solidFill>
              </a:rPr>
              <a:t>Sherman-Morrison formula</a:t>
            </a:r>
            <a:endParaRPr lang="en-US" sz="3200" dirty="0">
              <a:solidFill>
                <a:srgbClr val="009900"/>
              </a:solidFill>
            </a:endParaRPr>
          </a:p>
        </p:txBody>
      </p:sp>
      <p:pic>
        <p:nvPicPr>
          <p:cNvPr id="14" name="Picture 13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566350" y="1283976"/>
            <a:ext cx="6011300" cy="907367"/>
          </a:xfrm>
          <a:prstGeom prst="rect">
            <a:avLst/>
          </a:prstGeom>
          <a:noFill/>
          <a:ln/>
          <a:effectLst/>
        </p:spPr>
      </p:pic>
      <p:grpSp>
        <p:nvGrpSpPr>
          <p:cNvPr id="17" name="Group 16"/>
          <p:cNvGrpSpPr/>
          <p:nvPr/>
        </p:nvGrpSpPr>
        <p:grpSpPr>
          <a:xfrm>
            <a:off x="1523158" y="2498396"/>
            <a:ext cx="6097684" cy="1018551"/>
            <a:chOff x="1121346" y="2498396"/>
            <a:chExt cx="6097684" cy="1018551"/>
          </a:xfrm>
        </p:grpSpPr>
        <p:pic>
          <p:nvPicPr>
            <p:cNvPr id="18" name="Picture 17" descr="TP_tmp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/>
            <a:stretch>
              <a:fillRect/>
            </a:stretch>
          </p:blipFill>
          <p:spPr bwMode="auto">
            <a:xfrm>
              <a:off x="1121346" y="2822277"/>
              <a:ext cx="2229019" cy="378683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29" name="Group 28"/>
            <p:cNvGrpSpPr>
              <a:grpSpLocks noChangeAspect="1"/>
            </p:cNvGrpSpPr>
            <p:nvPr/>
          </p:nvGrpSpPr>
          <p:grpSpPr>
            <a:xfrm>
              <a:off x="3676735" y="2498396"/>
              <a:ext cx="3542295" cy="1018551"/>
              <a:chOff x="3476709" y="2726995"/>
              <a:chExt cx="4919854" cy="1414654"/>
            </a:xfrm>
          </p:grpSpPr>
          <p:sp>
            <p:nvSpPr>
              <p:cNvPr id="15" name="Rectangle 3"/>
              <p:cNvSpPr>
                <a:spLocks noChangeArrowheads="1"/>
              </p:cNvSpPr>
              <p:nvPr/>
            </p:nvSpPr>
            <p:spPr bwMode="auto">
              <a:xfrm>
                <a:off x="3476709" y="2726995"/>
                <a:ext cx="1414654" cy="1414654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rtl="1">
                  <a:spcBef>
                    <a:spcPct val="0"/>
                  </a:spcBef>
                </a:pPr>
                <a:endParaRPr lang="en-US" sz="24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" name="Rectangle 3"/>
              <p:cNvSpPr>
                <a:spLocks noChangeArrowheads="1"/>
              </p:cNvSpPr>
              <p:nvPr/>
            </p:nvSpPr>
            <p:spPr bwMode="auto">
              <a:xfrm>
                <a:off x="5053188" y="2726995"/>
                <a:ext cx="190416" cy="1414654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rtl="1">
                  <a:spcBef>
                    <a:spcPct val="0"/>
                  </a:spcBef>
                </a:pPr>
                <a:endParaRPr lang="en-US" sz="24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/>
            </p:nvSpPr>
            <p:spPr bwMode="auto">
              <a:xfrm rot="5400000">
                <a:off x="6017548" y="2726995"/>
                <a:ext cx="190416" cy="1414654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rtl="1">
                  <a:spcBef>
                    <a:spcPct val="0"/>
                  </a:spcBef>
                </a:pPr>
                <a:endParaRPr lang="en-US" sz="24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" name="Rectangle 3"/>
              <p:cNvSpPr>
                <a:spLocks noChangeArrowheads="1"/>
              </p:cNvSpPr>
              <p:nvPr/>
            </p:nvSpPr>
            <p:spPr bwMode="auto">
              <a:xfrm>
                <a:off x="6981909" y="2726995"/>
                <a:ext cx="1414654" cy="1414654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rtl="1">
                  <a:spcBef>
                    <a:spcPct val="0"/>
                  </a:spcBef>
                </a:pPr>
                <a:endParaRPr lang="en-US" sz="24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2273170" y="3793796"/>
            <a:ext cx="4597660" cy="916696"/>
            <a:chOff x="1718917" y="3793796"/>
            <a:chExt cx="4597660" cy="916696"/>
          </a:xfrm>
        </p:grpSpPr>
        <p:pic>
          <p:nvPicPr>
            <p:cNvPr id="27" name="Picture 26" descr="TP_tmp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tretch>
              <a:fillRect/>
            </a:stretch>
          </p:blipFill>
          <p:spPr bwMode="auto">
            <a:xfrm>
              <a:off x="1718917" y="4127201"/>
              <a:ext cx="1548226" cy="378555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33" name="Group 32"/>
            <p:cNvGrpSpPr>
              <a:grpSpLocks noChangeAspect="1"/>
            </p:cNvGrpSpPr>
            <p:nvPr/>
          </p:nvGrpSpPr>
          <p:grpSpPr>
            <a:xfrm>
              <a:off x="4162410" y="3793796"/>
              <a:ext cx="2154167" cy="916696"/>
              <a:chOff x="4067159" y="4022396"/>
              <a:chExt cx="2659466" cy="1131723"/>
            </a:xfrm>
          </p:grpSpPr>
          <p:sp>
            <p:nvSpPr>
              <p:cNvPr id="22" name="Rectangle 3"/>
              <p:cNvSpPr>
                <a:spLocks noChangeArrowheads="1"/>
              </p:cNvSpPr>
              <p:nvPr/>
            </p:nvSpPr>
            <p:spPr bwMode="auto">
              <a:xfrm>
                <a:off x="5320725" y="4022396"/>
                <a:ext cx="1131723" cy="1131723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rtl="1">
                  <a:spcBef>
                    <a:spcPct val="0"/>
                  </a:spcBef>
                </a:pPr>
                <a:endParaRPr lang="en-US" sz="24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" name="Rectangle 3"/>
              <p:cNvSpPr>
                <a:spLocks noChangeArrowheads="1"/>
              </p:cNvSpPr>
              <p:nvPr/>
            </p:nvSpPr>
            <p:spPr bwMode="auto">
              <a:xfrm>
                <a:off x="6574292" y="4022396"/>
                <a:ext cx="152333" cy="1131723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rtl="1">
                  <a:spcBef>
                    <a:spcPct val="0"/>
                  </a:spcBef>
                </a:pPr>
                <a:endParaRPr lang="en-US" sz="24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" name="Rectangle 3"/>
              <p:cNvSpPr>
                <a:spLocks noChangeArrowheads="1"/>
              </p:cNvSpPr>
              <p:nvPr/>
            </p:nvSpPr>
            <p:spPr bwMode="auto">
              <a:xfrm rot="5400000">
                <a:off x="4556854" y="4031921"/>
                <a:ext cx="152333" cy="1131723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rtl="1">
                  <a:spcBef>
                    <a:spcPct val="0"/>
                  </a:spcBef>
                </a:pPr>
                <a:endParaRPr lang="en-US" sz="24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1162050" y="4876800"/>
            <a:ext cx="68199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Inverse of a </a:t>
            </a:r>
            <a:r>
              <a:rPr lang="en-US" sz="2800" dirty="0" smtClean="0">
                <a:solidFill>
                  <a:srgbClr val="CC3300"/>
                </a:solidFill>
              </a:rPr>
              <a:t>rank one correction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is a </a:t>
            </a:r>
            <a:r>
              <a:rPr lang="en-US" sz="2800" dirty="0" smtClean="0">
                <a:solidFill>
                  <a:srgbClr val="CC3300"/>
                </a:solidFill>
              </a:rPr>
              <a:t>rank one correction </a:t>
            </a:r>
            <a:r>
              <a:rPr lang="en-US" sz="2800" dirty="0" smtClean="0"/>
              <a:t>of the inverse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62050" y="5863798"/>
            <a:ext cx="68199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Inverse updated in </a:t>
            </a:r>
            <a:r>
              <a:rPr lang="en-US" dirty="0" smtClean="0">
                <a:solidFill>
                  <a:srgbClr val="FF0000"/>
                </a:solidFill>
              </a:rPr>
              <a:t>O(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time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6692"/>
            <a:ext cx="9144000" cy="823913"/>
          </a:xfrm>
        </p:spPr>
        <p:txBody>
          <a:bodyPr/>
          <a:lstStyle/>
          <a:p>
            <a:pPr rtl="0"/>
            <a:r>
              <a:rPr lang="en-US" dirty="0" smtClean="0">
                <a:solidFill>
                  <a:schemeClr val="accent6"/>
                </a:solidFill>
              </a:rPr>
              <a:t>O(</a:t>
            </a:r>
            <a:r>
              <a:rPr lang="en-US" i="1" dirty="0" smtClean="0">
                <a:solidFill>
                  <a:schemeClr val="accent6"/>
                </a:solidFill>
              </a:rPr>
              <a:t>n</a:t>
            </a:r>
            <a:r>
              <a:rPr lang="en-US" baseline="30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)</a:t>
            </a:r>
            <a:r>
              <a:rPr lang="en-US" dirty="0" smtClean="0">
                <a:solidFill>
                  <a:srgbClr val="009900"/>
                </a:solidFill>
              </a:rPr>
              <a:t> update / </a:t>
            </a:r>
            <a:r>
              <a:rPr lang="en-US" dirty="0" smtClean="0">
                <a:solidFill>
                  <a:schemeClr val="accent6"/>
                </a:solidFill>
              </a:rPr>
              <a:t>O(1)</a:t>
            </a:r>
            <a:r>
              <a:rPr lang="en-US" dirty="0" smtClean="0">
                <a:solidFill>
                  <a:srgbClr val="009900"/>
                </a:solidFill>
              </a:rPr>
              <a:t> query algorithm</a:t>
            </a:r>
            <a:br>
              <a:rPr lang="en-US" dirty="0" smtClean="0">
                <a:solidFill>
                  <a:srgbClr val="009900"/>
                </a:solidFill>
              </a:rPr>
            </a:br>
            <a:r>
              <a:rPr lang="en-US" sz="4000" dirty="0" smtClean="0">
                <a:solidFill>
                  <a:srgbClr val="CC3300"/>
                </a:solidFill>
              </a:rPr>
              <a:t> [</a:t>
            </a:r>
            <a:r>
              <a:rPr lang="en-US" sz="4000" dirty="0" err="1" smtClean="0">
                <a:solidFill>
                  <a:srgbClr val="CC3300"/>
                </a:solidFill>
              </a:rPr>
              <a:t>Sankowski</a:t>
            </a:r>
            <a:r>
              <a:rPr lang="en-US" sz="4000" dirty="0" smtClean="0">
                <a:solidFill>
                  <a:srgbClr val="CC3300"/>
                </a:solidFill>
              </a:rPr>
              <a:t> ’04] 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362" y="1728810"/>
            <a:ext cx="8891744" cy="32778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  </a:t>
            </a:r>
            <a:r>
              <a:rPr lang="en-US" sz="3000" dirty="0" smtClean="0"/>
              <a:t>Let </a:t>
            </a:r>
            <a:r>
              <a:rPr lang="en-US" sz="3000" i="1" dirty="0" smtClean="0">
                <a:solidFill>
                  <a:schemeClr val="accent6"/>
                </a:solidFill>
              </a:rPr>
              <a:t>p</a:t>
            </a:r>
            <a:r>
              <a:rPr lang="en-US" sz="3000" dirty="0" smtClean="0">
                <a:solidFill>
                  <a:schemeClr val="accent6"/>
                </a:solidFill>
                <a:sym typeface="Symbol"/>
              </a:rPr>
              <a:t></a:t>
            </a:r>
            <a:r>
              <a:rPr lang="en-US" sz="3000" i="1" dirty="0" smtClean="0">
                <a:solidFill>
                  <a:schemeClr val="accent6"/>
                </a:solidFill>
                <a:sym typeface="Symbol"/>
              </a:rPr>
              <a:t>n</a:t>
            </a:r>
            <a:r>
              <a:rPr lang="en-US" sz="3000" baseline="30000" dirty="0" smtClean="0">
                <a:solidFill>
                  <a:schemeClr val="accent6"/>
                </a:solidFill>
                <a:sym typeface="Symbol"/>
              </a:rPr>
              <a:t>3</a:t>
            </a:r>
            <a:r>
              <a:rPr lang="en-US" sz="3000" dirty="0" smtClean="0">
                <a:sym typeface="Symbol"/>
              </a:rPr>
              <a:t> be a prime number</a:t>
            </a:r>
            <a:endParaRPr lang="en-US" sz="3000" dirty="0" smtClean="0">
              <a:latin typeface="cmsy10"/>
              <a:sym typeface="Symbol"/>
            </a:endParaRPr>
          </a:p>
          <a:p>
            <a:pPr>
              <a:spcBef>
                <a:spcPts val="600"/>
              </a:spcBef>
            </a:pPr>
            <a:r>
              <a:rPr lang="en-US" sz="3000" dirty="0" smtClean="0">
                <a:sym typeface="Symbol"/>
              </a:rPr>
              <a:t>  Assign random values </a:t>
            </a:r>
            <a:r>
              <a:rPr lang="en-US" sz="3000" i="1" dirty="0" smtClean="0">
                <a:solidFill>
                  <a:schemeClr val="accent6"/>
                </a:solidFill>
                <a:latin typeface="Times New Roman"/>
                <a:sym typeface="Symbol"/>
              </a:rPr>
              <a:t>a</a:t>
            </a:r>
            <a:r>
              <a:rPr lang="en-US" sz="3000" i="1" baseline="-25000" dirty="0" smtClean="0">
                <a:solidFill>
                  <a:schemeClr val="accent6"/>
                </a:solidFill>
                <a:latin typeface="Times New Roman"/>
                <a:sym typeface="Symbol"/>
              </a:rPr>
              <a:t>ij</a:t>
            </a:r>
            <a:r>
              <a:rPr lang="en-US" sz="3000" dirty="0" smtClean="0">
                <a:solidFill>
                  <a:schemeClr val="accent6"/>
                </a:solidFill>
                <a:latin typeface="cmsy10"/>
                <a:sym typeface="Symbol"/>
              </a:rPr>
              <a:t>2</a:t>
            </a:r>
            <a:r>
              <a:rPr lang="en-US" sz="3000" dirty="0" smtClean="0">
                <a:solidFill>
                  <a:schemeClr val="accent6"/>
                </a:solidFill>
                <a:latin typeface="Times New Roman"/>
                <a:sym typeface="Symbol"/>
              </a:rPr>
              <a:t> </a:t>
            </a:r>
            <a:r>
              <a:rPr lang="en-US" sz="3000" i="1" dirty="0" err="1" smtClean="0">
                <a:solidFill>
                  <a:schemeClr val="accent6"/>
                </a:solidFill>
                <a:latin typeface="Times New Roman"/>
                <a:sym typeface="Symbol"/>
              </a:rPr>
              <a:t>F</a:t>
            </a:r>
            <a:r>
              <a:rPr lang="en-US" sz="3000" i="1" baseline="-25000" dirty="0" err="1" smtClean="0">
                <a:solidFill>
                  <a:schemeClr val="accent6"/>
                </a:solidFill>
                <a:latin typeface="Times New Roman"/>
                <a:sym typeface="Symbol"/>
              </a:rPr>
              <a:t>p</a:t>
            </a:r>
            <a:r>
              <a:rPr lang="en-US" sz="3000" dirty="0" smtClean="0">
                <a:solidFill>
                  <a:schemeClr val="accent6"/>
                </a:solidFill>
                <a:sym typeface="Symbol"/>
              </a:rPr>
              <a:t> </a:t>
            </a:r>
            <a:r>
              <a:rPr lang="en-US" sz="3000" dirty="0" smtClean="0">
                <a:sym typeface="Symbol"/>
              </a:rPr>
              <a:t>to the variables </a:t>
            </a:r>
            <a:r>
              <a:rPr lang="en-US" sz="3000" i="1" dirty="0" err="1" smtClean="0">
                <a:solidFill>
                  <a:schemeClr val="accent6"/>
                </a:solidFill>
                <a:latin typeface="Times New Roman"/>
                <a:sym typeface="Symbol"/>
              </a:rPr>
              <a:t>x</a:t>
            </a:r>
            <a:r>
              <a:rPr lang="en-US" sz="3000" i="1" baseline="-25000" dirty="0" err="1" smtClean="0">
                <a:solidFill>
                  <a:schemeClr val="accent6"/>
                </a:solidFill>
                <a:latin typeface="Times New Roman"/>
                <a:sym typeface="Symbol"/>
              </a:rPr>
              <a:t>ij</a:t>
            </a:r>
            <a:endParaRPr lang="en-US" sz="3000" i="1" baseline="-25000" dirty="0" smtClean="0">
              <a:solidFill>
                <a:schemeClr val="accent6"/>
              </a:solidFill>
              <a:latin typeface="Times New Roman"/>
              <a:sym typeface="Symbol"/>
            </a:endParaRPr>
          </a:p>
          <a:p>
            <a:pPr>
              <a:spcBef>
                <a:spcPts val="600"/>
              </a:spcBef>
            </a:pPr>
            <a:r>
              <a:rPr lang="en-US" sz="3000" dirty="0" smtClean="0">
                <a:latin typeface="Times New Roman"/>
                <a:sym typeface="Symbol"/>
              </a:rPr>
              <a:t>  Maintain </a:t>
            </a:r>
            <a:r>
              <a:rPr lang="en-US" sz="3000" i="1" dirty="0" smtClean="0">
                <a:solidFill>
                  <a:schemeClr val="accent6"/>
                </a:solidFill>
                <a:latin typeface="Times New Roman"/>
                <a:sym typeface="Symbol"/>
              </a:rPr>
              <a:t>A</a:t>
            </a:r>
            <a:r>
              <a:rPr lang="en-US" sz="3000" baseline="55000" dirty="0" smtClean="0">
                <a:solidFill>
                  <a:schemeClr val="accent6"/>
                </a:solidFill>
                <a:latin typeface="Times New Roman"/>
                <a:sym typeface="Symbol"/>
              </a:rPr>
              <a:t>1</a:t>
            </a:r>
            <a:r>
              <a:rPr lang="en-US" sz="3000" baseline="55000" dirty="0" smtClean="0">
                <a:latin typeface="Times New Roman"/>
                <a:sym typeface="Symbol"/>
              </a:rPr>
              <a:t> </a:t>
            </a:r>
            <a:r>
              <a:rPr lang="en-US" sz="3000" dirty="0" smtClean="0">
                <a:latin typeface="Times New Roman"/>
                <a:sym typeface="Symbol"/>
              </a:rPr>
              <a:t>over </a:t>
            </a:r>
            <a:r>
              <a:rPr lang="en-US" sz="3000" i="1" dirty="0" err="1" smtClean="0">
                <a:solidFill>
                  <a:schemeClr val="accent6"/>
                </a:solidFill>
                <a:latin typeface="Times New Roman"/>
                <a:sym typeface="Symbol"/>
              </a:rPr>
              <a:t>F</a:t>
            </a:r>
            <a:r>
              <a:rPr lang="en-US" sz="3000" i="1" baseline="-25000" dirty="0" err="1" smtClean="0">
                <a:solidFill>
                  <a:schemeClr val="accent6"/>
                </a:solidFill>
                <a:latin typeface="Times New Roman"/>
                <a:sym typeface="Symbol"/>
              </a:rPr>
              <a:t>p</a:t>
            </a:r>
            <a:r>
              <a:rPr lang="en-US" sz="3000" dirty="0" smtClean="0">
                <a:solidFill>
                  <a:schemeClr val="accent6"/>
                </a:solidFill>
                <a:sym typeface="Symbol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3000" dirty="0" smtClean="0">
                <a:latin typeface="Times New Roman"/>
                <a:sym typeface="Symbol"/>
              </a:rPr>
              <a:t>  </a:t>
            </a:r>
            <a:r>
              <a:rPr lang="en-US" sz="3000" b="1" dirty="0" smtClean="0">
                <a:latin typeface="Times New Roman"/>
                <a:sym typeface="Symbol"/>
              </a:rPr>
              <a:t>Edge-Update</a:t>
            </a:r>
            <a:r>
              <a:rPr lang="en-US" sz="3000" dirty="0" smtClean="0">
                <a:latin typeface="Times New Roman"/>
                <a:sym typeface="Symbol"/>
              </a:rPr>
              <a:t> </a:t>
            </a:r>
            <a:r>
              <a:rPr lang="en-US" sz="3000" dirty="0" smtClean="0">
                <a:latin typeface="Times New Roman"/>
                <a:sym typeface="Wingdings" pitchFamily="2" charset="2"/>
              </a:rPr>
              <a:t> </a:t>
            </a:r>
            <a:r>
              <a:rPr lang="en-US" sz="3000" b="1" dirty="0" smtClean="0">
                <a:solidFill>
                  <a:schemeClr val="tx1"/>
                </a:solidFill>
                <a:latin typeface="Times New Roman"/>
                <a:sym typeface="Symbol"/>
              </a:rPr>
              <a:t>Entry-Update</a:t>
            </a:r>
          </a:p>
          <a:p>
            <a:pPr>
              <a:spcBef>
                <a:spcPts val="600"/>
              </a:spcBef>
            </a:pPr>
            <a:r>
              <a:rPr lang="en-US" sz="3000" dirty="0" smtClean="0">
                <a:latin typeface="Times New Roman"/>
                <a:sym typeface="Symbol"/>
              </a:rPr>
              <a:t>  </a:t>
            </a:r>
            <a:r>
              <a:rPr lang="en-US" sz="3000" b="1" dirty="0" smtClean="0">
                <a:latin typeface="Times New Roman"/>
                <a:sym typeface="Symbol"/>
              </a:rPr>
              <a:t>Vertex-Update </a:t>
            </a:r>
            <a:r>
              <a:rPr lang="en-US" sz="3000" dirty="0" smtClean="0">
                <a:latin typeface="Times New Roman"/>
                <a:sym typeface="Wingdings" pitchFamily="2" charset="2"/>
              </a:rPr>
              <a:t> </a:t>
            </a:r>
            <a:r>
              <a:rPr lang="en-US" sz="3000" b="1" dirty="0" smtClean="0">
                <a:latin typeface="Times New Roman"/>
                <a:sym typeface="Wingdings" pitchFamily="2" charset="2"/>
              </a:rPr>
              <a:t>Row-Update</a:t>
            </a:r>
            <a:r>
              <a:rPr lang="en-US" sz="3000" dirty="0" smtClean="0">
                <a:latin typeface="Times New Roman"/>
                <a:sym typeface="Wingdings" pitchFamily="2" charset="2"/>
              </a:rPr>
              <a:t> + </a:t>
            </a:r>
            <a:r>
              <a:rPr lang="en-US" sz="3000" b="1" dirty="0" smtClean="0">
                <a:latin typeface="Times New Roman"/>
                <a:sym typeface="Wingdings" pitchFamily="2" charset="2"/>
              </a:rPr>
              <a:t>Column-Update</a:t>
            </a:r>
          </a:p>
          <a:p>
            <a:pPr>
              <a:spcBef>
                <a:spcPts val="600"/>
              </a:spcBef>
            </a:pPr>
            <a:r>
              <a:rPr lang="en-US" sz="3000" dirty="0" smtClean="0">
                <a:latin typeface="Times New Roman"/>
                <a:sym typeface="Wingdings" pitchFamily="2" charset="2"/>
              </a:rPr>
              <a:t>  Perform updates using the </a:t>
            </a:r>
            <a:r>
              <a:rPr lang="en-US" sz="3000" dirty="0" smtClean="0">
                <a:solidFill>
                  <a:srgbClr val="FF0000"/>
                </a:solidFill>
                <a:latin typeface="Times New Roman"/>
                <a:sym typeface="Wingdings" pitchFamily="2" charset="2"/>
              </a:rPr>
              <a:t>Sherman-Morrison</a:t>
            </a:r>
            <a:r>
              <a:rPr lang="en-US" sz="3000" dirty="0" smtClean="0">
                <a:latin typeface="Times New Roman"/>
                <a:sym typeface="Wingdings" pitchFamily="2" charset="2"/>
              </a:rPr>
              <a:t> formula</a:t>
            </a:r>
            <a:endParaRPr lang="en-US" sz="3000" dirty="0" smtClean="0">
              <a:latin typeface="Times New Roman"/>
              <a:sym typeface="Symbo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0625" y="5244513"/>
            <a:ext cx="871292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Small error probability </a:t>
            </a:r>
            <a:br>
              <a:rPr lang="en-US" dirty="0" smtClean="0"/>
            </a:br>
            <a:r>
              <a:rPr lang="en-US" dirty="0" smtClean="0"/>
              <a:t>(by the </a:t>
            </a:r>
            <a:r>
              <a:rPr lang="en-US" dirty="0" smtClean="0">
                <a:solidFill>
                  <a:srgbClr val="009900"/>
                </a:solidFill>
              </a:rPr>
              <a:t>Schwartz-</a:t>
            </a:r>
            <a:r>
              <a:rPr lang="en-US" dirty="0" err="1" smtClean="0">
                <a:solidFill>
                  <a:srgbClr val="009900"/>
                </a:solidFill>
              </a:rPr>
              <a:t>Zippel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lemma</a:t>
            </a:r>
            <a:r>
              <a:rPr lang="en-US" dirty="0" smtClean="0"/>
              <a:t>)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4436"/>
            <a:ext cx="7772400" cy="823913"/>
          </a:xfrm>
        </p:spPr>
        <p:txBody>
          <a:bodyPr/>
          <a:lstStyle/>
          <a:p>
            <a:pPr rtl="0"/>
            <a:r>
              <a:rPr lang="en-US" dirty="0" smtClean="0">
                <a:solidFill>
                  <a:srgbClr val="009900"/>
                </a:solidFill>
              </a:rPr>
              <a:t>Lazy updates</a:t>
            </a:r>
            <a:endParaRPr lang="en-US" sz="3200" dirty="0">
              <a:solidFill>
                <a:srgbClr val="009900"/>
              </a:solidFill>
            </a:endParaRPr>
          </a:p>
        </p:txBody>
      </p:sp>
      <p:pic>
        <p:nvPicPr>
          <p:cNvPr id="19" name="Picture 18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852628" y="1826344"/>
            <a:ext cx="3438745" cy="378556"/>
          </a:xfrm>
          <a:prstGeom prst="rect">
            <a:avLst/>
          </a:prstGeom>
          <a:noFill/>
          <a:ln/>
          <a:effectLst/>
        </p:spPr>
      </p:pic>
      <p:grpSp>
        <p:nvGrpSpPr>
          <p:cNvPr id="14" name="Group 13"/>
          <p:cNvGrpSpPr/>
          <p:nvPr/>
        </p:nvGrpSpPr>
        <p:grpSpPr>
          <a:xfrm>
            <a:off x="1770164" y="2170473"/>
            <a:ext cx="5603672" cy="527866"/>
            <a:chOff x="1146123" y="2422729"/>
            <a:chExt cx="5603672" cy="527866"/>
          </a:xfrm>
        </p:grpSpPr>
        <p:pic>
          <p:nvPicPr>
            <p:cNvPr id="8" name="Picture 7" descr="TP_tmp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1146123" y="2540507"/>
              <a:ext cx="2040125" cy="37855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" name="Picture 9" descr="TP_tmp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3627579" y="2617578"/>
              <a:ext cx="1360086" cy="30148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0" name="Picture 19" descr="TP_tmp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5428995" y="2422729"/>
              <a:ext cx="1320800" cy="527866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6" name="Picture 15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2721506" y="2947645"/>
            <a:ext cx="3700988" cy="491802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1135416" y="3597092"/>
            <a:ext cx="6873168" cy="491749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2418785" y="4246440"/>
            <a:ext cx="4306429" cy="491839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2438043" y="4895824"/>
            <a:ext cx="4267913" cy="491840"/>
          </a:xfrm>
          <a:prstGeom prst="rect">
            <a:avLst/>
          </a:prstGeom>
          <a:noFill/>
          <a:ln/>
          <a:effectLst/>
        </p:spPr>
      </p:pic>
      <p:sp>
        <p:nvSpPr>
          <p:cNvPr id="31" name="TextBox 30"/>
          <p:cNvSpPr txBox="1"/>
          <p:nvPr/>
        </p:nvSpPr>
        <p:spPr>
          <a:xfrm>
            <a:off x="1482635" y="1094123"/>
            <a:ext cx="61787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Consider single entry updates</a:t>
            </a:r>
            <a:endParaRPr lang="he-IL" dirty="0"/>
          </a:p>
        </p:txBody>
      </p:sp>
      <p:pic>
        <p:nvPicPr>
          <p:cNvPr id="15" name="Picture 14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2399677" y="5744162"/>
            <a:ext cx="4344646" cy="52806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7500"/>
            <a:ext cx="7772400" cy="823913"/>
          </a:xfrm>
        </p:spPr>
        <p:txBody>
          <a:bodyPr/>
          <a:lstStyle/>
          <a:p>
            <a:pPr rtl="0"/>
            <a:r>
              <a:rPr lang="en-US" dirty="0" smtClean="0">
                <a:solidFill>
                  <a:srgbClr val="009900"/>
                </a:solidFill>
              </a:rPr>
              <a:t>Lazy updates (cont.)</a:t>
            </a:r>
            <a:endParaRPr lang="en-US" sz="3200" dirty="0">
              <a:solidFill>
                <a:srgbClr val="009900"/>
              </a:solidFill>
            </a:endParaRPr>
          </a:p>
        </p:txBody>
      </p:sp>
      <p:pic>
        <p:nvPicPr>
          <p:cNvPr id="9" name="Picture 8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157941" y="1533412"/>
            <a:ext cx="4344646" cy="528065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838916" y="2430391"/>
            <a:ext cx="5287495" cy="491806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797515" y="3066116"/>
            <a:ext cx="5439965" cy="414796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889428" y="3758444"/>
            <a:ext cx="5099383" cy="491806"/>
          </a:xfrm>
          <a:prstGeom prst="rect">
            <a:avLst/>
          </a:prstGeom>
          <a:noFill/>
          <a:ln/>
          <a:effectLst/>
        </p:spPr>
      </p:pic>
      <p:pic>
        <p:nvPicPr>
          <p:cNvPr id="41" name="Picture 40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591969" y="4563986"/>
            <a:ext cx="5816219" cy="414634"/>
          </a:xfrm>
          <a:prstGeom prst="rect">
            <a:avLst/>
          </a:prstGeom>
          <a:noFill/>
          <a:ln/>
          <a:effectLst/>
        </p:spPr>
      </p:pic>
      <p:pic>
        <p:nvPicPr>
          <p:cNvPr id="39" name="Picture 38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395508" y="5382590"/>
            <a:ext cx="8383313" cy="37838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7500"/>
            <a:ext cx="7772400" cy="823913"/>
          </a:xfrm>
        </p:spPr>
        <p:txBody>
          <a:bodyPr/>
          <a:lstStyle/>
          <a:p>
            <a:pPr rtl="0"/>
            <a:r>
              <a:rPr lang="en-US" dirty="0" smtClean="0">
                <a:solidFill>
                  <a:srgbClr val="009900"/>
                </a:solidFill>
              </a:rPr>
              <a:t>Lazy updates (cont.)</a:t>
            </a:r>
            <a:endParaRPr lang="en-US" sz="3200" dirty="0">
              <a:solidFill>
                <a:srgbClr val="009900"/>
              </a:solidFill>
            </a:endParaRPr>
          </a:p>
        </p:txBody>
      </p:sp>
      <p:pic>
        <p:nvPicPr>
          <p:cNvPr id="11" name="Picture 10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157941" y="1324404"/>
            <a:ext cx="4344646" cy="528065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889656" y="2151233"/>
            <a:ext cx="3098925" cy="414852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646093" y="2632451"/>
            <a:ext cx="3551214" cy="414723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223878" y="4002700"/>
            <a:ext cx="6082136" cy="414845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535891" y="3174026"/>
            <a:ext cx="7553903" cy="491807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14829" y="4578071"/>
            <a:ext cx="8274402" cy="414853"/>
          </a:xfrm>
          <a:prstGeom prst="rect">
            <a:avLst/>
          </a:prstGeom>
          <a:noFill/>
          <a:ln/>
          <a:effectLst/>
        </p:spPr>
      </p:pic>
      <p:sp>
        <p:nvSpPr>
          <p:cNvPr id="10" name="TextBox 9"/>
          <p:cNvSpPr txBox="1"/>
          <p:nvPr/>
        </p:nvSpPr>
        <p:spPr>
          <a:xfrm>
            <a:off x="1529257" y="5722881"/>
            <a:ext cx="57859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/>
              <a:t>Can be made </a:t>
            </a:r>
            <a:r>
              <a:rPr lang="en-US" sz="3600" b="1" dirty="0" smtClean="0">
                <a:solidFill>
                  <a:srgbClr val="990000"/>
                </a:solidFill>
              </a:rPr>
              <a:t>worst-case</a:t>
            </a:r>
            <a:endParaRPr lang="he-IL" sz="3600" b="1" dirty="0">
              <a:solidFill>
                <a:srgbClr val="990000"/>
              </a:solidFill>
            </a:endParaRPr>
          </a:p>
        </p:txBody>
      </p:sp>
      <p:pic>
        <p:nvPicPr>
          <p:cNvPr id="14" name="Picture 13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962081" y="5124620"/>
            <a:ext cx="6800907" cy="41485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7500"/>
            <a:ext cx="7772400" cy="823913"/>
          </a:xfrm>
        </p:spPr>
        <p:txBody>
          <a:bodyPr/>
          <a:lstStyle/>
          <a:p>
            <a:pPr rtl="0"/>
            <a:r>
              <a:rPr lang="en-US" dirty="0" smtClean="0">
                <a:solidFill>
                  <a:srgbClr val="FF0000"/>
                </a:solidFill>
              </a:rPr>
              <a:t>Even Lazier</a:t>
            </a:r>
            <a:r>
              <a:rPr lang="en-US" dirty="0" smtClean="0">
                <a:solidFill>
                  <a:srgbClr val="009900"/>
                </a:solidFill>
              </a:rPr>
              <a:t> updates</a:t>
            </a:r>
            <a:endParaRPr lang="en-US" sz="3200" dirty="0">
              <a:solidFill>
                <a:srgbClr val="009900"/>
              </a:solidFill>
            </a:endParaRPr>
          </a:p>
        </p:txBody>
      </p:sp>
      <p:pic>
        <p:nvPicPr>
          <p:cNvPr id="33" name="Picture 3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347188" y="1229808"/>
            <a:ext cx="3966153" cy="1133187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295038" y="2539529"/>
            <a:ext cx="4575538" cy="868832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950628" y="3623425"/>
            <a:ext cx="5177268" cy="868548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3035171" y="4752623"/>
            <a:ext cx="3249342" cy="453501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904968" y="5233840"/>
            <a:ext cx="3474911" cy="453347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964844" y="5775416"/>
            <a:ext cx="5137442" cy="49176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1374"/>
            <a:ext cx="7772400" cy="823913"/>
          </a:xfrm>
        </p:spPr>
        <p:txBody>
          <a:bodyPr/>
          <a:lstStyle/>
          <a:p>
            <a:pPr rtl="0"/>
            <a:r>
              <a:rPr lang="en-US" dirty="0" smtClean="0">
                <a:solidFill>
                  <a:srgbClr val="009900"/>
                </a:solidFill>
              </a:rPr>
              <a:t>Dynamic transitive closure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025" y="1190812"/>
            <a:ext cx="7943850" cy="16158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spcBef>
                <a:spcPts val="800"/>
              </a:spcBef>
              <a:buFont typeface="Arial" pitchFamily="34" charset="0"/>
              <a:buChar char="•"/>
            </a:pPr>
            <a:r>
              <a:rPr lang="en-US" sz="2800" dirty="0" smtClean="0"/>
              <a:t>   </a:t>
            </a:r>
            <a:r>
              <a:rPr lang="en-US" sz="2800" b="1" dirty="0" smtClean="0"/>
              <a:t>Edge-Update</a:t>
            </a:r>
            <a:r>
              <a:rPr lang="en-US" sz="2800" dirty="0" smtClean="0"/>
              <a:t>(</a:t>
            </a:r>
            <a:r>
              <a:rPr lang="en-US" sz="2800" i="1" dirty="0" smtClean="0">
                <a:solidFill>
                  <a:schemeClr val="accent6"/>
                </a:solidFill>
              </a:rPr>
              <a:t>e</a:t>
            </a:r>
            <a:r>
              <a:rPr lang="en-US" sz="2800" dirty="0" smtClean="0"/>
              <a:t>) – add/remove an edge </a:t>
            </a:r>
            <a:r>
              <a:rPr lang="en-US" sz="2800" i="1" dirty="0" smtClean="0">
                <a:solidFill>
                  <a:schemeClr val="accent6"/>
                </a:solidFill>
              </a:rPr>
              <a:t>e</a:t>
            </a:r>
            <a:r>
              <a:rPr lang="en-US" sz="2800" dirty="0" smtClean="0"/>
              <a:t>   </a:t>
            </a:r>
          </a:p>
          <a:p>
            <a:pPr algn="l">
              <a:spcBef>
                <a:spcPts val="800"/>
              </a:spcBef>
              <a:buFont typeface="Arial" pitchFamily="34" charset="0"/>
              <a:buChar char="•"/>
            </a:pPr>
            <a:r>
              <a:rPr lang="en-US" sz="2800" dirty="0" smtClean="0"/>
              <a:t>   </a:t>
            </a:r>
            <a:r>
              <a:rPr lang="en-US" sz="2800" b="1" dirty="0" smtClean="0"/>
              <a:t>Vertex-Update</a:t>
            </a:r>
            <a:r>
              <a:rPr lang="en-US" sz="2800" dirty="0" smtClean="0"/>
              <a:t>(</a:t>
            </a:r>
            <a:r>
              <a:rPr lang="en-US" sz="2800" i="1" dirty="0" smtClean="0">
                <a:solidFill>
                  <a:schemeClr val="accent6"/>
                </a:solidFill>
              </a:rPr>
              <a:t>v</a:t>
            </a:r>
            <a:r>
              <a:rPr lang="en-US" sz="2800" dirty="0" smtClean="0"/>
              <a:t>) – add/remove edges touching </a:t>
            </a:r>
            <a:r>
              <a:rPr lang="en-US" sz="2800" i="1" dirty="0" smtClean="0">
                <a:solidFill>
                  <a:schemeClr val="accent6"/>
                </a:solidFill>
              </a:rPr>
              <a:t>v</a:t>
            </a:r>
            <a:r>
              <a:rPr lang="en-US" sz="2800" dirty="0" smtClean="0"/>
              <a:t>.</a:t>
            </a:r>
          </a:p>
          <a:p>
            <a:pPr algn="l">
              <a:spcBef>
                <a:spcPts val="800"/>
              </a:spcBef>
              <a:buFont typeface="Arial" pitchFamily="34" charset="0"/>
              <a:buChar char="•"/>
            </a:pPr>
            <a:r>
              <a:rPr lang="en-US" sz="2800" dirty="0" smtClean="0"/>
              <a:t>   </a:t>
            </a:r>
            <a:r>
              <a:rPr lang="en-US" sz="2800" b="1" dirty="0" smtClean="0"/>
              <a:t>Query</a:t>
            </a:r>
            <a:r>
              <a:rPr lang="en-US" sz="2800" dirty="0" smtClean="0"/>
              <a:t>(</a:t>
            </a:r>
            <a:r>
              <a:rPr lang="en-US" sz="2800" i="1" dirty="0" err="1" smtClean="0">
                <a:solidFill>
                  <a:schemeClr val="accent6"/>
                </a:solidFill>
              </a:rPr>
              <a:t>u</a:t>
            </a:r>
            <a:r>
              <a:rPr lang="en-US" sz="2800" dirty="0" err="1" smtClean="0"/>
              <a:t>,</a:t>
            </a:r>
            <a:r>
              <a:rPr lang="en-US" sz="2800" i="1" dirty="0" err="1" smtClean="0">
                <a:solidFill>
                  <a:schemeClr val="accent6"/>
                </a:solidFill>
              </a:rPr>
              <a:t>v</a:t>
            </a:r>
            <a:r>
              <a:rPr lang="en-US" sz="2800" dirty="0" smtClean="0"/>
              <a:t>) – is there are directed path from </a:t>
            </a:r>
            <a:r>
              <a:rPr lang="en-US" sz="2800" i="1" dirty="0" smtClean="0">
                <a:solidFill>
                  <a:schemeClr val="accent6"/>
                </a:solidFill>
              </a:rPr>
              <a:t>u</a:t>
            </a:r>
            <a:r>
              <a:rPr lang="en-US" sz="2800" dirty="0" smtClean="0"/>
              <a:t> to </a:t>
            </a:r>
            <a:r>
              <a:rPr lang="en-US" sz="2800" i="1" dirty="0" smtClean="0">
                <a:solidFill>
                  <a:schemeClr val="accent6"/>
                </a:solidFill>
              </a:rPr>
              <a:t>v</a:t>
            </a:r>
            <a:r>
              <a:rPr lang="en-US" sz="2800" dirty="0" smtClean="0"/>
              <a:t>?</a:t>
            </a:r>
            <a:endParaRPr lang="he-IL" sz="2800" dirty="0"/>
          </a:p>
        </p:txBody>
      </p:sp>
      <p:graphicFrame>
        <p:nvGraphicFramePr>
          <p:cNvPr id="9" name="Group 3"/>
          <p:cNvGraphicFramePr>
            <a:graphicFrameLocks noGrp="1"/>
          </p:cNvGraphicFramePr>
          <p:nvPr/>
        </p:nvGraphicFramePr>
        <p:xfrm>
          <a:off x="860881" y="3580517"/>
          <a:ext cx="7329534" cy="2103120"/>
        </p:xfrm>
        <a:graphic>
          <a:graphicData uri="http://schemas.openxmlformats.org/drawingml/2006/table">
            <a:tbl>
              <a:tblPr/>
              <a:tblGrid>
                <a:gridCol w="2493618"/>
                <a:gridCol w="1611972"/>
                <a:gridCol w="1611972"/>
                <a:gridCol w="1611972"/>
              </a:tblGrid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Edge-Update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36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3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1.575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3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1.495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Vertex-Update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36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kumimoji="0" lang="en-US" sz="4000" b="1" i="1" u="none" strike="noStrike" kern="1200" cap="none" normalizeH="0" baseline="3000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Query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3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0.575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3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1.495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586901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dirty="0" smtClean="0">
                <a:solidFill>
                  <a:schemeClr val="tx1"/>
                </a:solidFill>
              </a:rPr>
              <a:t>(improving</a:t>
            </a:r>
            <a:r>
              <a:rPr lang="en-US" dirty="0" smtClean="0">
                <a:solidFill>
                  <a:srgbClr val="CC3300"/>
                </a:solidFill>
              </a:rPr>
              <a:t> [</a:t>
            </a:r>
            <a:r>
              <a:rPr lang="en-US" dirty="0" err="1" smtClean="0">
                <a:solidFill>
                  <a:srgbClr val="CC3300"/>
                </a:solidFill>
              </a:rPr>
              <a:t>Demetrescu-Italiano</a:t>
            </a:r>
            <a:r>
              <a:rPr lang="en-US" dirty="0" smtClean="0">
                <a:solidFill>
                  <a:srgbClr val="CC3300"/>
                </a:solidFill>
              </a:rPr>
              <a:t> ’00], [</a:t>
            </a:r>
            <a:r>
              <a:rPr lang="en-US" dirty="0" err="1" smtClean="0">
                <a:solidFill>
                  <a:srgbClr val="CC3300"/>
                </a:solidFill>
              </a:rPr>
              <a:t>Roditty</a:t>
            </a:r>
            <a:r>
              <a:rPr lang="en-US" dirty="0" smtClean="0">
                <a:solidFill>
                  <a:srgbClr val="CC3300"/>
                </a:solidFill>
              </a:rPr>
              <a:t> ’03]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83263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dirty="0" smtClean="0">
                <a:solidFill>
                  <a:srgbClr val="CC3300"/>
                </a:solidFill>
              </a:rPr>
              <a:t>[</a:t>
            </a:r>
            <a:r>
              <a:rPr lang="en-US" dirty="0" err="1" smtClean="0">
                <a:solidFill>
                  <a:srgbClr val="CC3300"/>
                </a:solidFill>
              </a:rPr>
              <a:t>Sankowski</a:t>
            </a:r>
            <a:r>
              <a:rPr lang="en-US" dirty="0" smtClean="0">
                <a:solidFill>
                  <a:srgbClr val="CC3300"/>
                </a:solidFill>
              </a:rPr>
              <a:t> ’04] 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1B53-497C-4E62-818E-AD4284E7E5A6}" type="slidenum">
              <a:rPr lang="he-IL"/>
              <a:pPr/>
              <a:t>128</a:t>
            </a:fld>
            <a:endParaRPr 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6088"/>
            <a:ext cx="9144000" cy="1143000"/>
          </a:xfrm>
        </p:spPr>
        <p:txBody>
          <a:bodyPr/>
          <a:lstStyle/>
          <a:p>
            <a:pPr rtl="0"/>
            <a:r>
              <a:rPr lang="en-US" sz="3400" dirty="0">
                <a:solidFill>
                  <a:srgbClr val="996633"/>
                </a:solidFill>
              </a:rPr>
              <a:t>Finding triangles in O(</a:t>
            </a:r>
            <a:r>
              <a:rPr lang="en-US" sz="3400" i="1" dirty="0">
                <a:solidFill>
                  <a:srgbClr val="996633"/>
                </a:solidFill>
              </a:rPr>
              <a:t>m</a:t>
            </a:r>
            <a:r>
              <a:rPr lang="en-US" sz="3400" i="1" baseline="30000" dirty="0">
                <a:solidFill>
                  <a:srgbClr val="996633"/>
                </a:solidFill>
              </a:rPr>
              <a:t>2</a:t>
            </a:r>
            <a:r>
              <a:rPr lang="en-US" sz="3400" i="1" baseline="30000" dirty="0">
                <a:solidFill>
                  <a:srgbClr val="996633"/>
                </a:solidFill>
                <a:sym typeface="Symbol" pitchFamily="18" charset="2"/>
              </a:rPr>
              <a:t> /(+1)</a:t>
            </a:r>
            <a:r>
              <a:rPr lang="en-US" sz="3400" i="1" dirty="0">
                <a:solidFill>
                  <a:srgbClr val="996633"/>
                </a:solidFill>
                <a:sym typeface="Symbol" pitchFamily="18" charset="2"/>
              </a:rPr>
              <a:t>) </a:t>
            </a:r>
            <a:r>
              <a:rPr lang="en-US" sz="3400" dirty="0" smtClean="0">
                <a:solidFill>
                  <a:srgbClr val="996633"/>
                </a:solidFill>
                <a:sym typeface="Symbol" pitchFamily="18" charset="2"/>
              </a:rPr>
              <a:t>time</a:t>
            </a:r>
            <a:br>
              <a:rPr lang="en-US" sz="3400" dirty="0" smtClean="0">
                <a:solidFill>
                  <a:srgbClr val="996633"/>
                </a:solidFill>
                <a:sym typeface="Symbol" pitchFamily="18" charset="2"/>
              </a:rPr>
            </a:br>
            <a:r>
              <a:rPr lang="en-US" sz="3400" dirty="0" smtClean="0">
                <a:solidFill>
                  <a:srgbClr val="996633"/>
                </a:solidFill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996633"/>
                </a:solidFill>
                <a:sym typeface="Symbol" pitchFamily="18" charset="2"/>
              </a:rPr>
              <a:t>[</a:t>
            </a:r>
            <a:r>
              <a:rPr lang="en-US" sz="2800" dirty="0" err="1" smtClean="0">
                <a:solidFill>
                  <a:srgbClr val="996633"/>
                </a:solidFill>
                <a:sym typeface="Symbol" pitchFamily="18" charset="2"/>
              </a:rPr>
              <a:t>Alon</a:t>
            </a:r>
            <a:r>
              <a:rPr lang="en-US" sz="2800" dirty="0" smtClean="0">
                <a:solidFill>
                  <a:srgbClr val="996633"/>
                </a:solidFill>
                <a:sym typeface="Symbol" pitchFamily="18" charset="2"/>
              </a:rPr>
              <a:t>-</a:t>
            </a:r>
            <a:r>
              <a:rPr lang="en-US" sz="2800" dirty="0" err="1" smtClean="0">
                <a:solidFill>
                  <a:srgbClr val="996633"/>
                </a:solidFill>
                <a:sym typeface="Symbol" pitchFamily="18" charset="2"/>
              </a:rPr>
              <a:t>Yuster</a:t>
            </a:r>
            <a:r>
              <a:rPr lang="en-US" sz="2800" dirty="0" smtClean="0">
                <a:solidFill>
                  <a:srgbClr val="996633"/>
                </a:solidFill>
                <a:sym typeface="Symbol" pitchFamily="18" charset="2"/>
              </a:rPr>
              <a:t>-Z (1997)]</a:t>
            </a:r>
            <a:endParaRPr lang="en-US" sz="2800" i="1" dirty="0">
              <a:solidFill>
                <a:srgbClr val="996633"/>
              </a:solidFill>
              <a:sym typeface="Symbol" pitchFamily="18" charset="2"/>
            </a:endParaRP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1085850" y="1697038"/>
            <a:ext cx="686593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  <a:cs typeface="Times New Roman" pitchFamily="18" charset="0"/>
              </a:rPr>
              <a:t>Let </a:t>
            </a:r>
            <a:r>
              <a:rPr lang="en-US" sz="2800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 be a parameter.                                   </a:t>
            </a:r>
            <a:r>
              <a:rPr lang="en-US" sz="2800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r>
              <a:rPr lang="en-US" sz="2800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br>
              <a:rPr lang="en-US" sz="2800" b="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High</a:t>
            </a:r>
            <a:r>
              <a:rPr lang="en-US" sz="2800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degree vertices: vertices of degree  .</a:t>
            </a:r>
            <a:br>
              <a:rPr lang="en-US" sz="2800" b="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8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Low</a:t>
            </a:r>
            <a:r>
              <a:rPr lang="en-US" sz="2800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degree vertices: vertices of degree &lt; .</a:t>
            </a:r>
          </a:p>
        </p:txBody>
      </p:sp>
      <p:sp>
        <p:nvSpPr>
          <p:cNvPr id="155653" name="Oval 5"/>
          <p:cNvSpPr>
            <a:spLocks noChangeArrowheads="1"/>
          </p:cNvSpPr>
          <p:nvPr/>
        </p:nvSpPr>
        <p:spPr bwMode="auto">
          <a:xfrm>
            <a:off x="2751138" y="3894138"/>
            <a:ext cx="358775" cy="369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155656" name="AutoShape 8"/>
          <p:cNvCxnSpPr>
            <a:cxnSpLocks noChangeShapeType="1"/>
            <a:stCxn id="155654" idx="0"/>
            <a:endCxn id="155653" idx="3"/>
          </p:cNvCxnSpPr>
          <p:nvPr/>
        </p:nvCxnSpPr>
        <p:spPr bwMode="auto">
          <a:xfrm flipV="1">
            <a:off x="1989138" y="4210050"/>
            <a:ext cx="814387" cy="147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5657" name="AutoShape 9"/>
          <p:cNvCxnSpPr>
            <a:cxnSpLocks noChangeShapeType="1"/>
            <a:stCxn id="155653" idx="5"/>
            <a:endCxn id="155655" idx="0"/>
          </p:cNvCxnSpPr>
          <p:nvPr/>
        </p:nvCxnSpPr>
        <p:spPr bwMode="auto">
          <a:xfrm>
            <a:off x="3057525" y="4210050"/>
            <a:ext cx="815975" cy="14747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809750" y="5684838"/>
            <a:ext cx="2243138" cy="371475"/>
            <a:chOff x="1140" y="3581"/>
            <a:chExt cx="1413" cy="234"/>
          </a:xfrm>
        </p:grpSpPr>
        <p:sp>
          <p:nvSpPr>
            <p:cNvPr id="155654" name="Oval 6"/>
            <p:cNvSpPr>
              <a:spLocks noChangeArrowheads="1"/>
            </p:cNvSpPr>
            <p:nvPr/>
          </p:nvSpPr>
          <p:spPr bwMode="auto">
            <a:xfrm>
              <a:off x="1140" y="3582"/>
              <a:ext cx="226" cy="23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5655" name="Oval 7"/>
            <p:cNvSpPr>
              <a:spLocks noChangeArrowheads="1"/>
            </p:cNvSpPr>
            <p:nvPr/>
          </p:nvSpPr>
          <p:spPr bwMode="auto">
            <a:xfrm>
              <a:off x="2327" y="3581"/>
              <a:ext cx="226" cy="23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cxnSp>
          <p:nvCxnSpPr>
            <p:cNvPr id="155658" name="AutoShape 10"/>
            <p:cNvCxnSpPr>
              <a:cxnSpLocks noChangeShapeType="1"/>
              <a:stCxn id="155655" idx="2"/>
              <a:endCxn id="155654" idx="6"/>
            </p:cNvCxnSpPr>
            <p:nvPr/>
          </p:nvCxnSpPr>
          <p:spPr bwMode="auto">
            <a:xfrm flipH="1">
              <a:off x="1366" y="3698"/>
              <a:ext cx="961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155667" name="Text Box 19"/>
          <p:cNvSpPr txBox="1">
            <a:spLocks noChangeArrowheads="1"/>
          </p:cNvSpPr>
          <p:nvPr/>
        </p:nvSpPr>
        <p:spPr bwMode="auto">
          <a:xfrm>
            <a:off x="1066800" y="3063875"/>
            <a:ext cx="6865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  <a:cs typeface="Times New Roman" pitchFamily="18" charset="0"/>
              </a:rPr>
              <a:t>There are at most 2m/</a:t>
            </a:r>
            <a:r>
              <a:rPr lang="en-US" sz="2800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high</a:t>
            </a:r>
            <a:r>
              <a:rPr lang="en-US" sz="2800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degree vertices</a:t>
            </a:r>
          </a:p>
        </p:txBody>
      </p:sp>
      <p:graphicFrame>
        <p:nvGraphicFramePr>
          <p:cNvPr id="155669" name="Object 21"/>
          <p:cNvGraphicFramePr>
            <a:graphicFrameLocks noChangeAspect="1"/>
          </p:cNvGraphicFramePr>
          <p:nvPr/>
        </p:nvGraphicFramePr>
        <p:xfrm>
          <a:off x="2422525" y="4608513"/>
          <a:ext cx="1292225" cy="1195387"/>
        </p:xfrm>
        <a:graphic>
          <a:graphicData uri="http://schemas.openxmlformats.org/presentationml/2006/ole">
            <p:oleObj spid="_x0000_s582658" name="Equation" r:id="rId4" imgW="507960" imgH="469800" progId="Equation.DSMT4">
              <p:embed/>
            </p:oleObj>
          </a:graphicData>
        </a:graphic>
      </p:graphicFrame>
      <p:sp>
        <p:nvSpPr>
          <p:cNvPr id="155671" name="Oval 23"/>
          <p:cNvSpPr>
            <a:spLocks noChangeArrowheads="1"/>
          </p:cNvSpPr>
          <p:nvPr/>
        </p:nvSpPr>
        <p:spPr bwMode="auto">
          <a:xfrm>
            <a:off x="5903913" y="3889375"/>
            <a:ext cx="358775" cy="3698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155672" name="AutoShape 24"/>
          <p:cNvCxnSpPr>
            <a:cxnSpLocks noChangeShapeType="1"/>
            <a:stCxn id="155675" idx="0"/>
            <a:endCxn id="155671" idx="3"/>
          </p:cNvCxnSpPr>
          <p:nvPr/>
        </p:nvCxnSpPr>
        <p:spPr bwMode="auto">
          <a:xfrm flipV="1">
            <a:off x="5141913" y="4205288"/>
            <a:ext cx="814387" cy="147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5673" name="AutoShape 25"/>
          <p:cNvCxnSpPr>
            <a:cxnSpLocks noChangeShapeType="1"/>
            <a:stCxn id="155671" idx="5"/>
            <a:endCxn id="155676" idx="0"/>
          </p:cNvCxnSpPr>
          <p:nvPr/>
        </p:nvCxnSpPr>
        <p:spPr bwMode="auto">
          <a:xfrm>
            <a:off x="6210300" y="4205288"/>
            <a:ext cx="815975" cy="1474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55675" name="Oval 27"/>
          <p:cNvSpPr>
            <a:spLocks noChangeArrowheads="1"/>
          </p:cNvSpPr>
          <p:nvPr/>
        </p:nvSpPr>
        <p:spPr bwMode="auto">
          <a:xfrm>
            <a:off x="4962525" y="5681663"/>
            <a:ext cx="358775" cy="369887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55676" name="Oval 28"/>
          <p:cNvSpPr>
            <a:spLocks noChangeArrowheads="1"/>
          </p:cNvSpPr>
          <p:nvPr/>
        </p:nvSpPr>
        <p:spPr bwMode="auto">
          <a:xfrm>
            <a:off x="6846888" y="5680075"/>
            <a:ext cx="358775" cy="369888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155677" name="AutoShape 29"/>
          <p:cNvCxnSpPr>
            <a:cxnSpLocks noChangeShapeType="1"/>
            <a:stCxn id="155676" idx="2"/>
            <a:endCxn id="155675" idx="6"/>
          </p:cNvCxnSpPr>
          <p:nvPr/>
        </p:nvCxnSpPr>
        <p:spPr bwMode="auto">
          <a:xfrm flipH="1">
            <a:off x="5321300" y="5865813"/>
            <a:ext cx="1525588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155678" name="Object 30"/>
          <p:cNvGraphicFramePr>
            <a:graphicFrameLocks noChangeAspect="1"/>
          </p:cNvGraphicFramePr>
          <p:nvPr/>
        </p:nvGraphicFramePr>
        <p:xfrm>
          <a:off x="5781675" y="5032375"/>
          <a:ext cx="677863" cy="452438"/>
        </p:xfrm>
        <a:graphic>
          <a:graphicData uri="http://schemas.openxmlformats.org/presentationml/2006/ole">
            <p:oleObj spid="_x0000_s582659" name="Equation" r:id="rId5" imgW="266400" imgH="177480" progId="Equation.DSMT4">
              <p:embed/>
            </p:oleObj>
          </a:graphicData>
        </a:graphic>
      </p:graphicFrame>
      <p:sp>
        <p:nvSpPr>
          <p:cNvPr id="155679" name="Text Box 31"/>
          <p:cNvSpPr txBox="1">
            <a:spLocks noChangeArrowheads="1"/>
          </p:cNvSpPr>
          <p:nvPr/>
        </p:nvSpPr>
        <p:spPr bwMode="auto">
          <a:xfrm>
            <a:off x="4268788" y="4886325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=</a:t>
            </a:r>
          </a:p>
        </p:txBody>
      </p:sp>
      <p:sp>
        <p:nvSpPr>
          <p:cNvPr id="155681" name="Text Box 33"/>
          <p:cNvSpPr txBox="1">
            <a:spLocks noChangeArrowheads="1"/>
          </p:cNvSpPr>
          <p:nvPr/>
        </p:nvSpPr>
        <p:spPr bwMode="auto">
          <a:xfrm>
            <a:off x="4522788" y="1639888"/>
            <a:ext cx="25447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accent2"/>
                </a:solidFill>
                <a:sym typeface="Symbol" pitchFamily="18" charset="2"/>
              </a:rPr>
              <a:t> = </a:t>
            </a:r>
            <a:r>
              <a:rPr lang="en-US" sz="3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400" b="0" i="1" baseline="30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400" b="0" i="1" baseline="30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-1) /(+1)</a:t>
            </a:r>
            <a:endParaRPr lang="en-US" sz="3400" b="0" i="1">
              <a:solidFill>
                <a:schemeClr val="accent2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/>
      <p:bldP spid="155653" grpId="0" animBg="1"/>
      <p:bldP spid="155667" grpId="0"/>
      <p:bldP spid="155671" grpId="0" animBg="1"/>
      <p:bldP spid="155675" grpId="0" animBg="1"/>
      <p:bldP spid="155676" grpId="0" animBg="1"/>
      <p:bldP spid="155679" grpId="0"/>
      <p:bldP spid="155681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6579-83F2-4428-A328-2966D0AB9B72}" type="slidenum">
              <a:rPr lang="he-IL"/>
              <a:pPr/>
              <a:t>129</a:t>
            </a:fld>
            <a:endParaRPr lang="en-US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>
                <a:solidFill>
                  <a:srgbClr val="009900"/>
                </a:solidFill>
              </a:rPr>
              <a:t>Finding longer </a:t>
            </a:r>
            <a:r>
              <a:rPr lang="en-US" dirty="0" smtClean="0">
                <a:solidFill>
                  <a:srgbClr val="FF0000"/>
                </a:solidFill>
              </a:rPr>
              <a:t>simple</a:t>
            </a:r>
            <a:r>
              <a:rPr lang="en-US" dirty="0" smtClean="0">
                <a:solidFill>
                  <a:srgbClr val="009900"/>
                </a:solidFill>
              </a:rPr>
              <a:t> cycles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0">
              <a:buFontTx/>
              <a:buNone/>
            </a:pPr>
            <a:r>
              <a:rPr lang="en-US" dirty="0"/>
              <a:t>A graph </a:t>
            </a:r>
            <a:r>
              <a:rPr lang="en-US" dirty="0">
                <a:latin typeface="Comic Sans MS" pitchFamily="66" charset="0"/>
              </a:rPr>
              <a:t>G</a:t>
            </a:r>
            <a:r>
              <a:rPr lang="en-US" dirty="0"/>
              <a:t> contains a </a:t>
            </a:r>
            <a:r>
              <a:rPr lang="en-US" dirty="0">
                <a:latin typeface="Comic Sans MS" pitchFamily="66" charset="0"/>
              </a:rPr>
              <a:t>C</a:t>
            </a:r>
            <a:r>
              <a:rPr lang="en-US" baseline="-25000" dirty="0">
                <a:latin typeface="Comic Sans MS" pitchFamily="66" charset="0"/>
              </a:rPr>
              <a:t>k</a:t>
            </a:r>
            <a:r>
              <a:rPr lang="en-US" dirty="0"/>
              <a:t> </a:t>
            </a:r>
            <a:r>
              <a:rPr lang="en-US" dirty="0" err="1"/>
              <a:t>iff</a:t>
            </a:r>
            <a:r>
              <a:rPr lang="en-US" dirty="0"/>
              <a:t> </a:t>
            </a:r>
            <a:r>
              <a:rPr lang="en-US" dirty="0" err="1" smtClean="0"/>
              <a:t>Tr</a:t>
            </a:r>
            <a:r>
              <a:rPr lang="en-US" dirty="0" smtClean="0"/>
              <a:t>(</a:t>
            </a:r>
            <a:r>
              <a:rPr lang="en-US" sz="2800" dirty="0" err="1" smtClean="0">
                <a:solidFill>
                  <a:schemeClr val="tx2"/>
                </a:solidFill>
                <a:latin typeface="Comic Sans MS" pitchFamily="66" charset="0"/>
              </a:rPr>
              <a:t>A</a:t>
            </a:r>
            <a:r>
              <a:rPr lang="en-US" sz="2800" baseline="30000" dirty="0" err="1" smtClean="0">
                <a:solidFill>
                  <a:schemeClr val="tx2"/>
                </a:solidFill>
                <a:latin typeface="Comic Sans MS" pitchFamily="66" charset="0"/>
              </a:rPr>
              <a:t>k</a:t>
            </a: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)</a:t>
            </a: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≠</a:t>
            </a:r>
            <a:r>
              <a:rPr lang="en-US" sz="2800" dirty="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0 ?</a:t>
            </a:r>
          </a:p>
        </p:txBody>
      </p:sp>
      <p:sp>
        <p:nvSpPr>
          <p:cNvPr id="156679" name="Oval 7"/>
          <p:cNvSpPr>
            <a:spLocks noChangeArrowheads="1"/>
          </p:cNvSpPr>
          <p:nvPr/>
        </p:nvSpPr>
        <p:spPr bwMode="auto">
          <a:xfrm>
            <a:off x="3989388" y="3835400"/>
            <a:ext cx="358775" cy="369888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56680" name="Oval 8"/>
          <p:cNvSpPr>
            <a:spLocks noChangeArrowheads="1"/>
          </p:cNvSpPr>
          <p:nvPr/>
        </p:nvSpPr>
        <p:spPr bwMode="auto">
          <a:xfrm>
            <a:off x="5191125" y="3835400"/>
            <a:ext cx="358775" cy="369888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56690" name="Oval 18"/>
          <p:cNvSpPr>
            <a:spLocks noChangeArrowheads="1"/>
          </p:cNvSpPr>
          <p:nvPr/>
        </p:nvSpPr>
        <p:spPr bwMode="auto">
          <a:xfrm>
            <a:off x="2752725" y="4483100"/>
            <a:ext cx="358775" cy="369888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56691" name="Oval 19"/>
          <p:cNvSpPr>
            <a:spLocks noChangeArrowheads="1"/>
          </p:cNvSpPr>
          <p:nvPr/>
        </p:nvSpPr>
        <p:spPr bwMode="auto">
          <a:xfrm>
            <a:off x="2752725" y="3187700"/>
            <a:ext cx="358775" cy="369888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156696" name="AutoShape 24"/>
          <p:cNvCxnSpPr>
            <a:cxnSpLocks noChangeShapeType="1"/>
            <a:stCxn id="156691" idx="4"/>
            <a:endCxn id="156690" idx="0"/>
          </p:cNvCxnSpPr>
          <p:nvPr/>
        </p:nvCxnSpPr>
        <p:spPr bwMode="auto">
          <a:xfrm rot="5400000">
            <a:off x="2469357" y="4020344"/>
            <a:ext cx="9255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6697" name="AutoShape 25"/>
          <p:cNvCxnSpPr>
            <a:cxnSpLocks noChangeShapeType="1"/>
            <a:stCxn id="156679" idx="7"/>
            <a:endCxn id="156680" idx="1"/>
          </p:cNvCxnSpPr>
          <p:nvPr/>
        </p:nvCxnSpPr>
        <p:spPr bwMode="auto">
          <a:xfrm rot="5400000" flipV="1">
            <a:off x="4768850" y="3416300"/>
            <a:ext cx="1588" cy="947738"/>
          </a:xfrm>
          <a:prstGeom prst="curvedConnector3">
            <a:avLst>
              <a:gd name="adj1" fmla="val -103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6698" name="AutoShape 26"/>
          <p:cNvCxnSpPr>
            <a:cxnSpLocks noChangeShapeType="1"/>
            <a:stCxn id="156680" idx="3"/>
            <a:endCxn id="156679" idx="5"/>
          </p:cNvCxnSpPr>
          <p:nvPr/>
        </p:nvCxnSpPr>
        <p:spPr bwMode="auto">
          <a:xfrm rot="5400000">
            <a:off x="4768850" y="3678238"/>
            <a:ext cx="1587" cy="947738"/>
          </a:xfrm>
          <a:prstGeom prst="curvedConnector3">
            <a:avLst>
              <a:gd name="adj1" fmla="val 115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56699" name="Text Box 27"/>
          <p:cNvSpPr txBox="1">
            <a:spLocks noChangeArrowheads="1"/>
          </p:cNvSpPr>
          <p:nvPr/>
        </p:nvSpPr>
        <p:spPr bwMode="auto">
          <a:xfrm>
            <a:off x="1916113" y="5399088"/>
            <a:ext cx="5051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We want simple cycles!</a:t>
            </a:r>
          </a:p>
        </p:txBody>
      </p:sp>
      <p:cxnSp>
        <p:nvCxnSpPr>
          <p:cNvPr id="156701" name="AutoShape 29"/>
          <p:cNvCxnSpPr>
            <a:cxnSpLocks noChangeShapeType="1"/>
            <a:stCxn id="156690" idx="6"/>
            <a:endCxn id="156679" idx="3"/>
          </p:cNvCxnSpPr>
          <p:nvPr/>
        </p:nvCxnSpPr>
        <p:spPr bwMode="auto">
          <a:xfrm flipV="1">
            <a:off x="3111500" y="4151313"/>
            <a:ext cx="930275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6702" name="AutoShape 30"/>
          <p:cNvCxnSpPr>
            <a:cxnSpLocks noChangeShapeType="1"/>
            <a:stCxn id="156679" idx="1"/>
            <a:endCxn id="156691" idx="6"/>
          </p:cNvCxnSpPr>
          <p:nvPr/>
        </p:nvCxnSpPr>
        <p:spPr bwMode="auto">
          <a:xfrm flipH="1" flipV="1">
            <a:off x="3111500" y="3373438"/>
            <a:ext cx="930275" cy="515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9" grpId="0" animBg="1"/>
      <p:bldP spid="156680" grpId="0" animBg="1"/>
      <p:bldP spid="156690" grpId="0" animBg="1"/>
      <p:bldP spid="1566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5288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9900"/>
                </a:solidFill>
              </a:rPr>
              <a:t>Determinants / Inverses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485379" name="Text Box 3"/>
          <p:cNvSpPr txBox="1">
            <a:spLocks noChangeArrowheads="1"/>
          </p:cNvSpPr>
          <p:nvPr/>
        </p:nvSpPr>
        <p:spPr bwMode="auto">
          <a:xfrm>
            <a:off x="808038" y="1700213"/>
            <a:ext cx="7259637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The title of</a:t>
            </a:r>
            <a:r>
              <a:rPr lang="en-US" sz="3200">
                <a:solidFill>
                  <a:srgbClr val="FF0000"/>
                </a:solidFill>
              </a:rPr>
              <a:t> Strassen</a:t>
            </a:r>
            <a:r>
              <a:rPr lang="en-US" sz="3200"/>
              <a:t>’s 1969 paper is:</a:t>
            </a:r>
            <a:br>
              <a:rPr lang="en-US" sz="3200"/>
            </a:br>
            <a:r>
              <a:rPr lang="en-US" sz="3200"/>
              <a:t>“Gaussian elimination is not optimal”</a:t>
            </a:r>
          </a:p>
        </p:txBody>
      </p:sp>
      <p:sp>
        <p:nvSpPr>
          <p:cNvPr id="485380" name="Text Box 4"/>
          <p:cNvSpPr txBox="1">
            <a:spLocks noChangeArrowheads="1"/>
          </p:cNvSpPr>
          <p:nvPr/>
        </p:nvSpPr>
        <p:spPr bwMode="auto">
          <a:xfrm>
            <a:off x="808038" y="3006725"/>
            <a:ext cx="7796212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chemeClr val="tx2"/>
                </a:solidFill>
              </a:rPr>
              <a:t>Other matrix operations that can </a:t>
            </a:r>
            <a:br>
              <a:rPr lang="en-US" sz="3200">
                <a:solidFill>
                  <a:schemeClr val="tx2"/>
                </a:solidFill>
              </a:rPr>
            </a:br>
            <a:r>
              <a:rPr lang="en-US" sz="3200">
                <a:solidFill>
                  <a:schemeClr val="tx2"/>
                </a:solidFill>
              </a:rPr>
              <a:t>be performed in </a:t>
            </a:r>
            <a:r>
              <a:rPr lang="en-US" sz="3200">
                <a:solidFill>
                  <a:schemeClr val="accent2"/>
                </a:solidFill>
              </a:rPr>
              <a:t>O(</a:t>
            </a:r>
            <a:r>
              <a:rPr lang="en-US" sz="3200" i="1">
                <a:solidFill>
                  <a:schemeClr val="accent2"/>
                </a:solidFill>
              </a:rPr>
              <a:t>n</a:t>
            </a:r>
            <a:r>
              <a:rPr lang="en-US" sz="3200" i="1" baseline="30000">
                <a:solidFill>
                  <a:schemeClr val="accent2"/>
                </a:solidFill>
                <a:sym typeface="Symbol" pitchFamily="18" charset="2"/>
              </a:rPr>
              <a:t></a:t>
            </a:r>
            <a:r>
              <a:rPr lang="en-US" sz="3200">
                <a:solidFill>
                  <a:schemeClr val="accent2"/>
                </a:solidFill>
              </a:rPr>
              <a:t>) </a:t>
            </a:r>
            <a:r>
              <a:rPr lang="en-US" sz="3200"/>
              <a:t>time:</a:t>
            </a:r>
          </a:p>
        </p:txBody>
      </p:sp>
      <p:sp>
        <p:nvSpPr>
          <p:cNvPr id="485381" name="Rectangle 5"/>
          <p:cNvSpPr>
            <a:spLocks noChangeArrowheads="1"/>
          </p:cNvSpPr>
          <p:nvPr/>
        </p:nvSpPr>
        <p:spPr bwMode="auto">
          <a:xfrm>
            <a:off x="846138" y="4351338"/>
            <a:ext cx="77724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 dirty="0"/>
              <a:t>Computing determinants:  </a:t>
            </a:r>
            <a:r>
              <a:rPr lang="en-US" sz="3200" dirty="0" err="1">
                <a:solidFill>
                  <a:schemeClr val="accent2"/>
                </a:solidFill>
              </a:rPr>
              <a:t>det</a:t>
            </a: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en-US" sz="3200" b="1" i="1" dirty="0" smtClean="0">
                <a:solidFill>
                  <a:schemeClr val="accent2"/>
                </a:solidFill>
              </a:rPr>
              <a:t>A</a:t>
            </a:r>
            <a:endParaRPr lang="en-US" sz="3200" dirty="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 dirty="0"/>
              <a:t>Computing inverses:  </a:t>
            </a:r>
            <a:r>
              <a:rPr lang="en-US" sz="3200" b="1" i="1" dirty="0">
                <a:solidFill>
                  <a:schemeClr val="accent2"/>
                </a:solidFill>
              </a:rPr>
              <a:t>A</a:t>
            </a:r>
            <a:r>
              <a:rPr lang="en-US" sz="3200" b="1" baseline="30000" dirty="0">
                <a:solidFill>
                  <a:schemeClr val="accent2"/>
                </a:solidFill>
                <a:sym typeface="Symbol" pitchFamily="18" charset="2"/>
              </a:rPr>
              <a:t></a:t>
            </a:r>
            <a:r>
              <a:rPr lang="en-US" sz="3200" b="1" baseline="30000" dirty="0">
                <a:solidFill>
                  <a:schemeClr val="accent2"/>
                </a:solidFill>
              </a:rPr>
              <a:t>1</a:t>
            </a:r>
            <a:endParaRPr lang="en-US" sz="3200" b="1" dirty="0">
              <a:solidFill>
                <a:schemeClr val="accent2"/>
              </a:solidFill>
              <a:sym typeface="Symbol" pitchFamily="18" charset="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 dirty="0">
                <a:sym typeface="Symbol" pitchFamily="18" charset="2"/>
              </a:rPr>
              <a:t>Computing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characteristic</a:t>
            </a:r>
            <a:r>
              <a:rPr lang="en-US" sz="3200" dirty="0">
                <a:sym typeface="Symbol" pitchFamily="18" charset="2"/>
              </a:rPr>
              <a:t> polynomials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0" grpId="0"/>
      <p:bldP spid="485381" grpId="0" build="allAtOnce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DD39-5CD8-4BFC-BAB5-F32478E5FF86}" type="slidenum">
              <a:rPr lang="he-IL"/>
              <a:pPr/>
              <a:t>130</a:t>
            </a:fld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9550"/>
            <a:ext cx="7772400" cy="1143000"/>
          </a:xfrm>
        </p:spPr>
        <p:txBody>
          <a:bodyPr/>
          <a:lstStyle/>
          <a:p>
            <a:pPr rtl="0"/>
            <a:r>
              <a:rPr lang="en-US">
                <a:solidFill>
                  <a:srgbClr val="FF0000"/>
                </a:solidFill>
              </a:rPr>
              <a:t>C</a:t>
            </a:r>
            <a:r>
              <a:rPr lang="en-US">
                <a:solidFill>
                  <a:srgbClr val="0000FF"/>
                </a:solidFill>
              </a:rPr>
              <a:t>o</a:t>
            </a:r>
            <a:r>
              <a:rPr lang="en-US">
                <a:solidFill>
                  <a:srgbClr val="66FF33"/>
                </a:solidFill>
              </a:rPr>
              <a:t>l</a:t>
            </a:r>
            <a:r>
              <a:rPr lang="en-US">
                <a:solidFill>
                  <a:srgbClr val="FF9900"/>
                </a:solidFill>
              </a:rPr>
              <a:t>o</a:t>
            </a:r>
            <a:r>
              <a:rPr lang="en-US">
                <a:solidFill>
                  <a:srgbClr val="CC3300"/>
                </a:solidFill>
              </a:rPr>
              <a:t>r</a:t>
            </a:r>
            <a:r>
              <a:rPr lang="en-US"/>
              <a:t> </a:t>
            </a:r>
            <a:r>
              <a:rPr lang="en-US">
                <a:solidFill>
                  <a:srgbClr val="009900"/>
                </a:solidFill>
              </a:rPr>
              <a:t>c</a:t>
            </a:r>
            <a:r>
              <a:rPr lang="en-US">
                <a:solidFill>
                  <a:srgbClr val="996633"/>
                </a:solidFill>
              </a:rPr>
              <a:t>o</a:t>
            </a:r>
            <a:r>
              <a:rPr lang="en-US">
                <a:solidFill>
                  <a:srgbClr val="800080"/>
                </a:solidFill>
              </a:rPr>
              <a:t>d</a:t>
            </a:r>
            <a:r>
              <a:rPr lang="en-US">
                <a:solidFill>
                  <a:schemeClr val="hlink"/>
                </a:solidFill>
              </a:rPr>
              <a:t>i</a:t>
            </a:r>
            <a:r>
              <a:rPr lang="en-US">
                <a:solidFill>
                  <a:srgbClr val="996633"/>
                </a:solidFill>
              </a:rPr>
              <a:t>n</a:t>
            </a:r>
            <a:r>
              <a:rPr lang="en-US">
                <a:solidFill>
                  <a:srgbClr val="FF0000"/>
                </a:solidFill>
              </a:rPr>
              <a:t>g</a:t>
            </a:r>
            <a:r>
              <a:rPr lang="en-US"/>
              <a:t> </a:t>
            </a:r>
            <a:r>
              <a:rPr lang="en-US" sz="3200">
                <a:sym typeface="Symbol" pitchFamily="18" charset="2"/>
              </a:rPr>
              <a:t>[AYZ ’95]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595313" y="1376363"/>
            <a:ext cx="8228012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Assign each vertex </a:t>
            </a:r>
            <a:r>
              <a:rPr lang="en-US" sz="28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a random number </a:t>
            </a:r>
            <a:r>
              <a:rPr lang="en-US" sz="28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from 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{0,1,...,</a:t>
            </a:r>
            <a:r>
              <a:rPr lang="en-US" sz="2800" b="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>
              <a:spcBef>
                <a:spcPct val="50000"/>
              </a:spcBef>
            </a:pP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Remove all edges 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u,v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for which </a:t>
            </a:r>
            <a:r>
              <a:rPr lang="en-US" sz="28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≠c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+1 (mod k)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spcBef>
                <a:spcPct val="50000"/>
              </a:spcBef>
            </a:pP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All cycles of length </a:t>
            </a:r>
            <a:r>
              <a:rPr lang="en-US" sz="28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in the graph are now simple.</a:t>
            </a:r>
          </a:p>
          <a:p>
            <a:pPr algn="l" rtl="0">
              <a:spcBef>
                <a:spcPct val="50000"/>
              </a:spcBef>
            </a:pP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If a graph contains a </a:t>
            </a:r>
            <a:r>
              <a:rPr lang="en-US" sz="28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0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then with a probability of at least </a:t>
            </a:r>
            <a:r>
              <a:rPr lang="en-US" sz="28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2800" b="0" i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it still contains a </a:t>
            </a:r>
            <a:r>
              <a:rPr lang="en-US" sz="28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0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after this process.</a:t>
            </a:r>
          </a:p>
          <a:p>
            <a:pPr algn="l" rtl="0">
              <a:spcBef>
                <a:spcPct val="50000"/>
              </a:spcBef>
            </a:pP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An improved version works with probability </a:t>
            </a:r>
            <a:r>
              <a:rPr lang="en-US" sz="28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1000" b="0" i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O(k)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spcBef>
                <a:spcPct val="50000"/>
              </a:spcBef>
            </a:pP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Can be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derandomized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at a logarithmic cost.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00"/>
            <a:ext cx="9144000" cy="823913"/>
          </a:xfrm>
        </p:spPr>
        <p:txBody>
          <a:bodyPr/>
          <a:lstStyle/>
          <a:p>
            <a:pPr rtl="0"/>
            <a:r>
              <a:rPr lang="en-US" sz="4000" dirty="0" smtClean="0">
                <a:solidFill>
                  <a:srgbClr val="009900"/>
                </a:solidFill>
              </a:rPr>
              <a:t>Sherman-Morrison-Woodbury formula</a:t>
            </a:r>
            <a:endParaRPr lang="en-US" sz="4000" dirty="0">
              <a:solidFill>
                <a:srgbClr val="009900"/>
              </a:solidFill>
            </a:endParaRPr>
          </a:p>
        </p:txBody>
      </p:sp>
      <p:pic>
        <p:nvPicPr>
          <p:cNvPr id="41" name="Picture 40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404004" y="1205597"/>
            <a:ext cx="6538218" cy="1207236"/>
          </a:xfrm>
          <a:prstGeom prst="rect">
            <a:avLst/>
          </a:prstGeom>
          <a:noFill/>
          <a:ln/>
          <a:effectLst/>
        </p:spPr>
      </p:pic>
      <p:sp>
        <p:nvSpPr>
          <p:cNvPr id="31" name="TextBox 30"/>
          <p:cNvSpPr txBox="1"/>
          <p:nvPr/>
        </p:nvSpPr>
        <p:spPr>
          <a:xfrm>
            <a:off x="891722" y="5294816"/>
            <a:ext cx="68199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Inverse of a rank </a:t>
            </a:r>
            <a:r>
              <a:rPr lang="en-US" sz="2400" i="1" dirty="0" smtClean="0">
                <a:solidFill>
                  <a:srgbClr val="0070C0"/>
                </a:solidFill>
              </a:rPr>
              <a:t>k</a:t>
            </a:r>
            <a:r>
              <a:rPr lang="en-US" sz="2400" dirty="0" smtClean="0"/>
              <a:t> correction </a:t>
            </a:r>
            <a:br>
              <a:rPr lang="en-US" sz="2400" dirty="0" smtClean="0"/>
            </a:br>
            <a:r>
              <a:rPr lang="en-US" sz="2400" dirty="0" smtClean="0"/>
              <a:t>is a rank </a:t>
            </a:r>
            <a:r>
              <a:rPr lang="en-US" sz="2400" i="1" dirty="0" smtClean="0">
                <a:solidFill>
                  <a:srgbClr val="0070C0"/>
                </a:solidFill>
              </a:rPr>
              <a:t>k</a:t>
            </a:r>
            <a:r>
              <a:rPr lang="en-US" sz="2400" dirty="0" smtClean="0"/>
              <a:t> correction of the inverse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5625" y="6125058"/>
            <a:ext cx="6819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Can be computed in </a:t>
            </a:r>
            <a:r>
              <a:rPr lang="en-US" sz="2400" dirty="0" smtClean="0">
                <a:solidFill>
                  <a:srgbClr val="0070C0"/>
                </a:solidFill>
              </a:rPr>
              <a:t>O(</a:t>
            </a:r>
            <a:r>
              <a:rPr lang="en-US" sz="2400" i="1" dirty="0" smtClean="0">
                <a:solidFill>
                  <a:srgbClr val="0070C0"/>
                </a:solidFill>
              </a:rPr>
              <a:t>M</a:t>
            </a:r>
            <a:r>
              <a:rPr lang="en-US" sz="2400" dirty="0" smtClean="0">
                <a:solidFill>
                  <a:srgbClr val="0070C0"/>
                </a:solidFill>
              </a:rPr>
              <a:t>(</a:t>
            </a:r>
            <a:r>
              <a:rPr lang="en-US" sz="2400" i="1" dirty="0" err="1" smtClean="0">
                <a:solidFill>
                  <a:srgbClr val="0070C0"/>
                </a:solidFill>
              </a:rPr>
              <a:t>n</a:t>
            </a:r>
            <a:r>
              <a:rPr lang="en-US" sz="2400" dirty="0" err="1" smtClean="0">
                <a:solidFill>
                  <a:srgbClr val="0070C0"/>
                </a:solidFill>
              </a:rPr>
              <a:t>,</a:t>
            </a:r>
            <a:r>
              <a:rPr lang="en-US" sz="2400" i="1" dirty="0" err="1" smtClean="0">
                <a:solidFill>
                  <a:srgbClr val="0070C0"/>
                </a:solidFill>
              </a:rPr>
              <a:t>k</a:t>
            </a:r>
            <a:r>
              <a:rPr lang="en-US" sz="2400" dirty="0" err="1" smtClean="0">
                <a:solidFill>
                  <a:srgbClr val="0070C0"/>
                </a:solidFill>
              </a:rPr>
              <a:t>,</a:t>
            </a:r>
            <a:r>
              <a:rPr lang="en-US" sz="2400" i="1" dirty="0" err="1" smtClean="0">
                <a:solidFill>
                  <a:srgbClr val="0070C0"/>
                </a:solidFill>
              </a:rPr>
              <a:t>n</a:t>
            </a:r>
            <a:r>
              <a:rPr lang="en-US" sz="2400" dirty="0" smtClean="0">
                <a:solidFill>
                  <a:srgbClr val="0070C0"/>
                </a:solidFill>
              </a:rPr>
              <a:t>)) </a:t>
            </a:r>
            <a:r>
              <a:rPr lang="en-US" sz="2400" dirty="0" smtClean="0"/>
              <a:t>time.</a:t>
            </a:r>
            <a:endParaRPr lang="he-IL" sz="24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3088901" y="4044407"/>
            <a:ext cx="4589224" cy="1018551"/>
            <a:chOff x="3676735" y="2502986"/>
            <a:chExt cx="4589224" cy="1018551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3676735" y="2502986"/>
              <a:ext cx="1018551" cy="1018551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rtl="1">
                <a:spcBef>
                  <a:spcPct val="0"/>
                </a:spcBef>
              </a:pPr>
              <a:endParaRPr lang="en-US" sz="2400" b="1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21" name="Rectangle 3"/>
            <p:cNvSpPr>
              <a:spLocks noChangeArrowheads="1"/>
            </p:cNvSpPr>
            <p:nvPr/>
          </p:nvSpPr>
          <p:spPr bwMode="auto">
            <a:xfrm>
              <a:off x="7247408" y="2502986"/>
              <a:ext cx="1018551" cy="1018551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rtl="1">
                <a:spcBef>
                  <a:spcPct val="0"/>
                </a:spcBef>
              </a:pPr>
              <a:endParaRPr lang="en-US" sz="2400" b="1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29" name="Rectangle 3"/>
            <p:cNvSpPr>
              <a:spLocks noChangeArrowheads="1"/>
            </p:cNvSpPr>
            <p:nvPr/>
          </p:nvSpPr>
          <p:spPr bwMode="auto">
            <a:xfrm>
              <a:off x="4867423" y="2502986"/>
              <a:ext cx="412347" cy="1018551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rtl="1">
                <a:spcBef>
                  <a:spcPct val="0"/>
                </a:spcBef>
              </a:pPr>
              <a:endParaRPr lang="en-US" sz="2400" b="1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30" name="Rectangle 3"/>
            <p:cNvSpPr>
              <a:spLocks noChangeArrowheads="1"/>
            </p:cNvSpPr>
            <p:nvPr/>
          </p:nvSpPr>
          <p:spPr bwMode="auto">
            <a:xfrm rot="5400000">
              <a:off x="6359821" y="2502986"/>
              <a:ext cx="412347" cy="1018551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rtl="1">
                <a:spcBef>
                  <a:spcPct val="0"/>
                </a:spcBef>
              </a:pPr>
              <a:endParaRPr lang="en-US" sz="2400" b="1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33" name="Rectangle 3"/>
            <p:cNvSpPr>
              <a:spLocks noChangeArrowheads="1"/>
            </p:cNvSpPr>
            <p:nvPr/>
          </p:nvSpPr>
          <p:spPr bwMode="auto">
            <a:xfrm rot="5400000">
              <a:off x="5462071" y="2795924"/>
              <a:ext cx="412347" cy="4326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rtl="1">
                <a:spcBef>
                  <a:spcPct val="0"/>
                </a:spcBef>
              </a:pPr>
              <a:endParaRPr lang="en-US" sz="2400" b="1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413655" y="2733779"/>
            <a:ext cx="2789211" cy="1018551"/>
            <a:chOff x="3256913" y="3831044"/>
            <a:chExt cx="2789211" cy="1018551"/>
          </a:xfrm>
        </p:grpSpPr>
        <p:sp>
          <p:nvSpPr>
            <p:cNvPr id="34" name="Rectangle 3"/>
            <p:cNvSpPr>
              <a:spLocks noChangeArrowheads="1"/>
            </p:cNvSpPr>
            <p:nvPr/>
          </p:nvSpPr>
          <p:spPr bwMode="auto">
            <a:xfrm>
              <a:off x="4445345" y="3831044"/>
              <a:ext cx="1018551" cy="101855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rtl="1">
                <a:spcBef>
                  <a:spcPct val="0"/>
                </a:spcBef>
              </a:pPr>
              <a:endParaRPr lang="en-US" sz="2400" b="1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35" name="Rectangle 3"/>
            <p:cNvSpPr>
              <a:spLocks noChangeArrowheads="1"/>
            </p:cNvSpPr>
            <p:nvPr/>
          </p:nvSpPr>
          <p:spPr bwMode="auto">
            <a:xfrm rot="5400000">
              <a:off x="3560015" y="3831044"/>
              <a:ext cx="412347" cy="101855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rtl="1">
                <a:spcBef>
                  <a:spcPct val="0"/>
                </a:spcBef>
              </a:pPr>
              <a:endParaRPr lang="en-US" sz="2400" b="1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36" name="Rectangle 3"/>
            <p:cNvSpPr>
              <a:spLocks noChangeArrowheads="1"/>
            </p:cNvSpPr>
            <p:nvPr/>
          </p:nvSpPr>
          <p:spPr bwMode="auto">
            <a:xfrm>
              <a:off x="5633777" y="3831044"/>
              <a:ext cx="412347" cy="101855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rtl="1">
                <a:spcBef>
                  <a:spcPct val="0"/>
                </a:spcBef>
              </a:pPr>
              <a:endParaRPr lang="en-US" sz="2400" b="1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sp>
        <p:nvSpPr>
          <p:cNvPr id="42" name="Down Arrow 41"/>
          <p:cNvSpPr/>
          <p:nvPr/>
        </p:nvSpPr>
        <p:spPr bwMode="auto">
          <a:xfrm>
            <a:off x="4976946" y="3866605"/>
            <a:ext cx="195943" cy="35269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792094" y="443933"/>
            <a:ext cx="7772400" cy="1143000"/>
          </a:xfrm>
        </p:spPr>
        <p:txBody>
          <a:bodyPr/>
          <a:lstStyle/>
          <a:p>
            <a:pPr rtl="0"/>
            <a:r>
              <a:rPr lang="en-US" dirty="0" smtClean="0">
                <a:solidFill>
                  <a:srgbClr val="009900"/>
                </a:solidFill>
              </a:rPr>
              <a:t>Matrix Multiplication</a:t>
            </a:r>
            <a:br>
              <a:rPr lang="en-US" dirty="0" smtClean="0">
                <a:solidFill>
                  <a:srgbClr val="009900"/>
                </a:solidFill>
              </a:rPr>
            </a:br>
            <a:r>
              <a:rPr lang="en-US" dirty="0" smtClean="0">
                <a:solidFill>
                  <a:srgbClr val="009900"/>
                </a:solidFill>
              </a:rPr>
              <a:t>Determinants / Inverses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485379" name="Text Box 3"/>
          <p:cNvSpPr txBox="1">
            <a:spLocks noChangeArrowheads="1"/>
          </p:cNvSpPr>
          <p:nvPr/>
        </p:nvSpPr>
        <p:spPr bwMode="auto">
          <a:xfrm>
            <a:off x="1016944" y="1856065"/>
            <a:ext cx="7259637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What is it good for?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85381" name="Rectangle 5"/>
          <p:cNvSpPr>
            <a:spLocks noChangeArrowheads="1"/>
          </p:cNvSpPr>
          <p:nvPr/>
        </p:nvSpPr>
        <p:spPr bwMode="auto">
          <a:xfrm>
            <a:off x="792094" y="2949554"/>
            <a:ext cx="77724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 smtClean="0"/>
              <a:t>Transitive closure</a:t>
            </a:r>
            <a:endParaRPr lang="en-US" sz="3200" dirty="0"/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ym typeface="Symbol" pitchFamily="18" charset="2"/>
              </a:rPr>
              <a:t>Shortest Paths</a:t>
            </a:r>
            <a:endParaRPr lang="en-US" sz="3200" b="1" dirty="0">
              <a:solidFill>
                <a:schemeClr val="accent2"/>
              </a:solidFill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dirty="0" smtClean="0">
                <a:sym typeface="Symbol" pitchFamily="18" charset="2"/>
              </a:rPr>
              <a:t>Perfect/Maximum </a:t>
            </a:r>
            <a:r>
              <a:rPr lang="en-US" sz="3200" dirty="0" err="1" smtClean="0">
                <a:sym typeface="Symbol" pitchFamily="18" charset="2"/>
              </a:rPr>
              <a:t>matchings</a:t>
            </a:r>
            <a:endParaRPr lang="en-US" sz="3200" dirty="0" smtClean="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ym typeface="Symbol" pitchFamily="18" charset="2"/>
              </a:rPr>
              <a:t>Dynamic transitive closure</a:t>
            </a:r>
            <a:endParaRPr lang="en-US" sz="3200" dirty="0" smtClean="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sym typeface="Symbol" pitchFamily="18" charset="2"/>
              </a:rPr>
              <a:t>k-vertex connectivity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sym typeface="Symbol" pitchFamily="18" charset="2"/>
              </a:rPr>
              <a:t>Counting spanning trees</a:t>
            </a:r>
            <a:endParaRPr lang="en-US" sz="3200" dirty="0">
              <a:solidFill>
                <a:schemeClr val="bg1">
                  <a:lumMod val="65000"/>
                </a:schemeClr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" y="203200"/>
            <a:ext cx="8986838" cy="939800"/>
          </a:xfrm>
        </p:spPr>
        <p:txBody>
          <a:bodyPr/>
          <a:lstStyle/>
          <a:p>
            <a:pPr rtl="0"/>
            <a:r>
              <a:rPr lang="en-US" sz="4800">
                <a:solidFill>
                  <a:schemeClr val="accent2"/>
                </a:solidFill>
              </a:rPr>
              <a:t>Rectangular Matrix multiplication</a:t>
            </a:r>
          </a:p>
        </p:txBody>
      </p:sp>
      <p:sp>
        <p:nvSpPr>
          <p:cNvPr id="484355" name="Text Box 3"/>
          <p:cNvSpPr txBox="1">
            <a:spLocks noChangeArrowheads="1"/>
          </p:cNvSpPr>
          <p:nvPr/>
        </p:nvSpPr>
        <p:spPr bwMode="auto">
          <a:xfrm>
            <a:off x="1322388" y="4724400"/>
            <a:ext cx="6575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669900"/>
                </a:solidFill>
              </a:rPr>
              <a:t>[Coppersmith ’97]:</a:t>
            </a:r>
            <a:r>
              <a:rPr lang="en-US" sz="3600">
                <a:solidFill>
                  <a:schemeClr val="tx1"/>
                </a:solidFill>
              </a:rPr>
              <a:t>  </a:t>
            </a:r>
            <a:r>
              <a:rPr lang="en-US" sz="4000" i="1">
                <a:solidFill>
                  <a:srgbClr val="FF0000"/>
                </a:solidFill>
              </a:rPr>
              <a:t>n</a:t>
            </a:r>
            <a:r>
              <a:rPr lang="en-US" sz="4000" baseline="30000">
                <a:solidFill>
                  <a:srgbClr val="FF0000"/>
                </a:solidFill>
              </a:rPr>
              <a:t>1.85</a:t>
            </a:r>
            <a:r>
              <a:rPr lang="en-US" sz="4000" i="1">
                <a:solidFill>
                  <a:srgbClr val="FF0000"/>
                </a:solidFill>
              </a:rPr>
              <a:t>p</a:t>
            </a:r>
            <a:r>
              <a:rPr lang="en-US" sz="4000" baseline="30000">
                <a:solidFill>
                  <a:srgbClr val="FF0000"/>
                </a:solidFill>
              </a:rPr>
              <a:t>0.54</a:t>
            </a:r>
            <a:r>
              <a:rPr lang="en-US" sz="4000" i="1">
                <a:solidFill>
                  <a:srgbClr val="FF0000"/>
                </a:solidFill>
              </a:rPr>
              <a:t>+n</a:t>
            </a:r>
            <a:r>
              <a:rPr lang="en-US" sz="4000" baseline="30000">
                <a:solidFill>
                  <a:srgbClr val="FF0000"/>
                </a:solidFill>
              </a:rPr>
              <a:t>2</a:t>
            </a:r>
            <a:r>
              <a:rPr lang="en-US" sz="4000" i="1" baseline="30000">
                <a:solidFill>
                  <a:srgbClr val="FF0000"/>
                </a:solidFill>
              </a:rPr>
              <a:t>+o(</a:t>
            </a:r>
            <a:r>
              <a:rPr lang="en-US" sz="4000" baseline="30000">
                <a:solidFill>
                  <a:srgbClr val="FF0000"/>
                </a:solidFill>
              </a:rPr>
              <a:t>1</a:t>
            </a:r>
            <a:r>
              <a:rPr lang="en-US" sz="4000" i="1" baseline="30000">
                <a:solidFill>
                  <a:srgbClr val="FF0000"/>
                </a:solidFill>
              </a:rPr>
              <a:t>)</a:t>
            </a:r>
            <a:endParaRPr lang="en-US" sz="4000" i="1">
              <a:solidFill>
                <a:srgbClr val="FF0000"/>
              </a:solidFill>
            </a:endParaRPr>
          </a:p>
        </p:txBody>
      </p:sp>
      <p:sp>
        <p:nvSpPr>
          <p:cNvPr id="484356" name="Text Box 4"/>
          <p:cNvSpPr txBox="1">
            <a:spLocks noChangeArrowheads="1"/>
          </p:cNvSpPr>
          <p:nvPr/>
        </p:nvSpPr>
        <p:spPr bwMode="auto">
          <a:xfrm>
            <a:off x="930275" y="5656263"/>
            <a:ext cx="7359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F</a:t>
            </a:r>
            <a:r>
              <a:rPr lang="en-US">
                <a:solidFill>
                  <a:schemeClr val="tx1"/>
                </a:solidFill>
              </a:rPr>
              <a:t>or </a:t>
            </a:r>
            <a:r>
              <a:rPr lang="en-US" i="1">
                <a:solidFill>
                  <a:srgbClr val="FF0000"/>
                </a:solidFill>
              </a:rPr>
              <a:t>p ≤ n</a:t>
            </a:r>
            <a:r>
              <a:rPr lang="en-US" baseline="30000">
                <a:solidFill>
                  <a:srgbClr val="FF0000"/>
                </a:solidFill>
              </a:rPr>
              <a:t>0.29</a:t>
            </a:r>
            <a:r>
              <a:rPr lang="en-US">
                <a:solidFill>
                  <a:schemeClr val="tx1"/>
                </a:solidFill>
              </a:rPr>
              <a:t>, complexity = </a:t>
            </a:r>
            <a:r>
              <a:rPr lang="en-US" i="1">
                <a:solidFill>
                  <a:srgbClr val="FF0000"/>
                </a:solidFill>
              </a:rPr>
              <a:t>n</a:t>
            </a:r>
            <a:r>
              <a:rPr lang="en-US" baseline="30000">
                <a:solidFill>
                  <a:srgbClr val="FF0000"/>
                </a:solidFill>
              </a:rPr>
              <a:t>2</a:t>
            </a:r>
            <a:r>
              <a:rPr lang="en-US" i="1" baseline="30000">
                <a:solidFill>
                  <a:srgbClr val="FF0000"/>
                </a:solidFill>
              </a:rPr>
              <a:t>+</a:t>
            </a:r>
            <a:r>
              <a:rPr lang="en-US" baseline="30000">
                <a:solidFill>
                  <a:srgbClr val="FF0000"/>
                </a:solidFill>
              </a:rPr>
              <a:t>o(1)</a:t>
            </a:r>
            <a:r>
              <a:rPr lang="en-US">
                <a:solidFill>
                  <a:schemeClr val="tx1"/>
                </a:solidFill>
              </a:rPr>
              <a:t>  !!!</a:t>
            </a:r>
          </a:p>
        </p:txBody>
      </p:sp>
      <p:grpSp>
        <p:nvGrpSpPr>
          <p:cNvPr id="484357" name="Group 5"/>
          <p:cNvGrpSpPr>
            <a:grpSpLocks/>
          </p:cNvGrpSpPr>
          <p:nvPr/>
        </p:nvGrpSpPr>
        <p:grpSpPr bwMode="auto">
          <a:xfrm>
            <a:off x="847725" y="1163638"/>
            <a:ext cx="7526338" cy="2689225"/>
            <a:chOff x="402" y="892"/>
            <a:chExt cx="4741" cy="1694"/>
          </a:xfrm>
        </p:grpSpPr>
        <p:sp>
          <p:nvSpPr>
            <p:cNvPr id="484358" name="Rectangle 6"/>
            <p:cNvSpPr>
              <a:spLocks noChangeAspect="1" noChangeArrowheads="1"/>
            </p:cNvSpPr>
            <p:nvPr/>
          </p:nvSpPr>
          <p:spPr bwMode="auto">
            <a:xfrm>
              <a:off x="726" y="1221"/>
              <a:ext cx="626" cy="131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rtl="1">
                <a:spcBef>
                  <a:spcPct val="0"/>
                </a:spcBef>
              </a:pPr>
              <a:endParaRPr lang="en-US" sz="2400" b="1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484359" name="Text Box 7"/>
            <p:cNvSpPr txBox="1">
              <a:spLocks noChangeAspect="1" noChangeArrowheads="1"/>
            </p:cNvSpPr>
            <p:nvPr/>
          </p:nvSpPr>
          <p:spPr bwMode="auto">
            <a:xfrm>
              <a:off x="1311" y="1697"/>
              <a:ext cx="443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2800" b="1">
                  <a:solidFill>
                    <a:schemeClr val="tx1"/>
                  </a:solidFill>
                  <a:latin typeface="Comic Sans MS" pitchFamily="66" charset="0"/>
                  <a:sym typeface="Symbol" pitchFamily="18" charset="2"/>
                </a:rPr>
                <a:t></a:t>
              </a:r>
            </a:p>
          </p:txBody>
        </p:sp>
        <p:sp>
          <p:nvSpPr>
            <p:cNvPr id="484360" name="Text Box 8"/>
            <p:cNvSpPr txBox="1">
              <a:spLocks noChangeAspect="1" noChangeArrowheads="1"/>
            </p:cNvSpPr>
            <p:nvPr/>
          </p:nvSpPr>
          <p:spPr bwMode="auto">
            <a:xfrm>
              <a:off x="3188" y="1685"/>
              <a:ext cx="350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rtl="1"/>
              <a:r>
                <a:rPr lang="en-US" sz="2800" b="1">
                  <a:solidFill>
                    <a:schemeClr val="tx1"/>
                  </a:solidFill>
                  <a:latin typeface="Comic Sans MS" pitchFamily="66" charset="0"/>
                </a:rPr>
                <a:t>=</a:t>
              </a:r>
            </a:p>
          </p:txBody>
        </p:sp>
        <p:sp>
          <p:nvSpPr>
            <p:cNvPr id="484361" name="Rectangle 9"/>
            <p:cNvSpPr>
              <a:spLocks noChangeAspect="1" noChangeArrowheads="1"/>
            </p:cNvSpPr>
            <p:nvPr/>
          </p:nvSpPr>
          <p:spPr bwMode="auto">
            <a:xfrm>
              <a:off x="3749" y="1272"/>
              <a:ext cx="1394" cy="131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rtl="1">
                <a:spcBef>
                  <a:spcPct val="0"/>
                </a:spcBef>
              </a:pPr>
              <a:endParaRPr lang="en-US" sz="2400" b="1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484362" name="Rectangle 10"/>
            <p:cNvSpPr>
              <a:spLocks noChangeAspect="1" noChangeArrowheads="1"/>
            </p:cNvSpPr>
            <p:nvPr/>
          </p:nvSpPr>
          <p:spPr bwMode="auto">
            <a:xfrm rot="5400000">
              <a:off x="2235" y="1218"/>
              <a:ext cx="626" cy="131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rtl="1">
                <a:spcBef>
                  <a:spcPct val="0"/>
                </a:spcBef>
              </a:pPr>
              <a:endParaRPr lang="en-US" sz="2400" b="1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484363" name="Text Box 11"/>
            <p:cNvSpPr txBox="1">
              <a:spLocks noChangeArrowheads="1"/>
            </p:cNvSpPr>
            <p:nvPr/>
          </p:nvSpPr>
          <p:spPr bwMode="auto">
            <a:xfrm>
              <a:off x="402" y="1678"/>
              <a:ext cx="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1"/>
              <a:r>
                <a:rPr lang="en-US" sz="2400" i="1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484364" name="Text Box 12"/>
            <p:cNvSpPr txBox="1">
              <a:spLocks noChangeArrowheads="1"/>
            </p:cNvSpPr>
            <p:nvPr/>
          </p:nvSpPr>
          <p:spPr bwMode="auto">
            <a:xfrm>
              <a:off x="867" y="892"/>
              <a:ext cx="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1"/>
              <a:r>
                <a:rPr lang="en-US" sz="2400" i="1">
                  <a:solidFill>
                    <a:srgbClr val="0000FF"/>
                  </a:solidFill>
                </a:rPr>
                <a:t>p</a:t>
              </a:r>
            </a:p>
          </p:txBody>
        </p:sp>
        <p:sp>
          <p:nvSpPr>
            <p:cNvPr id="484365" name="Text Box 13"/>
            <p:cNvSpPr txBox="1">
              <a:spLocks noChangeArrowheads="1"/>
            </p:cNvSpPr>
            <p:nvPr/>
          </p:nvSpPr>
          <p:spPr bwMode="auto">
            <a:xfrm>
              <a:off x="1603" y="1700"/>
              <a:ext cx="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1"/>
              <a:r>
                <a:rPr lang="en-US" sz="2400" i="1">
                  <a:solidFill>
                    <a:srgbClr val="0000FF"/>
                  </a:solidFill>
                </a:rPr>
                <a:t>p</a:t>
              </a:r>
            </a:p>
          </p:txBody>
        </p:sp>
        <p:sp>
          <p:nvSpPr>
            <p:cNvPr id="484366" name="Text Box 14"/>
            <p:cNvSpPr txBox="1">
              <a:spLocks noChangeArrowheads="1"/>
            </p:cNvSpPr>
            <p:nvPr/>
          </p:nvSpPr>
          <p:spPr bwMode="auto">
            <a:xfrm>
              <a:off x="2347" y="1272"/>
              <a:ext cx="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1"/>
              <a:r>
                <a:rPr lang="en-US" sz="2400" i="1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484367" name="Text Box 15"/>
            <p:cNvSpPr txBox="1">
              <a:spLocks noChangeArrowheads="1"/>
            </p:cNvSpPr>
            <p:nvPr/>
          </p:nvSpPr>
          <p:spPr bwMode="auto">
            <a:xfrm>
              <a:off x="3440" y="1698"/>
              <a:ext cx="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1"/>
              <a:r>
                <a:rPr lang="en-US" sz="2400" i="1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484368" name="Text Box 16"/>
            <p:cNvSpPr txBox="1">
              <a:spLocks noChangeArrowheads="1"/>
            </p:cNvSpPr>
            <p:nvPr/>
          </p:nvSpPr>
          <p:spPr bwMode="auto">
            <a:xfrm>
              <a:off x="4268" y="981"/>
              <a:ext cx="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1"/>
              <a:r>
                <a:rPr lang="en-US" sz="2400" i="1">
                  <a:solidFill>
                    <a:srgbClr val="0000FF"/>
                  </a:solidFill>
                </a:rPr>
                <a:t>n</a:t>
              </a:r>
            </a:p>
          </p:txBody>
        </p:sp>
      </p:grpSp>
      <p:sp>
        <p:nvSpPr>
          <p:cNvPr id="484369" name="Text Box 17"/>
          <p:cNvSpPr txBox="1">
            <a:spLocks noChangeArrowheads="1"/>
          </p:cNvSpPr>
          <p:nvPr/>
        </p:nvSpPr>
        <p:spPr bwMode="auto">
          <a:xfrm>
            <a:off x="1633538" y="3963988"/>
            <a:ext cx="59531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Naïve complexity:        </a:t>
            </a:r>
            <a:r>
              <a:rPr lang="en-US" sz="4000" i="1">
                <a:solidFill>
                  <a:srgbClr val="FF0000"/>
                </a:solidFill>
              </a:rPr>
              <a:t>n</a:t>
            </a:r>
            <a:r>
              <a:rPr lang="en-US" sz="4000" baseline="30000">
                <a:solidFill>
                  <a:srgbClr val="FF0000"/>
                </a:solidFill>
              </a:rPr>
              <a:t>2</a:t>
            </a:r>
            <a:r>
              <a:rPr lang="en-US" sz="4000" i="1">
                <a:solidFill>
                  <a:srgbClr val="FF0000"/>
                </a:solidFill>
              </a:rPr>
              <a:t>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5" grpId="0"/>
      <p:bldP spid="484356" grpId="0"/>
      <p:bldP spid="4843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838" y="2130425"/>
            <a:ext cx="8726487" cy="1470025"/>
          </a:xfrm>
        </p:spPr>
        <p:txBody>
          <a:bodyPr/>
          <a:lstStyle/>
          <a:p>
            <a:pPr rtl="0"/>
            <a:r>
              <a:rPr lang="en-US" sz="4000" dirty="0">
                <a:solidFill>
                  <a:schemeClr val="accent2"/>
                </a:solidFill>
                <a:latin typeface="Copperplate Gothic Bold" pitchFamily="34" charset="0"/>
              </a:rPr>
              <a:t>BOOLEAN MATRIX MULTIPLICATION </a:t>
            </a:r>
            <a:br>
              <a:rPr lang="en-US" sz="4000" dirty="0">
                <a:solidFill>
                  <a:schemeClr val="accent2"/>
                </a:solidFill>
                <a:latin typeface="Copperplate Gothic Bold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Copperplate Gothic Bold" pitchFamily="34" charset="0"/>
              </a:rPr>
              <a:t>and</a:t>
            </a:r>
            <a:r>
              <a:rPr lang="en-US" sz="4000" dirty="0">
                <a:solidFill>
                  <a:schemeClr val="accent2"/>
                </a:solidFill>
                <a:latin typeface="Copperplate Gothic Bold" pitchFamily="34" charset="0"/>
              </a:rPr>
              <a:t/>
            </a:r>
            <a:br>
              <a:rPr lang="en-US" sz="4000" dirty="0">
                <a:solidFill>
                  <a:schemeClr val="accent2"/>
                </a:solidFill>
                <a:latin typeface="Copperplate Gothic Bold" pitchFamily="34" charset="0"/>
              </a:rPr>
            </a:br>
            <a:r>
              <a:rPr lang="en-US" sz="4000" dirty="0">
                <a:solidFill>
                  <a:schemeClr val="accent2"/>
                </a:solidFill>
                <a:latin typeface="Copperplate Gothic Bold" pitchFamily="34" charset="0"/>
              </a:rPr>
              <a:t>TRANSIVE CLOSURE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7500"/>
            <a:ext cx="7772400" cy="823913"/>
          </a:xfrm>
        </p:spPr>
        <p:txBody>
          <a:bodyPr/>
          <a:lstStyle/>
          <a:p>
            <a:pPr rtl="0"/>
            <a:r>
              <a:rPr lang="en-US">
                <a:solidFill>
                  <a:srgbClr val="009900"/>
                </a:solidFill>
              </a:rPr>
              <a:t>Boolean Matrix Multiplication</a:t>
            </a:r>
          </a:p>
        </p:txBody>
      </p:sp>
      <p:sp>
        <p:nvSpPr>
          <p:cNvPr id="448515" name="Rectangle 3"/>
          <p:cNvSpPr>
            <a:spLocks noChangeAspect="1" noChangeArrowheads="1"/>
          </p:cNvSpPr>
          <p:nvPr/>
        </p:nvSpPr>
        <p:spPr bwMode="auto">
          <a:xfrm>
            <a:off x="727075" y="1630363"/>
            <a:ext cx="2212975" cy="208597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rtl="1">
              <a:spcBef>
                <a:spcPct val="0"/>
              </a:spcBef>
            </a:pPr>
            <a:endParaRPr lang="en-US" sz="24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48516" name="Rectangle 4"/>
          <p:cNvSpPr>
            <a:spLocks noChangeAspect="1" noChangeArrowheads="1"/>
          </p:cNvSpPr>
          <p:nvPr/>
        </p:nvSpPr>
        <p:spPr bwMode="auto">
          <a:xfrm>
            <a:off x="6519863" y="1658938"/>
            <a:ext cx="2212975" cy="208597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48517" name="Text Box 5"/>
          <p:cNvSpPr txBox="1">
            <a:spLocks noChangeAspect="1" noChangeArrowheads="1"/>
          </p:cNvSpPr>
          <p:nvPr/>
        </p:nvSpPr>
        <p:spPr bwMode="auto">
          <a:xfrm>
            <a:off x="2884488" y="2300288"/>
            <a:ext cx="70326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800" b="1">
                <a:solidFill>
                  <a:schemeClr val="tx1"/>
                </a:solidFill>
                <a:latin typeface="Comic Sans MS" pitchFamily="66" charset="0"/>
                <a:sym typeface="Symbol" pitchFamily="18" charset="2"/>
              </a:rPr>
              <a:t></a:t>
            </a:r>
          </a:p>
        </p:txBody>
      </p:sp>
      <p:sp>
        <p:nvSpPr>
          <p:cNvPr id="448518" name="Text Box 6"/>
          <p:cNvSpPr txBox="1">
            <a:spLocks noChangeAspect="1" noChangeArrowheads="1"/>
          </p:cNvSpPr>
          <p:nvPr/>
        </p:nvSpPr>
        <p:spPr bwMode="auto">
          <a:xfrm>
            <a:off x="5849938" y="2281238"/>
            <a:ext cx="55562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rtl="1"/>
            <a:r>
              <a:rPr lang="en-US" sz="2800" b="1">
                <a:solidFill>
                  <a:schemeClr val="tx1"/>
                </a:solidFill>
                <a:latin typeface="Comic Sans MS" pitchFamily="66" charset="0"/>
              </a:rPr>
              <a:t>=</a:t>
            </a:r>
          </a:p>
        </p:txBody>
      </p:sp>
      <p:sp>
        <p:nvSpPr>
          <p:cNvPr id="448519" name="Rectangle 7"/>
          <p:cNvSpPr>
            <a:spLocks noChangeAspect="1" noChangeArrowheads="1"/>
          </p:cNvSpPr>
          <p:nvPr/>
        </p:nvSpPr>
        <p:spPr bwMode="auto">
          <a:xfrm>
            <a:off x="3579813" y="1639888"/>
            <a:ext cx="2212975" cy="208597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rtl="1">
              <a:spcBef>
                <a:spcPct val="0"/>
              </a:spcBef>
            </a:pPr>
            <a:endParaRPr lang="en-US" sz="24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48520" name="Rectangle 8"/>
          <p:cNvSpPr>
            <a:spLocks noChangeArrowheads="1"/>
          </p:cNvSpPr>
          <p:nvPr/>
        </p:nvSpPr>
        <p:spPr bwMode="auto">
          <a:xfrm>
            <a:off x="727075" y="2351088"/>
            <a:ext cx="2206625" cy="247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48521" name="Rectangle 9"/>
          <p:cNvSpPr>
            <a:spLocks noChangeArrowheads="1"/>
          </p:cNvSpPr>
          <p:nvPr/>
        </p:nvSpPr>
        <p:spPr bwMode="auto">
          <a:xfrm rot="5400000">
            <a:off x="3151188" y="2532062"/>
            <a:ext cx="2078038" cy="2905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e-IL"/>
          </a:p>
        </p:txBody>
      </p:sp>
      <p:sp>
        <p:nvSpPr>
          <p:cNvPr id="448522" name="Rectangle 10"/>
          <p:cNvSpPr>
            <a:spLocks noChangeAspect="1" noChangeArrowheads="1"/>
          </p:cNvSpPr>
          <p:nvPr/>
        </p:nvSpPr>
        <p:spPr bwMode="auto">
          <a:xfrm>
            <a:off x="6951663" y="2439988"/>
            <a:ext cx="217487" cy="217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e-IL"/>
          </a:p>
        </p:txBody>
      </p:sp>
      <p:graphicFrame>
        <p:nvGraphicFramePr>
          <p:cNvPr id="448523" name="Object 11"/>
          <p:cNvGraphicFramePr>
            <a:graphicFrameLocks noChangeAspect="1"/>
          </p:cNvGraphicFramePr>
          <p:nvPr/>
        </p:nvGraphicFramePr>
        <p:xfrm>
          <a:off x="1031875" y="2286000"/>
          <a:ext cx="1631950" cy="673100"/>
        </p:xfrm>
        <a:graphic>
          <a:graphicData uri="http://schemas.openxmlformats.org/presentationml/2006/ole">
            <p:oleObj spid="_x0000_s448523" name="Equation" r:id="rId5" imgW="583920" imgH="241200" progId="Equation.DSMT4">
              <p:embed/>
            </p:oleObj>
          </a:graphicData>
        </a:graphic>
      </p:graphicFrame>
      <p:graphicFrame>
        <p:nvGraphicFramePr>
          <p:cNvPr id="448524" name="Object 12"/>
          <p:cNvGraphicFramePr>
            <a:graphicFrameLocks noChangeAspect="1"/>
          </p:cNvGraphicFramePr>
          <p:nvPr/>
        </p:nvGraphicFramePr>
        <p:xfrm>
          <a:off x="3938588" y="2287588"/>
          <a:ext cx="1595437" cy="673100"/>
        </p:xfrm>
        <a:graphic>
          <a:graphicData uri="http://schemas.openxmlformats.org/presentationml/2006/ole">
            <p:oleObj spid="_x0000_s448524" name="Equation" r:id="rId6" imgW="571320" imgH="241200" progId="Equation.DSMT4">
              <p:embed/>
            </p:oleObj>
          </a:graphicData>
        </a:graphic>
      </p:graphicFrame>
      <p:graphicFrame>
        <p:nvGraphicFramePr>
          <p:cNvPr id="448525" name="Object 13"/>
          <p:cNvGraphicFramePr>
            <a:graphicFrameLocks noChangeAspect="1"/>
          </p:cNvGraphicFramePr>
          <p:nvPr/>
        </p:nvGraphicFramePr>
        <p:xfrm>
          <a:off x="6845300" y="2284413"/>
          <a:ext cx="1595438" cy="673100"/>
        </p:xfrm>
        <a:graphic>
          <a:graphicData uri="http://schemas.openxmlformats.org/presentationml/2006/ole">
            <p:oleObj spid="_x0000_s448525" name="Equation" r:id="rId7" imgW="571320" imgH="241200" progId="Equation.DSMT4">
              <p:embed/>
            </p:oleObj>
          </a:graphicData>
        </a:graphic>
      </p:graphicFrame>
      <p:sp>
        <p:nvSpPr>
          <p:cNvPr id="448526" name="Text Box 14"/>
          <p:cNvSpPr txBox="1">
            <a:spLocks noChangeArrowheads="1"/>
          </p:cNvSpPr>
          <p:nvPr/>
        </p:nvSpPr>
        <p:spPr bwMode="auto">
          <a:xfrm>
            <a:off x="257175" y="2233613"/>
            <a:ext cx="493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448527" name="Text Box 15"/>
          <p:cNvSpPr txBox="1">
            <a:spLocks noChangeArrowheads="1"/>
          </p:cNvSpPr>
          <p:nvPr/>
        </p:nvSpPr>
        <p:spPr bwMode="auto">
          <a:xfrm>
            <a:off x="3951288" y="1123950"/>
            <a:ext cx="493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448528" name="Text Box 16"/>
          <p:cNvSpPr txBox="1">
            <a:spLocks noChangeArrowheads="1"/>
          </p:cNvSpPr>
          <p:nvPr/>
        </p:nvSpPr>
        <p:spPr bwMode="auto">
          <a:xfrm>
            <a:off x="1077913" y="5694363"/>
            <a:ext cx="68357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Can be computed naively in </a:t>
            </a:r>
            <a:r>
              <a:rPr lang="en-US">
                <a:solidFill>
                  <a:srgbClr val="FF0000"/>
                </a:solidFill>
              </a:rPr>
              <a:t>O(</a:t>
            </a:r>
            <a:r>
              <a:rPr lang="en-US" i="1">
                <a:solidFill>
                  <a:srgbClr val="FF0000"/>
                </a:solidFill>
              </a:rPr>
              <a:t>n</a:t>
            </a:r>
            <a:r>
              <a:rPr lang="en-US" baseline="30000">
                <a:solidFill>
                  <a:srgbClr val="FF0000"/>
                </a:solidFill>
              </a:rPr>
              <a:t>3</a:t>
            </a:r>
            <a:r>
              <a:rPr lang="en-US">
                <a:solidFill>
                  <a:srgbClr val="FF0000"/>
                </a:solidFill>
              </a:rPr>
              <a:t>)</a:t>
            </a:r>
            <a:r>
              <a:rPr lang="en-US"/>
              <a:t> time.</a:t>
            </a:r>
          </a:p>
        </p:txBody>
      </p:sp>
      <p:pic>
        <p:nvPicPr>
          <p:cNvPr id="448529" name="Picture 1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84425" y="3927475"/>
            <a:ext cx="4492625" cy="169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48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48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48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20" grpId="0" animBg="1"/>
      <p:bldP spid="448521" grpId="0" animBg="1"/>
      <p:bldP spid="448522" grpId="0" animBg="1"/>
      <p:bldP spid="448526" grpId="0"/>
      <p:bldP spid="448527" grpId="0"/>
      <p:bldP spid="4485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7900" y="597491"/>
            <a:ext cx="2800350" cy="685800"/>
          </a:xfrm>
          <a:noFill/>
          <a:ln/>
        </p:spPr>
        <p:txBody>
          <a:bodyPr/>
          <a:lstStyle/>
          <a:p>
            <a:pPr rtl="0"/>
            <a:r>
              <a:rPr lang="en-US" sz="4000" b="1" dirty="0">
                <a:solidFill>
                  <a:schemeClr val="accent2"/>
                </a:solidFill>
              </a:rPr>
              <a:t>Algebraic Product</a:t>
            </a:r>
          </a:p>
        </p:txBody>
      </p:sp>
      <p:sp>
        <p:nvSpPr>
          <p:cNvPr id="449539" name="Text Box 3"/>
          <p:cNvSpPr txBox="1">
            <a:spLocks noChangeArrowheads="1"/>
          </p:cNvSpPr>
          <p:nvPr/>
        </p:nvSpPr>
        <p:spPr bwMode="auto">
          <a:xfrm>
            <a:off x="889000" y="4333875"/>
            <a:ext cx="3248025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O(</a:t>
            </a:r>
            <a:r>
              <a:rPr lang="en-US" sz="4800" i="1">
                <a:solidFill>
                  <a:srgbClr val="FF0000"/>
                </a:solidFill>
              </a:rPr>
              <a:t>n</a:t>
            </a:r>
            <a:r>
              <a:rPr lang="en-US" sz="4800" baseline="30000">
                <a:solidFill>
                  <a:srgbClr val="FF0000"/>
                </a:solidFill>
                <a:sym typeface="Symbol" pitchFamily="18" charset="2"/>
              </a:rPr>
              <a:t>2.38</a:t>
            </a:r>
            <a:r>
              <a:rPr lang="en-US" sz="4800">
                <a:solidFill>
                  <a:srgbClr val="FF0000"/>
                </a:solidFill>
                <a:sym typeface="Symbol" pitchFamily="18" charset="2"/>
              </a:rPr>
              <a:t>)</a:t>
            </a:r>
            <a:r>
              <a:rPr lang="en-US" sz="3600">
                <a:solidFill>
                  <a:schemeClr val="tx1"/>
                </a:solidFill>
                <a:sym typeface="Symbol" pitchFamily="18" charset="2"/>
              </a:rPr>
              <a:t> </a:t>
            </a:r>
            <a:br>
              <a:rPr lang="en-US" sz="3600">
                <a:solidFill>
                  <a:schemeClr val="tx1"/>
                </a:solidFill>
                <a:sym typeface="Symbol" pitchFamily="18" charset="2"/>
              </a:rPr>
            </a:br>
            <a:r>
              <a:rPr lang="en-US" sz="3600">
                <a:solidFill>
                  <a:schemeClr val="tx1"/>
                </a:solidFill>
                <a:sym typeface="Symbol" pitchFamily="18" charset="2"/>
              </a:rPr>
              <a:t>algebraic operations</a:t>
            </a:r>
            <a:endParaRPr lang="en-US" sz="280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449540" name="Rectangle 4"/>
          <p:cNvSpPr>
            <a:spLocks noChangeArrowheads="1"/>
          </p:cNvSpPr>
          <p:nvPr/>
        </p:nvSpPr>
        <p:spPr bwMode="auto">
          <a:xfrm>
            <a:off x="5173663" y="440328"/>
            <a:ext cx="27559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000" b="1" dirty="0">
                <a:solidFill>
                  <a:schemeClr val="accent2"/>
                </a:solidFill>
              </a:rPr>
              <a:t>Boolean Product</a:t>
            </a:r>
          </a:p>
        </p:txBody>
      </p:sp>
      <p:sp>
        <p:nvSpPr>
          <p:cNvPr id="449541" name="Text Box 5"/>
          <p:cNvSpPr txBox="1">
            <a:spLocks noChangeArrowheads="1"/>
          </p:cNvSpPr>
          <p:nvPr/>
        </p:nvSpPr>
        <p:spPr bwMode="auto">
          <a:xfrm>
            <a:off x="4687888" y="4648200"/>
            <a:ext cx="3802062" cy="121602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rgbClr val="CC0099"/>
                </a:solidFill>
              </a:rPr>
              <a:t>Logical or </a:t>
            </a:r>
            <a:r>
              <a:rPr lang="en-US" sz="4000" dirty="0">
                <a:solidFill>
                  <a:srgbClr val="CC0099"/>
                </a:solidFill>
              </a:rPr>
              <a:t>(</a:t>
            </a:r>
            <a:r>
              <a:rPr lang="en-US" sz="4000" dirty="0">
                <a:solidFill>
                  <a:srgbClr val="CC0099"/>
                </a:solidFill>
                <a:sym typeface="Symbol" pitchFamily="18" charset="2"/>
              </a:rPr>
              <a:t>)</a:t>
            </a:r>
            <a:r>
              <a:rPr lang="en-US" sz="4000" dirty="0">
                <a:solidFill>
                  <a:srgbClr val="CC0099"/>
                </a:solidFill>
              </a:rPr>
              <a:t> </a:t>
            </a:r>
            <a:br>
              <a:rPr lang="en-US" sz="4000" dirty="0">
                <a:solidFill>
                  <a:srgbClr val="CC0099"/>
                </a:solidFill>
              </a:rPr>
            </a:br>
            <a:r>
              <a:rPr lang="en-US" sz="4000" dirty="0">
                <a:solidFill>
                  <a:srgbClr val="CC0099"/>
                </a:solidFill>
              </a:rPr>
              <a:t>has no inverse!</a:t>
            </a:r>
          </a:p>
        </p:txBody>
      </p:sp>
      <p:sp>
        <p:nvSpPr>
          <p:cNvPr id="449542" name="Text Box 6"/>
          <p:cNvSpPr txBox="1">
            <a:spLocks noChangeArrowheads="1"/>
          </p:cNvSpPr>
          <p:nvPr/>
        </p:nvSpPr>
        <p:spPr bwMode="auto">
          <a:xfrm>
            <a:off x="5876925" y="3851275"/>
            <a:ext cx="1344613" cy="155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60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49543" name="Picture 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738" y="2098404"/>
            <a:ext cx="3303587" cy="174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49544" name="Picture 8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6300" y="2112692"/>
            <a:ext cx="3624263" cy="174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49545" name="Text Box 9"/>
          <p:cNvSpPr txBox="1">
            <a:spLocks noChangeArrowheads="1"/>
          </p:cNvSpPr>
          <p:nvPr/>
        </p:nvSpPr>
        <p:spPr bwMode="auto">
          <a:xfrm>
            <a:off x="4687888" y="4619625"/>
            <a:ext cx="3802062" cy="12700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But, we can work</a:t>
            </a:r>
            <a:br>
              <a:rPr lang="en-US" sz="2800" dirty="0"/>
            </a:br>
            <a:r>
              <a:rPr lang="en-US" sz="2800" dirty="0"/>
              <a:t> over the </a:t>
            </a:r>
            <a:r>
              <a:rPr lang="en-US" sz="2800" b="1" dirty="0" smtClean="0">
                <a:solidFill>
                  <a:srgbClr val="FF9900"/>
                </a:solidFill>
              </a:rPr>
              <a:t>integers!</a:t>
            </a:r>
            <a:r>
              <a:rPr lang="en-US" sz="2800" b="1" dirty="0">
                <a:solidFill>
                  <a:srgbClr val="FF9900"/>
                </a:solidFill>
              </a:rPr>
              <a:t/>
            </a:r>
            <a:br>
              <a:rPr lang="en-US" sz="2800" b="1" dirty="0">
                <a:solidFill>
                  <a:srgbClr val="FF9900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(modulo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i="1" dirty="0">
                <a:solidFill>
                  <a:schemeClr val="accent2"/>
                </a:solidFill>
              </a:rPr>
              <a:t>n</a:t>
            </a:r>
            <a:r>
              <a:rPr lang="en-US" sz="2800" dirty="0">
                <a:solidFill>
                  <a:schemeClr val="accent2"/>
                </a:solidFill>
              </a:rPr>
              <a:t>+1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endParaRPr lang="en-US" sz="4000" dirty="0">
              <a:solidFill>
                <a:srgbClr val="CC0099"/>
              </a:solidFill>
            </a:endParaRPr>
          </a:p>
        </p:txBody>
      </p:sp>
      <p:sp>
        <p:nvSpPr>
          <p:cNvPr id="449546" name="Text Box 10"/>
          <p:cNvSpPr txBox="1">
            <a:spLocks noChangeArrowheads="1"/>
          </p:cNvSpPr>
          <p:nvPr/>
        </p:nvSpPr>
        <p:spPr bwMode="auto">
          <a:xfrm>
            <a:off x="4765177" y="4351338"/>
            <a:ext cx="3648075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O(</a:t>
            </a:r>
            <a:r>
              <a:rPr lang="en-US" sz="4800" i="1" dirty="0" smtClean="0">
                <a:solidFill>
                  <a:srgbClr val="FF0000"/>
                </a:solidFill>
              </a:rPr>
              <a:t>n</a:t>
            </a:r>
            <a:r>
              <a:rPr lang="en-US" sz="4800" baseline="30000" dirty="0" smtClean="0">
                <a:solidFill>
                  <a:srgbClr val="FF0000"/>
                </a:solidFill>
                <a:sym typeface="Symbol" pitchFamily="18" charset="2"/>
              </a:rPr>
              <a:t>2.38</a:t>
            </a:r>
            <a:r>
              <a:rPr lang="en-US" sz="4800" dirty="0">
                <a:solidFill>
                  <a:srgbClr val="FF0000"/>
                </a:solidFill>
                <a:sym typeface="Symbol" pitchFamily="18" charset="2"/>
              </a:rPr>
              <a:t>)</a:t>
            </a:r>
            <a:r>
              <a:rPr lang="en-US" sz="3600" dirty="0">
                <a:solidFill>
                  <a:schemeClr val="tx1"/>
                </a:solidFill>
                <a:sym typeface="Symbol" pitchFamily="18" charset="2"/>
              </a:rPr>
              <a:t> operations </a:t>
            </a:r>
            <a:r>
              <a:rPr lang="en-US" sz="3600" dirty="0" smtClean="0">
                <a:solidFill>
                  <a:schemeClr val="tx1"/>
                </a:solidFill>
                <a:sym typeface="Symbol" pitchFamily="18" charset="2"/>
              </a:rPr>
              <a:t>on </a:t>
            </a:r>
            <a:r>
              <a:rPr lang="en-US" sz="3600" dirty="0" smtClean="0">
                <a:solidFill>
                  <a:schemeClr val="accent2"/>
                </a:solidFill>
                <a:sym typeface="Symbol" pitchFamily="18" charset="2"/>
              </a:rPr>
              <a:t>O(log </a:t>
            </a:r>
            <a:r>
              <a:rPr lang="en-US" sz="3600" i="1" dirty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sz="3600" dirty="0">
                <a:solidFill>
                  <a:schemeClr val="accent2"/>
                </a:solidFill>
                <a:sym typeface="Symbol" pitchFamily="18" charset="2"/>
              </a:rPr>
              <a:t>)</a:t>
            </a:r>
            <a:r>
              <a:rPr lang="en-US" sz="3600" dirty="0">
                <a:solidFill>
                  <a:schemeClr val="tx1"/>
                </a:solidFill>
                <a:sym typeface="Symbol" pitchFamily="18" charset="2"/>
              </a:rPr>
              <a:t> bit words</a:t>
            </a:r>
            <a:endParaRPr lang="en-US" sz="2800" dirty="0">
              <a:solidFill>
                <a:schemeClr val="tx1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9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9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9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9" grpId="0"/>
      <p:bldP spid="449541" grpId="0" animBg="1"/>
      <p:bldP spid="449541" grpId="1" animBg="1"/>
      <p:bldP spid="449542" grpId="0" build="allAtOnce"/>
      <p:bldP spid="449542" grpId="1" build="allAtOnce"/>
      <p:bldP spid="449545" grpId="0" animBg="1"/>
      <p:bldP spid="449545" grpId="1" animBg="1"/>
      <p:bldP spid="4495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739775" y="317500"/>
            <a:ext cx="7772400" cy="823913"/>
          </a:xfrm>
        </p:spPr>
        <p:txBody>
          <a:bodyPr/>
          <a:lstStyle/>
          <a:p>
            <a:pPr rtl="0"/>
            <a:r>
              <a:rPr lang="en-US">
                <a:solidFill>
                  <a:srgbClr val="009900"/>
                </a:solidFill>
              </a:rPr>
              <a:t>Transitive Closure</a:t>
            </a:r>
          </a:p>
        </p:txBody>
      </p:sp>
      <p:sp>
        <p:nvSpPr>
          <p:cNvPr id="488451" name="Text Box 3"/>
          <p:cNvSpPr txBox="1">
            <a:spLocks noChangeArrowheads="1"/>
          </p:cNvSpPr>
          <p:nvPr/>
        </p:nvSpPr>
        <p:spPr bwMode="auto">
          <a:xfrm>
            <a:off x="785813" y="1508125"/>
            <a:ext cx="768032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dirty="0"/>
              <a:t>Let </a:t>
            </a:r>
            <a:r>
              <a:rPr lang="en-US" sz="3000" i="1" dirty="0">
                <a:solidFill>
                  <a:schemeClr val="accent2"/>
                </a:solidFill>
              </a:rPr>
              <a:t>G</a:t>
            </a:r>
            <a:r>
              <a:rPr lang="en-US" sz="3000" dirty="0">
                <a:solidFill>
                  <a:schemeClr val="accent2"/>
                </a:solidFill>
              </a:rPr>
              <a:t>=(</a:t>
            </a:r>
            <a:r>
              <a:rPr lang="en-US" sz="3000" i="1" dirty="0">
                <a:solidFill>
                  <a:schemeClr val="accent2"/>
                </a:solidFill>
              </a:rPr>
              <a:t>V</a:t>
            </a:r>
            <a:r>
              <a:rPr lang="en-US" sz="3000" dirty="0">
                <a:solidFill>
                  <a:schemeClr val="accent2"/>
                </a:solidFill>
              </a:rPr>
              <a:t>,</a:t>
            </a:r>
            <a:r>
              <a:rPr lang="en-US" sz="3000" i="1" dirty="0">
                <a:solidFill>
                  <a:schemeClr val="accent2"/>
                </a:solidFill>
              </a:rPr>
              <a:t>E</a:t>
            </a:r>
            <a:r>
              <a:rPr lang="en-US" sz="3000" dirty="0">
                <a:solidFill>
                  <a:schemeClr val="accent2"/>
                </a:solidFill>
              </a:rPr>
              <a:t>)</a:t>
            </a:r>
            <a:r>
              <a:rPr lang="en-US" sz="3000" dirty="0"/>
              <a:t> be a directed graph.</a:t>
            </a:r>
          </a:p>
        </p:txBody>
      </p:sp>
      <p:sp>
        <p:nvSpPr>
          <p:cNvPr id="488452" name="Text Box 4"/>
          <p:cNvSpPr txBox="1">
            <a:spLocks noChangeArrowheads="1"/>
          </p:cNvSpPr>
          <p:nvPr/>
        </p:nvSpPr>
        <p:spPr bwMode="auto">
          <a:xfrm>
            <a:off x="785813" y="2160588"/>
            <a:ext cx="768032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dirty="0"/>
              <a:t>The </a:t>
            </a:r>
            <a:r>
              <a:rPr lang="en-US" sz="3000" dirty="0">
                <a:solidFill>
                  <a:srgbClr val="FF0000"/>
                </a:solidFill>
              </a:rPr>
              <a:t>transitive closure</a:t>
            </a:r>
            <a:r>
              <a:rPr lang="en-US" sz="3000" dirty="0"/>
              <a:t> </a:t>
            </a:r>
            <a:r>
              <a:rPr lang="en-US" sz="3000" i="1" dirty="0">
                <a:solidFill>
                  <a:schemeClr val="accent2"/>
                </a:solidFill>
              </a:rPr>
              <a:t>G*</a:t>
            </a:r>
            <a:r>
              <a:rPr lang="en-US" sz="3000" dirty="0">
                <a:solidFill>
                  <a:schemeClr val="accent2"/>
                </a:solidFill>
              </a:rPr>
              <a:t>=(</a:t>
            </a:r>
            <a:r>
              <a:rPr lang="en-US" sz="3000" i="1" dirty="0">
                <a:solidFill>
                  <a:schemeClr val="accent2"/>
                </a:solidFill>
              </a:rPr>
              <a:t>V</a:t>
            </a:r>
            <a:r>
              <a:rPr lang="en-US" sz="3000" dirty="0">
                <a:solidFill>
                  <a:schemeClr val="accent2"/>
                </a:solidFill>
              </a:rPr>
              <a:t>,</a:t>
            </a:r>
            <a:r>
              <a:rPr lang="en-US" sz="3000" i="1" dirty="0">
                <a:solidFill>
                  <a:schemeClr val="accent2"/>
                </a:solidFill>
              </a:rPr>
              <a:t>E*</a:t>
            </a:r>
            <a:r>
              <a:rPr lang="en-US" sz="3000" dirty="0">
                <a:solidFill>
                  <a:schemeClr val="accent2"/>
                </a:solidFill>
              </a:rPr>
              <a:t>)</a:t>
            </a:r>
            <a:r>
              <a:rPr lang="en-US" sz="3000" dirty="0"/>
              <a:t> is the graph in which </a:t>
            </a:r>
            <a:r>
              <a:rPr lang="en-US" sz="3000" dirty="0">
                <a:solidFill>
                  <a:schemeClr val="accent2"/>
                </a:solidFill>
              </a:rPr>
              <a:t>(</a:t>
            </a:r>
            <a:r>
              <a:rPr lang="en-US" sz="3000" i="1" dirty="0" err="1">
                <a:solidFill>
                  <a:schemeClr val="accent2"/>
                </a:solidFill>
              </a:rPr>
              <a:t>u</a:t>
            </a:r>
            <a:r>
              <a:rPr lang="en-US" sz="3000" dirty="0" err="1">
                <a:solidFill>
                  <a:schemeClr val="accent2"/>
                </a:solidFill>
              </a:rPr>
              <a:t>,</a:t>
            </a:r>
            <a:r>
              <a:rPr lang="en-US" sz="3000" i="1" dirty="0" err="1">
                <a:solidFill>
                  <a:schemeClr val="accent2"/>
                </a:solidFill>
              </a:rPr>
              <a:t>v</a:t>
            </a:r>
            <a:r>
              <a:rPr lang="en-US" sz="3000" dirty="0">
                <a:solidFill>
                  <a:schemeClr val="accent2"/>
                </a:solidFill>
              </a:rPr>
              <a:t>)</a:t>
            </a:r>
            <a:r>
              <a:rPr lang="en-US" sz="3000" dirty="0">
                <a:solidFill>
                  <a:schemeClr val="accent2"/>
                </a:solidFill>
                <a:sym typeface="Symbol" pitchFamily="18" charset="2"/>
              </a:rPr>
              <a:t></a:t>
            </a:r>
            <a:r>
              <a:rPr lang="en-US" sz="3000" i="1" dirty="0">
                <a:solidFill>
                  <a:schemeClr val="accent2"/>
                </a:solidFill>
                <a:sym typeface="Symbol" pitchFamily="18" charset="2"/>
              </a:rPr>
              <a:t>E*</a:t>
            </a:r>
            <a:r>
              <a:rPr lang="en-US" sz="3000" dirty="0">
                <a:sym typeface="Symbol" pitchFamily="18" charset="2"/>
              </a:rPr>
              <a:t> </a:t>
            </a:r>
            <a:r>
              <a:rPr lang="en-US" sz="3000" dirty="0" err="1">
                <a:sym typeface="Symbol" pitchFamily="18" charset="2"/>
              </a:rPr>
              <a:t>iff</a:t>
            </a:r>
            <a:r>
              <a:rPr lang="en-US" sz="3000" dirty="0">
                <a:sym typeface="Symbol" pitchFamily="18" charset="2"/>
              </a:rPr>
              <a:t> there is a </a:t>
            </a:r>
            <a:r>
              <a:rPr lang="en-US" sz="3000" dirty="0">
                <a:solidFill>
                  <a:srgbClr val="FF0000"/>
                </a:solidFill>
                <a:sym typeface="Symbol" pitchFamily="18" charset="2"/>
              </a:rPr>
              <a:t>path</a:t>
            </a:r>
            <a:r>
              <a:rPr lang="en-US" sz="3000" dirty="0">
                <a:sym typeface="Symbol" pitchFamily="18" charset="2"/>
              </a:rPr>
              <a:t> from </a:t>
            </a:r>
            <a:r>
              <a:rPr lang="en-US" sz="3000" i="1" dirty="0">
                <a:solidFill>
                  <a:schemeClr val="accent2"/>
                </a:solidFill>
                <a:sym typeface="Symbol" pitchFamily="18" charset="2"/>
              </a:rPr>
              <a:t>u</a:t>
            </a:r>
            <a:r>
              <a:rPr lang="en-US" sz="3000" dirty="0">
                <a:sym typeface="Symbol" pitchFamily="18" charset="2"/>
              </a:rPr>
              <a:t> to </a:t>
            </a:r>
            <a:r>
              <a:rPr lang="en-US" sz="3000" i="1" dirty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3000" dirty="0"/>
              <a:t>.</a:t>
            </a:r>
          </a:p>
        </p:txBody>
      </p:sp>
      <p:sp>
        <p:nvSpPr>
          <p:cNvPr id="488453" name="Text Box 5"/>
          <p:cNvSpPr txBox="1">
            <a:spLocks noChangeArrowheads="1"/>
          </p:cNvSpPr>
          <p:nvPr/>
        </p:nvSpPr>
        <p:spPr bwMode="auto">
          <a:xfrm>
            <a:off x="785813" y="3382963"/>
            <a:ext cx="768032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dirty="0"/>
              <a:t>Can be easily computed in </a:t>
            </a:r>
            <a:r>
              <a:rPr lang="en-US" sz="3000" dirty="0">
                <a:solidFill>
                  <a:schemeClr val="accent2"/>
                </a:solidFill>
              </a:rPr>
              <a:t>O(</a:t>
            </a:r>
            <a:r>
              <a:rPr lang="en-US" sz="3000" i="1" dirty="0" err="1">
                <a:solidFill>
                  <a:schemeClr val="accent2"/>
                </a:solidFill>
              </a:rPr>
              <a:t>mn</a:t>
            </a:r>
            <a:r>
              <a:rPr lang="en-US" sz="3000" dirty="0">
                <a:solidFill>
                  <a:schemeClr val="accent2"/>
                </a:solidFill>
              </a:rPr>
              <a:t>)</a:t>
            </a:r>
            <a:r>
              <a:rPr lang="en-US" sz="3000" dirty="0"/>
              <a:t> time.</a:t>
            </a:r>
          </a:p>
        </p:txBody>
      </p:sp>
      <p:sp>
        <p:nvSpPr>
          <p:cNvPr id="488454" name="Text Box 6"/>
          <p:cNvSpPr txBox="1">
            <a:spLocks noChangeArrowheads="1"/>
          </p:cNvSpPr>
          <p:nvPr/>
        </p:nvSpPr>
        <p:spPr bwMode="auto">
          <a:xfrm>
            <a:off x="785813" y="3994150"/>
            <a:ext cx="768032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dirty="0"/>
              <a:t>Can also be computed in </a:t>
            </a:r>
            <a:r>
              <a:rPr lang="en-US" sz="3000" dirty="0">
                <a:solidFill>
                  <a:schemeClr val="accent2"/>
                </a:solidFill>
              </a:rPr>
              <a:t>O(</a:t>
            </a:r>
            <a:r>
              <a:rPr lang="en-US" sz="3000" i="1" dirty="0">
                <a:solidFill>
                  <a:schemeClr val="accent2"/>
                </a:solidFill>
              </a:rPr>
              <a:t>n</a:t>
            </a:r>
            <a:r>
              <a:rPr lang="en-US" sz="3000" i="1" baseline="30000" dirty="0">
                <a:solidFill>
                  <a:schemeClr val="accent2"/>
                </a:solidFill>
                <a:sym typeface="Symbol" pitchFamily="18" charset="2"/>
              </a:rPr>
              <a:t></a:t>
            </a:r>
            <a:r>
              <a:rPr lang="en-US" sz="3000" dirty="0">
                <a:solidFill>
                  <a:schemeClr val="accent2"/>
                </a:solidFill>
              </a:rPr>
              <a:t>)</a:t>
            </a:r>
            <a:r>
              <a:rPr lang="en-US" sz="3000" dirty="0"/>
              <a:t>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3" grpId="0"/>
      <p:bldP spid="4884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63" y="1235075"/>
            <a:ext cx="8720137" cy="4114800"/>
          </a:xfrm>
        </p:spPr>
        <p:txBody>
          <a:bodyPr/>
          <a:lstStyle/>
          <a:p>
            <a:pPr marL="609600" indent="-609600" algn="l" rtl="0">
              <a:buFontTx/>
              <a:buAutoNum type="arabicPeriod"/>
            </a:pPr>
            <a:r>
              <a:rPr lang="en-US" b="1"/>
              <a:t>Algebraic matrix multiplication</a:t>
            </a:r>
          </a:p>
          <a:p>
            <a:pPr marL="990600" lvl="1" indent="-533400" algn="l" rtl="0">
              <a:buFontTx/>
              <a:buAutoNum type="alphaLcPeriod"/>
            </a:pPr>
            <a:r>
              <a:rPr lang="en-US">
                <a:solidFill>
                  <a:srgbClr val="33CC33"/>
                </a:solidFill>
              </a:rPr>
              <a:t>Strassen</a:t>
            </a:r>
            <a:r>
              <a:rPr lang="en-US"/>
              <a:t>’s algorithm</a:t>
            </a:r>
          </a:p>
          <a:p>
            <a:pPr marL="990600" lvl="1" indent="-533400" algn="l" rtl="0">
              <a:buFontTx/>
              <a:buAutoNum type="alphaLcPeriod"/>
            </a:pPr>
            <a:r>
              <a:rPr lang="en-US"/>
              <a:t>Rectangular matrix multiplication</a:t>
            </a:r>
          </a:p>
          <a:p>
            <a:pPr marL="609600" indent="-609600" algn="l" rtl="0">
              <a:buFontTx/>
              <a:buAutoNum type="arabicPeriod"/>
            </a:pPr>
            <a:r>
              <a:rPr lang="en-US" b="1"/>
              <a:t>Boolean matrix multiplication</a:t>
            </a:r>
          </a:p>
          <a:p>
            <a:pPr marL="990600" lvl="1" indent="-533400" algn="l" rtl="0">
              <a:buFontTx/>
              <a:buAutoNum type="alphaLcPeriod"/>
            </a:pPr>
            <a:r>
              <a:rPr lang="en-US"/>
              <a:t>Simple reduction to integer matrix multiplication</a:t>
            </a:r>
          </a:p>
          <a:p>
            <a:pPr marL="990600" lvl="1" indent="-533400" algn="l" rtl="0">
              <a:buFontTx/>
              <a:buAutoNum type="alphaLcPeriod"/>
            </a:pPr>
            <a:r>
              <a:rPr lang="en-US"/>
              <a:t>Computing the transitive closure of a graph.</a:t>
            </a:r>
          </a:p>
          <a:p>
            <a:pPr marL="609600" indent="-609600" algn="l" rtl="0">
              <a:buFontTx/>
              <a:buAutoNum type="arabicPeriod"/>
            </a:pPr>
            <a:r>
              <a:rPr lang="en-US" b="1"/>
              <a:t>Min-Plus matrix multiplication</a:t>
            </a:r>
          </a:p>
          <a:p>
            <a:pPr marL="990600" lvl="1" indent="-533400" algn="l" rtl="0">
              <a:buFontTx/>
              <a:buAutoNum type="alphaLcPeriod"/>
            </a:pPr>
            <a:r>
              <a:rPr lang="en-US"/>
              <a:t>Equivalence to the APSP problem</a:t>
            </a:r>
          </a:p>
          <a:p>
            <a:pPr marL="990600" lvl="1" indent="-533400" algn="l" rtl="0">
              <a:buFontTx/>
              <a:buAutoNum type="alphaLcPeriod"/>
            </a:pPr>
            <a:r>
              <a:rPr lang="en-US"/>
              <a:t>Expensive reduction to algebraic products</a:t>
            </a:r>
          </a:p>
          <a:p>
            <a:pPr marL="990600" lvl="1" indent="-533400" algn="l" rtl="0">
              <a:buFontTx/>
              <a:buAutoNum type="alphaLcPeriod"/>
            </a:pPr>
            <a:r>
              <a:rPr lang="en-US">
                <a:solidFill>
                  <a:srgbClr val="33CC33"/>
                </a:solidFill>
              </a:rPr>
              <a:t>Fredman</a:t>
            </a:r>
            <a:r>
              <a:rPr lang="en-US"/>
              <a:t>’s trick</a:t>
            </a:r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title"/>
          </p:nvPr>
        </p:nvSpPr>
        <p:spPr>
          <a:xfrm>
            <a:off x="615950" y="317500"/>
            <a:ext cx="7772400" cy="823913"/>
          </a:xfrm>
          <a:noFill/>
          <a:ln/>
        </p:spPr>
        <p:txBody>
          <a:bodyPr/>
          <a:lstStyle/>
          <a:p>
            <a:pPr rtl="0"/>
            <a:r>
              <a:rPr lang="en-US">
                <a:solidFill>
                  <a:srgbClr val="009900"/>
                </a:solidFill>
              </a:rPr>
              <a:t>Outline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823912"/>
          </a:xfrm>
        </p:spPr>
        <p:txBody>
          <a:bodyPr/>
          <a:lstStyle/>
          <a:p>
            <a:pPr rtl="0"/>
            <a:r>
              <a:rPr lang="en-US" dirty="0">
                <a:solidFill>
                  <a:srgbClr val="009900"/>
                </a:solidFill>
              </a:rPr>
              <a:t>Adjacency matrix </a:t>
            </a:r>
            <a:br>
              <a:rPr lang="en-US" dirty="0">
                <a:solidFill>
                  <a:srgbClr val="009900"/>
                </a:solidFill>
              </a:rPr>
            </a:br>
            <a:r>
              <a:rPr lang="en-US" dirty="0">
                <a:solidFill>
                  <a:srgbClr val="009900"/>
                </a:solidFill>
              </a:rPr>
              <a:t>of a directed graph</a:t>
            </a:r>
          </a:p>
        </p:txBody>
      </p:sp>
      <p:grpSp>
        <p:nvGrpSpPr>
          <p:cNvPr id="450563" name="Group 3"/>
          <p:cNvGrpSpPr>
            <a:grpSpLocks/>
          </p:cNvGrpSpPr>
          <p:nvPr/>
        </p:nvGrpSpPr>
        <p:grpSpPr bwMode="auto">
          <a:xfrm>
            <a:off x="693738" y="2122488"/>
            <a:ext cx="4379912" cy="2765425"/>
            <a:chOff x="437" y="1337"/>
            <a:chExt cx="2759" cy="1742"/>
          </a:xfrm>
        </p:grpSpPr>
        <p:sp>
          <p:nvSpPr>
            <p:cNvPr id="450564" name="Oval 4"/>
            <p:cNvSpPr>
              <a:spLocks noChangeAspect="1" noChangeArrowheads="1"/>
            </p:cNvSpPr>
            <p:nvPr/>
          </p:nvSpPr>
          <p:spPr bwMode="auto">
            <a:xfrm>
              <a:off x="968" y="1587"/>
              <a:ext cx="96" cy="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50565" name="Oval 5"/>
            <p:cNvSpPr>
              <a:spLocks noChangeAspect="1" noChangeArrowheads="1"/>
            </p:cNvSpPr>
            <p:nvPr/>
          </p:nvSpPr>
          <p:spPr bwMode="auto">
            <a:xfrm>
              <a:off x="677" y="2458"/>
              <a:ext cx="97" cy="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50566" name="Oval 6"/>
            <p:cNvSpPr>
              <a:spLocks noChangeAspect="1" noChangeArrowheads="1"/>
            </p:cNvSpPr>
            <p:nvPr/>
          </p:nvSpPr>
          <p:spPr bwMode="auto">
            <a:xfrm>
              <a:off x="1743" y="16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50567" name="Oval 7"/>
            <p:cNvSpPr>
              <a:spLocks noChangeAspect="1" noChangeArrowheads="1"/>
            </p:cNvSpPr>
            <p:nvPr/>
          </p:nvSpPr>
          <p:spPr bwMode="auto">
            <a:xfrm>
              <a:off x="1387" y="2232"/>
              <a:ext cx="97" cy="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50568" name="Oval 8"/>
            <p:cNvSpPr>
              <a:spLocks noChangeAspect="1" noChangeArrowheads="1"/>
            </p:cNvSpPr>
            <p:nvPr/>
          </p:nvSpPr>
          <p:spPr bwMode="auto">
            <a:xfrm>
              <a:off x="1904" y="2684"/>
              <a:ext cx="97" cy="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50569" name="Oval 9"/>
            <p:cNvSpPr>
              <a:spLocks noChangeAspect="1" noChangeArrowheads="1"/>
            </p:cNvSpPr>
            <p:nvPr/>
          </p:nvSpPr>
          <p:spPr bwMode="auto">
            <a:xfrm>
              <a:off x="2808" y="2200"/>
              <a:ext cx="97" cy="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50570" name="Freeform 10"/>
            <p:cNvSpPr>
              <a:spLocks noChangeAspect="1"/>
            </p:cNvSpPr>
            <p:nvPr/>
          </p:nvSpPr>
          <p:spPr bwMode="auto">
            <a:xfrm>
              <a:off x="774" y="2329"/>
              <a:ext cx="646" cy="188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528" y="240"/>
                </a:cxn>
                <a:cxn ang="0">
                  <a:pos x="960" y="0"/>
                </a:cxn>
              </a:cxnLst>
              <a:rect l="0" t="0" r="r" b="b"/>
              <a:pathLst>
                <a:path w="960" h="280">
                  <a:moveTo>
                    <a:pt x="0" y="240"/>
                  </a:moveTo>
                  <a:cubicBezTo>
                    <a:pt x="184" y="260"/>
                    <a:pt x="368" y="280"/>
                    <a:pt x="528" y="240"/>
                  </a:cubicBezTo>
                  <a:cubicBezTo>
                    <a:pt x="688" y="200"/>
                    <a:pt x="824" y="100"/>
                    <a:pt x="96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/>
          </p:spPr>
          <p:txBody>
            <a:bodyPr/>
            <a:lstStyle/>
            <a:p>
              <a:endParaRPr lang="he-IL"/>
            </a:p>
          </p:txBody>
        </p:sp>
        <p:cxnSp>
          <p:nvCxnSpPr>
            <p:cNvPr id="450571" name="AutoShape 11"/>
            <p:cNvCxnSpPr>
              <a:cxnSpLocks noChangeAspect="1" noChangeShapeType="1"/>
              <a:stCxn id="450567" idx="6"/>
              <a:endCxn id="450568" idx="0"/>
            </p:cNvCxnSpPr>
            <p:nvPr/>
          </p:nvCxnSpPr>
          <p:spPr bwMode="auto">
            <a:xfrm>
              <a:off x="1484" y="2281"/>
              <a:ext cx="468" cy="403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72" name="AutoShape 12"/>
            <p:cNvCxnSpPr>
              <a:cxnSpLocks noChangeAspect="1" noChangeShapeType="1"/>
              <a:stCxn id="450564" idx="6"/>
              <a:endCxn id="450568" idx="7"/>
            </p:cNvCxnSpPr>
            <p:nvPr/>
          </p:nvCxnSpPr>
          <p:spPr bwMode="auto">
            <a:xfrm>
              <a:off x="1064" y="1635"/>
              <a:ext cx="923" cy="1063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73" name="AutoShape 13"/>
            <p:cNvCxnSpPr>
              <a:cxnSpLocks noChangeAspect="1" noChangeShapeType="1"/>
              <a:stCxn id="450565" idx="0"/>
              <a:endCxn id="450566" idx="4"/>
            </p:cNvCxnSpPr>
            <p:nvPr/>
          </p:nvCxnSpPr>
          <p:spPr bwMode="auto">
            <a:xfrm rot="16200000">
              <a:off x="903" y="1570"/>
              <a:ext cx="710" cy="1066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74" name="AutoShape 14"/>
            <p:cNvCxnSpPr>
              <a:cxnSpLocks noChangeAspect="1" noChangeShapeType="1"/>
              <a:stCxn id="450564" idx="5"/>
              <a:endCxn id="450567" idx="0"/>
            </p:cNvCxnSpPr>
            <p:nvPr/>
          </p:nvCxnSpPr>
          <p:spPr bwMode="auto">
            <a:xfrm rot="16200000" flipH="1">
              <a:off x="962" y="1758"/>
              <a:ext cx="562" cy="386"/>
            </a:xfrm>
            <a:prstGeom prst="curvedConnector3">
              <a:avLst>
                <a:gd name="adj1" fmla="val 51255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75" name="AutoShape 15"/>
            <p:cNvCxnSpPr>
              <a:cxnSpLocks noChangeAspect="1" noChangeShapeType="1"/>
              <a:stCxn id="450565" idx="5"/>
              <a:endCxn id="450568" idx="3"/>
            </p:cNvCxnSpPr>
            <p:nvPr/>
          </p:nvCxnSpPr>
          <p:spPr bwMode="auto">
            <a:xfrm rot="16200000" flipH="1">
              <a:off x="1226" y="2075"/>
              <a:ext cx="226" cy="1158"/>
            </a:xfrm>
            <a:prstGeom prst="curvedConnector3">
              <a:avLst>
                <a:gd name="adj1" fmla="val 149106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76" name="AutoShape 16"/>
            <p:cNvCxnSpPr>
              <a:cxnSpLocks noChangeAspect="1" noChangeShapeType="1"/>
              <a:stCxn id="450564" idx="0"/>
              <a:endCxn id="450566" idx="1"/>
            </p:cNvCxnSpPr>
            <p:nvPr/>
          </p:nvCxnSpPr>
          <p:spPr bwMode="auto">
            <a:xfrm rot="5400000" flipV="1">
              <a:off x="1347" y="1256"/>
              <a:ext cx="79" cy="741"/>
            </a:xfrm>
            <a:prstGeom prst="curvedConnector3">
              <a:avLst>
                <a:gd name="adj1" fmla="val -12307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77" name="AutoShape 17"/>
            <p:cNvCxnSpPr>
              <a:cxnSpLocks noChangeAspect="1" noChangeShapeType="1"/>
              <a:stCxn id="450566" idx="6"/>
              <a:endCxn id="450569" idx="0"/>
            </p:cNvCxnSpPr>
            <p:nvPr/>
          </p:nvCxnSpPr>
          <p:spPr bwMode="auto">
            <a:xfrm>
              <a:off x="1839" y="1700"/>
              <a:ext cx="1018" cy="50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78" name="AutoShape 18"/>
            <p:cNvCxnSpPr>
              <a:cxnSpLocks noChangeAspect="1" noChangeShapeType="1"/>
              <a:stCxn id="450565" idx="2"/>
              <a:endCxn id="450564" idx="3"/>
            </p:cNvCxnSpPr>
            <p:nvPr/>
          </p:nvCxnSpPr>
          <p:spPr bwMode="auto">
            <a:xfrm rot="10800000" flipH="1">
              <a:off x="677" y="1670"/>
              <a:ext cx="305" cy="837"/>
            </a:xfrm>
            <a:prstGeom prst="curvedConnector4">
              <a:avLst>
                <a:gd name="adj1" fmla="val -31787"/>
                <a:gd name="adj2" fmla="val 52046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79" name="AutoShape 19"/>
            <p:cNvCxnSpPr>
              <a:cxnSpLocks noChangeAspect="1" noChangeShapeType="1"/>
              <a:stCxn id="450569" idx="4"/>
              <a:endCxn id="450568" idx="6"/>
            </p:cNvCxnSpPr>
            <p:nvPr/>
          </p:nvCxnSpPr>
          <p:spPr bwMode="auto">
            <a:xfrm rot="5400000">
              <a:off x="2211" y="2087"/>
              <a:ext cx="436" cy="856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80" name="AutoShape 20"/>
            <p:cNvCxnSpPr>
              <a:cxnSpLocks noChangeAspect="1" noChangeShapeType="1"/>
              <a:stCxn id="450567" idx="7"/>
              <a:endCxn id="450569" idx="1"/>
            </p:cNvCxnSpPr>
            <p:nvPr/>
          </p:nvCxnSpPr>
          <p:spPr bwMode="auto">
            <a:xfrm rot="16200000">
              <a:off x="2129" y="1555"/>
              <a:ext cx="33" cy="1352"/>
            </a:xfrm>
            <a:prstGeom prst="curvedConnector3">
              <a:avLst>
                <a:gd name="adj1" fmla="val 44375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sp>
          <p:nvSpPr>
            <p:cNvPr id="450581" name="Oval 21"/>
            <p:cNvSpPr>
              <a:spLocks noChangeAspect="1" noChangeArrowheads="1"/>
            </p:cNvSpPr>
            <p:nvPr/>
          </p:nvSpPr>
          <p:spPr bwMode="auto">
            <a:xfrm>
              <a:off x="968" y="1587"/>
              <a:ext cx="96" cy="9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50582" name="Oval 22"/>
            <p:cNvSpPr>
              <a:spLocks noChangeAspect="1" noChangeArrowheads="1"/>
            </p:cNvSpPr>
            <p:nvPr/>
          </p:nvSpPr>
          <p:spPr bwMode="auto">
            <a:xfrm>
              <a:off x="677" y="2458"/>
              <a:ext cx="97" cy="9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50583" name="Oval 23"/>
            <p:cNvSpPr>
              <a:spLocks noChangeAspect="1" noChangeArrowheads="1"/>
            </p:cNvSpPr>
            <p:nvPr/>
          </p:nvSpPr>
          <p:spPr bwMode="auto">
            <a:xfrm>
              <a:off x="1743" y="1652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50584" name="Oval 24"/>
            <p:cNvSpPr>
              <a:spLocks noChangeAspect="1" noChangeArrowheads="1"/>
            </p:cNvSpPr>
            <p:nvPr/>
          </p:nvSpPr>
          <p:spPr bwMode="auto">
            <a:xfrm>
              <a:off x="1387" y="2232"/>
              <a:ext cx="97" cy="9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50585" name="Oval 25"/>
            <p:cNvSpPr>
              <a:spLocks noChangeAspect="1" noChangeArrowheads="1"/>
            </p:cNvSpPr>
            <p:nvPr/>
          </p:nvSpPr>
          <p:spPr bwMode="auto">
            <a:xfrm>
              <a:off x="1904" y="2684"/>
              <a:ext cx="97" cy="9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50586" name="Oval 26"/>
            <p:cNvSpPr>
              <a:spLocks noChangeAspect="1" noChangeArrowheads="1"/>
            </p:cNvSpPr>
            <p:nvPr/>
          </p:nvSpPr>
          <p:spPr bwMode="auto">
            <a:xfrm>
              <a:off x="2808" y="2200"/>
              <a:ext cx="97" cy="9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cxnSp>
          <p:nvCxnSpPr>
            <p:cNvPr id="450587" name="AutoShape 27"/>
            <p:cNvCxnSpPr>
              <a:cxnSpLocks noChangeAspect="1" noChangeShapeType="1"/>
              <a:stCxn id="450584" idx="6"/>
              <a:endCxn id="450585" idx="0"/>
            </p:cNvCxnSpPr>
            <p:nvPr/>
          </p:nvCxnSpPr>
          <p:spPr bwMode="auto">
            <a:xfrm>
              <a:off x="1484" y="2281"/>
              <a:ext cx="468" cy="403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88" name="AutoShape 28"/>
            <p:cNvCxnSpPr>
              <a:cxnSpLocks noChangeAspect="1" noChangeShapeType="1"/>
              <a:stCxn id="450581" idx="6"/>
              <a:endCxn id="450585" idx="7"/>
            </p:cNvCxnSpPr>
            <p:nvPr/>
          </p:nvCxnSpPr>
          <p:spPr bwMode="auto">
            <a:xfrm>
              <a:off x="1064" y="1635"/>
              <a:ext cx="923" cy="1063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89" name="AutoShape 29"/>
            <p:cNvCxnSpPr>
              <a:cxnSpLocks noChangeAspect="1" noChangeShapeType="1"/>
              <a:stCxn id="450582" idx="0"/>
              <a:endCxn id="450583" idx="4"/>
            </p:cNvCxnSpPr>
            <p:nvPr/>
          </p:nvCxnSpPr>
          <p:spPr bwMode="auto">
            <a:xfrm rot="16200000">
              <a:off x="903" y="1570"/>
              <a:ext cx="710" cy="1066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90" name="AutoShape 30"/>
            <p:cNvCxnSpPr>
              <a:cxnSpLocks noChangeAspect="1" noChangeShapeType="1"/>
              <a:stCxn id="450581" idx="5"/>
              <a:endCxn id="450584" idx="0"/>
            </p:cNvCxnSpPr>
            <p:nvPr/>
          </p:nvCxnSpPr>
          <p:spPr bwMode="auto">
            <a:xfrm rot="16200000" flipH="1">
              <a:off x="962" y="1758"/>
              <a:ext cx="562" cy="386"/>
            </a:xfrm>
            <a:prstGeom prst="curvedConnector3">
              <a:avLst>
                <a:gd name="adj1" fmla="val 51255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91" name="AutoShape 31"/>
            <p:cNvCxnSpPr>
              <a:cxnSpLocks noChangeAspect="1" noChangeShapeType="1"/>
              <a:stCxn id="450582" idx="5"/>
              <a:endCxn id="450585" idx="3"/>
            </p:cNvCxnSpPr>
            <p:nvPr/>
          </p:nvCxnSpPr>
          <p:spPr bwMode="auto">
            <a:xfrm rot="16200000" flipH="1">
              <a:off x="1226" y="2075"/>
              <a:ext cx="226" cy="1158"/>
            </a:xfrm>
            <a:prstGeom prst="curvedConnector3">
              <a:avLst>
                <a:gd name="adj1" fmla="val 149106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92" name="AutoShape 32"/>
            <p:cNvCxnSpPr>
              <a:cxnSpLocks noChangeAspect="1" noChangeShapeType="1"/>
              <a:stCxn id="450581" idx="0"/>
              <a:endCxn id="450583" idx="1"/>
            </p:cNvCxnSpPr>
            <p:nvPr/>
          </p:nvCxnSpPr>
          <p:spPr bwMode="auto">
            <a:xfrm rot="5400000" flipV="1">
              <a:off x="1347" y="1256"/>
              <a:ext cx="79" cy="741"/>
            </a:xfrm>
            <a:prstGeom prst="curvedConnector3">
              <a:avLst>
                <a:gd name="adj1" fmla="val -12307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93" name="AutoShape 33"/>
            <p:cNvCxnSpPr>
              <a:cxnSpLocks noChangeAspect="1" noChangeShapeType="1"/>
              <a:stCxn id="450583" idx="6"/>
              <a:endCxn id="450586" idx="0"/>
            </p:cNvCxnSpPr>
            <p:nvPr/>
          </p:nvCxnSpPr>
          <p:spPr bwMode="auto">
            <a:xfrm>
              <a:off x="1839" y="1700"/>
              <a:ext cx="1018" cy="50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94" name="AutoShape 34"/>
            <p:cNvCxnSpPr>
              <a:cxnSpLocks noChangeAspect="1" noChangeShapeType="1"/>
              <a:stCxn id="450582" idx="2"/>
              <a:endCxn id="450581" idx="3"/>
            </p:cNvCxnSpPr>
            <p:nvPr/>
          </p:nvCxnSpPr>
          <p:spPr bwMode="auto">
            <a:xfrm rot="10800000" flipH="1">
              <a:off x="677" y="1670"/>
              <a:ext cx="305" cy="837"/>
            </a:xfrm>
            <a:prstGeom prst="curvedConnector4">
              <a:avLst>
                <a:gd name="adj1" fmla="val -31787"/>
                <a:gd name="adj2" fmla="val 52046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95" name="AutoShape 35"/>
            <p:cNvCxnSpPr>
              <a:cxnSpLocks noChangeAspect="1" noChangeShapeType="1"/>
              <a:stCxn id="450586" idx="4"/>
              <a:endCxn id="450585" idx="6"/>
            </p:cNvCxnSpPr>
            <p:nvPr/>
          </p:nvCxnSpPr>
          <p:spPr bwMode="auto">
            <a:xfrm rot="5400000">
              <a:off x="2211" y="2087"/>
              <a:ext cx="436" cy="856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50596" name="AutoShape 36"/>
            <p:cNvCxnSpPr>
              <a:cxnSpLocks noChangeAspect="1" noChangeShapeType="1"/>
              <a:stCxn id="450584" idx="7"/>
              <a:endCxn id="450586" idx="1"/>
            </p:cNvCxnSpPr>
            <p:nvPr/>
          </p:nvCxnSpPr>
          <p:spPr bwMode="auto">
            <a:xfrm rot="16200000">
              <a:off x="2129" y="1555"/>
              <a:ext cx="33" cy="1352"/>
            </a:xfrm>
            <a:prstGeom prst="curvedConnector3">
              <a:avLst>
                <a:gd name="adj1" fmla="val 44375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</p:cxnSp>
        <p:sp>
          <p:nvSpPr>
            <p:cNvPr id="450597" name="Text Box 37"/>
            <p:cNvSpPr txBox="1">
              <a:spLocks noChangeArrowheads="1"/>
            </p:cNvSpPr>
            <p:nvPr/>
          </p:nvSpPr>
          <p:spPr bwMode="auto">
            <a:xfrm>
              <a:off x="680" y="1482"/>
              <a:ext cx="31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450598" name="Text Box 38"/>
            <p:cNvSpPr txBox="1">
              <a:spLocks noChangeArrowheads="1"/>
            </p:cNvSpPr>
            <p:nvPr/>
          </p:nvSpPr>
          <p:spPr bwMode="auto">
            <a:xfrm>
              <a:off x="1357" y="2307"/>
              <a:ext cx="31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/>
                <a:t>3</a:t>
              </a:r>
            </a:p>
          </p:txBody>
        </p:sp>
        <p:sp>
          <p:nvSpPr>
            <p:cNvPr id="450599" name="Text Box 39"/>
            <p:cNvSpPr txBox="1">
              <a:spLocks noChangeArrowheads="1"/>
            </p:cNvSpPr>
            <p:nvPr/>
          </p:nvSpPr>
          <p:spPr bwMode="auto">
            <a:xfrm>
              <a:off x="437" y="2522"/>
              <a:ext cx="31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/>
                <a:t>2</a:t>
              </a:r>
            </a:p>
          </p:txBody>
        </p:sp>
        <p:sp>
          <p:nvSpPr>
            <p:cNvPr id="450600" name="Text Box 40"/>
            <p:cNvSpPr txBox="1">
              <a:spLocks noChangeArrowheads="1"/>
            </p:cNvSpPr>
            <p:nvPr/>
          </p:nvSpPr>
          <p:spPr bwMode="auto">
            <a:xfrm>
              <a:off x="1696" y="1337"/>
              <a:ext cx="31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/>
                <a:t>4</a:t>
              </a:r>
            </a:p>
          </p:txBody>
        </p:sp>
        <p:sp>
          <p:nvSpPr>
            <p:cNvPr id="450601" name="Text Box 41"/>
            <p:cNvSpPr txBox="1">
              <a:spLocks noChangeArrowheads="1"/>
            </p:cNvSpPr>
            <p:nvPr/>
          </p:nvSpPr>
          <p:spPr bwMode="auto">
            <a:xfrm>
              <a:off x="2881" y="2111"/>
              <a:ext cx="31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/>
                <a:t>6</a:t>
              </a:r>
            </a:p>
          </p:txBody>
        </p:sp>
        <p:sp>
          <p:nvSpPr>
            <p:cNvPr id="450602" name="Text Box 42"/>
            <p:cNvSpPr txBox="1">
              <a:spLocks noChangeArrowheads="1"/>
            </p:cNvSpPr>
            <p:nvPr/>
          </p:nvSpPr>
          <p:spPr bwMode="auto">
            <a:xfrm>
              <a:off x="1840" y="2791"/>
              <a:ext cx="31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/>
                <a:t>5</a:t>
              </a:r>
            </a:p>
          </p:txBody>
        </p:sp>
      </p:grpSp>
      <p:pic>
        <p:nvPicPr>
          <p:cNvPr id="450603" name="Picture 4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2250" y="2354263"/>
            <a:ext cx="3187700" cy="2259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50604" name="Text Box 44"/>
          <p:cNvSpPr txBox="1">
            <a:spLocks noChangeArrowheads="1"/>
          </p:cNvSpPr>
          <p:nvPr/>
        </p:nvSpPr>
        <p:spPr bwMode="auto">
          <a:xfrm>
            <a:off x="731838" y="5310188"/>
            <a:ext cx="7720012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Exercise 0:</a:t>
            </a:r>
            <a:r>
              <a:rPr lang="en-US" sz="2800" dirty="0">
                <a:solidFill>
                  <a:schemeClr val="tx1"/>
                </a:solidFill>
              </a:rPr>
              <a:t> If </a:t>
            </a:r>
            <a:r>
              <a:rPr lang="en-US" sz="2800" i="1" dirty="0">
                <a:solidFill>
                  <a:schemeClr val="accent2"/>
                </a:solidFill>
              </a:rPr>
              <a:t>A</a:t>
            </a:r>
            <a:r>
              <a:rPr lang="en-US" sz="2800" dirty="0">
                <a:solidFill>
                  <a:schemeClr val="tx1"/>
                </a:solidFill>
              </a:rPr>
              <a:t> is the adjacency matrix of a graph, then </a:t>
            </a:r>
            <a:r>
              <a:rPr lang="en-US" sz="2800" dirty="0">
                <a:solidFill>
                  <a:schemeClr val="accent2"/>
                </a:solidFill>
              </a:rPr>
              <a:t>(</a:t>
            </a:r>
            <a:r>
              <a:rPr lang="en-US" sz="2800" i="1" dirty="0" err="1">
                <a:solidFill>
                  <a:schemeClr val="accent2"/>
                </a:solidFill>
              </a:rPr>
              <a:t>A</a:t>
            </a:r>
            <a:r>
              <a:rPr lang="en-US" sz="2800" i="1" baseline="30000" dirty="0" err="1">
                <a:solidFill>
                  <a:schemeClr val="accent2"/>
                </a:solidFill>
              </a:rPr>
              <a:t>k</a:t>
            </a:r>
            <a:r>
              <a:rPr lang="en-US" sz="2800" dirty="0">
                <a:solidFill>
                  <a:schemeClr val="accent2"/>
                </a:solidFill>
              </a:rPr>
              <a:t>)</a:t>
            </a:r>
            <a:r>
              <a:rPr lang="en-US" sz="2800" i="1" baseline="-25000" dirty="0" err="1">
                <a:solidFill>
                  <a:schemeClr val="accent2"/>
                </a:solidFill>
              </a:rPr>
              <a:t>ij</a:t>
            </a:r>
            <a:r>
              <a:rPr lang="en-US" sz="2800" i="1" dirty="0">
                <a:solidFill>
                  <a:schemeClr val="accent2"/>
                </a:solidFill>
              </a:rPr>
              <a:t>=</a:t>
            </a:r>
            <a:r>
              <a:rPr lang="en-US" sz="2800" dirty="0">
                <a:solidFill>
                  <a:schemeClr val="accent2"/>
                </a:solidFill>
              </a:rPr>
              <a:t>1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iff</a:t>
            </a:r>
            <a:r>
              <a:rPr lang="en-US" sz="2800" dirty="0">
                <a:solidFill>
                  <a:schemeClr val="tx1"/>
                </a:solidFill>
              </a:rPr>
              <a:t> there is a path of length </a:t>
            </a:r>
            <a:r>
              <a:rPr lang="en-US" sz="2800" i="1" dirty="0">
                <a:solidFill>
                  <a:schemeClr val="accent2"/>
                </a:solidFill>
              </a:rPr>
              <a:t>k</a:t>
            </a:r>
            <a:r>
              <a:rPr lang="en-US" sz="2800" dirty="0">
                <a:solidFill>
                  <a:schemeClr val="tx1"/>
                </a:solidFill>
              </a:rPr>
              <a:t> from </a:t>
            </a:r>
            <a:r>
              <a:rPr lang="en-US" sz="2800" i="1" dirty="0" err="1">
                <a:solidFill>
                  <a:schemeClr val="accent2"/>
                </a:solidFill>
              </a:rPr>
              <a:t>i</a:t>
            </a:r>
            <a:r>
              <a:rPr lang="en-US" sz="2800" dirty="0">
                <a:solidFill>
                  <a:schemeClr val="tx1"/>
                </a:solidFill>
              </a:rPr>
              <a:t> to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i="1" dirty="0">
                <a:solidFill>
                  <a:schemeClr val="accent2"/>
                </a:solidFill>
              </a:rPr>
              <a:t>j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39775" y="807815"/>
            <a:ext cx="7772400" cy="823913"/>
          </a:xfrm>
        </p:spPr>
        <p:txBody>
          <a:bodyPr/>
          <a:lstStyle/>
          <a:p>
            <a:pPr rtl="0"/>
            <a:r>
              <a:rPr lang="en-US" sz="4000">
                <a:solidFill>
                  <a:srgbClr val="009900"/>
                </a:solidFill>
              </a:rPr>
              <a:t>Transitive Closure </a:t>
            </a:r>
            <a:br>
              <a:rPr lang="en-US" sz="4000">
                <a:solidFill>
                  <a:srgbClr val="009900"/>
                </a:solidFill>
              </a:rPr>
            </a:br>
            <a:r>
              <a:rPr lang="en-US" sz="4000">
                <a:solidFill>
                  <a:srgbClr val="009900"/>
                </a:solidFill>
              </a:rPr>
              <a:t>using matrix multiplication</a:t>
            </a:r>
          </a:p>
        </p:txBody>
      </p:sp>
      <p:sp>
        <p:nvSpPr>
          <p:cNvPr id="451587" name="Text Box 3"/>
          <p:cNvSpPr txBox="1">
            <a:spLocks noChangeArrowheads="1"/>
          </p:cNvSpPr>
          <p:nvPr/>
        </p:nvSpPr>
        <p:spPr bwMode="auto">
          <a:xfrm>
            <a:off x="785813" y="2088928"/>
            <a:ext cx="768032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dirty="0"/>
              <a:t>Let </a:t>
            </a:r>
            <a:r>
              <a:rPr lang="en-US" sz="3000" i="1" dirty="0">
                <a:solidFill>
                  <a:schemeClr val="accent2"/>
                </a:solidFill>
              </a:rPr>
              <a:t>G</a:t>
            </a:r>
            <a:r>
              <a:rPr lang="en-US" sz="3000" dirty="0">
                <a:solidFill>
                  <a:schemeClr val="accent2"/>
                </a:solidFill>
              </a:rPr>
              <a:t>=(</a:t>
            </a:r>
            <a:r>
              <a:rPr lang="en-US" sz="3000" i="1" dirty="0">
                <a:solidFill>
                  <a:schemeClr val="accent2"/>
                </a:solidFill>
              </a:rPr>
              <a:t>V</a:t>
            </a:r>
            <a:r>
              <a:rPr lang="en-US" sz="3000" dirty="0">
                <a:solidFill>
                  <a:schemeClr val="accent2"/>
                </a:solidFill>
              </a:rPr>
              <a:t>,</a:t>
            </a:r>
            <a:r>
              <a:rPr lang="en-US" sz="3000" i="1" dirty="0">
                <a:solidFill>
                  <a:schemeClr val="accent2"/>
                </a:solidFill>
              </a:rPr>
              <a:t>E</a:t>
            </a:r>
            <a:r>
              <a:rPr lang="en-US" sz="3000" dirty="0">
                <a:solidFill>
                  <a:schemeClr val="accent2"/>
                </a:solidFill>
              </a:rPr>
              <a:t>)</a:t>
            </a:r>
            <a:r>
              <a:rPr lang="en-US" sz="3000" dirty="0"/>
              <a:t> be a directed graph.</a:t>
            </a:r>
          </a:p>
        </p:txBody>
      </p:sp>
      <p:sp>
        <p:nvSpPr>
          <p:cNvPr id="451589" name="Text Box 5"/>
          <p:cNvSpPr txBox="1">
            <a:spLocks noChangeArrowheads="1"/>
          </p:cNvSpPr>
          <p:nvPr/>
        </p:nvSpPr>
        <p:spPr bwMode="auto">
          <a:xfrm>
            <a:off x="785813" y="2855960"/>
            <a:ext cx="768032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dirty="0"/>
              <a:t>If </a:t>
            </a:r>
            <a:r>
              <a:rPr lang="en-US" sz="3000" i="1" dirty="0">
                <a:solidFill>
                  <a:schemeClr val="accent2"/>
                </a:solidFill>
              </a:rPr>
              <a:t>A</a:t>
            </a:r>
            <a:r>
              <a:rPr lang="en-US" sz="3000" dirty="0"/>
              <a:t> is the </a:t>
            </a:r>
            <a:r>
              <a:rPr lang="en-US" sz="3000" dirty="0">
                <a:solidFill>
                  <a:srgbClr val="FF0000"/>
                </a:solidFill>
              </a:rPr>
              <a:t>adjacency matrix</a:t>
            </a:r>
            <a:r>
              <a:rPr lang="en-US" sz="3000" dirty="0"/>
              <a:t> of </a:t>
            </a:r>
            <a:r>
              <a:rPr lang="en-US" sz="3000" i="1" dirty="0">
                <a:solidFill>
                  <a:schemeClr val="accent2"/>
                </a:solidFill>
              </a:rPr>
              <a:t>G</a:t>
            </a:r>
            <a:r>
              <a:rPr lang="en-US" sz="3000" dirty="0"/>
              <a:t>, </a:t>
            </a:r>
            <a:br>
              <a:rPr lang="en-US" sz="3000" dirty="0"/>
            </a:br>
            <a:r>
              <a:rPr lang="en-US" sz="3000" dirty="0"/>
              <a:t>then </a:t>
            </a:r>
            <a:r>
              <a:rPr lang="en-US" sz="3000" dirty="0">
                <a:solidFill>
                  <a:schemeClr val="accent2"/>
                </a:solidFill>
              </a:rPr>
              <a:t>(</a:t>
            </a:r>
            <a:r>
              <a:rPr lang="en-US" sz="3000" i="1" dirty="0">
                <a:solidFill>
                  <a:schemeClr val="accent2"/>
                </a:solidFill>
              </a:rPr>
              <a:t>A</a:t>
            </a:r>
            <a:r>
              <a:rPr lang="en-US" sz="3000" dirty="0">
                <a:solidFill>
                  <a:schemeClr val="accent2"/>
                </a:solidFill>
                <a:sym typeface="Symbol" pitchFamily="18" charset="2"/>
              </a:rPr>
              <a:t></a:t>
            </a:r>
            <a:r>
              <a:rPr lang="en-US" sz="3000" i="1" dirty="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3000" dirty="0">
                <a:solidFill>
                  <a:schemeClr val="accent2"/>
                </a:solidFill>
                <a:sym typeface="Symbol" pitchFamily="18" charset="2"/>
              </a:rPr>
              <a:t>)</a:t>
            </a:r>
            <a:r>
              <a:rPr lang="en-US" sz="3000" i="1" baseline="30000" dirty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sz="3000" baseline="30000" dirty="0">
                <a:solidFill>
                  <a:schemeClr val="accent2"/>
                </a:solidFill>
                <a:sym typeface="Symbol" pitchFamily="18" charset="2"/>
              </a:rPr>
              <a:t>1</a:t>
            </a:r>
            <a:r>
              <a:rPr lang="en-US" sz="3000" dirty="0">
                <a:sym typeface="Symbol" pitchFamily="18" charset="2"/>
              </a:rPr>
              <a:t> is the adjacency matrix of </a:t>
            </a:r>
            <a:r>
              <a:rPr lang="en-US" sz="3000" i="1" dirty="0">
                <a:solidFill>
                  <a:schemeClr val="accent2"/>
                </a:solidFill>
                <a:sym typeface="Symbol" pitchFamily="18" charset="2"/>
              </a:rPr>
              <a:t>G*</a:t>
            </a:r>
            <a:r>
              <a:rPr lang="en-US" sz="3000" dirty="0">
                <a:solidFill>
                  <a:schemeClr val="tx1"/>
                </a:solidFill>
                <a:sym typeface="Symbol" pitchFamily="18" charset="2"/>
              </a:rPr>
              <a:t>.</a:t>
            </a:r>
          </a:p>
        </p:txBody>
      </p:sp>
      <p:sp>
        <p:nvSpPr>
          <p:cNvPr id="451590" name="Text Box 6"/>
          <p:cNvSpPr txBox="1">
            <a:spLocks noChangeArrowheads="1"/>
          </p:cNvSpPr>
          <p:nvPr/>
        </p:nvSpPr>
        <p:spPr bwMode="auto">
          <a:xfrm>
            <a:off x="785813" y="4080192"/>
            <a:ext cx="768032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dirty="0"/>
              <a:t>The matrix </a:t>
            </a:r>
            <a:r>
              <a:rPr lang="en-US" sz="3000" dirty="0">
                <a:solidFill>
                  <a:schemeClr val="accent2"/>
                </a:solidFill>
              </a:rPr>
              <a:t>(</a:t>
            </a:r>
            <a:r>
              <a:rPr lang="en-US" sz="3000" i="1" dirty="0">
                <a:solidFill>
                  <a:schemeClr val="accent2"/>
                </a:solidFill>
              </a:rPr>
              <a:t>A</a:t>
            </a:r>
            <a:r>
              <a:rPr lang="en-US" sz="3000" dirty="0">
                <a:solidFill>
                  <a:schemeClr val="accent2"/>
                </a:solidFill>
                <a:sym typeface="Symbol" pitchFamily="18" charset="2"/>
              </a:rPr>
              <a:t></a:t>
            </a:r>
            <a:r>
              <a:rPr lang="en-US" sz="3000" i="1" dirty="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3000" dirty="0">
                <a:solidFill>
                  <a:schemeClr val="accent2"/>
                </a:solidFill>
                <a:sym typeface="Symbol" pitchFamily="18" charset="2"/>
              </a:rPr>
              <a:t>)</a:t>
            </a:r>
            <a:r>
              <a:rPr lang="en-US" sz="3000" i="1" baseline="30000" dirty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sz="3000" baseline="30000" dirty="0">
                <a:solidFill>
                  <a:schemeClr val="accent2"/>
                </a:solidFill>
                <a:sym typeface="Symbol" pitchFamily="18" charset="2"/>
              </a:rPr>
              <a:t>1</a:t>
            </a:r>
            <a:r>
              <a:rPr lang="en-US" sz="3000" dirty="0">
                <a:sym typeface="Symbol" pitchFamily="18" charset="2"/>
              </a:rPr>
              <a:t> can be computed by </a:t>
            </a:r>
            <a:r>
              <a:rPr lang="en-US" sz="3000" dirty="0">
                <a:solidFill>
                  <a:schemeClr val="accent2"/>
                </a:solidFill>
                <a:sym typeface="Symbol" pitchFamily="18" charset="2"/>
              </a:rPr>
              <a:t>log</a:t>
            </a:r>
            <a:r>
              <a:rPr lang="en-US" sz="3000" b="1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3000" i="1" dirty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sz="3000" i="1" dirty="0">
                <a:sym typeface="Symbol" pitchFamily="18" charset="2"/>
              </a:rPr>
              <a:t> </a:t>
            </a:r>
            <a:r>
              <a:rPr lang="en-US" sz="3000" dirty="0">
                <a:sym typeface="Symbol" pitchFamily="18" charset="2"/>
              </a:rPr>
              <a:t>squaring operations in </a:t>
            </a:r>
            <a:r>
              <a:rPr lang="en-US" sz="3000" dirty="0">
                <a:solidFill>
                  <a:schemeClr val="accent2"/>
                </a:solidFill>
                <a:sym typeface="Symbol" pitchFamily="18" charset="2"/>
              </a:rPr>
              <a:t>O(</a:t>
            </a:r>
            <a:r>
              <a:rPr lang="en-US" sz="3000" i="1" dirty="0" err="1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sz="3000" baseline="30000" dirty="0" err="1">
                <a:solidFill>
                  <a:schemeClr val="accent2"/>
                </a:solidFill>
                <a:sym typeface="Symbol" pitchFamily="18" charset="2"/>
              </a:rPr>
              <a:t></a:t>
            </a:r>
            <a:r>
              <a:rPr lang="en-US" sz="3000" dirty="0" err="1">
                <a:solidFill>
                  <a:schemeClr val="accent2"/>
                </a:solidFill>
                <a:sym typeface="Symbol" pitchFamily="18" charset="2"/>
              </a:rPr>
              <a:t>log</a:t>
            </a:r>
            <a:r>
              <a:rPr lang="en-US" sz="3000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3000" i="1" dirty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sz="3000" dirty="0">
                <a:solidFill>
                  <a:schemeClr val="accent2"/>
                </a:solidFill>
                <a:sym typeface="Symbol" pitchFamily="18" charset="2"/>
              </a:rPr>
              <a:t>)</a:t>
            </a:r>
            <a:r>
              <a:rPr lang="en-US" sz="3000" dirty="0">
                <a:sym typeface="Symbol" pitchFamily="18" charset="2"/>
              </a:rPr>
              <a:t> time.</a:t>
            </a:r>
            <a:endParaRPr lang="en-US" sz="3000" i="1" dirty="0">
              <a:sym typeface="Symbol" pitchFamily="18" charset="2"/>
            </a:endParaRPr>
          </a:p>
        </p:txBody>
      </p:sp>
      <p:sp>
        <p:nvSpPr>
          <p:cNvPr id="451591" name="Text Box 7"/>
          <p:cNvSpPr txBox="1">
            <a:spLocks noChangeArrowheads="1"/>
          </p:cNvSpPr>
          <p:nvPr/>
        </p:nvSpPr>
        <p:spPr bwMode="auto">
          <a:xfrm>
            <a:off x="785813" y="5304423"/>
            <a:ext cx="768032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dirty="0"/>
              <a:t>It can also be computed in </a:t>
            </a:r>
            <a:r>
              <a:rPr lang="en-US" sz="3000" dirty="0">
                <a:solidFill>
                  <a:schemeClr val="accent2"/>
                </a:solidFill>
                <a:sym typeface="Symbol" pitchFamily="18" charset="2"/>
              </a:rPr>
              <a:t>O(</a:t>
            </a:r>
            <a:r>
              <a:rPr lang="en-US" sz="3000" i="1" dirty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sz="3000" baseline="30000" dirty="0">
                <a:solidFill>
                  <a:schemeClr val="accent2"/>
                </a:solidFill>
                <a:sym typeface="Symbol" pitchFamily="18" charset="2"/>
              </a:rPr>
              <a:t></a:t>
            </a:r>
            <a:r>
              <a:rPr lang="en-US" sz="3000" dirty="0">
                <a:solidFill>
                  <a:schemeClr val="accent2"/>
                </a:solidFill>
                <a:sym typeface="Symbol" pitchFamily="18" charset="2"/>
              </a:rPr>
              <a:t>)</a:t>
            </a:r>
            <a:r>
              <a:rPr lang="en-US" sz="3000" dirty="0">
                <a:sym typeface="Symbol" pitchFamily="18" charset="2"/>
              </a:rPr>
              <a:t> time.</a:t>
            </a:r>
            <a:endParaRPr lang="en-US" sz="3000" i="1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9" grpId="0"/>
      <p:bldP spid="451590" grpId="0"/>
      <p:bldP spid="45159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330" name="Group 2"/>
          <p:cNvGraphicFramePr>
            <a:graphicFrameLocks noGrp="1"/>
          </p:cNvGraphicFramePr>
          <p:nvPr/>
        </p:nvGraphicFramePr>
        <p:xfrm>
          <a:off x="3848100" y="3217863"/>
          <a:ext cx="4918075" cy="1708150"/>
        </p:xfrm>
        <a:graphic>
          <a:graphicData uri="http://schemas.openxmlformats.org/drawingml/2006/table">
            <a:tbl>
              <a:tblPr/>
              <a:tblGrid>
                <a:gridCol w="2524125"/>
                <a:gridCol w="2393950"/>
              </a:tblGrid>
              <a:tr h="854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</a:t>
                      </a:r>
                      <a:r>
                        <a:rPr kumimoji="0" lang="en-US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BD*C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)*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EBD*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D*CE</a:t>
                      </a:r>
                      <a:endParaRPr kumimoji="0" lang="en-US" sz="2600" b="0" i="1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D*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</a:t>
                      </a:r>
                      <a:r>
                        <a:rPr kumimoji="0" lang="en-US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GBD*</a:t>
                      </a:r>
                      <a:endParaRPr kumimoji="0" lang="en-US" sz="2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3341" name="Group 13"/>
          <p:cNvGraphicFramePr>
            <a:graphicFrameLocks noGrp="1"/>
          </p:cNvGraphicFramePr>
          <p:nvPr/>
        </p:nvGraphicFramePr>
        <p:xfrm>
          <a:off x="1263650" y="815975"/>
          <a:ext cx="1898650" cy="1771650"/>
        </p:xfrm>
        <a:graphic>
          <a:graphicData uri="http://schemas.openxmlformats.org/drawingml/2006/table">
            <a:tbl>
              <a:tblPr/>
              <a:tblGrid>
                <a:gridCol w="949325"/>
                <a:gridCol w="949325"/>
              </a:tblGrid>
              <a:tr h="885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3352" name="Group 24"/>
          <p:cNvGraphicFramePr>
            <a:graphicFrameLocks noGrp="1"/>
          </p:cNvGraphicFramePr>
          <p:nvPr/>
        </p:nvGraphicFramePr>
        <p:xfrm>
          <a:off x="1314450" y="3227388"/>
          <a:ext cx="1847850" cy="1670050"/>
        </p:xfrm>
        <a:graphic>
          <a:graphicData uri="http://schemas.openxmlformats.org/drawingml/2006/table">
            <a:tbl>
              <a:tblPr/>
              <a:tblGrid>
                <a:gridCol w="923925"/>
                <a:gridCol w="923925"/>
              </a:tblGrid>
              <a:tr h="835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3363" name="Text Box 35"/>
          <p:cNvSpPr txBox="1">
            <a:spLocks noChangeArrowheads="1"/>
          </p:cNvSpPr>
          <p:nvPr/>
        </p:nvSpPr>
        <p:spPr bwMode="auto">
          <a:xfrm>
            <a:off x="174625" y="1425575"/>
            <a:ext cx="8842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/>
              <a:t>X</a:t>
            </a:r>
            <a:r>
              <a:rPr lang="en-US" sz="2400"/>
              <a:t>  =</a:t>
            </a:r>
          </a:p>
        </p:txBody>
      </p:sp>
      <p:sp>
        <p:nvSpPr>
          <p:cNvPr id="483364" name="Text Box 36"/>
          <p:cNvSpPr txBox="1">
            <a:spLocks noChangeArrowheads="1"/>
          </p:cNvSpPr>
          <p:nvPr/>
        </p:nvSpPr>
        <p:spPr bwMode="auto">
          <a:xfrm>
            <a:off x="296863" y="3832225"/>
            <a:ext cx="8842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/>
              <a:t>X</a:t>
            </a:r>
            <a:r>
              <a:rPr lang="en-US" sz="2400" baseline="30000"/>
              <a:t>*</a:t>
            </a:r>
            <a:r>
              <a:rPr lang="en-US" sz="2400"/>
              <a:t>  =</a:t>
            </a:r>
          </a:p>
        </p:txBody>
      </p:sp>
      <p:sp>
        <p:nvSpPr>
          <p:cNvPr id="483365" name="Text Box 37"/>
          <p:cNvSpPr txBox="1">
            <a:spLocks noChangeArrowheads="1"/>
          </p:cNvSpPr>
          <p:nvPr/>
        </p:nvSpPr>
        <p:spPr bwMode="auto">
          <a:xfrm>
            <a:off x="3263900" y="3833813"/>
            <a:ext cx="4921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=</a:t>
            </a:r>
          </a:p>
        </p:txBody>
      </p:sp>
      <p:sp>
        <p:nvSpPr>
          <p:cNvPr id="483366" name="Text Box 38"/>
          <p:cNvSpPr txBox="1">
            <a:spLocks noChangeArrowheads="1"/>
          </p:cNvSpPr>
          <p:nvPr/>
        </p:nvSpPr>
        <p:spPr bwMode="auto">
          <a:xfrm>
            <a:off x="149225" y="5472113"/>
            <a:ext cx="863758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>
                <a:solidFill>
                  <a:schemeClr val="accent2"/>
                </a:solidFill>
                <a:sym typeface="Symbol" pitchFamily="18" charset="2"/>
              </a:rPr>
              <a:t>TC(</a:t>
            </a:r>
            <a:r>
              <a:rPr lang="en-US" b="1" i="1" dirty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b="1" dirty="0">
                <a:solidFill>
                  <a:schemeClr val="accent2"/>
                </a:solidFill>
                <a:sym typeface="Symbol" pitchFamily="18" charset="2"/>
              </a:rPr>
              <a:t>) ≤ </a:t>
            </a:r>
            <a:r>
              <a:rPr lang="en-US" b="1" dirty="0">
                <a:solidFill>
                  <a:srgbClr val="FF0000"/>
                </a:solidFill>
                <a:sym typeface="Symbol" pitchFamily="18" charset="2"/>
              </a:rPr>
              <a:t>2</a:t>
            </a:r>
            <a:r>
              <a:rPr lang="en-US" b="1" dirty="0">
                <a:solidFill>
                  <a:schemeClr val="accent2"/>
                </a:solidFill>
                <a:sym typeface="Symbol" pitchFamily="18" charset="2"/>
              </a:rPr>
              <a:t> TC(</a:t>
            </a:r>
            <a:r>
              <a:rPr lang="en-US" b="1" i="1" dirty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b="1" dirty="0">
                <a:solidFill>
                  <a:schemeClr val="accent2"/>
                </a:solidFill>
                <a:sym typeface="Symbol" pitchFamily="18" charset="2"/>
              </a:rPr>
              <a:t>/2) + </a:t>
            </a:r>
            <a:r>
              <a:rPr lang="en-US" b="1" dirty="0">
                <a:solidFill>
                  <a:srgbClr val="FF0000"/>
                </a:solidFill>
                <a:sym typeface="Symbol" pitchFamily="18" charset="2"/>
              </a:rPr>
              <a:t>6</a:t>
            </a:r>
            <a:r>
              <a:rPr lang="en-US" b="1" dirty="0">
                <a:solidFill>
                  <a:schemeClr val="accent2"/>
                </a:solidFill>
                <a:sym typeface="Symbol" pitchFamily="18" charset="2"/>
              </a:rPr>
              <a:t> BMM(</a:t>
            </a:r>
            <a:r>
              <a:rPr lang="en-US" b="1" i="1" dirty="0">
                <a:solidFill>
                  <a:schemeClr val="accent2"/>
                </a:solidFill>
                <a:sym typeface="Symbol" pitchFamily="18" charset="2"/>
              </a:rPr>
              <a:t>n/2</a:t>
            </a:r>
            <a:r>
              <a:rPr lang="en-US" b="1" dirty="0">
                <a:solidFill>
                  <a:schemeClr val="accent2"/>
                </a:solidFill>
                <a:sym typeface="Symbol" pitchFamily="18" charset="2"/>
              </a:rPr>
              <a:t>) + O(</a:t>
            </a:r>
            <a:r>
              <a:rPr lang="en-US" b="1" i="1" dirty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b="1" baseline="30000" dirty="0">
                <a:solidFill>
                  <a:schemeClr val="accent2"/>
                </a:solidFill>
                <a:sym typeface="Symbol" pitchFamily="18" charset="2"/>
              </a:rPr>
              <a:t>2</a:t>
            </a:r>
            <a:r>
              <a:rPr lang="en-US" b="1" dirty="0">
                <a:solidFill>
                  <a:schemeClr val="accent2"/>
                </a:solidFill>
                <a:sym typeface="Symbol" pitchFamily="18" charset="2"/>
              </a:rPr>
              <a:t>)</a:t>
            </a:r>
            <a:endParaRPr lang="en-US" b="1" dirty="0"/>
          </a:p>
        </p:txBody>
      </p:sp>
      <p:sp>
        <p:nvSpPr>
          <p:cNvPr id="483367" name="Oval 39"/>
          <p:cNvSpPr>
            <a:spLocks noChangeArrowheads="1"/>
          </p:cNvSpPr>
          <p:nvPr/>
        </p:nvSpPr>
        <p:spPr bwMode="auto">
          <a:xfrm>
            <a:off x="4992688" y="987425"/>
            <a:ext cx="725487" cy="10731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e-IL"/>
          </a:p>
        </p:txBody>
      </p:sp>
      <p:cxnSp>
        <p:nvCxnSpPr>
          <p:cNvPr id="483368" name="AutoShape 40"/>
          <p:cNvCxnSpPr>
            <a:cxnSpLocks noChangeShapeType="1"/>
            <a:stCxn id="483367" idx="3"/>
            <a:endCxn id="483367" idx="1"/>
          </p:cNvCxnSpPr>
          <p:nvPr/>
        </p:nvCxnSpPr>
        <p:spPr bwMode="auto">
          <a:xfrm rot="5400000" flipH="1" flipV="1">
            <a:off x="4720431" y="1523207"/>
            <a:ext cx="758825" cy="1588"/>
          </a:xfrm>
          <a:prstGeom prst="curvedConnector5">
            <a:avLst>
              <a:gd name="adj1" fmla="val -50838"/>
              <a:gd name="adj2" fmla="val -41700000"/>
              <a:gd name="adj3" fmla="val 150838"/>
            </a:avLst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sp>
        <p:nvSpPr>
          <p:cNvPr id="483369" name="Oval 41"/>
          <p:cNvSpPr>
            <a:spLocks noChangeArrowheads="1"/>
          </p:cNvSpPr>
          <p:nvPr/>
        </p:nvSpPr>
        <p:spPr bwMode="auto">
          <a:xfrm flipH="1">
            <a:off x="6432550" y="969963"/>
            <a:ext cx="725488" cy="1014412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e-IL"/>
          </a:p>
        </p:txBody>
      </p:sp>
      <p:cxnSp>
        <p:nvCxnSpPr>
          <p:cNvPr id="483370" name="AutoShape 42"/>
          <p:cNvCxnSpPr>
            <a:cxnSpLocks noChangeShapeType="1"/>
            <a:stCxn id="483369" idx="3"/>
            <a:endCxn id="483369" idx="1"/>
          </p:cNvCxnSpPr>
          <p:nvPr/>
        </p:nvCxnSpPr>
        <p:spPr bwMode="auto">
          <a:xfrm rot="5400000" flipH="1" flipV="1">
            <a:off x="6695282" y="1475581"/>
            <a:ext cx="717550" cy="1587"/>
          </a:xfrm>
          <a:prstGeom prst="curvedConnector5">
            <a:avLst>
              <a:gd name="adj1" fmla="val -52653"/>
              <a:gd name="adj2" fmla="val 41600000"/>
              <a:gd name="adj3" fmla="val 152435"/>
            </a:avLst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83371" name="AutoShape 43"/>
          <p:cNvCxnSpPr>
            <a:cxnSpLocks noChangeShapeType="1"/>
            <a:stCxn id="483367" idx="7"/>
            <a:endCxn id="483369" idx="7"/>
          </p:cNvCxnSpPr>
          <p:nvPr/>
        </p:nvCxnSpPr>
        <p:spPr bwMode="auto">
          <a:xfrm rot="16200000">
            <a:off x="6061869" y="667544"/>
            <a:ext cx="26988" cy="927100"/>
          </a:xfrm>
          <a:prstGeom prst="curvedConnector3">
            <a:avLst>
              <a:gd name="adj1" fmla="val 1494116"/>
            </a:avLst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83372" name="AutoShape 44"/>
          <p:cNvCxnSpPr>
            <a:cxnSpLocks noChangeShapeType="1"/>
            <a:stCxn id="483369" idx="5"/>
            <a:endCxn id="483367" idx="5"/>
          </p:cNvCxnSpPr>
          <p:nvPr/>
        </p:nvCxnSpPr>
        <p:spPr bwMode="auto">
          <a:xfrm rot="5400000">
            <a:off x="6041231" y="1405732"/>
            <a:ext cx="68263" cy="927100"/>
          </a:xfrm>
          <a:prstGeom prst="curvedConnector3">
            <a:avLst>
              <a:gd name="adj1" fmla="val 665116"/>
            </a:avLst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sp>
        <p:nvSpPr>
          <p:cNvPr id="483373" name="Text Box 45"/>
          <p:cNvSpPr txBox="1">
            <a:spLocks noChangeArrowheads="1"/>
          </p:cNvSpPr>
          <p:nvPr/>
        </p:nvSpPr>
        <p:spPr bwMode="auto">
          <a:xfrm>
            <a:off x="3767138" y="1249363"/>
            <a:ext cx="8842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/>
              <a:t>A</a:t>
            </a:r>
          </a:p>
        </p:txBody>
      </p:sp>
      <p:sp>
        <p:nvSpPr>
          <p:cNvPr id="483374" name="Text Box 46"/>
          <p:cNvSpPr txBox="1">
            <a:spLocks noChangeArrowheads="1"/>
          </p:cNvSpPr>
          <p:nvPr/>
        </p:nvSpPr>
        <p:spPr bwMode="auto">
          <a:xfrm>
            <a:off x="7507288" y="1249363"/>
            <a:ext cx="8842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/>
              <a:t>D</a:t>
            </a:r>
          </a:p>
        </p:txBody>
      </p:sp>
      <p:sp>
        <p:nvSpPr>
          <p:cNvPr id="483375" name="Text Box 47"/>
          <p:cNvSpPr txBox="1">
            <a:spLocks noChangeArrowheads="1"/>
          </p:cNvSpPr>
          <p:nvPr/>
        </p:nvSpPr>
        <p:spPr bwMode="auto">
          <a:xfrm>
            <a:off x="5697538" y="2365375"/>
            <a:ext cx="8842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/>
              <a:t>C</a:t>
            </a:r>
          </a:p>
        </p:txBody>
      </p:sp>
      <p:sp>
        <p:nvSpPr>
          <p:cNvPr id="483376" name="Text Box 48"/>
          <p:cNvSpPr txBox="1">
            <a:spLocks noChangeArrowheads="1"/>
          </p:cNvSpPr>
          <p:nvPr/>
        </p:nvSpPr>
        <p:spPr bwMode="auto">
          <a:xfrm>
            <a:off x="5695950" y="255588"/>
            <a:ext cx="8842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/>
              <a:t>B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3988676" y="3326524"/>
            <a:ext cx="2238703" cy="6779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427146" y="3321264"/>
            <a:ext cx="2238703" cy="6779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009688" y="4167368"/>
            <a:ext cx="2238703" cy="6779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432341" y="4177862"/>
            <a:ext cx="2238703" cy="6779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66" grpId="0"/>
      <p:bldP spid="20" grpId="0" animBg="1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46138" y="701675"/>
            <a:ext cx="7450137" cy="2035175"/>
          </a:xfrm>
        </p:spPr>
        <p:txBody>
          <a:bodyPr/>
          <a:lstStyle/>
          <a:p>
            <a:pPr marL="609600" indent="-609600" algn="l"/>
            <a:r>
              <a:rPr lang="en-US" sz="3600" b="1">
                <a:solidFill>
                  <a:srgbClr val="FF0000"/>
                </a:solidFill>
              </a:rPr>
              <a:t>Exercise 1:</a:t>
            </a:r>
            <a:r>
              <a:rPr lang="en-US" sz="3600"/>
              <a:t> </a:t>
            </a:r>
            <a:r>
              <a:rPr lang="en-US"/>
              <a:t>Give </a:t>
            </a:r>
            <a:r>
              <a:rPr lang="en-US">
                <a:solidFill>
                  <a:schemeClr val="accent2"/>
                </a:solidFill>
                <a:sym typeface="Symbol" pitchFamily="18" charset="2"/>
              </a:rPr>
              <a:t>O(</a:t>
            </a:r>
            <a:r>
              <a:rPr lang="en-US" i="1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baseline="30000">
                <a:solidFill>
                  <a:schemeClr val="accent2"/>
                </a:solidFill>
                <a:sym typeface="Symbol" pitchFamily="18" charset="2"/>
              </a:rPr>
              <a:t></a:t>
            </a:r>
            <a:r>
              <a:rPr lang="en-US">
                <a:solidFill>
                  <a:schemeClr val="accent2"/>
                </a:solidFill>
                <a:sym typeface="Symbol" pitchFamily="18" charset="2"/>
              </a:rPr>
              <a:t>)</a:t>
            </a:r>
            <a:r>
              <a:rPr lang="en-US" b="1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/>
              <a:t>algorithms for findning, in a directed graph,</a:t>
            </a:r>
          </a:p>
          <a:p>
            <a:pPr marL="609600" indent="-609600" algn="l" rtl="0">
              <a:buFontTx/>
              <a:buAutoNum type="alphaLcParenR"/>
            </a:pPr>
            <a:r>
              <a:rPr lang="en-US"/>
              <a:t>a triangle</a:t>
            </a:r>
          </a:p>
          <a:p>
            <a:pPr marL="609600" indent="-609600" algn="l" rtl="0">
              <a:buFontTx/>
              <a:buAutoNum type="alphaLcParenR"/>
            </a:pPr>
            <a:r>
              <a:rPr lang="en-US"/>
              <a:t>a </a:t>
            </a:r>
            <a:r>
              <a:rPr lang="en-US">
                <a:solidFill>
                  <a:srgbClr val="33CC33"/>
                </a:solidFill>
              </a:rPr>
              <a:t>simple</a:t>
            </a:r>
            <a:r>
              <a:rPr lang="en-US"/>
              <a:t> quadrangle</a:t>
            </a:r>
          </a:p>
          <a:p>
            <a:pPr marL="609600" indent="-609600" algn="l" rtl="0">
              <a:buFontTx/>
              <a:buAutoNum type="alphaLcParenR"/>
            </a:pPr>
            <a:r>
              <a:rPr lang="en-US"/>
              <a:t>a </a:t>
            </a:r>
            <a:r>
              <a:rPr lang="en-US">
                <a:solidFill>
                  <a:srgbClr val="33CC33"/>
                </a:solidFill>
              </a:rPr>
              <a:t>simple</a:t>
            </a:r>
            <a:r>
              <a:rPr lang="en-US"/>
              <a:t> cycle of length </a:t>
            </a:r>
            <a:r>
              <a:rPr lang="en-US" i="1">
                <a:solidFill>
                  <a:schemeClr val="accent2"/>
                </a:solidFill>
              </a:rPr>
              <a:t>k</a:t>
            </a:r>
            <a:r>
              <a:rPr lang="en-US"/>
              <a:t>.</a:t>
            </a:r>
          </a:p>
        </p:txBody>
      </p:sp>
      <p:sp>
        <p:nvSpPr>
          <p:cNvPr id="452611" name="Text Box 3"/>
          <p:cNvSpPr txBox="1">
            <a:spLocks noChangeArrowheads="1"/>
          </p:cNvSpPr>
          <p:nvPr/>
        </p:nvSpPr>
        <p:spPr bwMode="auto">
          <a:xfrm>
            <a:off x="846138" y="3967163"/>
            <a:ext cx="7566025" cy="23352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/>
            <a:r>
              <a:rPr lang="en-US" sz="2800" b="1">
                <a:solidFill>
                  <a:srgbClr val="CC0099"/>
                </a:solidFill>
              </a:rPr>
              <a:t>Hints:</a:t>
            </a:r>
          </a:p>
          <a:p>
            <a:pPr marL="457200" indent="-457200" algn="l">
              <a:spcBef>
                <a:spcPct val="25000"/>
              </a:spcBef>
              <a:buFontTx/>
              <a:buAutoNum type="arabicPeriod"/>
            </a:pPr>
            <a:r>
              <a:rPr lang="en-US" sz="2800">
                <a:solidFill>
                  <a:schemeClr val="tx1"/>
                </a:solidFill>
              </a:rPr>
              <a:t>In an </a:t>
            </a:r>
            <a:r>
              <a:rPr lang="en-US" sz="2800" b="1">
                <a:solidFill>
                  <a:srgbClr val="FF9900"/>
                </a:solidFill>
              </a:rPr>
              <a:t>acyclic</a:t>
            </a:r>
            <a:r>
              <a:rPr lang="en-US" sz="2800">
                <a:solidFill>
                  <a:schemeClr val="tx1"/>
                </a:solidFill>
              </a:rPr>
              <a:t> graph all paths are simple.</a:t>
            </a:r>
          </a:p>
          <a:p>
            <a:pPr marL="457200" indent="-457200" algn="l">
              <a:buFontTx/>
              <a:buAutoNum type="arabicPeriod"/>
            </a:pPr>
            <a:r>
              <a:rPr lang="en-US" sz="2800">
                <a:solidFill>
                  <a:schemeClr val="tx1"/>
                </a:solidFill>
              </a:rPr>
              <a:t>In c) running time may be</a:t>
            </a:r>
            <a:r>
              <a:rPr lang="en-US" sz="2800" b="1">
                <a:solidFill>
                  <a:schemeClr val="tx1"/>
                </a:solidFill>
              </a:rPr>
              <a:t> </a:t>
            </a:r>
            <a:r>
              <a:rPr lang="en-US" sz="2800" b="1">
                <a:solidFill>
                  <a:srgbClr val="FF0000"/>
                </a:solidFill>
              </a:rPr>
              <a:t>exponential</a:t>
            </a:r>
            <a:r>
              <a:rPr lang="en-US" sz="2800">
                <a:solidFill>
                  <a:schemeClr val="tx1"/>
                </a:solidFill>
              </a:rPr>
              <a:t> in </a:t>
            </a:r>
            <a:r>
              <a:rPr lang="en-US" sz="2800" i="1">
                <a:solidFill>
                  <a:schemeClr val="accent2"/>
                </a:solidFill>
              </a:rPr>
              <a:t>k</a:t>
            </a:r>
            <a:r>
              <a:rPr lang="en-US" sz="280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Tx/>
              <a:buAutoNum type="arabicPeriod"/>
            </a:pPr>
            <a:r>
              <a:rPr lang="en-US" sz="2800" b="1">
                <a:solidFill>
                  <a:srgbClr val="996633"/>
                </a:solidFill>
              </a:rPr>
              <a:t>Randomization</a:t>
            </a:r>
            <a:r>
              <a:rPr lang="en-US" sz="2800">
                <a:solidFill>
                  <a:schemeClr val="tx1"/>
                </a:solidFill>
              </a:rPr>
              <a:t> makes solution much easier.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0" grpId="0" build="p"/>
      <p:bldP spid="4526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46350"/>
            <a:ext cx="9144000" cy="1470025"/>
          </a:xfrm>
        </p:spPr>
        <p:txBody>
          <a:bodyPr/>
          <a:lstStyle/>
          <a:p>
            <a:pPr rtl="0"/>
            <a:r>
              <a:rPr lang="en-US" dirty="0">
                <a:solidFill>
                  <a:schemeClr val="accent2"/>
                </a:solidFill>
                <a:latin typeface="Copperplate Gothic Bold" pitchFamily="34" charset="0"/>
              </a:rPr>
              <a:t>MIN-PLUS MATRIX </a:t>
            </a:r>
            <a:r>
              <a:rPr lang="en-US" dirty="0" smtClean="0">
                <a:solidFill>
                  <a:schemeClr val="accent2"/>
                </a:solidFill>
                <a:latin typeface="Copperplate Gothic Bold" pitchFamily="34" charset="0"/>
              </a:rPr>
              <a:t>MULTIPLICATION</a:t>
            </a:r>
            <a:br>
              <a:rPr lang="en-US" dirty="0" smtClean="0">
                <a:solidFill>
                  <a:schemeClr val="accent2"/>
                </a:solidFill>
                <a:latin typeface="Copperplate Gothic Bold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Copperplate Gothic Bold" pitchFamily="34" charset="0"/>
              </a:rPr>
              <a:t> and</a:t>
            </a:r>
            <a:r>
              <a:rPr lang="en-US" dirty="0" smtClean="0">
                <a:solidFill>
                  <a:schemeClr val="accent2"/>
                </a:solidFill>
                <a:latin typeface="Copperplate Gothic Bold" pitchFamily="34" charset="0"/>
              </a:rPr>
              <a:t/>
            </a:r>
            <a:br>
              <a:rPr lang="en-US" dirty="0" smtClean="0">
                <a:solidFill>
                  <a:schemeClr val="accent2"/>
                </a:solidFill>
                <a:latin typeface="Copperplate Gothic Bold" pitchFamily="34" charset="0"/>
              </a:rPr>
            </a:br>
            <a:r>
              <a:rPr lang="en-US" dirty="0" smtClean="0">
                <a:solidFill>
                  <a:schemeClr val="accent2"/>
                </a:solidFill>
                <a:latin typeface="Copperplate Gothic Bold" pitchFamily="34" charset="0"/>
              </a:rPr>
              <a:t>ALL-PAIRS </a:t>
            </a:r>
            <a:br>
              <a:rPr lang="en-US" dirty="0" smtClean="0">
                <a:solidFill>
                  <a:schemeClr val="accent2"/>
                </a:solidFill>
                <a:latin typeface="Copperplate Gothic Bold" pitchFamily="34" charset="0"/>
              </a:rPr>
            </a:br>
            <a:r>
              <a:rPr lang="en-US" dirty="0" smtClean="0">
                <a:solidFill>
                  <a:schemeClr val="accent2"/>
                </a:solidFill>
                <a:latin typeface="Copperplate Gothic Bold" pitchFamily="34" charset="0"/>
              </a:rPr>
              <a:t>SHORTEST PATHS</a:t>
            </a:r>
            <a:br>
              <a:rPr lang="en-US" dirty="0" smtClean="0">
                <a:solidFill>
                  <a:schemeClr val="accent2"/>
                </a:solidFill>
                <a:latin typeface="Copperplate Gothic Bold" pitchFamily="34" charset="0"/>
              </a:rPr>
            </a:br>
            <a:r>
              <a:rPr lang="en-US" dirty="0" smtClean="0">
                <a:solidFill>
                  <a:schemeClr val="accent2"/>
                </a:solidFill>
                <a:latin typeface="Copperplate Gothic Bold" pitchFamily="34" charset="0"/>
              </a:rPr>
              <a:t>(APSP)</a:t>
            </a:r>
            <a:endParaRPr lang="en-US" dirty="0">
              <a:solidFill>
                <a:schemeClr val="accent2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8" y="595313"/>
            <a:ext cx="8283575" cy="736600"/>
          </a:xfrm>
        </p:spPr>
        <p:txBody>
          <a:bodyPr/>
          <a:lstStyle/>
          <a:p>
            <a:pPr rtl="0"/>
            <a:r>
              <a:rPr lang="en-US" dirty="0">
                <a:solidFill>
                  <a:schemeClr val="accent2"/>
                </a:solidFill>
              </a:rPr>
              <a:t>An interesting special case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of </a:t>
            </a:r>
            <a:r>
              <a:rPr lang="en-US" dirty="0" smtClean="0">
                <a:solidFill>
                  <a:schemeClr val="accent2"/>
                </a:solidFill>
              </a:rPr>
              <a:t>the APSP </a:t>
            </a:r>
            <a:r>
              <a:rPr lang="en-US" dirty="0">
                <a:solidFill>
                  <a:schemeClr val="accent2"/>
                </a:solidFill>
              </a:rPr>
              <a:t>problem</a:t>
            </a:r>
          </a:p>
        </p:txBody>
      </p:sp>
      <p:sp>
        <p:nvSpPr>
          <p:cNvPr id="491523" name="Text Box 3"/>
          <p:cNvSpPr txBox="1">
            <a:spLocks noChangeAspect="1" noChangeArrowheads="1"/>
          </p:cNvSpPr>
          <p:nvPr/>
        </p:nvSpPr>
        <p:spPr bwMode="auto">
          <a:xfrm>
            <a:off x="1652588" y="1758950"/>
            <a:ext cx="584200" cy="57943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>
                <a:solidFill>
                  <a:srgbClr val="CC3300"/>
                </a:solidFill>
              </a:rPr>
              <a:t>A</a:t>
            </a:r>
          </a:p>
        </p:txBody>
      </p:sp>
      <p:sp>
        <p:nvSpPr>
          <p:cNvPr id="491524" name="Text Box 4"/>
          <p:cNvSpPr txBox="1">
            <a:spLocks noChangeAspect="1" noChangeArrowheads="1"/>
          </p:cNvSpPr>
          <p:nvPr/>
        </p:nvSpPr>
        <p:spPr bwMode="auto">
          <a:xfrm>
            <a:off x="3151188" y="1758950"/>
            <a:ext cx="585787" cy="57943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>
                <a:solidFill>
                  <a:srgbClr val="CC3300"/>
                </a:solidFill>
              </a:rPr>
              <a:t>B</a:t>
            </a:r>
          </a:p>
        </p:txBody>
      </p:sp>
      <p:sp>
        <p:nvSpPr>
          <p:cNvPr id="491525" name="Oval 5"/>
          <p:cNvSpPr>
            <a:spLocks noChangeAspect="1" noChangeArrowheads="1"/>
          </p:cNvSpPr>
          <p:nvPr/>
        </p:nvSpPr>
        <p:spPr bwMode="auto">
          <a:xfrm>
            <a:off x="1081088" y="2509838"/>
            <a:ext cx="393700" cy="371475"/>
          </a:xfrm>
          <a:prstGeom prst="ellipse">
            <a:avLst/>
          </a:prstGeom>
          <a:solidFill>
            <a:srgbClr val="FF6600">
              <a:alpha val="4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91526" name="Oval 6"/>
          <p:cNvSpPr>
            <a:spLocks noChangeAspect="1" noChangeArrowheads="1"/>
          </p:cNvSpPr>
          <p:nvPr/>
        </p:nvSpPr>
        <p:spPr bwMode="auto">
          <a:xfrm>
            <a:off x="1081088" y="3365500"/>
            <a:ext cx="393700" cy="371475"/>
          </a:xfrm>
          <a:prstGeom prst="ellipse">
            <a:avLst/>
          </a:prstGeom>
          <a:solidFill>
            <a:srgbClr val="FF6600">
              <a:alpha val="4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91527" name="Oval 7"/>
          <p:cNvSpPr>
            <a:spLocks noChangeAspect="1" noChangeArrowheads="1"/>
          </p:cNvSpPr>
          <p:nvPr/>
        </p:nvSpPr>
        <p:spPr bwMode="auto">
          <a:xfrm>
            <a:off x="1081088" y="4222750"/>
            <a:ext cx="393700" cy="369888"/>
          </a:xfrm>
          <a:prstGeom prst="ellipse">
            <a:avLst/>
          </a:prstGeom>
          <a:solidFill>
            <a:srgbClr val="FF6600">
              <a:alpha val="4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91528" name="Oval 8"/>
          <p:cNvSpPr>
            <a:spLocks noChangeAspect="1" noChangeArrowheads="1"/>
          </p:cNvSpPr>
          <p:nvPr/>
        </p:nvSpPr>
        <p:spPr bwMode="auto">
          <a:xfrm>
            <a:off x="1081088" y="5078413"/>
            <a:ext cx="393700" cy="371475"/>
          </a:xfrm>
          <a:prstGeom prst="ellipse">
            <a:avLst/>
          </a:prstGeom>
          <a:solidFill>
            <a:srgbClr val="FF6600">
              <a:alpha val="4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91529" name="Oval 9"/>
          <p:cNvSpPr>
            <a:spLocks noChangeAspect="1" noChangeArrowheads="1"/>
          </p:cNvSpPr>
          <p:nvPr/>
        </p:nvSpPr>
        <p:spPr bwMode="auto">
          <a:xfrm>
            <a:off x="1081088" y="5934075"/>
            <a:ext cx="393700" cy="371475"/>
          </a:xfrm>
          <a:prstGeom prst="ellipse">
            <a:avLst/>
          </a:prstGeom>
          <a:solidFill>
            <a:srgbClr val="FF6600">
              <a:alpha val="4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grpSp>
        <p:nvGrpSpPr>
          <p:cNvPr id="491530" name="Group 10"/>
          <p:cNvGrpSpPr>
            <a:grpSpLocks noChangeAspect="1"/>
          </p:cNvGrpSpPr>
          <p:nvPr/>
        </p:nvGrpSpPr>
        <p:grpSpPr bwMode="auto">
          <a:xfrm>
            <a:off x="2554288" y="2513013"/>
            <a:ext cx="393700" cy="3795712"/>
            <a:chOff x="1491" y="2489"/>
            <a:chExt cx="160" cy="1543"/>
          </a:xfrm>
        </p:grpSpPr>
        <p:sp>
          <p:nvSpPr>
            <p:cNvPr id="491531" name="Oval 11"/>
            <p:cNvSpPr>
              <a:spLocks noChangeAspect="1" noChangeArrowheads="1"/>
            </p:cNvSpPr>
            <p:nvPr/>
          </p:nvSpPr>
          <p:spPr bwMode="auto">
            <a:xfrm>
              <a:off x="1491" y="2489"/>
              <a:ext cx="160" cy="151"/>
            </a:xfrm>
            <a:prstGeom prst="ellipse">
              <a:avLst/>
            </a:prstGeom>
            <a:solidFill>
              <a:srgbClr val="FF6600">
                <a:alpha val="47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91532" name="Oval 12"/>
            <p:cNvSpPr>
              <a:spLocks noChangeAspect="1" noChangeArrowheads="1"/>
            </p:cNvSpPr>
            <p:nvPr/>
          </p:nvSpPr>
          <p:spPr bwMode="auto">
            <a:xfrm>
              <a:off x="1491" y="2837"/>
              <a:ext cx="160" cy="151"/>
            </a:xfrm>
            <a:prstGeom prst="ellipse">
              <a:avLst/>
            </a:prstGeom>
            <a:solidFill>
              <a:srgbClr val="FF6600">
                <a:alpha val="47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91533" name="Oval 13"/>
            <p:cNvSpPr>
              <a:spLocks noChangeAspect="1" noChangeArrowheads="1"/>
            </p:cNvSpPr>
            <p:nvPr/>
          </p:nvSpPr>
          <p:spPr bwMode="auto">
            <a:xfrm>
              <a:off x="1491" y="3185"/>
              <a:ext cx="160" cy="151"/>
            </a:xfrm>
            <a:prstGeom prst="ellipse">
              <a:avLst/>
            </a:prstGeom>
            <a:solidFill>
              <a:srgbClr val="FF6600">
                <a:alpha val="47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91534" name="Oval 14"/>
            <p:cNvSpPr>
              <a:spLocks noChangeAspect="1" noChangeArrowheads="1"/>
            </p:cNvSpPr>
            <p:nvPr/>
          </p:nvSpPr>
          <p:spPr bwMode="auto">
            <a:xfrm>
              <a:off x="1491" y="3533"/>
              <a:ext cx="160" cy="151"/>
            </a:xfrm>
            <a:prstGeom prst="ellipse">
              <a:avLst/>
            </a:prstGeom>
            <a:solidFill>
              <a:srgbClr val="FF6600">
                <a:alpha val="47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91535" name="Oval 15"/>
            <p:cNvSpPr>
              <a:spLocks noChangeAspect="1" noChangeArrowheads="1"/>
            </p:cNvSpPr>
            <p:nvPr/>
          </p:nvSpPr>
          <p:spPr bwMode="auto">
            <a:xfrm>
              <a:off x="1491" y="3881"/>
              <a:ext cx="160" cy="151"/>
            </a:xfrm>
            <a:prstGeom prst="ellipse">
              <a:avLst/>
            </a:prstGeom>
            <a:solidFill>
              <a:srgbClr val="FF6600">
                <a:alpha val="47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grpSp>
        <p:nvGrpSpPr>
          <p:cNvPr id="491536" name="Group 16"/>
          <p:cNvGrpSpPr>
            <a:grpSpLocks noChangeAspect="1"/>
          </p:cNvGrpSpPr>
          <p:nvPr/>
        </p:nvGrpSpPr>
        <p:grpSpPr bwMode="auto">
          <a:xfrm>
            <a:off x="4030663" y="2513013"/>
            <a:ext cx="393700" cy="3795712"/>
            <a:chOff x="1491" y="2489"/>
            <a:chExt cx="160" cy="1543"/>
          </a:xfrm>
        </p:grpSpPr>
        <p:sp>
          <p:nvSpPr>
            <p:cNvPr id="491537" name="Oval 17"/>
            <p:cNvSpPr>
              <a:spLocks noChangeAspect="1" noChangeArrowheads="1"/>
            </p:cNvSpPr>
            <p:nvPr/>
          </p:nvSpPr>
          <p:spPr bwMode="auto">
            <a:xfrm>
              <a:off x="1491" y="2489"/>
              <a:ext cx="160" cy="151"/>
            </a:xfrm>
            <a:prstGeom prst="ellipse">
              <a:avLst/>
            </a:prstGeom>
            <a:solidFill>
              <a:srgbClr val="FF6600">
                <a:alpha val="47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91538" name="Oval 18"/>
            <p:cNvSpPr>
              <a:spLocks noChangeAspect="1" noChangeArrowheads="1"/>
            </p:cNvSpPr>
            <p:nvPr/>
          </p:nvSpPr>
          <p:spPr bwMode="auto">
            <a:xfrm>
              <a:off x="1491" y="2837"/>
              <a:ext cx="160" cy="151"/>
            </a:xfrm>
            <a:prstGeom prst="ellipse">
              <a:avLst/>
            </a:prstGeom>
            <a:solidFill>
              <a:srgbClr val="FF6600">
                <a:alpha val="47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91539" name="Oval 19"/>
            <p:cNvSpPr>
              <a:spLocks noChangeAspect="1" noChangeArrowheads="1"/>
            </p:cNvSpPr>
            <p:nvPr/>
          </p:nvSpPr>
          <p:spPr bwMode="auto">
            <a:xfrm>
              <a:off x="1491" y="3185"/>
              <a:ext cx="160" cy="151"/>
            </a:xfrm>
            <a:prstGeom prst="ellipse">
              <a:avLst/>
            </a:prstGeom>
            <a:solidFill>
              <a:srgbClr val="FF6600">
                <a:alpha val="47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91540" name="Oval 20"/>
            <p:cNvSpPr>
              <a:spLocks noChangeAspect="1" noChangeArrowheads="1"/>
            </p:cNvSpPr>
            <p:nvPr/>
          </p:nvSpPr>
          <p:spPr bwMode="auto">
            <a:xfrm>
              <a:off x="1491" y="3533"/>
              <a:ext cx="160" cy="151"/>
            </a:xfrm>
            <a:prstGeom prst="ellipse">
              <a:avLst/>
            </a:prstGeom>
            <a:solidFill>
              <a:srgbClr val="FF6600">
                <a:alpha val="47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91541" name="Oval 21"/>
            <p:cNvSpPr>
              <a:spLocks noChangeAspect="1" noChangeArrowheads="1"/>
            </p:cNvSpPr>
            <p:nvPr/>
          </p:nvSpPr>
          <p:spPr bwMode="auto">
            <a:xfrm>
              <a:off x="1491" y="3881"/>
              <a:ext cx="160" cy="151"/>
            </a:xfrm>
            <a:prstGeom prst="ellipse">
              <a:avLst/>
            </a:prstGeom>
            <a:solidFill>
              <a:srgbClr val="FF6600">
                <a:alpha val="47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cxnSp>
        <p:nvCxnSpPr>
          <p:cNvPr id="491542" name="AutoShape 22"/>
          <p:cNvCxnSpPr>
            <a:cxnSpLocks noChangeAspect="1" noChangeShapeType="1"/>
            <a:stCxn id="491525" idx="5"/>
            <a:endCxn id="491532" idx="1"/>
          </p:cNvCxnSpPr>
          <p:nvPr/>
        </p:nvCxnSpPr>
        <p:spPr bwMode="auto">
          <a:xfrm>
            <a:off x="1417638" y="2827338"/>
            <a:ext cx="1193800" cy="595312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91543" name="AutoShape 23"/>
          <p:cNvCxnSpPr>
            <a:cxnSpLocks noChangeAspect="1" noChangeShapeType="1"/>
            <a:stCxn id="491525" idx="4"/>
            <a:endCxn id="491534" idx="1"/>
          </p:cNvCxnSpPr>
          <p:nvPr/>
        </p:nvCxnSpPr>
        <p:spPr bwMode="auto">
          <a:xfrm>
            <a:off x="1277938" y="2881313"/>
            <a:ext cx="1333500" cy="225425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91544" name="AutoShape 24"/>
          <p:cNvCxnSpPr>
            <a:cxnSpLocks noChangeAspect="1" noChangeShapeType="1"/>
            <a:stCxn id="491529" idx="7"/>
            <a:endCxn id="491534" idx="3"/>
          </p:cNvCxnSpPr>
          <p:nvPr/>
        </p:nvCxnSpPr>
        <p:spPr bwMode="auto">
          <a:xfrm flipV="1">
            <a:off x="1417638" y="5399088"/>
            <a:ext cx="1193800" cy="588962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91545" name="AutoShape 25"/>
          <p:cNvCxnSpPr>
            <a:cxnSpLocks noChangeAspect="1" noChangeShapeType="1"/>
            <a:stCxn id="491525" idx="5"/>
            <a:endCxn id="491533" idx="1"/>
          </p:cNvCxnSpPr>
          <p:nvPr/>
        </p:nvCxnSpPr>
        <p:spPr bwMode="auto">
          <a:xfrm>
            <a:off x="1417638" y="2827338"/>
            <a:ext cx="1193800" cy="1452562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91546" name="AutoShape 26"/>
          <p:cNvCxnSpPr>
            <a:cxnSpLocks noChangeAspect="1" noChangeShapeType="1"/>
            <a:stCxn id="491534" idx="7"/>
            <a:endCxn id="491539" idx="3"/>
          </p:cNvCxnSpPr>
          <p:nvPr/>
        </p:nvCxnSpPr>
        <p:spPr bwMode="auto">
          <a:xfrm flipV="1">
            <a:off x="2890838" y="4541838"/>
            <a:ext cx="1196975" cy="593725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91547" name="AutoShape 27"/>
          <p:cNvCxnSpPr>
            <a:cxnSpLocks noChangeAspect="1" noChangeShapeType="1"/>
            <a:stCxn id="491532" idx="5"/>
            <a:endCxn id="491539" idx="1"/>
          </p:cNvCxnSpPr>
          <p:nvPr/>
        </p:nvCxnSpPr>
        <p:spPr bwMode="auto">
          <a:xfrm>
            <a:off x="2890838" y="3686175"/>
            <a:ext cx="1196975" cy="593725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91548" name="AutoShape 28"/>
          <p:cNvCxnSpPr>
            <a:cxnSpLocks noChangeAspect="1" noChangeShapeType="1"/>
            <a:stCxn id="491541" idx="1"/>
            <a:endCxn id="491534" idx="5"/>
          </p:cNvCxnSpPr>
          <p:nvPr/>
        </p:nvCxnSpPr>
        <p:spPr bwMode="auto">
          <a:xfrm flipH="1" flipV="1">
            <a:off x="2890838" y="5399088"/>
            <a:ext cx="1196975" cy="5921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 type="arrow" w="lg" len="lg"/>
            <a:tailEnd type="none" w="lg" len="lg"/>
          </a:ln>
          <a:effectLst/>
        </p:spPr>
      </p:cxnSp>
      <p:cxnSp>
        <p:nvCxnSpPr>
          <p:cNvPr id="491549" name="AutoShape 29"/>
          <p:cNvCxnSpPr>
            <a:cxnSpLocks noChangeAspect="1" noChangeShapeType="1"/>
            <a:stCxn id="491531" idx="5"/>
            <a:endCxn id="491539" idx="0"/>
          </p:cNvCxnSpPr>
          <p:nvPr/>
        </p:nvCxnSpPr>
        <p:spPr bwMode="auto">
          <a:xfrm>
            <a:off x="2890838" y="2830513"/>
            <a:ext cx="1336675" cy="1395412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sp>
        <p:nvSpPr>
          <p:cNvPr id="491550" name="Text Box 30"/>
          <p:cNvSpPr txBox="1">
            <a:spLocks noChangeAspect="1" noChangeArrowheads="1"/>
          </p:cNvSpPr>
          <p:nvPr/>
        </p:nvSpPr>
        <p:spPr bwMode="auto">
          <a:xfrm>
            <a:off x="1768475" y="2781300"/>
            <a:ext cx="5873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17</a:t>
            </a:r>
          </a:p>
        </p:txBody>
      </p:sp>
      <p:sp>
        <p:nvSpPr>
          <p:cNvPr id="491551" name="Text Box 31"/>
          <p:cNvSpPr txBox="1">
            <a:spLocks noChangeAspect="1" noChangeArrowheads="1"/>
          </p:cNvSpPr>
          <p:nvPr/>
        </p:nvSpPr>
        <p:spPr bwMode="auto">
          <a:xfrm>
            <a:off x="3175000" y="3570288"/>
            <a:ext cx="5556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23</a:t>
            </a:r>
          </a:p>
        </p:txBody>
      </p:sp>
      <p:cxnSp>
        <p:nvCxnSpPr>
          <p:cNvPr id="491552" name="AutoShape 32"/>
          <p:cNvCxnSpPr>
            <a:cxnSpLocks noChangeAspect="1" noChangeShapeType="1"/>
            <a:stCxn id="491525" idx="6"/>
            <a:endCxn id="491531" idx="2"/>
          </p:cNvCxnSpPr>
          <p:nvPr/>
        </p:nvCxnSpPr>
        <p:spPr bwMode="auto">
          <a:xfrm>
            <a:off x="1474788" y="2695575"/>
            <a:ext cx="1079500" cy="3175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91553" name="AutoShape 33"/>
          <p:cNvCxnSpPr>
            <a:cxnSpLocks noChangeAspect="1" noChangeShapeType="1"/>
            <a:stCxn id="491533" idx="6"/>
            <a:endCxn id="491539" idx="2"/>
          </p:cNvCxnSpPr>
          <p:nvPr/>
        </p:nvCxnSpPr>
        <p:spPr bwMode="auto">
          <a:xfrm>
            <a:off x="2947988" y="4411663"/>
            <a:ext cx="1082675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sp>
        <p:nvSpPr>
          <p:cNvPr id="491554" name="Text Box 34"/>
          <p:cNvSpPr txBox="1">
            <a:spLocks noChangeArrowheads="1"/>
          </p:cNvSpPr>
          <p:nvPr/>
        </p:nvSpPr>
        <p:spPr bwMode="auto">
          <a:xfrm>
            <a:off x="5192713" y="4854575"/>
            <a:ext cx="3556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Min-Plus product</a:t>
            </a:r>
          </a:p>
        </p:txBody>
      </p:sp>
      <p:sp>
        <p:nvSpPr>
          <p:cNvPr id="491555" name="Text Box 35"/>
          <p:cNvSpPr txBox="1">
            <a:spLocks noChangeAspect="1" noChangeArrowheads="1"/>
          </p:cNvSpPr>
          <p:nvPr/>
        </p:nvSpPr>
        <p:spPr bwMode="auto">
          <a:xfrm>
            <a:off x="1768475" y="3198813"/>
            <a:ext cx="5873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2</a:t>
            </a:r>
          </a:p>
        </p:txBody>
      </p:sp>
      <p:sp>
        <p:nvSpPr>
          <p:cNvPr id="491556" name="Text Box 36"/>
          <p:cNvSpPr txBox="1">
            <a:spLocks noChangeAspect="1" noChangeArrowheads="1"/>
          </p:cNvSpPr>
          <p:nvPr/>
        </p:nvSpPr>
        <p:spPr bwMode="auto">
          <a:xfrm>
            <a:off x="3159125" y="4022725"/>
            <a:ext cx="5873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5</a:t>
            </a:r>
          </a:p>
        </p:txBody>
      </p:sp>
      <p:sp>
        <p:nvSpPr>
          <p:cNvPr id="491557" name="Text Box 37"/>
          <p:cNvSpPr txBox="1">
            <a:spLocks noChangeAspect="1" noChangeArrowheads="1"/>
          </p:cNvSpPr>
          <p:nvPr/>
        </p:nvSpPr>
        <p:spPr bwMode="auto">
          <a:xfrm>
            <a:off x="1768475" y="3697288"/>
            <a:ext cx="5873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10</a:t>
            </a:r>
          </a:p>
        </p:txBody>
      </p:sp>
      <p:sp>
        <p:nvSpPr>
          <p:cNvPr id="491558" name="Text Box 38"/>
          <p:cNvSpPr txBox="1">
            <a:spLocks noChangeAspect="1" noChangeArrowheads="1"/>
          </p:cNvSpPr>
          <p:nvPr/>
        </p:nvSpPr>
        <p:spPr bwMode="auto">
          <a:xfrm>
            <a:off x="3159125" y="4503738"/>
            <a:ext cx="5873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20</a:t>
            </a:r>
          </a:p>
        </p:txBody>
      </p:sp>
      <p:sp>
        <p:nvSpPr>
          <p:cNvPr id="491559" name="Text Box 39"/>
          <p:cNvSpPr txBox="1">
            <a:spLocks noChangeAspect="1" noChangeArrowheads="1"/>
          </p:cNvSpPr>
          <p:nvPr/>
        </p:nvSpPr>
        <p:spPr bwMode="auto">
          <a:xfrm>
            <a:off x="3159125" y="2916238"/>
            <a:ext cx="5873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30</a:t>
            </a:r>
          </a:p>
        </p:txBody>
      </p:sp>
      <p:sp>
        <p:nvSpPr>
          <p:cNvPr id="491560" name="Text Box 40"/>
          <p:cNvSpPr txBox="1">
            <a:spLocks noChangeAspect="1" noChangeArrowheads="1"/>
          </p:cNvSpPr>
          <p:nvPr/>
        </p:nvSpPr>
        <p:spPr bwMode="auto">
          <a:xfrm>
            <a:off x="1768475" y="2333625"/>
            <a:ext cx="5873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20</a:t>
            </a:r>
          </a:p>
        </p:txBody>
      </p:sp>
      <p:pic>
        <p:nvPicPr>
          <p:cNvPr id="491561" name="Picture 41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0788" y="3429000"/>
            <a:ext cx="3881437" cy="6842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pic>
        <p:nvPicPr>
          <p:cNvPr id="491562" name="Picture 42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18163" y="2514600"/>
            <a:ext cx="2705100" cy="5032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3" grpId="0"/>
      <p:bldP spid="491524" grpId="0"/>
      <p:bldP spid="4915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1775" y="549275"/>
            <a:ext cx="8707438" cy="1000125"/>
          </a:xfrm>
          <a:noFill/>
          <a:ln/>
        </p:spPr>
        <p:txBody>
          <a:bodyPr/>
          <a:lstStyle/>
          <a:p>
            <a:pPr rtl="0"/>
            <a:r>
              <a:rPr lang="en-US">
                <a:solidFill>
                  <a:schemeClr val="accent2"/>
                </a:solidFill>
              </a:rPr>
              <a:t>Min-Plus Products</a:t>
            </a:r>
            <a:endParaRPr lang="en-US" sz="3600">
              <a:solidFill>
                <a:schemeClr val="accent2"/>
              </a:solidFill>
            </a:endParaRPr>
          </a:p>
        </p:txBody>
      </p:sp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498475" y="4119563"/>
          <a:ext cx="8175625" cy="1481137"/>
        </p:xfrm>
        <a:graphic>
          <a:graphicData uri="http://schemas.openxmlformats.org/presentationml/2006/ole">
            <p:oleObj spid="_x0000_s453635" name="Equation" r:id="rId6" imgW="3924000" imgH="711000" progId="Equation.DSMT4">
              <p:embed/>
            </p:oleObj>
          </a:graphicData>
        </a:graphic>
      </p:graphicFrame>
      <p:pic>
        <p:nvPicPr>
          <p:cNvPr id="453636" name="Picture 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4775" y="2922588"/>
            <a:ext cx="3881438" cy="6842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pic>
        <p:nvPicPr>
          <p:cNvPr id="453637" name="Picture 5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2150" y="2008188"/>
            <a:ext cx="2705100" cy="5032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2888" y="241300"/>
            <a:ext cx="8707437" cy="1143000"/>
          </a:xfrm>
        </p:spPr>
        <p:txBody>
          <a:bodyPr/>
          <a:lstStyle/>
          <a:p>
            <a:pPr rtl="0"/>
            <a:r>
              <a:rPr lang="en-US" sz="4000" b="1">
                <a:solidFill>
                  <a:schemeClr val="accent2"/>
                </a:solidFill>
              </a:rPr>
              <a:t>Solving APSP by repeated squaring</a:t>
            </a:r>
          </a:p>
        </p:txBody>
      </p:sp>
      <p:sp>
        <p:nvSpPr>
          <p:cNvPr id="327683" name="Text Box 3"/>
          <p:cNvSpPr txBox="1">
            <a:spLocks noChangeArrowheads="1"/>
          </p:cNvSpPr>
          <p:nvPr/>
        </p:nvSpPr>
        <p:spPr bwMode="auto">
          <a:xfrm>
            <a:off x="4503738" y="20383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1">
              <a:spcBef>
                <a:spcPct val="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27684" name="Text Box 4"/>
          <p:cNvSpPr txBox="1">
            <a:spLocks noChangeArrowheads="1"/>
          </p:cNvSpPr>
          <p:nvPr/>
        </p:nvSpPr>
        <p:spPr bwMode="auto">
          <a:xfrm>
            <a:off x="3041650" y="3411538"/>
            <a:ext cx="43719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i="1">
                <a:solidFill>
                  <a:srgbClr val="996633"/>
                </a:solidFill>
              </a:rPr>
              <a:t>D</a:t>
            </a:r>
            <a:r>
              <a:rPr lang="en-US">
                <a:solidFill>
                  <a:srgbClr val="996633"/>
                </a:solidFill>
              </a:rPr>
              <a:t> </a:t>
            </a:r>
            <a:r>
              <a:rPr lang="en-US">
                <a:solidFill>
                  <a:srgbClr val="996633"/>
                </a:solidFill>
                <a:sym typeface="Symbol" pitchFamily="18" charset="2"/>
              </a:rPr>
              <a:t> </a:t>
            </a:r>
            <a:r>
              <a:rPr lang="en-US" i="1">
                <a:solidFill>
                  <a:srgbClr val="996633"/>
                </a:solidFill>
                <a:sym typeface="Symbol" pitchFamily="18" charset="2"/>
              </a:rPr>
              <a:t>W</a:t>
            </a:r>
            <a:r>
              <a:rPr lang="en-US">
                <a:solidFill>
                  <a:srgbClr val="996633"/>
                </a:solidFill>
                <a:sym typeface="Symbol" pitchFamily="18" charset="2"/>
              </a:rPr>
              <a:t> </a:t>
            </a:r>
          </a:p>
          <a:p>
            <a:pPr algn="l">
              <a:spcBef>
                <a:spcPct val="0"/>
              </a:spcBef>
            </a:pPr>
            <a:r>
              <a:rPr lang="en-US">
                <a:solidFill>
                  <a:srgbClr val="996633"/>
                </a:solidFill>
                <a:sym typeface="Symbol" pitchFamily="18" charset="2"/>
              </a:rPr>
              <a:t>for </a:t>
            </a:r>
            <a:r>
              <a:rPr lang="en-US" i="1">
                <a:solidFill>
                  <a:srgbClr val="996633"/>
                </a:solidFill>
                <a:sym typeface="Symbol" pitchFamily="18" charset="2"/>
              </a:rPr>
              <a:t>i</a:t>
            </a:r>
            <a:r>
              <a:rPr lang="en-US">
                <a:solidFill>
                  <a:srgbClr val="996633"/>
                </a:solidFill>
                <a:sym typeface="Symbol" pitchFamily="18" charset="2"/>
              </a:rPr>
              <a:t> 1 to log</a:t>
            </a:r>
            <a:r>
              <a:rPr lang="en-US" baseline="-25000">
                <a:solidFill>
                  <a:srgbClr val="996633"/>
                </a:solidFill>
                <a:sym typeface="Symbol" pitchFamily="18" charset="2"/>
              </a:rPr>
              <a:t>2</a:t>
            </a:r>
            <a:r>
              <a:rPr lang="en-US" i="1">
                <a:solidFill>
                  <a:srgbClr val="996633"/>
                </a:solidFill>
                <a:sym typeface="Symbol" pitchFamily="18" charset="2"/>
              </a:rPr>
              <a:t>n</a:t>
            </a:r>
            <a:r>
              <a:rPr lang="en-US">
                <a:solidFill>
                  <a:srgbClr val="996633"/>
                </a:solidFill>
                <a:sym typeface="Symbol" pitchFamily="18" charset="2"/>
              </a:rPr>
              <a:t> </a:t>
            </a:r>
            <a:br>
              <a:rPr lang="en-US">
                <a:solidFill>
                  <a:srgbClr val="996633"/>
                </a:solidFill>
                <a:sym typeface="Symbol" pitchFamily="18" charset="2"/>
              </a:rPr>
            </a:br>
            <a:r>
              <a:rPr lang="en-US">
                <a:solidFill>
                  <a:srgbClr val="996633"/>
                </a:solidFill>
                <a:sym typeface="Symbol" pitchFamily="18" charset="2"/>
              </a:rPr>
              <a:t>do </a:t>
            </a:r>
            <a:r>
              <a:rPr lang="en-US" i="1">
                <a:solidFill>
                  <a:srgbClr val="996633"/>
                </a:solidFill>
                <a:sym typeface="Symbol" pitchFamily="18" charset="2"/>
              </a:rPr>
              <a:t>D</a:t>
            </a:r>
            <a:r>
              <a:rPr lang="en-US">
                <a:solidFill>
                  <a:srgbClr val="996633"/>
                </a:solidFill>
                <a:sym typeface="Symbol" pitchFamily="18" charset="2"/>
              </a:rPr>
              <a:t>  </a:t>
            </a:r>
            <a:r>
              <a:rPr lang="en-US" i="1">
                <a:solidFill>
                  <a:srgbClr val="996633"/>
                </a:solidFill>
                <a:sym typeface="Symbol" pitchFamily="18" charset="2"/>
              </a:rPr>
              <a:t>D</a:t>
            </a:r>
            <a:r>
              <a:rPr lang="en-US">
                <a:solidFill>
                  <a:srgbClr val="996633"/>
                </a:solidFill>
                <a:sym typeface="Symbol" pitchFamily="18" charset="2"/>
              </a:rPr>
              <a:t>*</a:t>
            </a:r>
            <a:r>
              <a:rPr lang="en-US" i="1">
                <a:solidFill>
                  <a:srgbClr val="996633"/>
                </a:solidFill>
                <a:sym typeface="Symbol" pitchFamily="18" charset="2"/>
              </a:rPr>
              <a:t>D</a:t>
            </a:r>
            <a:endParaRPr lang="en-US">
              <a:solidFill>
                <a:srgbClr val="996633"/>
              </a:solidFill>
              <a:sym typeface="Symbol" pitchFamily="18" charset="2"/>
            </a:endParaRPr>
          </a:p>
        </p:txBody>
      </p:sp>
      <p:sp>
        <p:nvSpPr>
          <p:cNvPr id="327710" name="Text Box 30"/>
          <p:cNvSpPr txBox="1">
            <a:spLocks noChangeArrowheads="1"/>
          </p:cNvSpPr>
          <p:nvPr/>
        </p:nvSpPr>
        <p:spPr bwMode="auto">
          <a:xfrm>
            <a:off x="788988" y="1431925"/>
            <a:ext cx="76136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>
                <a:solidFill>
                  <a:schemeClr val="tx1"/>
                </a:solidFill>
              </a:rPr>
              <a:t>If </a:t>
            </a:r>
            <a:r>
              <a:rPr lang="en-US" sz="2800" i="1">
                <a:solidFill>
                  <a:srgbClr val="990000"/>
                </a:solidFill>
              </a:rPr>
              <a:t>W</a:t>
            </a:r>
            <a:r>
              <a:rPr lang="en-US" sz="2800">
                <a:solidFill>
                  <a:schemeClr val="tx1"/>
                </a:solidFill>
              </a:rPr>
              <a:t> is an</a:t>
            </a:r>
            <a:r>
              <a:rPr lang="en-US" sz="2800" b="1">
                <a:solidFill>
                  <a:schemeClr val="tx1"/>
                </a:solidFill>
              </a:rPr>
              <a:t> </a:t>
            </a:r>
            <a:r>
              <a:rPr lang="en-US" sz="2800" i="1">
                <a:solidFill>
                  <a:srgbClr val="990000"/>
                </a:solidFill>
              </a:rPr>
              <a:t>n</a:t>
            </a:r>
            <a:r>
              <a:rPr lang="en-US" sz="2800">
                <a:solidFill>
                  <a:schemeClr val="tx1"/>
                </a:solidFill>
              </a:rPr>
              <a:t> by </a:t>
            </a:r>
            <a:r>
              <a:rPr lang="en-US" sz="2800" i="1">
                <a:solidFill>
                  <a:srgbClr val="990000"/>
                </a:solidFill>
              </a:rPr>
              <a:t>n</a:t>
            </a:r>
            <a:r>
              <a:rPr lang="en-US" sz="2800">
                <a:solidFill>
                  <a:schemeClr val="tx1"/>
                </a:solidFill>
              </a:rPr>
              <a:t> matrix containing the edge weights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800">
                <a:solidFill>
                  <a:schemeClr val="tx1"/>
                </a:solidFill>
              </a:rPr>
              <a:t>of a graph. Then </a:t>
            </a:r>
            <a:r>
              <a:rPr lang="en-US" sz="2800" i="1">
                <a:solidFill>
                  <a:srgbClr val="990000"/>
                </a:solidFill>
              </a:rPr>
              <a:t>W</a:t>
            </a:r>
            <a:r>
              <a:rPr lang="en-US" sz="2800" i="1" baseline="30000">
                <a:solidFill>
                  <a:srgbClr val="990000"/>
                </a:solidFill>
              </a:rPr>
              <a:t>n</a:t>
            </a:r>
            <a:r>
              <a:rPr lang="en-US" sz="2800">
                <a:solidFill>
                  <a:schemeClr val="tx1"/>
                </a:solidFill>
              </a:rPr>
              <a:t> is the distance matrix.</a:t>
            </a:r>
            <a:endParaRPr lang="en-US" sz="280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327712" name="Text Box 32"/>
          <p:cNvSpPr txBox="1">
            <a:spLocks noChangeArrowheads="1"/>
          </p:cNvSpPr>
          <p:nvPr/>
        </p:nvSpPr>
        <p:spPr bwMode="auto">
          <a:xfrm>
            <a:off x="1576388" y="5076825"/>
            <a:ext cx="54816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>
                <a:solidFill>
                  <a:schemeClr val="tx1"/>
                </a:solidFill>
              </a:rPr>
              <a:t>Thus:</a:t>
            </a:r>
            <a:r>
              <a:rPr lang="en-US" b="1">
                <a:solidFill>
                  <a:schemeClr val="accent2"/>
                </a:solidFill>
              </a:rPr>
              <a:t>    </a:t>
            </a:r>
            <a:r>
              <a:rPr lang="en-US">
                <a:solidFill>
                  <a:srgbClr val="FF0000"/>
                </a:solidFill>
              </a:rPr>
              <a:t>APSP(</a:t>
            </a:r>
            <a:r>
              <a:rPr lang="en-US" i="1">
                <a:solidFill>
                  <a:srgbClr val="FF0000"/>
                </a:solidFill>
              </a:rPr>
              <a:t>n</a:t>
            </a:r>
            <a:r>
              <a:rPr lang="en-US">
                <a:solidFill>
                  <a:srgbClr val="FF0000"/>
                </a:solidFill>
              </a:rPr>
              <a:t>) </a:t>
            </a:r>
            <a:r>
              <a:rPr lang="en-US">
                <a:solidFill>
                  <a:srgbClr val="FF0000"/>
                </a:solidFill>
                <a:sym typeface="Symbol" pitchFamily="18" charset="2"/>
              </a:rPr>
              <a:t> MPP(</a:t>
            </a:r>
            <a:r>
              <a:rPr lang="en-US" i="1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>
                <a:solidFill>
                  <a:srgbClr val="FF0000"/>
                </a:solidFill>
                <a:sym typeface="Symbol" pitchFamily="18" charset="2"/>
              </a:rPr>
              <a:t>) log </a:t>
            </a:r>
            <a:r>
              <a:rPr lang="en-US" i="1">
                <a:solidFill>
                  <a:srgbClr val="FF0000"/>
                </a:solidFill>
                <a:sym typeface="Symbol" pitchFamily="18" charset="2"/>
              </a:rPr>
              <a:t>n</a:t>
            </a:r>
            <a:endParaRPr lang="en-US" sz="1600" i="1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327713" name="Text Box 33"/>
          <p:cNvSpPr txBox="1">
            <a:spLocks noChangeArrowheads="1"/>
          </p:cNvSpPr>
          <p:nvPr/>
        </p:nvSpPr>
        <p:spPr bwMode="auto">
          <a:xfrm>
            <a:off x="1600200" y="5691188"/>
            <a:ext cx="5432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>
                <a:solidFill>
                  <a:schemeClr val="tx1"/>
                </a:solidFill>
              </a:rPr>
              <a:t>Actually:</a:t>
            </a:r>
            <a:r>
              <a:rPr lang="en-US" b="1">
                <a:solidFill>
                  <a:schemeClr val="accent2"/>
                </a:solidFill>
              </a:rPr>
              <a:t>  </a:t>
            </a:r>
            <a:r>
              <a:rPr lang="en-US">
                <a:solidFill>
                  <a:srgbClr val="FF0000"/>
                </a:solidFill>
              </a:rPr>
              <a:t>APSP(</a:t>
            </a:r>
            <a:r>
              <a:rPr lang="en-US" i="1">
                <a:solidFill>
                  <a:srgbClr val="FF0000"/>
                </a:solidFill>
              </a:rPr>
              <a:t>n</a:t>
            </a:r>
            <a:r>
              <a:rPr lang="en-US">
                <a:solidFill>
                  <a:srgbClr val="FF0000"/>
                </a:solidFill>
              </a:rPr>
              <a:t>) </a:t>
            </a:r>
            <a:r>
              <a:rPr lang="en-US">
                <a:solidFill>
                  <a:srgbClr val="FF0000"/>
                </a:solidFill>
                <a:sym typeface="Symbol" pitchFamily="18" charset="2"/>
              </a:rPr>
              <a:t>= O(MPP(</a:t>
            </a:r>
            <a:r>
              <a:rPr lang="en-US" i="1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>
                <a:solidFill>
                  <a:srgbClr val="FF0000"/>
                </a:solidFill>
                <a:sym typeface="Symbol" pitchFamily="18" charset="2"/>
              </a:rPr>
              <a:t>))</a:t>
            </a:r>
            <a:endParaRPr lang="en-US" sz="1600" i="1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327714" name="Text Box 34"/>
          <p:cNvSpPr txBox="1">
            <a:spLocks noChangeArrowheads="1"/>
          </p:cNvSpPr>
          <p:nvPr/>
        </p:nvSpPr>
        <p:spPr bwMode="auto">
          <a:xfrm>
            <a:off x="812800" y="2468563"/>
            <a:ext cx="756602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</a:rPr>
              <a:t>By induction, </a:t>
            </a:r>
            <a:r>
              <a:rPr lang="en-US" sz="2400" i="1">
                <a:solidFill>
                  <a:srgbClr val="990000"/>
                </a:solidFill>
              </a:rPr>
              <a:t>W</a:t>
            </a:r>
            <a:r>
              <a:rPr lang="en-US" sz="2400" i="1" baseline="30000">
                <a:solidFill>
                  <a:srgbClr val="990000"/>
                </a:solidFill>
              </a:rPr>
              <a:t>k</a:t>
            </a:r>
            <a:r>
              <a:rPr lang="en-US" sz="2400">
                <a:solidFill>
                  <a:schemeClr val="tx1"/>
                </a:solidFill>
              </a:rPr>
              <a:t> gives the distances realized </a:t>
            </a:r>
            <a:br>
              <a:rPr lang="en-US" sz="2400">
                <a:solidFill>
                  <a:schemeClr val="tx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>by paths that use at most </a:t>
            </a:r>
            <a:r>
              <a:rPr lang="en-US" sz="2800" i="1">
                <a:solidFill>
                  <a:srgbClr val="990000"/>
                </a:solidFill>
              </a:rPr>
              <a:t>k</a:t>
            </a:r>
            <a:r>
              <a:rPr lang="en-US" sz="2800" b="1" i="1">
                <a:solidFill>
                  <a:srgbClr val="FF9900"/>
                </a:solidFill>
              </a:rPr>
              <a:t> </a:t>
            </a:r>
            <a:r>
              <a:rPr lang="en-US" sz="2400">
                <a:solidFill>
                  <a:schemeClr val="tx1"/>
                </a:solidFill>
              </a:rPr>
              <a:t>edges. </a:t>
            </a:r>
            <a:endParaRPr lang="en-US" sz="2400">
              <a:solidFill>
                <a:schemeClr val="tx1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4" grpId="0"/>
      <p:bldP spid="327712" grpId="0"/>
      <p:bldP spid="327713" grpId="0"/>
      <p:bldP spid="3277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4834" name="Group 50"/>
          <p:cNvGraphicFramePr>
            <a:graphicFrameLocks noGrp="1"/>
          </p:cNvGraphicFramePr>
          <p:nvPr/>
        </p:nvGraphicFramePr>
        <p:xfrm>
          <a:off x="3848100" y="3217863"/>
          <a:ext cx="4918075" cy="1708150"/>
        </p:xfrm>
        <a:graphic>
          <a:graphicData uri="http://schemas.openxmlformats.org/drawingml/2006/table">
            <a:tbl>
              <a:tblPr/>
              <a:tblGrid>
                <a:gridCol w="2524125"/>
                <a:gridCol w="2393950"/>
              </a:tblGrid>
              <a:tr h="854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</a:t>
                      </a: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BD*C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)*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EBD*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D*CE</a:t>
                      </a:r>
                      <a:endParaRPr kumimoji="0" lang="en-US" sz="2600" b="0" i="1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D*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</a:t>
                      </a: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GBD*</a:t>
                      </a:r>
                      <a:endParaRPr kumimoji="0" lang="en-US" sz="2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74797" name="Group 13"/>
          <p:cNvGraphicFramePr>
            <a:graphicFrameLocks noGrp="1"/>
          </p:cNvGraphicFramePr>
          <p:nvPr/>
        </p:nvGraphicFramePr>
        <p:xfrm>
          <a:off x="1263650" y="815975"/>
          <a:ext cx="1898650" cy="1771650"/>
        </p:xfrm>
        <a:graphic>
          <a:graphicData uri="http://schemas.openxmlformats.org/drawingml/2006/table">
            <a:tbl>
              <a:tblPr/>
              <a:tblGrid>
                <a:gridCol w="949325"/>
                <a:gridCol w="949325"/>
              </a:tblGrid>
              <a:tr h="885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74808" name="Group 24"/>
          <p:cNvGraphicFramePr>
            <a:graphicFrameLocks noGrp="1"/>
          </p:cNvGraphicFramePr>
          <p:nvPr/>
        </p:nvGraphicFramePr>
        <p:xfrm>
          <a:off x="1314450" y="3227388"/>
          <a:ext cx="1847850" cy="1670050"/>
        </p:xfrm>
        <a:graphic>
          <a:graphicData uri="http://schemas.openxmlformats.org/drawingml/2006/table">
            <a:tbl>
              <a:tblPr/>
              <a:tblGrid>
                <a:gridCol w="923925"/>
                <a:gridCol w="923925"/>
              </a:tblGrid>
              <a:tr h="835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4819" name="Text Box 35"/>
          <p:cNvSpPr txBox="1">
            <a:spLocks noChangeArrowheads="1"/>
          </p:cNvSpPr>
          <p:nvPr/>
        </p:nvSpPr>
        <p:spPr bwMode="auto">
          <a:xfrm>
            <a:off x="174625" y="1425575"/>
            <a:ext cx="8842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/>
              <a:t>X</a:t>
            </a:r>
            <a:r>
              <a:rPr lang="en-US" sz="2400"/>
              <a:t>  =</a:t>
            </a:r>
          </a:p>
        </p:txBody>
      </p:sp>
      <p:sp>
        <p:nvSpPr>
          <p:cNvPr id="374820" name="Text Box 36"/>
          <p:cNvSpPr txBox="1">
            <a:spLocks noChangeArrowheads="1"/>
          </p:cNvSpPr>
          <p:nvPr/>
        </p:nvSpPr>
        <p:spPr bwMode="auto">
          <a:xfrm>
            <a:off x="296863" y="3832225"/>
            <a:ext cx="8842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/>
              <a:t>X</a:t>
            </a:r>
            <a:r>
              <a:rPr lang="en-US" sz="2400" baseline="30000"/>
              <a:t>*</a:t>
            </a:r>
            <a:r>
              <a:rPr lang="en-US" sz="2400"/>
              <a:t>  =</a:t>
            </a:r>
          </a:p>
        </p:txBody>
      </p:sp>
      <p:sp>
        <p:nvSpPr>
          <p:cNvPr id="374821" name="Text Box 37"/>
          <p:cNvSpPr txBox="1">
            <a:spLocks noChangeArrowheads="1"/>
          </p:cNvSpPr>
          <p:nvPr/>
        </p:nvSpPr>
        <p:spPr bwMode="auto">
          <a:xfrm>
            <a:off x="3263900" y="3833813"/>
            <a:ext cx="4921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=</a:t>
            </a:r>
          </a:p>
        </p:txBody>
      </p:sp>
      <p:sp>
        <p:nvSpPr>
          <p:cNvPr id="374822" name="Text Box 38"/>
          <p:cNvSpPr txBox="1">
            <a:spLocks noChangeArrowheads="1"/>
          </p:cNvSpPr>
          <p:nvPr/>
        </p:nvSpPr>
        <p:spPr bwMode="auto">
          <a:xfrm>
            <a:off x="149225" y="5472113"/>
            <a:ext cx="863758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accent2"/>
                </a:solidFill>
                <a:sym typeface="Symbol" pitchFamily="18" charset="2"/>
              </a:rPr>
              <a:t>APSP(</a:t>
            </a:r>
            <a:r>
              <a:rPr lang="en-US" b="1" i="1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b="1">
                <a:solidFill>
                  <a:schemeClr val="accent2"/>
                </a:solidFill>
                <a:sym typeface="Symbol" pitchFamily="18" charset="2"/>
              </a:rPr>
              <a:t>) ≤ 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2</a:t>
            </a:r>
            <a:r>
              <a:rPr lang="en-US" b="1">
                <a:solidFill>
                  <a:schemeClr val="accent2"/>
                </a:solidFill>
                <a:sym typeface="Symbol" pitchFamily="18" charset="2"/>
              </a:rPr>
              <a:t> APSP(</a:t>
            </a:r>
            <a:r>
              <a:rPr lang="en-US" b="1" i="1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b="1">
                <a:solidFill>
                  <a:schemeClr val="accent2"/>
                </a:solidFill>
                <a:sym typeface="Symbol" pitchFamily="18" charset="2"/>
              </a:rPr>
              <a:t>/2) + 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6</a:t>
            </a:r>
            <a:r>
              <a:rPr lang="en-US" b="1">
                <a:solidFill>
                  <a:schemeClr val="accent2"/>
                </a:solidFill>
                <a:sym typeface="Symbol" pitchFamily="18" charset="2"/>
              </a:rPr>
              <a:t> MPP(</a:t>
            </a:r>
            <a:r>
              <a:rPr lang="en-US" b="1" i="1">
                <a:solidFill>
                  <a:schemeClr val="accent2"/>
                </a:solidFill>
                <a:sym typeface="Symbol" pitchFamily="18" charset="2"/>
              </a:rPr>
              <a:t>n/2</a:t>
            </a:r>
            <a:r>
              <a:rPr lang="en-US" b="1">
                <a:solidFill>
                  <a:schemeClr val="accent2"/>
                </a:solidFill>
                <a:sym typeface="Symbol" pitchFamily="18" charset="2"/>
              </a:rPr>
              <a:t>) + O(</a:t>
            </a:r>
            <a:r>
              <a:rPr lang="en-US" b="1" i="1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b="1" baseline="30000">
                <a:solidFill>
                  <a:schemeClr val="accent2"/>
                </a:solidFill>
                <a:sym typeface="Symbol" pitchFamily="18" charset="2"/>
              </a:rPr>
              <a:t>2</a:t>
            </a:r>
            <a:r>
              <a:rPr lang="en-US" b="1">
                <a:solidFill>
                  <a:schemeClr val="accent2"/>
                </a:solidFill>
                <a:sym typeface="Symbol" pitchFamily="18" charset="2"/>
              </a:rPr>
              <a:t>)</a:t>
            </a:r>
            <a:endParaRPr lang="en-US"/>
          </a:p>
        </p:txBody>
      </p:sp>
      <p:sp>
        <p:nvSpPr>
          <p:cNvPr id="374823" name="Oval 39"/>
          <p:cNvSpPr>
            <a:spLocks noChangeArrowheads="1"/>
          </p:cNvSpPr>
          <p:nvPr/>
        </p:nvSpPr>
        <p:spPr bwMode="auto">
          <a:xfrm>
            <a:off x="4992688" y="987425"/>
            <a:ext cx="725487" cy="10731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e-IL"/>
          </a:p>
        </p:txBody>
      </p:sp>
      <p:cxnSp>
        <p:nvCxnSpPr>
          <p:cNvPr id="374824" name="AutoShape 40"/>
          <p:cNvCxnSpPr>
            <a:cxnSpLocks noChangeShapeType="1"/>
            <a:stCxn id="374823" idx="3"/>
            <a:endCxn id="374823" idx="1"/>
          </p:cNvCxnSpPr>
          <p:nvPr/>
        </p:nvCxnSpPr>
        <p:spPr bwMode="auto">
          <a:xfrm rot="5400000" flipH="1" flipV="1">
            <a:off x="4720431" y="1523207"/>
            <a:ext cx="758825" cy="1588"/>
          </a:xfrm>
          <a:prstGeom prst="curvedConnector5">
            <a:avLst>
              <a:gd name="adj1" fmla="val -50838"/>
              <a:gd name="adj2" fmla="val -41700000"/>
              <a:gd name="adj3" fmla="val 150838"/>
            </a:avLst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sp>
        <p:nvSpPr>
          <p:cNvPr id="374825" name="Oval 41"/>
          <p:cNvSpPr>
            <a:spLocks noChangeArrowheads="1"/>
          </p:cNvSpPr>
          <p:nvPr/>
        </p:nvSpPr>
        <p:spPr bwMode="auto">
          <a:xfrm flipH="1">
            <a:off x="6432550" y="969963"/>
            <a:ext cx="725488" cy="1014412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e-IL"/>
          </a:p>
        </p:txBody>
      </p:sp>
      <p:cxnSp>
        <p:nvCxnSpPr>
          <p:cNvPr id="374826" name="AutoShape 42"/>
          <p:cNvCxnSpPr>
            <a:cxnSpLocks noChangeShapeType="1"/>
            <a:stCxn id="374825" idx="3"/>
            <a:endCxn id="374825" idx="1"/>
          </p:cNvCxnSpPr>
          <p:nvPr/>
        </p:nvCxnSpPr>
        <p:spPr bwMode="auto">
          <a:xfrm rot="5400000" flipH="1" flipV="1">
            <a:off x="6695282" y="1475581"/>
            <a:ext cx="717550" cy="1587"/>
          </a:xfrm>
          <a:prstGeom prst="curvedConnector5">
            <a:avLst>
              <a:gd name="adj1" fmla="val -52653"/>
              <a:gd name="adj2" fmla="val 41600000"/>
              <a:gd name="adj3" fmla="val 152435"/>
            </a:avLst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374827" name="AutoShape 43"/>
          <p:cNvCxnSpPr>
            <a:cxnSpLocks noChangeShapeType="1"/>
            <a:stCxn id="374823" idx="7"/>
            <a:endCxn id="374825" idx="7"/>
          </p:cNvCxnSpPr>
          <p:nvPr/>
        </p:nvCxnSpPr>
        <p:spPr bwMode="auto">
          <a:xfrm rot="16200000">
            <a:off x="6061869" y="667544"/>
            <a:ext cx="26988" cy="927100"/>
          </a:xfrm>
          <a:prstGeom prst="curvedConnector3">
            <a:avLst>
              <a:gd name="adj1" fmla="val 1494116"/>
            </a:avLst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374828" name="AutoShape 44"/>
          <p:cNvCxnSpPr>
            <a:cxnSpLocks noChangeShapeType="1"/>
            <a:stCxn id="374825" idx="5"/>
            <a:endCxn id="374823" idx="5"/>
          </p:cNvCxnSpPr>
          <p:nvPr/>
        </p:nvCxnSpPr>
        <p:spPr bwMode="auto">
          <a:xfrm rot="5400000">
            <a:off x="6041231" y="1405732"/>
            <a:ext cx="68263" cy="927100"/>
          </a:xfrm>
          <a:prstGeom prst="curvedConnector3">
            <a:avLst>
              <a:gd name="adj1" fmla="val 665116"/>
            </a:avLst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sp>
        <p:nvSpPr>
          <p:cNvPr id="374829" name="Text Box 45"/>
          <p:cNvSpPr txBox="1">
            <a:spLocks noChangeArrowheads="1"/>
          </p:cNvSpPr>
          <p:nvPr/>
        </p:nvSpPr>
        <p:spPr bwMode="auto">
          <a:xfrm>
            <a:off x="3767138" y="1249363"/>
            <a:ext cx="8842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/>
              <a:t>A</a:t>
            </a:r>
          </a:p>
        </p:txBody>
      </p:sp>
      <p:sp>
        <p:nvSpPr>
          <p:cNvPr id="374830" name="Text Box 46"/>
          <p:cNvSpPr txBox="1">
            <a:spLocks noChangeArrowheads="1"/>
          </p:cNvSpPr>
          <p:nvPr/>
        </p:nvSpPr>
        <p:spPr bwMode="auto">
          <a:xfrm>
            <a:off x="7507288" y="1249363"/>
            <a:ext cx="8842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/>
              <a:t>D</a:t>
            </a:r>
          </a:p>
        </p:txBody>
      </p:sp>
      <p:sp>
        <p:nvSpPr>
          <p:cNvPr id="374831" name="Text Box 47"/>
          <p:cNvSpPr txBox="1">
            <a:spLocks noChangeArrowheads="1"/>
          </p:cNvSpPr>
          <p:nvPr/>
        </p:nvSpPr>
        <p:spPr bwMode="auto">
          <a:xfrm>
            <a:off x="5697538" y="2365375"/>
            <a:ext cx="8842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/>
              <a:t>C</a:t>
            </a:r>
          </a:p>
        </p:txBody>
      </p:sp>
      <p:sp>
        <p:nvSpPr>
          <p:cNvPr id="374832" name="Text Box 48"/>
          <p:cNvSpPr txBox="1">
            <a:spLocks noChangeArrowheads="1"/>
          </p:cNvSpPr>
          <p:nvPr/>
        </p:nvSpPr>
        <p:spPr bwMode="auto">
          <a:xfrm>
            <a:off x="5695950" y="255588"/>
            <a:ext cx="8842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/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7900" y="1114425"/>
            <a:ext cx="2800350" cy="685800"/>
          </a:xfrm>
          <a:noFill/>
          <a:ln/>
        </p:spPr>
        <p:txBody>
          <a:bodyPr/>
          <a:lstStyle/>
          <a:p>
            <a:pPr rtl="0"/>
            <a:r>
              <a:rPr lang="en-US" sz="3600">
                <a:solidFill>
                  <a:schemeClr val="accent2"/>
                </a:solidFill>
              </a:rPr>
              <a:t>Algebraic Product</a:t>
            </a:r>
          </a:p>
        </p:txBody>
      </p:sp>
      <p:graphicFrame>
        <p:nvGraphicFramePr>
          <p:cNvPr id="454659" name="Object 3"/>
          <p:cNvGraphicFramePr>
            <a:graphicFrameLocks noChangeAspect="1"/>
          </p:cNvGraphicFramePr>
          <p:nvPr/>
        </p:nvGraphicFramePr>
        <p:xfrm>
          <a:off x="982663" y="2325688"/>
          <a:ext cx="2792412" cy="1833562"/>
        </p:xfrm>
        <a:graphic>
          <a:graphicData uri="http://schemas.openxmlformats.org/presentationml/2006/ole">
            <p:oleObj spid="_x0000_s454659" name="Equation" r:id="rId6" imgW="850680" imgH="558720" progId="Equation.DSMT4">
              <p:embed/>
            </p:oleObj>
          </a:graphicData>
        </a:graphic>
      </p:graphicFrame>
      <p:sp>
        <p:nvSpPr>
          <p:cNvPr id="454660" name="Text Box 4"/>
          <p:cNvSpPr txBox="1">
            <a:spLocks noChangeArrowheads="1"/>
          </p:cNvSpPr>
          <p:nvPr/>
        </p:nvSpPr>
        <p:spPr bwMode="auto">
          <a:xfrm>
            <a:off x="889000" y="4929188"/>
            <a:ext cx="32480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O(</a:t>
            </a:r>
            <a:r>
              <a:rPr lang="en-US" sz="4800" i="1">
                <a:solidFill>
                  <a:srgbClr val="FF0000"/>
                </a:solidFill>
              </a:rPr>
              <a:t>n</a:t>
            </a:r>
            <a:r>
              <a:rPr lang="en-US" sz="4800" baseline="30000">
                <a:solidFill>
                  <a:srgbClr val="FF0000"/>
                </a:solidFill>
                <a:sym typeface="Symbol" pitchFamily="18" charset="2"/>
              </a:rPr>
              <a:t>2.38</a:t>
            </a:r>
            <a:r>
              <a:rPr lang="en-US" sz="4800">
                <a:solidFill>
                  <a:srgbClr val="FF0000"/>
                </a:solidFill>
                <a:sym typeface="Symbol" pitchFamily="18" charset="2"/>
              </a:rPr>
              <a:t>)</a:t>
            </a:r>
            <a:r>
              <a:rPr lang="en-US" sz="3600">
                <a:solidFill>
                  <a:schemeClr val="tx1"/>
                </a:solidFill>
                <a:sym typeface="Symbol" pitchFamily="18" charset="2"/>
              </a:rPr>
              <a:t> </a:t>
            </a:r>
            <a:endParaRPr lang="en-US" sz="280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5173663" y="957263"/>
            <a:ext cx="27559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600">
                <a:solidFill>
                  <a:schemeClr val="accent2"/>
                </a:solidFill>
              </a:rPr>
              <a:t>Min-Plus Product</a:t>
            </a:r>
          </a:p>
        </p:txBody>
      </p:sp>
      <p:sp>
        <p:nvSpPr>
          <p:cNvPr id="454662" name="Text Box 6"/>
          <p:cNvSpPr txBox="1">
            <a:spLocks noChangeArrowheads="1"/>
          </p:cNvSpPr>
          <p:nvPr/>
        </p:nvSpPr>
        <p:spPr bwMode="auto">
          <a:xfrm>
            <a:off x="4651375" y="4689475"/>
            <a:ext cx="3802063" cy="121602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rgbClr val="CC0099"/>
                </a:solidFill>
              </a:rPr>
              <a:t>min operation </a:t>
            </a:r>
            <a:br>
              <a:rPr lang="en-US" sz="4000">
                <a:solidFill>
                  <a:srgbClr val="CC0099"/>
                </a:solidFill>
              </a:rPr>
            </a:br>
            <a:r>
              <a:rPr lang="en-US" sz="4000">
                <a:solidFill>
                  <a:srgbClr val="CC0099"/>
                </a:solidFill>
              </a:rPr>
              <a:t>has no inverse!</a:t>
            </a:r>
          </a:p>
        </p:txBody>
      </p:sp>
      <p:sp>
        <p:nvSpPr>
          <p:cNvPr id="454664" name="Text Box 8"/>
          <p:cNvSpPr txBox="1">
            <a:spLocks noChangeArrowheads="1"/>
          </p:cNvSpPr>
          <p:nvPr/>
        </p:nvSpPr>
        <p:spPr bwMode="auto">
          <a:xfrm>
            <a:off x="5876925" y="4484688"/>
            <a:ext cx="1344613" cy="155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60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454667" name="Group 11"/>
          <p:cNvGrpSpPr>
            <a:grpSpLocks/>
          </p:cNvGrpSpPr>
          <p:nvPr/>
        </p:nvGrpSpPr>
        <p:grpSpPr bwMode="auto">
          <a:xfrm>
            <a:off x="4799013" y="2487613"/>
            <a:ext cx="3382962" cy="1511300"/>
            <a:chOff x="3023" y="1547"/>
            <a:chExt cx="2131" cy="952"/>
          </a:xfrm>
        </p:grpSpPr>
        <p:pic>
          <p:nvPicPr>
            <p:cNvPr id="454665" name="Picture 9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23" y="2123"/>
              <a:ext cx="2131" cy="376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54666" name="Picture 10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93" y="1547"/>
              <a:ext cx="1485" cy="27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4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4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4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/>
      <p:bldP spid="454662" grpId="0" animBg="1"/>
      <p:bldP spid="454662" grpId="1" animBg="1"/>
      <p:bldP spid="454664" grpId="0" build="allAtOnce"/>
      <p:bldP spid="454664" grpId="1" build="allAtOnce"/>
      <p:bldP spid="454664" grpId="2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1963" y="471488"/>
            <a:ext cx="8720137" cy="4114800"/>
          </a:xfrm>
        </p:spPr>
        <p:txBody>
          <a:bodyPr/>
          <a:lstStyle/>
          <a:p>
            <a:pPr marL="609600" indent="-609600" algn="l" rtl="0">
              <a:buFontTx/>
              <a:buAutoNum type="arabicPeriod" startAt="4"/>
            </a:pPr>
            <a:r>
              <a:rPr lang="en-US" b="1"/>
              <a:t>APSP in undirected graphs</a:t>
            </a:r>
          </a:p>
          <a:p>
            <a:pPr marL="990600" lvl="1" indent="-533400" algn="l" rtl="0">
              <a:buFontTx/>
              <a:buAutoNum type="alphaLcPeriod"/>
            </a:pPr>
            <a:r>
              <a:rPr lang="en-US"/>
              <a:t>An </a:t>
            </a:r>
            <a:r>
              <a:rPr lang="en-US">
                <a:solidFill>
                  <a:srgbClr val="FF0000"/>
                </a:solidFill>
              </a:rPr>
              <a:t>O(</a:t>
            </a:r>
            <a:r>
              <a:rPr lang="en-US" i="1">
                <a:solidFill>
                  <a:srgbClr val="FF0000"/>
                </a:solidFill>
              </a:rPr>
              <a:t>n</a:t>
            </a:r>
            <a:r>
              <a:rPr lang="en-US" baseline="30000">
                <a:solidFill>
                  <a:srgbClr val="FF0000"/>
                </a:solidFill>
              </a:rPr>
              <a:t>2.38</a:t>
            </a:r>
            <a:r>
              <a:rPr lang="en-US">
                <a:solidFill>
                  <a:srgbClr val="FF0000"/>
                </a:solidFill>
              </a:rPr>
              <a:t>)</a:t>
            </a:r>
            <a:r>
              <a:rPr lang="en-US"/>
              <a:t> algorithm for </a:t>
            </a:r>
            <a:r>
              <a:rPr lang="en-US" b="1"/>
              <a:t>unweighted</a:t>
            </a:r>
            <a:r>
              <a:rPr lang="en-US"/>
              <a:t> graphs (</a:t>
            </a:r>
            <a:r>
              <a:rPr lang="en-US">
                <a:solidFill>
                  <a:srgbClr val="33CC33"/>
                </a:solidFill>
              </a:rPr>
              <a:t>Seidel</a:t>
            </a:r>
            <a:r>
              <a:rPr lang="en-US"/>
              <a:t>)</a:t>
            </a:r>
          </a:p>
          <a:p>
            <a:pPr marL="990600" lvl="1" indent="-533400" algn="l" rtl="0">
              <a:buFontTx/>
              <a:buAutoNum type="alphaLcPeriod"/>
            </a:pPr>
            <a:r>
              <a:rPr lang="en-US">
                <a:solidFill>
                  <a:schemeClr val="folHlink"/>
                </a:solidFill>
              </a:rPr>
              <a:t>An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O(</a:t>
            </a:r>
            <a:r>
              <a:rPr lang="en-US" i="1">
                <a:solidFill>
                  <a:srgbClr val="FF0000"/>
                </a:solidFill>
              </a:rPr>
              <a:t>Mn</a:t>
            </a:r>
            <a:r>
              <a:rPr lang="en-US" baseline="30000">
                <a:solidFill>
                  <a:srgbClr val="FF0000"/>
                </a:solidFill>
              </a:rPr>
              <a:t>2.38</a:t>
            </a:r>
            <a:r>
              <a:rPr lang="en-US">
                <a:solidFill>
                  <a:srgbClr val="FF0000"/>
                </a:solidFill>
              </a:rPr>
              <a:t>)</a:t>
            </a:r>
            <a:r>
              <a:rPr lang="en-US"/>
              <a:t> </a:t>
            </a:r>
            <a:r>
              <a:rPr lang="en-US">
                <a:solidFill>
                  <a:schemeClr val="folHlink"/>
                </a:solidFill>
              </a:rPr>
              <a:t>algorithm for </a:t>
            </a:r>
            <a:r>
              <a:rPr lang="en-US" b="1">
                <a:solidFill>
                  <a:schemeClr val="folHlink"/>
                </a:solidFill>
              </a:rPr>
              <a:t>weighted</a:t>
            </a:r>
            <a:r>
              <a:rPr lang="en-US">
                <a:solidFill>
                  <a:schemeClr val="folHlink"/>
                </a:solidFill>
              </a:rPr>
              <a:t> graphs</a:t>
            </a:r>
            <a:r>
              <a:rPr lang="en-US"/>
              <a:t> (</a:t>
            </a:r>
            <a:r>
              <a:rPr lang="en-US">
                <a:solidFill>
                  <a:srgbClr val="33CC33"/>
                </a:solidFill>
              </a:rPr>
              <a:t>Shoshan-Zwick</a:t>
            </a:r>
            <a:r>
              <a:rPr lang="en-US"/>
              <a:t>)</a:t>
            </a:r>
          </a:p>
          <a:p>
            <a:pPr marL="609600" indent="-609600" algn="l" rtl="0">
              <a:buFontTx/>
              <a:buAutoNum type="arabicPeriod" startAt="4"/>
            </a:pPr>
            <a:r>
              <a:rPr lang="en-US" b="1"/>
              <a:t>APSP in directed graphs</a:t>
            </a:r>
          </a:p>
          <a:p>
            <a:pPr marL="990600" lvl="1" indent="-533400" algn="l" rtl="0">
              <a:buFontTx/>
              <a:buAutoNum type="arabicPeriod"/>
            </a:pPr>
            <a:r>
              <a:rPr lang="en-US"/>
              <a:t>An </a:t>
            </a:r>
            <a:r>
              <a:rPr lang="en-US">
                <a:solidFill>
                  <a:srgbClr val="FF0000"/>
                </a:solidFill>
              </a:rPr>
              <a:t>O(</a:t>
            </a:r>
            <a:r>
              <a:rPr lang="en-US" i="1">
                <a:solidFill>
                  <a:srgbClr val="FF0000"/>
                </a:solidFill>
              </a:rPr>
              <a:t>M</a:t>
            </a:r>
            <a:r>
              <a:rPr lang="en-US" baseline="30000">
                <a:solidFill>
                  <a:srgbClr val="FF0000"/>
                </a:solidFill>
              </a:rPr>
              <a:t>0.68</a:t>
            </a:r>
            <a:r>
              <a:rPr lang="en-US" i="1">
                <a:solidFill>
                  <a:srgbClr val="FF0000"/>
                </a:solidFill>
              </a:rPr>
              <a:t>n</a:t>
            </a:r>
            <a:r>
              <a:rPr lang="en-US" baseline="30000">
                <a:solidFill>
                  <a:srgbClr val="FF0000"/>
                </a:solidFill>
              </a:rPr>
              <a:t>2.58</a:t>
            </a:r>
            <a:r>
              <a:rPr lang="en-US">
                <a:solidFill>
                  <a:srgbClr val="FF0000"/>
                </a:solidFill>
              </a:rPr>
              <a:t>)</a:t>
            </a:r>
            <a:r>
              <a:rPr lang="en-US"/>
              <a:t> algorithm (</a:t>
            </a:r>
            <a:r>
              <a:rPr lang="en-US">
                <a:solidFill>
                  <a:srgbClr val="33CC33"/>
                </a:solidFill>
              </a:rPr>
              <a:t>Zwick</a:t>
            </a:r>
            <a:r>
              <a:rPr lang="en-US"/>
              <a:t>)</a:t>
            </a:r>
          </a:p>
          <a:p>
            <a:pPr marL="990600" lvl="1" indent="-533400" algn="l" rtl="0">
              <a:buFontTx/>
              <a:buAutoNum type="arabicPeriod"/>
            </a:pPr>
            <a:r>
              <a:rPr lang="en-US"/>
              <a:t>An </a:t>
            </a:r>
            <a:r>
              <a:rPr lang="en-US">
                <a:solidFill>
                  <a:srgbClr val="FF0000"/>
                </a:solidFill>
              </a:rPr>
              <a:t>O(</a:t>
            </a:r>
            <a:r>
              <a:rPr lang="en-US" i="1">
                <a:solidFill>
                  <a:srgbClr val="FF0000"/>
                </a:solidFill>
              </a:rPr>
              <a:t>Mn</a:t>
            </a:r>
            <a:r>
              <a:rPr lang="en-US" baseline="30000">
                <a:solidFill>
                  <a:srgbClr val="FF0000"/>
                </a:solidFill>
              </a:rPr>
              <a:t>2.38</a:t>
            </a:r>
            <a:r>
              <a:rPr lang="en-US">
                <a:solidFill>
                  <a:srgbClr val="FF0000"/>
                </a:solidFill>
              </a:rPr>
              <a:t>)</a:t>
            </a:r>
            <a:r>
              <a:rPr lang="en-US"/>
              <a:t> preprocessing / </a:t>
            </a:r>
            <a:r>
              <a:rPr lang="en-US">
                <a:solidFill>
                  <a:srgbClr val="FF0000"/>
                </a:solidFill>
              </a:rPr>
              <a:t>O(</a:t>
            </a:r>
            <a:r>
              <a:rPr lang="en-US" i="1">
                <a:solidFill>
                  <a:srgbClr val="FF0000"/>
                </a:solidFill>
              </a:rPr>
              <a:t>n</a:t>
            </a:r>
            <a:r>
              <a:rPr lang="en-US">
                <a:solidFill>
                  <a:srgbClr val="FF0000"/>
                </a:solidFill>
              </a:rPr>
              <a:t>)</a:t>
            </a:r>
            <a:r>
              <a:rPr lang="en-US"/>
              <a:t> query </a:t>
            </a:r>
            <a:br>
              <a:rPr lang="en-US"/>
            </a:br>
            <a:r>
              <a:rPr lang="en-US"/>
              <a:t>answering algorithm (</a:t>
            </a:r>
            <a:r>
              <a:rPr lang="en-US">
                <a:solidFill>
                  <a:srgbClr val="33CC33"/>
                </a:solidFill>
              </a:rPr>
              <a:t>Yuster-Zwick</a:t>
            </a:r>
            <a:r>
              <a:rPr lang="en-US"/>
              <a:t>)</a:t>
            </a:r>
          </a:p>
          <a:p>
            <a:pPr marL="990600" lvl="1" indent="-533400" algn="l" rtl="0">
              <a:buFontTx/>
              <a:buAutoNum type="arabicPeriod"/>
            </a:pPr>
            <a:r>
              <a:rPr lang="en-US"/>
              <a:t>An </a:t>
            </a:r>
            <a:r>
              <a:rPr lang="en-US">
                <a:solidFill>
                  <a:srgbClr val="FF0000"/>
                </a:solidFill>
              </a:rPr>
              <a:t>O(</a:t>
            </a:r>
            <a:r>
              <a:rPr lang="en-US" i="1">
                <a:solidFill>
                  <a:srgbClr val="FF0000"/>
                </a:solidFill>
              </a:rPr>
              <a:t>n</a:t>
            </a:r>
            <a:r>
              <a:rPr lang="en-US" baseline="30000">
                <a:solidFill>
                  <a:srgbClr val="FF0000"/>
                </a:solidFill>
              </a:rPr>
              <a:t>2.38</a:t>
            </a:r>
            <a:r>
              <a:rPr lang="en-US">
                <a:solidFill>
                  <a:srgbClr val="FF0000"/>
                </a:solidFill>
              </a:rPr>
              <a:t>log</a:t>
            </a:r>
            <a:r>
              <a:rPr lang="en-US" sz="1000">
                <a:solidFill>
                  <a:srgbClr val="FF0000"/>
                </a:solidFill>
              </a:rPr>
              <a:t> </a:t>
            </a:r>
            <a:r>
              <a:rPr lang="en-US" i="1">
                <a:solidFill>
                  <a:srgbClr val="FF0000"/>
                </a:solidFill>
              </a:rPr>
              <a:t>M</a:t>
            </a:r>
            <a:r>
              <a:rPr lang="en-US">
                <a:solidFill>
                  <a:srgbClr val="FF0000"/>
                </a:solidFill>
              </a:rPr>
              <a:t>)</a:t>
            </a:r>
            <a:r>
              <a:rPr lang="en-US"/>
              <a:t> </a:t>
            </a:r>
            <a:r>
              <a:rPr lang="en-US">
                <a:solidFill>
                  <a:schemeClr val="accent2"/>
                </a:solidFill>
              </a:rPr>
              <a:t>(1+</a:t>
            </a:r>
            <a:r>
              <a:rPr lang="el-GR" i="1">
                <a:solidFill>
                  <a:schemeClr val="accent2"/>
                </a:solidFill>
              </a:rPr>
              <a:t>ε</a:t>
            </a:r>
            <a:r>
              <a:rPr lang="en-US">
                <a:solidFill>
                  <a:schemeClr val="accent2"/>
                </a:solidFill>
              </a:rPr>
              <a:t>)</a:t>
            </a:r>
            <a:r>
              <a:rPr lang="en-US"/>
              <a:t>-approximation algorithm</a:t>
            </a:r>
          </a:p>
          <a:p>
            <a:pPr marL="609600" indent="-609600" algn="l" rtl="0">
              <a:buFontTx/>
              <a:buAutoNum type="arabicPeriod" startAt="4"/>
            </a:pPr>
            <a:r>
              <a:rPr lang="en-US" b="1"/>
              <a:t>Summary and open problems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Text Box 2"/>
          <p:cNvSpPr txBox="1">
            <a:spLocks noChangeArrowheads="1"/>
          </p:cNvSpPr>
          <p:nvPr/>
        </p:nvSpPr>
        <p:spPr bwMode="auto">
          <a:xfrm>
            <a:off x="1169988" y="1984375"/>
            <a:ext cx="69357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The </a:t>
            </a:r>
            <a:r>
              <a:rPr lang="en-US" sz="3600" b="1" dirty="0">
                <a:solidFill>
                  <a:srgbClr val="FF3300"/>
                </a:solidFill>
              </a:rPr>
              <a:t>min-plus</a:t>
            </a:r>
            <a:r>
              <a:rPr lang="en-US" sz="3600" dirty="0">
                <a:solidFill>
                  <a:schemeClr val="tx1"/>
                </a:solidFill>
              </a:rPr>
              <a:t> product of two </a:t>
            </a:r>
            <a:r>
              <a:rPr lang="en-US" sz="3600" i="1" dirty="0">
                <a:solidFill>
                  <a:schemeClr val="accent2"/>
                </a:solidFill>
              </a:rPr>
              <a:t>n </a:t>
            </a:r>
            <a:r>
              <a:rPr lang="en-US" sz="3600" dirty="0">
                <a:solidFill>
                  <a:schemeClr val="accent2"/>
                </a:solidFill>
                <a:sym typeface="Symbol" pitchFamily="18" charset="2"/>
              </a:rPr>
              <a:t>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i="1" dirty="0">
                <a:solidFill>
                  <a:schemeClr val="accent2"/>
                </a:solidFill>
              </a:rPr>
              <a:t>n</a:t>
            </a:r>
            <a:r>
              <a:rPr lang="en-US" sz="3600" dirty="0">
                <a:solidFill>
                  <a:schemeClr val="tx1"/>
                </a:solidFill>
              </a:rPr>
              <a:t> matrices can be</a:t>
            </a:r>
            <a:r>
              <a:rPr lang="en-US" sz="3600" b="1" dirty="0">
                <a:solidFill>
                  <a:srgbClr val="CC00CC"/>
                </a:solidFill>
              </a:rPr>
              <a:t> deduced </a:t>
            </a:r>
            <a:r>
              <a:rPr lang="en-US" sz="3600" dirty="0">
                <a:solidFill>
                  <a:schemeClr val="tx1"/>
                </a:solidFill>
              </a:rPr>
              <a:t>after only </a:t>
            </a:r>
            <a:r>
              <a:rPr lang="en-US" sz="3600" dirty="0">
                <a:solidFill>
                  <a:schemeClr val="accent2"/>
                </a:solidFill>
              </a:rPr>
              <a:t>O(</a:t>
            </a:r>
            <a:r>
              <a:rPr lang="en-US" sz="3600" i="1" dirty="0">
                <a:solidFill>
                  <a:schemeClr val="accent2"/>
                </a:solidFill>
              </a:rPr>
              <a:t>n</a:t>
            </a:r>
            <a:r>
              <a:rPr lang="en-US" sz="3600" i="1" baseline="30000" dirty="0">
                <a:solidFill>
                  <a:schemeClr val="accent2"/>
                </a:solidFill>
              </a:rPr>
              <a:t>2.5</a:t>
            </a:r>
            <a:r>
              <a:rPr lang="en-US" sz="3600" dirty="0">
                <a:solidFill>
                  <a:schemeClr val="accent2"/>
                </a:solidFill>
              </a:rPr>
              <a:t>)</a:t>
            </a:r>
            <a:r>
              <a:rPr lang="en-US" sz="3600" dirty="0">
                <a:solidFill>
                  <a:schemeClr val="tx1"/>
                </a:solidFill>
              </a:rPr>
              <a:t> additions and comparisons. </a:t>
            </a:r>
          </a:p>
        </p:txBody>
      </p:sp>
      <p:sp>
        <p:nvSpPr>
          <p:cNvPr id="387075" name="Rectangle 3"/>
          <p:cNvSpPr>
            <a:spLocks noChangeArrowheads="1"/>
          </p:cNvSpPr>
          <p:nvPr/>
        </p:nvSpPr>
        <p:spPr bwMode="auto">
          <a:xfrm>
            <a:off x="242888" y="615950"/>
            <a:ext cx="87074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400">
                <a:solidFill>
                  <a:srgbClr val="FF0000"/>
                </a:solidFill>
              </a:rPr>
              <a:t>Fredman’s trick </a:t>
            </a:r>
            <a:endParaRPr lang="en-US" sz="2800">
              <a:solidFill>
                <a:srgbClr val="FF99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64728" y="4060227"/>
            <a:ext cx="69357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It is not known how to implement the algorithm in </a:t>
            </a:r>
            <a:r>
              <a:rPr lang="en-US" sz="3600" dirty="0" smtClean="0">
                <a:solidFill>
                  <a:schemeClr val="accent2"/>
                </a:solidFill>
              </a:rPr>
              <a:t>O(</a:t>
            </a:r>
            <a:r>
              <a:rPr lang="en-US" sz="3600" i="1" dirty="0" smtClean="0">
                <a:solidFill>
                  <a:schemeClr val="accent2"/>
                </a:solidFill>
              </a:rPr>
              <a:t>n</a:t>
            </a:r>
            <a:r>
              <a:rPr lang="en-US" sz="3600" i="1" baseline="30000" dirty="0" smtClean="0">
                <a:solidFill>
                  <a:schemeClr val="accent2"/>
                </a:solidFill>
              </a:rPr>
              <a:t>2.5</a:t>
            </a:r>
            <a:r>
              <a:rPr lang="en-US" sz="3600" dirty="0">
                <a:solidFill>
                  <a:schemeClr val="accent2"/>
                </a:solidFill>
              </a:rPr>
              <a:t>)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time.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4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84300" y="230188"/>
            <a:ext cx="6350000" cy="654050"/>
          </a:xfrm>
        </p:spPr>
        <p:txBody>
          <a:bodyPr/>
          <a:lstStyle/>
          <a:p>
            <a:pPr rtl="0"/>
            <a:r>
              <a:rPr lang="en-US" sz="4000" dirty="0" smtClean="0">
                <a:solidFill>
                  <a:schemeClr val="accent2"/>
                </a:solidFill>
              </a:rPr>
              <a:t>Algebraic Decision Trees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91171" name="Oval 3"/>
          <p:cNvSpPr>
            <a:spLocks noChangeArrowheads="1"/>
          </p:cNvSpPr>
          <p:nvPr/>
        </p:nvSpPr>
        <p:spPr bwMode="auto">
          <a:xfrm>
            <a:off x="3496452" y="1237753"/>
            <a:ext cx="2265397" cy="432792"/>
          </a:xfrm>
          <a:prstGeom prst="ellipse">
            <a:avLst/>
          </a:prstGeom>
          <a:solidFill>
            <a:srgbClr val="FF6600">
              <a:alpha val="23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a</a:t>
            </a:r>
            <a:r>
              <a:rPr lang="en-US" sz="2000" b="1" i="1" baseline="-25000" dirty="0">
                <a:solidFill>
                  <a:srgbClr val="FF0000"/>
                </a:solidFill>
              </a:rPr>
              <a:t>17</a:t>
            </a:r>
            <a:r>
              <a:rPr lang="en-US" sz="2000" b="1" i="1" dirty="0">
                <a:solidFill>
                  <a:srgbClr val="FF0000"/>
                </a:solidFill>
              </a:rPr>
              <a:t>-a</a:t>
            </a:r>
            <a:r>
              <a:rPr lang="en-US" sz="2000" b="1" i="1" baseline="-25000" dirty="0">
                <a:solidFill>
                  <a:srgbClr val="FF0000"/>
                </a:solidFill>
              </a:rPr>
              <a:t>19 </a:t>
            </a:r>
            <a:r>
              <a:rPr lang="en-US" sz="2000" b="1" i="1" dirty="0">
                <a:solidFill>
                  <a:srgbClr val="FF0000"/>
                </a:solidFill>
              </a:rPr>
              <a:t>≤ b</a:t>
            </a:r>
            <a:r>
              <a:rPr lang="en-US" sz="2000" b="1" i="1" baseline="-25000" dirty="0">
                <a:solidFill>
                  <a:srgbClr val="FF0000"/>
                </a:solidFill>
              </a:rPr>
              <a:t>92</a:t>
            </a:r>
            <a:r>
              <a:rPr lang="en-US" sz="2000" b="1" i="1" dirty="0">
                <a:solidFill>
                  <a:srgbClr val="FF0000"/>
                </a:solidFill>
              </a:rPr>
              <a:t>-b</a:t>
            </a:r>
            <a:r>
              <a:rPr lang="en-US" sz="2000" b="1" i="1" baseline="-25000" dirty="0">
                <a:solidFill>
                  <a:srgbClr val="FF0000"/>
                </a:solidFill>
              </a:rPr>
              <a:t>72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40025" y="2101850"/>
            <a:ext cx="3779838" cy="534988"/>
            <a:chOff x="1767" y="1748"/>
            <a:chExt cx="2381" cy="337"/>
          </a:xfrm>
        </p:grpSpPr>
        <p:sp>
          <p:nvSpPr>
            <p:cNvPr id="391173" name="Oval 5"/>
            <p:cNvSpPr>
              <a:spLocks noChangeArrowheads="1"/>
            </p:cNvSpPr>
            <p:nvPr/>
          </p:nvSpPr>
          <p:spPr bwMode="auto">
            <a:xfrm>
              <a:off x="1767" y="1749"/>
              <a:ext cx="858" cy="336"/>
            </a:xfrm>
            <a:prstGeom prst="ellipse">
              <a:avLst/>
            </a:prstGeom>
            <a:solidFill>
              <a:srgbClr val="FF6600">
                <a:alpha val="23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z="2000" b="1" i="1">
                <a:solidFill>
                  <a:srgbClr val="FF0000"/>
                </a:solidFill>
              </a:endParaRPr>
            </a:p>
          </p:txBody>
        </p:sp>
        <p:sp>
          <p:nvSpPr>
            <p:cNvPr id="391174" name="Oval 6"/>
            <p:cNvSpPr>
              <a:spLocks noChangeArrowheads="1"/>
            </p:cNvSpPr>
            <p:nvPr/>
          </p:nvSpPr>
          <p:spPr bwMode="auto">
            <a:xfrm>
              <a:off x="3290" y="1748"/>
              <a:ext cx="858" cy="336"/>
            </a:xfrm>
            <a:prstGeom prst="ellipse">
              <a:avLst/>
            </a:prstGeom>
            <a:solidFill>
              <a:srgbClr val="FF6600">
                <a:alpha val="23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z="2000" b="1" i="1">
                <a:solidFill>
                  <a:srgbClr val="FF0000"/>
                </a:solidFill>
              </a:endParaRPr>
            </a:p>
          </p:txBody>
        </p:sp>
      </p:grpSp>
      <p:sp>
        <p:nvSpPr>
          <p:cNvPr id="391175" name="Oval 7"/>
          <p:cNvSpPr>
            <a:spLocks noChangeArrowheads="1"/>
          </p:cNvSpPr>
          <p:nvPr/>
        </p:nvSpPr>
        <p:spPr bwMode="auto">
          <a:xfrm>
            <a:off x="1895475" y="3060700"/>
            <a:ext cx="981075" cy="533400"/>
          </a:xfrm>
          <a:prstGeom prst="ellipse">
            <a:avLst/>
          </a:prstGeom>
          <a:solidFill>
            <a:srgbClr val="FF6600">
              <a:alpha val="23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b="1" i="1">
              <a:solidFill>
                <a:srgbClr val="FF0000"/>
              </a:solidFill>
            </a:endParaRPr>
          </a:p>
        </p:txBody>
      </p:sp>
      <p:sp>
        <p:nvSpPr>
          <p:cNvPr id="391176" name="Oval 8"/>
          <p:cNvSpPr>
            <a:spLocks noChangeArrowheads="1"/>
          </p:cNvSpPr>
          <p:nvPr/>
        </p:nvSpPr>
        <p:spPr bwMode="auto">
          <a:xfrm>
            <a:off x="3390900" y="3060700"/>
            <a:ext cx="981075" cy="533400"/>
          </a:xfrm>
          <a:prstGeom prst="ellipse">
            <a:avLst/>
          </a:prstGeom>
          <a:solidFill>
            <a:srgbClr val="FF6600">
              <a:alpha val="23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b="1" i="1">
              <a:solidFill>
                <a:srgbClr val="FF0000"/>
              </a:solidFill>
            </a:endParaRPr>
          </a:p>
        </p:txBody>
      </p:sp>
      <p:sp>
        <p:nvSpPr>
          <p:cNvPr id="391177" name="Oval 9"/>
          <p:cNvSpPr>
            <a:spLocks noChangeArrowheads="1"/>
          </p:cNvSpPr>
          <p:nvPr/>
        </p:nvSpPr>
        <p:spPr bwMode="auto">
          <a:xfrm>
            <a:off x="6383338" y="3059113"/>
            <a:ext cx="981075" cy="533400"/>
          </a:xfrm>
          <a:prstGeom prst="ellipse">
            <a:avLst/>
          </a:prstGeom>
          <a:solidFill>
            <a:srgbClr val="FF6600">
              <a:alpha val="23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b="1" i="1">
              <a:solidFill>
                <a:srgbClr val="FF0000"/>
              </a:solidFill>
            </a:endParaRPr>
          </a:p>
        </p:txBody>
      </p:sp>
      <p:sp>
        <p:nvSpPr>
          <p:cNvPr id="391178" name="Oval 10"/>
          <p:cNvSpPr>
            <a:spLocks noChangeArrowheads="1"/>
          </p:cNvSpPr>
          <p:nvPr/>
        </p:nvSpPr>
        <p:spPr bwMode="auto">
          <a:xfrm>
            <a:off x="4886325" y="3060700"/>
            <a:ext cx="981075" cy="533400"/>
          </a:xfrm>
          <a:prstGeom prst="ellipse">
            <a:avLst/>
          </a:prstGeom>
          <a:solidFill>
            <a:srgbClr val="FF6600">
              <a:alpha val="23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b="1" i="1">
              <a:solidFill>
                <a:srgbClr val="FF0000"/>
              </a:solidFill>
            </a:endParaRPr>
          </a:p>
        </p:txBody>
      </p:sp>
      <p:sp>
        <p:nvSpPr>
          <p:cNvPr id="391179" name="Rectangle 11"/>
          <p:cNvSpPr>
            <a:spLocks noChangeArrowheads="1"/>
          </p:cNvSpPr>
          <p:nvPr/>
        </p:nvSpPr>
        <p:spPr bwMode="auto">
          <a:xfrm>
            <a:off x="846138" y="5167313"/>
            <a:ext cx="1708150" cy="1320800"/>
          </a:xfrm>
          <a:prstGeom prst="rect">
            <a:avLst/>
          </a:prstGeom>
          <a:solidFill>
            <a:schemeClr val="accent1">
              <a:alpha val="12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i="1"/>
              <a:t>c</a:t>
            </a:r>
            <a:r>
              <a:rPr lang="en-US" sz="2400" i="1" baseline="-25000"/>
              <a:t>11</a:t>
            </a:r>
            <a:r>
              <a:rPr lang="en-US" sz="2400" i="1"/>
              <a:t>=a</a:t>
            </a:r>
            <a:r>
              <a:rPr lang="en-US" sz="2400" i="1" baseline="-25000"/>
              <a:t>1</a:t>
            </a:r>
            <a:r>
              <a:rPr lang="en-US" sz="2400" b="1" i="1" baseline="-25000">
                <a:solidFill>
                  <a:srgbClr val="FF0000"/>
                </a:solidFill>
              </a:rPr>
              <a:t>7</a:t>
            </a:r>
            <a:r>
              <a:rPr lang="en-US" sz="2400" i="1"/>
              <a:t>+b</a:t>
            </a:r>
            <a:r>
              <a:rPr lang="en-US" sz="2400" b="1" i="1" baseline="-25000">
                <a:solidFill>
                  <a:srgbClr val="FF0000"/>
                </a:solidFill>
              </a:rPr>
              <a:t>7</a:t>
            </a:r>
            <a:r>
              <a:rPr lang="en-US" sz="2400" i="1" baseline="-25000"/>
              <a:t>1</a:t>
            </a:r>
            <a:br>
              <a:rPr lang="en-US" sz="2400" i="1" baseline="-25000"/>
            </a:br>
            <a:r>
              <a:rPr lang="en-US" sz="2400" i="1"/>
              <a:t>c</a:t>
            </a:r>
            <a:r>
              <a:rPr lang="en-US" sz="2400" i="1" baseline="-25000"/>
              <a:t>12</a:t>
            </a:r>
            <a:r>
              <a:rPr lang="en-US" sz="2400" i="1"/>
              <a:t>=a</a:t>
            </a:r>
            <a:r>
              <a:rPr lang="en-US" sz="2400" i="1" baseline="-25000"/>
              <a:t>1</a:t>
            </a:r>
            <a:r>
              <a:rPr lang="en-US" sz="2400" b="1" i="1" baseline="-25000">
                <a:solidFill>
                  <a:srgbClr val="FF0000"/>
                </a:solidFill>
              </a:rPr>
              <a:t>4</a:t>
            </a:r>
            <a:r>
              <a:rPr lang="en-US" sz="2400" i="1"/>
              <a:t>+b</a:t>
            </a:r>
            <a:r>
              <a:rPr lang="en-US" sz="2400" b="1" i="1" baseline="-25000">
                <a:solidFill>
                  <a:srgbClr val="FF0000"/>
                </a:solidFill>
              </a:rPr>
              <a:t>4</a:t>
            </a:r>
            <a:r>
              <a:rPr lang="en-US" sz="2400" i="1" baseline="-25000"/>
              <a:t>2</a:t>
            </a:r>
            <a:br>
              <a:rPr lang="en-US" sz="2400" i="1" baseline="-25000"/>
            </a:br>
            <a:r>
              <a:rPr lang="en-US" sz="2400" i="1" baseline="-25000"/>
              <a:t>...</a:t>
            </a:r>
            <a:br>
              <a:rPr lang="en-US" sz="2400" i="1" baseline="-25000"/>
            </a:br>
            <a:endParaRPr lang="en-US" sz="2400" i="1" baseline="-25000"/>
          </a:p>
        </p:txBody>
      </p:sp>
      <p:sp>
        <p:nvSpPr>
          <p:cNvPr id="391180" name="Rectangle 12"/>
          <p:cNvSpPr>
            <a:spLocks noChangeArrowheads="1"/>
          </p:cNvSpPr>
          <p:nvPr/>
        </p:nvSpPr>
        <p:spPr bwMode="auto">
          <a:xfrm>
            <a:off x="2717800" y="5165725"/>
            <a:ext cx="1708150" cy="1320800"/>
          </a:xfrm>
          <a:prstGeom prst="rect">
            <a:avLst/>
          </a:prstGeom>
          <a:solidFill>
            <a:schemeClr val="accent1">
              <a:alpha val="12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i="1"/>
              <a:t>c</a:t>
            </a:r>
            <a:r>
              <a:rPr lang="en-US" sz="2400" i="1" baseline="-25000"/>
              <a:t>11</a:t>
            </a:r>
            <a:r>
              <a:rPr lang="en-US" sz="2400" i="1"/>
              <a:t>=a</a:t>
            </a:r>
            <a:r>
              <a:rPr lang="en-US" sz="2400" i="1" baseline="-25000"/>
              <a:t>1</a:t>
            </a:r>
            <a:r>
              <a:rPr lang="en-US" sz="2400" b="1" i="1" baseline="-25000">
                <a:solidFill>
                  <a:srgbClr val="FF0000"/>
                </a:solidFill>
              </a:rPr>
              <a:t>3</a:t>
            </a:r>
            <a:r>
              <a:rPr lang="en-US" sz="2400" i="1"/>
              <a:t>+b</a:t>
            </a:r>
            <a:r>
              <a:rPr lang="en-US" sz="2400" b="1" i="1" baseline="-25000">
                <a:solidFill>
                  <a:srgbClr val="FF0000"/>
                </a:solidFill>
              </a:rPr>
              <a:t>3</a:t>
            </a:r>
            <a:r>
              <a:rPr lang="en-US" sz="2400" i="1" baseline="-25000"/>
              <a:t>1</a:t>
            </a:r>
            <a:br>
              <a:rPr lang="en-US" sz="2400" i="1" baseline="-25000"/>
            </a:br>
            <a:r>
              <a:rPr lang="en-US" sz="2400" i="1"/>
              <a:t>c</a:t>
            </a:r>
            <a:r>
              <a:rPr lang="en-US" sz="2400" i="1" baseline="-25000"/>
              <a:t>12</a:t>
            </a:r>
            <a:r>
              <a:rPr lang="en-US" sz="2400" i="1"/>
              <a:t>=a</a:t>
            </a:r>
            <a:r>
              <a:rPr lang="en-US" sz="2400" i="1" baseline="-25000"/>
              <a:t>1</a:t>
            </a:r>
            <a:r>
              <a:rPr lang="en-US" sz="2400" b="1" i="1" baseline="-25000">
                <a:solidFill>
                  <a:srgbClr val="FF0000"/>
                </a:solidFill>
              </a:rPr>
              <a:t>5</a:t>
            </a:r>
            <a:r>
              <a:rPr lang="en-US" sz="2400" i="1"/>
              <a:t>+b</a:t>
            </a:r>
            <a:r>
              <a:rPr lang="en-US" sz="2400" b="1" i="1" baseline="-25000">
                <a:solidFill>
                  <a:srgbClr val="FF0000"/>
                </a:solidFill>
              </a:rPr>
              <a:t>5</a:t>
            </a:r>
            <a:r>
              <a:rPr lang="en-US" sz="2400" i="1" baseline="-25000"/>
              <a:t>2</a:t>
            </a:r>
            <a:br>
              <a:rPr lang="en-US" sz="2400" i="1" baseline="-25000"/>
            </a:br>
            <a:r>
              <a:rPr lang="en-US" sz="2400" i="1" baseline="-25000"/>
              <a:t>...</a:t>
            </a:r>
            <a:br>
              <a:rPr lang="en-US" sz="2400" i="1" baseline="-25000"/>
            </a:br>
            <a:endParaRPr lang="en-US" sz="2400" i="1" baseline="-25000"/>
          </a:p>
        </p:txBody>
      </p:sp>
      <p:cxnSp>
        <p:nvCxnSpPr>
          <p:cNvPr id="391181" name="AutoShape 13"/>
          <p:cNvCxnSpPr>
            <a:cxnSpLocks noChangeShapeType="1"/>
            <a:stCxn id="391171" idx="4"/>
            <a:endCxn id="391173" idx="0"/>
          </p:cNvCxnSpPr>
          <p:nvPr/>
        </p:nvCxnSpPr>
        <p:spPr bwMode="auto">
          <a:xfrm rot="5400000">
            <a:off x="3808661" y="1282947"/>
            <a:ext cx="432893" cy="1208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91182" name="AutoShape 14"/>
          <p:cNvCxnSpPr>
            <a:cxnSpLocks noChangeShapeType="1"/>
            <a:stCxn id="391171" idx="4"/>
            <a:endCxn id="391174" idx="0"/>
          </p:cNvCxnSpPr>
          <p:nvPr/>
        </p:nvCxnSpPr>
        <p:spPr bwMode="auto">
          <a:xfrm rot="16200000" flipH="1">
            <a:off x="5018336" y="1281359"/>
            <a:ext cx="431305" cy="1209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91183" name="AutoShape 15"/>
          <p:cNvCxnSpPr>
            <a:cxnSpLocks noChangeShapeType="1"/>
            <a:stCxn id="391174" idx="4"/>
            <a:endCxn id="391177" idx="0"/>
          </p:cNvCxnSpPr>
          <p:nvPr/>
        </p:nvCxnSpPr>
        <p:spPr bwMode="auto">
          <a:xfrm>
            <a:off x="5838825" y="2635250"/>
            <a:ext cx="1035050" cy="423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91184" name="AutoShape 16"/>
          <p:cNvCxnSpPr>
            <a:cxnSpLocks noChangeShapeType="1"/>
            <a:stCxn id="391174" idx="4"/>
            <a:endCxn id="391178" idx="0"/>
          </p:cNvCxnSpPr>
          <p:nvPr/>
        </p:nvCxnSpPr>
        <p:spPr bwMode="auto">
          <a:xfrm flipH="1">
            <a:off x="5376863" y="2635250"/>
            <a:ext cx="461962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91185" name="AutoShape 17"/>
          <p:cNvCxnSpPr>
            <a:cxnSpLocks noChangeShapeType="1"/>
            <a:stCxn id="391173" idx="4"/>
            <a:endCxn id="391176" idx="0"/>
          </p:cNvCxnSpPr>
          <p:nvPr/>
        </p:nvCxnSpPr>
        <p:spPr bwMode="auto">
          <a:xfrm>
            <a:off x="3421063" y="2636838"/>
            <a:ext cx="460375" cy="423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91186" name="AutoShape 18"/>
          <p:cNvCxnSpPr>
            <a:cxnSpLocks noChangeShapeType="1"/>
            <a:stCxn id="391173" idx="4"/>
            <a:endCxn id="391175" idx="0"/>
          </p:cNvCxnSpPr>
          <p:nvPr/>
        </p:nvCxnSpPr>
        <p:spPr bwMode="auto">
          <a:xfrm flipH="1">
            <a:off x="2386013" y="2636838"/>
            <a:ext cx="1035050" cy="423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91187" name="Text Box 19"/>
          <p:cNvSpPr txBox="1">
            <a:spLocks noChangeArrowheads="1"/>
          </p:cNvSpPr>
          <p:nvPr/>
        </p:nvSpPr>
        <p:spPr bwMode="auto">
          <a:xfrm>
            <a:off x="3111500" y="1603375"/>
            <a:ext cx="8255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yes</a:t>
            </a:r>
          </a:p>
        </p:txBody>
      </p:sp>
      <p:sp>
        <p:nvSpPr>
          <p:cNvPr id="391188" name="Text Box 20"/>
          <p:cNvSpPr txBox="1">
            <a:spLocks noChangeArrowheads="1"/>
          </p:cNvSpPr>
          <p:nvPr/>
        </p:nvSpPr>
        <p:spPr bwMode="auto">
          <a:xfrm>
            <a:off x="5173663" y="1601788"/>
            <a:ext cx="8255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no</a:t>
            </a:r>
          </a:p>
        </p:txBody>
      </p:sp>
      <p:sp>
        <p:nvSpPr>
          <p:cNvPr id="391189" name="Oval 21"/>
          <p:cNvSpPr>
            <a:spLocks noChangeArrowheads="1"/>
          </p:cNvSpPr>
          <p:nvPr/>
        </p:nvSpPr>
        <p:spPr bwMode="auto">
          <a:xfrm>
            <a:off x="2246313" y="4397375"/>
            <a:ext cx="688975" cy="533400"/>
          </a:xfrm>
          <a:prstGeom prst="ellipse">
            <a:avLst/>
          </a:prstGeom>
          <a:solidFill>
            <a:srgbClr val="FF6600">
              <a:alpha val="23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b="1" i="1">
              <a:solidFill>
                <a:srgbClr val="FF0000"/>
              </a:solidFill>
            </a:endParaRPr>
          </a:p>
        </p:txBody>
      </p:sp>
      <p:cxnSp>
        <p:nvCxnSpPr>
          <p:cNvPr id="391190" name="AutoShape 22"/>
          <p:cNvCxnSpPr>
            <a:cxnSpLocks noChangeShapeType="1"/>
            <a:stCxn id="391189" idx="5"/>
            <a:endCxn id="391180" idx="0"/>
          </p:cNvCxnSpPr>
          <p:nvPr/>
        </p:nvCxnSpPr>
        <p:spPr bwMode="auto">
          <a:xfrm>
            <a:off x="2833688" y="4852988"/>
            <a:ext cx="738187" cy="312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91191" name="AutoShape 23"/>
          <p:cNvCxnSpPr>
            <a:cxnSpLocks noChangeShapeType="1"/>
            <a:stCxn id="391189" idx="3"/>
            <a:endCxn id="391179" idx="0"/>
          </p:cNvCxnSpPr>
          <p:nvPr/>
        </p:nvCxnSpPr>
        <p:spPr bwMode="auto">
          <a:xfrm flipH="1">
            <a:off x="1700213" y="4852988"/>
            <a:ext cx="647700" cy="314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91192" name="AutoShape 24"/>
          <p:cNvCxnSpPr>
            <a:cxnSpLocks noChangeShapeType="1"/>
            <a:endCxn id="391189" idx="0"/>
          </p:cNvCxnSpPr>
          <p:nvPr/>
        </p:nvCxnSpPr>
        <p:spPr bwMode="auto">
          <a:xfrm flipH="1">
            <a:off x="2590800" y="4159250"/>
            <a:ext cx="171450" cy="238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91193" name="Text Box 25"/>
          <p:cNvSpPr txBox="1">
            <a:spLocks noChangeArrowheads="1"/>
          </p:cNvSpPr>
          <p:nvPr/>
        </p:nvSpPr>
        <p:spPr bwMode="auto">
          <a:xfrm rot="5400000">
            <a:off x="4203701" y="3708400"/>
            <a:ext cx="12192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/>
              <a:t>…</a:t>
            </a:r>
          </a:p>
        </p:txBody>
      </p:sp>
      <p:cxnSp>
        <p:nvCxnSpPr>
          <p:cNvPr id="391194" name="AutoShape 26"/>
          <p:cNvCxnSpPr>
            <a:cxnSpLocks noChangeShapeType="1"/>
            <a:endCxn id="391200" idx="0"/>
          </p:cNvCxnSpPr>
          <p:nvPr/>
        </p:nvCxnSpPr>
        <p:spPr bwMode="auto">
          <a:xfrm>
            <a:off x="6799263" y="4159250"/>
            <a:ext cx="200025" cy="230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91195" name="Line 27"/>
          <p:cNvSpPr>
            <a:spLocks noChangeShapeType="1"/>
          </p:cNvSpPr>
          <p:nvPr/>
        </p:nvSpPr>
        <p:spPr bwMode="auto">
          <a:xfrm>
            <a:off x="411163" y="1193800"/>
            <a:ext cx="12700" cy="396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>
            <a:spAutoFit/>
          </a:bodyPr>
          <a:lstStyle/>
          <a:p>
            <a:endParaRPr lang="he-IL"/>
          </a:p>
        </p:txBody>
      </p:sp>
      <p:graphicFrame>
        <p:nvGraphicFramePr>
          <p:cNvPr id="391196" name="Object 28"/>
          <p:cNvGraphicFramePr>
            <a:graphicFrameLocks noChangeAspect="1"/>
          </p:cNvGraphicFramePr>
          <p:nvPr/>
        </p:nvGraphicFramePr>
        <p:xfrm>
          <a:off x="574675" y="2654300"/>
          <a:ext cx="693738" cy="584200"/>
        </p:xfrm>
        <a:graphic>
          <a:graphicData uri="http://schemas.openxmlformats.org/presentationml/2006/ole">
            <p:oleObj spid="_x0000_s581634" name="Equation" r:id="rId4" imgW="241200" imgH="203040" progId="Equation.DSMT4">
              <p:embed/>
            </p:oleObj>
          </a:graphicData>
        </a:graphic>
      </p:graphicFrame>
      <p:sp>
        <p:nvSpPr>
          <p:cNvPr id="391197" name="Text Box 29"/>
          <p:cNvSpPr txBox="1">
            <a:spLocks noChangeArrowheads="1"/>
          </p:cNvSpPr>
          <p:nvPr/>
        </p:nvSpPr>
        <p:spPr bwMode="auto">
          <a:xfrm>
            <a:off x="4260850" y="5503863"/>
            <a:ext cx="12192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/>
              <a:t>…</a:t>
            </a:r>
          </a:p>
        </p:txBody>
      </p:sp>
      <p:sp>
        <p:nvSpPr>
          <p:cNvPr id="391198" name="Rectangle 30"/>
          <p:cNvSpPr>
            <a:spLocks noChangeArrowheads="1"/>
          </p:cNvSpPr>
          <p:nvPr/>
        </p:nvSpPr>
        <p:spPr bwMode="auto">
          <a:xfrm>
            <a:off x="5254625" y="5159375"/>
            <a:ext cx="1708150" cy="1320800"/>
          </a:xfrm>
          <a:prstGeom prst="rect">
            <a:avLst/>
          </a:prstGeom>
          <a:solidFill>
            <a:schemeClr val="accent1">
              <a:alpha val="12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i="1"/>
              <a:t>c</a:t>
            </a:r>
            <a:r>
              <a:rPr lang="en-US" sz="2400" i="1" baseline="-25000"/>
              <a:t>11</a:t>
            </a:r>
            <a:r>
              <a:rPr lang="en-US" sz="2400" i="1"/>
              <a:t>=a</a:t>
            </a:r>
            <a:r>
              <a:rPr lang="en-US" sz="2400" i="1" baseline="-25000"/>
              <a:t>1</a:t>
            </a:r>
            <a:r>
              <a:rPr lang="en-US" sz="2400" b="1" i="1" baseline="-25000">
                <a:solidFill>
                  <a:srgbClr val="FF0000"/>
                </a:solidFill>
              </a:rPr>
              <a:t>8</a:t>
            </a:r>
            <a:r>
              <a:rPr lang="en-US" sz="2400" i="1"/>
              <a:t>+b</a:t>
            </a:r>
            <a:r>
              <a:rPr lang="en-US" sz="2400" b="1" i="1" baseline="-25000">
                <a:solidFill>
                  <a:srgbClr val="FF0000"/>
                </a:solidFill>
              </a:rPr>
              <a:t>8</a:t>
            </a:r>
            <a:r>
              <a:rPr lang="en-US" sz="2400" i="1" baseline="-25000"/>
              <a:t>1</a:t>
            </a:r>
            <a:br>
              <a:rPr lang="en-US" sz="2400" i="1" baseline="-25000"/>
            </a:br>
            <a:r>
              <a:rPr lang="en-US" sz="2400" i="1"/>
              <a:t>c</a:t>
            </a:r>
            <a:r>
              <a:rPr lang="en-US" sz="2400" i="1" baseline="-25000"/>
              <a:t>12</a:t>
            </a:r>
            <a:r>
              <a:rPr lang="en-US" sz="2400" i="1"/>
              <a:t>=a</a:t>
            </a:r>
            <a:r>
              <a:rPr lang="en-US" sz="2400" i="1" baseline="-25000"/>
              <a:t>1</a:t>
            </a:r>
            <a:r>
              <a:rPr lang="en-US" sz="2400" b="1" i="1" baseline="-25000">
                <a:solidFill>
                  <a:srgbClr val="FF0000"/>
                </a:solidFill>
              </a:rPr>
              <a:t>6</a:t>
            </a:r>
            <a:r>
              <a:rPr lang="en-US" sz="2400" i="1"/>
              <a:t>+b</a:t>
            </a:r>
            <a:r>
              <a:rPr lang="en-US" sz="2400" b="1" i="1" baseline="-25000">
                <a:solidFill>
                  <a:srgbClr val="FF0000"/>
                </a:solidFill>
              </a:rPr>
              <a:t>6</a:t>
            </a:r>
            <a:r>
              <a:rPr lang="en-US" sz="2400" i="1" baseline="-25000"/>
              <a:t>2</a:t>
            </a:r>
            <a:br>
              <a:rPr lang="en-US" sz="2400" i="1" baseline="-25000"/>
            </a:br>
            <a:r>
              <a:rPr lang="en-US" sz="2400" i="1" baseline="-25000"/>
              <a:t>...</a:t>
            </a:r>
            <a:br>
              <a:rPr lang="en-US" sz="2400" i="1" baseline="-25000"/>
            </a:br>
            <a:endParaRPr lang="en-US" sz="2400" i="1" baseline="-25000"/>
          </a:p>
        </p:txBody>
      </p:sp>
      <p:sp>
        <p:nvSpPr>
          <p:cNvPr id="391199" name="Rectangle 31"/>
          <p:cNvSpPr>
            <a:spLocks noChangeArrowheads="1"/>
          </p:cNvSpPr>
          <p:nvPr/>
        </p:nvSpPr>
        <p:spPr bwMode="auto">
          <a:xfrm>
            <a:off x="7126288" y="5157788"/>
            <a:ext cx="1708150" cy="1320800"/>
          </a:xfrm>
          <a:prstGeom prst="rect">
            <a:avLst/>
          </a:prstGeom>
          <a:solidFill>
            <a:schemeClr val="accent1">
              <a:alpha val="12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i="1"/>
              <a:t>c</a:t>
            </a:r>
            <a:r>
              <a:rPr lang="en-US" sz="2400" i="1" baseline="-25000"/>
              <a:t>11</a:t>
            </a:r>
            <a:r>
              <a:rPr lang="en-US" sz="2400" i="1"/>
              <a:t>=a</a:t>
            </a:r>
            <a:r>
              <a:rPr lang="en-US" sz="2400" i="1" baseline="-25000"/>
              <a:t>1</a:t>
            </a:r>
            <a:r>
              <a:rPr lang="en-US" sz="2400" b="1" i="1" baseline="-25000">
                <a:solidFill>
                  <a:srgbClr val="FF0000"/>
                </a:solidFill>
              </a:rPr>
              <a:t>2</a:t>
            </a:r>
            <a:r>
              <a:rPr lang="en-US" sz="2400" i="1"/>
              <a:t>+b</a:t>
            </a:r>
            <a:r>
              <a:rPr lang="en-US" sz="2400" b="1" i="1" baseline="-25000">
                <a:solidFill>
                  <a:srgbClr val="FF0000"/>
                </a:solidFill>
              </a:rPr>
              <a:t>2</a:t>
            </a:r>
            <a:r>
              <a:rPr lang="en-US" sz="2400" i="1" baseline="-25000"/>
              <a:t>1</a:t>
            </a:r>
            <a:br>
              <a:rPr lang="en-US" sz="2400" i="1" baseline="-25000"/>
            </a:br>
            <a:r>
              <a:rPr lang="en-US" sz="2400" i="1"/>
              <a:t>c</a:t>
            </a:r>
            <a:r>
              <a:rPr lang="en-US" sz="2400" i="1" baseline="-25000"/>
              <a:t>12</a:t>
            </a:r>
            <a:r>
              <a:rPr lang="en-US" sz="2400" i="1"/>
              <a:t>=a</a:t>
            </a:r>
            <a:r>
              <a:rPr lang="en-US" sz="2400" i="1" baseline="-25000"/>
              <a:t>1</a:t>
            </a:r>
            <a:r>
              <a:rPr lang="en-US" sz="2400" b="1" i="1" baseline="-25000">
                <a:solidFill>
                  <a:srgbClr val="FF0000"/>
                </a:solidFill>
              </a:rPr>
              <a:t>3</a:t>
            </a:r>
            <a:r>
              <a:rPr lang="en-US" sz="2400" i="1"/>
              <a:t>+b</a:t>
            </a:r>
            <a:r>
              <a:rPr lang="en-US" sz="2400" b="1" i="1" baseline="-25000">
                <a:solidFill>
                  <a:srgbClr val="FF0000"/>
                </a:solidFill>
              </a:rPr>
              <a:t>3</a:t>
            </a:r>
            <a:r>
              <a:rPr lang="en-US" sz="2400" i="1" baseline="-25000"/>
              <a:t>2</a:t>
            </a:r>
            <a:br>
              <a:rPr lang="en-US" sz="2400" i="1" baseline="-25000"/>
            </a:br>
            <a:r>
              <a:rPr lang="en-US" sz="2400" i="1" baseline="-25000"/>
              <a:t>...</a:t>
            </a:r>
            <a:br>
              <a:rPr lang="en-US" sz="2400" i="1" baseline="-25000"/>
            </a:br>
            <a:endParaRPr lang="en-US" sz="2400" i="1" baseline="-25000"/>
          </a:p>
        </p:txBody>
      </p:sp>
      <p:sp>
        <p:nvSpPr>
          <p:cNvPr id="391200" name="Oval 32"/>
          <p:cNvSpPr>
            <a:spLocks noChangeArrowheads="1"/>
          </p:cNvSpPr>
          <p:nvPr/>
        </p:nvSpPr>
        <p:spPr bwMode="auto">
          <a:xfrm>
            <a:off x="6654800" y="4389438"/>
            <a:ext cx="688975" cy="533400"/>
          </a:xfrm>
          <a:prstGeom prst="ellipse">
            <a:avLst/>
          </a:prstGeom>
          <a:solidFill>
            <a:srgbClr val="FF6600">
              <a:alpha val="23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b="1" i="1">
              <a:solidFill>
                <a:srgbClr val="FF0000"/>
              </a:solidFill>
            </a:endParaRPr>
          </a:p>
        </p:txBody>
      </p:sp>
      <p:cxnSp>
        <p:nvCxnSpPr>
          <p:cNvPr id="391201" name="AutoShape 33"/>
          <p:cNvCxnSpPr>
            <a:cxnSpLocks noChangeShapeType="1"/>
            <a:stCxn id="391200" idx="5"/>
            <a:endCxn id="391199" idx="0"/>
          </p:cNvCxnSpPr>
          <p:nvPr/>
        </p:nvCxnSpPr>
        <p:spPr bwMode="auto">
          <a:xfrm>
            <a:off x="7242175" y="4845050"/>
            <a:ext cx="738188" cy="3127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91202" name="AutoShape 34"/>
          <p:cNvCxnSpPr>
            <a:cxnSpLocks noChangeShapeType="1"/>
            <a:stCxn id="391200" idx="3"/>
            <a:endCxn id="391198" idx="0"/>
          </p:cNvCxnSpPr>
          <p:nvPr/>
        </p:nvCxnSpPr>
        <p:spPr bwMode="auto">
          <a:xfrm flipH="1">
            <a:off x="6108700" y="4845050"/>
            <a:ext cx="647700" cy="314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ChangeArrowheads="1"/>
          </p:cNvSpPr>
          <p:nvPr/>
        </p:nvSpPr>
        <p:spPr bwMode="auto">
          <a:xfrm rot="-5400000">
            <a:off x="4840287" y="2254251"/>
            <a:ext cx="2193925" cy="21971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rtl="1">
              <a:spcBef>
                <a:spcPct val="0"/>
              </a:spcBef>
            </a:pPr>
            <a:endParaRPr lang="en-US" sz="24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88099" name="Rectangle 3"/>
          <p:cNvSpPr>
            <a:spLocks noChangeArrowheads="1"/>
          </p:cNvSpPr>
          <p:nvPr/>
        </p:nvSpPr>
        <p:spPr bwMode="auto">
          <a:xfrm>
            <a:off x="2125663" y="2243138"/>
            <a:ext cx="2193925" cy="21971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rtl="1">
              <a:spcBef>
                <a:spcPct val="0"/>
              </a:spcBef>
            </a:pPr>
            <a:endParaRPr lang="en-US" sz="24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88100" name="Rectangle 4"/>
          <p:cNvSpPr>
            <a:spLocks noGrp="1" noChangeArrowheads="1"/>
          </p:cNvSpPr>
          <p:nvPr>
            <p:ph type="title"/>
          </p:nvPr>
        </p:nvSpPr>
        <p:spPr>
          <a:xfrm>
            <a:off x="711200" y="522288"/>
            <a:ext cx="7772400" cy="654050"/>
          </a:xfrm>
        </p:spPr>
        <p:txBody>
          <a:bodyPr/>
          <a:lstStyle/>
          <a:p>
            <a:pPr rtl="0"/>
            <a:r>
              <a:rPr lang="en-US" sz="4000">
                <a:solidFill>
                  <a:schemeClr val="accent2"/>
                </a:solidFill>
              </a:rPr>
              <a:t>Breaking a square product into several rectangular products</a:t>
            </a:r>
          </a:p>
        </p:txBody>
      </p:sp>
      <p:sp>
        <p:nvSpPr>
          <p:cNvPr id="388101" name="Line 5"/>
          <p:cNvSpPr>
            <a:spLocks noChangeShapeType="1"/>
          </p:cNvSpPr>
          <p:nvPr/>
        </p:nvSpPr>
        <p:spPr bwMode="auto">
          <a:xfrm>
            <a:off x="2124075" y="2239963"/>
            <a:ext cx="0" cy="2197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88102" name="Line 6"/>
          <p:cNvSpPr>
            <a:spLocks noChangeShapeType="1"/>
          </p:cNvSpPr>
          <p:nvPr/>
        </p:nvSpPr>
        <p:spPr bwMode="auto">
          <a:xfrm>
            <a:off x="2671763" y="2239963"/>
            <a:ext cx="0" cy="2197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88103" name="Line 7"/>
          <p:cNvSpPr>
            <a:spLocks noChangeShapeType="1"/>
          </p:cNvSpPr>
          <p:nvPr/>
        </p:nvSpPr>
        <p:spPr bwMode="auto">
          <a:xfrm>
            <a:off x="3221038" y="2239963"/>
            <a:ext cx="0" cy="2197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88104" name="Line 8"/>
          <p:cNvSpPr>
            <a:spLocks noChangeShapeType="1"/>
          </p:cNvSpPr>
          <p:nvPr/>
        </p:nvSpPr>
        <p:spPr bwMode="auto">
          <a:xfrm>
            <a:off x="3768725" y="2239963"/>
            <a:ext cx="0" cy="2197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88105" name="Line 9"/>
          <p:cNvSpPr>
            <a:spLocks noChangeShapeType="1"/>
          </p:cNvSpPr>
          <p:nvPr/>
        </p:nvSpPr>
        <p:spPr bwMode="auto">
          <a:xfrm>
            <a:off x="4318000" y="2239963"/>
            <a:ext cx="0" cy="2197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88106" name="Line 10"/>
          <p:cNvSpPr>
            <a:spLocks noChangeShapeType="1"/>
          </p:cNvSpPr>
          <p:nvPr/>
        </p:nvSpPr>
        <p:spPr bwMode="auto">
          <a:xfrm rot="-5400000">
            <a:off x="5942013" y="3352800"/>
            <a:ext cx="0" cy="2197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88107" name="Line 11"/>
          <p:cNvSpPr>
            <a:spLocks noChangeShapeType="1"/>
          </p:cNvSpPr>
          <p:nvPr/>
        </p:nvSpPr>
        <p:spPr bwMode="auto">
          <a:xfrm rot="-5400000">
            <a:off x="5942013" y="2805113"/>
            <a:ext cx="0" cy="2197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88108" name="Line 12"/>
          <p:cNvSpPr>
            <a:spLocks noChangeShapeType="1"/>
          </p:cNvSpPr>
          <p:nvPr/>
        </p:nvSpPr>
        <p:spPr bwMode="auto">
          <a:xfrm rot="-5400000">
            <a:off x="5942013" y="2255838"/>
            <a:ext cx="0" cy="2197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88109" name="Line 13"/>
          <p:cNvSpPr>
            <a:spLocks noChangeShapeType="1"/>
          </p:cNvSpPr>
          <p:nvPr/>
        </p:nvSpPr>
        <p:spPr bwMode="auto">
          <a:xfrm rot="-5400000">
            <a:off x="5942013" y="1708150"/>
            <a:ext cx="0" cy="2197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88110" name="Line 14"/>
          <p:cNvSpPr>
            <a:spLocks noChangeShapeType="1"/>
          </p:cNvSpPr>
          <p:nvPr/>
        </p:nvSpPr>
        <p:spPr bwMode="auto">
          <a:xfrm rot="-5400000">
            <a:off x="5942013" y="1158875"/>
            <a:ext cx="0" cy="2197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88111" name="Text Box 15"/>
          <p:cNvSpPr txBox="1">
            <a:spLocks noChangeArrowheads="1"/>
          </p:cNvSpPr>
          <p:nvPr/>
        </p:nvSpPr>
        <p:spPr bwMode="auto">
          <a:xfrm>
            <a:off x="2697163" y="3086100"/>
            <a:ext cx="5365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/>
              <a:t>A</a:t>
            </a:r>
            <a:r>
              <a:rPr lang="en-US" sz="2400" b="1" baseline="-25000"/>
              <a:t>2</a:t>
            </a:r>
            <a:endParaRPr lang="en-US" sz="2400" b="1"/>
          </a:p>
        </p:txBody>
      </p:sp>
      <p:sp>
        <p:nvSpPr>
          <p:cNvPr id="388112" name="Text Box 16"/>
          <p:cNvSpPr txBox="1">
            <a:spLocks noChangeArrowheads="1"/>
          </p:cNvSpPr>
          <p:nvPr/>
        </p:nvSpPr>
        <p:spPr bwMode="auto">
          <a:xfrm>
            <a:off x="2139950" y="3092450"/>
            <a:ext cx="5365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/>
              <a:t>A</a:t>
            </a:r>
            <a:r>
              <a:rPr lang="en-US" sz="2400" b="1" baseline="-25000"/>
              <a:t>1</a:t>
            </a:r>
            <a:endParaRPr lang="en-US" sz="2400" b="1"/>
          </a:p>
        </p:txBody>
      </p:sp>
      <p:sp>
        <p:nvSpPr>
          <p:cNvPr id="388113" name="Text Box 17"/>
          <p:cNvSpPr txBox="1">
            <a:spLocks noChangeArrowheads="1"/>
          </p:cNvSpPr>
          <p:nvPr/>
        </p:nvSpPr>
        <p:spPr bwMode="auto">
          <a:xfrm>
            <a:off x="5683250" y="2312988"/>
            <a:ext cx="5365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/>
              <a:t>B</a:t>
            </a:r>
            <a:r>
              <a:rPr lang="en-US" sz="2400" b="1" baseline="-25000"/>
              <a:t>1</a:t>
            </a:r>
            <a:endParaRPr lang="en-US" sz="2400" b="1"/>
          </a:p>
        </p:txBody>
      </p:sp>
      <p:sp>
        <p:nvSpPr>
          <p:cNvPr id="388114" name="Text Box 18"/>
          <p:cNvSpPr txBox="1">
            <a:spLocks noChangeArrowheads="1"/>
          </p:cNvSpPr>
          <p:nvPr/>
        </p:nvSpPr>
        <p:spPr bwMode="auto">
          <a:xfrm>
            <a:off x="5678488" y="2859088"/>
            <a:ext cx="5365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/>
              <a:t>B</a:t>
            </a:r>
            <a:r>
              <a:rPr lang="en-US" sz="2400" b="1" baseline="-25000"/>
              <a:t>2</a:t>
            </a:r>
            <a:endParaRPr lang="en-US" sz="2400" b="1"/>
          </a:p>
        </p:txBody>
      </p:sp>
      <p:graphicFrame>
        <p:nvGraphicFramePr>
          <p:cNvPr id="388115" name="Object 19"/>
          <p:cNvGraphicFramePr>
            <a:graphicFrameLocks noChangeAspect="1"/>
          </p:cNvGraphicFramePr>
          <p:nvPr/>
        </p:nvGraphicFramePr>
        <p:xfrm>
          <a:off x="2478088" y="4745038"/>
          <a:ext cx="4006850" cy="990600"/>
        </p:xfrm>
        <a:graphic>
          <a:graphicData uri="http://schemas.openxmlformats.org/presentationml/2006/ole">
            <p:oleObj spid="_x0000_s580610" name="Equation" r:id="rId4" imgW="1130040" imgH="279360" progId="Equation.DSMT4">
              <p:embed/>
            </p:oleObj>
          </a:graphicData>
        </a:graphic>
      </p:graphicFrame>
      <p:sp>
        <p:nvSpPr>
          <p:cNvPr id="388116" name="Text Box 20"/>
          <p:cNvSpPr txBox="1">
            <a:spLocks noChangeArrowheads="1"/>
          </p:cNvSpPr>
          <p:nvPr/>
        </p:nvSpPr>
        <p:spPr bwMode="auto">
          <a:xfrm>
            <a:off x="241300" y="5675313"/>
            <a:ext cx="863758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accent2"/>
                </a:solidFill>
                <a:sym typeface="Symbol" pitchFamily="18" charset="2"/>
              </a:rPr>
              <a:t>MPP(</a:t>
            </a:r>
            <a:r>
              <a:rPr lang="en-US" b="1" i="1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b="1">
                <a:solidFill>
                  <a:schemeClr val="accent2"/>
                </a:solidFill>
                <a:sym typeface="Symbol" pitchFamily="18" charset="2"/>
              </a:rPr>
              <a:t>) ≤ (</a:t>
            </a:r>
            <a:r>
              <a:rPr lang="en-US" b="1" i="1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b="1">
                <a:solidFill>
                  <a:schemeClr val="accent2"/>
                </a:solidFill>
                <a:sym typeface="Symbol" pitchFamily="18" charset="2"/>
              </a:rPr>
              <a:t>/</a:t>
            </a:r>
            <a:r>
              <a:rPr lang="en-US" b="1" i="1">
                <a:solidFill>
                  <a:schemeClr val="accent2"/>
                </a:solidFill>
                <a:sym typeface="Symbol" pitchFamily="18" charset="2"/>
              </a:rPr>
              <a:t>m</a:t>
            </a:r>
            <a:r>
              <a:rPr lang="en-US" b="1">
                <a:solidFill>
                  <a:schemeClr val="accent2"/>
                </a:solidFill>
                <a:sym typeface="Symbol" pitchFamily="18" charset="2"/>
              </a:rPr>
              <a:t>) (MPP(</a:t>
            </a:r>
            <a:r>
              <a:rPr lang="en-US" b="1" i="1">
                <a:solidFill>
                  <a:schemeClr val="accent2"/>
                </a:solidFill>
                <a:sym typeface="Symbol" pitchFamily="18" charset="2"/>
              </a:rPr>
              <a:t>n,m,n</a:t>
            </a:r>
            <a:r>
              <a:rPr lang="en-US" b="1">
                <a:solidFill>
                  <a:schemeClr val="accent2"/>
                </a:solidFill>
                <a:sym typeface="Symbol" pitchFamily="18" charset="2"/>
              </a:rPr>
              <a:t>) + </a:t>
            </a:r>
            <a:r>
              <a:rPr lang="en-US" b="1" i="1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b="1" baseline="30000">
                <a:solidFill>
                  <a:schemeClr val="accent2"/>
                </a:solidFill>
                <a:sym typeface="Symbol" pitchFamily="18" charset="2"/>
              </a:rPr>
              <a:t>2</a:t>
            </a:r>
            <a:r>
              <a:rPr lang="en-US" b="1">
                <a:solidFill>
                  <a:schemeClr val="accent2"/>
                </a:solidFill>
                <a:sym typeface="Symbol" pitchFamily="18" charset="2"/>
              </a:rPr>
              <a:t>)</a:t>
            </a:r>
            <a:endParaRPr lang="en-US"/>
          </a:p>
        </p:txBody>
      </p:sp>
      <p:sp>
        <p:nvSpPr>
          <p:cNvPr id="388117" name="AutoShape 21"/>
          <p:cNvSpPr>
            <a:spLocks/>
          </p:cNvSpPr>
          <p:nvPr/>
        </p:nvSpPr>
        <p:spPr bwMode="auto">
          <a:xfrm rot="5400000">
            <a:off x="2278063" y="1770063"/>
            <a:ext cx="241300" cy="546100"/>
          </a:xfrm>
          <a:prstGeom prst="leftBrace">
            <a:avLst>
              <a:gd name="adj1" fmla="val 188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e-IL"/>
          </a:p>
        </p:txBody>
      </p:sp>
      <p:sp>
        <p:nvSpPr>
          <p:cNvPr id="388118" name="Text Box 22"/>
          <p:cNvSpPr txBox="1">
            <a:spLocks noChangeArrowheads="1"/>
          </p:cNvSpPr>
          <p:nvPr/>
        </p:nvSpPr>
        <p:spPr bwMode="auto">
          <a:xfrm>
            <a:off x="2151063" y="1516063"/>
            <a:ext cx="4953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/>
              <a:t>m</a:t>
            </a:r>
          </a:p>
        </p:txBody>
      </p:sp>
      <p:sp>
        <p:nvSpPr>
          <p:cNvPr id="388119" name="AutoShape 23"/>
          <p:cNvSpPr>
            <a:spLocks/>
          </p:cNvSpPr>
          <p:nvPr/>
        </p:nvSpPr>
        <p:spPr bwMode="auto">
          <a:xfrm>
            <a:off x="1739900" y="2273300"/>
            <a:ext cx="279400" cy="2133600"/>
          </a:xfrm>
          <a:prstGeom prst="leftBrace">
            <a:avLst>
              <a:gd name="adj1" fmla="val 6363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e-IL"/>
          </a:p>
        </p:txBody>
      </p:sp>
      <p:sp>
        <p:nvSpPr>
          <p:cNvPr id="388120" name="Text Box 24"/>
          <p:cNvSpPr txBox="1">
            <a:spLocks noChangeArrowheads="1"/>
          </p:cNvSpPr>
          <p:nvPr/>
        </p:nvSpPr>
        <p:spPr bwMode="auto">
          <a:xfrm>
            <a:off x="1333500" y="3086100"/>
            <a:ext cx="4953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/>
              <a:t>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3300" y="496888"/>
            <a:ext cx="4318000" cy="654050"/>
          </a:xfrm>
        </p:spPr>
        <p:txBody>
          <a:bodyPr/>
          <a:lstStyle/>
          <a:p>
            <a:pPr rtl="0"/>
            <a:r>
              <a:rPr lang="en-US" sz="4000">
                <a:solidFill>
                  <a:schemeClr val="accent2"/>
                </a:solidFill>
              </a:rPr>
              <a:t>Fredman’s trick</a:t>
            </a:r>
          </a:p>
        </p:txBody>
      </p:sp>
      <p:sp>
        <p:nvSpPr>
          <p:cNvPr id="389123" name="Rectangle 3"/>
          <p:cNvSpPr>
            <a:spLocks noChangeArrowheads="1"/>
          </p:cNvSpPr>
          <p:nvPr/>
        </p:nvSpPr>
        <p:spPr bwMode="auto">
          <a:xfrm>
            <a:off x="1160463" y="2078038"/>
            <a:ext cx="949325" cy="21971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rtl="1">
              <a:spcBef>
                <a:spcPct val="0"/>
              </a:spcBef>
            </a:pPr>
            <a:endParaRPr lang="en-US" sz="24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89124" name="Line 4"/>
          <p:cNvSpPr>
            <a:spLocks noChangeShapeType="1"/>
          </p:cNvSpPr>
          <p:nvPr/>
        </p:nvSpPr>
        <p:spPr bwMode="auto">
          <a:xfrm>
            <a:off x="1158875" y="2074863"/>
            <a:ext cx="0" cy="2197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89125" name="Text Box 5"/>
          <p:cNvSpPr txBox="1">
            <a:spLocks noChangeArrowheads="1"/>
          </p:cNvSpPr>
          <p:nvPr/>
        </p:nvSpPr>
        <p:spPr bwMode="auto">
          <a:xfrm>
            <a:off x="1339850" y="2914650"/>
            <a:ext cx="5365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/>
              <a:t>A</a:t>
            </a:r>
            <a:endParaRPr lang="en-US" sz="2400" b="1"/>
          </a:p>
        </p:txBody>
      </p:sp>
      <p:sp>
        <p:nvSpPr>
          <p:cNvPr id="389126" name="AutoShape 6"/>
          <p:cNvSpPr>
            <a:spLocks/>
          </p:cNvSpPr>
          <p:nvPr/>
        </p:nvSpPr>
        <p:spPr bwMode="auto">
          <a:xfrm>
            <a:off x="647700" y="2082800"/>
            <a:ext cx="279400" cy="2171700"/>
          </a:xfrm>
          <a:prstGeom prst="leftBrace">
            <a:avLst>
              <a:gd name="adj1" fmla="val 647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e-IL"/>
          </a:p>
        </p:txBody>
      </p:sp>
      <p:sp>
        <p:nvSpPr>
          <p:cNvPr id="389127" name="AutoShape 7"/>
          <p:cNvSpPr>
            <a:spLocks/>
          </p:cNvSpPr>
          <p:nvPr/>
        </p:nvSpPr>
        <p:spPr bwMode="auto">
          <a:xfrm rot="5400000">
            <a:off x="1497013" y="1306513"/>
            <a:ext cx="279400" cy="952500"/>
          </a:xfrm>
          <a:prstGeom prst="leftBrace">
            <a:avLst>
              <a:gd name="adj1" fmla="val 2840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e-IL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 rot="5400000">
            <a:off x="3028157" y="1481931"/>
            <a:ext cx="1465262" cy="2632075"/>
            <a:chOff x="1016" y="1139"/>
            <a:chExt cx="923" cy="1658"/>
          </a:xfrm>
        </p:grpSpPr>
        <p:sp>
          <p:nvSpPr>
            <p:cNvPr id="389129" name="Rectangle 9"/>
            <p:cNvSpPr>
              <a:spLocks noChangeArrowheads="1"/>
            </p:cNvSpPr>
            <p:nvPr/>
          </p:nvSpPr>
          <p:spPr bwMode="auto">
            <a:xfrm>
              <a:off x="1339" y="1413"/>
              <a:ext cx="598" cy="138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rtl="1">
                <a:spcBef>
                  <a:spcPct val="0"/>
                </a:spcBef>
              </a:pPr>
              <a:endParaRPr lang="en-US" sz="2400" b="1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389130" name="Line 10"/>
            <p:cNvSpPr>
              <a:spLocks noChangeShapeType="1"/>
            </p:cNvSpPr>
            <p:nvPr/>
          </p:nvSpPr>
          <p:spPr bwMode="auto">
            <a:xfrm>
              <a:off x="1338" y="1411"/>
              <a:ext cx="0" cy="1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389131" name="Text Box 11"/>
            <p:cNvSpPr txBox="1">
              <a:spLocks noChangeArrowheads="1"/>
            </p:cNvSpPr>
            <p:nvPr/>
          </p:nvSpPr>
          <p:spPr bwMode="auto">
            <a:xfrm>
              <a:off x="1452" y="1940"/>
              <a:ext cx="34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rot="10800000" vert="eaVert">
              <a:spAutoFit/>
            </a:bodyPr>
            <a:lstStyle/>
            <a:p>
              <a:endParaRPr lang="en-US" sz="2400" b="1"/>
            </a:p>
          </p:txBody>
        </p:sp>
        <p:sp>
          <p:nvSpPr>
            <p:cNvPr id="389132" name="AutoShape 12"/>
            <p:cNvSpPr>
              <a:spLocks/>
            </p:cNvSpPr>
            <p:nvPr/>
          </p:nvSpPr>
          <p:spPr bwMode="auto">
            <a:xfrm>
              <a:off x="1016" y="1416"/>
              <a:ext cx="176" cy="1368"/>
            </a:xfrm>
            <a:prstGeom prst="leftBrace">
              <a:avLst>
                <a:gd name="adj1" fmla="val 6477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389133" name="AutoShape 13"/>
            <p:cNvSpPr>
              <a:spLocks/>
            </p:cNvSpPr>
            <p:nvPr/>
          </p:nvSpPr>
          <p:spPr bwMode="auto">
            <a:xfrm rot="5400000">
              <a:off x="1551" y="927"/>
              <a:ext cx="176" cy="600"/>
            </a:xfrm>
            <a:prstGeom prst="leftBrace">
              <a:avLst>
                <a:gd name="adj1" fmla="val 2840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</p:grpSp>
      <p:sp>
        <p:nvSpPr>
          <p:cNvPr id="389134" name="Text Box 14"/>
          <p:cNvSpPr txBox="1">
            <a:spLocks noChangeArrowheads="1"/>
          </p:cNvSpPr>
          <p:nvPr/>
        </p:nvSpPr>
        <p:spPr bwMode="auto">
          <a:xfrm>
            <a:off x="3287713" y="2830513"/>
            <a:ext cx="5365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/>
              <a:t>B</a:t>
            </a:r>
            <a:endParaRPr lang="en-US" sz="2400" b="1"/>
          </a:p>
        </p:txBody>
      </p:sp>
      <p:sp>
        <p:nvSpPr>
          <p:cNvPr id="389135" name="Text Box 15"/>
          <p:cNvSpPr txBox="1">
            <a:spLocks noChangeArrowheads="1"/>
          </p:cNvSpPr>
          <p:nvPr/>
        </p:nvSpPr>
        <p:spPr bwMode="auto">
          <a:xfrm>
            <a:off x="165100" y="2921000"/>
            <a:ext cx="4953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/>
              <a:t>n</a:t>
            </a:r>
          </a:p>
        </p:txBody>
      </p:sp>
      <p:sp>
        <p:nvSpPr>
          <p:cNvPr id="389136" name="Text Box 16"/>
          <p:cNvSpPr txBox="1">
            <a:spLocks noChangeArrowheads="1"/>
          </p:cNvSpPr>
          <p:nvPr/>
        </p:nvSpPr>
        <p:spPr bwMode="auto">
          <a:xfrm>
            <a:off x="1414463" y="1173163"/>
            <a:ext cx="4953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/>
              <a:t>m</a:t>
            </a:r>
          </a:p>
        </p:txBody>
      </p:sp>
      <p:sp>
        <p:nvSpPr>
          <p:cNvPr id="389137" name="Text Box 17"/>
          <p:cNvSpPr txBox="1">
            <a:spLocks noChangeArrowheads="1"/>
          </p:cNvSpPr>
          <p:nvPr/>
        </p:nvSpPr>
        <p:spPr bwMode="auto">
          <a:xfrm>
            <a:off x="3306763" y="1604963"/>
            <a:ext cx="4953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/>
              <a:t>n</a:t>
            </a:r>
          </a:p>
        </p:txBody>
      </p:sp>
      <p:sp>
        <p:nvSpPr>
          <p:cNvPr id="389138" name="Text Box 18"/>
          <p:cNvSpPr txBox="1">
            <a:spLocks noChangeArrowheads="1"/>
          </p:cNvSpPr>
          <p:nvPr/>
        </p:nvSpPr>
        <p:spPr bwMode="auto">
          <a:xfrm>
            <a:off x="5051425" y="2803525"/>
            <a:ext cx="4953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/>
              <a:t>m</a:t>
            </a:r>
          </a:p>
        </p:txBody>
      </p:sp>
      <p:sp>
        <p:nvSpPr>
          <p:cNvPr id="389139" name="Text Box 19"/>
          <p:cNvSpPr txBox="1">
            <a:spLocks noChangeArrowheads="1"/>
          </p:cNvSpPr>
          <p:nvPr/>
        </p:nvSpPr>
        <p:spPr bwMode="auto">
          <a:xfrm>
            <a:off x="808038" y="4581525"/>
            <a:ext cx="76041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Naïve calculation requires </a:t>
            </a:r>
            <a:r>
              <a:rPr lang="en-US" b="1" i="1">
                <a:solidFill>
                  <a:schemeClr val="accent2"/>
                </a:solidFill>
              </a:rPr>
              <a:t>n</a:t>
            </a:r>
            <a:r>
              <a:rPr lang="en-US" b="1" baseline="30000">
                <a:solidFill>
                  <a:schemeClr val="accent2"/>
                </a:solidFill>
              </a:rPr>
              <a:t>2</a:t>
            </a:r>
            <a:r>
              <a:rPr lang="en-US" b="1" i="1">
                <a:solidFill>
                  <a:schemeClr val="accent2"/>
                </a:solidFill>
              </a:rPr>
              <a:t>m</a:t>
            </a:r>
            <a:r>
              <a:rPr lang="en-US"/>
              <a:t> operations</a:t>
            </a:r>
          </a:p>
        </p:txBody>
      </p:sp>
      <p:sp>
        <p:nvSpPr>
          <p:cNvPr id="389140" name="Text Box 20"/>
          <p:cNvSpPr txBox="1">
            <a:spLocks noChangeArrowheads="1"/>
          </p:cNvSpPr>
          <p:nvPr/>
        </p:nvSpPr>
        <p:spPr bwMode="auto">
          <a:xfrm>
            <a:off x="5511800" y="2184400"/>
            <a:ext cx="35687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i="1">
                <a:solidFill>
                  <a:schemeClr val="accent2"/>
                </a:solidFill>
              </a:rPr>
              <a:t>a</a:t>
            </a:r>
            <a:r>
              <a:rPr lang="en-US" sz="3600" i="1" baseline="-25000">
                <a:solidFill>
                  <a:schemeClr val="accent2"/>
                </a:solidFill>
              </a:rPr>
              <a:t>ir</a:t>
            </a:r>
            <a:r>
              <a:rPr lang="en-US" sz="3600" i="1">
                <a:solidFill>
                  <a:schemeClr val="accent2"/>
                </a:solidFill>
              </a:rPr>
              <a:t>+b</a:t>
            </a:r>
            <a:r>
              <a:rPr lang="en-US" sz="3600" i="1" baseline="-25000">
                <a:solidFill>
                  <a:schemeClr val="accent2"/>
                </a:solidFill>
              </a:rPr>
              <a:t>rj </a:t>
            </a:r>
            <a:r>
              <a:rPr lang="en-US" sz="3600" i="1">
                <a:solidFill>
                  <a:schemeClr val="accent2"/>
                </a:solidFill>
              </a:rPr>
              <a:t> ≤  a</a:t>
            </a:r>
            <a:r>
              <a:rPr lang="en-US" sz="3600" i="1" baseline="-25000">
                <a:solidFill>
                  <a:schemeClr val="accent2"/>
                </a:solidFill>
              </a:rPr>
              <a:t>is</a:t>
            </a:r>
            <a:r>
              <a:rPr lang="en-US" sz="3600" i="1">
                <a:solidFill>
                  <a:schemeClr val="accent2"/>
                </a:solidFill>
              </a:rPr>
              <a:t>+b</a:t>
            </a:r>
            <a:r>
              <a:rPr lang="en-US" sz="3600" i="1" baseline="-25000">
                <a:solidFill>
                  <a:schemeClr val="accent2"/>
                </a:solidFill>
              </a:rPr>
              <a:t>sj</a:t>
            </a:r>
          </a:p>
        </p:txBody>
      </p:sp>
      <p:sp>
        <p:nvSpPr>
          <p:cNvPr id="389141" name="Text Box 21"/>
          <p:cNvSpPr txBox="1">
            <a:spLocks noChangeArrowheads="1"/>
          </p:cNvSpPr>
          <p:nvPr/>
        </p:nvSpPr>
        <p:spPr bwMode="auto">
          <a:xfrm>
            <a:off x="5529263" y="3179763"/>
            <a:ext cx="35687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a</a:t>
            </a:r>
            <a:r>
              <a:rPr lang="en-US" sz="3600" i="1" baseline="-25000">
                <a:solidFill>
                  <a:srgbClr val="FF0000"/>
                </a:solidFill>
              </a:rPr>
              <a:t>ir</a:t>
            </a:r>
            <a:r>
              <a:rPr lang="en-US" sz="3600" i="1">
                <a:solidFill>
                  <a:srgbClr val="FF0000"/>
                </a:solidFill>
              </a:rPr>
              <a:t> - a</a:t>
            </a:r>
            <a:r>
              <a:rPr lang="en-US" sz="3600" i="1" baseline="-25000">
                <a:solidFill>
                  <a:srgbClr val="FF0000"/>
                </a:solidFill>
              </a:rPr>
              <a:t>is  </a:t>
            </a:r>
            <a:r>
              <a:rPr lang="en-US" sz="3600" i="1">
                <a:solidFill>
                  <a:srgbClr val="FF0000"/>
                </a:solidFill>
              </a:rPr>
              <a:t>≤  b</a:t>
            </a:r>
            <a:r>
              <a:rPr lang="en-US" sz="3600" i="1" baseline="-25000">
                <a:solidFill>
                  <a:srgbClr val="FF0000"/>
                </a:solidFill>
              </a:rPr>
              <a:t>sj</a:t>
            </a:r>
            <a:r>
              <a:rPr lang="en-US" sz="3600" i="1">
                <a:solidFill>
                  <a:srgbClr val="FF0000"/>
                </a:solidFill>
              </a:rPr>
              <a:t> - b</a:t>
            </a:r>
            <a:r>
              <a:rPr lang="en-US" sz="3600" i="1" baseline="-25000">
                <a:solidFill>
                  <a:srgbClr val="FF0000"/>
                </a:solidFill>
              </a:rPr>
              <a:t>rj </a:t>
            </a:r>
          </a:p>
        </p:txBody>
      </p:sp>
      <p:sp>
        <p:nvSpPr>
          <p:cNvPr id="389142" name="Text Box 22"/>
          <p:cNvSpPr txBox="1">
            <a:spLocks noChangeArrowheads="1"/>
          </p:cNvSpPr>
          <p:nvPr/>
        </p:nvSpPr>
        <p:spPr bwMode="auto">
          <a:xfrm rot="5400000">
            <a:off x="7023100" y="2844800"/>
            <a:ext cx="584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ym typeface="Symbol" pitchFamily="18" charset="2"/>
              </a:rPr>
              <a:t></a:t>
            </a:r>
          </a:p>
        </p:txBody>
      </p:sp>
      <p:sp>
        <p:nvSpPr>
          <p:cNvPr id="389143" name="Text Box 23"/>
          <p:cNvSpPr txBox="1">
            <a:spLocks noChangeArrowheads="1"/>
          </p:cNvSpPr>
          <p:nvPr/>
        </p:nvSpPr>
        <p:spPr bwMode="auto">
          <a:xfrm>
            <a:off x="463550" y="5349875"/>
            <a:ext cx="8218488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Fredman observed that the result can be </a:t>
            </a:r>
            <a:r>
              <a:rPr lang="en-US">
                <a:solidFill>
                  <a:srgbClr val="CC0099"/>
                </a:solidFill>
              </a:rPr>
              <a:t>inferred</a:t>
            </a:r>
            <a:r>
              <a:rPr lang="en-US"/>
              <a:t> after performing only </a:t>
            </a:r>
            <a:r>
              <a:rPr lang="en-US">
                <a:solidFill>
                  <a:schemeClr val="accent2"/>
                </a:solidFill>
              </a:rPr>
              <a:t>O</a:t>
            </a:r>
            <a:r>
              <a:rPr lang="en-US" b="1">
                <a:solidFill>
                  <a:schemeClr val="accent2"/>
                </a:solidFill>
              </a:rPr>
              <a:t>(</a:t>
            </a:r>
            <a:r>
              <a:rPr lang="en-US" b="1" i="1">
                <a:solidFill>
                  <a:schemeClr val="accent2"/>
                </a:solidFill>
              </a:rPr>
              <a:t>nm</a:t>
            </a:r>
            <a:r>
              <a:rPr lang="en-US" b="1" i="1" baseline="30000">
                <a:solidFill>
                  <a:schemeClr val="accent2"/>
                </a:solidFill>
              </a:rPr>
              <a:t>2</a:t>
            </a:r>
            <a:r>
              <a:rPr lang="en-US" b="1">
                <a:solidFill>
                  <a:schemeClr val="accent2"/>
                </a:solidFill>
              </a:rPr>
              <a:t>)</a:t>
            </a:r>
            <a:r>
              <a:rPr lang="en-US"/>
              <a:t> operations</a:t>
            </a:r>
          </a:p>
        </p:txBody>
      </p:sp>
      <p:sp>
        <p:nvSpPr>
          <p:cNvPr id="389144" name="Line 24"/>
          <p:cNvSpPr>
            <a:spLocks noChangeShapeType="1"/>
          </p:cNvSpPr>
          <p:nvPr/>
        </p:nvSpPr>
        <p:spPr bwMode="auto">
          <a:xfrm flipV="1">
            <a:off x="1157288" y="2552700"/>
            <a:ext cx="950912" cy="4763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he-IL"/>
          </a:p>
        </p:txBody>
      </p:sp>
      <p:sp>
        <p:nvSpPr>
          <p:cNvPr id="389145" name="Line 25"/>
          <p:cNvSpPr>
            <a:spLocks noChangeShapeType="1"/>
          </p:cNvSpPr>
          <p:nvPr/>
        </p:nvSpPr>
        <p:spPr bwMode="auto">
          <a:xfrm rot="-5400000">
            <a:off x="3730625" y="3049588"/>
            <a:ext cx="955675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9" grpId="0"/>
      <p:bldP spid="389140" grpId="0"/>
      <p:bldP spid="389141" grpId="0"/>
      <p:bldP spid="389142" grpId="0"/>
      <p:bldP spid="38914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96888"/>
            <a:ext cx="5270500" cy="654050"/>
          </a:xfrm>
        </p:spPr>
        <p:txBody>
          <a:bodyPr/>
          <a:lstStyle/>
          <a:p>
            <a:pPr rtl="0"/>
            <a:r>
              <a:rPr lang="en-US" sz="4000">
                <a:solidFill>
                  <a:schemeClr val="accent2"/>
                </a:solidFill>
              </a:rPr>
              <a:t>Fredman’s trick (cont.)</a:t>
            </a:r>
          </a:p>
        </p:txBody>
      </p:sp>
      <p:sp>
        <p:nvSpPr>
          <p:cNvPr id="390147" name="Text Box 3"/>
          <p:cNvSpPr txBox="1">
            <a:spLocks noChangeArrowheads="1"/>
          </p:cNvSpPr>
          <p:nvPr/>
        </p:nvSpPr>
        <p:spPr bwMode="auto">
          <a:xfrm>
            <a:off x="749300" y="1431925"/>
            <a:ext cx="35687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i="1">
                <a:solidFill>
                  <a:schemeClr val="accent2"/>
                </a:solidFill>
              </a:rPr>
              <a:t>a</a:t>
            </a:r>
            <a:r>
              <a:rPr lang="en-US" sz="3600" i="1" baseline="-25000">
                <a:solidFill>
                  <a:schemeClr val="accent2"/>
                </a:solidFill>
              </a:rPr>
              <a:t>ir</a:t>
            </a:r>
            <a:r>
              <a:rPr lang="en-US" sz="3600" i="1">
                <a:solidFill>
                  <a:schemeClr val="accent2"/>
                </a:solidFill>
              </a:rPr>
              <a:t>+b</a:t>
            </a:r>
            <a:r>
              <a:rPr lang="en-US" sz="3600" i="1" baseline="-25000">
                <a:solidFill>
                  <a:schemeClr val="accent2"/>
                </a:solidFill>
              </a:rPr>
              <a:t>rj </a:t>
            </a:r>
            <a:r>
              <a:rPr lang="en-US" sz="3600" i="1">
                <a:solidFill>
                  <a:schemeClr val="accent2"/>
                </a:solidFill>
              </a:rPr>
              <a:t> ≤  a</a:t>
            </a:r>
            <a:r>
              <a:rPr lang="en-US" sz="3600" i="1" baseline="-25000">
                <a:solidFill>
                  <a:schemeClr val="accent2"/>
                </a:solidFill>
              </a:rPr>
              <a:t>is</a:t>
            </a:r>
            <a:r>
              <a:rPr lang="en-US" sz="3600" i="1">
                <a:solidFill>
                  <a:schemeClr val="accent2"/>
                </a:solidFill>
              </a:rPr>
              <a:t>+b</a:t>
            </a:r>
            <a:r>
              <a:rPr lang="en-US" sz="3600" i="1" baseline="-25000">
                <a:solidFill>
                  <a:schemeClr val="accent2"/>
                </a:solidFill>
              </a:rPr>
              <a:t>sj</a:t>
            </a:r>
          </a:p>
        </p:txBody>
      </p:sp>
      <p:sp>
        <p:nvSpPr>
          <p:cNvPr id="390148" name="Text Box 4"/>
          <p:cNvSpPr txBox="1">
            <a:spLocks noChangeArrowheads="1"/>
          </p:cNvSpPr>
          <p:nvPr/>
        </p:nvSpPr>
        <p:spPr bwMode="auto">
          <a:xfrm>
            <a:off x="4983163" y="1433513"/>
            <a:ext cx="35687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a</a:t>
            </a:r>
            <a:r>
              <a:rPr lang="en-US" sz="3600" i="1" baseline="-25000">
                <a:solidFill>
                  <a:srgbClr val="FF0000"/>
                </a:solidFill>
              </a:rPr>
              <a:t>ir</a:t>
            </a:r>
            <a:r>
              <a:rPr lang="en-US" sz="3600" i="1">
                <a:solidFill>
                  <a:srgbClr val="FF0000"/>
                </a:solidFill>
              </a:rPr>
              <a:t> - a</a:t>
            </a:r>
            <a:r>
              <a:rPr lang="en-US" sz="3600" i="1" baseline="-25000">
                <a:solidFill>
                  <a:srgbClr val="FF0000"/>
                </a:solidFill>
              </a:rPr>
              <a:t>is  </a:t>
            </a:r>
            <a:r>
              <a:rPr lang="en-US" sz="3600" i="1">
                <a:solidFill>
                  <a:srgbClr val="FF0000"/>
                </a:solidFill>
              </a:rPr>
              <a:t>≤  b</a:t>
            </a:r>
            <a:r>
              <a:rPr lang="en-US" sz="3600" i="1" baseline="-25000">
                <a:solidFill>
                  <a:srgbClr val="FF0000"/>
                </a:solidFill>
              </a:rPr>
              <a:t>sj</a:t>
            </a:r>
            <a:r>
              <a:rPr lang="en-US" sz="3600" i="1">
                <a:solidFill>
                  <a:srgbClr val="FF0000"/>
                </a:solidFill>
              </a:rPr>
              <a:t> - b</a:t>
            </a:r>
            <a:r>
              <a:rPr lang="en-US" sz="3600" i="1" baseline="-25000">
                <a:solidFill>
                  <a:srgbClr val="FF0000"/>
                </a:solidFill>
              </a:rPr>
              <a:t>rj </a:t>
            </a:r>
          </a:p>
        </p:txBody>
      </p:sp>
      <p:sp>
        <p:nvSpPr>
          <p:cNvPr id="390149" name="Text Box 5"/>
          <p:cNvSpPr txBox="1">
            <a:spLocks noChangeArrowheads="1"/>
          </p:cNvSpPr>
          <p:nvPr/>
        </p:nvSpPr>
        <p:spPr bwMode="auto">
          <a:xfrm>
            <a:off x="4357688" y="1544638"/>
            <a:ext cx="584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ym typeface="Symbol" pitchFamily="18" charset="2"/>
              </a:rPr>
              <a:t></a:t>
            </a:r>
          </a:p>
        </p:txBody>
      </p:sp>
      <p:sp>
        <p:nvSpPr>
          <p:cNvPr id="390150" name="Text Box 6"/>
          <p:cNvSpPr txBox="1">
            <a:spLocks noChangeArrowheads="1"/>
          </p:cNvSpPr>
          <p:nvPr/>
        </p:nvSpPr>
        <p:spPr bwMode="auto">
          <a:xfrm>
            <a:off x="571500" y="2330450"/>
            <a:ext cx="8305800" cy="1943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buFontTx/>
              <a:buChar char="•"/>
            </a:pPr>
            <a:r>
              <a:rPr lang="en-US" sz="2400"/>
              <a:t> </a:t>
            </a:r>
            <a:r>
              <a:rPr lang="en-US" sz="2800" b="1">
                <a:solidFill>
                  <a:srgbClr val="996633"/>
                </a:solidFill>
              </a:rPr>
              <a:t>Generate</a:t>
            </a:r>
            <a:r>
              <a:rPr lang="en-US" sz="2800"/>
              <a:t> all the differences</a:t>
            </a:r>
            <a:r>
              <a:rPr lang="en-US" sz="2400"/>
              <a:t> </a:t>
            </a:r>
            <a:r>
              <a:rPr lang="en-US" i="1">
                <a:solidFill>
                  <a:srgbClr val="FF0000"/>
                </a:solidFill>
              </a:rPr>
              <a:t>a</a:t>
            </a:r>
            <a:r>
              <a:rPr lang="en-US" i="1" baseline="-25000">
                <a:solidFill>
                  <a:srgbClr val="FF0000"/>
                </a:solidFill>
              </a:rPr>
              <a:t>ir</a:t>
            </a:r>
            <a:r>
              <a:rPr lang="en-US" i="1">
                <a:solidFill>
                  <a:srgbClr val="FF0000"/>
                </a:solidFill>
              </a:rPr>
              <a:t> - a</a:t>
            </a:r>
            <a:r>
              <a:rPr lang="en-US" i="1" baseline="-25000">
                <a:solidFill>
                  <a:srgbClr val="FF0000"/>
                </a:solidFill>
              </a:rPr>
              <a:t>is</a:t>
            </a:r>
            <a:r>
              <a:rPr lang="en-US" i="1" baseline="-25000"/>
              <a:t> </a:t>
            </a:r>
            <a:r>
              <a:rPr lang="en-US" sz="2800"/>
              <a:t>and</a:t>
            </a:r>
            <a:r>
              <a:rPr lang="en-US" sz="2400"/>
              <a:t> </a:t>
            </a:r>
            <a:r>
              <a:rPr lang="en-US" i="1">
                <a:solidFill>
                  <a:srgbClr val="FF0000"/>
                </a:solidFill>
              </a:rPr>
              <a:t>b</a:t>
            </a:r>
            <a:r>
              <a:rPr lang="en-US" i="1" baseline="-25000">
                <a:solidFill>
                  <a:srgbClr val="FF0000"/>
                </a:solidFill>
              </a:rPr>
              <a:t>sj</a:t>
            </a:r>
            <a:r>
              <a:rPr lang="en-US" i="1">
                <a:solidFill>
                  <a:srgbClr val="FF0000"/>
                </a:solidFill>
              </a:rPr>
              <a:t> - b</a:t>
            </a:r>
            <a:r>
              <a:rPr lang="en-US" i="1" baseline="-25000">
                <a:solidFill>
                  <a:srgbClr val="FF0000"/>
                </a:solidFill>
              </a:rPr>
              <a:t>rj</a:t>
            </a:r>
            <a:r>
              <a:rPr lang="en-US" i="1" baseline="-25000"/>
              <a:t> </a:t>
            </a:r>
            <a:r>
              <a:rPr lang="en-US" sz="2400"/>
              <a:t>.</a:t>
            </a:r>
          </a:p>
          <a:p>
            <a:pPr algn="l">
              <a:buFontTx/>
              <a:buChar char="•"/>
            </a:pPr>
            <a:r>
              <a:rPr lang="en-US" sz="2400"/>
              <a:t> </a:t>
            </a:r>
            <a:r>
              <a:rPr lang="en-US" sz="2800" b="1">
                <a:solidFill>
                  <a:srgbClr val="99FF33"/>
                </a:solidFill>
              </a:rPr>
              <a:t>Sort</a:t>
            </a:r>
            <a:r>
              <a:rPr lang="en-US" sz="2800">
                <a:solidFill>
                  <a:srgbClr val="CC0099"/>
                </a:solidFill>
              </a:rPr>
              <a:t> </a:t>
            </a:r>
            <a:r>
              <a:rPr lang="en-US" sz="2800"/>
              <a:t>them using </a:t>
            </a:r>
            <a:r>
              <a:rPr lang="en-US" sz="2800">
                <a:solidFill>
                  <a:schemeClr val="accent2"/>
                </a:solidFill>
              </a:rPr>
              <a:t>O(</a:t>
            </a:r>
            <a:r>
              <a:rPr lang="en-US" sz="2800" i="1">
                <a:solidFill>
                  <a:schemeClr val="accent2"/>
                </a:solidFill>
              </a:rPr>
              <a:t>nm</a:t>
            </a:r>
            <a:r>
              <a:rPr lang="en-US" sz="2800" i="1" baseline="30000">
                <a:solidFill>
                  <a:schemeClr val="accent2"/>
                </a:solidFill>
              </a:rPr>
              <a:t>2</a:t>
            </a:r>
            <a:r>
              <a:rPr lang="en-US" sz="2800">
                <a:solidFill>
                  <a:schemeClr val="accent2"/>
                </a:solidFill>
              </a:rPr>
              <a:t>)</a:t>
            </a:r>
            <a:r>
              <a:rPr lang="en-US" sz="2800"/>
              <a:t> comparisons. (Non-trivial!)</a:t>
            </a:r>
          </a:p>
          <a:p>
            <a:pPr algn="l">
              <a:buFontTx/>
              <a:buChar char="•"/>
            </a:pPr>
            <a:r>
              <a:rPr lang="en-US" sz="2800"/>
              <a:t> </a:t>
            </a:r>
            <a:r>
              <a:rPr lang="en-US" sz="2800" b="1">
                <a:solidFill>
                  <a:srgbClr val="FF9900"/>
                </a:solidFill>
              </a:rPr>
              <a:t>Merge</a:t>
            </a:r>
            <a:r>
              <a:rPr lang="en-US" sz="2800"/>
              <a:t> the two sorted lists using </a:t>
            </a:r>
            <a:r>
              <a:rPr lang="en-US" sz="2800">
                <a:solidFill>
                  <a:schemeClr val="accent2"/>
                </a:solidFill>
              </a:rPr>
              <a:t>O(</a:t>
            </a:r>
            <a:r>
              <a:rPr lang="en-US" sz="2800" i="1">
                <a:solidFill>
                  <a:schemeClr val="accent2"/>
                </a:solidFill>
              </a:rPr>
              <a:t>nm</a:t>
            </a:r>
            <a:r>
              <a:rPr lang="en-US" sz="2800" i="1" baseline="30000">
                <a:solidFill>
                  <a:schemeClr val="accent2"/>
                </a:solidFill>
              </a:rPr>
              <a:t>2</a:t>
            </a:r>
            <a:r>
              <a:rPr lang="en-US" sz="2800">
                <a:solidFill>
                  <a:schemeClr val="accent2"/>
                </a:solidFill>
              </a:rPr>
              <a:t>)</a:t>
            </a:r>
            <a:r>
              <a:rPr lang="en-US" sz="2800"/>
              <a:t> comparisons.</a:t>
            </a:r>
            <a:endParaRPr lang="en-US" sz="2800" i="1" baseline="-25000"/>
          </a:p>
        </p:txBody>
      </p:sp>
      <p:sp>
        <p:nvSpPr>
          <p:cNvPr id="390151" name="AutoShape 7"/>
          <p:cNvSpPr>
            <a:spLocks noChangeArrowheads="1"/>
          </p:cNvSpPr>
          <p:nvPr/>
        </p:nvSpPr>
        <p:spPr bwMode="auto">
          <a:xfrm>
            <a:off x="654050" y="4502150"/>
            <a:ext cx="7988300" cy="2052638"/>
          </a:xfrm>
          <a:prstGeom prst="horizontalScroll">
            <a:avLst>
              <a:gd name="adj" fmla="val 12500"/>
            </a:avLst>
          </a:prstGeom>
          <a:solidFill>
            <a:srgbClr val="00FF00">
              <a:alpha val="8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>
                <a:solidFill>
                  <a:srgbClr val="CC0099"/>
                </a:solidFill>
              </a:rPr>
              <a:t>The ordering of the elements in the sorted list</a:t>
            </a:r>
            <a:br>
              <a:rPr lang="en-US">
                <a:solidFill>
                  <a:srgbClr val="CC0099"/>
                </a:solidFill>
              </a:rPr>
            </a:br>
            <a:r>
              <a:rPr lang="en-US">
                <a:solidFill>
                  <a:srgbClr val="CC0099"/>
                </a:solidFill>
              </a:rPr>
              <a:t>determines the result of the min-plus product 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5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1488"/>
            <a:ext cx="8242300" cy="671512"/>
          </a:xfrm>
          <a:noFill/>
          <a:ln/>
        </p:spPr>
        <p:txBody>
          <a:bodyPr/>
          <a:lstStyle/>
          <a:p>
            <a:pPr rtl="0"/>
            <a:r>
              <a:rPr lang="en-US" sz="4000">
                <a:solidFill>
                  <a:schemeClr val="accent2"/>
                </a:solidFill>
              </a:rPr>
              <a:t>All-Pairs Shortest Paths</a:t>
            </a:r>
            <a:r>
              <a:rPr lang="en-US" sz="4000">
                <a:solidFill>
                  <a:srgbClr val="009900"/>
                </a:solidFill>
              </a:rPr>
              <a:t/>
            </a:r>
            <a:br>
              <a:rPr lang="en-US" sz="4000">
                <a:solidFill>
                  <a:srgbClr val="009900"/>
                </a:solidFill>
              </a:rPr>
            </a:br>
            <a:r>
              <a:rPr lang="en-US" sz="3200">
                <a:solidFill>
                  <a:srgbClr val="009900"/>
                </a:solidFill>
              </a:rPr>
              <a:t>in directed graphs with “real” edge weights</a:t>
            </a:r>
          </a:p>
        </p:txBody>
      </p:sp>
      <p:graphicFrame>
        <p:nvGraphicFramePr>
          <p:cNvPr id="392265" name="Group 73"/>
          <p:cNvGraphicFramePr>
            <a:graphicFrameLocks noGrp="1"/>
          </p:cNvGraphicFramePr>
          <p:nvPr/>
        </p:nvGraphicFramePr>
        <p:xfrm>
          <a:off x="539750" y="1585913"/>
          <a:ext cx="8120063" cy="4831080"/>
        </p:xfrm>
        <a:graphic>
          <a:graphicData uri="http://schemas.openxmlformats.org/drawingml/2006/table">
            <a:tbl>
              <a:tblPr/>
              <a:tblGrid>
                <a:gridCol w="4040188"/>
                <a:gridCol w="4079875"/>
              </a:tblGrid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Running time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Authors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[Floyd ’62] [Warshall ’62]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(log log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 /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[Fredman ’76]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(log log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 /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[Takaoka ’92]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(log 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[Dobosiewicz ’90]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(log log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 /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5/7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[Han ’04]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log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en-US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[Takaoka ’04]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(log log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1/2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[Zwick ’04]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[Chan ’05]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(log log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 /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5/4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[Han ’06]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(log log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(log 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[Chan ’07]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838" y="2130425"/>
            <a:ext cx="8726487" cy="1470025"/>
          </a:xfrm>
        </p:spPr>
        <p:txBody>
          <a:bodyPr/>
          <a:lstStyle/>
          <a:p>
            <a:pPr rtl="0"/>
            <a:r>
              <a:rPr lang="en-US">
                <a:solidFill>
                  <a:schemeClr val="accent2"/>
                </a:solidFill>
                <a:latin typeface="Copperplate Gothic Bold" pitchFamily="34" charset="0"/>
              </a:rPr>
              <a:t>PERFECT MATCHINGS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7500"/>
            <a:ext cx="7772400" cy="823913"/>
          </a:xfrm>
        </p:spPr>
        <p:txBody>
          <a:bodyPr/>
          <a:lstStyle/>
          <a:p>
            <a:pPr rtl="0"/>
            <a:r>
              <a:rPr lang="en-US">
                <a:solidFill>
                  <a:srgbClr val="009900"/>
                </a:solidFill>
              </a:rPr>
              <a:t>Matchings</a:t>
            </a:r>
          </a:p>
        </p:txBody>
      </p:sp>
      <p:sp>
        <p:nvSpPr>
          <p:cNvPr id="557059" name="Oval 3"/>
          <p:cNvSpPr>
            <a:spLocks noChangeAspect="1" noChangeArrowheads="1"/>
          </p:cNvSpPr>
          <p:nvPr/>
        </p:nvSpPr>
        <p:spPr bwMode="auto">
          <a:xfrm rot="-819352">
            <a:off x="1670050" y="1860550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57060" name="Oval 4"/>
          <p:cNvSpPr>
            <a:spLocks noChangeAspect="1" noChangeArrowheads="1"/>
          </p:cNvSpPr>
          <p:nvPr/>
        </p:nvSpPr>
        <p:spPr bwMode="auto">
          <a:xfrm rot="-819352">
            <a:off x="2593975" y="2900363"/>
            <a:ext cx="165100" cy="16668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57061" name="Oval 5"/>
          <p:cNvSpPr>
            <a:spLocks noChangeAspect="1" noChangeArrowheads="1"/>
          </p:cNvSpPr>
          <p:nvPr/>
        </p:nvSpPr>
        <p:spPr bwMode="auto">
          <a:xfrm rot="-819352">
            <a:off x="3451225" y="1547813"/>
            <a:ext cx="165100" cy="16668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57062" name="Oval 6"/>
          <p:cNvSpPr>
            <a:spLocks noChangeAspect="1" noChangeArrowheads="1"/>
          </p:cNvSpPr>
          <p:nvPr/>
        </p:nvSpPr>
        <p:spPr bwMode="auto">
          <a:xfrm rot="-819352">
            <a:off x="3852863" y="2714625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57063" name="Oval 7"/>
          <p:cNvSpPr>
            <a:spLocks noChangeAspect="1" noChangeArrowheads="1"/>
          </p:cNvSpPr>
          <p:nvPr/>
        </p:nvSpPr>
        <p:spPr bwMode="auto">
          <a:xfrm rot="-819352">
            <a:off x="4873625" y="2032000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57064" name="Oval 8"/>
          <p:cNvSpPr>
            <a:spLocks noChangeAspect="1" noChangeArrowheads="1"/>
          </p:cNvSpPr>
          <p:nvPr/>
        </p:nvSpPr>
        <p:spPr bwMode="auto">
          <a:xfrm rot="-819352">
            <a:off x="3611563" y="3997325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57065" name="Oval 9"/>
          <p:cNvSpPr>
            <a:spLocks noChangeAspect="1" noChangeArrowheads="1"/>
          </p:cNvSpPr>
          <p:nvPr/>
        </p:nvSpPr>
        <p:spPr bwMode="auto">
          <a:xfrm rot="-819352">
            <a:off x="5483225" y="2752725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57066" name="Oval 10"/>
          <p:cNvSpPr>
            <a:spLocks noChangeAspect="1" noChangeArrowheads="1"/>
          </p:cNvSpPr>
          <p:nvPr/>
        </p:nvSpPr>
        <p:spPr bwMode="auto">
          <a:xfrm rot="-819352">
            <a:off x="4854575" y="3417888"/>
            <a:ext cx="165100" cy="16668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57067" name="Oval 11"/>
          <p:cNvSpPr>
            <a:spLocks noChangeAspect="1" noChangeArrowheads="1"/>
          </p:cNvSpPr>
          <p:nvPr/>
        </p:nvSpPr>
        <p:spPr bwMode="auto">
          <a:xfrm rot="-819352">
            <a:off x="4716463" y="4479925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57068" name="Oval 12"/>
          <p:cNvSpPr>
            <a:spLocks noChangeAspect="1" noChangeArrowheads="1"/>
          </p:cNvSpPr>
          <p:nvPr/>
        </p:nvSpPr>
        <p:spPr bwMode="auto">
          <a:xfrm rot="-819352">
            <a:off x="6572250" y="2843213"/>
            <a:ext cx="165100" cy="16668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57069" name="Oval 13"/>
          <p:cNvSpPr>
            <a:spLocks noChangeAspect="1" noChangeArrowheads="1"/>
          </p:cNvSpPr>
          <p:nvPr/>
        </p:nvSpPr>
        <p:spPr bwMode="auto">
          <a:xfrm rot="-819352">
            <a:off x="6161088" y="1638300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57070" name="Oval 14"/>
          <p:cNvSpPr>
            <a:spLocks noChangeAspect="1" noChangeArrowheads="1"/>
          </p:cNvSpPr>
          <p:nvPr/>
        </p:nvSpPr>
        <p:spPr bwMode="auto">
          <a:xfrm rot="-819352">
            <a:off x="2854325" y="4457700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57071" name="Oval 15"/>
          <p:cNvSpPr>
            <a:spLocks noChangeAspect="1" noChangeArrowheads="1"/>
          </p:cNvSpPr>
          <p:nvPr/>
        </p:nvSpPr>
        <p:spPr bwMode="auto">
          <a:xfrm rot="-819352">
            <a:off x="1350963" y="3636963"/>
            <a:ext cx="165100" cy="16668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57072" name="Oval 16"/>
          <p:cNvSpPr>
            <a:spLocks noChangeAspect="1" noChangeArrowheads="1"/>
          </p:cNvSpPr>
          <p:nvPr/>
        </p:nvSpPr>
        <p:spPr bwMode="auto">
          <a:xfrm rot="-819352">
            <a:off x="6092825" y="3632200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57073" name="Oval 17"/>
          <p:cNvSpPr>
            <a:spLocks noChangeAspect="1" noChangeArrowheads="1"/>
          </p:cNvSpPr>
          <p:nvPr/>
        </p:nvSpPr>
        <p:spPr bwMode="auto">
          <a:xfrm rot="-819352">
            <a:off x="7445375" y="3343275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57074" name="Oval 18"/>
          <p:cNvSpPr>
            <a:spLocks noChangeAspect="1" noChangeArrowheads="1"/>
          </p:cNvSpPr>
          <p:nvPr/>
        </p:nvSpPr>
        <p:spPr bwMode="auto">
          <a:xfrm rot="-819352">
            <a:off x="6646863" y="4294188"/>
            <a:ext cx="165100" cy="16668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cxnSp>
        <p:nvCxnSpPr>
          <p:cNvPr id="557075" name="AutoShape 19"/>
          <p:cNvCxnSpPr>
            <a:cxnSpLocks noChangeShapeType="1"/>
            <a:stCxn id="557071" idx="7"/>
            <a:endCxn id="557059" idx="4"/>
          </p:cNvCxnSpPr>
          <p:nvPr/>
        </p:nvCxnSpPr>
        <p:spPr bwMode="auto">
          <a:xfrm flipV="1">
            <a:off x="1474788" y="2024063"/>
            <a:ext cx="296862" cy="16240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7076" name="AutoShape 20"/>
          <p:cNvCxnSpPr>
            <a:cxnSpLocks noChangeShapeType="1"/>
            <a:stCxn id="557071" idx="6"/>
            <a:endCxn id="557062" idx="2"/>
          </p:cNvCxnSpPr>
          <p:nvPr/>
        </p:nvCxnSpPr>
        <p:spPr bwMode="auto">
          <a:xfrm flipV="1">
            <a:off x="1512888" y="2816225"/>
            <a:ext cx="2341562" cy="8842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7077" name="AutoShape 21"/>
          <p:cNvCxnSpPr>
            <a:cxnSpLocks noChangeShapeType="1"/>
            <a:stCxn id="557071" idx="5"/>
            <a:endCxn id="557070" idx="1"/>
          </p:cNvCxnSpPr>
          <p:nvPr/>
        </p:nvCxnSpPr>
        <p:spPr bwMode="auto">
          <a:xfrm>
            <a:off x="1503363" y="3762375"/>
            <a:ext cx="1362075" cy="7350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7078" name="AutoShape 22"/>
          <p:cNvCxnSpPr>
            <a:cxnSpLocks noChangeShapeType="1"/>
            <a:stCxn id="557069" idx="2"/>
            <a:endCxn id="557063" idx="6"/>
          </p:cNvCxnSpPr>
          <p:nvPr/>
        </p:nvCxnSpPr>
        <p:spPr bwMode="auto">
          <a:xfrm flipH="1">
            <a:off x="5035550" y="1739900"/>
            <a:ext cx="1127125" cy="355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7079" name="AutoShape 23"/>
          <p:cNvCxnSpPr>
            <a:cxnSpLocks noChangeShapeType="1"/>
            <a:stCxn id="557065" idx="0"/>
            <a:endCxn id="557063" idx="5"/>
          </p:cNvCxnSpPr>
          <p:nvPr/>
        </p:nvCxnSpPr>
        <p:spPr bwMode="auto">
          <a:xfrm flipH="1" flipV="1">
            <a:off x="5026025" y="2157413"/>
            <a:ext cx="519113" cy="5969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7080" name="AutoShape 24"/>
          <p:cNvCxnSpPr>
            <a:cxnSpLocks noChangeShapeType="1"/>
            <a:stCxn id="557067" idx="1"/>
            <a:endCxn id="557064" idx="5"/>
          </p:cNvCxnSpPr>
          <p:nvPr/>
        </p:nvCxnSpPr>
        <p:spPr bwMode="auto">
          <a:xfrm flipH="1" flipV="1">
            <a:off x="3763963" y="4122738"/>
            <a:ext cx="963612" cy="3968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7081" name="AutoShape 25"/>
          <p:cNvCxnSpPr>
            <a:cxnSpLocks noChangeShapeType="1"/>
            <a:stCxn id="557060" idx="1"/>
            <a:endCxn id="557059" idx="5"/>
          </p:cNvCxnSpPr>
          <p:nvPr/>
        </p:nvCxnSpPr>
        <p:spPr bwMode="auto">
          <a:xfrm flipH="1" flipV="1">
            <a:off x="1822450" y="1985963"/>
            <a:ext cx="782638" cy="9540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7082" name="AutoShape 26"/>
          <p:cNvCxnSpPr>
            <a:cxnSpLocks noChangeShapeType="1"/>
            <a:stCxn id="557071" idx="5"/>
            <a:endCxn id="557064" idx="2"/>
          </p:cNvCxnSpPr>
          <p:nvPr/>
        </p:nvCxnSpPr>
        <p:spPr bwMode="auto">
          <a:xfrm>
            <a:off x="1503363" y="3762375"/>
            <a:ext cx="2109787" cy="3365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7083" name="AutoShape 27"/>
          <p:cNvCxnSpPr>
            <a:cxnSpLocks noChangeShapeType="1"/>
            <a:stCxn id="557064" idx="1"/>
            <a:endCxn id="557060" idx="5"/>
          </p:cNvCxnSpPr>
          <p:nvPr/>
        </p:nvCxnSpPr>
        <p:spPr bwMode="auto">
          <a:xfrm flipH="1" flipV="1">
            <a:off x="2746375" y="3025775"/>
            <a:ext cx="876300" cy="10112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7084" name="AutoShape 28"/>
          <p:cNvCxnSpPr>
            <a:cxnSpLocks noChangeShapeType="1"/>
            <a:stCxn id="557063" idx="2"/>
            <a:endCxn id="557060" idx="6"/>
          </p:cNvCxnSpPr>
          <p:nvPr/>
        </p:nvCxnSpPr>
        <p:spPr bwMode="auto">
          <a:xfrm flipH="1">
            <a:off x="2755900" y="2133600"/>
            <a:ext cx="2119313" cy="8302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7085" name="AutoShape 29"/>
          <p:cNvCxnSpPr>
            <a:cxnSpLocks noChangeShapeType="1"/>
            <a:stCxn id="557064" idx="0"/>
            <a:endCxn id="557062" idx="4"/>
          </p:cNvCxnSpPr>
          <p:nvPr/>
        </p:nvCxnSpPr>
        <p:spPr bwMode="auto">
          <a:xfrm flipV="1">
            <a:off x="3673475" y="2878138"/>
            <a:ext cx="280988" cy="11207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7086" name="AutoShape 30"/>
          <p:cNvCxnSpPr>
            <a:cxnSpLocks noChangeShapeType="1"/>
            <a:stCxn id="557061" idx="3"/>
            <a:endCxn id="557060" idx="7"/>
          </p:cNvCxnSpPr>
          <p:nvPr/>
        </p:nvCxnSpPr>
        <p:spPr bwMode="auto">
          <a:xfrm flipH="1">
            <a:off x="2717800" y="1701800"/>
            <a:ext cx="771525" cy="12096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7087" name="AutoShape 31"/>
          <p:cNvCxnSpPr>
            <a:cxnSpLocks noChangeShapeType="1"/>
            <a:stCxn id="557061" idx="2"/>
            <a:endCxn id="557059" idx="6"/>
          </p:cNvCxnSpPr>
          <p:nvPr/>
        </p:nvCxnSpPr>
        <p:spPr bwMode="auto">
          <a:xfrm flipH="1">
            <a:off x="1831975" y="1649413"/>
            <a:ext cx="1620838" cy="2746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7088" name="AutoShape 32"/>
          <p:cNvCxnSpPr>
            <a:cxnSpLocks noChangeShapeType="1"/>
            <a:stCxn id="557061" idx="5"/>
            <a:endCxn id="557066" idx="0"/>
          </p:cNvCxnSpPr>
          <p:nvPr/>
        </p:nvCxnSpPr>
        <p:spPr bwMode="auto">
          <a:xfrm>
            <a:off x="3603625" y="1673225"/>
            <a:ext cx="1312863" cy="1746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7089" name="AutoShape 33"/>
          <p:cNvCxnSpPr>
            <a:cxnSpLocks noChangeShapeType="1"/>
            <a:stCxn id="557064" idx="6"/>
            <a:endCxn id="557072" idx="2"/>
          </p:cNvCxnSpPr>
          <p:nvPr/>
        </p:nvCxnSpPr>
        <p:spPr bwMode="auto">
          <a:xfrm flipV="1">
            <a:off x="3773488" y="3733800"/>
            <a:ext cx="2320925" cy="327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7090" name="AutoShape 34"/>
          <p:cNvCxnSpPr>
            <a:cxnSpLocks noChangeShapeType="1"/>
            <a:stCxn id="557067" idx="6"/>
            <a:endCxn id="557074" idx="2"/>
          </p:cNvCxnSpPr>
          <p:nvPr/>
        </p:nvCxnSpPr>
        <p:spPr bwMode="auto">
          <a:xfrm flipV="1">
            <a:off x="4878388" y="4395788"/>
            <a:ext cx="1770062" cy="1476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7091" name="AutoShape 35"/>
          <p:cNvCxnSpPr>
            <a:cxnSpLocks noChangeShapeType="1"/>
            <a:stCxn id="557062" idx="6"/>
            <a:endCxn id="557073" idx="2"/>
          </p:cNvCxnSpPr>
          <p:nvPr/>
        </p:nvCxnSpPr>
        <p:spPr bwMode="auto">
          <a:xfrm>
            <a:off x="4014788" y="2778125"/>
            <a:ext cx="3432175" cy="6667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7092" name="AutoShape 36"/>
          <p:cNvCxnSpPr>
            <a:cxnSpLocks noChangeShapeType="1"/>
            <a:stCxn id="557065" idx="1"/>
            <a:endCxn id="557062" idx="6"/>
          </p:cNvCxnSpPr>
          <p:nvPr/>
        </p:nvCxnSpPr>
        <p:spPr bwMode="auto">
          <a:xfrm flipH="1" flipV="1">
            <a:off x="4014788" y="2778125"/>
            <a:ext cx="1479550" cy="142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7093" name="AutoShape 37"/>
          <p:cNvCxnSpPr>
            <a:cxnSpLocks noChangeShapeType="1"/>
            <a:stCxn id="557061" idx="5"/>
            <a:endCxn id="557063" idx="0"/>
          </p:cNvCxnSpPr>
          <p:nvPr/>
        </p:nvCxnSpPr>
        <p:spPr bwMode="auto">
          <a:xfrm>
            <a:off x="3603625" y="1673225"/>
            <a:ext cx="1331913" cy="3603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7094" name="AutoShape 38"/>
          <p:cNvCxnSpPr>
            <a:cxnSpLocks noChangeShapeType="1"/>
            <a:stCxn id="557060" idx="3"/>
            <a:endCxn id="557071" idx="6"/>
          </p:cNvCxnSpPr>
          <p:nvPr/>
        </p:nvCxnSpPr>
        <p:spPr bwMode="auto">
          <a:xfrm flipH="1">
            <a:off x="1512888" y="3054350"/>
            <a:ext cx="1119187" cy="6461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7095" name="AutoShape 39"/>
          <p:cNvCxnSpPr>
            <a:cxnSpLocks noChangeShapeType="1"/>
            <a:stCxn id="557074" idx="1"/>
            <a:endCxn id="557072" idx="5"/>
          </p:cNvCxnSpPr>
          <p:nvPr/>
        </p:nvCxnSpPr>
        <p:spPr bwMode="auto">
          <a:xfrm flipH="1" flipV="1">
            <a:off x="6245225" y="3757613"/>
            <a:ext cx="412750" cy="5762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7096" name="AutoShape 40"/>
          <p:cNvCxnSpPr>
            <a:cxnSpLocks noChangeShapeType="1"/>
            <a:stCxn id="557067" idx="0"/>
            <a:endCxn id="557062" idx="5"/>
          </p:cNvCxnSpPr>
          <p:nvPr/>
        </p:nvCxnSpPr>
        <p:spPr bwMode="auto">
          <a:xfrm flipH="1" flipV="1">
            <a:off x="4005263" y="2840038"/>
            <a:ext cx="773112" cy="16414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7097" name="AutoShape 41"/>
          <p:cNvCxnSpPr>
            <a:cxnSpLocks noChangeShapeType="1"/>
            <a:stCxn id="557068" idx="2"/>
            <a:endCxn id="557066" idx="6"/>
          </p:cNvCxnSpPr>
          <p:nvPr/>
        </p:nvCxnSpPr>
        <p:spPr bwMode="auto">
          <a:xfrm flipH="1">
            <a:off x="5016500" y="2944813"/>
            <a:ext cx="1557338" cy="536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7098" name="AutoShape 42"/>
          <p:cNvCxnSpPr>
            <a:cxnSpLocks noChangeShapeType="1"/>
            <a:stCxn id="557066" idx="7"/>
            <a:endCxn id="557063" idx="4"/>
          </p:cNvCxnSpPr>
          <p:nvPr/>
        </p:nvCxnSpPr>
        <p:spPr bwMode="auto">
          <a:xfrm flipH="1" flipV="1">
            <a:off x="4975225" y="2195513"/>
            <a:ext cx="3175" cy="12334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7099" name="AutoShape 43"/>
          <p:cNvCxnSpPr>
            <a:cxnSpLocks noChangeShapeType="1"/>
            <a:stCxn id="557066" idx="4"/>
            <a:endCxn id="557067" idx="0"/>
          </p:cNvCxnSpPr>
          <p:nvPr/>
        </p:nvCxnSpPr>
        <p:spPr bwMode="auto">
          <a:xfrm flipH="1">
            <a:off x="4778375" y="3581400"/>
            <a:ext cx="177800" cy="9001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7100" name="AutoShape 44"/>
          <p:cNvCxnSpPr>
            <a:cxnSpLocks noChangeShapeType="1"/>
            <a:stCxn id="557062" idx="0"/>
            <a:endCxn id="557061" idx="4"/>
          </p:cNvCxnSpPr>
          <p:nvPr/>
        </p:nvCxnSpPr>
        <p:spPr bwMode="auto">
          <a:xfrm flipH="1" flipV="1">
            <a:off x="3552825" y="1711325"/>
            <a:ext cx="361950" cy="10048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7101" name="AutoShape 45"/>
          <p:cNvCxnSpPr>
            <a:cxnSpLocks noChangeShapeType="1"/>
            <a:stCxn id="557068" idx="1"/>
            <a:endCxn id="557065" idx="6"/>
          </p:cNvCxnSpPr>
          <p:nvPr/>
        </p:nvCxnSpPr>
        <p:spPr bwMode="auto">
          <a:xfrm flipH="1" flipV="1">
            <a:off x="5645150" y="2816225"/>
            <a:ext cx="938213" cy="666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7102" name="AutoShape 46"/>
          <p:cNvCxnSpPr>
            <a:cxnSpLocks noChangeShapeType="1"/>
            <a:stCxn id="557069" idx="1"/>
            <a:endCxn id="557061" idx="6"/>
          </p:cNvCxnSpPr>
          <p:nvPr/>
        </p:nvCxnSpPr>
        <p:spPr bwMode="auto">
          <a:xfrm flipH="1" flipV="1">
            <a:off x="3613150" y="1611313"/>
            <a:ext cx="2559050" cy="666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7103" name="AutoShape 47"/>
          <p:cNvCxnSpPr>
            <a:cxnSpLocks noChangeShapeType="1"/>
            <a:stCxn id="557074" idx="1"/>
            <a:endCxn id="557066" idx="5"/>
          </p:cNvCxnSpPr>
          <p:nvPr/>
        </p:nvCxnSpPr>
        <p:spPr bwMode="auto">
          <a:xfrm flipH="1" flipV="1">
            <a:off x="5006975" y="3543300"/>
            <a:ext cx="1651000" cy="790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7104" name="AutoShape 48"/>
          <p:cNvCxnSpPr>
            <a:cxnSpLocks noChangeShapeType="1"/>
            <a:stCxn id="557065" idx="5"/>
            <a:endCxn id="557072" idx="0"/>
          </p:cNvCxnSpPr>
          <p:nvPr/>
        </p:nvCxnSpPr>
        <p:spPr bwMode="auto">
          <a:xfrm>
            <a:off x="5635625" y="2878138"/>
            <a:ext cx="519113" cy="7556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7105" name="AutoShape 49"/>
          <p:cNvCxnSpPr>
            <a:cxnSpLocks noChangeShapeType="1"/>
            <a:stCxn id="557068" idx="4"/>
            <a:endCxn id="557074" idx="0"/>
          </p:cNvCxnSpPr>
          <p:nvPr/>
        </p:nvCxnSpPr>
        <p:spPr bwMode="auto">
          <a:xfrm>
            <a:off x="6673850" y="3006725"/>
            <a:ext cx="34925" cy="12890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7106" name="AutoShape 50"/>
          <p:cNvCxnSpPr>
            <a:cxnSpLocks noChangeShapeType="1"/>
            <a:stCxn id="557074" idx="7"/>
            <a:endCxn id="557073" idx="3"/>
          </p:cNvCxnSpPr>
          <p:nvPr/>
        </p:nvCxnSpPr>
        <p:spPr bwMode="auto">
          <a:xfrm flipV="1">
            <a:off x="6770688" y="3497263"/>
            <a:ext cx="712787" cy="8080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7107" name="AutoShape 51"/>
          <p:cNvCxnSpPr>
            <a:cxnSpLocks noChangeShapeType="1"/>
            <a:stCxn id="557068" idx="0"/>
            <a:endCxn id="557069" idx="4"/>
          </p:cNvCxnSpPr>
          <p:nvPr/>
        </p:nvCxnSpPr>
        <p:spPr bwMode="auto">
          <a:xfrm flipH="1" flipV="1">
            <a:off x="6262688" y="1801813"/>
            <a:ext cx="371475" cy="10429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7108" name="AutoShape 52"/>
          <p:cNvCxnSpPr>
            <a:cxnSpLocks noChangeShapeType="1"/>
            <a:stCxn id="557073" idx="1"/>
            <a:endCxn id="557068" idx="5"/>
          </p:cNvCxnSpPr>
          <p:nvPr/>
        </p:nvCxnSpPr>
        <p:spPr bwMode="auto">
          <a:xfrm flipH="1" flipV="1">
            <a:off x="6724650" y="2968625"/>
            <a:ext cx="731838" cy="4143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7109" name="AutoShape 53"/>
          <p:cNvCxnSpPr>
            <a:cxnSpLocks noChangeShapeType="1"/>
            <a:stCxn id="557073" idx="0"/>
            <a:endCxn id="557069" idx="5"/>
          </p:cNvCxnSpPr>
          <p:nvPr/>
        </p:nvCxnSpPr>
        <p:spPr bwMode="auto">
          <a:xfrm flipH="1" flipV="1">
            <a:off x="6313488" y="1763713"/>
            <a:ext cx="1193800" cy="15811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7110" name="AutoShape 54"/>
          <p:cNvCxnSpPr>
            <a:cxnSpLocks noChangeShapeType="1"/>
            <a:stCxn id="557070" idx="6"/>
            <a:endCxn id="557064" idx="3"/>
          </p:cNvCxnSpPr>
          <p:nvPr/>
        </p:nvCxnSpPr>
        <p:spPr bwMode="auto">
          <a:xfrm flipV="1">
            <a:off x="3016250" y="4151313"/>
            <a:ext cx="633413" cy="3698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7111" name="AutoShape 55"/>
          <p:cNvCxnSpPr>
            <a:cxnSpLocks noChangeShapeType="1"/>
            <a:stCxn id="557070" idx="6"/>
            <a:endCxn id="557067" idx="2"/>
          </p:cNvCxnSpPr>
          <p:nvPr/>
        </p:nvCxnSpPr>
        <p:spPr bwMode="auto">
          <a:xfrm>
            <a:off x="3016250" y="4521200"/>
            <a:ext cx="1701800" cy="603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57112" name="Text Box 56"/>
          <p:cNvSpPr txBox="1">
            <a:spLocks noChangeArrowheads="1"/>
          </p:cNvSpPr>
          <p:nvPr/>
        </p:nvSpPr>
        <p:spPr bwMode="auto">
          <a:xfrm>
            <a:off x="423863" y="5140325"/>
            <a:ext cx="8180387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/>
              <a:t>A </a:t>
            </a:r>
            <a:r>
              <a:rPr lang="en-US" sz="3600">
                <a:solidFill>
                  <a:srgbClr val="FF0000"/>
                </a:solidFill>
              </a:rPr>
              <a:t>matching</a:t>
            </a:r>
            <a:r>
              <a:rPr lang="en-US" sz="3600"/>
              <a:t> is a subset of edges </a:t>
            </a:r>
            <a:br>
              <a:rPr lang="en-US" sz="3600"/>
            </a:br>
            <a:r>
              <a:rPr lang="en-US" sz="3600"/>
              <a:t>that do not touch one another.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1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7500"/>
            <a:ext cx="7772400" cy="823913"/>
          </a:xfrm>
        </p:spPr>
        <p:txBody>
          <a:bodyPr/>
          <a:lstStyle/>
          <a:p>
            <a:pPr rtl="0"/>
            <a:r>
              <a:rPr lang="en-US">
                <a:solidFill>
                  <a:srgbClr val="009900"/>
                </a:solidFill>
              </a:rPr>
              <a:t>Matchings</a:t>
            </a:r>
          </a:p>
        </p:txBody>
      </p:sp>
      <p:sp>
        <p:nvSpPr>
          <p:cNvPr id="556035" name="Oval 3"/>
          <p:cNvSpPr>
            <a:spLocks noChangeAspect="1" noChangeArrowheads="1"/>
          </p:cNvSpPr>
          <p:nvPr/>
        </p:nvSpPr>
        <p:spPr bwMode="auto">
          <a:xfrm rot="-819352">
            <a:off x="1670050" y="1860550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56036" name="Oval 4"/>
          <p:cNvSpPr>
            <a:spLocks noChangeAspect="1" noChangeArrowheads="1"/>
          </p:cNvSpPr>
          <p:nvPr/>
        </p:nvSpPr>
        <p:spPr bwMode="auto">
          <a:xfrm rot="-819352">
            <a:off x="2593975" y="2900363"/>
            <a:ext cx="165100" cy="16668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56037" name="Oval 5"/>
          <p:cNvSpPr>
            <a:spLocks noChangeAspect="1" noChangeArrowheads="1"/>
          </p:cNvSpPr>
          <p:nvPr/>
        </p:nvSpPr>
        <p:spPr bwMode="auto">
          <a:xfrm rot="-819352">
            <a:off x="3451225" y="1547813"/>
            <a:ext cx="165100" cy="16668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56039" name="Oval 7"/>
          <p:cNvSpPr>
            <a:spLocks noChangeAspect="1" noChangeArrowheads="1"/>
          </p:cNvSpPr>
          <p:nvPr/>
        </p:nvSpPr>
        <p:spPr bwMode="auto">
          <a:xfrm rot="-819352">
            <a:off x="4873625" y="2032000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56040" name="Oval 8"/>
          <p:cNvSpPr>
            <a:spLocks noChangeAspect="1" noChangeArrowheads="1"/>
          </p:cNvSpPr>
          <p:nvPr/>
        </p:nvSpPr>
        <p:spPr bwMode="auto">
          <a:xfrm rot="-819352">
            <a:off x="3611563" y="3997325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56041" name="Oval 9"/>
          <p:cNvSpPr>
            <a:spLocks noChangeAspect="1" noChangeArrowheads="1"/>
          </p:cNvSpPr>
          <p:nvPr/>
        </p:nvSpPr>
        <p:spPr bwMode="auto">
          <a:xfrm rot="-819352">
            <a:off x="5483225" y="2752725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56043" name="Oval 11"/>
          <p:cNvSpPr>
            <a:spLocks noChangeAspect="1" noChangeArrowheads="1"/>
          </p:cNvSpPr>
          <p:nvPr/>
        </p:nvSpPr>
        <p:spPr bwMode="auto">
          <a:xfrm rot="-819352">
            <a:off x="4716463" y="4479925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56045" name="Oval 13"/>
          <p:cNvSpPr>
            <a:spLocks noChangeAspect="1" noChangeArrowheads="1"/>
          </p:cNvSpPr>
          <p:nvPr/>
        </p:nvSpPr>
        <p:spPr bwMode="auto">
          <a:xfrm rot="-819352">
            <a:off x="6161088" y="1638300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56047" name="Oval 15"/>
          <p:cNvSpPr>
            <a:spLocks noChangeAspect="1" noChangeArrowheads="1"/>
          </p:cNvSpPr>
          <p:nvPr/>
        </p:nvSpPr>
        <p:spPr bwMode="auto">
          <a:xfrm rot="-819352">
            <a:off x="1350963" y="3636963"/>
            <a:ext cx="165100" cy="16668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56048" name="Oval 16"/>
          <p:cNvSpPr>
            <a:spLocks noChangeAspect="1" noChangeArrowheads="1"/>
          </p:cNvSpPr>
          <p:nvPr/>
        </p:nvSpPr>
        <p:spPr bwMode="auto">
          <a:xfrm rot="-819352">
            <a:off x="6092825" y="3632200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56049" name="Oval 17"/>
          <p:cNvSpPr>
            <a:spLocks noChangeAspect="1" noChangeArrowheads="1"/>
          </p:cNvSpPr>
          <p:nvPr/>
        </p:nvSpPr>
        <p:spPr bwMode="auto">
          <a:xfrm rot="-819352">
            <a:off x="7445375" y="3343275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56050" name="Oval 18"/>
          <p:cNvSpPr>
            <a:spLocks noChangeAspect="1" noChangeArrowheads="1"/>
          </p:cNvSpPr>
          <p:nvPr/>
        </p:nvSpPr>
        <p:spPr bwMode="auto">
          <a:xfrm rot="-819352">
            <a:off x="6646863" y="4294188"/>
            <a:ext cx="165100" cy="16668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cxnSp>
        <p:nvCxnSpPr>
          <p:cNvPr id="556051" name="AutoShape 19"/>
          <p:cNvCxnSpPr>
            <a:cxnSpLocks noChangeShapeType="1"/>
            <a:stCxn id="556047" idx="7"/>
            <a:endCxn id="556035" idx="4"/>
          </p:cNvCxnSpPr>
          <p:nvPr/>
        </p:nvCxnSpPr>
        <p:spPr bwMode="auto">
          <a:xfrm flipV="1">
            <a:off x="1474788" y="2024063"/>
            <a:ext cx="296862" cy="1624012"/>
          </a:xfrm>
          <a:prstGeom prst="straightConnector1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  <a:effectLst/>
        </p:spPr>
      </p:cxnSp>
      <p:cxnSp>
        <p:nvCxnSpPr>
          <p:cNvPr id="556052" name="AutoShape 20"/>
          <p:cNvCxnSpPr>
            <a:cxnSpLocks noChangeShapeType="1"/>
            <a:stCxn id="556047" idx="6"/>
            <a:endCxn id="556038" idx="2"/>
          </p:cNvCxnSpPr>
          <p:nvPr/>
        </p:nvCxnSpPr>
        <p:spPr bwMode="auto">
          <a:xfrm flipV="1">
            <a:off x="1512888" y="2816225"/>
            <a:ext cx="2341562" cy="8842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6053" name="AutoShape 21"/>
          <p:cNvCxnSpPr>
            <a:cxnSpLocks noChangeShapeType="1"/>
            <a:stCxn id="556047" idx="5"/>
            <a:endCxn id="556046" idx="1"/>
          </p:cNvCxnSpPr>
          <p:nvPr/>
        </p:nvCxnSpPr>
        <p:spPr bwMode="auto">
          <a:xfrm>
            <a:off x="1503363" y="3762375"/>
            <a:ext cx="1362075" cy="7350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6054" name="AutoShape 22"/>
          <p:cNvCxnSpPr>
            <a:cxnSpLocks noChangeShapeType="1"/>
            <a:stCxn id="556045" idx="2"/>
            <a:endCxn id="556039" idx="6"/>
          </p:cNvCxnSpPr>
          <p:nvPr/>
        </p:nvCxnSpPr>
        <p:spPr bwMode="auto">
          <a:xfrm flipH="1">
            <a:off x="5035550" y="1739900"/>
            <a:ext cx="1127125" cy="355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6055" name="AutoShape 23"/>
          <p:cNvCxnSpPr>
            <a:cxnSpLocks noChangeShapeType="1"/>
            <a:stCxn id="556041" idx="0"/>
            <a:endCxn id="556039" idx="5"/>
          </p:cNvCxnSpPr>
          <p:nvPr/>
        </p:nvCxnSpPr>
        <p:spPr bwMode="auto">
          <a:xfrm flipH="1" flipV="1">
            <a:off x="5026025" y="2157413"/>
            <a:ext cx="519113" cy="596900"/>
          </a:xfrm>
          <a:prstGeom prst="straightConnector1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  <a:effectLst/>
        </p:spPr>
      </p:cxnSp>
      <p:cxnSp>
        <p:nvCxnSpPr>
          <p:cNvPr id="556056" name="AutoShape 24"/>
          <p:cNvCxnSpPr>
            <a:cxnSpLocks noChangeShapeType="1"/>
            <a:stCxn id="556043" idx="1"/>
            <a:endCxn id="556040" idx="5"/>
          </p:cNvCxnSpPr>
          <p:nvPr/>
        </p:nvCxnSpPr>
        <p:spPr bwMode="auto">
          <a:xfrm flipH="1" flipV="1">
            <a:off x="3763963" y="4122738"/>
            <a:ext cx="963612" cy="396875"/>
          </a:xfrm>
          <a:prstGeom prst="straightConnector1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  <a:effectLst/>
        </p:spPr>
      </p:cxnSp>
      <p:cxnSp>
        <p:nvCxnSpPr>
          <p:cNvPr id="556057" name="AutoShape 25"/>
          <p:cNvCxnSpPr>
            <a:cxnSpLocks noChangeShapeType="1"/>
            <a:stCxn id="556036" idx="1"/>
            <a:endCxn id="556035" idx="5"/>
          </p:cNvCxnSpPr>
          <p:nvPr/>
        </p:nvCxnSpPr>
        <p:spPr bwMode="auto">
          <a:xfrm flipH="1" flipV="1">
            <a:off x="1822450" y="1985963"/>
            <a:ext cx="782638" cy="9540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6058" name="AutoShape 26"/>
          <p:cNvCxnSpPr>
            <a:cxnSpLocks noChangeShapeType="1"/>
            <a:stCxn id="556047" idx="5"/>
            <a:endCxn id="556040" idx="2"/>
          </p:cNvCxnSpPr>
          <p:nvPr/>
        </p:nvCxnSpPr>
        <p:spPr bwMode="auto">
          <a:xfrm>
            <a:off x="1503363" y="3762375"/>
            <a:ext cx="2109787" cy="3365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6059" name="AutoShape 27"/>
          <p:cNvCxnSpPr>
            <a:cxnSpLocks noChangeShapeType="1"/>
            <a:stCxn id="556040" idx="1"/>
            <a:endCxn id="556036" idx="5"/>
          </p:cNvCxnSpPr>
          <p:nvPr/>
        </p:nvCxnSpPr>
        <p:spPr bwMode="auto">
          <a:xfrm flipH="1" flipV="1">
            <a:off x="2746375" y="3025775"/>
            <a:ext cx="876300" cy="10112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6060" name="AutoShape 28"/>
          <p:cNvCxnSpPr>
            <a:cxnSpLocks noChangeShapeType="1"/>
            <a:stCxn id="556039" idx="2"/>
            <a:endCxn id="556036" idx="6"/>
          </p:cNvCxnSpPr>
          <p:nvPr/>
        </p:nvCxnSpPr>
        <p:spPr bwMode="auto">
          <a:xfrm flipH="1">
            <a:off x="2755900" y="2133600"/>
            <a:ext cx="2119313" cy="8302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6061" name="AutoShape 29"/>
          <p:cNvCxnSpPr>
            <a:cxnSpLocks noChangeShapeType="1"/>
            <a:stCxn id="556040" idx="0"/>
            <a:endCxn id="556038" idx="4"/>
          </p:cNvCxnSpPr>
          <p:nvPr/>
        </p:nvCxnSpPr>
        <p:spPr bwMode="auto">
          <a:xfrm flipV="1">
            <a:off x="3673475" y="2878138"/>
            <a:ext cx="280988" cy="11207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6062" name="AutoShape 30"/>
          <p:cNvCxnSpPr>
            <a:cxnSpLocks noChangeShapeType="1"/>
            <a:stCxn id="556037" idx="3"/>
            <a:endCxn id="556036" idx="7"/>
          </p:cNvCxnSpPr>
          <p:nvPr/>
        </p:nvCxnSpPr>
        <p:spPr bwMode="auto">
          <a:xfrm flipH="1">
            <a:off x="2717800" y="1701800"/>
            <a:ext cx="771525" cy="1209675"/>
          </a:xfrm>
          <a:prstGeom prst="straightConnector1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  <a:effectLst/>
        </p:spPr>
      </p:cxnSp>
      <p:cxnSp>
        <p:nvCxnSpPr>
          <p:cNvPr id="556063" name="AutoShape 31"/>
          <p:cNvCxnSpPr>
            <a:cxnSpLocks noChangeShapeType="1"/>
            <a:stCxn id="556037" idx="2"/>
            <a:endCxn id="556035" idx="6"/>
          </p:cNvCxnSpPr>
          <p:nvPr/>
        </p:nvCxnSpPr>
        <p:spPr bwMode="auto">
          <a:xfrm flipH="1">
            <a:off x="1831975" y="1649413"/>
            <a:ext cx="1620838" cy="2746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6064" name="AutoShape 32"/>
          <p:cNvCxnSpPr>
            <a:cxnSpLocks noChangeShapeType="1"/>
            <a:stCxn id="556037" idx="5"/>
            <a:endCxn id="556042" idx="0"/>
          </p:cNvCxnSpPr>
          <p:nvPr/>
        </p:nvCxnSpPr>
        <p:spPr bwMode="auto">
          <a:xfrm>
            <a:off x="3603625" y="1673225"/>
            <a:ext cx="1312863" cy="1746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6065" name="AutoShape 33"/>
          <p:cNvCxnSpPr>
            <a:cxnSpLocks noChangeShapeType="1"/>
            <a:stCxn id="556040" idx="6"/>
            <a:endCxn id="556048" idx="2"/>
          </p:cNvCxnSpPr>
          <p:nvPr/>
        </p:nvCxnSpPr>
        <p:spPr bwMode="auto">
          <a:xfrm flipV="1">
            <a:off x="3773488" y="3733800"/>
            <a:ext cx="2320925" cy="327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6066" name="AutoShape 34"/>
          <p:cNvCxnSpPr>
            <a:cxnSpLocks noChangeShapeType="1"/>
            <a:stCxn id="556043" idx="6"/>
            <a:endCxn id="556050" idx="2"/>
          </p:cNvCxnSpPr>
          <p:nvPr/>
        </p:nvCxnSpPr>
        <p:spPr bwMode="auto">
          <a:xfrm flipV="1">
            <a:off x="4878388" y="4395788"/>
            <a:ext cx="1770062" cy="1476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6067" name="AutoShape 35"/>
          <p:cNvCxnSpPr>
            <a:cxnSpLocks noChangeShapeType="1"/>
            <a:stCxn id="556038" idx="6"/>
            <a:endCxn id="556049" idx="2"/>
          </p:cNvCxnSpPr>
          <p:nvPr/>
        </p:nvCxnSpPr>
        <p:spPr bwMode="auto">
          <a:xfrm>
            <a:off x="4014788" y="2778125"/>
            <a:ext cx="3432175" cy="6667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6068" name="AutoShape 36"/>
          <p:cNvCxnSpPr>
            <a:cxnSpLocks noChangeShapeType="1"/>
            <a:stCxn id="556041" idx="1"/>
            <a:endCxn id="556038" idx="6"/>
          </p:cNvCxnSpPr>
          <p:nvPr/>
        </p:nvCxnSpPr>
        <p:spPr bwMode="auto">
          <a:xfrm flipH="1" flipV="1">
            <a:off x="4014788" y="2778125"/>
            <a:ext cx="1479550" cy="142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6069" name="AutoShape 37"/>
          <p:cNvCxnSpPr>
            <a:cxnSpLocks noChangeShapeType="1"/>
            <a:stCxn id="556037" idx="5"/>
            <a:endCxn id="556039" idx="0"/>
          </p:cNvCxnSpPr>
          <p:nvPr/>
        </p:nvCxnSpPr>
        <p:spPr bwMode="auto">
          <a:xfrm>
            <a:off x="3603625" y="1673225"/>
            <a:ext cx="1331913" cy="3603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6070" name="AutoShape 38"/>
          <p:cNvCxnSpPr>
            <a:cxnSpLocks noChangeShapeType="1"/>
            <a:stCxn id="556036" idx="3"/>
            <a:endCxn id="556047" idx="6"/>
          </p:cNvCxnSpPr>
          <p:nvPr/>
        </p:nvCxnSpPr>
        <p:spPr bwMode="auto">
          <a:xfrm flipH="1">
            <a:off x="1512888" y="3054350"/>
            <a:ext cx="1119187" cy="6461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6071" name="AutoShape 39"/>
          <p:cNvCxnSpPr>
            <a:cxnSpLocks noChangeShapeType="1"/>
            <a:stCxn id="556050" idx="1"/>
            <a:endCxn id="556048" idx="5"/>
          </p:cNvCxnSpPr>
          <p:nvPr/>
        </p:nvCxnSpPr>
        <p:spPr bwMode="auto">
          <a:xfrm flipH="1" flipV="1">
            <a:off x="6245225" y="3757613"/>
            <a:ext cx="412750" cy="576262"/>
          </a:xfrm>
          <a:prstGeom prst="straightConnector1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  <a:effectLst/>
        </p:spPr>
      </p:cxnSp>
      <p:cxnSp>
        <p:nvCxnSpPr>
          <p:cNvPr id="556072" name="AutoShape 40"/>
          <p:cNvCxnSpPr>
            <a:cxnSpLocks noChangeShapeType="1"/>
            <a:stCxn id="556043" idx="0"/>
            <a:endCxn id="556038" idx="5"/>
          </p:cNvCxnSpPr>
          <p:nvPr/>
        </p:nvCxnSpPr>
        <p:spPr bwMode="auto">
          <a:xfrm flipH="1" flipV="1">
            <a:off x="4005263" y="2840038"/>
            <a:ext cx="773112" cy="16414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6073" name="AutoShape 41"/>
          <p:cNvCxnSpPr>
            <a:cxnSpLocks noChangeShapeType="1"/>
            <a:stCxn id="556044" idx="2"/>
            <a:endCxn id="556042" idx="6"/>
          </p:cNvCxnSpPr>
          <p:nvPr/>
        </p:nvCxnSpPr>
        <p:spPr bwMode="auto">
          <a:xfrm flipH="1">
            <a:off x="5016500" y="2944813"/>
            <a:ext cx="1557338" cy="536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6074" name="AutoShape 42"/>
          <p:cNvCxnSpPr>
            <a:cxnSpLocks noChangeShapeType="1"/>
            <a:stCxn id="556042" idx="7"/>
            <a:endCxn id="556039" idx="4"/>
          </p:cNvCxnSpPr>
          <p:nvPr/>
        </p:nvCxnSpPr>
        <p:spPr bwMode="auto">
          <a:xfrm flipH="1" flipV="1">
            <a:off x="4975225" y="2195513"/>
            <a:ext cx="3175" cy="12334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6075" name="AutoShape 43"/>
          <p:cNvCxnSpPr>
            <a:cxnSpLocks noChangeShapeType="1"/>
            <a:stCxn id="556042" idx="4"/>
            <a:endCxn id="556043" idx="0"/>
          </p:cNvCxnSpPr>
          <p:nvPr/>
        </p:nvCxnSpPr>
        <p:spPr bwMode="auto">
          <a:xfrm flipH="1">
            <a:off x="4778375" y="3581400"/>
            <a:ext cx="177800" cy="9001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6076" name="AutoShape 44"/>
          <p:cNvCxnSpPr>
            <a:cxnSpLocks noChangeShapeType="1"/>
            <a:stCxn id="556038" idx="0"/>
            <a:endCxn id="556037" idx="4"/>
          </p:cNvCxnSpPr>
          <p:nvPr/>
        </p:nvCxnSpPr>
        <p:spPr bwMode="auto">
          <a:xfrm flipH="1" flipV="1">
            <a:off x="3552825" y="1711325"/>
            <a:ext cx="361950" cy="10048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6077" name="AutoShape 45"/>
          <p:cNvCxnSpPr>
            <a:cxnSpLocks noChangeShapeType="1"/>
            <a:stCxn id="556044" idx="1"/>
            <a:endCxn id="556041" idx="6"/>
          </p:cNvCxnSpPr>
          <p:nvPr/>
        </p:nvCxnSpPr>
        <p:spPr bwMode="auto">
          <a:xfrm flipH="1" flipV="1">
            <a:off x="5645150" y="2816225"/>
            <a:ext cx="938213" cy="666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6078" name="AutoShape 46"/>
          <p:cNvCxnSpPr>
            <a:cxnSpLocks noChangeShapeType="1"/>
            <a:stCxn id="556045" idx="1"/>
            <a:endCxn id="556037" idx="6"/>
          </p:cNvCxnSpPr>
          <p:nvPr/>
        </p:nvCxnSpPr>
        <p:spPr bwMode="auto">
          <a:xfrm flipH="1" flipV="1">
            <a:off x="3613150" y="1611313"/>
            <a:ext cx="2559050" cy="666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6079" name="AutoShape 47"/>
          <p:cNvCxnSpPr>
            <a:cxnSpLocks noChangeShapeType="1"/>
            <a:stCxn id="556050" idx="1"/>
            <a:endCxn id="556042" idx="5"/>
          </p:cNvCxnSpPr>
          <p:nvPr/>
        </p:nvCxnSpPr>
        <p:spPr bwMode="auto">
          <a:xfrm flipH="1" flipV="1">
            <a:off x="5006975" y="3543300"/>
            <a:ext cx="1651000" cy="790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6080" name="AutoShape 48"/>
          <p:cNvCxnSpPr>
            <a:cxnSpLocks noChangeShapeType="1"/>
            <a:stCxn id="556041" idx="5"/>
            <a:endCxn id="556048" idx="0"/>
          </p:cNvCxnSpPr>
          <p:nvPr/>
        </p:nvCxnSpPr>
        <p:spPr bwMode="auto">
          <a:xfrm>
            <a:off x="5635625" y="2878138"/>
            <a:ext cx="519113" cy="7556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6081" name="AutoShape 49"/>
          <p:cNvCxnSpPr>
            <a:cxnSpLocks noChangeShapeType="1"/>
            <a:stCxn id="556044" idx="4"/>
            <a:endCxn id="556050" idx="0"/>
          </p:cNvCxnSpPr>
          <p:nvPr/>
        </p:nvCxnSpPr>
        <p:spPr bwMode="auto">
          <a:xfrm>
            <a:off x="6673850" y="3006725"/>
            <a:ext cx="34925" cy="12890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6082" name="AutoShape 50"/>
          <p:cNvCxnSpPr>
            <a:cxnSpLocks noChangeShapeType="1"/>
            <a:stCxn id="556050" idx="7"/>
            <a:endCxn id="556049" idx="3"/>
          </p:cNvCxnSpPr>
          <p:nvPr/>
        </p:nvCxnSpPr>
        <p:spPr bwMode="auto">
          <a:xfrm flipV="1">
            <a:off x="6770688" y="3497263"/>
            <a:ext cx="712787" cy="8080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6083" name="AutoShape 51"/>
          <p:cNvCxnSpPr>
            <a:cxnSpLocks noChangeShapeType="1"/>
            <a:stCxn id="556044" idx="0"/>
            <a:endCxn id="556045" idx="4"/>
          </p:cNvCxnSpPr>
          <p:nvPr/>
        </p:nvCxnSpPr>
        <p:spPr bwMode="auto">
          <a:xfrm flipH="1" flipV="1">
            <a:off x="6262688" y="1801813"/>
            <a:ext cx="371475" cy="10429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6084" name="AutoShape 52"/>
          <p:cNvCxnSpPr>
            <a:cxnSpLocks noChangeShapeType="1"/>
            <a:stCxn id="556049" idx="1"/>
            <a:endCxn id="556044" idx="5"/>
          </p:cNvCxnSpPr>
          <p:nvPr/>
        </p:nvCxnSpPr>
        <p:spPr bwMode="auto">
          <a:xfrm flipH="1" flipV="1">
            <a:off x="6724650" y="2968625"/>
            <a:ext cx="731838" cy="4143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6085" name="AutoShape 53"/>
          <p:cNvCxnSpPr>
            <a:cxnSpLocks noChangeShapeType="1"/>
            <a:stCxn id="556049" idx="0"/>
            <a:endCxn id="556045" idx="5"/>
          </p:cNvCxnSpPr>
          <p:nvPr/>
        </p:nvCxnSpPr>
        <p:spPr bwMode="auto">
          <a:xfrm flipH="1" flipV="1">
            <a:off x="6313488" y="1763713"/>
            <a:ext cx="1193800" cy="1581150"/>
          </a:xfrm>
          <a:prstGeom prst="straightConnector1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  <a:effectLst/>
        </p:spPr>
      </p:cxnSp>
      <p:cxnSp>
        <p:nvCxnSpPr>
          <p:cNvPr id="556086" name="AutoShape 54"/>
          <p:cNvCxnSpPr>
            <a:cxnSpLocks noChangeShapeType="1"/>
            <a:stCxn id="556046" idx="6"/>
            <a:endCxn id="556040" idx="3"/>
          </p:cNvCxnSpPr>
          <p:nvPr/>
        </p:nvCxnSpPr>
        <p:spPr bwMode="auto">
          <a:xfrm flipV="1">
            <a:off x="3016250" y="4151313"/>
            <a:ext cx="633413" cy="3698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6087" name="AutoShape 55"/>
          <p:cNvCxnSpPr>
            <a:cxnSpLocks noChangeShapeType="1"/>
            <a:stCxn id="556046" idx="6"/>
            <a:endCxn id="556043" idx="2"/>
          </p:cNvCxnSpPr>
          <p:nvPr/>
        </p:nvCxnSpPr>
        <p:spPr bwMode="auto">
          <a:xfrm>
            <a:off x="3016250" y="4521200"/>
            <a:ext cx="1701800" cy="603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56089" name="Text Box 57"/>
          <p:cNvSpPr txBox="1">
            <a:spLocks noChangeArrowheads="1"/>
          </p:cNvSpPr>
          <p:nvPr/>
        </p:nvSpPr>
        <p:spPr bwMode="auto">
          <a:xfrm>
            <a:off x="423863" y="5140325"/>
            <a:ext cx="8180387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/>
              <a:t>A </a:t>
            </a:r>
            <a:r>
              <a:rPr lang="en-US" sz="3600">
                <a:solidFill>
                  <a:srgbClr val="FF0000"/>
                </a:solidFill>
              </a:rPr>
              <a:t>matching</a:t>
            </a:r>
            <a:r>
              <a:rPr lang="en-US" sz="3600"/>
              <a:t> is a subset of edges </a:t>
            </a:r>
            <a:br>
              <a:rPr lang="en-US" sz="3600"/>
            </a:br>
            <a:r>
              <a:rPr lang="en-US" sz="3600"/>
              <a:t>that do not touch one another.</a:t>
            </a:r>
          </a:p>
        </p:txBody>
      </p:sp>
      <p:sp>
        <p:nvSpPr>
          <p:cNvPr id="556038" name="Oval 6"/>
          <p:cNvSpPr>
            <a:spLocks noChangeAspect="1" noChangeArrowheads="1"/>
          </p:cNvSpPr>
          <p:nvPr/>
        </p:nvSpPr>
        <p:spPr bwMode="auto">
          <a:xfrm rot="-819352">
            <a:off x="3852863" y="2714625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56042" name="Oval 10"/>
          <p:cNvSpPr>
            <a:spLocks noChangeAspect="1" noChangeArrowheads="1"/>
          </p:cNvSpPr>
          <p:nvPr/>
        </p:nvSpPr>
        <p:spPr bwMode="auto">
          <a:xfrm rot="-819352">
            <a:off x="4854575" y="3417888"/>
            <a:ext cx="165100" cy="16668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56044" name="Oval 12"/>
          <p:cNvSpPr>
            <a:spLocks noChangeAspect="1" noChangeArrowheads="1"/>
          </p:cNvSpPr>
          <p:nvPr/>
        </p:nvSpPr>
        <p:spPr bwMode="auto">
          <a:xfrm rot="-819352">
            <a:off x="6572250" y="2843213"/>
            <a:ext cx="165100" cy="16668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56046" name="Oval 14"/>
          <p:cNvSpPr>
            <a:spLocks noChangeAspect="1" noChangeArrowheads="1"/>
          </p:cNvSpPr>
          <p:nvPr/>
        </p:nvSpPr>
        <p:spPr bwMode="auto">
          <a:xfrm rot="-819352">
            <a:off x="2854325" y="4457700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560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56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560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560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560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560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560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556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56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560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556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56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5560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556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56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560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8" grpId="0" animBg="1"/>
      <p:bldP spid="556042" grpId="0" animBg="1"/>
      <p:bldP spid="556044" grpId="0" animBg="1"/>
      <p:bldP spid="55604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7500"/>
            <a:ext cx="7772400" cy="823913"/>
          </a:xfrm>
        </p:spPr>
        <p:txBody>
          <a:bodyPr/>
          <a:lstStyle/>
          <a:p>
            <a:pPr rtl="0"/>
            <a:r>
              <a:rPr lang="en-US">
                <a:solidFill>
                  <a:srgbClr val="009900"/>
                </a:solidFill>
              </a:rPr>
              <a:t>Perfect Matchings</a:t>
            </a:r>
          </a:p>
        </p:txBody>
      </p:sp>
      <p:sp>
        <p:nvSpPr>
          <p:cNvPr id="493571" name="Oval 3"/>
          <p:cNvSpPr>
            <a:spLocks noChangeAspect="1" noChangeArrowheads="1"/>
          </p:cNvSpPr>
          <p:nvPr/>
        </p:nvSpPr>
        <p:spPr bwMode="auto">
          <a:xfrm rot="-819352">
            <a:off x="1670050" y="1860550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93572" name="Oval 4"/>
          <p:cNvSpPr>
            <a:spLocks noChangeAspect="1" noChangeArrowheads="1"/>
          </p:cNvSpPr>
          <p:nvPr/>
        </p:nvSpPr>
        <p:spPr bwMode="auto">
          <a:xfrm rot="-819352">
            <a:off x="2593975" y="2900363"/>
            <a:ext cx="165100" cy="16668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93573" name="Oval 5"/>
          <p:cNvSpPr>
            <a:spLocks noChangeAspect="1" noChangeArrowheads="1"/>
          </p:cNvSpPr>
          <p:nvPr/>
        </p:nvSpPr>
        <p:spPr bwMode="auto">
          <a:xfrm rot="-819352">
            <a:off x="3451225" y="1547813"/>
            <a:ext cx="165100" cy="16668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93574" name="Oval 6"/>
          <p:cNvSpPr>
            <a:spLocks noChangeAspect="1" noChangeArrowheads="1"/>
          </p:cNvSpPr>
          <p:nvPr/>
        </p:nvSpPr>
        <p:spPr bwMode="auto">
          <a:xfrm rot="-819352">
            <a:off x="3852863" y="2714625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93575" name="Oval 7"/>
          <p:cNvSpPr>
            <a:spLocks noChangeAspect="1" noChangeArrowheads="1"/>
          </p:cNvSpPr>
          <p:nvPr/>
        </p:nvSpPr>
        <p:spPr bwMode="auto">
          <a:xfrm rot="-819352">
            <a:off x="4873625" y="2032000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93576" name="Oval 8"/>
          <p:cNvSpPr>
            <a:spLocks noChangeAspect="1" noChangeArrowheads="1"/>
          </p:cNvSpPr>
          <p:nvPr/>
        </p:nvSpPr>
        <p:spPr bwMode="auto">
          <a:xfrm rot="-819352">
            <a:off x="3611563" y="3997325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93577" name="Oval 9"/>
          <p:cNvSpPr>
            <a:spLocks noChangeAspect="1" noChangeArrowheads="1"/>
          </p:cNvSpPr>
          <p:nvPr/>
        </p:nvSpPr>
        <p:spPr bwMode="auto">
          <a:xfrm rot="-819352">
            <a:off x="5483225" y="2752725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93578" name="Oval 10"/>
          <p:cNvSpPr>
            <a:spLocks noChangeAspect="1" noChangeArrowheads="1"/>
          </p:cNvSpPr>
          <p:nvPr/>
        </p:nvSpPr>
        <p:spPr bwMode="auto">
          <a:xfrm rot="-819352">
            <a:off x="4854575" y="3417888"/>
            <a:ext cx="165100" cy="16668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93579" name="Oval 11"/>
          <p:cNvSpPr>
            <a:spLocks noChangeAspect="1" noChangeArrowheads="1"/>
          </p:cNvSpPr>
          <p:nvPr/>
        </p:nvSpPr>
        <p:spPr bwMode="auto">
          <a:xfrm rot="-819352">
            <a:off x="4716463" y="4479925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93580" name="Oval 12"/>
          <p:cNvSpPr>
            <a:spLocks noChangeAspect="1" noChangeArrowheads="1"/>
          </p:cNvSpPr>
          <p:nvPr/>
        </p:nvSpPr>
        <p:spPr bwMode="auto">
          <a:xfrm rot="-819352">
            <a:off x="6572250" y="2843213"/>
            <a:ext cx="165100" cy="16668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93581" name="Oval 13"/>
          <p:cNvSpPr>
            <a:spLocks noChangeAspect="1" noChangeArrowheads="1"/>
          </p:cNvSpPr>
          <p:nvPr/>
        </p:nvSpPr>
        <p:spPr bwMode="auto">
          <a:xfrm rot="-819352">
            <a:off x="6161088" y="1638300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93582" name="Oval 14"/>
          <p:cNvSpPr>
            <a:spLocks noChangeAspect="1" noChangeArrowheads="1"/>
          </p:cNvSpPr>
          <p:nvPr/>
        </p:nvSpPr>
        <p:spPr bwMode="auto">
          <a:xfrm rot="-819352">
            <a:off x="2854325" y="4457700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93583" name="Oval 15"/>
          <p:cNvSpPr>
            <a:spLocks noChangeAspect="1" noChangeArrowheads="1"/>
          </p:cNvSpPr>
          <p:nvPr/>
        </p:nvSpPr>
        <p:spPr bwMode="auto">
          <a:xfrm rot="-819352">
            <a:off x="1350963" y="3636963"/>
            <a:ext cx="165100" cy="16668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93584" name="Oval 16"/>
          <p:cNvSpPr>
            <a:spLocks noChangeAspect="1" noChangeArrowheads="1"/>
          </p:cNvSpPr>
          <p:nvPr/>
        </p:nvSpPr>
        <p:spPr bwMode="auto">
          <a:xfrm rot="-819352">
            <a:off x="6092825" y="3632200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93585" name="Oval 17"/>
          <p:cNvSpPr>
            <a:spLocks noChangeAspect="1" noChangeArrowheads="1"/>
          </p:cNvSpPr>
          <p:nvPr/>
        </p:nvSpPr>
        <p:spPr bwMode="auto">
          <a:xfrm rot="-819352">
            <a:off x="7445375" y="3343275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93586" name="Oval 18"/>
          <p:cNvSpPr>
            <a:spLocks noChangeAspect="1" noChangeArrowheads="1"/>
          </p:cNvSpPr>
          <p:nvPr/>
        </p:nvSpPr>
        <p:spPr bwMode="auto">
          <a:xfrm rot="-819352">
            <a:off x="6646863" y="4294188"/>
            <a:ext cx="165100" cy="16668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cxnSp>
        <p:nvCxnSpPr>
          <p:cNvPr id="493587" name="AutoShape 19"/>
          <p:cNvCxnSpPr>
            <a:cxnSpLocks noChangeShapeType="1"/>
            <a:stCxn id="493583" idx="7"/>
            <a:endCxn id="493571" idx="4"/>
          </p:cNvCxnSpPr>
          <p:nvPr/>
        </p:nvCxnSpPr>
        <p:spPr bwMode="auto">
          <a:xfrm flipV="1">
            <a:off x="1474788" y="2024063"/>
            <a:ext cx="296862" cy="16240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3588" name="AutoShape 20"/>
          <p:cNvCxnSpPr>
            <a:cxnSpLocks noChangeShapeType="1"/>
            <a:stCxn id="493583" idx="6"/>
            <a:endCxn id="493574" idx="2"/>
          </p:cNvCxnSpPr>
          <p:nvPr/>
        </p:nvCxnSpPr>
        <p:spPr bwMode="auto">
          <a:xfrm flipV="1">
            <a:off x="1512888" y="2816225"/>
            <a:ext cx="2341562" cy="8842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3589" name="AutoShape 21"/>
          <p:cNvCxnSpPr>
            <a:cxnSpLocks noChangeShapeType="1"/>
            <a:stCxn id="493583" idx="5"/>
            <a:endCxn id="493582" idx="1"/>
          </p:cNvCxnSpPr>
          <p:nvPr/>
        </p:nvCxnSpPr>
        <p:spPr bwMode="auto">
          <a:xfrm>
            <a:off x="1503363" y="3762375"/>
            <a:ext cx="1362075" cy="7350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3590" name="AutoShape 22"/>
          <p:cNvCxnSpPr>
            <a:cxnSpLocks noChangeShapeType="1"/>
            <a:stCxn id="493581" idx="2"/>
            <a:endCxn id="493575" idx="6"/>
          </p:cNvCxnSpPr>
          <p:nvPr/>
        </p:nvCxnSpPr>
        <p:spPr bwMode="auto">
          <a:xfrm flipH="1">
            <a:off x="5035550" y="1739900"/>
            <a:ext cx="1127125" cy="355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3591" name="AutoShape 23"/>
          <p:cNvCxnSpPr>
            <a:cxnSpLocks noChangeShapeType="1"/>
            <a:stCxn id="493577" idx="0"/>
            <a:endCxn id="493575" idx="5"/>
          </p:cNvCxnSpPr>
          <p:nvPr/>
        </p:nvCxnSpPr>
        <p:spPr bwMode="auto">
          <a:xfrm flipH="1" flipV="1">
            <a:off x="5026025" y="2157413"/>
            <a:ext cx="519113" cy="5969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3592" name="AutoShape 24"/>
          <p:cNvCxnSpPr>
            <a:cxnSpLocks noChangeShapeType="1"/>
            <a:stCxn id="493579" idx="1"/>
            <a:endCxn id="493576" idx="5"/>
          </p:cNvCxnSpPr>
          <p:nvPr/>
        </p:nvCxnSpPr>
        <p:spPr bwMode="auto">
          <a:xfrm flipH="1" flipV="1">
            <a:off x="3763963" y="4122738"/>
            <a:ext cx="963612" cy="3968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3593" name="AutoShape 25"/>
          <p:cNvCxnSpPr>
            <a:cxnSpLocks noChangeShapeType="1"/>
            <a:stCxn id="493572" idx="1"/>
            <a:endCxn id="493571" idx="5"/>
          </p:cNvCxnSpPr>
          <p:nvPr/>
        </p:nvCxnSpPr>
        <p:spPr bwMode="auto">
          <a:xfrm flipH="1" flipV="1">
            <a:off x="1822450" y="1985963"/>
            <a:ext cx="782638" cy="9540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3594" name="AutoShape 26"/>
          <p:cNvCxnSpPr>
            <a:cxnSpLocks noChangeShapeType="1"/>
            <a:stCxn id="493583" idx="5"/>
            <a:endCxn id="493576" idx="2"/>
          </p:cNvCxnSpPr>
          <p:nvPr/>
        </p:nvCxnSpPr>
        <p:spPr bwMode="auto">
          <a:xfrm>
            <a:off x="1503363" y="3762375"/>
            <a:ext cx="2109787" cy="3365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3595" name="AutoShape 27"/>
          <p:cNvCxnSpPr>
            <a:cxnSpLocks noChangeShapeType="1"/>
            <a:stCxn id="493576" idx="1"/>
            <a:endCxn id="493572" idx="5"/>
          </p:cNvCxnSpPr>
          <p:nvPr/>
        </p:nvCxnSpPr>
        <p:spPr bwMode="auto">
          <a:xfrm flipH="1" flipV="1">
            <a:off x="2746375" y="3025775"/>
            <a:ext cx="876300" cy="10112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3596" name="AutoShape 28"/>
          <p:cNvCxnSpPr>
            <a:cxnSpLocks noChangeShapeType="1"/>
            <a:stCxn id="493575" idx="2"/>
            <a:endCxn id="493572" idx="6"/>
          </p:cNvCxnSpPr>
          <p:nvPr/>
        </p:nvCxnSpPr>
        <p:spPr bwMode="auto">
          <a:xfrm flipH="1">
            <a:off x="2755900" y="2133600"/>
            <a:ext cx="2119313" cy="8302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3597" name="AutoShape 29"/>
          <p:cNvCxnSpPr>
            <a:cxnSpLocks noChangeShapeType="1"/>
            <a:stCxn id="493576" idx="0"/>
            <a:endCxn id="493574" idx="4"/>
          </p:cNvCxnSpPr>
          <p:nvPr/>
        </p:nvCxnSpPr>
        <p:spPr bwMode="auto">
          <a:xfrm flipV="1">
            <a:off x="3673475" y="2878138"/>
            <a:ext cx="280988" cy="11207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3598" name="AutoShape 30"/>
          <p:cNvCxnSpPr>
            <a:cxnSpLocks noChangeShapeType="1"/>
            <a:stCxn id="493573" idx="3"/>
            <a:endCxn id="493572" idx="7"/>
          </p:cNvCxnSpPr>
          <p:nvPr/>
        </p:nvCxnSpPr>
        <p:spPr bwMode="auto">
          <a:xfrm flipH="1">
            <a:off x="2717800" y="1701800"/>
            <a:ext cx="771525" cy="12096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3599" name="AutoShape 31"/>
          <p:cNvCxnSpPr>
            <a:cxnSpLocks noChangeShapeType="1"/>
            <a:stCxn id="493573" idx="2"/>
            <a:endCxn id="493571" idx="6"/>
          </p:cNvCxnSpPr>
          <p:nvPr/>
        </p:nvCxnSpPr>
        <p:spPr bwMode="auto">
          <a:xfrm flipH="1">
            <a:off x="1831975" y="1649413"/>
            <a:ext cx="1620838" cy="2746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3600" name="AutoShape 32"/>
          <p:cNvCxnSpPr>
            <a:cxnSpLocks noChangeShapeType="1"/>
            <a:stCxn id="493573" idx="5"/>
            <a:endCxn id="493578" idx="0"/>
          </p:cNvCxnSpPr>
          <p:nvPr/>
        </p:nvCxnSpPr>
        <p:spPr bwMode="auto">
          <a:xfrm>
            <a:off x="3603625" y="1673225"/>
            <a:ext cx="1312863" cy="1746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3601" name="AutoShape 33"/>
          <p:cNvCxnSpPr>
            <a:cxnSpLocks noChangeShapeType="1"/>
            <a:stCxn id="493576" idx="6"/>
            <a:endCxn id="493584" idx="2"/>
          </p:cNvCxnSpPr>
          <p:nvPr/>
        </p:nvCxnSpPr>
        <p:spPr bwMode="auto">
          <a:xfrm flipV="1">
            <a:off x="3773488" y="3733800"/>
            <a:ext cx="2320925" cy="327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3602" name="AutoShape 34"/>
          <p:cNvCxnSpPr>
            <a:cxnSpLocks noChangeShapeType="1"/>
            <a:stCxn id="493579" idx="6"/>
            <a:endCxn id="493586" idx="2"/>
          </p:cNvCxnSpPr>
          <p:nvPr/>
        </p:nvCxnSpPr>
        <p:spPr bwMode="auto">
          <a:xfrm flipV="1">
            <a:off x="4878388" y="4395788"/>
            <a:ext cx="1770062" cy="1476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3603" name="AutoShape 35"/>
          <p:cNvCxnSpPr>
            <a:cxnSpLocks noChangeShapeType="1"/>
            <a:stCxn id="493574" idx="6"/>
            <a:endCxn id="493585" idx="2"/>
          </p:cNvCxnSpPr>
          <p:nvPr/>
        </p:nvCxnSpPr>
        <p:spPr bwMode="auto">
          <a:xfrm>
            <a:off x="4014788" y="2778125"/>
            <a:ext cx="3432175" cy="6667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3604" name="AutoShape 36"/>
          <p:cNvCxnSpPr>
            <a:cxnSpLocks noChangeShapeType="1"/>
            <a:stCxn id="493577" idx="1"/>
            <a:endCxn id="493574" idx="6"/>
          </p:cNvCxnSpPr>
          <p:nvPr/>
        </p:nvCxnSpPr>
        <p:spPr bwMode="auto">
          <a:xfrm flipH="1" flipV="1">
            <a:off x="4014788" y="2778125"/>
            <a:ext cx="1479550" cy="142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3605" name="AutoShape 37"/>
          <p:cNvCxnSpPr>
            <a:cxnSpLocks noChangeShapeType="1"/>
            <a:stCxn id="493573" idx="5"/>
            <a:endCxn id="493575" idx="0"/>
          </p:cNvCxnSpPr>
          <p:nvPr/>
        </p:nvCxnSpPr>
        <p:spPr bwMode="auto">
          <a:xfrm>
            <a:off x="3603625" y="1673225"/>
            <a:ext cx="1331913" cy="3603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3606" name="AutoShape 38"/>
          <p:cNvCxnSpPr>
            <a:cxnSpLocks noChangeShapeType="1"/>
            <a:stCxn id="493572" idx="3"/>
            <a:endCxn id="493583" idx="6"/>
          </p:cNvCxnSpPr>
          <p:nvPr/>
        </p:nvCxnSpPr>
        <p:spPr bwMode="auto">
          <a:xfrm flipH="1">
            <a:off x="1512888" y="3054350"/>
            <a:ext cx="1119187" cy="6461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3607" name="AutoShape 39"/>
          <p:cNvCxnSpPr>
            <a:cxnSpLocks noChangeShapeType="1"/>
            <a:stCxn id="493586" idx="1"/>
            <a:endCxn id="493584" idx="5"/>
          </p:cNvCxnSpPr>
          <p:nvPr/>
        </p:nvCxnSpPr>
        <p:spPr bwMode="auto">
          <a:xfrm flipH="1" flipV="1">
            <a:off x="6245225" y="3757613"/>
            <a:ext cx="412750" cy="5762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3608" name="AutoShape 40"/>
          <p:cNvCxnSpPr>
            <a:cxnSpLocks noChangeShapeType="1"/>
            <a:stCxn id="493579" idx="0"/>
            <a:endCxn id="493574" idx="5"/>
          </p:cNvCxnSpPr>
          <p:nvPr/>
        </p:nvCxnSpPr>
        <p:spPr bwMode="auto">
          <a:xfrm flipH="1" flipV="1">
            <a:off x="4005263" y="2840038"/>
            <a:ext cx="773112" cy="16414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3609" name="AutoShape 41"/>
          <p:cNvCxnSpPr>
            <a:cxnSpLocks noChangeShapeType="1"/>
            <a:stCxn id="493580" idx="2"/>
            <a:endCxn id="493578" idx="6"/>
          </p:cNvCxnSpPr>
          <p:nvPr/>
        </p:nvCxnSpPr>
        <p:spPr bwMode="auto">
          <a:xfrm flipH="1">
            <a:off x="5016500" y="2944813"/>
            <a:ext cx="1557338" cy="536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3610" name="AutoShape 42"/>
          <p:cNvCxnSpPr>
            <a:cxnSpLocks noChangeShapeType="1"/>
            <a:stCxn id="493578" idx="7"/>
            <a:endCxn id="493575" idx="4"/>
          </p:cNvCxnSpPr>
          <p:nvPr/>
        </p:nvCxnSpPr>
        <p:spPr bwMode="auto">
          <a:xfrm flipH="1" flipV="1">
            <a:off x="4975225" y="2195513"/>
            <a:ext cx="3175" cy="12334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3611" name="AutoShape 43"/>
          <p:cNvCxnSpPr>
            <a:cxnSpLocks noChangeShapeType="1"/>
            <a:stCxn id="493578" idx="4"/>
            <a:endCxn id="493579" idx="0"/>
          </p:cNvCxnSpPr>
          <p:nvPr/>
        </p:nvCxnSpPr>
        <p:spPr bwMode="auto">
          <a:xfrm flipH="1">
            <a:off x="4778375" y="3581400"/>
            <a:ext cx="177800" cy="9001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3612" name="AutoShape 44"/>
          <p:cNvCxnSpPr>
            <a:cxnSpLocks noChangeShapeType="1"/>
            <a:stCxn id="493574" idx="0"/>
            <a:endCxn id="493573" idx="4"/>
          </p:cNvCxnSpPr>
          <p:nvPr/>
        </p:nvCxnSpPr>
        <p:spPr bwMode="auto">
          <a:xfrm flipH="1" flipV="1">
            <a:off x="3552825" y="1711325"/>
            <a:ext cx="361950" cy="10048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3613" name="AutoShape 45"/>
          <p:cNvCxnSpPr>
            <a:cxnSpLocks noChangeShapeType="1"/>
            <a:stCxn id="493580" idx="1"/>
            <a:endCxn id="493577" idx="6"/>
          </p:cNvCxnSpPr>
          <p:nvPr/>
        </p:nvCxnSpPr>
        <p:spPr bwMode="auto">
          <a:xfrm flipH="1" flipV="1">
            <a:off x="5645150" y="2816225"/>
            <a:ext cx="938213" cy="666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3614" name="AutoShape 46"/>
          <p:cNvCxnSpPr>
            <a:cxnSpLocks noChangeShapeType="1"/>
            <a:stCxn id="493581" idx="1"/>
            <a:endCxn id="493573" idx="6"/>
          </p:cNvCxnSpPr>
          <p:nvPr/>
        </p:nvCxnSpPr>
        <p:spPr bwMode="auto">
          <a:xfrm flipH="1" flipV="1">
            <a:off x="3613150" y="1611313"/>
            <a:ext cx="2559050" cy="666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3615" name="AutoShape 47"/>
          <p:cNvCxnSpPr>
            <a:cxnSpLocks noChangeShapeType="1"/>
            <a:stCxn id="493586" idx="1"/>
            <a:endCxn id="493578" idx="5"/>
          </p:cNvCxnSpPr>
          <p:nvPr/>
        </p:nvCxnSpPr>
        <p:spPr bwMode="auto">
          <a:xfrm flipH="1" flipV="1">
            <a:off x="5006975" y="3543300"/>
            <a:ext cx="1651000" cy="790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3616" name="AutoShape 48"/>
          <p:cNvCxnSpPr>
            <a:cxnSpLocks noChangeShapeType="1"/>
            <a:stCxn id="493577" idx="5"/>
            <a:endCxn id="493584" idx="0"/>
          </p:cNvCxnSpPr>
          <p:nvPr/>
        </p:nvCxnSpPr>
        <p:spPr bwMode="auto">
          <a:xfrm>
            <a:off x="5635625" y="2878138"/>
            <a:ext cx="519113" cy="7556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3617" name="AutoShape 49"/>
          <p:cNvCxnSpPr>
            <a:cxnSpLocks noChangeShapeType="1"/>
            <a:stCxn id="493580" idx="4"/>
            <a:endCxn id="493586" idx="0"/>
          </p:cNvCxnSpPr>
          <p:nvPr/>
        </p:nvCxnSpPr>
        <p:spPr bwMode="auto">
          <a:xfrm>
            <a:off x="6673850" y="3006725"/>
            <a:ext cx="34925" cy="12890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3618" name="AutoShape 50"/>
          <p:cNvCxnSpPr>
            <a:cxnSpLocks noChangeShapeType="1"/>
            <a:stCxn id="493586" idx="7"/>
            <a:endCxn id="493585" idx="3"/>
          </p:cNvCxnSpPr>
          <p:nvPr/>
        </p:nvCxnSpPr>
        <p:spPr bwMode="auto">
          <a:xfrm flipV="1">
            <a:off x="6770688" y="3497263"/>
            <a:ext cx="712787" cy="8080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3619" name="AutoShape 51"/>
          <p:cNvCxnSpPr>
            <a:cxnSpLocks noChangeShapeType="1"/>
            <a:stCxn id="493580" idx="0"/>
            <a:endCxn id="493581" idx="4"/>
          </p:cNvCxnSpPr>
          <p:nvPr/>
        </p:nvCxnSpPr>
        <p:spPr bwMode="auto">
          <a:xfrm flipH="1" flipV="1">
            <a:off x="6262688" y="1801813"/>
            <a:ext cx="371475" cy="10429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3620" name="AutoShape 52"/>
          <p:cNvCxnSpPr>
            <a:cxnSpLocks noChangeShapeType="1"/>
            <a:stCxn id="493585" idx="1"/>
            <a:endCxn id="493580" idx="5"/>
          </p:cNvCxnSpPr>
          <p:nvPr/>
        </p:nvCxnSpPr>
        <p:spPr bwMode="auto">
          <a:xfrm flipH="1" flipV="1">
            <a:off x="6724650" y="2968625"/>
            <a:ext cx="731838" cy="4143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3621" name="AutoShape 53"/>
          <p:cNvCxnSpPr>
            <a:cxnSpLocks noChangeShapeType="1"/>
            <a:stCxn id="493585" idx="0"/>
            <a:endCxn id="493581" idx="5"/>
          </p:cNvCxnSpPr>
          <p:nvPr/>
        </p:nvCxnSpPr>
        <p:spPr bwMode="auto">
          <a:xfrm flipH="1" flipV="1">
            <a:off x="6313488" y="1763713"/>
            <a:ext cx="1193800" cy="15811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3622" name="AutoShape 54"/>
          <p:cNvCxnSpPr>
            <a:cxnSpLocks noChangeShapeType="1"/>
            <a:stCxn id="493582" idx="6"/>
            <a:endCxn id="493576" idx="3"/>
          </p:cNvCxnSpPr>
          <p:nvPr/>
        </p:nvCxnSpPr>
        <p:spPr bwMode="auto">
          <a:xfrm flipV="1">
            <a:off x="3016250" y="4151313"/>
            <a:ext cx="633413" cy="3698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3623" name="AutoShape 55"/>
          <p:cNvCxnSpPr>
            <a:cxnSpLocks noChangeShapeType="1"/>
            <a:stCxn id="493582" idx="6"/>
            <a:endCxn id="493579" idx="2"/>
          </p:cNvCxnSpPr>
          <p:nvPr/>
        </p:nvCxnSpPr>
        <p:spPr bwMode="auto">
          <a:xfrm>
            <a:off x="3016250" y="4521200"/>
            <a:ext cx="1701800" cy="603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93626" name="Text Box 58"/>
          <p:cNvSpPr txBox="1">
            <a:spLocks noChangeArrowheads="1"/>
          </p:cNvSpPr>
          <p:nvPr/>
        </p:nvSpPr>
        <p:spPr bwMode="auto">
          <a:xfrm>
            <a:off x="347663" y="5140325"/>
            <a:ext cx="8180387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/>
              <a:t>A matching is </a:t>
            </a:r>
            <a:r>
              <a:rPr lang="en-US" sz="3600">
                <a:solidFill>
                  <a:srgbClr val="FF0000"/>
                </a:solidFill>
              </a:rPr>
              <a:t>perfect</a:t>
            </a:r>
            <a:r>
              <a:rPr lang="en-US" sz="3600"/>
              <a:t> if there</a:t>
            </a:r>
            <a:br>
              <a:rPr lang="en-US" sz="3600"/>
            </a:br>
            <a:r>
              <a:rPr lang="en-US" sz="3600"/>
              <a:t> are no unmatched vertices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6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838" y="2130425"/>
            <a:ext cx="8726487" cy="1470025"/>
          </a:xfrm>
        </p:spPr>
        <p:txBody>
          <a:bodyPr/>
          <a:lstStyle/>
          <a:p>
            <a:pPr rtl="0"/>
            <a:r>
              <a:rPr lang="en-US">
                <a:solidFill>
                  <a:schemeClr val="accent2"/>
                </a:solidFill>
                <a:latin typeface="Copperplate Gothic Bold" pitchFamily="34" charset="0"/>
              </a:rPr>
              <a:t>Short introduction to</a:t>
            </a:r>
            <a:br>
              <a:rPr lang="en-US">
                <a:solidFill>
                  <a:schemeClr val="accent2"/>
                </a:solidFill>
                <a:latin typeface="Copperplate Gothic Bold" pitchFamily="34" charset="0"/>
              </a:rPr>
            </a:br>
            <a:r>
              <a:rPr lang="en-US">
                <a:solidFill>
                  <a:schemeClr val="accent2"/>
                </a:solidFill>
                <a:latin typeface="Copperplate Gothic Bold" pitchFamily="34" charset="0"/>
              </a:rPr>
              <a:t>Fast matrix multiplication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7500"/>
            <a:ext cx="7772400" cy="823913"/>
          </a:xfrm>
        </p:spPr>
        <p:txBody>
          <a:bodyPr/>
          <a:lstStyle/>
          <a:p>
            <a:pPr rtl="0"/>
            <a:r>
              <a:rPr lang="en-US">
                <a:solidFill>
                  <a:srgbClr val="009900"/>
                </a:solidFill>
              </a:rPr>
              <a:t>Perfect Matchings</a:t>
            </a:r>
          </a:p>
        </p:txBody>
      </p:sp>
      <p:sp>
        <p:nvSpPr>
          <p:cNvPr id="494595" name="Oval 3"/>
          <p:cNvSpPr>
            <a:spLocks noChangeAspect="1" noChangeArrowheads="1"/>
          </p:cNvSpPr>
          <p:nvPr/>
        </p:nvSpPr>
        <p:spPr bwMode="auto">
          <a:xfrm rot="-819352">
            <a:off x="1670050" y="1860550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94596" name="Oval 4"/>
          <p:cNvSpPr>
            <a:spLocks noChangeAspect="1" noChangeArrowheads="1"/>
          </p:cNvSpPr>
          <p:nvPr/>
        </p:nvSpPr>
        <p:spPr bwMode="auto">
          <a:xfrm rot="-819352">
            <a:off x="2593975" y="2900363"/>
            <a:ext cx="165100" cy="16668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94597" name="Oval 5"/>
          <p:cNvSpPr>
            <a:spLocks noChangeAspect="1" noChangeArrowheads="1"/>
          </p:cNvSpPr>
          <p:nvPr/>
        </p:nvSpPr>
        <p:spPr bwMode="auto">
          <a:xfrm rot="-819352">
            <a:off x="3451225" y="1547813"/>
            <a:ext cx="165100" cy="16668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94598" name="Oval 6"/>
          <p:cNvSpPr>
            <a:spLocks noChangeAspect="1" noChangeArrowheads="1"/>
          </p:cNvSpPr>
          <p:nvPr/>
        </p:nvSpPr>
        <p:spPr bwMode="auto">
          <a:xfrm rot="-819352">
            <a:off x="3852863" y="2714625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94599" name="Oval 7"/>
          <p:cNvSpPr>
            <a:spLocks noChangeAspect="1" noChangeArrowheads="1"/>
          </p:cNvSpPr>
          <p:nvPr/>
        </p:nvSpPr>
        <p:spPr bwMode="auto">
          <a:xfrm rot="-819352">
            <a:off x="4873625" y="2032000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94600" name="Oval 8"/>
          <p:cNvSpPr>
            <a:spLocks noChangeAspect="1" noChangeArrowheads="1"/>
          </p:cNvSpPr>
          <p:nvPr/>
        </p:nvSpPr>
        <p:spPr bwMode="auto">
          <a:xfrm rot="-819352">
            <a:off x="3611563" y="3997325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94601" name="Oval 9"/>
          <p:cNvSpPr>
            <a:spLocks noChangeAspect="1" noChangeArrowheads="1"/>
          </p:cNvSpPr>
          <p:nvPr/>
        </p:nvSpPr>
        <p:spPr bwMode="auto">
          <a:xfrm rot="-819352">
            <a:off x="5483225" y="2752725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94602" name="Oval 10"/>
          <p:cNvSpPr>
            <a:spLocks noChangeAspect="1" noChangeArrowheads="1"/>
          </p:cNvSpPr>
          <p:nvPr/>
        </p:nvSpPr>
        <p:spPr bwMode="auto">
          <a:xfrm rot="-819352">
            <a:off x="4854575" y="3417888"/>
            <a:ext cx="165100" cy="16668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94603" name="Oval 11"/>
          <p:cNvSpPr>
            <a:spLocks noChangeAspect="1" noChangeArrowheads="1"/>
          </p:cNvSpPr>
          <p:nvPr/>
        </p:nvSpPr>
        <p:spPr bwMode="auto">
          <a:xfrm rot="-819352">
            <a:off x="4716463" y="4479925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94604" name="Oval 12"/>
          <p:cNvSpPr>
            <a:spLocks noChangeAspect="1" noChangeArrowheads="1"/>
          </p:cNvSpPr>
          <p:nvPr/>
        </p:nvSpPr>
        <p:spPr bwMode="auto">
          <a:xfrm rot="-819352">
            <a:off x="6572250" y="2843213"/>
            <a:ext cx="165100" cy="16668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94605" name="Oval 13"/>
          <p:cNvSpPr>
            <a:spLocks noChangeAspect="1" noChangeArrowheads="1"/>
          </p:cNvSpPr>
          <p:nvPr/>
        </p:nvSpPr>
        <p:spPr bwMode="auto">
          <a:xfrm rot="-819352">
            <a:off x="6161088" y="1638300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94606" name="Oval 14"/>
          <p:cNvSpPr>
            <a:spLocks noChangeAspect="1" noChangeArrowheads="1"/>
          </p:cNvSpPr>
          <p:nvPr/>
        </p:nvSpPr>
        <p:spPr bwMode="auto">
          <a:xfrm rot="-819352">
            <a:off x="2854325" y="4457700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94607" name="Oval 15"/>
          <p:cNvSpPr>
            <a:spLocks noChangeAspect="1" noChangeArrowheads="1"/>
          </p:cNvSpPr>
          <p:nvPr/>
        </p:nvSpPr>
        <p:spPr bwMode="auto">
          <a:xfrm rot="-819352">
            <a:off x="1350963" y="3636963"/>
            <a:ext cx="165100" cy="16668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94608" name="Oval 16"/>
          <p:cNvSpPr>
            <a:spLocks noChangeAspect="1" noChangeArrowheads="1"/>
          </p:cNvSpPr>
          <p:nvPr/>
        </p:nvSpPr>
        <p:spPr bwMode="auto">
          <a:xfrm rot="-819352">
            <a:off x="6092825" y="3632200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94609" name="Oval 17"/>
          <p:cNvSpPr>
            <a:spLocks noChangeAspect="1" noChangeArrowheads="1"/>
          </p:cNvSpPr>
          <p:nvPr/>
        </p:nvSpPr>
        <p:spPr bwMode="auto">
          <a:xfrm rot="-819352">
            <a:off x="7445375" y="3343275"/>
            <a:ext cx="165100" cy="166688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94610" name="Oval 18"/>
          <p:cNvSpPr>
            <a:spLocks noChangeAspect="1" noChangeArrowheads="1"/>
          </p:cNvSpPr>
          <p:nvPr/>
        </p:nvSpPr>
        <p:spPr bwMode="auto">
          <a:xfrm rot="-819352">
            <a:off x="6646863" y="4294188"/>
            <a:ext cx="165100" cy="16668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cxnSp>
        <p:nvCxnSpPr>
          <p:cNvPr id="494611" name="AutoShape 19"/>
          <p:cNvCxnSpPr>
            <a:cxnSpLocks noChangeShapeType="1"/>
            <a:stCxn id="494607" idx="7"/>
            <a:endCxn id="494595" idx="4"/>
          </p:cNvCxnSpPr>
          <p:nvPr/>
        </p:nvCxnSpPr>
        <p:spPr bwMode="auto">
          <a:xfrm flipV="1">
            <a:off x="1474788" y="2024063"/>
            <a:ext cx="296862" cy="16240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4612" name="AutoShape 20"/>
          <p:cNvCxnSpPr>
            <a:cxnSpLocks noChangeShapeType="1"/>
            <a:stCxn id="494607" idx="6"/>
            <a:endCxn id="494598" idx="2"/>
          </p:cNvCxnSpPr>
          <p:nvPr/>
        </p:nvCxnSpPr>
        <p:spPr bwMode="auto">
          <a:xfrm flipV="1">
            <a:off x="1512888" y="2816225"/>
            <a:ext cx="2341562" cy="8842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4613" name="AutoShape 21"/>
          <p:cNvCxnSpPr>
            <a:cxnSpLocks noChangeShapeType="1"/>
            <a:stCxn id="494607" idx="5"/>
            <a:endCxn id="494606" idx="1"/>
          </p:cNvCxnSpPr>
          <p:nvPr/>
        </p:nvCxnSpPr>
        <p:spPr bwMode="auto">
          <a:xfrm>
            <a:off x="1503363" y="3762375"/>
            <a:ext cx="1362075" cy="7350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4614" name="AutoShape 22"/>
          <p:cNvCxnSpPr>
            <a:cxnSpLocks noChangeShapeType="1"/>
            <a:stCxn id="494605" idx="2"/>
            <a:endCxn id="494599" idx="6"/>
          </p:cNvCxnSpPr>
          <p:nvPr/>
        </p:nvCxnSpPr>
        <p:spPr bwMode="auto">
          <a:xfrm flipH="1">
            <a:off x="5035550" y="1739900"/>
            <a:ext cx="1127125" cy="35560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494615" name="AutoShape 23"/>
          <p:cNvCxnSpPr>
            <a:cxnSpLocks noChangeShapeType="1"/>
            <a:stCxn id="494601" idx="0"/>
            <a:endCxn id="494599" idx="5"/>
          </p:cNvCxnSpPr>
          <p:nvPr/>
        </p:nvCxnSpPr>
        <p:spPr bwMode="auto">
          <a:xfrm flipH="1" flipV="1">
            <a:off x="5026025" y="2157413"/>
            <a:ext cx="519113" cy="5969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4616" name="AutoShape 24"/>
          <p:cNvCxnSpPr>
            <a:cxnSpLocks noChangeShapeType="1"/>
            <a:stCxn id="494603" idx="1"/>
            <a:endCxn id="494600" idx="5"/>
          </p:cNvCxnSpPr>
          <p:nvPr/>
        </p:nvCxnSpPr>
        <p:spPr bwMode="auto">
          <a:xfrm flipH="1" flipV="1">
            <a:off x="3763963" y="4122738"/>
            <a:ext cx="963612" cy="3968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4617" name="AutoShape 25"/>
          <p:cNvCxnSpPr>
            <a:cxnSpLocks noChangeShapeType="1"/>
            <a:stCxn id="494596" idx="1"/>
            <a:endCxn id="494595" idx="5"/>
          </p:cNvCxnSpPr>
          <p:nvPr/>
        </p:nvCxnSpPr>
        <p:spPr bwMode="auto">
          <a:xfrm flipH="1" flipV="1">
            <a:off x="1822450" y="1985963"/>
            <a:ext cx="782638" cy="9540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4618" name="AutoShape 26"/>
          <p:cNvCxnSpPr>
            <a:cxnSpLocks noChangeShapeType="1"/>
            <a:stCxn id="494607" idx="5"/>
            <a:endCxn id="494600" idx="2"/>
          </p:cNvCxnSpPr>
          <p:nvPr/>
        </p:nvCxnSpPr>
        <p:spPr bwMode="auto">
          <a:xfrm>
            <a:off x="1503363" y="3762375"/>
            <a:ext cx="2109787" cy="3365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4619" name="AutoShape 27"/>
          <p:cNvCxnSpPr>
            <a:cxnSpLocks noChangeShapeType="1"/>
            <a:stCxn id="494600" idx="1"/>
            <a:endCxn id="494596" idx="5"/>
          </p:cNvCxnSpPr>
          <p:nvPr/>
        </p:nvCxnSpPr>
        <p:spPr bwMode="auto">
          <a:xfrm flipH="1" flipV="1">
            <a:off x="2746375" y="3025775"/>
            <a:ext cx="876300" cy="10112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4620" name="AutoShape 28"/>
          <p:cNvCxnSpPr>
            <a:cxnSpLocks noChangeShapeType="1"/>
            <a:stCxn id="494599" idx="2"/>
            <a:endCxn id="494596" idx="6"/>
          </p:cNvCxnSpPr>
          <p:nvPr/>
        </p:nvCxnSpPr>
        <p:spPr bwMode="auto">
          <a:xfrm flipH="1">
            <a:off x="2755900" y="2133600"/>
            <a:ext cx="2119313" cy="8302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4621" name="AutoShape 29"/>
          <p:cNvCxnSpPr>
            <a:cxnSpLocks noChangeShapeType="1"/>
            <a:stCxn id="494600" idx="0"/>
            <a:endCxn id="494598" idx="4"/>
          </p:cNvCxnSpPr>
          <p:nvPr/>
        </p:nvCxnSpPr>
        <p:spPr bwMode="auto">
          <a:xfrm flipV="1">
            <a:off x="3673475" y="2878138"/>
            <a:ext cx="280988" cy="11207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4622" name="AutoShape 30"/>
          <p:cNvCxnSpPr>
            <a:cxnSpLocks noChangeShapeType="1"/>
            <a:stCxn id="494597" idx="3"/>
            <a:endCxn id="494596" idx="7"/>
          </p:cNvCxnSpPr>
          <p:nvPr/>
        </p:nvCxnSpPr>
        <p:spPr bwMode="auto">
          <a:xfrm flipH="1">
            <a:off x="2717800" y="1701800"/>
            <a:ext cx="771525" cy="12096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4623" name="AutoShape 31"/>
          <p:cNvCxnSpPr>
            <a:cxnSpLocks noChangeShapeType="1"/>
            <a:stCxn id="494597" idx="2"/>
            <a:endCxn id="494595" idx="6"/>
          </p:cNvCxnSpPr>
          <p:nvPr/>
        </p:nvCxnSpPr>
        <p:spPr bwMode="auto">
          <a:xfrm flipH="1">
            <a:off x="1831975" y="1649413"/>
            <a:ext cx="1620838" cy="274637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494624" name="AutoShape 32"/>
          <p:cNvCxnSpPr>
            <a:cxnSpLocks noChangeShapeType="1"/>
            <a:stCxn id="494597" idx="5"/>
            <a:endCxn id="494602" idx="0"/>
          </p:cNvCxnSpPr>
          <p:nvPr/>
        </p:nvCxnSpPr>
        <p:spPr bwMode="auto">
          <a:xfrm>
            <a:off x="3603625" y="1673225"/>
            <a:ext cx="1312863" cy="1746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4625" name="AutoShape 33"/>
          <p:cNvCxnSpPr>
            <a:cxnSpLocks noChangeShapeType="1"/>
            <a:stCxn id="494600" idx="6"/>
            <a:endCxn id="494608" idx="2"/>
          </p:cNvCxnSpPr>
          <p:nvPr/>
        </p:nvCxnSpPr>
        <p:spPr bwMode="auto">
          <a:xfrm flipV="1">
            <a:off x="3773488" y="3733800"/>
            <a:ext cx="2320925" cy="32702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494626" name="AutoShape 34"/>
          <p:cNvCxnSpPr>
            <a:cxnSpLocks noChangeShapeType="1"/>
            <a:stCxn id="494603" idx="6"/>
            <a:endCxn id="494610" idx="2"/>
          </p:cNvCxnSpPr>
          <p:nvPr/>
        </p:nvCxnSpPr>
        <p:spPr bwMode="auto">
          <a:xfrm flipV="1">
            <a:off x="4878388" y="4395788"/>
            <a:ext cx="1770062" cy="1476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4627" name="AutoShape 35"/>
          <p:cNvCxnSpPr>
            <a:cxnSpLocks noChangeShapeType="1"/>
            <a:stCxn id="494598" idx="6"/>
            <a:endCxn id="494609" idx="2"/>
          </p:cNvCxnSpPr>
          <p:nvPr/>
        </p:nvCxnSpPr>
        <p:spPr bwMode="auto">
          <a:xfrm>
            <a:off x="4014788" y="2778125"/>
            <a:ext cx="3432175" cy="6667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4628" name="AutoShape 36"/>
          <p:cNvCxnSpPr>
            <a:cxnSpLocks noChangeShapeType="1"/>
            <a:stCxn id="494601" idx="1"/>
            <a:endCxn id="494598" idx="6"/>
          </p:cNvCxnSpPr>
          <p:nvPr/>
        </p:nvCxnSpPr>
        <p:spPr bwMode="auto">
          <a:xfrm flipH="1" flipV="1">
            <a:off x="4014788" y="2778125"/>
            <a:ext cx="1479550" cy="14288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494629" name="AutoShape 37"/>
          <p:cNvCxnSpPr>
            <a:cxnSpLocks noChangeShapeType="1"/>
            <a:stCxn id="494597" idx="5"/>
            <a:endCxn id="494599" idx="0"/>
          </p:cNvCxnSpPr>
          <p:nvPr/>
        </p:nvCxnSpPr>
        <p:spPr bwMode="auto">
          <a:xfrm>
            <a:off x="3603625" y="1673225"/>
            <a:ext cx="1331913" cy="3603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4630" name="AutoShape 38"/>
          <p:cNvCxnSpPr>
            <a:cxnSpLocks noChangeShapeType="1"/>
            <a:stCxn id="494596" idx="3"/>
            <a:endCxn id="494607" idx="6"/>
          </p:cNvCxnSpPr>
          <p:nvPr/>
        </p:nvCxnSpPr>
        <p:spPr bwMode="auto">
          <a:xfrm flipH="1">
            <a:off x="1512888" y="3054350"/>
            <a:ext cx="1119187" cy="646113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494631" name="AutoShape 39"/>
          <p:cNvCxnSpPr>
            <a:cxnSpLocks noChangeShapeType="1"/>
            <a:stCxn id="494610" idx="1"/>
            <a:endCxn id="494608" idx="5"/>
          </p:cNvCxnSpPr>
          <p:nvPr/>
        </p:nvCxnSpPr>
        <p:spPr bwMode="auto">
          <a:xfrm flipH="1" flipV="1">
            <a:off x="6245225" y="3757613"/>
            <a:ext cx="412750" cy="5762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4632" name="AutoShape 40"/>
          <p:cNvCxnSpPr>
            <a:cxnSpLocks noChangeShapeType="1"/>
            <a:stCxn id="494603" idx="0"/>
            <a:endCxn id="494598" idx="5"/>
          </p:cNvCxnSpPr>
          <p:nvPr/>
        </p:nvCxnSpPr>
        <p:spPr bwMode="auto">
          <a:xfrm flipH="1" flipV="1">
            <a:off x="4005263" y="2840038"/>
            <a:ext cx="773112" cy="16414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4633" name="AutoShape 41"/>
          <p:cNvCxnSpPr>
            <a:cxnSpLocks noChangeShapeType="1"/>
            <a:stCxn id="494604" idx="2"/>
            <a:endCxn id="494602" idx="6"/>
          </p:cNvCxnSpPr>
          <p:nvPr/>
        </p:nvCxnSpPr>
        <p:spPr bwMode="auto">
          <a:xfrm flipH="1">
            <a:off x="5016500" y="2944813"/>
            <a:ext cx="1557338" cy="53657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494634" name="AutoShape 42"/>
          <p:cNvCxnSpPr>
            <a:cxnSpLocks noChangeShapeType="1"/>
            <a:stCxn id="494602" idx="7"/>
            <a:endCxn id="494599" idx="4"/>
          </p:cNvCxnSpPr>
          <p:nvPr/>
        </p:nvCxnSpPr>
        <p:spPr bwMode="auto">
          <a:xfrm flipH="1" flipV="1">
            <a:off x="4975225" y="2195513"/>
            <a:ext cx="3175" cy="12334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4635" name="AutoShape 43"/>
          <p:cNvCxnSpPr>
            <a:cxnSpLocks noChangeShapeType="1"/>
            <a:stCxn id="494602" idx="4"/>
            <a:endCxn id="494603" idx="0"/>
          </p:cNvCxnSpPr>
          <p:nvPr/>
        </p:nvCxnSpPr>
        <p:spPr bwMode="auto">
          <a:xfrm flipH="1">
            <a:off x="4778375" y="3581400"/>
            <a:ext cx="177800" cy="9001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4636" name="AutoShape 44"/>
          <p:cNvCxnSpPr>
            <a:cxnSpLocks noChangeShapeType="1"/>
            <a:stCxn id="494598" idx="0"/>
            <a:endCxn id="494597" idx="4"/>
          </p:cNvCxnSpPr>
          <p:nvPr/>
        </p:nvCxnSpPr>
        <p:spPr bwMode="auto">
          <a:xfrm flipH="1" flipV="1">
            <a:off x="3552825" y="1711325"/>
            <a:ext cx="361950" cy="10048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4637" name="AutoShape 45"/>
          <p:cNvCxnSpPr>
            <a:cxnSpLocks noChangeShapeType="1"/>
            <a:stCxn id="494604" idx="1"/>
            <a:endCxn id="494601" idx="6"/>
          </p:cNvCxnSpPr>
          <p:nvPr/>
        </p:nvCxnSpPr>
        <p:spPr bwMode="auto">
          <a:xfrm flipH="1" flipV="1">
            <a:off x="5645150" y="2816225"/>
            <a:ext cx="938213" cy="666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4638" name="AutoShape 46"/>
          <p:cNvCxnSpPr>
            <a:cxnSpLocks noChangeShapeType="1"/>
            <a:stCxn id="494605" idx="1"/>
            <a:endCxn id="494597" idx="6"/>
          </p:cNvCxnSpPr>
          <p:nvPr/>
        </p:nvCxnSpPr>
        <p:spPr bwMode="auto">
          <a:xfrm flipH="1" flipV="1">
            <a:off x="3613150" y="1611313"/>
            <a:ext cx="2559050" cy="666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4639" name="AutoShape 47"/>
          <p:cNvCxnSpPr>
            <a:cxnSpLocks noChangeShapeType="1"/>
            <a:stCxn id="494610" idx="1"/>
            <a:endCxn id="494602" idx="5"/>
          </p:cNvCxnSpPr>
          <p:nvPr/>
        </p:nvCxnSpPr>
        <p:spPr bwMode="auto">
          <a:xfrm flipH="1" flipV="1">
            <a:off x="5006975" y="3543300"/>
            <a:ext cx="1651000" cy="790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4640" name="AutoShape 48"/>
          <p:cNvCxnSpPr>
            <a:cxnSpLocks noChangeShapeType="1"/>
            <a:stCxn id="494601" idx="5"/>
            <a:endCxn id="494608" idx="0"/>
          </p:cNvCxnSpPr>
          <p:nvPr/>
        </p:nvCxnSpPr>
        <p:spPr bwMode="auto">
          <a:xfrm>
            <a:off x="5635625" y="2878138"/>
            <a:ext cx="519113" cy="7556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4641" name="AutoShape 49"/>
          <p:cNvCxnSpPr>
            <a:cxnSpLocks noChangeShapeType="1"/>
            <a:stCxn id="494604" idx="4"/>
            <a:endCxn id="494610" idx="0"/>
          </p:cNvCxnSpPr>
          <p:nvPr/>
        </p:nvCxnSpPr>
        <p:spPr bwMode="auto">
          <a:xfrm>
            <a:off x="6673850" y="3006725"/>
            <a:ext cx="34925" cy="12890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4642" name="AutoShape 50"/>
          <p:cNvCxnSpPr>
            <a:cxnSpLocks noChangeShapeType="1"/>
            <a:stCxn id="494610" idx="7"/>
            <a:endCxn id="494609" idx="3"/>
          </p:cNvCxnSpPr>
          <p:nvPr/>
        </p:nvCxnSpPr>
        <p:spPr bwMode="auto">
          <a:xfrm flipV="1">
            <a:off x="6770688" y="3497263"/>
            <a:ext cx="712787" cy="808037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494643" name="AutoShape 51"/>
          <p:cNvCxnSpPr>
            <a:cxnSpLocks noChangeShapeType="1"/>
            <a:stCxn id="494604" idx="0"/>
            <a:endCxn id="494605" idx="4"/>
          </p:cNvCxnSpPr>
          <p:nvPr/>
        </p:nvCxnSpPr>
        <p:spPr bwMode="auto">
          <a:xfrm flipH="1" flipV="1">
            <a:off x="6262688" y="1801813"/>
            <a:ext cx="371475" cy="10429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4644" name="AutoShape 52"/>
          <p:cNvCxnSpPr>
            <a:cxnSpLocks noChangeShapeType="1"/>
            <a:stCxn id="494609" idx="1"/>
            <a:endCxn id="494604" idx="5"/>
          </p:cNvCxnSpPr>
          <p:nvPr/>
        </p:nvCxnSpPr>
        <p:spPr bwMode="auto">
          <a:xfrm flipH="1" flipV="1">
            <a:off x="6724650" y="2968625"/>
            <a:ext cx="731838" cy="4143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4645" name="AutoShape 53"/>
          <p:cNvCxnSpPr>
            <a:cxnSpLocks noChangeShapeType="1"/>
            <a:stCxn id="494609" idx="0"/>
            <a:endCxn id="494605" idx="5"/>
          </p:cNvCxnSpPr>
          <p:nvPr/>
        </p:nvCxnSpPr>
        <p:spPr bwMode="auto">
          <a:xfrm flipH="1" flipV="1">
            <a:off x="6313488" y="1763713"/>
            <a:ext cx="1193800" cy="15811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4646" name="AutoShape 54"/>
          <p:cNvCxnSpPr>
            <a:cxnSpLocks noChangeShapeType="1"/>
            <a:stCxn id="494606" idx="6"/>
            <a:endCxn id="494600" idx="3"/>
          </p:cNvCxnSpPr>
          <p:nvPr/>
        </p:nvCxnSpPr>
        <p:spPr bwMode="auto">
          <a:xfrm flipV="1">
            <a:off x="3016250" y="4151313"/>
            <a:ext cx="633413" cy="3698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4647" name="AutoShape 55"/>
          <p:cNvCxnSpPr>
            <a:cxnSpLocks noChangeShapeType="1"/>
            <a:stCxn id="494606" idx="6"/>
            <a:endCxn id="494603" idx="2"/>
          </p:cNvCxnSpPr>
          <p:nvPr/>
        </p:nvCxnSpPr>
        <p:spPr bwMode="auto">
          <a:xfrm>
            <a:off x="3016250" y="4521200"/>
            <a:ext cx="1701800" cy="6032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</p:cxnSp>
      <p:sp>
        <p:nvSpPr>
          <p:cNvPr id="494649" name="Text Box 57"/>
          <p:cNvSpPr txBox="1">
            <a:spLocks noChangeArrowheads="1"/>
          </p:cNvSpPr>
          <p:nvPr/>
        </p:nvSpPr>
        <p:spPr bwMode="auto">
          <a:xfrm>
            <a:off x="347663" y="5140325"/>
            <a:ext cx="8180387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/>
              <a:t>A matching is </a:t>
            </a:r>
            <a:r>
              <a:rPr lang="en-US" sz="3600">
                <a:solidFill>
                  <a:srgbClr val="FF0000"/>
                </a:solidFill>
              </a:rPr>
              <a:t>perfect</a:t>
            </a:r>
            <a:r>
              <a:rPr lang="en-US" sz="3600"/>
              <a:t> if there</a:t>
            </a:r>
            <a:br>
              <a:rPr lang="en-US" sz="3600"/>
            </a:br>
            <a:r>
              <a:rPr lang="en-US" sz="3600"/>
              <a:t> are no unmatched vertices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823912"/>
          </a:xfrm>
        </p:spPr>
        <p:txBody>
          <a:bodyPr>
            <a:normAutofit fontScale="90000"/>
          </a:bodyPr>
          <a:lstStyle/>
          <a:p>
            <a:pPr rtl="0"/>
            <a:r>
              <a:rPr lang="en-US" sz="4000">
                <a:solidFill>
                  <a:srgbClr val="009900"/>
                </a:solidFill>
              </a:rPr>
              <a:t>Algorithms for finding </a:t>
            </a:r>
            <a:br>
              <a:rPr lang="en-US" sz="4000">
                <a:solidFill>
                  <a:srgbClr val="009900"/>
                </a:solidFill>
              </a:rPr>
            </a:br>
            <a:r>
              <a:rPr lang="en-US" sz="4000">
                <a:solidFill>
                  <a:srgbClr val="FF0000"/>
                </a:solidFill>
              </a:rPr>
              <a:t>perfect</a:t>
            </a:r>
            <a:r>
              <a:rPr lang="en-US" sz="4000">
                <a:solidFill>
                  <a:srgbClr val="009900"/>
                </a:solidFill>
              </a:rPr>
              <a:t> or </a:t>
            </a:r>
            <a:r>
              <a:rPr lang="en-US" sz="4000">
                <a:solidFill>
                  <a:srgbClr val="CC0099"/>
                </a:solidFill>
              </a:rPr>
              <a:t>maximum</a:t>
            </a:r>
            <a:r>
              <a:rPr lang="en-US" sz="4000">
                <a:solidFill>
                  <a:srgbClr val="009900"/>
                </a:solidFill>
              </a:rPr>
              <a:t> matchings</a:t>
            </a:r>
          </a:p>
        </p:txBody>
      </p:sp>
      <p:sp>
        <p:nvSpPr>
          <p:cNvPr id="495622" name="Text Box 6"/>
          <p:cNvSpPr txBox="1">
            <a:spLocks noChangeArrowheads="1"/>
          </p:cNvSpPr>
          <p:nvPr/>
        </p:nvSpPr>
        <p:spPr bwMode="auto">
          <a:xfrm>
            <a:off x="769938" y="2516188"/>
            <a:ext cx="2535237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Combinatorial approach:</a:t>
            </a:r>
          </a:p>
        </p:txBody>
      </p:sp>
      <p:sp>
        <p:nvSpPr>
          <p:cNvPr id="495623" name="Text Box 7"/>
          <p:cNvSpPr txBox="1">
            <a:spLocks noChangeArrowheads="1"/>
          </p:cNvSpPr>
          <p:nvPr/>
        </p:nvSpPr>
        <p:spPr bwMode="auto">
          <a:xfrm>
            <a:off x="3573463" y="2335213"/>
            <a:ext cx="4876800" cy="155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A matching </a:t>
            </a:r>
            <a:r>
              <a:rPr lang="en-US" sz="3200" i="1">
                <a:solidFill>
                  <a:schemeClr val="accent2"/>
                </a:solidFill>
              </a:rPr>
              <a:t>M</a:t>
            </a:r>
            <a:r>
              <a:rPr lang="en-US" sz="3200">
                <a:solidFill>
                  <a:schemeClr val="tx2"/>
                </a:solidFill>
              </a:rPr>
              <a:t> is a </a:t>
            </a:r>
            <a:r>
              <a:rPr lang="en-US" sz="3200">
                <a:solidFill>
                  <a:srgbClr val="CC0099"/>
                </a:solidFill>
              </a:rPr>
              <a:t>maximum</a:t>
            </a:r>
            <a:r>
              <a:rPr lang="en-US" sz="3200">
                <a:solidFill>
                  <a:schemeClr val="tx2"/>
                </a:solidFill>
              </a:rPr>
              <a:t> matching iff it admits no </a:t>
            </a:r>
            <a:r>
              <a:rPr lang="en-US" sz="3200">
                <a:solidFill>
                  <a:srgbClr val="FF0000"/>
                </a:solidFill>
              </a:rPr>
              <a:t>augmenting paths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038225" y="4678363"/>
            <a:ext cx="7007225" cy="287337"/>
            <a:chOff x="751" y="2947"/>
            <a:chExt cx="4414" cy="181"/>
          </a:xfrm>
        </p:grpSpPr>
        <p:cxnSp>
          <p:nvCxnSpPr>
            <p:cNvPr id="495619" name="AutoShape 3"/>
            <p:cNvCxnSpPr>
              <a:cxnSpLocks noChangeShapeType="1"/>
              <a:stCxn id="495625" idx="2"/>
              <a:endCxn id="495624" idx="6"/>
            </p:cNvCxnSpPr>
            <p:nvPr/>
          </p:nvCxnSpPr>
          <p:spPr bwMode="auto">
            <a:xfrm flipH="1" flipV="1">
              <a:off x="932" y="3038"/>
              <a:ext cx="665" cy="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95620" name="AutoShape 4"/>
            <p:cNvCxnSpPr>
              <a:cxnSpLocks noChangeShapeType="1"/>
              <a:stCxn id="495627" idx="2"/>
              <a:endCxn id="495626" idx="6"/>
            </p:cNvCxnSpPr>
            <p:nvPr/>
          </p:nvCxnSpPr>
          <p:spPr bwMode="auto">
            <a:xfrm flipH="1">
              <a:off x="2565" y="3044"/>
              <a:ext cx="72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95621" name="AutoShape 5"/>
            <p:cNvCxnSpPr>
              <a:cxnSpLocks noChangeShapeType="1"/>
              <a:stCxn id="495626" idx="2"/>
              <a:endCxn id="495625" idx="6"/>
            </p:cNvCxnSpPr>
            <p:nvPr/>
          </p:nvCxnSpPr>
          <p:spPr bwMode="auto">
            <a:xfrm flipH="1" flipV="1">
              <a:off x="1718" y="3043"/>
              <a:ext cx="726" cy="1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</p:cxnSp>
        <p:sp>
          <p:nvSpPr>
            <p:cNvPr id="495624" name="Oval 8"/>
            <p:cNvSpPr>
              <a:spLocks noChangeAspect="1" noChangeArrowheads="1"/>
            </p:cNvSpPr>
            <p:nvPr/>
          </p:nvSpPr>
          <p:spPr bwMode="auto">
            <a:xfrm>
              <a:off x="751" y="2947"/>
              <a:ext cx="181" cy="181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95625" name="Oval 9"/>
            <p:cNvSpPr>
              <a:spLocks noChangeArrowheads="1"/>
            </p:cNvSpPr>
            <p:nvPr/>
          </p:nvSpPr>
          <p:spPr bwMode="auto">
            <a:xfrm>
              <a:off x="1597" y="2982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95626" name="Oval 10"/>
            <p:cNvSpPr>
              <a:spLocks noChangeArrowheads="1"/>
            </p:cNvSpPr>
            <p:nvPr/>
          </p:nvSpPr>
          <p:spPr bwMode="auto">
            <a:xfrm>
              <a:off x="2444" y="2983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95627" name="Oval 11"/>
            <p:cNvSpPr>
              <a:spLocks noChangeArrowheads="1"/>
            </p:cNvSpPr>
            <p:nvPr/>
          </p:nvSpPr>
          <p:spPr bwMode="auto">
            <a:xfrm>
              <a:off x="3290" y="2983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95628" name="Oval 12"/>
            <p:cNvSpPr>
              <a:spLocks noChangeArrowheads="1"/>
            </p:cNvSpPr>
            <p:nvPr/>
          </p:nvSpPr>
          <p:spPr bwMode="auto">
            <a:xfrm>
              <a:off x="4137" y="2982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95629" name="Oval 13"/>
            <p:cNvSpPr>
              <a:spLocks noChangeAspect="1" noChangeArrowheads="1"/>
            </p:cNvSpPr>
            <p:nvPr/>
          </p:nvSpPr>
          <p:spPr bwMode="auto">
            <a:xfrm>
              <a:off x="4984" y="2947"/>
              <a:ext cx="181" cy="181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cxnSp>
          <p:nvCxnSpPr>
            <p:cNvPr id="495630" name="AutoShape 14"/>
            <p:cNvCxnSpPr>
              <a:cxnSpLocks noChangeShapeType="1"/>
              <a:stCxn id="495628" idx="2"/>
              <a:endCxn id="495627" idx="6"/>
            </p:cNvCxnSpPr>
            <p:nvPr/>
          </p:nvCxnSpPr>
          <p:spPr bwMode="auto">
            <a:xfrm flipH="1">
              <a:off x="3411" y="3043"/>
              <a:ext cx="726" cy="1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495631" name="AutoShape 15"/>
            <p:cNvCxnSpPr>
              <a:cxnSpLocks noChangeShapeType="1"/>
              <a:stCxn id="495629" idx="2"/>
              <a:endCxn id="495628" idx="6"/>
            </p:cNvCxnSpPr>
            <p:nvPr/>
          </p:nvCxnSpPr>
          <p:spPr bwMode="auto">
            <a:xfrm flipH="1">
              <a:off x="4258" y="3038"/>
              <a:ext cx="726" cy="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22" grpId="0"/>
      <p:bldP spid="49562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823912"/>
          </a:xfrm>
        </p:spPr>
        <p:txBody>
          <a:bodyPr>
            <a:normAutofit fontScale="90000"/>
          </a:bodyPr>
          <a:lstStyle/>
          <a:p>
            <a:pPr rtl="0"/>
            <a:r>
              <a:rPr lang="en-US" sz="4000">
                <a:solidFill>
                  <a:srgbClr val="009900"/>
                </a:solidFill>
              </a:rPr>
              <a:t>Algorithms for finding </a:t>
            </a:r>
            <a:br>
              <a:rPr lang="en-US" sz="4000">
                <a:solidFill>
                  <a:srgbClr val="009900"/>
                </a:solidFill>
              </a:rPr>
            </a:br>
            <a:r>
              <a:rPr lang="en-US" sz="4000">
                <a:solidFill>
                  <a:srgbClr val="FF0000"/>
                </a:solidFill>
              </a:rPr>
              <a:t>perfect</a:t>
            </a:r>
            <a:r>
              <a:rPr lang="en-US" sz="4000">
                <a:solidFill>
                  <a:srgbClr val="009900"/>
                </a:solidFill>
              </a:rPr>
              <a:t> or </a:t>
            </a:r>
            <a:r>
              <a:rPr lang="en-US" sz="4000">
                <a:solidFill>
                  <a:srgbClr val="CC0099"/>
                </a:solidFill>
              </a:rPr>
              <a:t>maximum</a:t>
            </a:r>
            <a:r>
              <a:rPr lang="en-US" sz="4000">
                <a:solidFill>
                  <a:srgbClr val="009900"/>
                </a:solidFill>
              </a:rPr>
              <a:t> matchings</a:t>
            </a:r>
          </a:p>
        </p:txBody>
      </p:sp>
      <p:cxnSp>
        <p:nvCxnSpPr>
          <p:cNvPr id="496643" name="AutoShape 3"/>
          <p:cNvCxnSpPr>
            <a:cxnSpLocks noChangeShapeType="1"/>
            <a:stCxn id="496649" idx="2"/>
            <a:endCxn id="496648" idx="6"/>
          </p:cNvCxnSpPr>
          <p:nvPr/>
        </p:nvCxnSpPr>
        <p:spPr bwMode="auto">
          <a:xfrm flipH="1">
            <a:off x="1230313" y="4830763"/>
            <a:ext cx="1150937" cy="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496644" name="AutoShape 4"/>
          <p:cNvCxnSpPr>
            <a:cxnSpLocks noChangeShapeType="1"/>
            <a:stCxn id="496651" idx="2"/>
            <a:endCxn id="496650" idx="6"/>
          </p:cNvCxnSpPr>
          <p:nvPr/>
        </p:nvCxnSpPr>
        <p:spPr bwMode="auto">
          <a:xfrm flipH="1">
            <a:off x="3917950" y="4832350"/>
            <a:ext cx="1150938" cy="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496645" name="AutoShape 5"/>
          <p:cNvCxnSpPr>
            <a:cxnSpLocks noChangeShapeType="1"/>
            <a:stCxn id="496650" idx="2"/>
            <a:endCxn id="496649" idx="6"/>
          </p:cNvCxnSpPr>
          <p:nvPr/>
        </p:nvCxnSpPr>
        <p:spPr bwMode="auto">
          <a:xfrm flipH="1" flipV="1">
            <a:off x="2573338" y="4830763"/>
            <a:ext cx="1152525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96646" name="Text Box 6"/>
          <p:cNvSpPr txBox="1">
            <a:spLocks noChangeArrowheads="1"/>
          </p:cNvSpPr>
          <p:nvPr/>
        </p:nvSpPr>
        <p:spPr bwMode="auto">
          <a:xfrm>
            <a:off x="769938" y="2516188"/>
            <a:ext cx="2535237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Combinatorial approach:</a:t>
            </a:r>
          </a:p>
        </p:txBody>
      </p:sp>
      <p:sp>
        <p:nvSpPr>
          <p:cNvPr id="496647" name="Text Box 7"/>
          <p:cNvSpPr txBox="1">
            <a:spLocks noChangeArrowheads="1"/>
          </p:cNvSpPr>
          <p:nvPr/>
        </p:nvSpPr>
        <p:spPr bwMode="auto">
          <a:xfrm>
            <a:off x="3573463" y="2335213"/>
            <a:ext cx="4876800" cy="155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A matching </a:t>
            </a:r>
            <a:r>
              <a:rPr lang="en-US" sz="3200" i="1">
                <a:solidFill>
                  <a:schemeClr val="accent2"/>
                </a:solidFill>
              </a:rPr>
              <a:t>M</a:t>
            </a:r>
            <a:r>
              <a:rPr lang="en-US" sz="3200">
                <a:solidFill>
                  <a:schemeClr val="tx2"/>
                </a:solidFill>
              </a:rPr>
              <a:t> is a </a:t>
            </a:r>
            <a:r>
              <a:rPr lang="en-US" sz="3200">
                <a:solidFill>
                  <a:srgbClr val="CC0099"/>
                </a:solidFill>
              </a:rPr>
              <a:t>maximum</a:t>
            </a:r>
            <a:r>
              <a:rPr lang="en-US" sz="3200">
                <a:solidFill>
                  <a:schemeClr val="tx2"/>
                </a:solidFill>
              </a:rPr>
              <a:t> matching iff it admits no </a:t>
            </a:r>
            <a:r>
              <a:rPr lang="en-US" sz="3200">
                <a:solidFill>
                  <a:srgbClr val="FF0000"/>
                </a:solidFill>
              </a:rPr>
              <a:t>augmenting paths</a:t>
            </a:r>
          </a:p>
        </p:txBody>
      </p:sp>
      <p:sp>
        <p:nvSpPr>
          <p:cNvPr id="496648" name="Oval 8"/>
          <p:cNvSpPr>
            <a:spLocks noChangeArrowheads="1"/>
          </p:cNvSpPr>
          <p:nvPr/>
        </p:nvSpPr>
        <p:spPr bwMode="auto">
          <a:xfrm>
            <a:off x="1038225" y="4733925"/>
            <a:ext cx="192088" cy="19208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6649" name="Oval 9"/>
          <p:cNvSpPr>
            <a:spLocks noChangeArrowheads="1"/>
          </p:cNvSpPr>
          <p:nvPr/>
        </p:nvSpPr>
        <p:spPr bwMode="auto">
          <a:xfrm>
            <a:off x="2381250" y="4733925"/>
            <a:ext cx="192088" cy="19208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6650" name="Oval 10"/>
          <p:cNvSpPr>
            <a:spLocks noChangeArrowheads="1"/>
          </p:cNvSpPr>
          <p:nvPr/>
        </p:nvSpPr>
        <p:spPr bwMode="auto">
          <a:xfrm>
            <a:off x="3725863" y="4735513"/>
            <a:ext cx="192087" cy="1920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6651" name="Oval 11"/>
          <p:cNvSpPr>
            <a:spLocks noChangeArrowheads="1"/>
          </p:cNvSpPr>
          <p:nvPr/>
        </p:nvSpPr>
        <p:spPr bwMode="auto">
          <a:xfrm>
            <a:off x="5068888" y="4735513"/>
            <a:ext cx="192087" cy="1920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6652" name="Oval 12"/>
          <p:cNvSpPr>
            <a:spLocks noChangeArrowheads="1"/>
          </p:cNvSpPr>
          <p:nvPr/>
        </p:nvSpPr>
        <p:spPr bwMode="auto">
          <a:xfrm>
            <a:off x="6413500" y="4733925"/>
            <a:ext cx="192088" cy="19208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6653" name="Oval 13"/>
          <p:cNvSpPr>
            <a:spLocks noChangeArrowheads="1"/>
          </p:cNvSpPr>
          <p:nvPr/>
        </p:nvSpPr>
        <p:spPr bwMode="auto">
          <a:xfrm>
            <a:off x="7758113" y="4733925"/>
            <a:ext cx="192087" cy="19208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496654" name="AutoShape 14"/>
          <p:cNvCxnSpPr>
            <a:cxnSpLocks noChangeShapeType="1"/>
            <a:stCxn id="496652" idx="2"/>
            <a:endCxn id="496651" idx="6"/>
          </p:cNvCxnSpPr>
          <p:nvPr/>
        </p:nvCxnSpPr>
        <p:spPr bwMode="auto">
          <a:xfrm flipH="1">
            <a:off x="5260975" y="4830763"/>
            <a:ext cx="1152525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6655" name="AutoShape 15"/>
          <p:cNvCxnSpPr>
            <a:cxnSpLocks noChangeShapeType="1"/>
            <a:stCxn id="496653" idx="2"/>
            <a:endCxn id="496652" idx="6"/>
          </p:cNvCxnSpPr>
          <p:nvPr/>
        </p:nvCxnSpPr>
        <p:spPr bwMode="auto">
          <a:xfrm flipH="1">
            <a:off x="6605588" y="4830763"/>
            <a:ext cx="1152525" cy="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17550" y="684213"/>
            <a:ext cx="7772400" cy="823912"/>
          </a:xfrm>
        </p:spPr>
        <p:txBody>
          <a:bodyPr>
            <a:normAutofit fontScale="90000"/>
          </a:bodyPr>
          <a:lstStyle/>
          <a:p>
            <a:pPr rtl="0"/>
            <a:r>
              <a:rPr lang="en-US" sz="4000">
                <a:solidFill>
                  <a:schemeClr val="accent2"/>
                </a:solidFill>
              </a:rPr>
              <a:t>Combinatorial</a:t>
            </a:r>
            <a:r>
              <a:rPr lang="en-US" sz="4000">
                <a:solidFill>
                  <a:srgbClr val="009900"/>
                </a:solidFill>
              </a:rPr>
              <a:t> algorithms for finding </a:t>
            </a:r>
            <a:r>
              <a:rPr lang="en-US" sz="4000">
                <a:solidFill>
                  <a:srgbClr val="FF0000"/>
                </a:solidFill>
              </a:rPr>
              <a:t>perfect</a:t>
            </a:r>
            <a:r>
              <a:rPr lang="en-US" sz="4000">
                <a:solidFill>
                  <a:srgbClr val="009900"/>
                </a:solidFill>
              </a:rPr>
              <a:t> or </a:t>
            </a:r>
            <a:r>
              <a:rPr lang="en-US" sz="4000">
                <a:solidFill>
                  <a:srgbClr val="CC0099"/>
                </a:solidFill>
              </a:rPr>
              <a:t>maximum</a:t>
            </a:r>
            <a:r>
              <a:rPr lang="en-US" sz="4000">
                <a:solidFill>
                  <a:srgbClr val="009900"/>
                </a:solidFill>
              </a:rPr>
              <a:t> matchings</a:t>
            </a:r>
          </a:p>
        </p:txBody>
      </p:sp>
      <p:sp>
        <p:nvSpPr>
          <p:cNvPr id="497667" name="Text Box 3"/>
          <p:cNvSpPr txBox="1">
            <a:spLocks noChangeArrowheads="1"/>
          </p:cNvSpPr>
          <p:nvPr/>
        </p:nvSpPr>
        <p:spPr bwMode="auto">
          <a:xfrm>
            <a:off x="771512" y="2122488"/>
            <a:ext cx="7664477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In </a:t>
            </a:r>
            <a:r>
              <a:rPr lang="en-US" sz="3200" dirty="0">
                <a:solidFill>
                  <a:srgbClr val="FF0000"/>
                </a:solidFill>
              </a:rPr>
              <a:t>bipartite</a:t>
            </a:r>
            <a:r>
              <a:rPr lang="en-US" sz="3200" dirty="0">
                <a:solidFill>
                  <a:schemeClr val="tx2"/>
                </a:solidFill>
              </a:rPr>
              <a:t> graphs, augmenting paths can be found quite easily, and maximum </a:t>
            </a:r>
            <a:r>
              <a:rPr lang="en-US" sz="3200" dirty="0" err="1">
                <a:solidFill>
                  <a:schemeClr val="tx2"/>
                </a:solidFill>
              </a:rPr>
              <a:t>matchings</a:t>
            </a:r>
            <a:r>
              <a:rPr lang="en-US" sz="3200" dirty="0">
                <a:solidFill>
                  <a:schemeClr val="tx2"/>
                </a:solidFill>
              </a:rPr>
              <a:t> can be used using </a:t>
            </a:r>
            <a:r>
              <a:rPr lang="en-US" sz="3200" dirty="0">
                <a:solidFill>
                  <a:srgbClr val="FF9900"/>
                </a:solidFill>
              </a:rPr>
              <a:t>max flow</a:t>
            </a:r>
            <a:r>
              <a:rPr lang="en-US" sz="3200" dirty="0">
                <a:solidFill>
                  <a:schemeClr val="tx2"/>
                </a:solidFill>
              </a:rPr>
              <a:t> techniques.</a:t>
            </a:r>
          </a:p>
        </p:txBody>
      </p:sp>
      <p:sp>
        <p:nvSpPr>
          <p:cNvPr id="497668" name="Text Box 4"/>
          <p:cNvSpPr txBox="1">
            <a:spLocks noChangeArrowheads="1"/>
          </p:cNvSpPr>
          <p:nvPr/>
        </p:nvSpPr>
        <p:spPr bwMode="auto">
          <a:xfrm>
            <a:off x="807231" y="3851275"/>
            <a:ext cx="7593039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In </a:t>
            </a:r>
            <a:r>
              <a:rPr lang="en-US" sz="3200" dirty="0">
                <a:solidFill>
                  <a:srgbClr val="FF0000"/>
                </a:solidFill>
              </a:rPr>
              <a:t>non-bipartite</a:t>
            </a:r>
            <a:r>
              <a:rPr lang="en-US" sz="3200" dirty="0">
                <a:solidFill>
                  <a:schemeClr val="tx2"/>
                </a:solidFill>
              </a:rPr>
              <a:t> the problem is much harder. (</a:t>
            </a:r>
            <a:r>
              <a:rPr lang="en-US" sz="3200" dirty="0">
                <a:solidFill>
                  <a:srgbClr val="990000"/>
                </a:solidFill>
              </a:rPr>
              <a:t>Edmonds’</a:t>
            </a:r>
            <a:r>
              <a:rPr lang="en-US" sz="3200" dirty="0">
                <a:solidFill>
                  <a:schemeClr val="tx2"/>
                </a:solidFill>
              </a:rPr>
              <a:t> Blossom shrinking techniques)</a:t>
            </a:r>
          </a:p>
        </p:txBody>
      </p:sp>
      <p:sp>
        <p:nvSpPr>
          <p:cNvPr id="497669" name="Text Box 5"/>
          <p:cNvSpPr txBox="1">
            <a:spLocks noChangeArrowheads="1"/>
          </p:cNvSpPr>
          <p:nvPr/>
        </p:nvSpPr>
        <p:spPr bwMode="auto">
          <a:xfrm>
            <a:off x="647700" y="5080000"/>
            <a:ext cx="79121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Fastest running time (in both cases): </a:t>
            </a:r>
            <a:br>
              <a:rPr lang="en-US" sz="3200" dirty="0">
                <a:solidFill>
                  <a:schemeClr val="tx2"/>
                </a:solidFill>
              </a:rPr>
            </a:br>
            <a:r>
              <a:rPr lang="en-US" sz="3200" dirty="0">
                <a:solidFill>
                  <a:schemeClr val="accent2"/>
                </a:solidFill>
              </a:rPr>
              <a:t>O(</a:t>
            </a:r>
            <a:r>
              <a:rPr lang="en-US" sz="3200" i="1" dirty="0">
                <a:solidFill>
                  <a:schemeClr val="accent2"/>
                </a:solidFill>
              </a:rPr>
              <a:t>mn</a:t>
            </a:r>
            <a:r>
              <a:rPr lang="en-US" sz="3200" baseline="30000" dirty="0">
                <a:solidFill>
                  <a:schemeClr val="accent2"/>
                </a:solidFill>
              </a:rPr>
              <a:t>1/2</a:t>
            </a:r>
            <a:r>
              <a:rPr lang="en-US" sz="3200" dirty="0">
                <a:solidFill>
                  <a:schemeClr val="accent2"/>
                </a:solidFill>
              </a:rPr>
              <a:t>)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rgbClr val="990000"/>
                </a:solidFill>
              </a:rPr>
              <a:t>[</a:t>
            </a:r>
            <a:r>
              <a:rPr lang="en-US" sz="3200" dirty="0" err="1">
                <a:solidFill>
                  <a:srgbClr val="990000"/>
                </a:solidFill>
              </a:rPr>
              <a:t>Hopcroft</a:t>
            </a:r>
            <a:r>
              <a:rPr lang="en-US" sz="3200" dirty="0">
                <a:solidFill>
                  <a:srgbClr val="990000"/>
                </a:solidFill>
              </a:rPr>
              <a:t>-Karp] [</a:t>
            </a:r>
            <a:r>
              <a:rPr lang="en-US" sz="3200" dirty="0" err="1">
                <a:solidFill>
                  <a:srgbClr val="990000"/>
                </a:solidFill>
              </a:rPr>
              <a:t>Micali-Vazirani</a:t>
            </a:r>
            <a:r>
              <a:rPr lang="en-US" sz="3200" dirty="0">
                <a:solidFill>
                  <a:srgbClr val="990000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7" grpId="0"/>
      <p:bldP spid="497668" grpId="0"/>
      <p:bldP spid="49766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823912"/>
          </a:xfrm>
        </p:spPr>
        <p:txBody>
          <a:bodyPr>
            <a:normAutofit fontScale="90000"/>
          </a:bodyPr>
          <a:lstStyle/>
          <a:p>
            <a:pPr rtl="0"/>
            <a:r>
              <a:rPr lang="en-US">
                <a:solidFill>
                  <a:srgbClr val="009900"/>
                </a:solidFill>
              </a:rPr>
              <a:t>Adjacency matrix </a:t>
            </a:r>
            <a:br>
              <a:rPr lang="en-US">
                <a:solidFill>
                  <a:srgbClr val="009900"/>
                </a:solidFill>
              </a:rPr>
            </a:br>
            <a:r>
              <a:rPr lang="en-US">
                <a:solidFill>
                  <a:srgbClr val="009900"/>
                </a:solidFill>
              </a:rPr>
              <a:t>of a undirected graph</a:t>
            </a:r>
          </a:p>
        </p:txBody>
      </p:sp>
      <p:pic>
        <p:nvPicPr>
          <p:cNvPr id="498691" name="Picture 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2250" y="2624138"/>
            <a:ext cx="3187700" cy="2259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98692" name="Line 4"/>
          <p:cNvSpPr>
            <a:spLocks noChangeShapeType="1"/>
          </p:cNvSpPr>
          <p:nvPr/>
        </p:nvSpPr>
        <p:spPr bwMode="auto">
          <a:xfrm>
            <a:off x="5302250" y="2468563"/>
            <a:ext cx="3225800" cy="2573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he-IL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9750" y="2276475"/>
            <a:ext cx="4379913" cy="2765425"/>
            <a:chOff x="437" y="1337"/>
            <a:chExt cx="2759" cy="1742"/>
          </a:xfrm>
        </p:grpSpPr>
        <p:sp>
          <p:nvSpPr>
            <p:cNvPr id="498694" name="Oval 6"/>
            <p:cNvSpPr>
              <a:spLocks noChangeAspect="1" noChangeArrowheads="1"/>
            </p:cNvSpPr>
            <p:nvPr/>
          </p:nvSpPr>
          <p:spPr bwMode="auto">
            <a:xfrm>
              <a:off x="968" y="1587"/>
              <a:ext cx="96" cy="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98695" name="Oval 7"/>
            <p:cNvSpPr>
              <a:spLocks noChangeAspect="1" noChangeArrowheads="1"/>
            </p:cNvSpPr>
            <p:nvPr/>
          </p:nvSpPr>
          <p:spPr bwMode="auto">
            <a:xfrm>
              <a:off x="677" y="2458"/>
              <a:ext cx="97" cy="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98696" name="Oval 8"/>
            <p:cNvSpPr>
              <a:spLocks noChangeAspect="1" noChangeArrowheads="1"/>
            </p:cNvSpPr>
            <p:nvPr/>
          </p:nvSpPr>
          <p:spPr bwMode="auto">
            <a:xfrm>
              <a:off x="1743" y="16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98697" name="Oval 9"/>
            <p:cNvSpPr>
              <a:spLocks noChangeAspect="1" noChangeArrowheads="1"/>
            </p:cNvSpPr>
            <p:nvPr/>
          </p:nvSpPr>
          <p:spPr bwMode="auto">
            <a:xfrm>
              <a:off x="1387" y="2232"/>
              <a:ext cx="97" cy="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98698" name="Oval 10"/>
            <p:cNvSpPr>
              <a:spLocks noChangeAspect="1" noChangeArrowheads="1"/>
            </p:cNvSpPr>
            <p:nvPr/>
          </p:nvSpPr>
          <p:spPr bwMode="auto">
            <a:xfrm>
              <a:off x="1904" y="2684"/>
              <a:ext cx="97" cy="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98699" name="Oval 11"/>
            <p:cNvSpPr>
              <a:spLocks noChangeAspect="1" noChangeArrowheads="1"/>
            </p:cNvSpPr>
            <p:nvPr/>
          </p:nvSpPr>
          <p:spPr bwMode="auto">
            <a:xfrm>
              <a:off x="2808" y="2200"/>
              <a:ext cx="97" cy="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98700" name="Freeform 12"/>
            <p:cNvSpPr>
              <a:spLocks noChangeAspect="1"/>
            </p:cNvSpPr>
            <p:nvPr/>
          </p:nvSpPr>
          <p:spPr bwMode="auto">
            <a:xfrm>
              <a:off x="774" y="2329"/>
              <a:ext cx="646" cy="188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528" y="240"/>
                </a:cxn>
                <a:cxn ang="0">
                  <a:pos x="960" y="0"/>
                </a:cxn>
              </a:cxnLst>
              <a:rect l="0" t="0" r="r" b="b"/>
              <a:pathLst>
                <a:path w="960" h="280">
                  <a:moveTo>
                    <a:pt x="0" y="240"/>
                  </a:moveTo>
                  <a:cubicBezTo>
                    <a:pt x="184" y="260"/>
                    <a:pt x="368" y="280"/>
                    <a:pt x="528" y="240"/>
                  </a:cubicBezTo>
                  <a:cubicBezTo>
                    <a:pt x="688" y="200"/>
                    <a:pt x="824" y="100"/>
                    <a:pt x="96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he-IL"/>
            </a:p>
          </p:txBody>
        </p:sp>
        <p:cxnSp>
          <p:nvCxnSpPr>
            <p:cNvPr id="498701" name="AutoShape 13"/>
            <p:cNvCxnSpPr>
              <a:cxnSpLocks noChangeAspect="1" noChangeShapeType="1"/>
              <a:stCxn id="498697" idx="6"/>
              <a:endCxn id="498698" idx="0"/>
            </p:cNvCxnSpPr>
            <p:nvPr/>
          </p:nvCxnSpPr>
          <p:spPr bwMode="auto">
            <a:xfrm>
              <a:off x="1484" y="2281"/>
              <a:ext cx="468" cy="403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498702" name="AutoShape 14"/>
            <p:cNvCxnSpPr>
              <a:cxnSpLocks noChangeAspect="1" noChangeShapeType="1"/>
              <a:stCxn id="498694" idx="6"/>
              <a:endCxn id="498698" idx="7"/>
            </p:cNvCxnSpPr>
            <p:nvPr/>
          </p:nvCxnSpPr>
          <p:spPr bwMode="auto">
            <a:xfrm>
              <a:off x="1064" y="1635"/>
              <a:ext cx="923" cy="1063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498703" name="AutoShape 15"/>
            <p:cNvCxnSpPr>
              <a:cxnSpLocks noChangeAspect="1" noChangeShapeType="1"/>
              <a:stCxn id="498695" idx="0"/>
              <a:endCxn id="498696" idx="4"/>
            </p:cNvCxnSpPr>
            <p:nvPr/>
          </p:nvCxnSpPr>
          <p:spPr bwMode="auto">
            <a:xfrm rot="16200000">
              <a:off x="903" y="1570"/>
              <a:ext cx="710" cy="1066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498704" name="AutoShape 16"/>
            <p:cNvCxnSpPr>
              <a:cxnSpLocks noChangeAspect="1" noChangeShapeType="1"/>
              <a:stCxn id="498694" idx="5"/>
              <a:endCxn id="498697" idx="0"/>
            </p:cNvCxnSpPr>
            <p:nvPr/>
          </p:nvCxnSpPr>
          <p:spPr bwMode="auto">
            <a:xfrm rot="16200000" flipH="1">
              <a:off x="962" y="1758"/>
              <a:ext cx="562" cy="386"/>
            </a:xfrm>
            <a:prstGeom prst="curvedConnector3">
              <a:avLst>
                <a:gd name="adj1" fmla="val 51255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498705" name="AutoShape 17"/>
            <p:cNvCxnSpPr>
              <a:cxnSpLocks noChangeAspect="1" noChangeShapeType="1"/>
              <a:stCxn id="498695" idx="5"/>
              <a:endCxn id="498698" idx="3"/>
            </p:cNvCxnSpPr>
            <p:nvPr/>
          </p:nvCxnSpPr>
          <p:spPr bwMode="auto">
            <a:xfrm rot="16200000" flipH="1">
              <a:off x="1226" y="2075"/>
              <a:ext cx="226" cy="1158"/>
            </a:xfrm>
            <a:prstGeom prst="curvedConnector3">
              <a:avLst>
                <a:gd name="adj1" fmla="val 149106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498706" name="AutoShape 18"/>
            <p:cNvCxnSpPr>
              <a:cxnSpLocks noChangeAspect="1" noChangeShapeType="1"/>
              <a:stCxn id="498694" idx="0"/>
              <a:endCxn id="498696" idx="1"/>
            </p:cNvCxnSpPr>
            <p:nvPr/>
          </p:nvCxnSpPr>
          <p:spPr bwMode="auto">
            <a:xfrm rot="5400000" flipV="1">
              <a:off x="1347" y="1256"/>
              <a:ext cx="79" cy="741"/>
            </a:xfrm>
            <a:prstGeom prst="curvedConnector3">
              <a:avLst>
                <a:gd name="adj1" fmla="val -12307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498707" name="AutoShape 19"/>
            <p:cNvCxnSpPr>
              <a:cxnSpLocks noChangeAspect="1" noChangeShapeType="1"/>
              <a:stCxn id="498696" idx="6"/>
              <a:endCxn id="498699" idx="0"/>
            </p:cNvCxnSpPr>
            <p:nvPr/>
          </p:nvCxnSpPr>
          <p:spPr bwMode="auto">
            <a:xfrm>
              <a:off x="1839" y="1700"/>
              <a:ext cx="1018" cy="50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498708" name="AutoShape 20"/>
            <p:cNvCxnSpPr>
              <a:cxnSpLocks noChangeAspect="1" noChangeShapeType="1"/>
              <a:stCxn id="498695" idx="2"/>
              <a:endCxn id="498694" idx="3"/>
            </p:cNvCxnSpPr>
            <p:nvPr/>
          </p:nvCxnSpPr>
          <p:spPr bwMode="auto">
            <a:xfrm rot="10800000" flipH="1">
              <a:off x="677" y="1670"/>
              <a:ext cx="305" cy="837"/>
            </a:xfrm>
            <a:prstGeom prst="curvedConnector4">
              <a:avLst>
                <a:gd name="adj1" fmla="val -31787"/>
                <a:gd name="adj2" fmla="val 52046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498709" name="AutoShape 21"/>
            <p:cNvCxnSpPr>
              <a:cxnSpLocks noChangeAspect="1" noChangeShapeType="1"/>
              <a:stCxn id="498699" idx="4"/>
              <a:endCxn id="498698" idx="6"/>
            </p:cNvCxnSpPr>
            <p:nvPr/>
          </p:nvCxnSpPr>
          <p:spPr bwMode="auto">
            <a:xfrm rot="5400000">
              <a:off x="2211" y="2087"/>
              <a:ext cx="436" cy="856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498710" name="AutoShape 22"/>
            <p:cNvCxnSpPr>
              <a:cxnSpLocks noChangeAspect="1" noChangeShapeType="1"/>
              <a:stCxn id="498697" idx="7"/>
              <a:endCxn id="498699" idx="1"/>
            </p:cNvCxnSpPr>
            <p:nvPr/>
          </p:nvCxnSpPr>
          <p:spPr bwMode="auto">
            <a:xfrm rot="16200000">
              <a:off x="2129" y="1555"/>
              <a:ext cx="33" cy="1352"/>
            </a:xfrm>
            <a:prstGeom prst="curvedConnector3">
              <a:avLst>
                <a:gd name="adj1" fmla="val 44375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sp>
          <p:nvSpPr>
            <p:cNvPr id="498711" name="Oval 23"/>
            <p:cNvSpPr>
              <a:spLocks noChangeAspect="1" noChangeArrowheads="1"/>
            </p:cNvSpPr>
            <p:nvPr/>
          </p:nvSpPr>
          <p:spPr bwMode="auto">
            <a:xfrm>
              <a:off x="968" y="1587"/>
              <a:ext cx="96" cy="9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98712" name="Oval 24"/>
            <p:cNvSpPr>
              <a:spLocks noChangeAspect="1" noChangeArrowheads="1"/>
            </p:cNvSpPr>
            <p:nvPr/>
          </p:nvSpPr>
          <p:spPr bwMode="auto">
            <a:xfrm>
              <a:off x="677" y="2458"/>
              <a:ext cx="97" cy="9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98713" name="Oval 25"/>
            <p:cNvSpPr>
              <a:spLocks noChangeAspect="1" noChangeArrowheads="1"/>
            </p:cNvSpPr>
            <p:nvPr/>
          </p:nvSpPr>
          <p:spPr bwMode="auto">
            <a:xfrm>
              <a:off x="1743" y="1652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98714" name="Oval 26"/>
            <p:cNvSpPr>
              <a:spLocks noChangeAspect="1" noChangeArrowheads="1"/>
            </p:cNvSpPr>
            <p:nvPr/>
          </p:nvSpPr>
          <p:spPr bwMode="auto">
            <a:xfrm>
              <a:off x="1387" y="2232"/>
              <a:ext cx="97" cy="9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98715" name="Oval 27"/>
            <p:cNvSpPr>
              <a:spLocks noChangeAspect="1" noChangeArrowheads="1"/>
            </p:cNvSpPr>
            <p:nvPr/>
          </p:nvSpPr>
          <p:spPr bwMode="auto">
            <a:xfrm>
              <a:off x="1904" y="2684"/>
              <a:ext cx="97" cy="9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98716" name="Oval 28"/>
            <p:cNvSpPr>
              <a:spLocks noChangeAspect="1" noChangeArrowheads="1"/>
            </p:cNvSpPr>
            <p:nvPr/>
          </p:nvSpPr>
          <p:spPr bwMode="auto">
            <a:xfrm>
              <a:off x="2808" y="2200"/>
              <a:ext cx="97" cy="9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cxnSp>
          <p:nvCxnSpPr>
            <p:cNvPr id="498717" name="AutoShape 29"/>
            <p:cNvCxnSpPr>
              <a:cxnSpLocks noChangeAspect="1" noChangeShapeType="1"/>
              <a:stCxn id="498714" idx="6"/>
              <a:endCxn id="498715" idx="0"/>
            </p:cNvCxnSpPr>
            <p:nvPr/>
          </p:nvCxnSpPr>
          <p:spPr bwMode="auto">
            <a:xfrm>
              <a:off x="1484" y="2281"/>
              <a:ext cx="468" cy="403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498718" name="AutoShape 30"/>
            <p:cNvCxnSpPr>
              <a:cxnSpLocks noChangeAspect="1" noChangeShapeType="1"/>
              <a:stCxn id="498711" idx="6"/>
              <a:endCxn id="498715" idx="7"/>
            </p:cNvCxnSpPr>
            <p:nvPr/>
          </p:nvCxnSpPr>
          <p:spPr bwMode="auto">
            <a:xfrm>
              <a:off x="1064" y="1635"/>
              <a:ext cx="923" cy="1063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498719" name="AutoShape 31"/>
            <p:cNvCxnSpPr>
              <a:cxnSpLocks noChangeAspect="1" noChangeShapeType="1"/>
              <a:stCxn id="498712" idx="0"/>
              <a:endCxn id="498713" idx="4"/>
            </p:cNvCxnSpPr>
            <p:nvPr/>
          </p:nvCxnSpPr>
          <p:spPr bwMode="auto">
            <a:xfrm rot="16200000">
              <a:off x="903" y="1570"/>
              <a:ext cx="710" cy="1066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498720" name="AutoShape 32"/>
            <p:cNvCxnSpPr>
              <a:cxnSpLocks noChangeAspect="1" noChangeShapeType="1"/>
              <a:stCxn id="498711" idx="5"/>
              <a:endCxn id="498714" idx="0"/>
            </p:cNvCxnSpPr>
            <p:nvPr/>
          </p:nvCxnSpPr>
          <p:spPr bwMode="auto">
            <a:xfrm rot="16200000" flipH="1">
              <a:off x="962" y="1758"/>
              <a:ext cx="562" cy="386"/>
            </a:xfrm>
            <a:prstGeom prst="curvedConnector3">
              <a:avLst>
                <a:gd name="adj1" fmla="val 51255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498721" name="AutoShape 33"/>
            <p:cNvCxnSpPr>
              <a:cxnSpLocks noChangeAspect="1" noChangeShapeType="1"/>
              <a:stCxn id="498712" idx="5"/>
              <a:endCxn id="498715" idx="3"/>
            </p:cNvCxnSpPr>
            <p:nvPr/>
          </p:nvCxnSpPr>
          <p:spPr bwMode="auto">
            <a:xfrm rot="16200000" flipH="1">
              <a:off x="1226" y="2075"/>
              <a:ext cx="226" cy="1158"/>
            </a:xfrm>
            <a:prstGeom prst="curvedConnector3">
              <a:avLst>
                <a:gd name="adj1" fmla="val 149106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498722" name="AutoShape 34"/>
            <p:cNvCxnSpPr>
              <a:cxnSpLocks noChangeAspect="1" noChangeShapeType="1"/>
              <a:stCxn id="498711" idx="0"/>
              <a:endCxn id="498713" idx="1"/>
            </p:cNvCxnSpPr>
            <p:nvPr/>
          </p:nvCxnSpPr>
          <p:spPr bwMode="auto">
            <a:xfrm rot="5400000" flipV="1">
              <a:off x="1347" y="1256"/>
              <a:ext cx="79" cy="741"/>
            </a:xfrm>
            <a:prstGeom prst="curvedConnector3">
              <a:avLst>
                <a:gd name="adj1" fmla="val -12307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498723" name="AutoShape 35"/>
            <p:cNvCxnSpPr>
              <a:cxnSpLocks noChangeAspect="1" noChangeShapeType="1"/>
              <a:stCxn id="498713" idx="6"/>
              <a:endCxn id="498716" idx="0"/>
            </p:cNvCxnSpPr>
            <p:nvPr/>
          </p:nvCxnSpPr>
          <p:spPr bwMode="auto">
            <a:xfrm>
              <a:off x="1839" y="1700"/>
              <a:ext cx="1018" cy="50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498724" name="AutoShape 36"/>
            <p:cNvCxnSpPr>
              <a:cxnSpLocks noChangeAspect="1" noChangeShapeType="1"/>
              <a:stCxn id="498712" idx="2"/>
              <a:endCxn id="498711" idx="3"/>
            </p:cNvCxnSpPr>
            <p:nvPr/>
          </p:nvCxnSpPr>
          <p:spPr bwMode="auto">
            <a:xfrm rot="10800000" flipH="1">
              <a:off x="677" y="1670"/>
              <a:ext cx="305" cy="837"/>
            </a:xfrm>
            <a:prstGeom prst="curvedConnector4">
              <a:avLst>
                <a:gd name="adj1" fmla="val -31787"/>
                <a:gd name="adj2" fmla="val 52046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498725" name="AutoShape 37"/>
            <p:cNvCxnSpPr>
              <a:cxnSpLocks noChangeAspect="1" noChangeShapeType="1"/>
              <a:stCxn id="498716" idx="4"/>
              <a:endCxn id="498715" idx="6"/>
            </p:cNvCxnSpPr>
            <p:nvPr/>
          </p:nvCxnSpPr>
          <p:spPr bwMode="auto">
            <a:xfrm rot="5400000">
              <a:off x="2211" y="2087"/>
              <a:ext cx="436" cy="856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498726" name="AutoShape 38"/>
            <p:cNvCxnSpPr>
              <a:cxnSpLocks noChangeAspect="1" noChangeShapeType="1"/>
              <a:stCxn id="498714" idx="7"/>
              <a:endCxn id="498716" idx="1"/>
            </p:cNvCxnSpPr>
            <p:nvPr/>
          </p:nvCxnSpPr>
          <p:spPr bwMode="auto">
            <a:xfrm rot="16200000">
              <a:off x="2129" y="1555"/>
              <a:ext cx="33" cy="1352"/>
            </a:xfrm>
            <a:prstGeom prst="curvedConnector3">
              <a:avLst>
                <a:gd name="adj1" fmla="val 44375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sp>
          <p:nvSpPr>
            <p:cNvPr id="498727" name="Text Box 39"/>
            <p:cNvSpPr txBox="1">
              <a:spLocks noChangeArrowheads="1"/>
            </p:cNvSpPr>
            <p:nvPr/>
          </p:nvSpPr>
          <p:spPr bwMode="auto">
            <a:xfrm>
              <a:off x="680" y="1482"/>
              <a:ext cx="31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498728" name="Text Box 40"/>
            <p:cNvSpPr txBox="1">
              <a:spLocks noChangeArrowheads="1"/>
            </p:cNvSpPr>
            <p:nvPr/>
          </p:nvSpPr>
          <p:spPr bwMode="auto">
            <a:xfrm>
              <a:off x="1357" y="2307"/>
              <a:ext cx="31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498729" name="Text Box 41"/>
            <p:cNvSpPr txBox="1">
              <a:spLocks noChangeArrowheads="1"/>
            </p:cNvSpPr>
            <p:nvPr/>
          </p:nvSpPr>
          <p:spPr bwMode="auto">
            <a:xfrm>
              <a:off x="437" y="2522"/>
              <a:ext cx="31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498730" name="Text Box 42"/>
            <p:cNvSpPr txBox="1">
              <a:spLocks noChangeArrowheads="1"/>
            </p:cNvSpPr>
            <p:nvPr/>
          </p:nvSpPr>
          <p:spPr bwMode="auto">
            <a:xfrm>
              <a:off x="1696" y="1337"/>
              <a:ext cx="31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498731" name="Text Box 43"/>
            <p:cNvSpPr txBox="1">
              <a:spLocks noChangeArrowheads="1"/>
            </p:cNvSpPr>
            <p:nvPr/>
          </p:nvSpPr>
          <p:spPr bwMode="auto">
            <a:xfrm>
              <a:off x="2881" y="2111"/>
              <a:ext cx="31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498732" name="Text Box 44"/>
            <p:cNvSpPr txBox="1">
              <a:spLocks noChangeArrowheads="1"/>
            </p:cNvSpPr>
            <p:nvPr/>
          </p:nvSpPr>
          <p:spPr bwMode="auto">
            <a:xfrm>
              <a:off x="1840" y="2791"/>
              <a:ext cx="31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</a:rPr>
                <a:t>5</a:t>
              </a:r>
            </a:p>
          </p:txBody>
        </p:sp>
      </p:grpSp>
      <p:sp>
        <p:nvSpPr>
          <p:cNvPr id="498733" name="Text Box 45"/>
          <p:cNvSpPr txBox="1">
            <a:spLocks noChangeArrowheads="1"/>
          </p:cNvSpPr>
          <p:nvPr/>
        </p:nvSpPr>
        <p:spPr bwMode="auto">
          <a:xfrm>
            <a:off x="615950" y="5310188"/>
            <a:ext cx="7912100" cy="946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adjacency matrix of an </a:t>
            </a:r>
            <a:br>
              <a:rPr lang="en-US"/>
            </a:br>
            <a:r>
              <a:rPr lang="en-US"/>
              <a:t>undirected graph is </a:t>
            </a:r>
            <a:r>
              <a:rPr lang="en-US">
                <a:solidFill>
                  <a:srgbClr val="FF0000"/>
                </a:solidFill>
              </a:rPr>
              <a:t>symmetric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2" grpId="0" animBg="1"/>
      <p:bldP spid="49873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471488"/>
            <a:ext cx="8110538" cy="823912"/>
          </a:xfrm>
        </p:spPr>
        <p:txBody>
          <a:bodyPr/>
          <a:lstStyle/>
          <a:p>
            <a:pPr rtl="0"/>
            <a:r>
              <a:rPr lang="en-US" sz="4000">
                <a:solidFill>
                  <a:srgbClr val="009900"/>
                </a:solidFill>
              </a:rPr>
              <a:t>Matchings, Permanents, Determinants</a:t>
            </a:r>
            <a:endParaRPr lang="en-US" sz="2800">
              <a:solidFill>
                <a:srgbClr val="009900"/>
              </a:solidFill>
            </a:endParaRPr>
          </a:p>
        </p:txBody>
      </p:sp>
      <p:pic>
        <p:nvPicPr>
          <p:cNvPr id="7" name="Picture 6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883681" y="1393825"/>
            <a:ext cx="5335362" cy="1135184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518477" y="2546350"/>
            <a:ext cx="4065771" cy="1150473"/>
          </a:xfrm>
          <a:prstGeom prst="rect">
            <a:avLst/>
          </a:prstGeom>
          <a:noFill/>
          <a:ln/>
          <a:effectLst/>
        </p:spPr>
      </p:pic>
      <p:sp>
        <p:nvSpPr>
          <p:cNvPr id="572452" name="Text Box 36"/>
          <p:cNvSpPr txBox="1">
            <a:spLocks noChangeArrowheads="1"/>
          </p:cNvSpPr>
          <p:nvPr/>
        </p:nvSpPr>
        <p:spPr bwMode="auto">
          <a:xfrm>
            <a:off x="749300" y="3886200"/>
            <a:ext cx="7604125" cy="138499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/>
            <a:r>
              <a:rPr lang="en-US" sz="2800" b="1" dirty="0">
                <a:solidFill>
                  <a:srgbClr val="FF0000"/>
                </a:solidFill>
              </a:rPr>
              <a:t>Exercise </a:t>
            </a:r>
            <a:r>
              <a:rPr lang="en-US" sz="2800" b="1" dirty="0" smtClean="0">
                <a:solidFill>
                  <a:srgbClr val="FF0000"/>
                </a:solidFill>
              </a:rPr>
              <a:t>2: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/>
              <a:t>Show that if </a:t>
            </a:r>
            <a:r>
              <a:rPr lang="en-US" sz="2800" i="1" dirty="0">
                <a:solidFill>
                  <a:schemeClr val="accent2"/>
                </a:solidFill>
              </a:rPr>
              <a:t>A</a:t>
            </a:r>
            <a:r>
              <a:rPr lang="en-US" sz="2800" dirty="0"/>
              <a:t> is the adjacency matrix of a </a:t>
            </a:r>
            <a:r>
              <a:rPr lang="en-US" sz="2800" dirty="0">
                <a:solidFill>
                  <a:srgbClr val="FF9900"/>
                </a:solidFill>
              </a:rPr>
              <a:t>bipartite</a:t>
            </a:r>
            <a:r>
              <a:rPr lang="en-US" sz="2800" dirty="0"/>
              <a:t> graph </a:t>
            </a:r>
            <a:r>
              <a:rPr lang="en-US" sz="2800" i="1" dirty="0">
                <a:solidFill>
                  <a:schemeClr val="accent2"/>
                </a:solidFill>
              </a:rPr>
              <a:t>G</a:t>
            </a:r>
            <a:r>
              <a:rPr lang="en-US" sz="2800" dirty="0"/>
              <a:t>, then </a:t>
            </a:r>
            <a:r>
              <a:rPr lang="en-US" sz="2800" dirty="0" smtClean="0">
                <a:solidFill>
                  <a:schemeClr val="accent2"/>
                </a:solidFill>
              </a:rPr>
              <a:t>per(</a:t>
            </a:r>
            <a:r>
              <a:rPr lang="en-US" sz="2800" i="1" dirty="0" smtClean="0">
                <a:solidFill>
                  <a:schemeClr val="accent2"/>
                </a:solidFill>
              </a:rPr>
              <a:t>A</a:t>
            </a:r>
            <a:r>
              <a:rPr lang="en-US" sz="2800" dirty="0" smtClean="0">
                <a:solidFill>
                  <a:schemeClr val="accent2"/>
                </a:solidFill>
              </a:rPr>
              <a:t>)</a:t>
            </a:r>
            <a:r>
              <a:rPr lang="en-US" sz="2800" dirty="0" smtClean="0"/>
              <a:t> </a:t>
            </a:r>
            <a:r>
              <a:rPr lang="en-US" sz="2800" dirty="0"/>
              <a:t>is the number of perfect </a:t>
            </a:r>
            <a:r>
              <a:rPr lang="en-US" sz="2800" dirty="0" err="1"/>
              <a:t>matchings</a:t>
            </a:r>
            <a:r>
              <a:rPr lang="en-US" sz="2800" dirty="0"/>
              <a:t> in </a:t>
            </a:r>
            <a:r>
              <a:rPr lang="en-US" sz="2800" i="1" dirty="0">
                <a:solidFill>
                  <a:schemeClr val="accent2"/>
                </a:solidFill>
              </a:rPr>
              <a:t>G</a:t>
            </a:r>
            <a:r>
              <a:rPr lang="en-US" sz="2800" dirty="0"/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72453" name="Text Box 37"/>
          <p:cNvSpPr txBox="1">
            <a:spLocks noChangeArrowheads="1"/>
          </p:cNvSpPr>
          <p:nvPr/>
        </p:nvSpPr>
        <p:spPr bwMode="auto">
          <a:xfrm>
            <a:off x="114300" y="5361682"/>
            <a:ext cx="8874125" cy="107721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/>
            <a:r>
              <a:rPr lang="en-US" dirty="0"/>
              <a:t>Unfortunately computing the </a:t>
            </a:r>
            <a:br>
              <a:rPr lang="en-US" dirty="0"/>
            </a:br>
            <a:r>
              <a:rPr lang="en-US" dirty="0"/>
              <a:t>permanent is  </a:t>
            </a:r>
            <a:r>
              <a:rPr lang="en-US" b="1" dirty="0">
                <a:solidFill>
                  <a:srgbClr val="CC0099"/>
                </a:solidFill>
              </a:rPr>
              <a:t>#P-complete</a:t>
            </a:r>
            <a:r>
              <a:rPr lang="en-US" dirty="0"/>
              <a:t>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52" grpId="0"/>
      <p:bldP spid="57245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823912"/>
          </a:xfrm>
        </p:spPr>
        <p:txBody>
          <a:bodyPr>
            <a:normAutofit fontScale="90000"/>
          </a:bodyPr>
          <a:lstStyle/>
          <a:p>
            <a:pPr rtl="0"/>
            <a:r>
              <a:rPr lang="en-US">
                <a:solidFill>
                  <a:srgbClr val="009900"/>
                </a:solidFill>
              </a:rPr>
              <a:t>Tutte’s matrix </a:t>
            </a:r>
            <a:br>
              <a:rPr lang="en-US">
                <a:solidFill>
                  <a:srgbClr val="009900"/>
                </a:solidFill>
              </a:rPr>
            </a:br>
            <a:r>
              <a:rPr lang="en-US" sz="3200">
                <a:solidFill>
                  <a:srgbClr val="009900"/>
                </a:solidFill>
              </a:rPr>
              <a:t>(Skew-symmetric symbolic adjacency matrix)</a:t>
            </a:r>
          </a:p>
        </p:txBody>
      </p:sp>
      <p:pic>
        <p:nvPicPr>
          <p:cNvPr id="499715" name="Picture 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6113" y="2436813"/>
            <a:ext cx="4416425" cy="1644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99716" name="Picture 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4050" y="4773613"/>
            <a:ext cx="5337175" cy="1074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99717" name="Picture 5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5275" y="5037138"/>
            <a:ext cx="1997075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577850" y="1970088"/>
            <a:ext cx="3609975" cy="2360612"/>
            <a:chOff x="437" y="1337"/>
            <a:chExt cx="2759" cy="1804"/>
          </a:xfrm>
        </p:grpSpPr>
        <p:sp>
          <p:nvSpPr>
            <p:cNvPr id="499719" name="Oval 7"/>
            <p:cNvSpPr>
              <a:spLocks noChangeAspect="1" noChangeArrowheads="1"/>
            </p:cNvSpPr>
            <p:nvPr/>
          </p:nvSpPr>
          <p:spPr bwMode="auto">
            <a:xfrm>
              <a:off x="968" y="1587"/>
              <a:ext cx="96" cy="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99720" name="Oval 8"/>
            <p:cNvSpPr>
              <a:spLocks noChangeAspect="1" noChangeArrowheads="1"/>
            </p:cNvSpPr>
            <p:nvPr/>
          </p:nvSpPr>
          <p:spPr bwMode="auto">
            <a:xfrm>
              <a:off x="677" y="2458"/>
              <a:ext cx="97" cy="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99721" name="Oval 9"/>
            <p:cNvSpPr>
              <a:spLocks noChangeAspect="1" noChangeArrowheads="1"/>
            </p:cNvSpPr>
            <p:nvPr/>
          </p:nvSpPr>
          <p:spPr bwMode="auto">
            <a:xfrm>
              <a:off x="1743" y="16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99722" name="Oval 10"/>
            <p:cNvSpPr>
              <a:spLocks noChangeAspect="1" noChangeArrowheads="1"/>
            </p:cNvSpPr>
            <p:nvPr/>
          </p:nvSpPr>
          <p:spPr bwMode="auto">
            <a:xfrm>
              <a:off x="1387" y="2232"/>
              <a:ext cx="97" cy="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99723" name="Oval 11"/>
            <p:cNvSpPr>
              <a:spLocks noChangeAspect="1" noChangeArrowheads="1"/>
            </p:cNvSpPr>
            <p:nvPr/>
          </p:nvSpPr>
          <p:spPr bwMode="auto">
            <a:xfrm>
              <a:off x="1904" y="2684"/>
              <a:ext cx="97" cy="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99724" name="Oval 12"/>
            <p:cNvSpPr>
              <a:spLocks noChangeAspect="1" noChangeArrowheads="1"/>
            </p:cNvSpPr>
            <p:nvPr/>
          </p:nvSpPr>
          <p:spPr bwMode="auto">
            <a:xfrm>
              <a:off x="2808" y="2200"/>
              <a:ext cx="97" cy="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99725" name="Freeform 13"/>
            <p:cNvSpPr>
              <a:spLocks noChangeAspect="1"/>
            </p:cNvSpPr>
            <p:nvPr/>
          </p:nvSpPr>
          <p:spPr bwMode="auto">
            <a:xfrm>
              <a:off x="774" y="2329"/>
              <a:ext cx="646" cy="188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528" y="240"/>
                </a:cxn>
                <a:cxn ang="0">
                  <a:pos x="960" y="0"/>
                </a:cxn>
              </a:cxnLst>
              <a:rect l="0" t="0" r="r" b="b"/>
              <a:pathLst>
                <a:path w="960" h="280">
                  <a:moveTo>
                    <a:pt x="0" y="240"/>
                  </a:moveTo>
                  <a:cubicBezTo>
                    <a:pt x="184" y="260"/>
                    <a:pt x="368" y="280"/>
                    <a:pt x="528" y="240"/>
                  </a:cubicBezTo>
                  <a:cubicBezTo>
                    <a:pt x="688" y="200"/>
                    <a:pt x="824" y="100"/>
                    <a:pt x="96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he-IL"/>
            </a:p>
          </p:txBody>
        </p:sp>
        <p:cxnSp>
          <p:nvCxnSpPr>
            <p:cNvPr id="499726" name="AutoShape 14"/>
            <p:cNvCxnSpPr>
              <a:cxnSpLocks noChangeAspect="1" noChangeShapeType="1"/>
              <a:stCxn id="499722" idx="6"/>
              <a:endCxn id="499723" idx="0"/>
            </p:cNvCxnSpPr>
            <p:nvPr/>
          </p:nvCxnSpPr>
          <p:spPr bwMode="auto">
            <a:xfrm>
              <a:off x="1484" y="2281"/>
              <a:ext cx="468" cy="403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499727" name="AutoShape 15"/>
            <p:cNvCxnSpPr>
              <a:cxnSpLocks noChangeAspect="1" noChangeShapeType="1"/>
              <a:stCxn id="499719" idx="6"/>
              <a:endCxn id="499723" idx="7"/>
            </p:cNvCxnSpPr>
            <p:nvPr/>
          </p:nvCxnSpPr>
          <p:spPr bwMode="auto">
            <a:xfrm>
              <a:off x="1064" y="1635"/>
              <a:ext cx="923" cy="1063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499728" name="AutoShape 16"/>
            <p:cNvCxnSpPr>
              <a:cxnSpLocks noChangeAspect="1" noChangeShapeType="1"/>
              <a:stCxn id="499720" idx="0"/>
              <a:endCxn id="499721" idx="4"/>
            </p:cNvCxnSpPr>
            <p:nvPr/>
          </p:nvCxnSpPr>
          <p:spPr bwMode="auto">
            <a:xfrm rot="16200000">
              <a:off x="903" y="1570"/>
              <a:ext cx="710" cy="1066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499729" name="AutoShape 17"/>
            <p:cNvCxnSpPr>
              <a:cxnSpLocks noChangeAspect="1" noChangeShapeType="1"/>
              <a:stCxn id="499719" idx="5"/>
              <a:endCxn id="499722" idx="0"/>
            </p:cNvCxnSpPr>
            <p:nvPr/>
          </p:nvCxnSpPr>
          <p:spPr bwMode="auto">
            <a:xfrm rot="16200000" flipH="1">
              <a:off x="962" y="1758"/>
              <a:ext cx="562" cy="386"/>
            </a:xfrm>
            <a:prstGeom prst="curvedConnector3">
              <a:avLst>
                <a:gd name="adj1" fmla="val 51255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499730" name="AutoShape 18"/>
            <p:cNvCxnSpPr>
              <a:cxnSpLocks noChangeAspect="1" noChangeShapeType="1"/>
              <a:stCxn id="499720" idx="5"/>
              <a:endCxn id="499723" idx="3"/>
            </p:cNvCxnSpPr>
            <p:nvPr/>
          </p:nvCxnSpPr>
          <p:spPr bwMode="auto">
            <a:xfrm rot="16200000" flipH="1">
              <a:off x="1226" y="2075"/>
              <a:ext cx="226" cy="1158"/>
            </a:xfrm>
            <a:prstGeom prst="curvedConnector3">
              <a:avLst>
                <a:gd name="adj1" fmla="val 149106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499731" name="AutoShape 19"/>
            <p:cNvCxnSpPr>
              <a:cxnSpLocks noChangeAspect="1" noChangeShapeType="1"/>
              <a:stCxn id="499719" idx="0"/>
              <a:endCxn id="499721" idx="1"/>
            </p:cNvCxnSpPr>
            <p:nvPr/>
          </p:nvCxnSpPr>
          <p:spPr bwMode="auto">
            <a:xfrm rot="5400000" flipV="1">
              <a:off x="1347" y="1256"/>
              <a:ext cx="79" cy="741"/>
            </a:xfrm>
            <a:prstGeom prst="curvedConnector3">
              <a:avLst>
                <a:gd name="adj1" fmla="val -12307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499732" name="AutoShape 20"/>
            <p:cNvCxnSpPr>
              <a:cxnSpLocks noChangeAspect="1" noChangeShapeType="1"/>
              <a:stCxn id="499721" idx="6"/>
              <a:endCxn id="499724" idx="0"/>
            </p:cNvCxnSpPr>
            <p:nvPr/>
          </p:nvCxnSpPr>
          <p:spPr bwMode="auto">
            <a:xfrm>
              <a:off x="1839" y="1700"/>
              <a:ext cx="1018" cy="50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499733" name="AutoShape 21"/>
            <p:cNvCxnSpPr>
              <a:cxnSpLocks noChangeAspect="1" noChangeShapeType="1"/>
              <a:stCxn id="499720" idx="2"/>
              <a:endCxn id="499719" idx="3"/>
            </p:cNvCxnSpPr>
            <p:nvPr/>
          </p:nvCxnSpPr>
          <p:spPr bwMode="auto">
            <a:xfrm rot="10800000" flipH="1">
              <a:off x="677" y="1670"/>
              <a:ext cx="305" cy="837"/>
            </a:xfrm>
            <a:prstGeom prst="curvedConnector4">
              <a:avLst>
                <a:gd name="adj1" fmla="val -31787"/>
                <a:gd name="adj2" fmla="val 52046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499734" name="AutoShape 22"/>
            <p:cNvCxnSpPr>
              <a:cxnSpLocks noChangeAspect="1" noChangeShapeType="1"/>
              <a:stCxn id="499724" idx="4"/>
              <a:endCxn id="499723" idx="6"/>
            </p:cNvCxnSpPr>
            <p:nvPr/>
          </p:nvCxnSpPr>
          <p:spPr bwMode="auto">
            <a:xfrm rot="5400000">
              <a:off x="2211" y="2087"/>
              <a:ext cx="436" cy="856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499735" name="AutoShape 23"/>
            <p:cNvCxnSpPr>
              <a:cxnSpLocks noChangeAspect="1" noChangeShapeType="1"/>
              <a:stCxn id="499722" idx="7"/>
              <a:endCxn id="499724" idx="1"/>
            </p:cNvCxnSpPr>
            <p:nvPr/>
          </p:nvCxnSpPr>
          <p:spPr bwMode="auto">
            <a:xfrm rot="16200000">
              <a:off x="2129" y="1555"/>
              <a:ext cx="33" cy="1352"/>
            </a:xfrm>
            <a:prstGeom prst="curvedConnector3">
              <a:avLst>
                <a:gd name="adj1" fmla="val 44375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sp>
          <p:nvSpPr>
            <p:cNvPr id="499736" name="Oval 24"/>
            <p:cNvSpPr>
              <a:spLocks noChangeAspect="1" noChangeArrowheads="1"/>
            </p:cNvSpPr>
            <p:nvPr/>
          </p:nvSpPr>
          <p:spPr bwMode="auto">
            <a:xfrm>
              <a:off x="968" y="1587"/>
              <a:ext cx="96" cy="9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99737" name="Oval 25"/>
            <p:cNvSpPr>
              <a:spLocks noChangeAspect="1" noChangeArrowheads="1"/>
            </p:cNvSpPr>
            <p:nvPr/>
          </p:nvSpPr>
          <p:spPr bwMode="auto">
            <a:xfrm>
              <a:off x="677" y="2458"/>
              <a:ext cx="97" cy="9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99738" name="Oval 26"/>
            <p:cNvSpPr>
              <a:spLocks noChangeAspect="1" noChangeArrowheads="1"/>
            </p:cNvSpPr>
            <p:nvPr/>
          </p:nvSpPr>
          <p:spPr bwMode="auto">
            <a:xfrm>
              <a:off x="1743" y="1652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99739" name="Oval 27"/>
            <p:cNvSpPr>
              <a:spLocks noChangeAspect="1" noChangeArrowheads="1"/>
            </p:cNvSpPr>
            <p:nvPr/>
          </p:nvSpPr>
          <p:spPr bwMode="auto">
            <a:xfrm>
              <a:off x="1387" y="2232"/>
              <a:ext cx="97" cy="9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99740" name="Oval 28"/>
            <p:cNvSpPr>
              <a:spLocks noChangeAspect="1" noChangeArrowheads="1"/>
            </p:cNvSpPr>
            <p:nvPr/>
          </p:nvSpPr>
          <p:spPr bwMode="auto">
            <a:xfrm>
              <a:off x="1904" y="2684"/>
              <a:ext cx="97" cy="9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99741" name="Oval 29"/>
            <p:cNvSpPr>
              <a:spLocks noChangeAspect="1" noChangeArrowheads="1"/>
            </p:cNvSpPr>
            <p:nvPr/>
          </p:nvSpPr>
          <p:spPr bwMode="auto">
            <a:xfrm>
              <a:off x="2808" y="2200"/>
              <a:ext cx="97" cy="9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cxnSp>
          <p:nvCxnSpPr>
            <p:cNvPr id="499742" name="AutoShape 30"/>
            <p:cNvCxnSpPr>
              <a:cxnSpLocks noChangeAspect="1" noChangeShapeType="1"/>
              <a:stCxn id="499739" idx="6"/>
              <a:endCxn id="499740" idx="0"/>
            </p:cNvCxnSpPr>
            <p:nvPr/>
          </p:nvCxnSpPr>
          <p:spPr bwMode="auto">
            <a:xfrm>
              <a:off x="1484" y="2281"/>
              <a:ext cx="468" cy="403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499743" name="AutoShape 31"/>
            <p:cNvCxnSpPr>
              <a:cxnSpLocks noChangeAspect="1" noChangeShapeType="1"/>
              <a:stCxn id="499736" idx="6"/>
              <a:endCxn id="499740" idx="7"/>
            </p:cNvCxnSpPr>
            <p:nvPr/>
          </p:nvCxnSpPr>
          <p:spPr bwMode="auto">
            <a:xfrm>
              <a:off x="1064" y="1635"/>
              <a:ext cx="923" cy="1063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499744" name="AutoShape 32"/>
            <p:cNvCxnSpPr>
              <a:cxnSpLocks noChangeAspect="1" noChangeShapeType="1"/>
              <a:stCxn id="499737" idx="0"/>
              <a:endCxn id="499738" idx="4"/>
            </p:cNvCxnSpPr>
            <p:nvPr/>
          </p:nvCxnSpPr>
          <p:spPr bwMode="auto">
            <a:xfrm rot="16200000">
              <a:off x="903" y="1570"/>
              <a:ext cx="710" cy="1066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499745" name="AutoShape 33"/>
            <p:cNvCxnSpPr>
              <a:cxnSpLocks noChangeAspect="1" noChangeShapeType="1"/>
              <a:stCxn id="499736" idx="5"/>
              <a:endCxn id="499739" idx="0"/>
            </p:cNvCxnSpPr>
            <p:nvPr/>
          </p:nvCxnSpPr>
          <p:spPr bwMode="auto">
            <a:xfrm rot="16200000" flipH="1">
              <a:off x="962" y="1758"/>
              <a:ext cx="562" cy="386"/>
            </a:xfrm>
            <a:prstGeom prst="curvedConnector3">
              <a:avLst>
                <a:gd name="adj1" fmla="val 51255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499746" name="AutoShape 34"/>
            <p:cNvCxnSpPr>
              <a:cxnSpLocks noChangeAspect="1" noChangeShapeType="1"/>
              <a:stCxn id="499737" idx="5"/>
              <a:endCxn id="499740" idx="3"/>
            </p:cNvCxnSpPr>
            <p:nvPr/>
          </p:nvCxnSpPr>
          <p:spPr bwMode="auto">
            <a:xfrm rot="16200000" flipH="1">
              <a:off x="1226" y="2075"/>
              <a:ext cx="226" cy="1158"/>
            </a:xfrm>
            <a:prstGeom prst="curvedConnector3">
              <a:avLst>
                <a:gd name="adj1" fmla="val 149106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499747" name="AutoShape 35"/>
            <p:cNvCxnSpPr>
              <a:cxnSpLocks noChangeAspect="1" noChangeShapeType="1"/>
              <a:stCxn id="499736" idx="0"/>
              <a:endCxn id="499738" idx="1"/>
            </p:cNvCxnSpPr>
            <p:nvPr/>
          </p:nvCxnSpPr>
          <p:spPr bwMode="auto">
            <a:xfrm rot="5400000" flipV="1">
              <a:off x="1347" y="1256"/>
              <a:ext cx="79" cy="741"/>
            </a:xfrm>
            <a:prstGeom prst="curvedConnector3">
              <a:avLst>
                <a:gd name="adj1" fmla="val -12307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499748" name="AutoShape 36"/>
            <p:cNvCxnSpPr>
              <a:cxnSpLocks noChangeAspect="1" noChangeShapeType="1"/>
              <a:stCxn id="499738" idx="6"/>
              <a:endCxn id="499741" idx="0"/>
            </p:cNvCxnSpPr>
            <p:nvPr/>
          </p:nvCxnSpPr>
          <p:spPr bwMode="auto">
            <a:xfrm>
              <a:off x="1839" y="1700"/>
              <a:ext cx="1018" cy="50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499749" name="AutoShape 37"/>
            <p:cNvCxnSpPr>
              <a:cxnSpLocks noChangeAspect="1" noChangeShapeType="1"/>
              <a:stCxn id="499737" idx="2"/>
              <a:endCxn id="499736" idx="3"/>
            </p:cNvCxnSpPr>
            <p:nvPr/>
          </p:nvCxnSpPr>
          <p:spPr bwMode="auto">
            <a:xfrm rot="10800000" flipH="1">
              <a:off x="677" y="1670"/>
              <a:ext cx="305" cy="837"/>
            </a:xfrm>
            <a:prstGeom prst="curvedConnector4">
              <a:avLst>
                <a:gd name="adj1" fmla="val -31787"/>
                <a:gd name="adj2" fmla="val 52046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499750" name="AutoShape 38"/>
            <p:cNvCxnSpPr>
              <a:cxnSpLocks noChangeAspect="1" noChangeShapeType="1"/>
              <a:stCxn id="499741" idx="4"/>
              <a:endCxn id="499740" idx="6"/>
            </p:cNvCxnSpPr>
            <p:nvPr/>
          </p:nvCxnSpPr>
          <p:spPr bwMode="auto">
            <a:xfrm rot="5400000">
              <a:off x="2211" y="2087"/>
              <a:ext cx="436" cy="856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499751" name="AutoShape 39"/>
            <p:cNvCxnSpPr>
              <a:cxnSpLocks noChangeAspect="1" noChangeShapeType="1"/>
              <a:stCxn id="499739" idx="7"/>
              <a:endCxn id="499741" idx="1"/>
            </p:cNvCxnSpPr>
            <p:nvPr/>
          </p:nvCxnSpPr>
          <p:spPr bwMode="auto">
            <a:xfrm rot="16200000">
              <a:off x="2129" y="1555"/>
              <a:ext cx="33" cy="1352"/>
            </a:xfrm>
            <a:prstGeom prst="curvedConnector3">
              <a:avLst>
                <a:gd name="adj1" fmla="val 44375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sp>
          <p:nvSpPr>
            <p:cNvPr id="499752" name="Text Box 40"/>
            <p:cNvSpPr txBox="1">
              <a:spLocks noChangeAspect="1" noChangeArrowheads="1"/>
            </p:cNvSpPr>
            <p:nvPr/>
          </p:nvSpPr>
          <p:spPr bwMode="auto">
            <a:xfrm>
              <a:off x="680" y="1483"/>
              <a:ext cx="315" cy="3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499753" name="Text Box 41"/>
            <p:cNvSpPr txBox="1">
              <a:spLocks noChangeAspect="1" noChangeArrowheads="1"/>
            </p:cNvSpPr>
            <p:nvPr/>
          </p:nvSpPr>
          <p:spPr bwMode="auto">
            <a:xfrm>
              <a:off x="1357" y="2308"/>
              <a:ext cx="315" cy="3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499754" name="Text Box 42"/>
            <p:cNvSpPr txBox="1">
              <a:spLocks noChangeAspect="1" noChangeArrowheads="1"/>
            </p:cNvSpPr>
            <p:nvPr/>
          </p:nvSpPr>
          <p:spPr bwMode="auto">
            <a:xfrm>
              <a:off x="437" y="2522"/>
              <a:ext cx="315" cy="3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499755" name="Text Box 43"/>
            <p:cNvSpPr txBox="1">
              <a:spLocks noChangeAspect="1" noChangeArrowheads="1"/>
            </p:cNvSpPr>
            <p:nvPr/>
          </p:nvSpPr>
          <p:spPr bwMode="auto">
            <a:xfrm>
              <a:off x="1696" y="1337"/>
              <a:ext cx="315" cy="3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499756" name="Text Box 44"/>
            <p:cNvSpPr txBox="1">
              <a:spLocks noChangeAspect="1" noChangeArrowheads="1"/>
            </p:cNvSpPr>
            <p:nvPr/>
          </p:nvSpPr>
          <p:spPr bwMode="auto">
            <a:xfrm>
              <a:off x="2881" y="2111"/>
              <a:ext cx="315" cy="3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499757" name="Text Box 45"/>
            <p:cNvSpPr txBox="1">
              <a:spLocks noChangeAspect="1" noChangeArrowheads="1"/>
            </p:cNvSpPr>
            <p:nvPr/>
          </p:nvSpPr>
          <p:spPr bwMode="auto">
            <a:xfrm>
              <a:off x="1840" y="2791"/>
              <a:ext cx="316" cy="3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</a:rPr>
                <a:t>5</a:t>
              </a:r>
            </a:p>
          </p:txBody>
        </p:sp>
      </p:grpSp>
      <p:sp>
        <p:nvSpPr>
          <p:cNvPr id="499758" name="Line 46"/>
          <p:cNvSpPr>
            <a:spLocks noChangeShapeType="1"/>
          </p:cNvSpPr>
          <p:nvPr/>
        </p:nvSpPr>
        <p:spPr bwMode="auto">
          <a:xfrm>
            <a:off x="4725988" y="2430463"/>
            <a:ext cx="3916362" cy="157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5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823912"/>
          </a:xfrm>
        </p:spPr>
        <p:txBody>
          <a:bodyPr/>
          <a:lstStyle/>
          <a:p>
            <a:pPr rtl="0"/>
            <a:r>
              <a:rPr lang="en-US">
                <a:solidFill>
                  <a:srgbClr val="009900"/>
                </a:solidFill>
              </a:rPr>
              <a:t>Tutte’s theorem</a:t>
            </a:r>
            <a:endParaRPr lang="en-US" sz="3200">
              <a:solidFill>
                <a:srgbClr val="009900"/>
              </a:solidFill>
            </a:endParaRPr>
          </a:p>
        </p:txBody>
      </p:sp>
      <p:sp>
        <p:nvSpPr>
          <p:cNvPr id="500739" name="Text Box 3"/>
          <p:cNvSpPr txBox="1">
            <a:spLocks noChangeArrowheads="1"/>
          </p:cNvSpPr>
          <p:nvPr/>
        </p:nvSpPr>
        <p:spPr bwMode="auto">
          <a:xfrm>
            <a:off x="461963" y="1577975"/>
            <a:ext cx="825817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000" dirty="0">
                <a:solidFill>
                  <a:schemeClr val="tx2"/>
                </a:solidFill>
              </a:rPr>
              <a:t>Let </a:t>
            </a:r>
            <a:r>
              <a:rPr lang="en-US" sz="3000" b="1" i="1" dirty="0">
                <a:solidFill>
                  <a:schemeClr val="accent2"/>
                </a:solidFill>
              </a:rPr>
              <a:t>G</a:t>
            </a:r>
            <a:r>
              <a:rPr lang="en-US" sz="3000" b="1" dirty="0">
                <a:solidFill>
                  <a:schemeClr val="accent2"/>
                </a:solidFill>
              </a:rPr>
              <a:t>=(</a:t>
            </a:r>
            <a:r>
              <a:rPr lang="en-US" sz="3000" b="1" i="1" dirty="0">
                <a:solidFill>
                  <a:schemeClr val="accent2"/>
                </a:solidFill>
              </a:rPr>
              <a:t>V</a:t>
            </a:r>
            <a:r>
              <a:rPr lang="en-US" sz="3000" b="1" dirty="0">
                <a:solidFill>
                  <a:schemeClr val="accent2"/>
                </a:solidFill>
              </a:rPr>
              <a:t>,</a:t>
            </a:r>
            <a:r>
              <a:rPr lang="en-US" sz="3000" b="1" i="1" dirty="0">
                <a:solidFill>
                  <a:schemeClr val="accent2"/>
                </a:solidFill>
              </a:rPr>
              <a:t>E</a:t>
            </a:r>
            <a:r>
              <a:rPr lang="en-US" sz="3000" b="1" dirty="0">
                <a:solidFill>
                  <a:schemeClr val="accent2"/>
                </a:solidFill>
              </a:rPr>
              <a:t>)</a:t>
            </a:r>
            <a:r>
              <a:rPr lang="en-US" sz="3000" dirty="0">
                <a:solidFill>
                  <a:schemeClr val="tx2"/>
                </a:solidFill>
              </a:rPr>
              <a:t> be a graph and let </a:t>
            </a:r>
            <a:r>
              <a:rPr lang="en-US" sz="3000" b="1" i="1" dirty="0">
                <a:solidFill>
                  <a:schemeClr val="accent2"/>
                </a:solidFill>
              </a:rPr>
              <a:t>A</a:t>
            </a:r>
            <a:r>
              <a:rPr lang="en-US" sz="3000" dirty="0">
                <a:solidFill>
                  <a:schemeClr val="tx2"/>
                </a:solidFill>
              </a:rPr>
              <a:t> be its </a:t>
            </a:r>
            <a:r>
              <a:rPr lang="en-US" sz="3000" dirty="0" err="1">
                <a:solidFill>
                  <a:schemeClr val="tx2"/>
                </a:solidFill>
              </a:rPr>
              <a:t>Tutte</a:t>
            </a:r>
            <a:r>
              <a:rPr lang="en-US" sz="3000" dirty="0">
                <a:solidFill>
                  <a:schemeClr val="tx2"/>
                </a:solidFill>
              </a:rPr>
              <a:t> matrix. Then, </a:t>
            </a:r>
            <a:r>
              <a:rPr lang="en-US" sz="3000" b="1" i="1" dirty="0">
                <a:solidFill>
                  <a:schemeClr val="accent2"/>
                </a:solidFill>
              </a:rPr>
              <a:t>G</a:t>
            </a:r>
            <a:r>
              <a:rPr lang="en-US" sz="3000" dirty="0">
                <a:solidFill>
                  <a:schemeClr val="tx2"/>
                </a:solidFill>
              </a:rPr>
              <a:t> has a perfect matching </a:t>
            </a:r>
            <a:r>
              <a:rPr lang="en-US" sz="3000" dirty="0" err="1">
                <a:solidFill>
                  <a:schemeClr val="tx2"/>
                </a:solidFill>
              </a:rPr>
              <a:t>iff</a:t>
            </a:r>
            <a:r>
              <a:rPr lang="en-US" sz="3000" dirty="0">
                <a:solidFill>
                  <a:schemeClr val="tx2"/>
                </a:solidFill>
              </a:rPr>
              <a:t> </a:t>
            </a:r>
            <a:r>
              <a:rPr lang="en-US" sz="3000" dirty="0" err="1">
                <a:solidFill>
                  <a:schemeClr val="accent2"/>
                </a:solidFill>
              </a:rPr>
              <a:t>det</a:t>
            </a:r>
            <a:r>
              <a:rPr lang="en-US" sz="3000" dirty="0">
                <a:solidFill>
                  <a:schemeClr val="accent2"/>
                </a:solidFill>
              </a:rPr>
              <a:t> </a:t>
            </a:r>
            <a:r>
              <a:rPr lang="en-US" sz="3000" b="1" i="1" dirty="0">
                <a:solidFill>
                  <a:schemeClr val="accent2"/>
                </a:solidFill>
              </a:rPr>
              <a:t>A</a:t>
            </a:r>
            <a:r>
              <a:rPr lang="en-US" sz="3000" dirty="0" smtClean="0">
                <a:solidFill>
                  <a:schemeClr val="accent2"/>
                </a:solidFill>
                <a:sym typeface="Symbol" pitchFamily="18" charset="2"/>
              </a:rPr>
              <a:t></a:t>
            </a:r>
            <a:r>
              <a:rPr lang="en-US" sz="3000" dirty="0" smtClean="0">
                <a:solidFill>
                  <a:schemeClr val="accent2"/>
                </a:solidFill>
                <a:sym typeface="Symbol"/>
              </a:rPr>
              <a:t></a:t>
            </a:r>
            <a:r>
              <a:rPr lang="en-US" sz="3000" dirty="0" smtClean="0">
                <a:solidFill>
                  <a:schemeClr val="accent2"/>
                </a:solidFill>
                <a:sym typeface="Symbol" pitchFamily="18" charset="2"/>
              </a:rPr>
              <a:t>0</a:t>
            </a:r>
            <a:r>
              <a:rPr lang="en-US" sz="3000" dirty="0">
                <a:solidFill>
                  <a:schemeClr val="tx2"/>
                </a:solidFill>
                <a:sym typeface="Symbol" pitchFamily="18" charset="2"/>
              </a:rPr>
              <a:t>.</a:t>
            </a:r>
          </a:p>
        </p:txBody>
      </p:sp>
      <p:pic>
        <p:nvPicPr>
          <p:cNvPr id="500740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9013" y="3160713"/>
            <a:ext cx="4729162" cy="1370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00741" name="Oval 5"/>
          <p:cNvSpPr>
            <a:spLocks noChangeArrowheads="1"/>
          </p:cNvSpPr>
          <p:nvPr/>
        </p:nvSpPr>
        <p:spPr bwMode="auto">
          <a:xfrm>
            <a:off x="2652713" y="3313113"/>
            <a:ext cx="230187" cy="230187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e-IL"/>
          </a:p>
        </p:txBody>
      </p:sp>
      <p:sp>
        <p:nvSpPr>
          <p:cNvPr id="500742" name="Oval 6"/>
          <p:cNvSpPr>
            <a:spLocks noChangeArrowheads="1"/>
          </p:cNvSpPr>
          <p:nvPr/>
        </p:nvSpPr>
        <p:spPr bwMode="auto">
          <a:xfrm>
            <a:off x="1730375" y="4235450"/>
            <a:ext cx="230188" cy="230188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e-IL"/>
          </a:p>
        </p:txBody>
      </p:sp>
      <p:sp>
        <p:nvSpPr>
          <p:cNvPr id="500743" name="Oval 7"/>
          <p:cNvSpPr>
            <a:spLocks noChangeArrowheads="1"/>
          </p:cNvSpPr>
          <p:nvPr/>
        </p:nvSpPr>
        <p:spPr bwMode="auto">
          <a:xfrm>
            <a:off x="2668588" y="4235450"/>
            <a:ext cx="230187" cy="230188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e-IL"/>
          </a:p>
        </p:txBody>
      </p:sp>
      <p:cxnSp>
        <p:nvCxnSpPr>
          <p:cNvPr id="500744" name="AutoShape 8"/>
          <p:cNvCxnSpPr>
            <a:cxnSpLocks noChangeShapeType="1"/>
            <a:stCxn id="500752" idx="4"/>
            <a:endCxn id="500742" idx="0"/>
          </p:cNvCxnSpPr>
          <p:nvPr/>
        </p:nvCxnSpPr>
        <p:spPr bwMode="auto">
          <a:xfrm>
            <a:off x="1846263" y="3543300"/>
            <a:ext cx="0" cy="69215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00745" name="AutoShape 9"/>
          <p:cNvCxnSpPr>
            <a:cxnSpLocks noChangeShapeType="1"/>
            <a:stCxn id="500741" idx="4"/>
            <a:endCxn id="500743" idx="0"/>
          </p:cNvCxnSpPr>
          <p:nvPr/>
        </p:nvCxnSpPr>
        <p:spPr bwMode="auto">
          <a:xfrm>
            <a:off x="2768600" y="3543300"/>
            <a:ext cx="15875" cy="69215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00746" name="AutoShape 10"/>
          <p:cNvCxnSpPr>
            <a:cxnSpLocks noChangeShapeType="1"/>
            <a:stCxn id="500752" idx="6"/>
            <a:endCxn id="500741" idx="2"/>
          </p:cNvCxnSpPr>
          <p:nvPr/>
        </p:nvCxnSpPr>
        <p:spPr bwMode="auto">
          <a:xfrm>
            <a:off x="1960563" y="3429000"/>
            <a:ext cx="692150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00747" name="AutoShape 11"/>
          <p:cNvCxnSpPr>
            <a:cxnSpLocks noChangeShapeType="1"/>
            <a:stCxn id="500742" idx="6"/>
            <a:endCxn id="500743" idx="2"/>
          </p:cNvCxnSpPr>
          <p:nvPr/>
        </p:nvCxnSpPr>
        <p:spPr bwMode="auto">
          <a:xfrm>
            <a:off x="1960563" y="4351338"/>
            <a:ext cx="708025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00748" name="Text Box 12"/>
          <p:cNvSpPr txBox="1">
            <a:spLocks noChangeArrowheads="1"/>
          </p:cNvSpPr>
          <p:nvPr/>
        </p:nvSpPr>
        <p:spPr bwMode="auto">
          <a:xfrm>
            <a:off x="1441450" y="3217863"/>
            <a:ext cx="2682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00749" name="Text Box 13"/>
          <p:cNvSpPr txBox="1">
            <a:spLocks noChangeArrowheads="1"/>
          </p:cNvSpPr>
          <p:nvPr/>
        </p:nvSpPr>
        <p:spPr bwMode="auto">
          <a:xfrm>
            <a:off x="2844800" y="4159250"/>
            <a:ext cx="2682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500750" name="Text Box 14"/>
          <p:cNvSpPr txBox="1">
            <a:spLocks noChangeArrowheads="1"/>
          </p:cNvSpPr>
          <p:nvPr/>
        </p:nvSpPr>
        <p:spPr bwMode="auto">
          <a:xfrm>
            <a:off x="2844800" y="3217863"/>
            <a:ext cx="2682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500751" name="Text Box 15"/>
          <p:cNvSpPr txBox="1">
            <a:spLocks noChangeArrowheads="1"/>
          </p:cNvSpPr>
          <p:nvPr/>
        </p:nvSpPr>
        <p:spPr bwMode="auto">
          <a:xfrm>
            <a:off x="1443038" y="4159250"/>
            <a:ext cx="2682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500752" name="Oval 16"/>
          <p:cNvSpPr>
            <a:spLocks noChangeArrowheads="1"/>
          </p:cNvSpPr>
          <p:nvPr/>
        </p:nvSpPr>
        <p:spPr bwMode="auto">
          <a:xfrm>
            <a:off x="1730375" y="3313113"/>
            <a:ext cx="230188" cy="230187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e-IL"/>
          </a:p>
        </p:txBody>
      </p:sp>
      <p:pic>
        <p:nvPicPr>
          <p:cNvPr id="500753" name="Picture 1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650" y="4910138"/>
            <a:ext cx="8289925" cy="515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00754" name="Text Box 18"/>
          <p:cNvSpPr txBox="1">
            <a:spLocks noChangeArrowheads="1"/>
          </p:cNvSpPr>
          <p:nvPr/>
        </p:nvSpPr>
        <p:spPr bwMode="auto">
          <a:xfrm>
            <a:off x="1614488" y="5734050"/>
            <a:ext cx="56451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There are perfect </a:t>
            </a:r>
            <a:r>
              <a:rPr lang="en-US" sz="3200" dirty="0" err="1">
                <a:solidFill>
                  <a:schemeClr val="tx2"/>
                </a:solidFill>
              </a:rPr>
              <a:t>matchings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5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823912"/>
          </a:xfrm>
        </p:spPr>
        <p:txBody>
          <a:bodyPr/>
          <a:lstStyle/>
          <a:p>
            <a:pPr rtl="0"/>
            <a:r>
              <a:rPr lang="en-US">
                <a:solidFill>
                  <a:srgbClr val="009900"/>
                </a:solidFill>
              </a:rPr>
              <a:t>Tutte’s theorem</a:t>
            </a:r>
            <a:endParaRPr lang="en-US" sz="3200">
              <a:solidFill>
                <a:srgbClr val="009900"/>
              </a:solidFill>
            </a:endParaRPr>
          </a:p>
        </p:txBody>
      </p:sp>
      <p:sp>
        <p:nvSpPr>
          <p:cNvPr id="501763" name="Text Box 3"/>
          <p:cNvSpPr txBox="1">
            <a:spLocks noChangeArrowheads="1"/>
          </p:cNvSpPr>
          <p:nvPr/>
        </p:nvSpPr>
        <p:spPr bwMode="auto">
          <a:xfrm>
            <a:off x="461963" y="1577975"/>
            <a:ext cx="825817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000">
                <a:solidFill>
                  <a:schemeClr val="tx2"/>
                </a:solidFill>
              </a:rPr>
              <a:t>Let </a:t>
            </a:r>
            <a:r>
              <a:rPr lang="en-US" sz="3000" b="1" i="1">
                <a:solidFill>
                  <a:schemeClr val="accent2"/>
                </a:solidFill>
              </a:rPr>
              <a:t>G</a:t>
            </a:r>
            <a:r>
              <a:rPr lang="en-US" sz="3000" b="1">
                <a:solidFill>
                  <a:schemeClr val="accent2"/>
                </a:solidFill>
              </a:rPr>
              <a:t>=(</a:t>
            </a:r>
            <a:r>
              <a:rPr lang="en-US" sz="3000" b="1" i="1">
                <a:solidFill>
                  <a:schemeClr val="accent2"/>
                </a:solidFill>
              </a:rPr>
              <a:t>V</a:t>
            </a:r>
            <a:r>
              <a:rPr lang="en-US" sz="3000" b="1">
                <a:solidFill>
                  <a:schemeClr val="accent2"/>
                </a:solidFill>
              </a:rPr>
              <a:t>,</a:t>
            </a:r>
            <a:r>
              <a:rPr lang="en-US" sz="3000" b="1" i="1">
                <a:solidFill>
                  <a:schemeClr val="accent2"/>
                </a:solidFill>
              </a:rPr>
              <a:t>E</a:t>
            </a:r>
            <a:r>
              <a:rPr lang="en-US" sz="3000" b="1">
                <a:solidFill>
                  <a:schemeClr val="accent2"/>
                </a:solidFill>
              </a:rPr>
              <a:t>)</a:t>
            </a:r>
            <a:r>
              <a:rPr lang="en-US" sz="3000">
                <a:solidFill>
                  <a:schemeClr val="tx2"/>
                </a:solidFill>
              </a:rPr>
              <a:t> be a graph and let </a:t>
            </a:r>
            <a:r>
              <a:rPr lang="en-US" sz="3000" b="1" i="1">
                <a:solidFill>
                  <a:schemeClr val="accent2"/>
                </a:solidFill>
              </a:rPr>
              <a:t>A</a:t>
            </a:r>
            <a:r>
              <a:rPr lang="en-US" sz="3000">
                <a:solidFill>
                  <a:schemeClr val="tx2"/>
                </a:solidFill>
              </a:rPr>
              <a:t> be its Tutte matrix. Then, </a:t>
            </a:r>
            <a:r>
              <a:rPr lang="en-US" sz="3000" b="1" i="1">
                <a:solidFill>
                  <a:schemeClr val="accent2"/>
                </a:solidFill>
              </a:rPr>
              <a:t>G</a:t>
            </a:r>
            <a:r>
              <a:rPr lang="en-US" sz="3000">
                <a:solidFill>
                  <a:schemeClr val="tx2"/>
                </a:solidFill>
              </a:rPr>
              <a:t> has a perfect matching iff </a:t>
            </a:r>
            <a:r>
              <a:rPr lang="en-US" sz="3000">
                <a:solidFill>
                  <a:schemeClr val="accent2"/>
                </a:solidFill>
              </a:rPr>
              <a:t>det </a:t>
            </a:r>
            <a:r>
              <a:rPr lang="en-US" sz="3000" b="1" i="1">
                <a:solidFill>
                  <a:schemeClr val="accent2"/>
                </a:solidFill>
              </a:rPr>
              <a:t>A</a:t>
            </a:r>
            <a:r>
              <a:rPr lang="en-US" sz="3000">
                <a:solidFill>
                  <a:schemeClr val="accent2"/>
                </a:solidFill>
                <a:sym typeface="Symbol" pitchFamily="18" charset="2"/>
              </a:rPr>
              <a:t>0</a:t>
            </a:r>
            <a:r>
              <a:rPr lang="en-US" sz="3000">
                <a:solidFill>
                  <a:schemeClr val="tx2"/>
                </a:solidFill>
                <a:sym typeface="Symbol" pitchFamily="18" charset="2"/>
              </a:rPr>
              <a:t>.</a:t>
            </a:r>
          </a:p>
        </p:txBody>
      </p:sp>
      <p:sp>
        <p:nvSpPr>
          <p:cNvPr id="501764" name="Oval 4"/>
          <p:cNvSpPr>
            <a:spLocks noChangeArrowheads="1"/>
          </p:cNvSpPr>
          <p:nvPr/>
        </p:nvSpPr>
        <p:spPr bwMode="auto">
          <a:xfrm>
            <a:off x="2652713" y="3313113"/>
            <a:ext cx="230187" cy="230187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e-IL"/>
          </a:p>
        </p:txBody>
      </p:sp>
      <p:sp>
        <p:nvSpPr>
          <p:cNvPr id="501765" name="Oval 5"/>
          <p:cNvSpPr>
            <a:spLocks noChangeArrowheads="1"/>
          </p:cNvSpPr>
          <p:nvPr/>
        </p:nvSpPr>
        <p:spPr bwMode="auto">
          <a:xfrm>
            <a:off x="1730375" y="4235450"/>
            <a:ext cx="230188" cy="230188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e-IL"/>
          </a:p>
        </p:txBody>
      </p:sp>
      <p:sp>
        <p:nvSpPr>
          <p:cNvPr id="501766" name="Oval 6"/>
          <p:cNvSpPr>
            <a:spLocks noChangeArrowheads="1"/>
          </p:cNvSpPr>
          <p:nvPr/>
        </p:nvSpPr>
        <p:spPr bwMode="auto">
          <a:xfrm>
            <a:off x="2668588" y="4235450"/>
            <a:ext cx="230187" cy="230188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e-IL"/>
          </a:p>
        </p:txBody>
      </p:sp>
      <p:cxnSp>
        <p:nvCxnSpPr>
          <p:cNvPr id="501767" name="AutoShape 7"/>
          <p:cNvCxnSpPr>
            <a:cxnSpLocks noChangeShapeType="1"/>
            <a:stCxn id="501773" idx="4"/>
            <a:endCxn id="501765" idx="0"/>
          </p:cNvCxnSpPr>
          <p:nvPr/>
        </p:nvCxnSpPr>
        <p:spPr bwMode="auto">
          <a:xfrm>
            <a:off x="1846263" y="3543300"/>
            <a:ext cx="0" cy="69215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01768" name="AutoShape 8"/>
          <p:cNvCxnSpPr>
            <a:cxnSpLocks noChangeShapeType="1"/>
            <a:stCxn id="501773" idx="6"/>
            <a:endCxn id="501764" idx="2"/>
          </p:cNvCxnSpPr>
          <p:nvPr/>
        </p:nvCxnSpPr>
        <p:spPr bwMode="auto">
          <a:xfrm>
            <a:off x="1960563" y="3429000"/>
            <a:ext cx="692150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01769" name="Text Box 9"/>
          <p:cNvSpPr txBox="1">
            <a:spLocks noChangeArrowheads="1"/>
          </p:cNvSpPr>
          <p:nvPr/>
        </p:nvSpPr>
        <p:spPr bwMode="auto">
          <a:xfrm>
            <a:off x="1441450" y="3217863"/>
            <a:ext cx="2682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01770" name="Text Box 10"/>
          <p:cNvSpPr txBox="1">
            <a:spLocks noChangeArrowheads="1"/>
          </p:cNvSpPr>
          <p:nvPr/>
        </p:nvSpPr>
        <p:spPr bwMode="auto">
          <a:xfrm>
            <a:off x="2844800" y="4159250"/>
            <a:ext cx="2682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501771" name="Text Box 11"/>
          <p:cNvSpPr txBox="1">
            <a:spLocks noChangeArrowheads="1"/>
          </p:cNvSpPr>
          <p:nvPr/>
        </p:nvSpPr>
        <p:spPr bwMode="auto">
          <a:xfrm>
            <a:off x="2844800" y="3217863"/>
            <a:ext cx="2682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501772" name="Text Box 12"/>
          <p:cNvSpPr txBox="1">
            <a:spLocks noChangeArrowheads="1"/>
          </p:cNvSpPr>
          <p:nvPr/>
        </p:nvSpPr>
        <p:spPr bwMode="auto">
          <a:xfrm>
            <a:off x="1443038" y="4159250"/>
            <a:ext cx="2682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501773" name="Oval 13"/>
          <p:cNvSpPr>
            <a:spLocks noChangeArrowheads="1"/>
          </p:cNvSpPr>
          <p:nvPr/>
        </p:nvSpPr>
        <p:spPr bwMode="auto">
          <a:xfrm>
            <a:off x="1730375" y="3313113"/>
            <a:ext cx="230188" cy="230187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e-IL"/>
          </a:p>
        </p:txBody>
      </p:sp>
      <p:pic>
        <p:nvPicPr>
          <p:cNvPr id="501774" name="Picture 1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9013" y="3160713"/>
            <a:ext cx="4084637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cxnSp>
        <p:nvCxnSpPr>
          <p:cNvPr id="501775" name="AutoShape 15"/>
          <p:cNvCxnSpPr>
            <a:cxnSpLocks noChangeShapeType="1"/>
            <a:stCxn id="501773" idx="5"/>
            <a:endCxn id="501766" idx="1"/>
          </p:cNvCxnSpPr>
          <p:nvPr/>
        </p:nvCxnSpPr>
        <p:spPr bwMode="auto">
          <a:xfrm>
            <a:off x="1927225" y="3509963"/>
            <a:ext cx="774700" cy="758825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</p:cxnSp>
      <p:pic>
        <p:nvPicPr>
          <p:cNvPr id="501776" name="Picture 1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7013" y="4908550"/>
            <a:ext cx="3263900" cy="555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01777" name="Text Box 17"/>
          <p:cNvSpPr txBox="1">
            <a:spLocks noChangeArrowheads="1"/>
          </p:cNvSpPr>
          <p:nvPr/>
        </p:nvSpPr>
        <p:spPr bwMode="auto">
          <a:xfrm>
            <a:off x="1614488" y="5734050"/>
            <a:ext cx="56451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No perfect </a:t>
            </a:r>
            <a:r>
              <a:rPr lang="en-US" sz="3200" dirty="0" err="1">
                <a:solidFill>
                  <a:schemeClr val="tx2"/>
                </a:solidFill>
              </a:rPr>
              <a:t>matchings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1488"/>
            <a:ext cx="7772400" cy="823912"/>
          </a:xfrm>
        </p:spPr>
        <p:txBody>
          <a:bodyPr/>
          <a:lstStyle/>
          <a:p>
            <a:pPr rtl="0"/>
            <a:r>
              <a:rPr lang="en-US" dirty="0">
                <a:solidFill>
                  <a:srgbClr val="009900"/>
                </a:solidFill>
              </a:rPr>
              <a:t>Proof of </a:t>
            </a:r>
            <a:r>
              <a:rPr lang="en-US" dirty="0" err="1">
                <a:solidFill>
                  <a:srgbClr val="009900"/>
                </a:solidFill>
              </a:rPr>
              <a:t>Tutte’s</a:t>
            </a:r>
            <a:r>
              <a:rPr lang="en-US" dirty="0">
                <a:solidFill>
                  <a:srgbClr val="009900"/>
                </a:solidFill>
              </a:rPr>
              <a:t> theorem</a:t>
            </a:r>
            <a:endParaRPr lang="en-US" sz="3200" dirty="0">
              <a:solidFill>
                <a:srgbClr val="009900"/>
              </a:solidFill>
            </a:endParaRPr>
          </a:p>
        </p:txBody>
      </p:sp>
      <p:pic>
        <p:nvPicPr>
          <p:cNvPr id="502787" name="Picture 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4800" y="1508125"/>
            <a:ext cx="5340350" cy="1195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02788" name="Text Box 4"/>
          <p:cNvSpPr txBox="1">
            <a:spLocks noChangeArrowheads="1"/>
          </p:cNvSpPr>
          <p:nvPr/>
        </p:nvSpPr>
        <p:spPr bwMode="auto">
          <a:xfrm>
            <a:off x="461963" y="2852738"/>
            <a:ext cx="8218487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000">
                <a:solidFill>
                  <a:schemeClr val="tx2"/>
                </a:solidFill>
              </a:rPr>
              <a:t>Every permutation </a:t>
            </a:r>
            <a:r>
              <a:rPr lang="en-US" sz="3000">
                <a:solidFill>
                  <a:schemeClr val="accent2"/>
                </a:solidFill>
                <a:sym typeface="Symbol" pitchFamily="18" charset="2"/>
              </a:rPr>
              <a:t>S</a:t>
            </a:r>
            <a:r>
              <a:rPr lang="en-US" sz="3000" baseline="-2500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sz="3000">
                <a:solidFill>
                  <a:schemeClr val="tx2"/>
                </a:solidFill>
                <a:sym typeface="Symbol" pitchFamily="18" charset="2"/>
              </a:rPr>
              <a:t> defines a </a:t>
            </a:r>
            <a:r>
              <a:rPr lang="en-US" sz="3000">
                <a:solidFill>
                  <a:srgbClr val="FF0000"/>
                </a:solidFill>
                <a:sym typeface="Symbol" pitchFamily="18" charset="2"/>
              </a:rPr>
              <a:t>cycle collection</a:t>
            </a:r>
          </a:p>
        </p:txBody>
      </p:sp>
      <p:pic>
        <p:nvPicPr>
          <p:cNvPr id="502789" name="Picture 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2150" y="3775075"/>
            <a:ext cx="4914900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885825" y="4887913"/>
            <a:ext cx="7218363" cy="1304925"/>
            <a:chOff x="558" y="3079"/>
            <a:chExt cx="4547" cy="822"/>
          </a:xfrm>
        </p:grpSpPr>
        <p:grpSp>
          <p:nvGrpSpPr>
            <p:cNvPr id="3" name="Group 7"/>
            <p:cNvGrpSpPr>
              <a:grpSpLocks noChangeAspect="1"/>
            </p:cNvGrpSpPr>
            <p:nvPr/>
          </p:nvGrpSpPr>
          <p:grpSpPr bwMode="auto">
            <a:xfrm>
              <a:off x="558" y="3248"/>
              <a:ext cx="895" cy="266"/>
              <a:chOff x="558" y="3418"/>
              <a:chExt cx="895" cy="266"/>
            </a:xfrm>
          </p:grpSpPr>
          <p:sp>
            <p:nvSpPr>
              <p:cNvPr id="502792" name="Oval 8"/>
              <p:cNvSpPr>
                <a:spLocks noChangeAspect="1" noChangeArrowheads="1"/>
              </p:cNvSpPr>
              <p:nvPr/>
            </p:nvSpPr>
            <p:spPr bwMode="auto">
              <a:xfrm>
                <a:off x="558" y="3418"/>
                <a:ext cx="266" cy="266"/>
              </a:xfrm>
              <a:prstGeom prst="ellipse">
                <a:avLst/>
              </a:prstGeom>
              <a:solidFill>
                <a:srgbClr val="FF66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en-US">
                    <a:solidFill>
                      <a:schemeClr val="tx2"/>
                    </a:solidFill>
                  </a:rPr>
                  <a:t>1</a:t>
                </a:r>
              </a:p>
            </p:txBody>
          </p:sp>
          <p:sp>
            <p:nvSpPr>
              <p:cNvPr id="502793" name="Oval 9"/>
              <p:cNvSpPr>
                <a:spLocks noChangeAspect="1" noChangeArrowheads="1"/>
              </p:cNvSpPr>
              <p:nvPr/>
            </p:nvSpPr>
            <p:spPr bwMode="auto">
              <a:xfrm>
                <a:off x="1187" y="3418"/>
                <a:ext cx="266" cy="266"/>
              </a:xfrm>
              <a:prstGeom prst="ellipse">
                <a:avLst/>
              </a:prstGeom>
              <a:solidFill>
                <a:srgbClr val="FF66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en-US">
                    <a:solidFill>
                      <a:schemeClr val="tx2"/>
                    </a:solidFill>
                  </a:rPr>
                  <a:t>2</a:t>
                </a:r>
              </a:p>
            </p:txBody>
          </p:sp>
        </p:grpSp>
        <p:sp>
          <p:nvSpPr>
            <p:cNvPr id="502794" name="Oval 10"/>
            <p:cNvSpPr>
              <a:spLocks noChangeAspect="1" noChangeArrowheads="1"/>
            </p:cNvSpPr>
            <p:nvPr/>
          </p:nvSpPr>
          <p:spPr bwMode="auto">
            <a:xfrm>
              <a:off x="4791" y="3224"/>
              <a:ext cx="314" cy="314"/>
            </a:xfrm>
            <a:prstGeom prst="ellipse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/>
              <a:r>
                <a:rPr lang="en-US" sz="1600" dirty="0" smtClean="0">
                  <a:solidFill>
                    <a:schemeClr val="tx2"/>
                  </a:solidFill>
                </a:rPr>
                <a:t>10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grpSp>
          <p:nvGrpSpPr>
            <p:cNvPr id="4" name="Group 11"/>
            <p:cNvGrpSpPr>
              <a:grpSpLocks noChangeAspect="1"/>
            </p:cNvGrpSpPr>
            <p:nvPr/>
          </p:nvGrpSpPr>
          <p:grpSpPr bwMode="auto">
            <a:xfrm>
              <a:off x="1968" y="3079"/>
              <a:ext cx="896" cy="822"/>
              <a:chOff x="1936" y="3249"/>
              <a:chExt cx="896" cy="822"/>
            </a:xfrm>
          </p:grpSpPr>
          <p:grpSp>
            <p:nvGrpSpPr>
              <p:cNvPr id="5" name="Group 12"/>
              <p:cNvGrpSpPr>
                <a:grpSpLocks noChangeAspect="1"/>
              </p:cNvGrpSpPr>
              <p:nvPr/>
            </p:nvGrpSpPr>
            <p:grpSpPr bwMode="auto">
              <a:xfrm>
                <a:off x="1937" y="3249"/>
                <a:ext cx="895" cy="266"/>
                <a:chOff x="1937" y="3249"/>
                <a:chExt cx="895" cy="266"/>
              </a:xfrm>
            </p:grpSpPr>
            <p:sp>
              <p:nvSpPr>
                <p:cNvPr id="502797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1937" y="3249"/>
                  <a:ext cx="266" cy="266"/>
                </a:xfrm>
                <a:prstGeom prst="ellipse">
                  <a:avLst/>
                </a:prstGeom>
                <a:solidFill>
                  <a:srgbClr val="FF66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lang="en-US">
                      <a:solidFill>
                        <a:schemeClr val="tx2"/>
                      </a:solidFill>
                    </a:rPr>
                    <a:t>3</a:t>
                  </a:r>
                </a:p>
              </p:txBody>
            </p:sp>
            <p:sp>
              <p:nvSpPr>
                <p:cNvPr id="502798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2566" y="3249"/>
                  <a:ext cx="266" cy="266"/>
                </a:xfrm>
                <a:prstGeom prst="ellipse">
                  <a:avLst/>
                </a:prstGeom>
                <a:solidFill>
                  <a:srgbClr val="FF66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lang="en-US">
                      <a:solidFill>
                        <a:schemeClr val="tx2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6" name="Group 15"/>
              <p:cNvGrpSpPr>
                <a:grpSpLocks noChangeAspect="1"/>
              </p:cNvGrpSpPr>
              <p:nvPr/>
            </p:nvGrpSpPr>
            <p:grpSpPr bwMode="auto">
              <a:xfrm>
                <a:off x="1936" y="3805"/>
                <a:ext cx="895" cy="266"/>
                <a:chOff x="1936" y="3805"/>
                <a:chExt cx="895" cy="266"/>
              </a:xfrm>
            </p:grpSpPr>
            <p:sp>
              <p:nvSpPr>
                <p:cNvPr id="502800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1936" y="3805"/>
                  <a:ext cx="266" cy="266"/>
                </a:xfrm>
                <a:prstGeom prst="ellipse">
                  <a:avLst/>
                </a:prstGeom>
                <a:solidFill>
                  <a:srgbClr val="FF66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lang="en-US">
                      <a:solidFill>
                        <a:schemeClr val="tx2"/>
                      </a:solidFill>
                    </a:rPr>
                    <a:t>6</a:t>
                  </a:r>
                </a:p>
              </p:txBody>
            </p:sp>
            <p:sp>
              <p:nvSpPr>
                <p:cNvPr id="502801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2565" y="3805"/>
                  <a:ext cx="266" cy="266"/>
                </a:xfrm>
                <a:prstGeom prst="ellipse">
                  <a:avLst/>
                </a:prstGeom>
                <a:solidFill>
                  <a:srgbClr val="FF66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lang="en-US">
                      <a:solidFill>
                        <a:schemeClr val="tx2"/>
                      </a:solidFill>
                    </a:rPr>
                    <a:t>5</a:t>
                  </a:r>
                </a:p>
              </p:txBody>
            </p:sp>
          </p:grpSp>
        </p:grpSp>
        <p:grpSp>
          <p:nvGrpSpPr>
            <p:cNvPr id="7" name="Group 18"/>
            <p:cNvGrpSpPr>
              <a:grpSpLocks noChangeAspect="1"/>
            </p:cNvGrpSpPr>
            <p:nvPr/>
          </p:nvGrpSpPr>
          <p:grpSpPr bwMode="auto">
            <a:xfrm>
              <a:off x="3380" y="3079"/>
              <a:ext cx="895" cy="822"/>
              <a:chOff x="3316" y="3249"/>
              <a:chExt cx="895" cy="822"/>
            </a:xfrm>
          </p:grpSpPr>
          <p:sp>
            <p:nvSpPr>
              <p:cNvPr id="502803" name="Oval 19"/>
              <p:cNvSpPr>
                <a:spLocks noChangeAspect="1" noChangeArrowheads="1"/>
              </p:cNvSpPr>
              <p:nvPr/>
            </p:nvSpPr>
            <p:spPr bwMode="auto">
              <a:xfrm>
                <a:off x="3630" y="3249"/>
                <a:ext cx="266" cy="266"/>
              </a:xfrm>
              <a:prstGeom prst="ellipse">
                <a:avLst/>
              </a:prstGeom>
              <a:solidFill>
                <a:srgbClr val="FF66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7</a:t>
                </a:r>
              </a:p>
            </p:txBody>
          </p:sp>
          <p:grpSp>
            <p:nvGrpSpPr>
              <p:cNvPr id="8" name="Group 20"/>
              <p:cNvGrpSpPr>
                <a:grpSpLocks noChangeAspect="1"/>
              </p:cNvGrpSpPr>
              <p:nvPr/>
            </p:nvGrpSpPr>
            <p:grpSpPr bwMode="auto">
              <a:xfrm>
                <a:off x="3316" y="3805"/>
                <a:ext cx="895" cy="266"/>
                <a:chOff x="3316" y="3805"/>
                <a:chExt cx="895" cy="266"/>
              </a:xfrm>
            </p:grpSpPr>
            <p:sp>
              <p:nvSpPr>
                <p:cNvPr id="502805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3316" y="3805"/>
                  <a:ext cx="266" cy="266"/>
                </a:xfrm>
                <a:prstGeom prst="ellipse">
                  <a:avLst/>
                </a:prstGeom>
                <a:solidFill>
                  <a:srgbClr val="FF66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lang="en-US">
                      <a:solidFill>
                        <a:schemeClr val="tx2"/>
                      </a:solidFill>
                    </a:rPr>
                    <a:t>9</a:t>
                  </a:r>
                </a:p>
              </p:txBody>
            </p:sp>
            <p:sp>
              <p:nvSpPr>
                <p:cNvPr id="502806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3945" y="3805"/>
                  <a:ext cx="266" cy="266"/>
                </a:xfrm>
                <a:prstGeom prst="ellipse">
                  <a:avLst/>
                </a:prstGeom>
                <a:solidFill>
                  <a:srgbClr val="FF66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lang="en-US">
                      <a:solidFill>
                        <a:schemeClr val="tx2"/>
                      </a:solidFill>
                    </a:rPr>
                    <a:t>8</a:t>
                  </a:r>
                </a:p>
              </p:txBody>
            </p:sp>
          </p:grpSp>
        </p:grpSp>
        <p:cxnSp>
          <p:nvCxnSpPr>
            <p:cNvPr id="502807" name="AutoShape 23"/>
            <p:cNvCxnSpPr>
              <a:cxnSpLocks noChangeAspect="1" noChangeShapeType="1"/>
              <a:stCxn id="502792" idx="0"/>
              <a:endCxn id="502793" idx="0"/>
            </p:cNvCxnSpPr>
            <p:nvPr/>
          </p:nvCxnSpPr>
          <p:spPr bwMode="auto">
            <a:xfrm rot="5400000" flipV="1">
              <a:off x="1005" y="2934"/>
              <a:ext cx="1" cy="629"/>
            </a:xfrm>
            <a:prstGeom prst="curvedConnector3">
              <a:avLst>
                <a:gd name="adj1" fmla="val -14400000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02808" name="AutoShape 24"/>
            <p:cNvCxnSpPr>
              <a:cxnSpLocks noChangeAspect="1" noChangeShapeType="1"/>
              <a:stCxn id="502793" idx="4"/>
              <a:endCxn id="502792" idx="4"/>
            </p:cNvCxnSpPr>
            <p:nvPr/>
          </p:nvCxnSpPr>
          <p:spPr bwMode="auto">
            <a:xfrm rot="5400000">
              <a:off x="1005" y="3200"/>
              <a:ext cx="1" cy="629"/>
            </a:xfrm>
            <a:prstGeom prst="curvedConnector3">
              <a:avLst>
                <a:gd name="adj1" fmla="val 14400000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02809" name="AutoShape 25"/>
            <p:cNvCxnSpPr>
              <a:cxnSpLocks noChangeAspect="1" noChangeShapeType="1"/>
              <a:stCxn id="502797" idx="6"/>
              <a:endCxn id="502798" idx="2"/>
            </p:cNvCxnSpPr>
            <p:nvPr/>
          </p:nvCxnSpPr>
          <p:spPr bwMode="auto">
            <a:xfrm>
              <a:off x="2235" y="3212"/>
              <a:ext cx="363" cy="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02810" name="AutoShape 26"/>
            <p:cNvCxnSpPr>
              <a:cxnSpLocks noChangeAspect="1" noChangeShapeType="1"/>
              <a:stCxn id="502800" idx="0"/>
              <a:endCxn id="502797" idx="4"/>
            </p:cNvCxnSpPr>
            <p:nvPr/>
          </p:nvCxnSpPr>
          <p:spPr bwMode="auto">
            <a:xfrm flipV="1">
              <a:off x="2101" y="3345"/>
              <a:ext cx="1" cy="29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02811" name="AutoShape 27"/>
            <p:cNvCxnSpPr>
              <a:cxnSpLocks noChangeAspect="1" noChangeShapeType="1"/>
              <a:stCxn id="502801" idx="2"/>
              <a:endCxn id="502800" idx="6"/>
            </p:cNvCxnSpPr>
            <p:nvPr/>
          </p:nvCxnSpPr>
          <p:spPr bwMode="auto">
            <a:xfrm flipH="1">
              <a:off x="2234" y="3768"/>
              <a:ext cx="363" cy="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02812" name="AutoShape 28"/>
            <p:cNvCxnSpPr>
              <a:cxnSpLocks noChangeAspect="1" noChangeShapeType="1"/>
              <a:stCxn id="502798" idx="4"/>
              <a:endCxn id="502801" idx="0"/>
            </p:cNvCxnSpPr>
            <p:nvPr/>
          </p:nvCxnSpPr>
          <p:spPr bwMode="auto">
            <a:xfrm flipH="1">
              <a:off x="2730" y="3345"/>
              <a:ext cx="1" cy="29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02813" name="AutoShape 29"/>
            <p:cNvCxnSpPr>
              <a:cxnSpLocks noChangeAspect="1" noChangeShapeType="1"/>
              <a:stCxn id="502805" idx="0"/>
              <a:endCxn id="502803" idx="2"/>
            </p:cNvCxnSpPr>
            <p:nvPr/>
          </p:nvCxnSpPr>
          <p:spPr bwMode="auto">
            <a:xfrm rot="16200000">
              <a:off x="3392" y="3333"/>
              <a:ext cx="423" cy="181"/>
            </a:xfrm>
            <a:prstGeom prst="curvedConnector2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02814" name="AutoShape 30"/>
            <p:cNvCxnSpPr>
              <a:cxnSpLocks noChangeAspect="1" noChangeShapeType="1"/>
              <a:stCxn id="502806" idx="3"/>
              <a:endCxn id="502805" idx="5"/>
            </p:cNvCxnSpPr>
            <p:nvPr/>
          </p:nvCxnSpPr>
          <p:spPr bwMode="auto">
            <a:xfrm rot="5400000">
              <a:off x="3827" y="3642"/>
              <a:ext cx="1" cy="441"/>
            </a:xfrm>
            <a:prstGeom prst="curvedConnector3">
              <a:avLst>
                <a:gd name="adj1" fmla="val 12090180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02815" name="AutoShape 31"/>
            <p:cNvCxnSpPr>
              <a:cxnSpLocks noChangeAspect="1" noChangeShapeType="1"/>
              <a:stCxn id="502803" idx="6"/>
              <a:endCxn id="502806" idx="0"/>
            </p:cNvCxnSpPr>
            <p:nvPr/>
          </p:nvCxnSpPr>
          <p:spPr bwMode="auto">
            <a:xfrm>
              <a:off x="3960" y="3212"/>
              <a:ext cx="182" cy="423"/>
            </a:xfrm>
            <a:prstGeom prst="curvedConnector2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02816" name="AutoShape 32"/>
            <p:cNvCxnSpPr>
              <a:cxnSpLocks noChangeAspect="1" noChangeShapeType="1"/>
              <a:stCxn id="502794" idx="0"/>
              <a:endCxn id="502794" idx="6"/>
            </p:cNvCxnSpPr>
            <p:nvPr/>
          </p:nvCxnSpPr>
          <p:spPr bwMode="auto">
            <a:xfrm rot="5400000" flipV="1">
              <a:off x="4948" y="3224"/>
              <a:ext cx="157" cy="157"/>
            </a:xfrm>
            <a:prstGeom prst="curvedConnector4">
              <a:avLst>
                <a:gd name="adj1" fmla="val -91718"/>
                <a:gd name="adj2" fmla="val 191718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7500"/>
            <a:ext cx="7772400" cy="823913"/>
          </a:xfrm>
        </p:spPr>
        <p:txBody>
          <a:bodyPr/>
          <a:lstStyle/>
          <a:p>
            <a:pPr rtl="0"/>
            <a:r>
              <a:rPr lang="en-US">
                <a:solidFill>
                  <a:srgbClr val="009900"/>
                </a:solidFill>
              </a:rPr>
              <a:t>Algebraic Matrix Multiplication</a:t>
            </a:r>
          </a:p>
        </p:txBody>
      </p:sp>
      <p:sp>
        <p:nvSpPr>
          <p:cNvPr id="440323" name="Rectangle 3"/>
          <p:cNvSpPr>
            <a:spLocks noChangeAspect="1" noChangeArrowheads="1"/>
          </p:cNvSpPr>
          <p:nvPr/>
        </p:nvSpPr>
        <p:spPr bwMode="auto">
          <a:xfrm>
            <a:off x="727075" y="1630363"/>
            <a:ext cx="2212975" cy="208597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rtl="1">
              <a:spcBef>
                <a:spcPct val="0"/>
              </a:spcBef>
            </a:pPr>
            <a:endParaRPr lang="en-US" sz="24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40324" name="Rectangle 4"/>
          <p:cNvSpPr>
            <a:spLocks noChangeAspect="1" noChangeArrowheads="1"/>
          </p:cNvSpPr>
          <p:nvPr/>
        </p:nvSpPr>
        <p:spPr bwMode="auto">
          <a:xfrm>
            <a:off x="6519863" y="1658938"/>
            <a:ext cx="2212975" cy="208597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40325" name="Text Box 5"/>
          <p:cNvSpPr txBox="1">
            <a:spLocks noChangeAspect="1" noChangeArrowheads="1"/>
          </p:cNvSpPr>
          <p:nvPr/>
        </p:nvSpPr>
        <p:spPr bwMode="auto">
          <a:xfrm>
            <a:off x="2884488" y="2300288"/>
            <a:ext cx="70326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800" b="1">
                <a:solidFill>
                  <a:schemeClr val="tx1"/>
                </a:solidFill>
                <a:latin typeface="Comic Sans MS" pitchFamily="66" charset="0"/>
                <a:sym typeface="Symbol" pitchFamily="18" charset="2"/>
              </a:rPr>
              <a:t></a:t>
            </a:r>
          </a:p>
        </p:txBody>
      </p:sp>
      <p:sp>
        <p:nvSpPr>
          <p:cNvPr id="440326" name="Text Box 6"/>
          <p:cNvSpPr txBox="1">
            <a:spLocks noChangeAspect="1" noChangeArrowheads="1"/>
          </p:cNvSpPr>
          <p:nvPr/>
        </p:nvSpPr>
        <p:spPr bwMode="auto">
          <a:xfrm>
            <a:off x="5849938" y="2281238"/>
            <a:ext cx="55562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rtl="1"/>
            <a:r>
              <a:rPr lang="en-US" sz="2800" b="1">
                <a:solidFill>
                  <a:schemeClr val="tx1"/>
                </a:solidFill>
                <a:latin typeface="Comic Sans MS" pitchFamily="66" charset="0"/>
              </a:rPr>
              <a:t>=</a:t>
            </a:r>
          </a:p>
        </p:txBody>
      </p:sp>
      <p:sp>
        <p:nvSpPr>
          <p:cNvPr id="440327" name="Rectangle 7"/>
          <p:cNvSpPr>
            <a:spLocks noChangeAspect="1" noChangeArrowheads="1"/>
          </p:cNvSpPr>
          <p:nvPr/>
        </p:nvSpPr>
        <p:spPr bwMode="auto">
          <a:xfrm>
            <a:off x="3579813" y="1639888"/>
            <a:ext cx="2212975" cy="208597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rtl="1">
              <a:spcBef>
                <a:spcPct val="0"/>
              </a:spcBef>
            </a:pPr>
            <a:endParaRPr lang="en-US" sz="24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40328" name="Rectangle 8"/>
          <p:cNvSpPr>
            <a:spLocks noChangeArrowheads="1"/>
          </p:cNvSpPr>
          <p:nvPr/>
        </p:nvSpPr>
        <p:spPr bwMode="auto">
          <a:xfrm>
            <a:off x="727075" y="2351088"/>
            <a:ext cx="2206625" cy="247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40329" name="Rectangle 9"/>
          <p:cNvSpPr>
            <a:spLocks noChangeArrowheads="1"/>
          </p:cNvSpPr>
          <p:nvPr/>
        </p:nvSpPr>
        <p:spPr bwMode="auto">
          <a:xfrm rot="5400000">
            <a:off x="3151188" y="2532062"/>
            <a:ext cx="2078038" cy="2905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e-IL"/>
          </a:p>
        </p:txBody>
      </p:sp>
      <p:sp>
        <p:nvSpPr>
          <p:cNvPr id="440330" name="Rectangle 10"/>
          <p:cNvSpPr>
            <a:spLocks noChangeAspect="1" noChangeArrowheads="1"/>
          </p:cNvSpPr>
          <p:nvPr/>
        </p:nvSpPr>
        <p:spPr bwMode="auto">
          <a:xfrm>
            <a:off x="6951663" y="2439988"/>
            <a:ext cx="217487" cy="217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e-IL"/>
          </a:p>
        </p:txBody>
      </p:sp>
      <p:graphicFrame>
        <p:nvGraphicFramePr>
          <p:cNvPr id="440331" name="Object 11"/>
          <p:cNvGraphicFramePr>
            <a:graphicFrameLocks noChangeAspect="1"/>
          </p:cNvGraphicFramePr>
          <p:nvPr/>
        </p:nvGraphicFramePr>
        <p:xfrm>
          <a:off x="1031875" y="2286000"/>
          <a:ext cx="1631950" cy="673100"/>
        </p:xfrm>
        <a:graphic>
          <a:graphicData uri="http://schemas.openxmlformats.org/presentationml/2006/ole">
            <p:oleObj spid="_x0000_s440331" name="Equation" r:id="rId5" imgW="583920" imgH="241200" progId="Equation.DSMT4">
              <p:embed/>
            </p:oleObj>
          </a:graphicData>
        </a:graphic>
      </p:graphicFrame>
      <p:graphicFrame>
        <p:nvGraphicFramePr>
          <p:cNvPr id="440332" name="Object 12"/>
          <p:cNvGraphicFramePr>
            <a:graphicFrameLocks noChangeAspect="1"/>
          </p:cNvGraphicFramePr>
          <p:nvPr/>
        </p:nvGraphicFramePr>
        <p:xfrm>
          <a:off x="3938588" y="2287588"/>
          <a:ext cx="1595437" cy="673100"/>
        </p:xfrm>
        <a:graphic>
          <a:graphicData uri="http://schemas.openxmlformats.org/presentationml/2006/ole">
            <p:oleObj spid="_x0000_s440332" name="Equation" r:id="rId6" imgW="571320" imgH="241200" progId="Equation.DSMT4">
              <p:embed/>
            </p:oleObj>
          </a:graphicData>
        </a:graphic>
      </p:graphicFrame>
      <p:graphicFrame>
        <p:nvGraphicFramePr>
          <p:cNvPr id="440333" name="Object 13"/>
          <p:cNvGraphicFramePr>
            <a:graphicFrameLocks noChangeAspect="1"/>
          </p:cNvGraphicFramePr>
          <p:nvPr/>
        </p:nvGraphicFramePr>
        <p:xfrm>
          <a:off x="6845300" y="2284413"/>
          <a:ext cx="1595438" cy="673100"/>
        </p:xfrm>
        <a:graphic>
          <a:graphicData uri="http://schemas.openxmlformats.org/presentationml/2006/ole">
            <p:oleObj spid="_x0000_s440333" name="Equation" r:id="rId7" imgW="571320" imgH="241200" progId="Equation.DSMT4">
              <p:embed/>
            </p:oleObj>
          </a:graphicData>
        </a:graphic>
      </p:graphicFrame>
      <p:sp>
        <p:nvSpPr>
          <p:cNvPr id="440334" name="Text Box 14"/>
          <p:cNvSpPr txBox="1">
            <a:spLocks noChangeArrowheads="1"/>
          </p:cNvSpPr>
          <p:nvPr/>
        </p:nvSpPr>
        <p:spPr bwMode="auto">
          <a:xfrm>
            <a:off x="257175" y="2233613"/>
            <a:ext cx="493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440335" name="Text Box 15"/>
          <p:cNvSpPr txBox="1">
            <a:spLocks noChangeArrowheads="1"/>
          </p:cNvSpPr>
          <p:nvPr/>
        </p:nvSpPr>
        <p:spPr bwMode="auto">
          <a:xfrm>
            <a:off x="3951288" y="1123950"/>
            <a:ext cx="493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440336" name="Text Box 16"/>
          <p:cNvSpPr txBox="1">
            <a:spLocks noChangeArrowheads="1"/>
          </p:cNvSpPr>
          <p:nvPr/>
        </p:nvSpPr>
        <p:spPr bwMode="auto">
          <a:xfrm>
            <a:off x="1077913" y="5694363"/>
            <a:ext cx="68357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Can be computed naively in </a:t>
            </a:r>
            <a:r>
              <a:rPr lang="en-US">
                <a:solidFill>
                  <a:srgbClr val="FF0000"/>
                </a:solidFill>
              </a:rPr>
              <a:t>O(</a:t>
            </a:r>
            <a:r>
              <a:rPr lang="en-US" i="1">
                <a:solidFill>
                  <a:srgbClr val="FF0000"/>
                </a:solidFill>
              </a:rPr>
              <a:t>n</a:t>
            </a:r>
            <a:r>
              <a:rPr lang="en-US" baseline="30000">
                <a:solidFill>
                  <a:srgbClr val="FF0000"/>
                </a:solidFill>
              </a:rPr>
              <a:t>3</a:t>
            </a:r>
            <a:r>
              <a:rPr lang="en-US">
                <a:solidFill>
                  <a:srgbClr val="FF0000"/>
                </a:solidFill>
              </a:rPr>
              <a:t>)</a:t>
            </a:r>
            <a:r>
              <a:rPr lang="en-US"/>
              <a:t> time.</a:t>
            </a:r>
          </a:p>
        </p:txBody>
      </p:sp>
      <p:pic>
        <p:nvPicPr>
          <p:cNvPr id="440337" name="Picture 1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82900" y="4119563"/>
            <a:ext cx="3033713" cy="1331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40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40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40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8" grpId="0" animBg="1"/>
      <p:bldP spid="440329" grpId="0" animBg="1"/>
      <p:bldP spid="440330" grpId="0" animBg="1"/>
      <p:bldP spid="440334" grpId="0"/>
      <p:bldP spid="440335" grpId="0"/>
      <p:bldP spid="44033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7188"/>
            <a:ext cx="7772400" cy="823912"/>
          </a:xfrm>
        </p:spPr>
        <p:txBody>
          <a:bodyPr/>
          <a:lstStyle/>
          <a:p>
            <a:pPr rtl="0"/>
            <a:r>
              <a:rPr lang="en-US">
                <a:solidFill>
                  <a:srgbClr val="009900"/>
                </a:solidFill>
              </a:rPr>
              <a:t>Cycle covers</a:t>
            </a:r>
            <a:endParaRPr lang="en-US" sz="3200">
              <a:solidFill>
                <a:srgbClr val="009900"/>
              </a:solidFill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1000125" y="3024188"/>
            <a:ext cx="1420813" cy="423862"/>
            <a:chOff x="630" y="1869"/>
            <a:chExt cx="895" cy="267"/>
          </a:xfrm>
        </p:grpSpPr>
        <p:sp>
          <p:nvSpPr>
            <p:cNvPr id="503812" name="Oval 4"/>
            <p:cNvSpPr>
              <a:spLocks noChangeArrowheads="1"/>
            </p:cNvSpPr>
            <p:nvPr/>
          </p:nvSpPr>
          <p:spPr bwMode="auto">
            <a:xfrm>
              <a:off x="630" y="1869"/>
              <a:ext cx="266" cy="266"/>
            </a:xfrm>
            <a:prstGeom prst="ellipse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503813" name="Oval 5"/>
            <p:cNvSpPr>
              <a:spLocks noChangeArrowheads="1"/>
            </p:cNvSpPr>
            <p:nvPr/>
          </p:nvSpPr>
          <p:spPr bwMode="auto">
            <a:xfrm>
              <a:off x="1259" y="1869"/>
              <a:ext cx="266" cy="266"/>
            </a:xfrm>
            <a:prstGeom prst="ellipse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>
                  <a:solidFill>
                    <a:schemeClr val="tx2"/>
                  </a:solidFill>
                </a:rPr>
                <a:t>2</a:t>
              </a:r>
            </a:p>
          </p:txBody>
        </p:sp>
        <p:cxnSp>
          <p:nvCxnSpPr>
            <p:cNvPr id="503827" name="AutoShape 19"/>
            <p:cNvCxnSpPr>
              <a:cxnSpLocks noChangeShapeType="1"/>
              <a:stCxn id="503812" idx="0"/>
              <a:endCxn id="503813" idx="0"/>
            </p:cNvCxnSpPr>
            <p:nvPr/>
          </p:nvCxnSpPr>
          <p:spPr bwMode="auto">
            <a:xfrm rot="5400000" flipV="1">
              <a:off x="1077" y="1555"/>
              <a:ext cx="1" cy="629"/>
            </a:xfrm>
            <a:prstGeom prst="curvedConnector3">
              <a:avLst>
                <a:gd name="adj1" fmla="val -14400000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03828" name="AutoShape 20"/>
            <p:cNvCxnSpPr>
              <a:cxnSpLocks noChangeShapeType="1"/>
              <a:stCxn id="503813" idx="4"/>
              <a:endCxn id="503812" idx="4"/>
            </p:cNvCxnSpPr>
            <p:nvPr/>
          </p:nvCxnSpPr>
          <p:spPr bwMode="auto">
            <a:xfrm rot="5400000">
              <a:off x="1077" y="1821"/>
              <a:ext cx="1" cy="629"/>
            </a:xfrm>
            <a:prstGeom prst="curvedConnector3">
              <a:avLst>
                <a:gd name="adj1" fmla="val 14400000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3654425" y="2584450"/>
            <a:ext cx="1422400" cy="1304925"/>
            <a:chOff x="2331" y="1628"/>
            <a:chExt cx="896" cy="822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331" y="1628"/>
              <a:ext cx="896" cy="822"/>
              <a:chOff x="1936" y="3249"/>
              <a:chExt cx="896" cy="822"/>
            </a:xfrm>
          </p:grpSpPr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1937" y="3249"/>
                <a:ext cx="895" cy="266"/>
                <a:chOff x="1937" y="3249"/>
                <a:chExt cx="895" cy="266"/>
              </a:xfrm>
            </p:grpSpPr>
            <p:sp>
              <p:nvSpPr>
                <p:cNvPr id="503817" name="Oval 9"/>
                <p:cNvSpPr>
                  <a:spLocks noChangeArrowheads="1"/>
                </p:cNvSpPr>
                <p:nvPr/>
              </p:nvSpPr>
              <p:spPr bwMode="auto">
                <a:xfrm>
                  <a:off x="1937" y="3249"/>
                  <a:ext cx="266" cy="266"/>
                </a:xfrm>
                <a:prstGeom prst="ellipse">
                  <a:avLst/>
                </a:prstGeom>
                <a:solidFill>
                  <a:srgbClr val="FF66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lang="en-US">
                      <a:solidFill>
                        <a:schemeClr val="tx2"/>
                      </a:solidFill>
                    </a:rPr>
                    <a:t>3</a:t>
                  </a:r>
                </a:p>
              </p:txBody>
            </p:sp>
            <p:sp>
              <p:nvSpPr>
                <p:cNvPr id="503818" name="Oval 10"/>
                <p:cNvSpPr>
                  <a:spLocks noChangeArrowheads="1"/>
                </p:cNvSpPr>
                <p:nvPr/>
              </p:nvSpPr>
              <p:spPr bwMode="auto">
                <a:xfrm>
                  <a:off x="2566" y="3249"/>
                  <a:ext cx="266" cy="266"/>
                </a:xfrm>
                <a:prstGeom prst="ellipse">
                  <a:avLst/>
                </a:prstGeom>
                <a:solidFill>
                  <a:srgbClr val="FF66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lang="en-US">
                      <a:solidFill>
                        <a:schemeClr val="tx2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>
                <a:off x="1936" y="3805"/>
                <a:ext cx="895" cy="266"/>
                <a:chOff x="1936" y="3805"/>
                <a:chExt cx="895" cy="266"/>
              </a:xfrm>
            </p:grpSpPr>
            <p:sp>
              <p:nvSpPr>
                <p:cNvPr id="503820" name="Oval 12"/>
                <p:cNvSpPr>
                  <a:spLocks noChangeArrowheads="1"/>
                </p:cNvSpPr>
                <p:nvPr/>
              </p:nvSpPr>
              <p:spPr bwMode="auto">
                <a:xfrm>
                  <a:off x="1936" y="3805"/>
                  <a:ext cx="266" cy="266"/>
                </a:xfrm>
                <a:prstGeom prst="ellipse">
                  <a:avLst/>
                </a:prstGeom>
                <a:solidFill>
                  <a:srgbClr val="FF66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lang="en-US">
                      <a:solidFill>
                        <a:schemeClr val="tx2"/>
                      </a:solidFill>
                    </a:rPr>
                    <a:t>6</a:t>
                  </a:r>
                </a:p>
              </p:txBody>
            </p:sp>
            <p:sp>
              <p:nvSpPr>
                <p:cNvPr id="503821" name="Oval 13"/>
                <p:cNvSpPr>
                  <a:spLocks noChangeArrowheads="1"/>
                </p:cNvSpPr>
                <p:nvPr/>
              </p:nvSpPr>
              <p:spPr bwMode="auto">
                <a:xfrm>
                  <a:off x="2565" y="3805"/>
                  <a:ext cx="266" cy="266"/>
                </a:xfrm>
                <a:prstGeom prst="ellipse">
                  <a:avLst/>
                </a:prstGeom>
                <a:solidFill>
                  <a:srgbClr val="FF66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lang="en-US">
                      <a:solidFill>
                        <a:schemeClr val="tx2"/>
                      </a:solidFill>
                    </a:rPr>
                    <a:t>5</a:t>
                  </a:r>
                </a:p>
              </p:txBody>
            </p:sp>
          </p:grpSp>
        </p:grpSp>
        <p:cxnSp>
          <p:nvCxnSpPr>
            <p:cNvPr id="503829" name="AutoShape 21"/>
            <p:cNvCxnSpPr>
              <a:cxnSpLocks noChangeShapeType="1"/>
              <a:stCxn id="503817" idx="6"/>
              <a:endCxn id="503818" idx="2"/>
            </p:cNvCxnSpPr>
            <p:nvPr/>
          </p:nvCxnSpPr>
          <p:spPr bwMode="auto">
            <a:xfrm>
              <a:off x="2598" y="1761"/>
              <a:ext cx="363" cy="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03830" name="AutoShape 22"/>
            <p:cNvCxnSpPr>
              <a:cxnSpLocks noChangeShapeType="1"/>
              <a:stCxn id="503820" idx="0"/>
              <a:endCxn id="503817" idx="4"/>
            </p:cNvCxnSpPr>
            <p:nvPr/>
          </p:nvCxnSpPr>
          <p:spPr bwMode="auto">
            <a:xfrm flipV="1">
              <a:off x="2464" y="1894"/>
              <a:ext cx="1" cy="29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03831" name="AutoShape 23"/>
            <p:cNvCxnSpPr>
              <a:cxnSpLocks noChangeShapeType="1"/>
              <a:stCxn id="503821" idx="2"/>
              <a:endCxn id="503820" idx="6"/>
            </p:cNvCxnSpPr>
            <p:nvPr/>
          </p:nvCxnSpPr>
          <p:spPr bwMode="auto">
            <a:xfrm flipH="1">
              <a:off x="2597" y="2317"/>
              <a:ext cx="363" cy="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03832" name="AutoShape 24"/>
            <p:cNvCxnSpPr>
              <a:cxnSpLocks noChangeShapeType="1"/>
              <a:stCxn id="503818" idx="4"/>
              <a:endCxn id="503821" idx="0"/>
            </p:cNvCxnSpPr>
            <p:nvPr/>
          </p:nvCxnSpPr>
          <p:spPr bwMode="auto">
            <a:xfrm flipH="1">
              <a:off x="3093" y="1894"/>
              <a:ext cx="1" cy="29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</p:grp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6311900" y="2584450"/>
            <a:ext cx="1612900" cy="1304925"/>
            <a:chOff x="3976" y="1628"/>
            <a:chExt cx="1016" cy="822"/>
          </a:xfrm>
        </p:grpSpPr>
        <p:sp>
          <p:nvSpPr>
            <p:cNvPr id="503823" name="Oval 15"/>
            <p:cNvSpPr>
              <a:spLocks noChangeArrowheads="1"/>
            </p:cNvSpPr>
            <p:nvPr/>
          </p:nvSpPr>
          <p:spPr bwMode="auto">
            <a:xfrm>
              <a:off x="4354" y="1628"/>
              <a:ext cx="266" cy="266"/>
            </a:xfrm>
            <a:prstGeom prst="ellipse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>
                  <a:solidFill>
                    <a:schemeClr val="tx2"/>
                  </a:solidFill>
                </a:rPr>
                <a:t>7</a:t>
              </a:r>
            </a:p>
          </p:txBody>
        </p:sp>
        <p:sp>
          <p:nvSpPr>
            <p:cNvPr id="503825" name="Oval 17"/>
            <p:cNvSpPr>
              <a:spLocks noChangeArrowheads="1"/>
            </p:cNvSpPr>
            <p:nvPr/>
          </p:nvSpPr>
          <p:spPr bwMode="auto">
            <a:xfrm>
              <a:off x="3976" y="2184"/>
              <a:ext cx="266" cy="266"/>
            </a:xfrm>
            <a:prstGeom prst="ellipse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>
                  <a:solidFill>
                    <a:schemeClr val="tx2"/>
                  </a:solidFill>
                </a:rPr>
                <a:t>9</a:t>
              </a:r>
            </a:p>
          </p:txBody>
        </p:sp>
        <p:sp>
          <p:nvSpPr>
            <p:cNvPr id="503826" name="Oval 18"/>
            <p:cNvSpPr>
              <a:spLocks noChangeArrowheads="1"/>
            </p:cNvSpPr>
            <p:nvPr/>
          </p:nvSpPr>
          <p:spPr bwMode="auto">
            <a:xfrm>
              <a:off x="4726" y="2184"/>
              <a:ext cx="266" cy="266"/>
            </a:xfrm>
            <a:prstGeom prst="ellipse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>
                  <a:solidFill>
                    <a:schemeClr val="tx2"/>
                  </a:solidFill>
                </a:rPr>
                <a:t>8</a:t>
              </a:r>
            </a:p>
          </p:txBody>
        </p:sp>
        <p:cxnSp>
          <p:nvCxnSpPr>
            <p:cNvPr id="503833" name="AutoShape 25"/>
            <p:cNvCxnSpPr>
              <a:cxnSpLocks noChangeShapeType="1"/>
              <a:stCxn id="503825" idx="0"/>
              <a:endCxn id="503823" idx="2"/>
            </p:cNvCxnSpPr>
            <p:nvPr/>
          </p:nvCxnSpPr>
          <p:spPr bwMode="auto">
            <a:xfrm rot="16200000">
              <a:off x="4020" y="1850"/>
              <a:ext cx="423" cy="245"/>
            </a:xfrm>
            <a:prstGeom prst="curvedConnector2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03834" name="AutoShape 26"/>
            <p:cNvCxnSpPr>
              <a:cxnSpLocks noChangeShapeType="1"/>
              <a:stCxn id="503826" idx="2"/>
              <a:endCxn id="503825" idx="6"/>
            </p:cNvCxnSpPr>
            <p:nvPr/>
          </p:nvCxnSpPr>
          <p:spPr bwMode="auto">
            <a:xfrm rot="10800000">
              <a:off x="4242" y="2317"/>
              <a:ext cx="484" cy="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03835" name="AutoShape 27"/>
            <p:cNvCxnSpPr>
              <a:cxnSpLocks noChangeShapeType="1"/>
              <a:stCxn id="503823" idx="6"/>
              <a:endCxn id="503826" idx="0"/>
            </p:cNvCxnSpPr>
            <p:nvPr/>
          </p:nvCxnSpPr>
          <p:spPr bwMode="auto">
            <a:xfrm>
              <a:off x="4620" y="1761"/>
              <a:ext cx="239" cy="423"/>
            </a:xfrm>
            <a:prstGeom prst="curvedConnector2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</p:grpSp>
      <p:sp>
        <p:nvSpPr>
          <p:cNvPr id="503837" name="Text Box 29"/>
          <p:cNvSpPr txBox="1">
            <a:spLocks noChangeArrowheads="1"/>
          </p:cNvSpPr>
          <p:nvPr/>
        </p:nvSpPr>
        <p:spPr bwMode="auto">
          <a:xfrm>
            <a:off x="461963" y="1239838"/>
            <a:ext cx="8218487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dirty="0">
                <a:solidFill>
                  <a:schemeClr val="tx2"/>
                </a:solidFill>
              </a:rPr>
              <a:t>A permutation </a:t>
            </a:r>
            <a:r>
              <a:rPr lang="en-US" sz="3000" dirty="0">
                <a:solidFill>
                  <a:schemeClr val="accent2"/>
                </a:solidFill>
                <a:sym typeface="Symbol" pitchFamily="18" charset="2"/>
              </a:rPr>
              <a:t></a:t>
            </a:r>
            <a:r>
              <a:rPr lang="en-US" sz="3000" dirty="0" err="1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3000" baseline="-25000" dirty="0" err="1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sz="3000" dirty="0">
                <a:solidFill>
                  <a:schemeClr val="tx2"/>
                </a:solidFill>
                <a:sym typeface="Symbol" pitchFamily="18" charset="2"/>
              </a:rPr>
              <a:t> for which </a:t>
            </a:r>
            <a:r>
              <a:rPr lang="en-US" sz="3000" dirty="0">
                <a:solidFill>
                  <a:schemeClr val="accent2"/>
                </a:solidFill>
                <a:sym typeface="Symbol" pitchFamily="18" charset="2"/>
              </a:rPr>
              <a:t>{</a:t>
            </a:r>
            <a:r>
              <a:rPr lang="en-US" sz="3000" i="1" dirty="0" err="1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3000" dirty="0">
                <a:solidFill>
                  <a:schemeClr val="accent2"/>
                </a:solidFill>
                <a:sym typeface="Symbol" pitchFamily="18" charset="2"/>
              </a:rPr>
              <a:t>,(</a:t>
            </a:r>
            <a:r>
              <a:rPr lang="en-US" sz="3000" i="1" dirty="0" err="1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3000" dirty="0">
                <a:solidFill>
                  <a:schemeClr val="accent2"/>
                </a:solidFill>
                <a:sym typeface="Symbol" pitchFamily="18" charset="2"/>
              </a:rPr>
              <a:t>)}</a:t>
            </a:r>
            <a:r>
              <a:rPr lang="en-US" sz="3000" i="1" dirty="0">
                <a:solidFill>
                  <a:schemeClr val="accent2"/>
                </a:solidFill>
                <a:sym typeface="Symbol" pitchFamily="18" charset="2"/>
              </a:rPr>
              <a:t>E</a:t>
            </a:r>
            <a:r>
              <a:rPr lang="en-US" sz="3000" dirty="0">
                <a:solidFill>
                  <a:schemeClr val="tx2"/>
                </a:solidFill>
                <a:sym typeface="Symbol" pitchFamily="18" charset="2"/>
              </a:rPr>
              <a:t>, </a:t>
            </a:r>
            <a:br>
              <a:rPr lang="en-US" sz="3000" dirty="0">
                <a:solidFill>
                  <a:schemeClr val="tx2"/>
                </a:solidFill>
                <a:sym typeface="Symbol" pitchFamily="18" charset="2"/>
              </a:rPr>
            </a:br>
            <a:r>
              <a:rPr lang="en-US" sz="3000" dirty="0">
                <a:solidFill>
                  <a:schemeClr val="tx2"/>
                </a:solidFill>
                <a:sym typeface="Symbol" pitchFamily="18" charset="2"/>
              </a:rPr>
              <a:t>for </a:t>
            </a:r>
            <a:r>
              <a:rPr lang="en-US" sz="3000" dirty="0">
                <a:solidFill>
                  <a:schemeClr val="accent2"/>
                </a:solidFill>
                <a:sym typeface="Symbol" pitchFamily="18" charset="2"/>
              </a:rPr>
              <a:t>1 ≤ </a:t>
            </a:r>
            <a:r>
              <a:rPr lang="en-US" sz="3000" i="1" dirty="0" err="1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3000" i="1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3000" dirty="0">
                <a:solidFill>
                  <a:schemeClr val="accent2"/>
                </a:solidFill>
                <a:sym typeface="Symbol" pitchFamily="18" charset="2"/>
              </a:rPr>
              <a:t>≤ </a:t>
            </a:r>
            <a:r>
              <a:rPr lang="en-US" sz="3000" i="1" dirty="0">
                <a:solidFill>
                  <a:schemeClr val="accent2"/>
                </a:solidFill>
                <a:sym typeface="Symbol" pitchFamily="18" charset="2"/>
              </a:rPr>
              <a:t>k,</a:t>
            </a:r>
            <a:r>
              <a:rPr lang="en-US" sz="3000" dirty="0">
                <a:solidFill>
                  <a:schemeClr val="tx2"/>
                </a:solidFill>
                <a:sym typeface="Symbol" pitchFamily="18" charset="2"/>
              </a:rPr>
              <a:t> defines a </a:t>
            </a:r>
            <a:r>
              <a:rPr lang="en-US" sz="3000" dirty="0">
                <a:solidFill>
                  <a:srgbClr val="FF0000"/>
                </a:solidFill>
                <a:sym typeface="Symbol" pitchFamily="18" charset="2"/>
              </a:rPr>
              <a:t>cycle cover </a:t>
            </a:r>
            <a:r>
              <a:rPr lang="en-US" sz="3000" dirty="0">
                <a:sym typeface="Symbol" pitchFamily="18" charset="2"/>
              </a:rPr>
              <a:t>of the graph</a:t>
            </a:r>
            <a:r>
              <a:rPr lang="en-US" sz="3000" dirty="0">
                <a:solidFill>
                  <a:srgbClr val="FF0000"/>
                </a:solidFill>
                <a:sym typeface="Symbol" pitchFamily="18" charset="2"/>
              </a:rPr>
              <a:t>.</a:t>
            </a:r>
          </a:p>
        </p:txBody>
      </p:sp>
      <p:sp>
        <p:nvSpPr>
          <p:cNvPr id="503838" name="Text Box 30"/>
          <p:cNvSpPr txBox="1">
            <a:spLocks noChangeArrowheads="1"/>
          </p:cNvSpPr>
          <p:nvPr/>
        </p:nvSpPr>
        <p:spPr bwMode="auto">
          <a:xfrm>
            <a:off x="693738" y="4151313"/>
            <a:ext cx="768032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000" b="1" dirty="0">
                <a:solidFill>
                  <a:srgbClr val="FF0000"/>
                </a:solidFill>
              </a:rPr>
              <a:t>Exercise </a:t>
            </a:r>
            <a:r>
              <a:rPr lang="en-US" sz="3000" b="1" dirty="0" smtClean="0">
                <a:solidFill>
                  <a:srgbClr val="FF0000"/>
                </a:solidFill>
              </a:rPr>
              <a:t>3:</a:t>
            </a:r>
            <a:r>
              <a:rPr lang="en-US" sz="3000" dirty="0" smtClean="0"/>
              <a:t> </a:t>
            </a:r>
            <a:r>
              <a:rPr lang="en-US" sz="3000" dirty="0">
                <a:solidFill>
                  <a:schemeClr val="tx2"/>
                </a:solidFill>
              </a:rPr>
              <a:t>If </a:t>
            </a:r>
            <a:r>
              <a:rPr lang="en-US" sz="3000" dirty="0">
                <a:solidFill>
                  <a:schemeClr val="accent2"/>
                </a:solidFill>
                <a:sym typeface="Symbol" pitchFamily="18" charset="2"/>
              </a:rPr>
              <a:t></a:t>
            </a:r>
            <a:r>
              <a:rPr lang="en-US" sz="3000" i="1" dirty="0">
                <a:solidFill>
                  <a:schemeClr val="accent2"/>
                </a:solidFill>
                <a:sym typeface="Symbol" pitchFamily="18" charset="2"/>
              </a:rPr>
              <a:t>’</a:t>
            </a:r>
            <a:r>
              <a:rPr lang="en-US" sz="3000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3000" dirty="0">
                <a:sym typeface="Symbol" pitchFamily="18" charset="2"/>
              </a:rPr>
              <a:t>is obtained from </a:t>
            </a:r>
            <a:r>
              <a:rPr lang="en-US" sz="3000" dirty="0">
                <a:solidFill>
                  <a:schemeClr val="accent2"/>
                </a:solidFill>
                <a:sym typeface="Symbol" pitchFamily="18" charset="2"/>
              </a:rPr>
              <a:t> </a:t>
            </a:r>
            <a:r>
              <a:rPr lang="en-US" sz="3000" dirty="0">
                <a:solidFill>
                  <a:schemeClr val="tx2"/>
                </a:solidFill>
              </a:rPr>
              <a:t>by </a:t>
            </a:r>
            <a:r>
              <a:rPr lang="en-US" sz="3000" dirty="0">
                <a:solidFill>
                  <a:srgbClr val="FF0000"/>
                </a:solidFill>
              </a:rPr>
              <a:t>reversing</a:t>
            </a:r>
            <a:r>
              <a:rPr lang="en-US" sz="3000" dirty="0">
                <a:solidFill>
                  <a:schemeClr val="tx2"/>
                </a:solidFill>
              </a:rPr>
              <a:t> the direction of a cycle, then </a:t>
            </a:r>
            <a:r>
              <a:rPr lang="en-US" sz="3000" i="1" dirty="0">
                <a:solidFill>
                  <a:schemeClr val="accent2"/>
                </a:solidFill>
              </a:rPr>
              <a:t>sign(</a:t>
            </a:r>
            <a:r>
              <a:rPr lang="en-US" sz="3000" dirty="0">
                <a:solidFill>
                  <a:schemeClr val="accent2"/>
                </a:solidFill>
                <a:sym typeface="Symbol" pitchFamily="18" charset="2"/>
              </a:rPr>
              <a:t></a:t>
            </a:r>
            <a:r>
              <a:rPr lang="en-US" sz="3000" i="1" dirty="0">
                <a:solidFill>
                  <a:schemeClr val="accent2"/>
                </a:solidFill>
                <a:sym typeface="Symbol" pitchFamily="18" charset="2"/>
              </a:rPr>
              <a:t>’)=sign(</a:t>
            </a:r>
            <a:r>
              <a:rPr lang="en-US" sz="3000" dirty="0">
                <a:solidFill>
                  <a:schemeClr val="accent2"/>
                </a:solidFill>
                <a:sym typeface="Symbol" pitchFamily="18" charset="2"/>
              </a:rPr>
              <a:t>).</a:t>
            </a:r>
          </a:p>
        </p:txBody>
      </p:sp>
      <p:sp>
        <p:nvSpPr>
          <p:cNvPr id="503840" name="Text Box 32"/>
          <p:cNvSpPr txBox="1">
            <a:spLocks noChangeArrowheads="1"/>
          </p:cNvSpPr>
          <p:nvPr/>
        </p:nvSpPr>
        <p:spPr bwMode="auto">
          <a:xfrm>
            <a:off x="5532438" y="5502275"/>
            <a:ext cx="3109912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000">
                <a:solidFill>
                  <a:schemeClr val="tx2"/>
                </a:solidFill>
              </a:rPr>
              <a:t>Depending on the parity of the cycle!</a:t>
            </a:r>
          </a:p>
        </p:txBody>
      </p:sp>
      <p:pic>
        <p:nvPicPr>
          <p:cNvPr id="503863" name="Picture 5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138" y="5384800"/>
            <a:ext cx="4144962" cy="1155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38" grpId="0"/>
      <p:bldP spid="50384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1300"/>
            <a:ext cx="7772400" cy="823913"/>
          </a:xfrm>
        </p:spPr>
        <p:txBody>
          <a:bodyPr/>
          <a:lstStyle/>
          <a:p>
            <a:pPr rtl="0"/>
            <a:r>
              <a:rPr lang="en-US">
                <a:solidFill>
                  <a:srgbClr val="009900"/>
                </a:solidFill>
              </a:rPr>
              <a:t>Reversing Cycles</a:t>
            </a:r>
            <a:endParaRPr lang="en-US" sz="3200">
              <a:solidFill>
                <a:srgbClr val="009900"/>
              </a:solidFill>
            </a:endParaRPr>
          </a:p>
        </p:txBody>
      </p:sp>
      <p:sp>
        <p:nvSpPr>
          <p:cNvPr id="559132" name="Text Box 28"/>
          <p:cNvSpPr txBox="1">
            <a:spLocks noChangeArrowheads="1"/>
          </p:cNvSpPr>
          <p:nvPr/>
        </p:nvSpPr>
        <p:spPr bwMode="auto">
          <a:xfrm>
            <a:off x="5532438" y="5418138"/>
            <a:ext cx="3109912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000">
                <a:solidFill>
                  <a:schemeClr val="tx2"/>
                </a:solidFill>
              </a:rPr>
              <a:t>Depending on the parity of the cycle!</a:t>
            </a:r>
          </a:p>
        </p:txBody>
      </p:sp>
      <p:sp>
        <p:nvSpPr>
          <p:cNvPr id="559117" name="Oval 13"/>
          <p:cNvSpPr>
            <a:spLocks noChangeArrowheads="1"/>
          </p:cNvSpPr>
          <p:nvPr/>
        </p:nvSpPr>
        <p:spPr bwMode="auto">
          <a:xfrm>
            <a:off x="6911975" y="1452563"/>
            <a:ext cx="422275" cy="422275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en-US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559118" name="Oval 14"/>
          <p:cNvSpPr>
            <a:spLocks noChangeArrowheads="1"/>
          </p:cNvSpPr>
          <p:nvPr/>
        </p:nvSpPr>
        <p:spPr bwMode="auto">
          <a:xfrm>
            <a:off x="6311900" y="2335213"/>
            <a:ext cx="422275" cy="422275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en-US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559119" name="Oval 15"/>
          <p:cNvSpPr>
            <a:spLocks noChangeArrowheads="1"/>
          </p:cNvSpPr>
          <p:nvPr/>
        </p:nvSpPr>
        <p:spPr bwMode="auto">
          <a:xfrm>
            <a:off x="7502525" y="2335213"/>
            <a:ext cx="422275" cy="422275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en-US">
                <a:solidFill>
                  <a:schemeClr val="tx2"/>
                </a:solidFill>
              </a:rPr>
              <a:t>8</a:t>
            </a:r>
          </a:p>
        </p:txBody>
      </p:sp>
      <p:cxnSp>
        <p:nvCxnSpPr>
          <p:cNvPr id="559126" name="AutoShape 22"/>
          <p:cNvCxnSpPr>
            <a:cxnSpLocks noChangeShapeType="1"/>
            <a:stCxn id="559118" idx="0"/>
            <a:endCxn id="559117" idx="2"/>
          </p:cNvCxnSpPr>
          <p:nvPr/>
        </p:nvCxnSpPr>
        <p:spPr bwMode="auto">
          <a:xfrm rot="16200000">
            <a:off x="6381750" y="1804988"/>
            <a:ext cx="671513" cy="388937"/>
          </a:xfrm>
          <a:prstGeom prst="curvedConnector2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559127" name="AutoShape 23"/>
          <p:cNvCxnSpPr>
            <a:cxnSpLocks noChangeShapeType="1"/>
            <a:stCxn id="559119" idx="2"/>
            <a:endCxn id="559118" idx="6"/>
          </p:cNvCxnSpPr>
          <p:nvPr/>
        </p:nvCxnSpPr>
        <p:spPr bwMode="auto">
          <a:xfrm rot="10800000">
            <a:off x="6734175" y="2546350"/>
            <a:ext cx="768350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559128" name="AutoShape 24"/>
          <p:cNvCxnSpPr>
            <a:cxnSpLocks noChangeShapeType="1"/>
            <a:stCxn id="559117" idx="6"/>
            <a:endCxn id="559119" idx="0"/>
          </p:cNvCxnSpPr>
          <p:nvPr/>
        </p:nvCxnSpPr>
        <p:spPr bwMode="auto">
          <a:xfrm>
            <a:off x="7334250" y="1663700"/>
            <a:ext cx="379413" cy="671513"/>
          </a:xfrm>
          <a:prstGeom prst="curvedConnector2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pic>
        <p:nvPicPr>
          <p:cNvPr id="559133" name="Picture 29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83500" y="1687513"/>
            <a:ext cx="690563" cy="296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59134" name="Picture 3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772275" y="2719388"/>
            <a:ext cx="690563" cy="29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548063" y="1431925"/>
            <a:ext cx="1422400" cy="1304925"/>
            <a:chOff x="1936" y="3249"/>
            <a:chExt cx="896" cy="82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937" y="3249"/>
              <a:ext cx="895" cy="266"/>
              <a:chOff x="1937" y="3249"/>
              <a:chExt cx="895" cy="266"/>
            </a:xfrm>
          </p:grpSpPr>
          <p:sp>
            <p:nvSpPr>
              <p:cNvPr id="559112" name="Oval 8"/>
              <p:cNvSpPr>
                <a:spLocks noChangeArrowheads="1"/>
              </p:cNvSpPr>
              <p:nvPr/>
            </p:nvSpPr>
            <p:spPr bwMode="auto">
              <a:xfrm>
                <a:off x="1937" y="3249"/>
                <a:ext cx="266" cy="266"/>
              </a:xfrm>
              <a:prstGeom prst="ellipse">
                <a:avLst/>
              </a:prstGeom>
              <a:solidFill>
                <a:srgbClr val="FF66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en-US">
                    <a:solidFill>
                      <a:schemeClr val="tx2"/>
                    </a:solidFill>
                  </a:rPr>
                  <a:t>3</a:t>
                </a:r>
              </a:p>
            </p:txBody>
          </p:sp>
          <p:sp>
            <p:nvSpPr>
              <p:cNvPr id="559113" name="Oval 9"/>
              <p:cNvSpPr>
                <a:spLocks noChangeArrowheads="1"/>
              </p:cNvSpPr>
              <p:nvPr/>
            </p:nvSpPr>
            <p:spPr bwMode="auto">
              <a:xfrm>
                <a:off x="2566" y="3249"/>
                <a:ext cx="266" cy="266"/>
              </a:xfrm>
              <a:prstGeom prst="ellipse">
                <a:avLst/>
              </a:prstGeom>
              <a:solidFill>
                <a:srgbClr val="FF66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en-US">
                    <a:solidFill>
                      <a:schemeClr val="tx2"/>
                    </a:solidFill>
                  </a:rPr>
                  <a:t>4</a:t>
                </a:r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936" y="3805"/>
              <a:ext cx="895" cy="266"/>
              <a:chOff x="1936" y="3805"/>
              <a:chExt cx="895" cy="266"/>
            </a:xfrm>
          </p:grpSpPr>
          <p:sp>
            <p:nvSpPr>
              <p:cNvPr id="559115" name="Oval 11"/>
              <p:cNvSpPr>
                <a:spLocks noChangeArrowheads="1"/>
              </p:cNvSpPr>
              <p:nvPr/>
            </p:nvSpPr>
            <p:spPr bwMode="auto">
              <a:xfrm>
                <a:off x="1936" y="3805"/>
                <a:ext cx="266" cy="266"/>
              </a:xfrm>
              <a:prstGeom prst="ellipse">
                <a:avLst/>
              </a:prstGeom>
              <a:solidFill>
                <a:srgbClr val="FF66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en-US">
                    <a:solidFill>
                      <a:schemeClr val="tx2"/>
                    </a:solidFill>
                  </a:rPr>
                  <a:t>6</a:t>
                </a:r>
              </a:p>
            </p:txBody>
          </p:sp>
          <p:sp>
            <p:nvSpPr>
              <p:cNvPr id="559116" name="Oval 12"/>
              <p:cNvSpPr>
                <a:spLocks noChangeArrowheads="1"/>
              </p:cNvSpPr>
              <p:nvPr/>
            </p:nvSpPr>
            <p:spPr bwMode="auto">
              <a:xfrm>
                <a:off x="2565" y="3805"/>
                <a:ext cx="266" cy="266"/>
              </a:xfrm>
              <a:prstGeom prst="ellipse">
                <a:avLst/>
              </a:prstGeom>
              <a:solidFill>
                <a:srgbClr val="FF66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en-US">
                    <a:solidFill>
                      <a:schemeClr val="tx2"/>
                    </a:solidFill>
                  </a:rPr>
                  <a:t>5</a:t>
                </a:r>
              </a:p>
            </p:txBody>
          </p:sp>
        </p:grpSp>
      </p:grpSp>
      <p:cxnSp>
        <p:nvCxnSpPr>
          <p:cNvPr id="559122" name="AutoShape 18"/>
          <p:cNvCxnSpPr>
            <a:cxnSpLocks noChangeShapeType="1"/>
            <a:stCxn id="559112" idx="6"/>
            <a:endCxn id="559113" idx="2"/>
          </p:cNvCxnSpPr>
          <p:nvPr/>
        </p:nvCxnSpPr>
        <p:spPr bwMode="auto">
          <a:xfrm>
            <a:off x="3971925" y="1643063"/>
            <a:ext cx="576263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559123" name="AutoShape 19"/>
          <p:cNvCxnSpPr>
            <a:cxnSpLocks noChangeShapeType="1"/>
            <a:stCxn id="559115" idx="0"/>
            <a:endCxn id="559112" idx="4"/>
          </p:cNvCxnSpPr>
          <p:nvPr/>
        </p:nvCxnSpPr>
        <p:spPr bwMode="auto">
          <a:xfrm flipV="1">
            <a:off x="3759200" y="1854200"/>
            <a:ext cx="1588" cy="460375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559124" name="AutoShape 20"/>
          <p:cNvCxnSpPr>
            <a:cxnSpLocks noChangeShapeType="1"/>
            <a:stCxn id="559116" idx="2"/>
            <a:endCxn id="559115" idx="6"/>
          </p:cNvCxnSpPr>
          <p:nvPr/>
        </p:nvCxnSpPr>
        <p:spPr bwMode="auto">
          <a:xfrm flipH="1">
            <a:off x="3970338" y="2525713"/>
            <a:ext cx="576262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559125" name="AutoShape 21"/>
          <p:cNvCxnSpPr>
            <a:cxnSpLocks noChangeShapeType="1"/>
            <a:stCxn id="559113" idx="4"/>
            <a:endCxn id="559116" idx="0"/>
          </p:cNvCxnSpPr>
          <p:nvPr/>
        </p:nvCxnSpPr>
        <p:spPr bwMode="auto">
          <a:xfrm flipH="1">
            <a:off x="4757738" y="1854200"/>
            <a:ext cx="1587" cy="460375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pic>
        <p:nvPicPr>
          <p:cNvPr id="559136" name="Picture 32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841875" y="1911350"/>
            <a:ext cx="690563" cy="29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59137" name="Picture 33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902075" y="2660650"/>
            <a:ext cx="690563" cy="29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59139" name="Picture 35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902075" y="1201738"/>
            <a:ext cx="690563" cy="29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000125" y="1444625"/>
            <a:ext cx="1420813" cy="1574800"/>
            <a:chOff x="630" y="982"/>
            <a:chExt cx="895" cy="992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630" y="1344"/>
              <a:ext cx="895" cy="266"/>
              <a:chOff x="558" y="3418"/>
              <a:chExt cx="895" cy="266"/>
            </a:xfrm>
          </p:grpSpPr>
          <p:sp>
            <p:nvSpPr>
              <p:cNvPr id="559108" name="Oval 4"/>
              <p:cNvSpPr>
                <a:spLocks noChangeArrowheads="1"/>
              </p:cNvSpPr>
              <p:nvPr/>
            </p:nvSpPr>
            <p:spPr bwMode="auto">
              <a:xfrm>
                <a:off x="558" y="3418"/>
                <a:ext cx="266" cy="266"/>
              </a:xfrm>
              <a:prstGeom prst="ellipse">
                <a:avLst/>
              </a:prstGeom>
              <a:solidFill>
                <a:srgbClr val="FF66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1</a:t>
                </a:r>
              </a:p>
            </p:txBody>
          </p:sp>
          <p:sp>
            <p:nvSpPr>
              <p:cNvPr id="559109" name="Oval 5"/>
              <p:cNvSpPr>
                <a:spLocks noChangeArrowheads="1"/>
              </p:cNvSpPr>
              <p:nvPr/>
            </p:nvSpPr>
            <p:spPr bwMode="auto">
              <a:xfrm>
                <a:off x="1187" y="3418"/>
                <a:ext cx="266" cy="266"/>
              </a:xfrm>
              <a:prstGeom prst="ellipse">
                <a:avLst/>
              </a:prstGeom>
              <a:solidFill>
                <a:srgbClr val="FF66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en-US">
                    <a:solidFill>
                      <a:schemeClr val="tx2"/>
                    </a:solidFill>
                  </a:rPr>
                  <a:t>2</a:t>
                </a:r>
              </a:p>
            </p:txBody>
          </p:sp>
        </p:grpSp>
        <p:cxnSp>
          <p:nvCxnSpPr>
            <p:cNvPr id="559120" name="AutoShape 16"/>
            <p:cNvCxnSpPr>
              <a:cxnSpLocks noChangeShapeType="1"/>
              <a:stCxn id="559108" idx="0"/>
              <a:endCxn id="559109" idx="0"/>
            </p:cNvCxnSpPr>
            <p:nvPr/>
          </p:nvCxnSpPr>
          <p:spPr bwMode="auto">
            <a:xfrm rot="5400000" flipV="1">
              <a:off x="1077" y="1030"/>
              <a:ext cx="1" cy="629"/>
            </a:xfrm>
            <a:prstGeom prst="curvedConnector3">
              <a:avLst>
                <a:gd name="adj1" fmla="val -14400000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59121" name="AutoShape 17"/>
            <p:cNvCxnSpPr>
              <a:cxnSpLocks noChangeShapeType="1"/>
              <a:stCxn id="559109" idx="4"/>
              <a:endCxn id="559108" idx="4"/>
            </p:cNvCxnSpPr>
            <p:nvPr/>
          </p:nvCxnSpPr>
          <p:spPr bwMode="auto">
            <a:xfrm rot="5400000">
              <a:off x="1077" y="1296"/>
              <a:ext cx="1" cy="629"/>
            </a:xfrm>
            <a:prstGeom prst="curvedConnector3">
              <a:avLst>
                <a:gd name="adj1" fmla="val 14400000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pic>
          <p:nvPicPr>
            <p:cNvPr id="559140" name="Picture 36" descr="TP_tmp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872" y="982"/>
              <a:ext cx="435" cy="1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559141" name="Picture 37" descr="TP_tmp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848" y="1829"/>
              <a:ext cx="435" cy="1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59180" name="Picture 76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878513" y="1720850"/>
            <a:ext cx="690562" cy="23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59181" name="Picture 77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2960688" y="1943100"/>
            <a:ext cx="690562" cy="23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7" name="Group 88"/>
          <p:cNvGrpSpPr>
            <a:grpSpLocks/>
          </p:cNvGrpSpPr>
          <p:nvPr/>
        </p:nvGrpSpPr>
        <p:grpSpPr bwMode="auto">
          <a:xfrm>
            <a:off x="5878513" y="3525838"/>
            <a:ext cx="2495550" cy="1497012"/>
            <a:chOff x="3703" y="2221"/>
            <a:chExt cx="1572" cy="943"/>
          </a:xfrm>
        </p:grpSpPr>
        <p:sp>
          <p:nvSpPr>
            <p:cNvPr id="559146" name="Oval 42"/>
            <p:cNvSpPr>
              <a:spLocks noChangeArrowheads="1"/>
            </p:cNvSpPr>
            <p:nvPr/>
          </p:nvSpPr>
          <p:spPr bwMode="auto">
            <a:xfrm>
              <a:off x="4354" y="2221"/>
              <a:ext cx="266" cy="266"/>
            </a:xfrm>
            <a:prstGeom prst="ellipse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>
                  <a:solidFill>
                    <a:schemeClr val="tx2"/>
                  </a:solidFill>
                </a:rPr>
                <a:t>7</a:t>
              </a:r>
            </a:p>
          </p:txBody>
        </p:sp>
        <p:sp>
          <p:nvSpPr>
            <p:cNvPr id="559147" name="Oval 43"/>
            <p:cNvSpPr>
              <a:spLocks noChangeArrowheads="1"/>
            </p:cNvSpPr>
            <p:nvPr/>
          </p:nvSpPr>
          <p:spPr bwMode="auto">
            <a:xfrm>
              <a:off x="3976" y="2777"/>
              <a:ext cx="266" cy="266"/>
            </a:xfrm>
            <a:prstGeom prst="ellipse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>
                  <a:solidFill>
                    <a:schemeClr val="tx2"/>
                  </a:solidFill>
                </a:rPr>
                <a:t>9</a:t>
              </a:r>
            </a:p>
          </p:txBody>
        </p:sp>
        <p:sp>
          <p:nvSpPr>
            <p:cNvPr id="559148" name="Oval 44"/>
            <p:cNvSpPr>
              <a:spLocks noChangeArrowheads="1"/>
            </p:cNvSpPr>
            <p:nvPr/>
          </p:nvSpPr>
          <p:spPr bwMode="auto">
            <a:xfrm>
              <a:off x="4726" y="2777"/>
              <a:ext cx="266" cy="266"/>
            </a:xfrm>
            <a:prstGeom prst="ellipse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>
                  <a:solidFill>
                    <a:schemeClr val="tx2"/>
                  </a:solidFill>
                </a:rPr>
                <a:t>8</a:t>
              </a:r>
            </a:p>
          </p:txBody>
        </p:sp>
        <p:cxnSp>
          <p:nvCxnSpPr>
            <p:cNvPr id="559149" name="AutoShape 45"/>
            <p:cNvCxnSpPr>
              <a:cxnSpLocks noChangeShapeType="1"/>
              <a:stCxn id="559147" idx="0"/>
              <a:endCxn id="559146" idx="2"/>
            </p:cNvCxnSpPr>
            <p:nvPr/>
          </p:nvCxnSpPr>
          <p:spPr bwMode="auto">
            <a:xfrm rot="16200000">
              <a:off x="4020" y="2443"/>
              <a:ext cx="423" cy="245"/>
            </a:xfrm>
            <a:prstGeom prst="curvedConnector2">
              <a:avLst/>
            </a:prstGeom>
            <a:noFill/>
            <a:ln w="22225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</p:spPr>
        </p:cxnSp>
        <p:cxnSp>
          <p:nvCxnSpPr>
            <p:cNvPr id="559150" name="AutoShape 46"/>
            <p:cNvCxnSpPr>
              <a:cxnSpLocks noChangeShapeType="1"/>
              <a:stCxn id="559148" idx="2"/>
              <a:endCxn id="559147" idx="6"/>
            </p:cNvCxnSpPr>
            <p:nvPr/>
          </p:nvCxnSpPr>
          <p:spPr bwMode="auto">
            <a:xfrm rot="10800000">
              <a:off x="4242" y="2910"/>
              <a:ext cx="484" cy="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</p:spPr>
        </p:cxnSp>
        <p:cxnSp>
          <p:nvCxnSpPr>
            <p:cNvPr id="559151" name="AutoShape 47"/>
            <p:cNvCxnSpPr>
              <a:cxnSpLocks noChangeShapeType="1"/>
              <a:stCxn id="559146" idx="6"/>
              <a:endCxn id="559148" idx="0"/>
            </p:cNvCxnSpPr>
            <p:nvPr/>
          </p:nvCxnSpPr>
          <p:spPr bwMode="auto">
            <a:xfrm>
              <a:off x="4620" y="2354"/>
              <a:ext cx="239" cy="423"/>
            </a:xfrm>
            <a:prstGeom prst="curvedConnector2">
              <a:avLst/>
            </a:prstGeom>
            <a:noFill/>
            <a:ln w="22225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</p:spPr>
        </p:cxnSp>
        <p:pic>
          <p:nvPicPr>
            <p:cNvPr id="559179" name="Picture 75" descr="TP_tmp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3703" y="2390"/>
              <a:ext cx="435" cy="1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559182" name="Picture 78" descr="TP_tmp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4840" y="2369"/>
              <a:ext cx="435" cy="1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559183" name="Picture 79" descr="TP_tmp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4266" y="3019"/>
              <a:ext cx="435" cy="1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" name="Group 87"/>
          <p:cNvGrpSpPr>
            <a:grpSpLocks/>
          </p:cNvGrpSpPr>
          <p:nvPr/>
        </p:nvGrpSpPr>
        <p:grpSpPr bwMode="auto">
          <a:xfrm>
            <a:off x="2960688" y="3275013"/>
            <a:ext cx="2571750" cy="1766887"/>
            <a:chOff x="1865" y="2063"/>
            <a:chExt cx="1620" cy="1113"/>
          </a:xfrm>
        </p:grpSpPr>
        <p:grpSp>
          <p:nvGrpSpPr>
            <p:cNvPr id="9" name="Group 52"/>
            <p:cNvGrpSpPr>
              <a:grpSpLocks/>
            </p:cNvGrpSpPr>
            <p:nvPr/>
          </p:nvGrpSpPr>
          <p:grpSpPr bwMode="auto">
            <a:xfrm>
              <a:off x="2235" y="2208"/>
              <a:ext cx="896" cy="822"/>
              <a:chOff x="1936" y="3249"/>
              <a:chExt cx="896" cy="822"/>
            </a:xfrm>
          </p:grpSpPr>
          <p:grpSp>
            <p:nvGrpSpPr>
              <p:cNvPr id="10" name="Group 53"/>
              <p:cNvGrpSpPr>
                <a:grpSpLocks/>
              </p:cNvGrpSpPr>
              <p:nvPr/>
            </p:nvGrpSpPr>
            <p:grpSpPr bwMode="auto">
              <a:xfrm>
                <a:off x="1937" y="3249"/>
                <a:ext cx="895" cy="266"/>
                <a:chOff x="1937" y="3249"/>
                <a:chExt cx="895" cy="266"/>
              </a:xfrm>
            </p:grpSpPr>
            <p:sp>
              <p:nvSpPr>
                <p:cNvPr id="559158" name="Oval 54"/>
                <p:cNvSpPr>
                  <a:spLocks noChangeArrowheads="1"/>
                </p:cNvSpPr>
                <p:nvPr/>
              </p:nvSpPr>
              <p:spPr bwMode="auto">
                <a:xfrm>
                  <a:off x="1937" y="3249"/>
                  <a:ext cx="266" cy="266"/>
                </a:xfrm>
                <a:prstGeom prst="ellipse">
                  <a:avLst/>
                </a:prstGeom>
                <a:solidFill>
                  <a:srgbClr val="FF66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lang="en-US">
                      <a:solidFill>
                        <a:schemeClr val="tx2"/>
                      </a:solidFill>
                    </a:rPr>
                    <a:t>3</a:t>
                  </a:r>
                </a:p>
              </p:txBody>
            </p:sp>
            <p:sp>
              <p:nvSpPr>
                <p:cNvPr id="559159" name="Oval 55"/>
                <p:cNvSpPr>
                  <a:spLocks noChangeArrowheads="1"/>
                </p:cNvSpPr>
                <p:nvPr/>
              </p:nvSpPr>
              <p:spPr bwMode="auto">
                <a:xfrm>
                  <a:off x="2566" y="3249"/>
                  <a:ext cx="266" cy="266"/>
                </a:xfrm>
                <a:prstGeom prst="ellipse">
                  <a:avLst/>
                </a:prstGeom>
                <a:solidFill>
                  <a:srgbClr val="FF66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lang="en-US">
                      <a:solidFill>
                        <a:schemeClr val="tx2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11" name="Group 56"/>
              <p:cNvGrpSpPr>
                <a:grpSpLocks/>
              </p:cNvGrpSpPr>
              <p:nvPr/>
            </p:nvGrpSpPr>
            <p:grpSpPr bwMode="auto">
              <a:xfrm>
                <a:off x="1936" y="3805"/>
                <a:ext cx="895" cy="266"/>
                <a:chOff x="1936" y="3805"/>
                <a:chExt cx="895" cy="266"/>
              </a:xfrm>
            </p:grpSpPr>
            <p:sp>
              <p:nvSpPr>
                <p:cNvPr id="559161" name="Oval 57"/>
                <p:cNvSpPr>
                  <a:spLocks noChangeArrowheads="1"/>
                </p:cNvSpPr>
                <p:nvPr/>
              </p:nvSpPr>
              <p:spPr bwMode="auto">
                <a:xfrm>
                  <a:off x="1936" y="3805"/>
                  <a:ext cx="266" cy="266"/>
                </a:xfrm>
                <a:prstGeom prst="ellipse">
                  <a:avLst/>
                </a:prstGeom>
                <a:solidFill>
                  <a:srgbClr val="FF66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lang="en-US">
                      <a:solidFill>
                        <a:schemeClr val="tx2"/>
                      </a:solidFill>
                    </a:rPr>
                    <a:t>6</a:t>
                  </a:r>
                </a:p>
              </p:txBody>
            </p:sp>
            <p:sp>
              <p:nvSpPr>
                <p:cNvPr id="559162" name="Oval 58"/>
                <p:cNvSpPr>
                  <a:spLocks noChangeArrowheads="1"/>
                </p:cNvSpPr>
                <p:nvPr/>
              </p:nvSpPr>
              <p:spPr bwMode="auto">
                <a:xfrm>
                  <a:off x="2565" y="3805"/>
                  <a:ext cx="266" cy="266"/>
                </a:xfrm>
                <a:prstGeom prst="ellipse">
                  <a:avLst/>
                </a:prstGeom>
                <a:solidFill>
                  <a:srgbClr val="FF66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lang="en-US">
                      <a:solidFill>
                        <a:schemeClr val="tx2"/>
                      </a:solidFill>
                    </a:rPr>
                    <a:t>5</a:t>
                  </a:r>
                </a:p>
              </p:txBody>
            </p:sp>
          </p:grpSp>
        </p:grpSp>
        <p:cxnSp>
          <p:nvCxnSpPr>
            <p:cNvPr id="559163" name="AutoShape 59"/>
            <p:cNvCxnSpPr>
              <a:cxnSpLocks noChangeShapeType="1"/>
              <a:stCxn id="559158" idx="6"/>
              <a:endCxn id="559159" idx="2"/>
            </p:cNvCxnSpPr>
            <p:nvPr/>
          </p:nvCxnSpPr>
          <p:spPr bwMode="auto">
            <a:xfrm>
              <a:off x="2502" y="2341"/>
              <a:ext cx="363" cy="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</p:spPr>
        </p:cxnSp>
        <p:cxnSp>
          <p:nvCxnSpPr>
            <p:cNvPr id="559164" name="AutoShape 60"/>
            <p:cNvCxnSpPr>
              <a:cxnSpLocks noChangeShapeType="1"/>
              <a:stCxn id="559161" idx="0"/>
              <a:endCxn id="559158" idx="4"/>
            </p:cNvCxnSpPr>
            <p:nvPr/>
          </p:nvCxnSpPr>
          <p:spPr bwMode="auto">
            <a:xfrm flipV="1">
              <a:off x="2368" y="2474"/>
              <a:ext cx="1" cy="29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</p:spPr>
        </p:cxnSp>
        <p:cxnSp>
          <p:nvCxnSpPr>
            <p:cNvPr id="559165" name="AutoShape 61"/>
            <p:cNvCxnSpPr>
              <a:cxnSpLocks noChangeShapeType="1"/>
              <a:stCxn id="559162" idx="2"/>
              <a:endCxn id="559161" idx="6"/>
            </p:cNvCxnSpPr>
            <p:nvPr/>
          </p:nvCxnSpPr>
          <p:spPr bwMode="auto">
            <a:xfrm flipH="1">
              <a:off x="2501" y="2897"/>
              <a:ext cx="363" cy="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</p:spPr>
        </p:cxnSp>
        <p:cxnSp>
          <p:nvCxnSpPr>
            <p:cNvPr id="559166" name="AutoShape 62"/>
            <p:cNvCxnSpPr>
              <a:cxnSpLocks noChangeShapeType="1"/>
              <a:stCxn id="559159" idx="4"/>
              <a:endCxn id="559162" idx="0"/>
            </p:cNvCxnSpPr>
            <p:nvPr/>
          </p:nvCxnSpPr>
          <p:spPr bwMode="auto">
            <a:xfrm flipH="1">
              <a:off x="2997" y="2474"/>
              <a:ext cx="1" cy="29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</p:spPr>
        </p:cxnSp>
        <p:pic>
          <p:nvPicPr>
            <p:cNvPr id="559184" name="Picture 80" descr="TP_tmp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2458" y="2063"/>
              <a:ext cx="435" cy="1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559185" name="Picture 81" descr="TP_tmp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3050" y="2571"/>
              <a:ext cx="435" cy="1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559186" name="Picture 82" descr="TP_tmp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1865" y="2523"/>
              <a:ext cx="435" cy="1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559187" name="Picture 83" descr="TP_tmp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2458" y="3031"/>
              <a:ext cx="435" cy="1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Group 86"/>
          <p:cNvGrpSpPr>
            <a:grpSpLocks/>
          </p:cNvGrpSpPr>
          <p:nvPr/>
        </p:nvGrpSpPr>
        <p:grpSpPr bwMode="auto">
          <a:xfrm>
            <a:off x="1000125" y="3517900"/>
            <a:ext cx="1420813" cy="1639888"/>
            <a:chOff x="630" y="2216"/>
            <a:chExt cx="895" cy="1033"/>
          </a:xfrm>
        </p:grpSpPr>
        <p:grpSp>
          <p:nvGrpSpPr>
            <p:cNvPr id="13" name="Group 68"/>
            <p:cNvGrpSpPr>
              <a:grpSpLocks/>
            </p:cNvGrpSpPr>
            <p:nvPr/>
          </p:nvGrpSpPr>
          <p:grpSpPr bwMode="auto">
            <a:xfrm>
              <a:off x="630" y="2578"/>
              <a:ext cx="895" cy="266"/>
              <a:chOff x="558" y="3418"/>
              <a:chExt cx="895" cy="266"/>
            </a:xfrm>
          </p:grpSpPr>
          <p:sp>
            <p:nvSpPr>
              <p:cNvPr id="559173" name="Oval 69"/>
              <p:cNvSpPr>
                <a:spLocks noChangeArrowheads="1"/>
              </p:cNvSpPr>
              <p:nvPr/>
            </p:nvSpPr>
            <p:spPr bwMode="auto">
              <a:xfrm>
                <a:off x="558" y="3418"/>
                <a:ext cx="266" cy="266"/>
              </a:xfrm>
              <a:prstGeom prst="ellipse">
                <a:avLst/>
              </a:prstGeom>
              <a:solidFill>
                <a:srgbClr val="FF66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en-US">
                    <a:solidFill>
                      <a:schemeClr val="tx2"/>
                    </a:solidFill>
                  </a:rPr>
                  <a:t>1</a:t>
                </a:r>
              </a:p>
            </p:txBody>
          </p:sp>
          <p:sp>
            <p:nvSpPr>
              <p:cNvPr id="559174" name="Oval 70"/>
              <p:cNvSpPr>
                <a:spLocks noChangeArrowheads="1"/>
              </p:cNvSpPr>
              <p:nvPr/>
            </p:nvSpPr>
            <p:spPr bwMode="auto">
              <a:xfrm>
                <a:off x="1187" y="3418"/>
                <a:ext cx="266" cy="266"/>
              </a:xfrm>
              <a:prstGeom prst="ellipse">
                <a:avLst/>
              </a:prstGeom>
              <a:solidFill>
                <a:srgbClr val="FF66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en-US">
                    <a:solidFill>
                      <a:schemeClr val="tx2"/>
                    </a:solidFill>
                  </a:rPr>
                  <a:t>2</a:t>
                </a:r>
              </a:p>
            </p:txBody>
          </p:sp>
        </p:grpSp>
        <p:cxnSp>
          <p:nvCxnSpPr>
            <p:cNvPr id="559175" name="AutoShape 71"/>
            <p:cNvCxnSpPr>
              <a:cxnSpLocks noChangeShapeType="1"/>
              <a:stCxn id="559173" idx="0"/>
              <a:endCxn id="559174" idx="0"/>
            </p:cNvCxnSpPr>
            <p:nvPr/>
          </p:nvCxnSpPr>
          <p:spPr bwMode="auto">
            <a:xfrm rot="5400000" flipV="1">
              <a:off x="1077" y="2264"/>
              <a:ext cx="1" cy="629"/>
            </a:xfrm>
            <a:prstGeom prst="curvedConnector3">
              <a:avLst>
                <a:gd name="adj1" fmla="val -14400000"/>
              </a:avLst>
            </a:prstGeom>
            <a:noFill/>
            <a:ln w="22225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</p:spPr>
        </p:cxnSp>
        <p:cxnSp>
          <p:nvCxnSpPr>
            <p:cNvPr id="559176" name="AutoShape 72"/>
            <p:cNvCxnSpPr>
              <a:cxnSpLocks noChangeShapeType="1"/>
              <a:stCxn id="559174" idx="4"/>
              <a:endCxn id="559173" idx="4"/>
            </p:cNvCxnSpPr>
            <p:nvPr/>
          </p:nvCxnSpPr>
          <p:spPr bwMode="auto">
            <a:xfrm rot="5400000">
              <a:off x="1077" y="2530"/>
              <a:ext cx="1" cy="629"/>
            </a:xfrm>
            <a:prstGeom prst="curvedConnector3">
              <a:avLst>
                <a:gd name="adj1" fmla="val 14400000"/>
              </a:avLst>
            </a:prstGeom>
            <a:noFill/>
            <a:ln w="22225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</p:spPr>
        </p:cxnSp>
        <p:pic>
          <p:nvPicPr>
            <p:cNvPr id="559188" name="Picture 84" descr="TP_tmp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872" y="2216"/>
              <a:ext cx="435" cy="1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559189" name="Picture 85" descr="TP_tmp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848" y="3063"/>
              <a:ext cx="435" cy="1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59195" name="Picture 91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846138" y="5310188"/>
            <a:ext cx="4144962" cy="1155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3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7500"/>
            <a:ext cx="7772400" cy="823913"/>
          </a:xfrm>
        </p:spPr>
        <p:txBody>
          <a:bodyPr/>
          <a:lstStyle/>
          <a:p>
            <a:pPr rtl="0"/>
            <a:r>
              <a:rPr lang="en-US">
                <a:solidFill>
                  <a:srgbClr val="009900"/>
                </a:solidFill>
              </a:rPr>
              <a:t>Proof of Tutte’s theorem (cont.)</a:t>
            </a:r>
            <a:endParaRPr lang="en-US" sz="3200">
              <a:solidFill>
                <a:srgbClr val="009900"/>
              </a:solidFill>
            </a:endParaRPr>
          </a:p>
        </p:txBody>
      </p:sp>
      <p:sp>
        <p:nvSpPr>
          <p:cNvPr id="504836" name="Text Box 4"/>
          <p:cNvSpPr txBox="1">
            <a:spLocks noChangeArrowheads="1"/>
          </p:cNvSpPr>
          <p:nvPr/>
        </p:nvSpPr>
        <p:spPr bwMode="auto">
          <a:xfrm>
            <a:off x="461963" y="2392363"/>
            <a:ext cx="8218487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000" dirty="0">
                <a:solidFill>
                  <a:schemeClr val="tx2"/>
                </a:solidFill>
              </a:rPr>
              <a:t>The permutations </a:t>
            </a:r>
            <a:r>
              <a:rPr lang="en-US" sz="3000" dirty="0">
                <a:solidFill>
                  <a:schemeClr val="accent2"/>
                </a:solidFill>
                <a:sym typeface="Symbol" pitchFamily="18" charset="2"/>
              </a:rPr>
              <a:t></a:t>
            </a:r>
            <a:r>
              <a:rPr lang="en-US" sz="3000" dirty="0" err="1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3000" baseline="-25000" dirty="0" err="1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sz="3000" dirty="0">
                <a:solidFill>
                  <a:schemeClr val="tx2"/>
                </a:solidFill>
                <a:sym typeface="Symbol" pitchFamily="18" charset="2"/>
              </a:rPr>
              <a:t> that contain </a:t>
            </a:r>
            <a:r>
              <a:rPr lang="en-US" sz="3000" dirty="0" smtClean="0">
                <a:solidFill>
                  <a:schemeClr val="tx2"/>
                </a:solidFill>
                <a:sym typeface="Symbol" pitchFamily="18" charset="2"/>
              </a:rPr>
              <a:t/>
            </a:r>
            <a:br>
              <a:rPr lang="en-US" sz="3000" dirty="0" smtClean="0">
                <a:solidFill>
                  <a:schemeClr val="tx2"/>
                </a:solidFill>
                <a:sym typeface="Symbol" pitchFamily="18" charset="2"/>
              </a:rPr>
            </a:br>
            <a:r>
              <a:rPr lang="en-US" sz="3000" dirty="0" smtClean="0">
                <a:solidFill>
                  <a:schemeClr val="tx2"/>
                </a:solidFill>
                <a:sym typeface="Symbol" pitchFamily="18" charset="2"/>
              </a:rPr>
              <a:t>an </a:t>
            </a:r>
            <a:r>
              <a:rPr lang="en-US" sz="3000" b="1" dirty="0">
                <a:solidFill>
                  <a:srgbClr val="CC0099"/>
                </a:solidFill>
                <a:sym typeface="Symbol" pitchFamily="18" charset="2"/>
              </a:rPr>
              <a:t>odd</a:t>
            </a:r>
            <a:r>
              <a:rPr lang="en-US" sz="3000" dirty="0">
                <a:solidFill>
                  <a:schemeClr val="tx2"/>
                </a:solidFill>
                <a:sym typeface="Symbol" pitchFamily="18" charset="2"/>
              </a:rPr>
              <a:t> cycle cancel each other! </a:t>
            </a:r>
            <a:endParaRPr lang="en-US" sz="30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504849" name="Text Box 17"/>
          <p:cNvSpPr txBox="1">
            <a:spLocks noChangeArrowheads="1"/>
          </p:cNvSpPr>
          <p:nvPr/>
        </p:nvSpPr>
        <p:spPr bwMode="auto">
          <a:xfrm>
            <a:off x="501650" y="4364171"/>
            <a:ext cx="8218488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000" dirty="0">
                <a:solidFill>
                  <a:schemeClr val="tx2"/>
                </a:solidFill>
              </a:rPr>
              <a:t>A graph contains a perfect matching </a:t>
            </a:r>
            <a:br>
              <a:rPr lang="en-US" sz="3000" dirty="0">
                <a:solidFill>
                  <a:schemeClr val="tx2"/>
                </a:solidFill>
              </a:rPr>
            </a:br>
            <a:r>
              <a:rPr lang="en-US" sz="3000" dirty="0" err="1">
                <a:solidFill>
                  <a:schemeClr val="tx2"/>
                </a:solidFill>
              </a:rPr>
              <a:t>iff</a:t>
            </a:r>
            <a:r>
              <a:rPr lang="en-US" sz="3000" dirty="0">
                <a:solidFill>
                  <a:schemeClr val="tx2"/>
                </a:solidFill>
              </a:rPr>
              <a:t> it contains an</a:t>
            </a:r>
            <a:r>
              <a:rPr lang="en-US" sz="3000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sz="3000" b="1" dirty="0">
                <a:solidFill>
                  <a:srgbClr val="CC0099"/>
                </a:solidFill>
                <a:sym typeface="Symbol" pitchFamily="18" charset="2"/>
              </a:rPr>
              <a:t>even</a:t>
            </a:r>
            <a:r>
              <a:rPr lang="en-US" sz="3000" b="1" dirty="0">
                <a:solidFill>
                  <a:srgbClr val="FF0000"/>
                </a:solidFill>
                <a:sym typeface="Symbol" pitchFamily="18" charset="2"/>
              </a:rPr>
              <a:t> cycle </a:t>
            </a:r>
            <a:r>
              <a:rPr lang="en-US" sz="3000" b="1" dirty="0" smtClean="0">
                <a:solidFill>
                  <a:srgbClr val="FF0000"/>
                </a:solidFill>
                <a:sym typeface="Symbol" pitchFamily="18" charset="2"/>
              </a:rPr>
              <a:t>cover</a:t>
            </a:r>
            <a:r>
              <a:rPr lang="en-US" sz="3000" dirty="0" smtClean="0">
                <a:solidFill>
                  <a:schemeClr val="tx2"/>
                </a:solidFill>
                <a:sym typeface="Symbol" pitchFamily="18" charset="2"/>
              </a:rPr>
              <a:t>.</a:t>
            </a:r>
            <a:endParaRPr lang="en-US" sz="3000" dirty="0">
              <a:solidFill>
                <a:srgbClr val="FF0000"/>
              </a:solidFill>
              <a:sym typeface="Symbol" pitchFamily="18" charset="2"/>
            </a:endParaRPr>
          </a:p>
        </p:txBody>
      </p:sp>
      <p:pic>
        <p:nvPicPr>
          <p:cNvPr id="504866" name="Picture 3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8788" y="1163638"/>
            <a:ext cx="5068887" cy="1135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56703" y="3616851"/>
            <a:ext cx="8218487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000" dirty="0" smtClean="0">
                <a:sym typeface="Symbol" pitchFamily="18" charset="2"/>
              </a:rPr>
              <a:t>W</a:t>
            </a:r>
            <a:r>
              <a:rPr lang="en-US" sz="3000" dirty="0" smtClean="0">
                <a:solidFill>
                  <a:schemeClr val="tx2"/>
                </a:solidFill>
                <a:sym typeface="Symbol" pitchFamily="18" charset="2"/>
              </a:rPr>
              <a:t>e </a:t>
            </a:r>
            <a:r>
              <a:rPr lang="en-US" sz="3000" dirty="0">
                <a:solidFill>
                  <a:schemeClr val="tx2"/>
                </a:solidFill>
                <a:sym typeface="Symbol" pitchFamily="18" charset="2"/>
              </a:rPr>
              <a:t>effectively sum only over </a:t>
            </a:r>
            <a:r>
              <a:rPr lang="en-US" sz="3000" b="1" dirty="0">
                <a:solidFill>
                  <a:srgbClr val="CC0099"/>
                </a:solidFill>
                <a:sym typeface="Symbol" pitchFamily="18" charset="2"/>
              </a:rPr>
              <a:t>even</a:t>
            </a:r>
            <a:r>
              <a:rPr lang="en-US" sz="3000" b="1" dirty="0">
                <a:solidFill>
                  <a:srgbClr val="FF0000"/>
                </a:solidFill>
                <a:sym typeface="Symbol" pitchFamily="18" charset="2"/>
              </a:rPr>
              <a:t> cycle covers</a:t>
            </a:r>
            <a:r>
              <a:rPr lang="en-US" sz="3000" dirty="0">
                <a:solidFill>
                  <a:schemeClr val="tx2"/>
                </a:solidFill>
                <a:sym typeface="Symbol" pitchFamily="18" charset="2"/>
              </a:rPr>
              <a:t>.</a:t>
            </a:r>
            <a:endParaRPr lang="en-US" sz="3000" dirty="0">
              <a:solidFill>
                <a:srgbClr val="FF0000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6" grpId="0"/>
      <p:bldP spid="504849" grpId="0"/>
      <p:bldP spid="2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7500"/>
            <a:ext cx="7772400" cy="823913"/>
          </a:xfrm>
        </p:spPr>
        <p:txBody>
          <a:bodyPr/>
          <a:lstStyle/>
          <a:p>
            <a:pPr rtl="0"/>
            <a:r>
              <a:rPr lang="en-US">
                <a:solidFill>
                  <a:srgbClr val="009900"/>
                </a:solidFill>
              </a:rPr>
              <a:t>Proof of Tutte’s theorem (cont.)</a:t>
            </a:r>
            <a:endParaRPr lang="en-US" sz="3200">
              <a:solidFill>
                <a:srgbClr val="009900"/>
              </a:solidFill>
            </a:endParaRPr>
          </a:p>
        </p:txBody>
      </p:sp>
      <p:sp>
        <p:nvSpPr>
          <p:cNvPr id="504849" name="Text Box 17"/>
          <p:cNvSpPr txBox="1">
            <a:spLocks noChangeArrowheads="1"/>
          </p:cNvSpPr>
          <p:nvPr/>
        </p:nvSpPr>
        <p:spPr bwMode="auto">
          <a:xfrm>
            <a:off x="501650" y="1226737"/>
            <a:ext cx="8218488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000" dirty="0">
                <a:solidFill>
                  <a:schemeClr val="tx2"/>
                </a:solidFill>
              </a:rPr>
              <a:t>A graph contains a perfect matching </a:t>
            </a:r>
            <a:br>
              <a:rPr lang="en-US" sz="3000" dirty="0">
                <a:solidFill>
                  <a:schemeClr val="tx2"/>
                </a:solidFill>
              </a:rPr>
            </a:br>
            <a:r>
              <a:rPr lang="en-US" sz="3000" dirty="0" err="1">
                <a:solidFill>
                  <a:schemeClr val="tx2"/>
                </a:solidFill>
              </a:rPr>
              <a:t>iff</a:t>
            </a:r>
            <a:r>
              <a:rPr lang="en-US" sz="3000" dirty="0">
                <a:solidFill>
                  <a:schemeClr val="tx2"/>
                </a:solidFill>
              </a:rPr>
              <a:t> it contains an</a:t>
            </a:r>
            <a:r>
              <a:rPr lang="en-US" sz="3000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sz="3000" b="1" dirty="0">
                <a:solidFill>
                  <a:srgbClr val="CC0099"/>
                </a:solidFill>
                <a:sym typeface="Symbol" pitchFamily="18" charset="2"/>
              </a:rPr>
              <a:t>even</a:t>
            </a:r>
            <a:r>
              <a:rPr lang="en-US" sz="3000" b="1" dirty="0">
                <a:solidFill>
                  <a:srgbClr val="FF0000"/>
                </a:solidFill>
                <a:sym typeface="Symbol" pitchFamily="18" charset="2"/>
              </a:rPr>
              <a:t> cycle </a:t>
            </a:r>
            <a:r>
              <a:rPr lang="en-US" sz="3000" b="1" dirty="0" smtClean="0">
                <a:solidFill>
                  <a:srgbClr val="FF0000"/>
                </a:solidFill>
                <a:sym typeface="Symbol" pitchFamily="18" charset="2"/>
              </a:rPr>
              <a:t>cover</a:t>
            </a:r>
            <a:r>
              <a:rPr lang="en-US" sz="3000" dirty="0" smtClean="0">
                <a:solidFill>
                  <a:schemeClr val="tx2"/>
                </a:solidFill>
                <a:sym typeface="Symbol" pitchFamily="18" charset="2"/>
              </a:rPr>
              <a:t>.</a:t>
            </a:r>
            <a:endParaRPr lang="en-US" sz="3000" dirty="0">
              <a:solidFill>
                <a:srgbClr val="FF0000"/>
              </a:solidFill>
              <a:sym typeface="Symbol" pitchFamily="18" charset="2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1954936" y="3295313"/>
            <a:ext cx="1314451" cy="2875185"/>
            <a:chOff x="1954936" y="3295313"/>
            <a:chExt cx="1314451" cy="2875185"/>
          </a:xfrm>
        </p:grpSpPr>
        <p:grpSp>
          <p:nvGrpSpPr>
            <p:cNvPr id="46" name="Group 45"/>
            <p:cNvGrpSpPr/>
            <p:nvPr/>
          </p:nvGrpSpPr>
          <p:grpSpPr>
            <a:xfrm>
              <a:off x="1954936" y="3295313"/>
              <a:ext cx="1314451" cy="315913"/>
              <a:chOff x="1658018" y="3720983"/>
              <a:chExt cx="1314451" cy="315913"/>
            </a:xfrm>
          </p:grpSpPr>
          <p:sp>
            <p:nvSpPr>
              <p:cNvPr id="504860" name="Oval 28"/>
              <p:cNvSpPr>
                <a:spLocks noChangeAspect="1" noChangeArrowheads="1"/>
              </p:cNvSpPr>
              <p:nvPr/>
            </p:nvSpPr>
            <p:spPr bwMode="auto">
              <a:xfrm>
                <a:off x="1658018" y="3720983"/>
                <a:ext cx="315913" cy="315913"/>
              </a:xfrm>
              <a:prstGeom prst="ellipse">
                <a:avLst/>
              </a:prstGeom>
              <a:solidFill>
                <a:srgbClr val="FF66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04861" name="Oval 29"/>
              <p:cNvSpPr>
                <a:spLocks noChangeAspect="1" noChangeArrowheads="1"/>
              </p:cNvSpPr>
              <p:nvPr/>
            </p:nvSpPr>
            <p:spPr bwMode="auto">
              <a:xfrm>
                <a:off x="2656556" y="3720983"/>
                <a:ext cx="315913" cy="315913"/>
              </a:xfrm>
              <a:prstGeom prst="ellipse">
                <a:avLst/>
              </a:prstGeom>
              <a:solidFill>
                <a:srgbClr val="FF66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504862" name="AutoShape 30"/>
              <p:cNvCxnSpPr>
                <a:cxnSpLocks noChangeShapeType="1"/>
                <a:stCxn id="504860" idx="6"/>
                <a:endCxn id="504861" idx="2"/>
              </p:cNvCxnSpPr>
              <p:nvPr/>
            </p:nvCxnSpPr>
            <p:spPr bwMode="auto">
              <a:xfrm>
                <a:off x="1973931" y="3879733"/>
                <a:ext cx="682625" cy="0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</p:cxnSp>
        </p:grpSp>
        <p:grpSp>
          <p:nvGrpSpPr>
            <p:cNvPr id="51" name="Group 50"/>
            <p:cNvGrpSpPr/>
            <p:nvPr/>
          </p:nvGrpSpPr>
          <p:grpSpPr>
            <a:xfrm>
              <a:off x="1954936" y="4148404"/>
              <a:ext cx="1314451" cy="315913"/>
              <a:chOff x="1658018" y="3720983"/>
              <a:chExt cx="1314451" cy="315913"/>
            </a:xfrm>
          </p:grpSpPr>
          <p:sp>
            <p:nvSpPr>
              <p:cNvPr id="52" name="Oval 28"/>
              <p:cNvSpPr>
                <a:spLocks noChangeAspect="1" noChangeArrowheads="1"/>
              </p:cNvSpPr>
              <p:nvPr/>
            </p:nvSpPr>
            <p:spPr bwMode="auto">
              <a:xfrm>
                <a:off x="1658018" y="3720983"/>
                <a:ext cx="315913" cy="315913"/>
              </a:xfrm>
              <a:prstGeom prst="ellipse">
                <a:avLst/>
              </a:prstGeom>
              <a:solidFill>
                <a:srgbClr val="FF66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3" name="Oval 29"/>
              <p:cNvSpPr>
                <a:spLocks noChangeAspect="1" noChangeArrowheads="1"/>
              </p:cNvSpPr>
              <p:nvPr/>
            </p:nvSpPr>
            <p:spPr bwMode="auto">
              <a:xfrm>
                <a:off x="2656556" y="3720983"/>
                <a:ext cx="315913" cy="315913"/>
              </a:xfrm>
              <a:prstGeom prst="ellipse">
                <a:avLst/>
              </a:prstGeom>
              <a:solidFill>
                <a:srgbClr val="FF66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54" name="AutoShape 30"/>
              <p:cNvCxnSpPr>
                <a:cxnSpLocks noChangeShapeType="1"/>
                <a:stCxn id="52" idx="6"/>
                <a:endCxn id="53" idx="2"/>
              </p:cNvCxnSpPr>
              <p:nvPr/>
            </p:nvCxnSpPr>
            <p:spPr bwMode="auto">
              <a:xfrm>
                <a:off x="1973931" y="3879733"/>
                <a:ext cx="682625" cy="0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</p:cxnSp>
        </p:grpSp>
        <p:grpSp>
          <p:nvGrpSpPr>
            <p:cNvPr id="59" name="Group 58"/>
            <p:cNvGrpSpPr/>
            <p:nvPr/>
          </p:nvGrpSpPr>
          <p:grpSpPr>
            <a:xfrm>
              <a:off x="1954936" y="5001495"/>
              <a:ext cx="1314451" cy="315913"/>
              <a:chOff x="1658018" y="3720983"/>
              <a:chExt cx="1314451" cy="315913"/>
            </a:xfrm>
          </p:grpSpPr>
          <p:sp>
            <p:nvSpPr>
              <p:cNvPr id="60" name="Oval 28"/>
              <p:cNvSpPr>
                <a:spLocks noChangeAspect="1" noChangeArrowheads="1"/>
              </p:cNvSpPr>
              <p:nvPr/>
            </p:nvSpPr>
            <p:spPr bwMode="auto">
              <a:xfrm>
                <a:off x="1658018" y="3720983"/>
                <a:ext cx="315913" cy="315913"/>
              </a:xfrm>
              <a:prstGeom prst="ellipse">
                <a:avLst/>
              </a:prstGeom>
              <a:solidFill>
                <a:srgbClr val="FF66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61" name="Oval 29"/>
              <p:cNvSpPr>
                <a:spLocks noChangeAspect="1" noChangeArrowheads="1"/>
              </p:cNvSpPr>
              <p:nvPr/>
            </p:nvSpPr>
            <p:spPr bwMode="auto">
              <a:xfrm>
                <a:off x="2656556" y="3720983"/>
                <a:ext cx="315913" cy="315913"/>
              </a:xfrm>
              <a:prstGeom prst="ellipse">
                <a:avLst/>
              </a:prstGeom>
              <a:solidFill>
                <a:srgbClr val="FF66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62" name="AutoShape 30"/>
              <p:cNvCxnSpPr>
                <a:cxnSpLocks noChangeShapeType="1"/>
                <a:stCxn id="60" idx="6"/>
                <a:endCxn id="61" idx="2"/>
              </p:cNvCxnSpPr>
              <p:nvPr/>
            </p:nvCxnSpPr>
            <p:spPr bwMode="auto">
              <a:xfrm>
                <a:off x="1973931" y="3879733"/>
                <a:ext cx="682625" cy="0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</p:cxnSp>
        </p:grpSp>
        <p:grpSp>
          <p:nvGrpSpPr>
            <p:cNvPr id="63" name="Group 62"/>
            <p:cNvGrpSpPr/>
            <p:nvPr/>
          </p:nvGrpSpPr>
          <p:grpSpPr>
            <a:xfrm>
              <a:off x="1954936" y="5854585"/>
              <a:ext cx="1314451" cy="315913"/>
              <a:chOff x="1658018" y="3720983"/>
              <a:chExt cx="1314451" cy="315913"/>
            </a:xfrm>
          </p:grpSpPr>
          <p:sp>
            <p:nvSpPr>
              <p:cNvPr id="64" name="Oval 28"/>
              <p:cNvSpPr>
                <a:spLocks noChangeAspect="1" noChangeArrowheads="1"/>
              </p:cNvSpPr>
              <p:nvPr/>
            </p:nvSpPr>
            <p:spPr bwMode="auto">
              <a:xfrm>
                <a:off x="1658018" y="3720983"/>
                <a:ext cx="315913" cy="315913"/>
              </a:xfrm>
              <a:prstGeom prst="ellipse">
                <a:avLst/>
              </a:prstGeom>
              <a:solidFill>
                <a:srgbClr val="FF66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65" name="Oval 29"/>
              <p:cNvSpPr>
                <a:spLocks noChangeAspect="1" noChangeArrowheads="1"/>
              </p:cNvSpPr>
              <p:nvPr/>
            </p:nvSpPr>
            <p:spPr bwMode="auto">
              <a:xfrm>
                <a:off x="2656556" y="3720983"/>
                <a:ext cx="315913" cy="315913"/>
              </a:xfrm>
              <a:prstGeom prst="ellipse">
                <a:avLst/>
              </a:prstGeom>
              <a:solidFill>
                <a:srgbClr val="FF66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66" name="AutoShape 30"/>
              <p:cNvCxnSpPr>
                <a:cxnSpLocks noChangeShapeType="1"/>
                <a:stCxn id="64" idx="6"/>
                <a:endCxn id="65" idx="2"/>
              </p:cNvCxnSpPr>
              <p:nvPr/>
            </p:nvCxnSpPr>
            <p:spPr bwMode="auto">
              <a:xfrm>
                <a:off x="1973931" y="3879733"/>
                <a:ext cx="682625" cy="0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</p:cxnSp>
        </p:grpSp>
      </p:grpSp>
      <p:grpSp>
        <p:nvGrpSpPr>
          <p:cNvPr id="88" name="Group 87"/>
          <p:cNvGrpSpPr/>
          <p:nvPr/>
        </p:nvGrpSpPr>
        <p:grpSpPr>
          <a:xfrm>
            <a:off x="5895467" y="3264815"/>
            <a:ext cx="1206899" cy="2883743"/>
            <a:chOff x="5895467" y="3264815"/>
            <a:chExt cx="1206899" cy="2883743"/>
          </a:xfrm>
        </p:grpSpPr>
        <p:grpSp>
          <p:nvGrpSpPr>
            <p:cNvPr id="33" name="Group 32"/>
            <p:cNvGrpSpPr/>
            <p:nvPr/>
          </p:nvGrpSpPr>
          <p:grpSpPr>
            <a:xfrm>
              <a:off x="5895467" y="3264815"/>
              <a:ext cx="1206899" cy="361260"/>
              <a:chOff x="5856053" y="3091388"/>
              <a:chExt cx="1420813" cy="423863"/>
            </a:xfrm>
          </p:grpSpPr>
          <p:grpSp>
            <p:nvGrpSpPr>
              <p:cNvPr id="26" name="Group 3"/>
              <p:cNvGrpSpPr>
                <a:grpSpLocks/>
              </p:cNvGrpSpPr>
              <p:nvPr/>
            </p:nvGrpSpPr>
            <p:grpSpPr bwMode="auto">
              <a:xfrm>
                <a:off x="5856053" y="3091388"/>
                <a:ext cx="1420813" cy="422275"/>
                <a:chOff x="558" y="3418"/>
                <a:chExt cx="895" cy="266"/>
              </a:xfrm>
            </p:grpSpPr>
            <p:sp>
              <p:nvSpPr>
                <p:cNvPr id="31" name="Oval 4"/>
                <p:cNvSpPr>
                  <a:spLocks noChangeArrowheads="1"/>
                </p:cNvSpPr>
                <p:nvPr/>
              </p:nvSpPr>
              <p:spPr bwMode="auto">
                <a:xfrm>
                  <a:off x="558" y="3418"/>
                  <a:ext cx="266" cy="266"/>
                </a:xfrm>
                <a:prstGeom prst="ellipse">
                  <a:avLst/>
                </a:prstGeom>
                <a:solidFill>
                  <a:srgbClr val="FF66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en-US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2" name="Oval 5"/>
                <p:cNvSpPr>
                  <a:spLocks noChangeArrowheads="1"/>
                </p:cNvSpPr>
                <p:nvPr/>
              </p:nvSpPr>
              <p:spPr bwMode="auto">
                <a:xfrm>
                  <a:off x="1187" y="3418"/>
                  <a:ext cx="266" cy="266"/>
                </a:xfrm>
                <a:prstGeom prst="ellipse">
                  <a:avLst/>
                </a:prstGeom>
                <a:solidFill>
                  <a:srgbClr val="FF66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en-US" dirty="0">
                    <a:solidFill>
                      <a:schemeClr val="tx2"/>
                    </a:solidFill>
                  </a:endParaRPr>
                </a:p>
              </p:txBody>
            </p:sp>
          </p:grpSp>
          <p:cxnSp>
            <p:nvCxnSpPr>
              <p:cNvPr id="27" name="AutoShape 16"/>
              <p:cNvCxnSpPr>
                <a:cxnSpLocks noChangeShapeType="1"/>
                <a:stCxn id="31" idx="0"/>
                <a:endCxn id="32" idx="0"/>
              </p:cNvCxnSpPr>
              <p:nvPr/>
            </p:nvCxnSpPr>
            <p:spPr bwMode="auto">
              <a:xfrm rot="5400000" flipV="1">
                <a:off x="6565666" y="2592913"/>
                <a:ext cx="1588" cy="998538"/>
              </a:xfrm>
              <a:prstGeom prst="curvedConnector3">
                <a:avLst>
                  <a:gd name="adj1" fmla="val -14400000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</p:cxnSp>
          <p:cxnSp>
            <p:nvCxnSpPr>
              <p:cNvPr id="28" name="AutoShape 17"/>
              <p:cNvCxnSpPr>
                <a:cxnSpLocks noChangeShapeType="1"/>
                <a:stCxn id="32" idx="4"/>
                <a:endCxn id="31" idx="4"/>
              </p:cNvCxnSpPr>
              <p:nvPr/>
            </p:nvCxnSpPr>
            <p:spPr bwMode="auto">
              <a:xfrm rot="5400000">
                <a:off x="6565666" y="3015188"/>
                <a:ext cx="1588" cy="998538"/>
              </a:xfrm>
              <a:prstGeom prst="curvedConnector3">
                <a:avLst>
                  <a:gd name="adj1" fmla="val 14400000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</p:cxnSp>
        </p:grpSp>
        <p:grpSp>
          <p:nvGrpSpPr>
            <p:cNvPr id="67" name="Group 66"/>
            <p:cNvGrpSpPr/>
            <p:nvPr/>
          </p:nvGrpSpPr>
          <p:grpSpPr>
            <a:xfrm>
              <a:off x="5895467" y="4105643"/>
              <a:ext cx="1206899" cy="361260"/>
              <a:chOff x="5856053" y="3091388"/>
              <a:chExt cx="1420813" cy="423863"/>
            </a:xfrm>
          </p:grpSpPr>
          <p:grpSp>
            <p:nvGrpSpPr>
              <p:cNvPr id="68" name="Group 3"/>
              <p:cNvGrpSpPr>
                <a:grpSpLocks/>
              </p:cNvGrpSpPr>
              <p:nvPr/>
            </p:nvGrpSpPr>
            <p:grpSpPr bwMode="auto">
              <a:xfrm>
                <a:off x="5856053" y="3091388"/>
                <a:ext cx="1420813" cy="422275"/>
                <a:chOff x="558" y="3418"/>
                <a:chExt cx="895" cy="266"/>
              </a:xfrm>
            </p:grpSpPr>
            <p:sp>
              <p:nvSpPr>
                <p:cNvPr id="71" name="Oval 4"/>
                <p:cNvSpPr>
                  <a:spLocks noChangeArrowheads="1"/>
                </p:cNvSpPr>
                <p:nvPr/>
              </p:nvSpPr>
              <p:spPr bwMode="auto">
                <a:xfrm>
                  <a:off x="558" y="3418"/>
                  <a:ext cx="266" cy="266"/>
                </a:xfrm>
                <a:prstGeom prst="ellipse">
                  <a:avLst/>
                </a:prstGeom>
                <a:solidFill>
                  <a:srgbClr val="FF66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en-US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72" name="Oval 5"/>
                <p:cNvSpPr>
                  <a:spLocks noChangeArrowheads="1"/>
                </p:cNvSpPr>
                <p:nvPr/>
              </p:nvSpPr>
              <p:spPr bwMode="auto">
                <a:xfrm>
                  <a:off x="1187" y="3418"/>
                  <a:ext cx="266" cy="266"/>
                </a:xfrm>
                <a:prstGeom prst="ellipse">
                  <a:avLst/>
                </a:prstGeom>
                <a:solidFill>
                  <a:srgbClr val="FF66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en-US" dirty="0">
                    <a:solidFill>
                      <a:schemeClr val="tx2"/>
                    </a:solidFill>
                  </a:endParaRPr>
                </a:p>
              </p:txBody>
            </p:sp>
          </p:grpSp>
          <p:cxnSp>
            <p:nvCxnSpPr>
              <p:cNvPr id="69" name="AutoShape 16"/>
              <p:cNvCxnSpPr>
                <a:cxnSpLocks noChangeShapeType="1"/>
                <a:stCxn id="71" idx="0"/>
                <a:endCxn id="72" idx="0"/>
              </p:cNvCxnSpPr>
              <p:nvPr/>
            </p:nvCxnSpPr>
            <p:spPr bwMode="auto">
              <a:xfrm rot="5400000" flipV="1">
                <a:off x="6565666" y="2592913"/>
                <a:ext cx="1588" cy="998538"/>
              </a:xfrm>
              <a:prstGeom prst="curvedConnector3">
                <a:avLst>
                  <a:gd name="adj1" fmla="val -14400000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</p:cxnSp>
          <p:cxnSp>
            <p:nvCxnSpPr>
              <p:cNvPr id="70" name="AutoShape 17"/>
              <p:cNvCxnSpPr>
                <a:cxnSpLocks noChangeShapeType="1"/>
                <a:stCxn id="72" idx="4"/>
                <a:endCxn id="71" idx="4"/>
              </p:cNvCxnSpPr>
              <p:nvPr/>
            </p:nvCxnSpPr>
            <p:spPr bwMode="auto">
              <a:xfrm rot="5400000">
                <a:off x="6565666" y="3015188"/>
                <a:ext cx="1588" cy="998538"/>
              </a:xfrm>
              <a:prstGeom prst="curvedConnector3">
                <a:avLst>
                  <a:gd name="adj1" fmla="val 14400000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</p:cxnSp>
        </p:grpSp>
        <p:grpSp>
          <p:nvGrpSpPr>
            <p:cNvPr id="73" name="Group 72"/>
            <p:cNvGrpSpPr/>
            <p:nvPr/>
          </p:nvGrpSpPr>
          <p:grpSpPr>
            <a:xfrm>
              <a:off x="5895467" y="4946471"/>
              <a:ext cx="1206899" cy="361260"/>
              <a:chOff x="5856053" y="3091388"/>
              <a:chExt cx="1420813" cy="423863"/>
            </a:xfrm>
          </p:grpSpPr>
          <p:grpSp>
            <p:nvGrpSpPr>
              <p:cNvPr id="74" name="Group 3"/>
              <p:cNvGrpSpPr>
                <a:grpSpLocks/>
              </p:cNvGrpSpPr>
              <p:nvPr/>
            </p:nvGrpSpPr>
            <p:grpSpPr bwMode="auto">
              <a:xfrm>
                <a:off x="5856053" y="3091388"/>
                <a:ext cx="1420813" cy="422275"/>
                <a:chOff x="558" y="3418"/>
                <a:chExt cx="895" cy="266"/>
              </a:xfrm>
            </p:grpSpPr>
            <p:sp>
              <p:nvSpPr>
                <p:cNvPr id="77" name="Oval 4"/>
                <p:cNvSpPr>
                  <a:spLocks noChangeArrowheads="1"/>
                </p:cNvSpPr>
                <p:nvPr/>
              </p:nvSpPr>
              <p:spPr bwMode="auto">
                <a:xfrm>
                  <a:off x="558" y="3418"/>
                  <a:ext cx="266" cy="266"/>
                </a:xfrm>
                <a:prstGeom prst="ellipse">
                  <a:avLst/>
                </a:prstGeom>
                <a:solidFill>
                  <a:srgbClr val="FF66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en-US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78" name="Oval 5"/>
                <p:cNvSpPr>
                  <a:spLocks noChangeArrowheads="1"/>
                </p:cNvSpPr>
                <p:nvPr/>
              </p:nvSpPr>
              <p:spPr bwMode="auto">
                <a:xfrm>
                  <a:off x="1187" y="3418"/>
                  <a:ext cx="266" cy="266"/>
                </a:xfrm>
                <a:prstGeom prst="ellipse">
                  <a:avLst/>
                </a:prstGeom>
                <a:solidFill>
                  <a:srgbClr val="FF66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en-US" dirty="0">
                    <a:solidFill>
                      <a:schemeClr val="tx2"/>
                    </a:solidFill>
                  </a:endParaRPr>
                </a:p>
              </p:txBody>
            </p:sp>
          </p:grpSp>
          <p:cxnSp>
            <p:nvCxnSpPr>
              <p:cNvPr id="75" name="AutoShape 16"/>
              <p:cNvCxnSpPr>
                <a:cxnSpLocks noChangeShapeType="1"/>
                <a:stCxn id="77" idx="0"/>
                <a:endCxn id="78" idx="0"/>
              </p:cNvCxnSpPr>
              <p:nvPr/>
            </p:nvCxnSpPr>
            <p:spPr bwMode="auto">
              <a:xfrm rot="5400000" flipV="1">
                <a:off x="6565666" y="2592913"/>
                <a:ext cx="1588" cy="998538"/>
              </a:xfrm>
              <a:prstGeom prst="curvedConnector3">
                <a:avLst>
                  <a:gd name="adj1" fmla="val -14400000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</p:cxnSp>
          <p:cxnSp>
            <p:nvCxnSpPr>
              <p:cNvPr id="76" name="AutoShape 17"/>
              <p:cNvCxnSpPr>
                <a:cxnSpLocks noChangeShapeType="1"/>
                <a:stCxn id="78" idx="4"/>
                <a:endCxn id="77" idx="4"/>
              </p:cNvCxnSpPr>
              <p:nvPr/>
            </p:nvCxnSpPr>
            <p:spPr bwMode="auto">
              <a:xfrm rot="5400000">
                <a:off x="6565666" y="3015188"/>
                <a:ext cx="1588" cy="998538"/>
              </a:xfrm>
              <a:prstGeom prst="curvedConnector3">
                <a:avLst>
                  <a:gd name="adj1" fmla="val 14400000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</p:cxnSp>
        </p:grpSp>
        <p:grpSp>
          <p:nvGrpSpPr>
            <p:cNvPr id="79" name="Group 78"/>
            <p:cNvGrpSpPr/>
            <p:nvPr/>
          </p:nvGrpSpPr>
          <p:grpSpPr>
            <a:xfrm>
              <a:off x="5895467" y="5787298"/>
              <a:ext cx="1206899" cy="361260"/>
              <a:chOff x="5856053" y="3091388"/>
              <a:chExt cx="1420813" cy="423863"/>
            </a:xfrm>
          </p:grpSpPr>
          <p:grpSp>
            <p:nvGrpSpPr>
              <p:cNvPr id="80" name="Group 3"/>
              <p:cNvGrpSpPr>
                <a:grpSpLocks/>
              </p:cNvGrpSpPr>
              <p:nvPr/>
            </p:nvGrpSpPr>
            <p:grpSpPr bwMode="auto">
              <a:xfrm>
                <a:off x="5856053" y="3091388"/>
                <a:ext cx="1420813" cy="422275"/>
                <a:chOff x="558" y="3418"/>
                <a:chExt cx="895" cy="266"/>
              </a:xfrm>
            </p:grpSpPr>
            <p:sp>
              <p:nvSpPr>
                <p:cNvPr id="83" name="Oval 4"/>
                <p:cNvSpPr>
                  <a:spLocks noChangeArrowheads="1"/>
                </p:cNvSpPr>
                <p:nvPr/>
              </p:nvSpPr>
              <p:spPr bwMode="auto">
                <a:xfrm>
                  <a:off x="558" y="3418"/>
                  <a:ext cx="266" cy="266"/>
                </a:xfrm>
                <a:prstGeom prst="ellipse">
                  <a:avLst/>
                </a:prstGeom>
                <a:solidFill>
                  <a:srgbClr val="FF66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en-US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84" name="Oval 5"/>
                <p:cNvSpPr>
                  <a:spLocks noChangeArrowheads="1"/>
                </p:cNvSpPr>
                <p:nvPr/>
              </p:nvSpPr>
              <p:spPr bwMode="auto">
                <a:xfrm>
                  <a:off x="1187" y="3418"/>
                  <a:ext cx="266" cy="266"/>
                </a:xfrm>
                <a:prstGeom prst="ellipse">
                  <a:avLst/>
                </a:prstGeom>
                <a:solidFill>
                  <a:srgbClr val="FF66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en-US" dirty="0">
                    <a:solidFill>
                      <a:schemeClr val="tx2"/>
                    </a:solidFill>
                  </a:endParaRPr>
                </a:p>
              </p:txBody>
            </p:sp>
          </p:grpSp>
          <p:cxnSp>
            <p:nvCxnSpPr>
              <p:cNvPr id="81" name="AutoShape 16"/>
              <p:cNvCxnSpPr>
                <a:cxnSpLocks noChangeShapeType="1"/>
                <a:stCxn id="83" idx="0"/>
                <a:endCxn id="84" idx="0"/>
              </p:cNvCxnSpPr>
              <p:nvPr/>
            </p:nvCxnSpPr>
            <p:spPr bwMode="auto">
              <a:xfrm rot="5400000" flipV="1">
                <a:off x="6565666" y="2592913"/>
                <a:ext cx="1588" cy="998538"/>
              </a:xfrm>
              <a:prstGeom prst="curvedConnector3">
                <a:avLst>
                  <a:gd name="adj1" fmla="val -14400000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</p:cxnSp>
          <p:cxnSp>
            <p:nvCxnSpPr>
              <p:cNvPr id="82" name="AutoShape 17"/>
              <p:cNvCxnSpPr>
                <a:cxnSpLocks noChangeShapeType="1"/>
                <a:stCxn id="84" idx="4"/>
                <a:endCxn id="83" idx="4"/>
              </p:cNvCxnSpPr>
              <p:nvPr/>
            </p:nvCxnSpPr>
            <p:spPr bwMode="auto">
              <a:xfrm rot="5400000">
                <a:off x="6565666" y="3015188"/>
                <a:ext cx="1588" cy="998538"/>
              </a:xfrm>
              <a:prstGeom prst="curvedConnector3">
                <a:avLst>
                  <a:gd name="adj1" fmla="val 14400000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</p:cxnSp>
        </p:grpSp>
      </p:grpSp>
      <p:sp>
        <p:nvSpPr>
          <p:cNvPr id="85" name="Right Arrow 84"/>
          <p:cNvSpPr/>
          <p:nvPr/>
        </p:nvSpPr>
        <p:spPr bwMode="auto">
          <a:xfrm>
            <a:off x="4177868" y="4240924"/>
            <a:ext cx="867103" cy="5833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 Box 17"/>
          <p:cNvSpPr txBox="1">
            <a:spLocks noChangeArrowheads="1"/>
          </p:cNvSpPr>
          <p:nvPr/>
        </p:nvSpPr>
        <p:spPr bwMode="auto">
          <a:xfrm>
            <a:off x="480624" y="2340863"/>
            <a:ext cx="8218488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000" dirty="0" smtClean="0">
                <a:solidFill>
                  <a:schemeClr val="tx2"/>
                </a:solidFill>
              </a:rPr>
              <a:t>Perfect Matching </a:t>
            </a:r>
            <a:r>
              <a:rPr lang="en-US" sz="3000" dirty="0" smtClean="0">
                <a:solidFill>
                  <a:schemeClr val="tx2"/>
                </a:solidFill>
                <a:sym typeface="Wingdings" pitchFamily="2" charset="2"/>
              </a:rPr>
              <a:t> Even cycle cover</a:t>
            </a:r>
            <a:endParaRPr lang="en-US" sz="3000" dirty="0">
              <a:solidFill>
                <a:srgbClr val="FF0000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49" grpId="0"/>
      <p:bldP spid="85" grpId="0" animBg="1"/>
      <p:bldP spid="8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Straight Connector 123"/>
          <p:cNvCxnSpPr/>
          <p:nvPr/>
        </p:nvCxnSpPr>
        <p:spPr bwMode="auto">
          <a:xfrm rot="16200000" flipH="1">
            <a:off x="6172200" y="5762297"/>
            <a:ext cx="614855" cy="3468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/>
          <p:nvPr/>
        </p:nvCxnSpPr>
        <p:spPr bwMode="auto">
          <a:xfrm rot="5400000">
            <a:off x="7267905" y="5722884"/>
            <a:ext cx="536027" cy="3468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4436"/>
            <a:ext cx="7772400" cy="823913"/>
          </a:xfrm>
        </p:spPr>
        <p:txBody>
          <a:bodyPr/>
          <a:lstStyle/>
          <a:p>
            <a:pPr rtl="0"/>
            <a:r>
              <a:rPr lang="en-US">
                <a:solidFill>
                  <a:srgbClr val="009900"/>
                </a:solidFill>
              </a:rPr>
              <a:t>Proof of Tutte’s theorem (cont.)</a:t>
            </a:r>
            <a:endParaRPr lang="en-US" sz="3200">
              <a:solidFill>
                <a:srgbClr val="009900"/>
              </a:solidFill>
            </a:endParaRPr>
          </a:p>
        </p:txBody>
      </p:sp>
      <p:sp>
        <p:nvSpPr>
          <p:cNvPr id="504849" name="Text Box 17"/>
          <p:cNvSpPr txBox="1">
            <a:spLocks noChangeArrowheads="1"/>
          </p:cNvSpPr>
          <p:nvPr/>
        </p:nvSpPr>
        <p:spPr bwMode="auto">
          <a:xfrm>
            <a:off x="501650" y="1163673"/>
            <a:ext cx="8218488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000" dirty="0">
                <a:solidFill>
                  <a:schemeClr val="tx2"/>
                </a:solidFill>
              </a:rPr>
              <a:t>A graph contains a perfect matching </a:t>
            </a:r>
            <a:br>
              <a:rPr lang="en-US" sz="3000" dirty="0">
                <a:solidFill>
                  <a:schemeClr val="tx2"/>
                </a:solidFill>
              </a:rPr>
            </a:br>
            <a:r>
              <a:rPr lang="en-US" sz="3000" dirty="0" err="1">
                <a:solidFill>
                  <a:schemeClr val="tx2"/>
                </a:solidFill>
              </a:rPr>
              <a:t>iff</a:t>
            </a:r>
            <a:r>
              <a:rPr lang="en-US" sz="3000" dirty="0">
                <a:solidFill>
                  <a:schemeClr val="tx2"/>
                </a:solidFill>
              </a:rPr>
              <a:t> it contains an</a:t>
            </a:r>
            <a:r>
              <a:rPr lang="en-US" sz="3000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sz="3000" b="1" dirty="0">
                <a:solidFill>
                  <a:srgbClr val="CC0099"/>
                </a:solidFill>
                <a:sym typeface="Symbol" pitchFamily="18" charset="2"/>
              </a:rPr>
              <a:t>even</a:t>
            </a:r>
            <a:r>
              <a:rPr lang="en-US" sz="3000" b="1" dirty="0">
                <a:solidFill>
                  <a:srgbClr val="FF0000"/>
                </a:solidFill>
                <a:sym typeface="Symbol" pitchFamily="18" charset="2"/>
              </a:rPr>
              <a:t> cycle </a:t>
            </a:r>
            <a:r>
              <a:rPr lang="en-US" sz="3000" b="1" dirty="0" smtClean="0">
                <a:solidFill>
                  <a:srgbClr val="FF0000"/>
                </a:solidFill>
                <a:sym typeface="Symbol" pitchFamily="18" charset="2"/>
              </a:rPr>
              <a:t>cover</a:t>
            </a:r>
            <a:r>
              <a:rPr lang="en-US" sz="3000" dirty="0" smtClean="0">
                <a:solidFill>
                  <a:schemeClr val="tx2"/>
                </a:solidFill>
                <a:sym typeface="Symbol" pitchFamily="18" charset="2"/>
              </a:rPr>
              <a:t>.</a:t>
            </a:r>
            <a:endParaRPr lang="en-US" sz="30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86" name="Text Box 17"/>
          <p:cNvSpPr txBox="1">
            <a:spLocks noChangeArrowheads="1"/>
          </p:cNvSpPr>
          <p:nvPr/>
        </p:nvSpPr>
        <p:spPr bwMode="auto">
          <a:xfrm>
            <a:off x="480624" y="2277799"/>
            <a:ext cx="8218488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dirty="0" smtClean="0">
                <a:solidFill>
                  <a:schemeClr val="tx2"/>
                </a:solidFill>
                <a:sym typeface="Wingdings" pitchFamily="2" charset="2"/>
              </a:rPr>
              <a:t>Even </a:t>
            </a:r>
            <a:r>
              <a:rPr lang="en-US" sz="3000" dirty="0" smtClean="0">
                <a:sym typeface="Wingdings" pitchFamily="2" charset="2"/>
              </a:rPr>
              <a:t>cycle cover  Perfect m</a:t>
            </a:r>
            <a:r>
              <a:rPr lang="en-US" sz="3000" dirty="0" smtClean="0"/>
              <a:t>atching</a:t>
            </a:r>
            <a:endParaRPr lang="en-US" sz="30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49" name="Oval 8"/>
          <p:cNvSpPr>
            <a:spLocks noChangeAspect="1" noChangeArrowheads="1"/>
          </p:cNvSpPr>
          <p:nvPr/>
        </p:nvSpPr>
        <p:spPr bwMode="auto">
          <a:xfrm>
            <a:off x="3725365" y="3200392"/>
            <a:ext cx="315913" cy="315913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50" name="Oval 9"/>
          <p:cNvSpPr>
            <a:spLocks noChangeAspect="1" noChangeArrowheads="1"/>
          </p:cNvSpPr>
          <p:nvPr/>
        </p:nvSpPr>
        <p:spPr bwMode="auto">
          <a:xfrm>
            <a:off x="4723903" y="3200392"/>
            <a:ext cx="315913" cy="315913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51" name="Oval 11"/>
          <p:cNvSpPr>
            <a:spLocks noChangeAspect="1" noChangeArrowheads="1"/>
          </p:cNvSpPr>
          <p:nvPr/>
        </p:nvSpPr>
        <p:spPr bwMode="auto">
          <a:xfrm>
            <a:off x="3723778" y="4083042"/>
            <a:ext cx="315913" cy="315913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55" name="Oval 12"/>
          <p:cNvSpPr>
            <a:spLocks noChangeAspect="1" noChangeArrowheads="1"/>
          </p:cNvSpPr>
          <p:nvPr/>
        </p:nvSpPr>
        <p:spPr bwMode="auto">
          <a:xfrm>
            <a:off x="4722315" y="4083042"/>
            <a:ext cx="315913" cy="315913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56" name="AutoShape 13"/>
          <p:cNvCxnSpPr>
            <a:cxnSpLocks noChangeAspect="1" noChangeShapeType="1"/>
            <a:stCxn id="49" idx="6"/>
            <a:endCxn id="50" idx="2"/>
          </p:cNvCxnSpPr>
          <p:nvPr/>
        </p:nvCxnSpPr>
        <p:spPr bwMode="auto">
          <a:xfrm>
            <a:off x="4041278" y="3359142"/>
            <a:ext cx="682625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57" name="AutoShape 14"/>
          <p:cNvCxnSpPr>
            <a:cxnSpLocks noChangeAspect="1" noChangeShapeType="1"/>
            <a:stCxn id="51" idx="0"/>
            <a:endCxn id="49" idx="4"/>
          </p:cNvCxnSpPr>
          <p:nvPr/>
        </p:nvCxnSpPr>
        <p:spPr bwMode="auto">
          <a:xfrm flipV="1">
            <a:off x="3882528" y="3516304"/>
            <a:ext cx="1588" cy="566738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58" name="AutoShape 15"/>
          <p:cNvCxnSpPr>
            <a:cxnSpLocks noChangeAspect="1" noChangeShapeType="1"/>
            <a:stCxn id="55" idx="2"/>
            <a:endCxn id="51" idx="6"/>
          </p:cNvCxnSpPr>
          <p:nvPr/>
        </p:nvCxnSpPr>
        <p:spPr bwMode="auto">
          <a:xfrm flipH="1">
            <a:off x="4039690" y="4241792"/>
            <a:ext cx="682625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59" name="AutoShape 16"/>
          <p:cNvCxnSpPr>
            <a:cxnSpLocks noChangeAspect="1" noChangeShapeType="1"/>
            <a:stCxn id="50" idx="4"/>
            <a:endCxn id="55" idx="0"/>
          </p:cNvCxnSpPr>
          <p:nvPr/>
        </p:nvCxnSpPr>
        <p:spPr bwMode="auto">
          <a:xfrm flipH="1">
            <a:off x="4881065" y="3516304"/>
            <a:ext cx="1588" cy="566738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sp>
        <p:nvSpPr>
          <p:cNvPr id="63" name="AutoShape 19"/>
          <p:cNvSpPr>
            <a:spLocks noChangeArrowheads="1"/>
          </p:cNvSpPr>
          <p:nvPr/>
        </p:nvSpPr>
        <p:spPr bwMode="auto">
          <a:xfrm>
            <a:off x="6282828" y="3136892"/>
            <a:ext cx="1458913" cy="1228725"/>
          </a:xfrm>
          <a:prstGeom prst="hexagon">
            <a:avLst>
              <a:gd name="adj" fmla="val 29683"/>
              <a:gd name="vf" fmla="val 115470"/>
            </a:avLst>
          </a:prstGeom>
          <a:noFill/>
          <a:ln w="222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7" name="Oval 20"/>
          <p:cNvSpPr>
            <a:spLocks noChangeAspect="1" noChangeArrowheads="1"/>
          </p:cNvSpPr>
          <p:nvPr/>
        </p:nvSpPr>
        <p:spPr bwMode="auto">
          <a:xfrm>
            <a:off x="6513015" y="2982904"/>
            <a:ext cx="320675" cy="320675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68" name="Oval 21"/>
          <p:cNvSpPr>
            <a:spLocks noChangeAspect="1" noChangeArrowheads="1"/>
          </p:cNvSpPr>
          <p:nvPr/>
        </p:nvSpPr>
        <p:spPr bwMode="auto">
          <a:xfrm>
            <a:off x="7549653" y="3597267"/>
            <a:ext cx="320675" cy="320675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73" name="Oval 22"/>
          <p:cNvSpPr>
            <a:spLocks noChangeAspect="1" noChangeArrowheads="1"/>
          </p:cNvSpPr>
          <p:nvPr/>
        </p:nvSpPr>
        <p:spPr bwMode="auto">
          <a:xfrm>
            <a:off x="6166940" y="3597267"/>
            <a:ext cx="320675" cy="320675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74" name="Oval 23"/>
          <p:cNvSpPr>
            <a:spLocks noChangeAspect="1" noChangeArrowheads="1"/>
          </p:cNvSpPr>
          <p:nvPr/>
        </p:nvSpPr>
        <p:spPr bwMode="auto">
          <a:xfrm>
            <a:off x="7203578" y="4154479"/>
            <a:ext cx="320675" cy="320675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79" name="Oval 24"/>
          <p:cNvSpPr>
            <a:spLocks noChangeAspect="1" noChangeArrowheads="1"/>
          </p:cNvSpPr>
          <p:nvPr/>
        </p:nvSpPr>
        <p:spPr bwMode="auto">
          <a:xfrm>
            <a:off x="6513015" y="4154479"/>
            <a:ext cx="320675" cy="320675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80" name="Oval 25"/>
          <p:cNvSpPr>
            <a:spLocks noChangeAspect="1" noChangeArrowheads="1"/>
          </p:cNvSpPr>
          <p:nvPr/>
        </p:nvSpPr>
        <p:spPr bwMode="auto">
          <a:xfrm>
            <a:off x="7203578" y="2982904"/>
            <a:ext cx="320675" cy="320675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87" name="Oval 28"/>
          <p:cNvSpPr>
            <a:spLocks noChangeAspect="1" noChangeArrowheads="1"/>
          </p:cNvSpPr>
          <p:nvPr/>
        </p:nvSpPr>
        <p:spPr bwMode="auto">
          <a:xfrm>
            <a:off x="1137740" y="3705217"/>
            <a:ext cx="315913" cy="315913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88" name="Oval 29"/>
          <p:cNvSpPr>
            <a:spLocks noChangeAspect="1" noChangeArrowheads="1"/>
          </p:cNvSpPr>
          <p:nvPr/>
        </p:nvSpPr>
        <p:spPr bwMode="auto">
          <a:xfrm>
            <a:off x="2136278" y="3705217"/>
            <a:ext cx="315913" cy="315913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89" name="AutoShape 30"/>
          <p:cNvCxnSpPr>
            <a:cxnSpLocks noChangeShapeType="1"/>
            <a:stCxn id="87" idx="6"/>
            <a:endCxn id="88" idx="2"/>
          </p:cNvCxnSpPr>
          <p:nvPr/>
        </p:nvCxnSpPr>
        <p:spPr bwMode="auto">
          <a:xfrm>
            <a:off x="1453653" y="3863967"/>
            <a:ext cx="682625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 type="stealth"/>
            <a:tailEnd type="stealth"/>
          </a:ln>
          <a:effectLst/>
        </p:spPr>
      </p:cxnSp>
      <p:sp>
        <p:nvSpPr>
          <p:cNvPr id="91" name="Oval 8"/>
          <p:cNvSpPr>
            <a:spLocks noChangeAspect="1" noChangeArrowheads="1"/>
          </p:cNvSpPr>
          <p:nvPr/>
        </p:nvSpPr>
        <p:spPr bwMode="auto">
          <a:xfrm>
            <a:off x="3720105" y="5087052"/>
            <a:ext cx="315913" cy="315913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92" name="Oval 9"/>
          <p:cNvSpPr>
            <a:spLocks noChangeAspect="1" noChangeArrowheads="1"/>
          </p:cNvSpPr>
          <p:nvPr/>
        </p:nvSpPr>
        <p:spPr bwMode="auto">
          <a:xfrm>
            <a:off x="4718643" y="5087052"/>
            <a:ext cx="315913" cy="315913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93" name="Oval 11"/>
          <p:cNvSpPr>
            <a:spLocks noChangeAspect="1" noChangeArrowheads="1"/>
          </p:cNvSpPr>
          <p:nvPr/>
        </p:nvSpPr>
        <p:spPr bwMode="auto">
          <a:xfrm>
            <a:off x="3718518" y="5969702"/>
            <a:ext cx="315913" cy="315913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94" name="Oval 12"/>
          <p:cNvSpPr>
            <a:spLocks noChangeAspect="1" noChangeArrowheads="1"/>
          </p:cNvSpPr>
          <p:nvPr/>
        </p:nvSpPr>
        <p:spPr bwMode="auto">
          <a:xfrm>
            <a:off x="4717055" y="5969702"/>
            <a:ext cx="315913" cy="315913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95" name="AutoShape 13"/>
          <p:cNvCxnSpPr>
            <a:cxnSpLocks noChangeAspect="1" noChangeShapeType="1"/>
            <a:stCxn id="91" idx="6"/>
            <a:endCxn id="92" idx="2"/>
          </p:cNvCxnSpPr>
          <p:nvPr/>
        </p:nvCxnSpPr>
        <p:spPr bwMode="auto">
          <a:xfrm>
            <a:off x="4036018" y="5245802"/>
            <a:ext cx="682625" cy="0"/>
          </a:xfrm>
          <a:prstGeom prst="straightConnector1">
            <a:avLst/>
          </a:prstGeom>
          <a:noFill/>
          <a:ln w="31750">
            <a:solidFill>
              <a:schemeClr val="accent2"/>
            </a:solidFill>
            <a:round/>
            <a:headEnd/>
            <a:tailEnd type="none" w="lg" len="lg"/>
          </a:ln>
          <a:effectLst/>
        </p:spPr>
      </p:cxnSp>
      <p:cxnSp>
        <p:nvCxnSpPr>
          <p:cNvPr id="97" name="AutoShape 15"/>
          <p:cNvCxnSpPr>
            <a:cxnSpLocks noChangeAspect="1" noChangeShapeType="1"/>
            <a:stCxn id="94" idx="2"/>
            <a:endCxn id="93" idx="6"/>
          </p:cNvCxnSpPr>
          <p:nvPr/>
        </p:nvCxnSpPr>
        <p:spPr bwMode="auto">
          <a:xfrm flipH="1">
            <a:off x="4034430" y="6128452"/>
            <a:ext cx="682625" cy="0"/>
          </a:xfrm>
          <a:prstGeom prst="straightConnector1">
            <a:avLst/>
          </a:prstGeom>
          <a:noFill/>
          <a:ln w="31750">
            <a:solidFill>
              <a:schemeClr val="accent2"/>
            </a:solidFill>
            <a:round/>
            <a:headEnd/>
            <a:tailEnd type="none" w="lg" len="lg"/>
          </a:ln>
          <a:effectLst/>
        </p:spPr>
      </p:cxnSp>
      <p:sp>
        <p:nvSpPr>
          <p:cNvPr id="100" name="Oval 20"/>
          <p:cNvSpPr>
            <a:spLocks noChangeAspect="1" noChangeArrowheads="1"/>
          </p:cNvSpPr>
          <p:nvPr/>
        </p:nvSpPr>
        <p:spPr bwMode="auto">
          <a:xfrm>
            <a:off x="6507755" y="4869564"/>
            <a:ext cx="320675" cy="320675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01" name="Oval 21"/>
          <p:cNvSpPr>
            <a:spLocks noChangeAspect="1" noChangeArrowheads="1"/>
          </p:cNvSpPr>
          <p:nvPr/>
        </p:nvSpPr>
        <p:spPr bwMode="auto">
          <a:xfrm>
            <a:off x="7544393" y="5483927"/>
            <a:ext cx="320675" cy="320675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02" name="Oval 22"/>
          <p:cNvSpPr>
            <a:spLocks noChangeAspect="1" noChangeArrowheads="1"/>
          </p:cNvSpPr>
          <p:nvPr/>
        </p:nvSpPr>
        <p:spPr bwMode="auto">
          <a:xfrm>
            <a:off x="6161680" y="5483927"/>
            <a:ext cx="320675" cy="320675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03" name="Oval 23"/>
          <p:cNvSpPr>
            <a:spLocks noChangeAspect="1" noChangeArrowheads="1"/>
          </p:cNvSpPr>
          <p:nvPr/>
        </p:nvSpPr>
        <p:spPr bwMode="auto">
          <a:xfrm>
            <a:off x="7198318" y="6041139"/>
            <a:ext cx="320675" cy="320675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04" name="Oval 24"/>
          <p:cNvSpPr>
            <a:spLocks noChangeAspect="1" noChangeArrowheads="1"/>
          </p:cNvSpPr>
          <p:nvPr/>
        </p:nvSpPr>
        <p:spPr bwMode="auto">
          <a:xfrm>
            <a:off x="6507755" y="6041139"/>
            <a:ext cx="320675" cy="320675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05" name="Oval 25"/>
          <p:cNvSpPr>
            <a:spLocks noChangeAspect="1" noChangeArrowheads="1"/>
          </p:cNvSpPr>
          <p:nvPr/>
        </p:nvSpPr>
        <p:spPr bwMode="auto">
          <a:xfrm>
            <a:off x="7198318" y="4869564"/>
            <a:ext cx="320675" cy="320675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06" name="Oval 28"/>
          <p:cNvSpPr>
            <a:spLocks noChangeAspect="1" noChangeArrowheads="1"/>
          </p:cNvSpPr>
          <p:nvPr/>
        </p:nvSpPr>
        <p:spPr bwMode="auto">
          <a:xfrm>
            <a:off x="1132480" y="5591877"/>
            <a:ext cx="315913" cy="315913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07" name="Oval 29"/>
          <p:cNvSpPr>
            <a:spLocks noChangeAspect="1" noChangeArrowheads="1"/>
          </p:cNvSpPr>
          <p:nvPr/>
        </p:nvSpPr>
        <p:spPr bwMode="auto">
          <a:xfrm>
            <a:off x="2131018" y="5591877"/>
            <a:ext cx="315913" cy="315913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108" name="AutoShape 30"/>
          <p:cNvCxnSpPr>
            <a:cxnSpLocks noChangeShapeType="1"/>
            <a:stCxn id="106" idx="6"/>
            <a:endCxn id="107" idx="2"/>
          </p:cNvCxnSpPr>
          <p:nvPr/>
        </p:nvCxnSpPr>
        <p:spPr bwMode="auto">
          <a:xfrm>
            <a:off x="1448393" y="5750627"/>
            <a:ext cx="682625" cy="0"/>
          </a:xfrm>
          <a:prstGeom prst="straightConnector1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110" name="AutoShape 13"/>
          <p:cNvCxnSpPr>
            <a:cxnSpLocks noChangeAspect="1" noChangeShapeType="1"/>
            <a:stCxn id="100" idx="6"/>
            <a:endCxn id="105" idx="2"/>
          </p:cNvCxnSpPr>
          <p:nvPr/>
        </p:nvCxnSpPr>
        <p:spPr bwMode="auto">
          <a:xfrm>
            <a:off x="6828430" y="5029902"/>
            <a:ext cx="369888" cy="1588"/>
          </a:xfrm>
          <a:prstGeom prst="straightConnector1">
            <a:avLst/>
          </a:prstGeom>
          <a:noFill/>
          <a:ln w="31750">
            <a:solidFill>
              <a:schemeClr val="accent2"/>
            </a:solidFill>
            <a:round/>
            <a:headEnd/>
            <a:tailEnd type="non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49" grpId="0"/>
      <p:bldP spid="86" grpId="0"/>
      <p:bldP spid="49" grpId="0" animBg="1"/>
      <p:bldP spid="50" grpId="0" animBg="1"/>
      <p:bldP spid="51" grpId="0" animBg="1"/>
      <p:bldP spid="55" grpId="0" animBg="1"/>
      <p:bldP spid="63" grpId="0" animBg="1"/>
      <p:bldP spid="67" grpId="0" animBg="1"/>
      <p:bldP spid="68" grpId="0" animBg="1"/>
      <p:bldP spid="73" grpId="0" animBg="1"/>
      <p:bldP spid="74" grpId="0" animBg="1"/>
      <p:bldP spid="79" grpId="0" animBg="1"/>
      <p:bldP spid="80" grpId="0" animBg="1"/>
      <p:bldP spid="87" grpId="0" animBg="1"/>
      <p:bldP spid="88" grpId="0" animBg="1"/>
      <p:bldP spid="91" grpId="0" animBg="1"/>
      <p:bldP spid="92" grpId="0" animBg="1"/>
      <p:bldP spid="93" grpId="0" animBg="1"/>
      <p:bldP spid="94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471488"/>
            <a:ext cx="8296275" cy="823912"/>
          </a:xfrm>
        </p:spPr>
        <p:txBody>
          <a:bodyPr/>
          <a:lstStyle/>
          <a:p>
            <a:pPr rtl="0"/>
            <a:r>
              <a:rPr lang="en-US" sz="4000">
                <a:solidFill>
                  <a:srgbClr val="009900"/>
                </a:solidFill>
              </a:rPr>
              <a:t>An algorithm for perfect matchings?</a:t>
            </a:r>
            <a:endParaRPr lang="en-US" sz="2800">
              <a:solidFill>
                <a:srgbClr val="009900"/>
              </a:solidFill>
            </a:endParaRPr>
          </a:p>
        </p:txBody>
      </p:sp>
      <p:sp>
        <p:nvSpPr>
          <p:cNvPr id="505859" name="Rectangle 3"/>
          <p:cNvSpPr>
            <a:spLocks noChangeArrowheads="1"/>
          </p:cNvSpPr>
          <p:nvPr/>
        </p:nvSpPr>
        <p:spPr bwMode="auto">
          <a:xfrm>
            <a:off x="1000125" y="1547813"/>
            <a:ext cx="698976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3000" dirty="0">
                <a:solidFill>
                  <a:schemeClr val="tx2"/>
                </a:solidFill>
              </a:rPr>
              <a:t>Construct the </a:t>
            </a:r>
            <a:r>
              <a:rPr lang="en-US" sz="3000" dirty="0" err="1">
                <a:solidFill>
                  <a:schemeClr val="tx2"/>
                </a:solidFill>
              </a:rPr>
              <a:t>Tutte</a:t>
            </a:r>
            <a:r>
              <a:rPr lang="en-US" sz="3000" dirty="0">
                <a:solidFill>
                  <a:schemeClr val="tx2"/>
                </a:solidFill>
              </a:rPr>
              <a:t> matrix </a:t>
            </a:r>
            <a:r>
              <a:rPr lang="en-US" sz="3000" b="1" i="1" dirty="0">
                <a:solidFill>
                  <a:schemeClr val="accent2"/>
                </a:solidFill>
              </a:rPr>
              <a:t>A</a:t>
            </a:r>
            <a:r>
              <a:rPr lang="en-US" sz="3000" dirty="0">
                <a:solidFill>
                  <a:schemeClr val="tx2"/>
                </a:solidFill>
              </a:rPr>
              <a:t>.</a:t>
            </a:r>
            <a:endParaRPr lang="en-US" sz="3200" dirty="0"/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3200" dirty="0"/>
              <a:t>Compute </a:t>
            </a:r>
            <a:r>
              <a:rPr lang="en-US" sz="3200" dirty="0" err="1">
                <a:solidFill>
                  <a:schemeClr val="accent2"/>
                </a:solidFill>
              </a:rPr>
              <a:t>det</a:t>
            </a:r>
            <a:r>
              <a:rPr lang="en-US" sz="1000" b="1" dirty="0">
                <a:solidFill>
                  <a:schemeClr val="accent2"/>
                </a:solidFill>
              </a:rPr>
              <a:t> </a:t>
            </a:r>
            <a:r>
              <a:rPr lang="en-US" sz="3200" b="1" i="1" dirty="0">
                <a:solidFill>
                  <a:schemeClr val="accent2"/>
                </a:solidFill>
              </a:rPr>
              <a:t>A</a:t>
            </a:r>
            <a:r>
              <a:rPr lang="en-US" sz="3200" dirty="0"/>
              <a:t>.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3200" dirty="0"/>
              <a:t>If </a:t>
            </a:r>
            <a:r>
              <a:rPr lang="en-US" sz="3200" dirty="0" err="1">
                <a:solidFill>
                  <a:schemeClr val="accent2"/>
                </a:solidFill>
              </a:rPr>
              <a:t>det</a:t>
            </a: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en-US" sz="3200" b="1" i="1" dirty="0">
                <a:solidFill>
                  <a:schemeClr val="accent2"/>
                </a:solidFill>
              </a:rPr>
              <a:t>A </a:t>
            </a:r>
            <a:r>
              <a:rPr lang="en-US" sz="3200" dirty="0">
                <a:solidFill>
                  <a:schemeClr val="accent2"/>
                </a:solidFill>
                <a:sym typeface="Symbol" pitchFamily="18" charset="2"/>
              </a:rPr>
              <a:t> 0</a:t>
            </a:r>
            <a:r>
              <a:rPr lang="en-US" sz="3200" dirty="0">
                <a:sym typeface="Symbol" pitchFamily="18" charset="2"/>
              </a:rPr>
              <a:t>, say ‘yes’, otherwise ‘no’. </a:t>
            </a:r>
          </a:p>
        </p:txBody>
      </p:sp>
      <p:sp>
        <p:nvSpPr>
          <p:cNvPr id="505860" name="Text Box 4"/>
          <p:cNvSpPr txBox="1">
            <a:spLocks noChangeArrowheads="1"/>
          </p:cNvSpPr>
          <p:nvPr/>
        </p:nvSpPr>
        <p:spPr bwMode="auto">
          <a:xfrm>
            <a:off x="885825" y="3878263"/>
            <a:ext cx="184308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b="1">
                <a:solidFill>
                  <a:srgbClr val="FF0000"/>
                </a:solidFill>
              </a:rPr>
              <a:t>Problem:</a:t>
            </a:r>
          </a:p>
        </p:txBody>
      </p:sp>
      <p:sp>
        <p:nvSpPr>
          <p:cNvPr id="505861" name="Text Box 5"/>
          <p:cNvSpPr txBox="1">
            <a:spLocks noChangeArrowheads="1"/>
          </p:cNvSpPr>
          <p:nvPr/>
        </p:nvSpPr>
        <p:spPr bwMode="auto">
          <a:xfrm>
            <a:off x="2959100" y="3621088"/>
            <a:ext cx="545465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/>
            <a:r>
              <a:rPr lang="en-US" sz="3000" dirty="0" err="1">
                <a:solidFill>
                  <a:schemeClr val="accent2"/>
                </a:solidFill>
              </a:rPr>
              <a:t>det</a:t>
            </a:r>
            <a:r>
              <a:rPr lang="en-US" sz="3000" b="1" dirty="0">
                <a:solidFill>
                  <a:schemeClr val="accent2"/>
                </a:solidFill>
              </a:rPr>
              <a:t> </a:t>
            </a:r>
            <a:r>
              <a:rPr lang="en-US" sz="3000" b="1" i="1" dirty="0">
                <a:solidFill>
                  <a:schemeClr val="accent2"/>
                </a:solidFill>
              </a:rPr>
              <a:t>A</a:t>
            </a:r>
            <a:r>
              <a:rPr lang="en-US" sz="3000" dirty="0"/>
              <a:t> is a </a:t>
            </a:r>
            <a:r>
              <a:rPr lang="en-US" sz="3000" dirty="0">
                <a:solidFill>
                  <a:srgbClr val="FF0000"/>
                </a:solidFill>
              </a:rPr>
              <a:t>symbolic</a:t>
            </a:r>
            <a:r>
              <a:rPr lang="en-US" sz="3000" dirty="0"/>
              <a:t> expression that may be of </a:t>
            </a:r>
            <a:r>
              <a:rPr lang="en-US" sz="3000" dirty="0">
                <a:solidFill>
                  <a:srgbClr val="FF0000"/>
                </a:solidFill>
              </a:rPr>
              <a:t>exponential</a:t>
            </a:r>
            <a:r>
              <a:rPr lang="en-US" sz="3000" dirty="0"/>
              <a:t> size!</a:t>
            </a:r>
          </a:p>
        </p:txBody>
      </p:sp>
      <p:sp>
        <p:nvSpPr>
          <p:cNvPr id="505862" name="Text Box 6"/>
          <p:cNvSpPr txBox="1">
            <a:spLocks noChangeArrowheads="1"/>
          </p:cNvSpPr>
          <p:nvPr/>
        </p:nvSpPr>
        <p:spPr bwMode="auto">
          <a:xfrm>
            <a:off x="923925" y="4935538"/>
            <a:ext cx="1843088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b="1">
                <a:solidFill>
                  <a:srgbClr val="33CC33"/>
                </a:solidFill>
              </a:rPr>
              <a:t>Lovasz’s solution:</a:t>
            </a:r>
          </a:p>
        </p:txBody>
      </p:sp>
      <p:sp>
        <p:nvSpPr>
          <p:cNvPr id="505863" name="Text Box 7"/>
          <p:cNvSpPr txBox="1">
            <a:spLocks noChangeArrowheads="1"/>
          </p:cNvSpPr>
          <p:nvPr/>
        </p:nvSpPr>
        <p:spPr bwMode="auto">
          <a:xfrm>
            <a:off x="2997200" y="4773613"/>
            <a:ext cx="545465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/>
            <a:r>
              <a:rPr lang="en-US" sz="3200" dirty="0"/>
              <a:t>Replace each variable </a:t>
            </a:r>
            <a:r>
              <a:rPr lang="en-US" sz="3200" b="1" i="1" dirty="0" err="1">
                <a:solidFill>
                  <a:schemeClr val="accent2"/>
                </a:solidFill>
              </a:rPr>
              <a:t>x</a:t>
            </a:r>
            <a:r>
              <a:rPr lang="en-US" sz="3200" b="1" i="1" baseline="-25000" dirty="0" err="1">
                <a:solidFill>
                  <a:schemeClr val="accent2"/>
                </a:solidFill>
              </a:rPr>
              <a:t>ij</a:t>
            </a:r>
            <a:r>
              <a:rPr lang="en-US" sz="3200" i="1" dirty="0"/>
              <a:t> </a:t>
            </a:r>
            <a:r>
              <a:rPr lang="en-US" sz="3200" dirty="0"/>
              <a:t>by a random element of </a:t>
            </a:r>
            <a:r>
              <a:rPr lang="en-US" sz="3200" b="1" i="1" dirty="0" err="1">
                <a:solidFill>
                  <a:schemeClr val="accent2"/>
                </a:solidFill>
              </a:rPr>
              <a:t>Z</a:t>
            </a:r>
            <a:r>
              <a:rPr lang="en-US" sz="3200" b="1" i="1" baseline="-25000" dirty="0" err="1">
                <a:solidFill>
                  <a:schemeClr val="accent2"/>
                </a:solidFill>
              </a:rPr>
              <a:t>p</a:t>
            </a:r>
            <a:r>
              <a:rPr lang="en-US" sz="3200" dirty="0"/>
              <a:t>, where </a:t>
            </a:r>
            <a:r>
              <a:rPr lang="en-US" sz="3200" b="1" i="1" dirty="0">
                <a:solidFill>
                  <a:schemeClr val="accent2"/>
                </a:solidFill>
              </a:rPr>
              <a:t>p</a:t>
            </a:r>
            <a:r>
              <a:rPr lang="en-US" sz="3200" dirty="0">
                <a:solidFill>
                  <a:schemeClr val="accent2"/>
                </a:solidFill>
              </a:rPr>
              <a:t>=</a:t>
            </a:r>
            <a:r>
              <a:rPr lang="en-US" sz="3200" dirty="0">
                <a:solidFill>
                  <a:schemeClr val="accent2"/>
                </a:solidFill>
                <a:sym typeface="Symbol" pitchFamily="18" charset="2"/>
              </a:rPr>
              <a:t>(</a:t>
            </a:r>
            <a:r>
              <a:rPr lang="en-US" sz="3200" b="1" i="1" dirty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sz="3200" baseline="30000" dirty="0">
                <a:solidFill>
                  <a:schemeClr val="accent2"/>
                </a:solidFill>
                <a:sym typeface="Symbol" pitchFamily="18" charset="2"/>
              </a:rPr>
              <a:t>2</a:t>
            </a:r>
            <a:r>
              <a:rPr lang="en-US" sz="3200" dirty="0">
                <a:solidFill>
                  <a:schemeClr val="accent2"/>
                </a:solidFill>
                <a:sym typeface="Symbol" pitchFamily="18" charset="2"/>
              </a:rPr>
              <a:t>)</a:t>
            </a:r>
            <a:r>
              <a:rPr lang="en-US" sz="3200" dirty="0">
                <a:sym typeface="Symbol" pitchFamily="18" charset="2"/>
              </a:rPr>
              <a:t> is a prime </a:t>
            </a:r>
            <a:r>
              <a:rPr lang="en-US" sz="3200" dirty="0" smtClean="0">
                <a:sym typeface="Symbol" pitchFamily="18" charset="2"/>
              </a:rPr>
              <a:t>number</a:t>
            </a:r>
            <a:endParaRPr lang="en-US" sz="3200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9" grpId="0" build="allAtOnce"/>
      <p:bldP spid="505860" grpId="0"/>
      <p:bldP spid="505861" grpId="0"/>
      <p:bldP spid="505862" grpId="0"/>
      <p:bldP spid="50586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471488"/>
            <a:ext cx="8296275" cy="823912"/>
          </a:xfrm>
        </p:spPr>
        <p:txBody>
          <a:bodyPr/>
          <a:lstStyle/>
          <a:p>
            <a:pPr rtl="0"/>
            <a:r>
              <a:rPr lang="en-US">
                <a:solidFill>
                  <a:srgbClr val="009900"/>
                </a:solidFill>
              </a:rPr>
              <a:t>The Schwartz-Zippel lemma</a:t>
            </a:r>
          </a:p>
        </p:txBody>
      </p:sp>
      <p:sp>
        <p:nvSpPr>
          <p:cNvPr id="506883" name="Text Box 3"/>
          <p:cNvSpPr txBox="1">
            <a:spLocks noChangeArrowheads="1"/>
          </p:cNvSpPr>
          <p:nvPr/>
        </p:nvSpPr>
        <p:spPr bwMode="auto">
          <a:xfrm>
            <a:off x="674688" y="1547813"/>
            <a:ext cx="7834312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/>
              <a:t>Let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sz="3200" i="1" dirty="0">
                <a:solidFill>
                  <a:schemeClr val="accent2"/>
                </a:solidFill>
              </a:rPr>
              <a:t>P</a:t>
            </a:r>
            <a:r>
              <a:rPr lang="en-US" sz="3200" dirty="0">
                <a:solidFill>
                  <a:schemeClr val="accent2"/>
                </a:solidFill>
              </a:rPr>
              <a:t>(</a:t>
            </a:r>
            <a:r>
              <a:rPr lang="en-US" sz="3200" i="1" dirty="0">
                <a:solidFill>
                  <a:schemeClr val="accent2"/>
                </a:solidFill>
              </a:rPr>
              <a:t>x</a:t>
            </a:r>
            <a:r>
              <a:rPr lang="en-US" sz="3200" i="1" baseline="-25000" dirty="0">
                <a:solidFill>
                  <a:schemeClr val="accent2"/>
                </a:solidFill>
              </a:rPr>
              <a:t>1</a:t>
            </a:r>
            <a:r>
              <a:rPr lang="en-US" sz="3200" dirty="0">
                <a:solidFill>
                  <a:schemeClr val="accent2"/>
                </a:solidFill>
              </a:rPr>
              <a:t>,</a:t>
            </a:r>
            <a:r>
              <a:rPr lang="en-US" sz="3200" i="1" dirty="0">
                <a:solidFill>
                  <a:schemeClr val="accent2"/>
                </a:solidFill>
              </a:rPr>
              <a:t>x</a:t>
            </a:r>
            <a:r>
              <a:rPr lang="en-US" sz="3200" i="1" baseline="-25000" dirty="0">
                <a:solidFill>
                  <a:schemeClr val="accent2"/>
                </a:solidFill>
              </a:rPr>
              <a:t>2</a:t>
            </a:r>
            <a:r>
              <a:rPr lang="en-US" sz="3200" dirty="0">
                <a:solidFill>
                  <a:schemeClr val="accent2"/>
                </a:solidFill>
              </a:rPr>
              <a:t>,…,</a:t>
            </a:r>
            <a:r>
              <a:rPr lang="en-US" sz="3200" i="1" dirty="0" err="1">
                <a:solidFill>
                  <a:schemeClr val="accent2"/>
                </a:solidFill>
              </a:rPr>
              <a:t>x</a:t>
            </a:r>
            <a:r>
              <a:rPr lang="en-US" sz="3200" i="1" baseline="-25000" dirty="0" err="1">
                <a:solidFill>
                  <a:schemeClr val="accent2"/>
                </a:solidFill>
              </a:rPr>
              <a:t>n</a:t>
            </a:r>
            <a:r>
              <a:rPr lang="en-US" sz="3200" dirty="0">
                <a:solidFill>
                  <a:schemeClr val="accent2"/>
                </a:solidFill>
              </a:rPr>
              <a:t>) </a:t>
            </a:r>
            <a:r>
              <a:rPr lang="en-US" sz="3200" dirty="0"/>
              <a:t>be a polynomial of degree </a:t>
            </a:r>
            <a:r>
              <a:rPr lang="en-US" sz="3200" i="1" dirty="0">
                <a:solidFill>
                  <a:schemeClr val="accent2"/>
                </a:solidFill>
              </a:rPr>
              <a:t>d</a:t>
            </a:r>
            <a:r>
              <a:rPr lang="en-US" sz="3200" dirty="0"/>
              <a:t> over a field </a:t>
            </a:r>
            <a:r>
              <a:rPr lang="en-US" sz="3200" i="1" dirty="0">
                <a:solidFill>
                  <a:schemeClr val="accent2"/>
                </a:solidFill>
              </a:rPr>
              <a:t>F</a:t>
            </a:r>
            <a:r>
              <a:rPr lang="en-US" sz="3200" dirty="0"/>
              <a:t>. Let </a:t>
            </a:r>
            <a:r>
              <a:rPr lang="en-US" sz="3200" i="1" dirty="0">
                <a:solidFill>
                  <a:schemeClr val="accent2"/>
                </a:solidFill>
              </a:rPr>
              <a:t>S</a:t>
            </a:r>
            <a:r>
              <a:rPr lang="en-US" sz="3200" dirty="0">
                <a:sym typeface="Symbol" pitchFamily="18" charset="2"/>
              </a:rPr>
              <a:t></a:t>
            </a:r>
            <a:r>
              <a:rPr lang="en-US" sz="3200" dirty="0">
                <a:solidFill>
                  <a:schemeClr val="accent2"/>
                </a:solidFill>
                <a:sym typeface="Symbol" pitchFamily="18" charset="2"/>
              </a:rPr>
              <a:t>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3200" i="1" dirty="0">
                <a:solidFill>
                  <a:schemeClr val="accent2"/>
                </a:solidFill>
                <a:sym typeface="Symbol" pitchFamily="18" charset="2"/>
              </a:rPr>
              <a:t>F</a:t>
            </a:r>
            <a:r>
              <a:rPr lang="en-US" sz="3200" dirty="0">
                <a:sym typeface="Symbol" pitchFamily="18" charset="2"/>
              </a:rPr>
              <a:t>. If </a:t>
            </a:r>
            <a:r>
              <a:rPr lang="en-US" sz="3200" i="1" dirty="0">
                <a:solidFill>
                  <a:schemeClr val="accent2"/>
                </a:solidFill>
              </a:rPr>
              <a:t>P</a:t>
            </a:r>
            <a:r>
              <a:rPr lang="en-US" sz="3200" dirty="0">
                <a:solidFill>
                  <a:schemeClr val="accent2"/>
                </a:solidFill>
              </a:rPr>
              <a:t>(</a:t>
            </a:r>
            <a:r>
              <a:rPr lang="en-US" sz="3200" i="1" dirty="0">
                <a:solidFill>
                  <a:schemeClr val="accent2"/>
                </a:solidFill>
              </a:rPr>
              <a:t>x</a:t>
            </a:r>
            <a:r>
              <a:rPr lang="en-US" sz="3200" i="1" baseline="-25000" dirty="0">
                <a:solidFill>
                  <a:schemeClr val="accent2"/>
                </a:solidFill>
              </a:rPr>
              <a:t>1</a:t>
            </a:r>
            <a:r>
              <a:rPr lang="en-US" sz="3200" dirty="0">
                <a:solidFill>
                  <a:schemeClr val="accent2"/>
                </a:solidFill>
              </a:rPr>
              <a:t>,</a:t>
            </a:r>
            <a:r>
              <a:rPr lang="en-US" sz="3200" i="1" dirty="0">
                <a:solidFill>
                  <a:schemeClr val="accent2"/>
                </a:solidFill>
              </a:rPr>
              <a:t>x</a:t>
            </a:r>
            <a:r>
              <a:rPr lang="en-US" sz="3200" i="1" baseline="-25000" dirty="0">
                <a:solidFill>
                  <a:schemeClr val="accent2"/>
                </a:solidFill>
              </a:rPr>
              <a:t>2</a:t>
            </a:r>
            <a:r>
              <a:rPr lang="en-US" sz="3200" dirty="0">
                <a:solidFill>
                  <a:schemeClr val="accent2"/>
                </a:solidFill>
              </a:rPr>
              <a:t>,…,</a:t>
            </a:r>
            <a:r>
              <a:rPr lang="en-US" sz="3200" i="1" dirty="0" err="1">
                <a:solidFill>
                  <a:schemeClr val="accent2"/>
                </a:solidFill>
              </a:rPr>
              <a:t>x</a:t>
            </a:r>
            <a:r>
              <a:rPr lang="en-US" sz="3200" i="1" baseline="-25000" dirty="0" err="1">
                <a:solidFill>
                  <a:schemeClr val="accent2"/>
                </a:solidFill>
              </a:rPr>
              <a:t>n</a:t>
            </a:r>
            <a:r>
              <a:rPr lang="en-US" sz="3200" dirty="0">
                <a:solidFill>
                  <a:schemeClr val="accent2"/>
                </a:solidFill>
              </a:rPr>
              <a:t>)</a:t>
            </a:r>
            <a:r>
              <a:rPr lang="en-US" sz="3200" dirty="0">
                <a:solidFill>
                  <a:schemeClr val="accent2"/>
                </a:solidFill>
                <a:sym typeface="Symbol" pitchFamily="18" charset="2"/>
              </a:rPr>
              <a:t>0 </a:t>
            </a:r>
            <a:r>
              <a:rPr lang="en-US" sz="3200" dirty="0">
                <a:sym typeface="Symbol" pitchFamily="18" charset="2"/>
              </a:rPr>
              <a:t>and </a:t>
            </a:r>
            <a:r>
              <a:rPr lang="en-US" sz="3200" i="1" dirty="0">
                <a:solidFill>
                  <a:schemeClr val="accent2"/>
                </a:solidFill>
              </a:rPr>
              <a:t>a</a:t>
            </a:r>
            <a:r>
              <a:rPr lang="en-US" sz="3200" i="1" baseline="-25000" dirty="0">
                <a:solidFill>
                  <a:schemeClr val="accent2"/>
                </a:solidFill>
              </a:rPr>
              <a:t>1</a:t>
            </a:r>
            <a:r>
              <a:rPr lang="en-US" sz="3200" dirty="0">
                <a:solidFill>
                  <a:schemeClr val="accent2"/>
                </a:solidFill>
              </a:rPr>
              <a:t>,</a:t>
            </a:r>
            <a:r>
              <a:rPr lang="en-US" sz="3200" i="1" dirty="0">
                <a:solidFill>
                  <a:schemeClr val="accent2"/>
                </a:solidFill>
              </a:rPr>
              <a:t>a</a:t>
            </a:r>
            <a:r>
              <a:rPr lang="en-US" sz="3200" i="1" baseline="-25000" dirty="0">
                <a:solidFill>
                  <a:schemeClr val="accent2"/>
                </a:solidFill>
              </a:rPr>
              <a:t>2</a:t>
            </a:r>
            <a:r>
              <a:rPr lang="en-US" sz="3200" dirty="0">
                <a:solidFill>
                  <a:schemeClr val="accent2"/>
                </a:solidFill>
              </a:rPr>
              <a:t>,…,</a:t>
            </a:r>
            <a:r>
              <a:rPr lang="en-US" sz="3200" i="1" dirty="0">
                <a:solidFill>
                  <a:schemeClr val="accent2"/>
                </a:solidFill>
              </a:rPr>
              <a:t>a</a:t>
            </a:r>
            <a:r>
              <a:rPr lang="en-US" sz="3200" i="1" baseline="-25000" dirty="0">
                <a:solidFill>
                  <a:schemeClr val="accent2"/>
                </a:solidFill>
              </a:rPr>
              <a:t>n</a:t>
            </a:r>
            <a:r>
              <a:rPr lang="en-US" sz="3200" b="1" i="1" baseline="-25000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are chosen randomly and independently from </a:t>
            </a:r>
            <a:r>
              <a:rPr lang="en-US" sz="3200" i="1" dirty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3200" dirty="0">
                <a:sym typeface="Symbol" pitchFamily="18" charset="2"/>
              </a:rPr>
              <a:t>, then</a:t>
            </a:r>
            <a:endParaRPr lang="en-US" sz="3200" baseline="-25000" dirty="0">
              <a:sym typeface="Symbol" pitchFamily="18" charset="2"/>
            </a:endParaRPr>
          </a:p>
        </p:txBody>
      </p:sp>
      <p:pic>
        <p:nvPicPr>
          <p:cNvPr id="506884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3544888"/>
            <a:ext cx="5654675" cy="949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06885" name="Text Box 5"/>
          <p:cNvSpPr txBox="1">
            <a:spLocks noChangeArrowheads="1"/>
          </p:cNvSpPr>
          <p:nvPr/>
        </p:nvSpPr>
        <p:spPr bwMode="auto">
          <a:xfrm>
            <a:off x="654050" y="4548854"/>
            <a:ext cx="7874000" cy="52322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/>
            <a:r>
              <a:rPr lang="en-US" sz="2800" dirty="0"/>
              <a:t>Proof by induction on </a:t>
            </a:r>
            <a:r>
              <a:rPr lang="en-US" sz="2800" i="1" dirty="0">
                <a:solidFill>
                  <a:schemeClr val="accent2"/>
                </a:solidFill>
              </a:rPr>
              <a:t>n</a:t>
            </a:r>
            <a:r>
              <a:rPr lang="en-US" sz="2800" dirty="0"/>
              <a:t>.</a:t>
            </a:r>
          </a:p>
        </p:txBody>
      </p:sp>
      <p:sp>
        <p:nvSpPr>
          <p:cNvPr id="506886" name="Text Box 6"/>
          <p:cNvSpPr txBox="1">
            <a:spLocks noChangeArrowheads="1"/>
          </p:cNvSpPr>
          <p:nvPr/>
        </p:nvSpPr>
        <p:spPr bwMode="auto">
          <a:xfrm>
            <a:off x="482600" y="5168900"/>
            <a:ext cx="8218488" cy="95410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/>
            <a:r>
              <a:rPr lang="en-US" sz="2800" dirty="0"/>
              <a:t>For </a:t>
            </a:r>
            <a:r>
              <a:rPr lang="en-US" sz="2800" i="1" dirty="0">
                <a:solidFill>
                  <a:schemeClr val="accent2"/>
                </a:solidFill>
              </a:rPr>
              <a:t>n=</a:t>
            </a:r>
            <a:r>
              <a:rPr lang="en-US" sz="2800" dirty="0">
                <a:solidFill>
                  <a:schemeClr val="accent2"/>
                </a:solidFill>
              </a:rPr>
              <a:t>1</a:t>
            </a:r>
            <a:r>
              <a:rPr lang="en-US" sz="2800" dirty="0"/>
              <a:t>, follows from the fact that polynomial of degree </a:t>
            </a:r>
            <a:r>
              <a:rPr lang="en-US" sz="2800" i="1" dirty="0">
                <a:solidFill>
                  <a:schemeClr val="accent2"/>
                </a:solidFill>
              </a:rPr>
              <a:t>d</a:t>
            </a:r>
            <a:r>
              <a:rPr lang="en-US" sz="2800" dirty="0"/>
              <a:t> over a field has at most </a:t>
            </a:r>
            <a:r>
              <a:rPr lang="en-US" sz="2800" i="1" dirty="0">
                <a:solidFill>
                  <a:schemeClr val="accent2"/>
                </a:solidFill>
              </a:rPr>
              <a:t>d</a:t>
            </a:r>
            <a:r>
              <a:rPr lang="en-US" sz="2800" dirty="0"/>
              <a:t> roots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395288"/>
            <a:ext cx="8296275" cy="823912"/>
          </a:xfrm>
        </p:spPr>
        <p:txBody>
          <a:bodyPr>
            <a:normAutofit fontScale="90000"/>
          </a:bodyPr>
          <a:lstStyle/>
          <a:p>
            <a:pPr rtl="0"/>
            <a:r>
              <a:rPr lang="en-US" sz="4000">
                <a:solidFill>
                  <a:srgbClr val="009900"/>
                </a:solidFill>
              </a:rPr>
              <a:t>Lovasz’s algorithm for </a:t>
            </a:r>
            <a:br>
              <a:rPr lang="en-US" sz="4000">
                <a:solidFill>
                  <a:srgbClr val="009900"/>
                </a:solidFill>
              </a:rPr>
            </a:br>
            <a:r>
              <a:rPr lang="en-US" sz="4000">
                <a:solidFill>
                  <a:srgbClr val="009900"/>
                </a:solidFill>
              </a:rPr>
              <a:t>existence of perfect matchings</a:t>
            </a:r>
            <a:endParaRPr lang="en-US" sz="2800">
              <a:solidFill>
                <a:srgbClr val="009900"/>
              </a:solidFill>
            </a:endParaRPr>
          </a:p>
        </p:txBody>
      </p:sp>
      <p:sp>
        <p:nvSpPr>
          <p:cNvPr id="571395" name="Rectangle 3"/>
          <p:cNvSpPr>
            <a:spLocks noChangeArrowheads="1"/>
          </p:cNvSpPr>
          <p:nvPr/>
        </p:nvSpPr>
        <p:spPr bwMode="auto">
          <a:xfrm>
            <a:off x="1000125" y="1624013"/>
            <a:ext cx="698976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Construct the </a:t>
            </a:r>
            <a:r>
              <a:rPr lang="en-US" sz="2800" dirty="0" err="1">
                <a:solidFill>
                  <a:schemeClr val="tx2"/>
                </a:solidFill>
              </a:rPr>
              <a:t>Tutte</a:t>
            </a:r>
            <a:r>
              <a:rPr lang="en-US" sz="2800" dirty="0">
                <a:solidFill>
                  <a:schemeClr val="tx2"/>
                </a:solidFill>
              </a:rPr>
              <a:t> matrix </a:t>
            </a:r>
            <a:r>
              <a:rPr lang="en-US" sz="2800" b="1" i="1" dirty="0">
                <a:solidFill>
                  <a:schemeClr val="accent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.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Replace each variable </a:t>
            </a:r>
            <a:r>
              <a:rPr lang="en-US" sz="2800" i="1" dirty="0" err="1">
                <a:solidFill>
                  <a:schemeClr val="accent2"/>
                </a:solidFill>
              </a:rPr>
              <a:t>x</a:t>
            </a:r>
            <a:r>
              <a:rPr lang="en-US" sz="2800" i="1" baseline="-25000" dirty="0" err="1">
                <a:solidFill>
                  <a:schemeClr val="accent2"/>
                </a:solidFill>
              </a:rPr>
              <a:t>ij</a:t>
            </a:r>
            <a:r>
              <a:rPr lang="en-US" sz="2800" dirty="0">
                <a:solidFill>
                  <a:schemeClr val="tx2"/>
                </a:solidFill>
              </a:rPr>
              <a:t> by a random element of </a:t>
            </a:r>
            <a:r>
              <a:rPr lang="en-US" sz="2800" i="1" dirty="0" err="1">
                <a:solidFill>
                  <a:schemeClr val="accent2"/>
                </a:solidFill>
              </a:rPr>
              <a:t>Z</a:t>
            </a:r>
            <a:r>
              <a:rPr lang="en-US" sz="2800" i="1" baseline="-25000" dirty="0" err="1">
                <a:solidFill>
                  <a:schemeClr val="accent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, where </a:t>
            </a:r>
            <a:r>
              <a:rPr lang="en-US" sz="2800" i="1" dirty="0">
                <a:solidFill>
                  <a:schemeClr val="accent2"/>
                </a:solidFill>
              </a:rPr>
              <a:t>p</a:t>
            </a:r>
            <a:r>
              <a:rPr lang="en-US" sz="2800" dirty="0">
                <a:solidFill>
                  <a:schemeClr val="accent2"/>
                </a:solidFill>
              </a:rPr>
              <a:t>=O(</a:t>
            </a:r>
            <a:r>
              <a:rPr lang="en-US" sz="2800" i="1" dirty="0">
                <a:solidFill>
                  <a:schemeClr val="accent2"/>
                </a:solidFill>
              </a:rPr>
              <a:t>n</a:t>
            </a:r>
            <a:r>
              <a:rPr lang="en-US" sz="2800" i="1" baseline="30000" dirty="0">
                <a:solidFill>
                  <a:schemeClr val="accent2"/>
                </a:solidFill>
              </a:rPr>
              <a:t>2</a:t>
            </a:r>
            <a:r>
              <a:rPr lang="en-US" sz="2800" dirty="0">
                <a:solidFill>
                  <a:schemeClr val="accent2"/>
                </a:solidFill>
              </a:rPr>
              <a:t>)</a:t>
            </a:r>
            <a:r>
              <a:rPr lang="en-US" sz="2800" dirty="0">
                <a:solidFill>
                  <a:schemeClr val="tx2"/>
                </a:solidFill>
              </a:rPr>
              <a:t> is prime.</a:t>
            </a:r>
            <a:endParaRPr lang="en-US" sz="2800" baseline="-25000" dirty="0"/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800" dirty="0"/>
              <a:t>Compute </a:t>
            </a:r>
            <a:r>
              <a:rPr lang="en-US" sz="2800" dirty="0" err="1">
                <a:solidFill>
                  <a:schemeClr val="accent2"/>
                </a:solidFill>
              </a:rPr>
              <a:t>det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i="1" dirty="0">
                <a:solidFill>
                  <a:schemeClr val="accent2"/>
                </a:solidFill>
              </a:rPr>
              <a:t>A</a:t>
            </a:r>
            <a:r>
              <a:rPr lang="en-US" sz="2800" dirty="0"/>
              <a:t>.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800" dirty="0"/>
              <a:t>If </a:t>
            </a:r>
            <a:r>
              <a:rPr lang="en-US" sz="2800" dirty="0" err="1">
                <a:solidFill>
                  <a:schemeClr val="accent2"/>
                </a:solidFill>
              </a:rPr>
              <a:t>det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b="1" i="1" dirty="0">
                <a:solidFill>
                  <a:schemeClr val="accent2"/>
                </a:solidFill>
              </a:rPr>
              <a:t>A </a:t>
            </a:r>
            <a:r>
              <a:rPr lang="en-US" sz="2800" dirty="0">
                <a:solidFill>
                  <a:schemeClr val="accent2"/>
                </a:solidFill>
                <a:sym typeface="Symbol" pitchFamily="18" charset="2"/>
              </a:rPr>
              <a:t> 0</a:t>
            </a:r>
            <a:r>
              <a:rPr lang="en-US" sz="2800" dirty="0">
                <a:sym typeface="Symbol" pitchFamily="18" charset="2"/>
              </a:rPr>
              <a:t>, say ‘</a:t>
            </a:r>
            <a:r>
              <a:rPr lang="en-US" sz="2800" dirty="0">
                <a:solidFill>
                  <a:srgbClr val="33CC33"/>
                </a:solidFill>
                <a:sym typeface="Symbol" pitchFamily="18" charset="2"/>
              </a:rPr>
              <a:t>yes</a:t>
            </a:r>
            <a:r>
              <a:rPr lang="en-US" sz="2800" dirty="0">
                <a:sym typeface="Symbol" pitchFamily="18" charset="2"/>
              </a:rPr>
              <a:t>’, otherwise ‘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no</a:t>
            </a:r>
            <a:r>
              <a:rPr lang="en-US" sz="2800" dirty="0">
                <a:sym typeface="Symbol" pitchFamily="18" charset="2"/>
              </a:rPr>
              <a:t>’. </a:t>
            </a:r>
          </a:p>
        </p:txBody>
      </p:sp>
      <p:sp>
        <p:nvSpPr>
          <p:cNvPr id="571400" name="Text Box 8"/>
          <p:cNvSpPr txBox="1">
            <a:spLocks noChangeArrowheads="1"/>
          </p:cNvSpPr>
          <p:nvPr/>
        </p:nvSpPr>
        <p:spPr bwMode="auto">
          <a:xfrm>
            <a:off x="962025" y="4235450"/>
            <a:ext cx="7143750" cy="95410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/>
            <a:r>
              <a:rPr lang="en-US" sz="2800" dirty="0"/>
              <a:t>If algorithm says </a:t>
            </a:r>
            <a:r>
              <a:rPr lang="en-US" sz="2800" dirty="0">
                <a:sym typeface="Symbol" pitchFamily="18" charset="2"/>
              </a:rPr>
              <a:t>‘</a:t>
            </a:r>
            <a:r>
              <a:rPr lang="en-US" sz="2800" dirty="0">
                <a:solidFill>
                  <a:srgbClr val="33CC33"/>
                </a:solidFill>
              </a:rPr>
              <a:t>yes</a:t>
            </a:r>
            <a:r>
              <a:rPr lang="en-US" sz="2800" dirty="0"/>
              <a:t>’, then </a:t>
            </a:r>
            <a:br>
              <a:rPr lang="en-US" sz="2800" dirty="0"/>
            </a:br>
            <a:r>
              <a:rPr lang="en-US" sz="2800" dirty="0"/>
              <a:t>the graph contains a perfect matching.</a:t>
            </a:r>
          </a:p>
        </p:txBody>
      </p:sp>
      <p:sp>
        <p:nvSpPr>
          <p:cNvPr id="571402" name="Text Box 10"/>
          <p:cNvSpPr txBox="1">
            <a:spLocks noChangeArrowheads="1"/>
          </p:cNvSpPr>
          <p:nvPr/>
        </p:nvSpPr>
        <p:spPr bwMode="auto">
          <a:xfrm>
            <a:off x="962025" y="5272088"/>
            <a:ext cx="7143750" cy="138499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/>
            <a:r>
              <a:rPr lang="en-US" sz="2800" dirty="0"/>
              <a:t>If the graph contains a perfect matching, then the probability that the algorithm says </a:t>
            </a:r>
            <a:r>
              <a:rPr lang="en-US" sz="2800" dirty="0">
                <a:sym typeface="Symbol" pitchFamily="18" charset="2"/>
              </a:rPr>
              <a:t>‘</a:t>
            </a:r>
            <a:r>
              <a:rPr lang="en-US" sz="2800" dirty="0">
                <a:solidFill>
                  <a:srgbClr val="FF0000"/>
                </a:solidFill>
              </a:rPr>
              <a:t>no</a:t>
            </a:r>
            <a:r>
              <a:rPr lang="en-US" sz="2800" dirty="0"/>
              <a:t>’, </a:t>
            </a:r>
            <a:br>
              <a:rPr lang="en-US" sz="2800" dirty="0"/>
            </a:br>
            <a:r>
              <a:rPr lang="en-US" sz="2800" dirty="0"/>
              <a:t>is at most </a:t>
            </a:r>
            <a:r>
              <a:rPr lang="en-US" sz="2800" dirty="0">
                <a:solidFill>
                  <a:srgbClr val="CC0099"/>
                </a:solidFill>
              </a:rPr>
              <a:t>O(1/</a:t>
            </a:r>
            <a:r>
              <a:rPr lang="en-US" sz="2800" i="1" dirty="0">
                <a:solidFill>
                  <a:srgbClr val="CC0099"/>
                </a:solidFill>
              </a:rPr>
              <a:t>n</a:t>
            </a:r>
            <a:r>
              <a:rPr lang="en-US" sz="2800" dirty="0">
                <a:solidFill>
                  <a:srgbClr val="CC0099"/>
                </a:solidFill>
              </a:rPr>
              <a:t>)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5" grpId="0" build="allAtOnce"/>
      <p:bldP spid="571400" grpId="0"/>
      <p:bldP spid="57140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266700"/>
            <a:ext cx="8296275" cy="823912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FF0000"/>
                </a:solidFill>
              </a:rPr>
              <a:t>Parallel</a:t>
            </a:r>
            <a:r>
              <a:rPr lang="en-US" dirty="0" smtClean="0">
                <a:solidFill>
                  <a:srgbClr val="009900"/>
                </a:solidFill>
              </a:rPr>
              <a:t> algorithms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7300" y="1181100"/>
            <a:ext cx="66294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Determinants can be computed </a:t>
            </a:r>
            <a:br>
              <a:rPr lang="en-US" dirty="0" smtClean="0"/>
            </a:br>
            <a:r>
              <a:rPr lang="en-US" dirty="0" smtClean="0"/>
              <a:t>very quickly in </a:t>
            </a:r>
            <a:r>
              <a:rPr lang="en-US" dirty="0" smtClean="0">
                <a:solidFill>
                  <a:srgbClr val="FF0000"/>
                </a:solidFill>
              </a:rPr>
              <a:t>parallel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7300" y="2362200"/>
            <a:ext cx="6629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DET </a:t>
            </a:r>
            <a:r>
              <a:rPr lang="en-US" dirty="0" smtClean="0">
                <a:sym typeface="Symbol"/>
              </a:rPr>
              <a:t> NC</a:t>
            </a:r>
            <a:r>
              <a:rPr lang="en-US" baseline="30000" dirty="0" smtClean="0">
                <a:sym typeface="Symbol"/>
              </a:rPr>
              <a:t>2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48000"/>
            <a:ext cx="91440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Perfect </a:t>
            </a:r>
            <a:r>
              <a:rPr lang="en-US" dirty="0" err="1" smtClean="0"/>
              <a:t>matchings</a:t>
            </a:r>
            <a:r>
              <a:rPr lang="en-US" dirty="0" smtClean="0"/>
              <a:t> can be detected</a:t>
            </a:r>
            <a:br>
              <a:rPr lang="en-US" dirty="0" smtClean="0"/>
            </a:br>
            <a:r>
              <a:rPr lang="en-US" dirty="0" smtClean="0"/>
              <a:t>very quickly in </a:t>
            </a:r>
            <a:r>
              <a:rPr lang="en-US" dirty="0" smtClean="0">
                <a:solidFill>
                  <a:srgbClr val="FF0000"/>
                </a:solidFill>
              </a:rPr>
              <a:t>parallel </a:t>
            </a:r>
            <a:r>
              <a:rPr lang="en-US" dirty="0" smtClean="0">
                <a:solidFill>
                  <a:schemeClr val="tx1"/>
                </a:solidFill>
              </a:rPr>
              <a:t>(using </a:t>
            </a:r>
            <a:r>
              <a:rPr lang="en-US" dirty="0" smtClean="0">
                <a:solidFill>
                  <a:schemeClr val="accent2"/>
                </a:solidFill>
              </a:rPr>
              <a:t>randomization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7300" y="4343400"/>
            <a:ext cx="6629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PERFECT-MATCH </a:t>
            </a:r>
            <a:r>
              <a:rPr lang="en-US" dirty="0" smtClean="0">
                <a:sym typeface="Symbol"/>
              </a:rPr>
              <a:t>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R</a:t>
            </a:r>
            <a:r>
              <a:rPr lang="en-US" dirty="0" smtClean="0">
                <a:sym typeface="Symbol"/>
              </a:rPr>
              <a:t>NC</a:t>
            </a:r>
            <a:r>
              <a:rPr lang="en-US" baseline="30000" dirty="0" smtClean="0">
                <a:sym typeface="Symbol"/>
              </a:rPr>
              <a:t>2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181600"/>
            <a:ext cx="91440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990000"/>
                </a:solidFill>
              </a:rPr>
              <a:t>Open problem: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???  PERFECT-MATCH </a:t>
            </a:r>
            <a:r>
              <a:rPr lang="en-US" dirty="0" smtClean="0">
                <a:sym typeface="Symbol"/>
              </a:rPr>
              <a:t> NC ???</a:t>
            </a:r>
            <a:endParaRPr lang="he-IL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317500"/>
            <a:ext cx="8296275" cy="823913"/>
          </a:xfrm>
        </p:spPr>
        <p:txBody>
          <a:bodyPr/>
          <a:lstStyle/>
          <a:p>
            <a:pPr rtl="0"/>
            <a:r>
              <a:rPr lang="en-US" dirty="0">
                <a:solidFill>
                  <a:srgbClr val="FF0000"/>
                </a:solidFill>
              </a:rPr>
              <a:t>Finding</a:t>
            </a:r>
            <a:r>
              <a:rPr lang="en-US" dirty="0">
                <a:solidFill>
                  <a:srgbClr val="009900"/>
                </a:solidFill>
              </a:rPr>
              <a:t> perfect </a:t>
            </a:r>
            <a:r>
              <a:rPr lang="en-US" dirty="0" err="1">
                <a:solidFill>
                  <a:srgbClr val="009900"/>
                </a:solidFill>
              </a:rPr>
              <a:t>matchings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507907" name="Text Box 3"/>
          <p:cNvSpPr txBox="1">
            <a:spLocks noChangeArrowheads="1"/>
          </p:cNvSpPr>
          <p:nvPr/>
        </p:nvSpPr>
        <p:spPr bwMode="auto">
          <a:xfrm>
            <a:off x="654844" y="1316038"/>
            <a:ext cx="783431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rgbClr val="990000"/>
                </a:solidFill>
              </a:rPr>
              <a:t>Self Reducibility</a:t>
            </a:r>
            <a:endParaRPr lang="en-US" sz="3200" dirty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507908" name="Text Box 4"/>
          <p:cNvSpPr txBox="1">
            <a:spLocks noChangeArrowheads="1"/>
          </p:cNvSpPr>
          <p:nvPr/>
        </p:nvSpPr>
        <p:spPr bwMode="auto">
          <a:xfrm>
            <a:off x="712788" y="3238500"/>
            <a:ext cx="771842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Needs </a:t>
            </a:r>
            <a:r>
              <a:rPr lang="en-US" sz="3200" dirty="0" smtClean="0">
                <a:solidFill>
                  <a:schemeClr val="accent2"/>
                </a:solidFill>
              </a:rPr>
              <a:t>O(</a:t>
            </a:r>
            <a:r>
              <a:rPr lang="en-US" sz="3200" i="1" dirty="0" smtClean="0">
                <a:solidFill>
                  <a:schemeClr val="accent2"/>
                </a:solidFill>
              </a:rPr>
              <a:t>n</a:t>
            </a:r>
            <a:r>
              <a:rPr lang="en-US" sz="3200" baseline="30000" dirty="0" smtClean="0">
                <a:solidFill>
                  <a:schemeClr val="accent2"/>
                </a:solidFill>
              </a:rPr>
              <a:t>2</a:t>
            </a:r>
            <a:r>
              <a:rPr lang="en-US" sz="3200" dirty="0" smtClean="0">
                <a:solidFill>
                  <a:schemeClr val="accent2"/>
                </a:solidFill>
              </a:rPr>
              <a:t>)</a:t>
            </a:r>
            <a:r>
              <a:rPr lang="en-US" sz="3200" dirty="0" smtClean="0">
                <a:solidFill>
                  <a:schemeClr val="tx2"/>
                </a:solidFill>
              </a:rPr>
              <a:t> determinant computations</a:t>
            </a:r>
            <a:endParaRPr lang="en-US" sz="3200" i="1" baseline="-25000" dirty="0">
              <a:sym typeface="Symbol" pitchFamily="18" charset="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12788" y="3834825"/>
            <a:ext cx="771842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Running </a:t>
            </a:r>
            <a:r>
              <a:rPr lang="en-US" dirty="0" smtClean="0"/>
              <a:t>time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smtClean="0">
                <a:solidFill>
                  <a:schemeClr val="accent2"/>
                </a:solidFill>
              </a:rPr>
              <a:t>O(</a:t>
            </a:r>
            <a:r>
              <a:rPr lang="en-US" sz="3200" i="1" dirty="0" smtClean="0">
                <a:solidFill>
                  <a:schemeClr val="accent2"/>
                </a:solidFill>
              </a:rPr>
              <a:t>n</a:t>
            </a:r>
            <a:r>
              <a:rPr lang="en-US" baseline="30000" dirty="0" smtClean="0">
                <a:solidFill>
                  <a:schemeClr val="accent2"/>
                </a:solidFill>
                <a:sym typeface="Symbol" pitchFamily="18" charset="2"/>
              </a:rPr>
              <a:t> +</a:t>
            </a:r>
            <a:r>
              <a:rPr lang="en-US" sz="3200" baseline="30000" dirty="0" smtClean="0">
                <a:solidFill>
                  <a:schemeClr val="accent2"/>
                </a:solidFill>
              </a:rPr>
              <a:t>2</a:t>
            </a:r>
            <a:r>
              <a:rPr lang="en-US" sz="3200" dirty="0" smtClean="0">
                <a:solidFill>
                  <a:schemeClr val="accent2"/>
                </a:solidFill>
              </a:rPr>
              <a:t>)</a:t>
            </a:r>
            <a:endParaRPr lang="en-US" sz="3200" i="1" baseline="-25000" dirty="0">
              <a:sym typeface="Symbol" pitchFamily="18" charset="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12788" y="5320725"/>
            <a:ext cx="771842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Not parallelizable!</a:t>
            </a:r>
            <a:endParaRPr lang="en-US" sz="3200" i="1" baseline="-25000" dirty="0">
              <a:sym typeface="Symbol" pitchFamily="18" charset="2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54844" y="2046982"/>
            <a:ext cx="7834313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990000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Delete an edge and check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whether there is still a perfect matching</a:t>
            </a:r>
            <a:endParaRPr lang="en-US" sz="3200" dirty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12788" y="4711125"/>
            <a:ext cx="771842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Fairly slow…</a:t>
            </a:r>
            <a:endParaRPr lang="en-US" sz="3200" i="1" baseline="-25000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7" grpId="0"/>
      <p:bldP spid="507908" grpId="0"/>
      <p:bldP spid="7" grpId="0"/>
      <p:bldP spid="8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38052" y="367119"/>
            <a:ext cx="7772400" cy="7366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009900"/>
                </a:solidFill>
              </a:rPr>
              <a:t>Matrix multiplication algorithms</a:t>
            </a:r>
          </a:p>
        </p:txBody>
      </p:sp>
      <p:graphicFrame>
        <p:nvGraphicFramePr>
          <p:cNvPr id="441347" name="Group 3"/>
          <p:cNvGraphicFramePr>
            <a:graphicFrameLocks noGrp="1"/>
          </p:cNvGraphicFramePr>
          <p:nvPr>
            <p:ph idx="1"/>
          </p:nvPr>
        </p:nvGraphicFramePr>
        <p:xfrm>
          <a:off x="685800" y="1333858"/>
          <a:ext cx="7772400" cy="2344344"/>
        </p:xfrm>
        <a:graphic>
          <a:graphicData uri="http://schemas.openxmlformats.org/drawingml/2006/table">
            <a:tbl>
              <a:tblPr rtl="1"/>
              <a:tblGrid>
                <a:gridCol w="4467225"/>
                <a:gridCol w="3305175"/>
              </a:tblGrid>
              <a:tr h="6984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Authors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Complexity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669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4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</a:tr>
              <a:tr h="7669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Strassen</a:t>
                      </a:r>
                      <a:r>
                        <a:rPr kumimoji="0" lang="he-IL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(1969)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4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2.81</a:t>
                      </a:r>
                      <a:endParaRPr kumimoji="0" lang="en-US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41364" name="Text Box 20"/>
          <p:cNvSpPr txBox="1">
            <a:spLocks noChangeArrowheads="1"/>
          </p:cNvSpPr>
          <p:nvPr/>
        </p:nvSpPr>
        <p:spPr bwMode="auto">
          <a:xfrm>
            <a:off x="231775" y="5426075"/>
            <a:ext cx="8682038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/>
              <a:t>Conjecture/Open problem:</a:t>
            </a:r>
            <a:r>
              <a:rPr lang="en-US" sz="4800"/>
              <a:t>  </a:t>
            </a:r>
            <a:r>
              <a:rPr lang="en-US" sz="4800" i="1">
                <a:solidFill>
                  <a:srgbClr val="FF0000"/>
                </a:solidFill>
              </a:rPr>
              <a:t>n</a:t>
            </a:r>
            <a:r>
              <a:rPr lang="en-US" sz="4800" baseline="30000">
                <a:solidFill>
                  <a:srgbClr val="FF0000"/>
                </a:solidFill>
              </a:rPr>
              <a:t>2+o(1)   </a:t>
            </a:r>
            <a:r>
              <a:rPr lang="en-US" sz="4800">
                <a:solidFill>
                  <a:srgbClr val="FF0000"/>
                </a:solidFill>
              </a:rPr>
              <a:t>???</a:t>
            </a:r>
          </a:p>
        </p:txBody>
      </p:sp>
      <p:graphicFrame>
        <p:nvGraphicFramePr>
          <p:cNvPr id="5" name="Group 3"/>
          <p:cNvGraphicFramePr>
            <a:graphicFrameLocks/>
          </p:cNvGraphicFramePr>
          <p:nvPr/>
        </p:nvGraphicFramePr>
        <p:xfrm>
          <a:off x="694508" y="4319362"/>
          <a:ext cx="7772400" cy="822960"/>
        </p:xfrm>
        <a:graphic>
          <a:graphicData uri="http://schemas.openxmlformats.org/drawingml/2006/table">
            <a:tbl>
              <a:tblPr rtl="1"/>
              <a:tblGrid>
                <a:gridCol w="4467225"/>
                <a:gridCol w="3305175"/>
              </a:tblGrid>
              <a:tr h="7098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Coppersmith, </a:t>
                      </a:r>
                      <a:r>
                        <a:rPr kumimoji="0" lang="en-US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Winograd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(1990)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4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2.38</a:t>
                      </a:r>
                      <a:endParaRPr kumimoji="0" lang="en-US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5400000">
            <a:off x="3749041" y="3735975"/>
            <a:ext cx="7707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…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317500"/>
            <a:ext cx="8296275" cy="823913"/>
          </a:xfrm>
        </p:spPr>
        <p:txBody>
          <a:bodyPr/>
          <a:lstStyle/>
          <a:p>
            <a:pPr rtl="0"/>
            <a:r>
              <a:rPr lang="en-US">
                <a:solidFill>
                  <a:srgbClr val="FF0000"/>
                </a:solidFill>
              </a:rPr>
              <a:t>Finding</a:t>
            </a:r>
            <a:r>
              <a:rPr lang="en-US">
                <a:solidFill>
                  <a:srgbClr val="009900"/>
                </a:solidFill>
              </a:rPr>
              <a:t> perfect matchings</a:t>
            </a:r>
            <a:endParaRPr lang="en-US" sz="3200">
              <a:solidFill>
                <a:srgbClr val="009900"/>
              </a:solidFill>
            </a:endParaRPr>
          </a:p>
        </p:txBody>
      </p:sp>
      <p:sp>
        <p:nvSpPr>
          <p:cNvPr id="507907" name="Text Box 3"/>
          <p:cNvSpPr txBox="1">
            <a:spLocks noChangeArrowheads="1"/>
          </p:cNvSpPr>
          <p:nvPr/>
        </p:nvSpPr>
        <p:spPr bwMode="auto">
          <a:xfrm>
            <a:off x="654844" y="1316038"/>
            <a:ext cx="7834313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990000"/>
                </a:solidFill>
              </a:rPr>
              <a:t>Rabin-</a:t>
            </a:r>
            <a:r>
              <a:rPr lang="en-US" sz="3200" dirty="0" err="1">
                <a:solidFill>
                  <a:srgbClr val="990000"/>
                </a:solidFill>
              </a:rPr>
              <a:t>Vazirani</a:t>
            </a:r>
            <a:r>
              <a:rPr lang="en-US" sz="3200" dirty="0">
                <a:solidFill>
                  <a:srgbClr val="990000"/>
                </a:solidFill>
              </a:rPr>
              <a:t> (1986):</a:t>
            </a:r>
            <a:r>
              <a:rPr lang="en-US" sz="3200" dirty="0"/>
              <a:t> An edge </a:t>
            </a:r>
            <a:r>
              <a:rPr lang="en-US" sz="3200" dirty="0">
                <a:solidFill>
                  <a:schemeClr val="accent2"/>
                </a:solidFill>
              </a:rPr>
              <a:t>{</a:t>
            </a:r>
            <a:r>
              <a:rPr lang="en-US" sz="3200" i="1" dirty="0" err="1">
                <a:solidFill>
                  <a:schemeClr val="accent2"/>
                </a:solidFill>
              </a:rPr>
              <a:t>i</a:t>
            </a:r>
            <a:r>
              <a:rPr lang="en-US" sz="3200" dirty="0" err="1">
                <a:solidFill>
                  <a:schemeClr val="accent2"/>
                </a:solidFill>
              </a:rPr>
              <a:t>,</a:t>
            </a:r>
            <a:r>
              <a:rPr lang="en-US" sz="3200" i="1" dirty="0" err="1">
                <a:solidFill>
                  <a:schemeClr val="accent2"/>
                </a:solidFill>
              </a:rPr>
              <a:t>j</a:t>
            </a:r>
            <a:r>
              <a:rPr lang="en-US" sz="3200" dirty="0">
                <a:solidFill>
                  <a:schemeClr val="accent2"/>
                </a:solidFill>
              </a:rPr>
              <a:t>}</a:t>
            </a:r>
            <a:r>
              <a:rPr lang="en-US" sz="3200" dirty="0">
                <a:solidFill>
                  <a:schemeClr val="accent2"/>
                </a:solidFill>
                <a:sym typeface="Symbol" pitchFamily="18" charset="2"/>
              </a:rPr>
              <a:t></a:t>
            </a:r>
            <a:r>
              <a:rPr lang="en-US" sz="3200" i="1" dirty="0">
                <a:solidFill>
                  <a:schemeClr val="accent2"/>
                </a:solidFill>
                <a:sym typeface="Symbol" pitchFamily="18" charset="2"/>
              </a:rPr>
              <a:t>E </a:t>
            </a:r>
            <a:r>
              <a:rPr lang="en-US" sz="3200" dirty="0"/>
              <a:t>is contained in a perfect matching </a:t>
            </a:r>
            <a:r>
              <a:rPr lang="en-US" sz="3200" dirty="0" err="1"/>
              <a:t>iff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2"/>
                </a:solidFill>
              </a:rPr>
              <a:t>(</a:t>
            </a:r>
            <a:r>
              <a:rPr lang="en-US" sz="3200" i="1" dirty="0">
                <a:solidFill>
                  <a:schemeClr val="accent2"/>
                </a:solidFill>
              </a:rPr>
              <a:t>A</a:t>
            </a:r>
            <a:r>
              <a:rPr lang="en-US" sz="3200" baseline="30000" dirty="0">
                <a:solidFill>
                  <a:schemeClr val="accent2"/>
                </a:solidFill>
                <a:sym typeface="Symbol" pitchFamily="18" charset="2"/>
              </a:rPr>
              <a:t>1</a:t>
            </a:r>
            <a:r>
              <a:rPr lang="en-US" sz="3200" dirty="0">
                <a:solidFill>
                  <a:schemeClr val="accent2"/>
                </a:solidFill>
                <a:sym typeface="Symbol" pitchFamily="18" charset="2"/>
              </a:rPr>
              <a:t>)</a:t>
            </a:r>
            <a:r>
              <a:rPr lang="en-US" sz="3200" i="1" baseline="-25000" dirty="0">
                <a:solidFill>
                  <a:schemeClr val="accent2"/>
                </a:solidFill>
                <a:sym typeface="Symbol" pitchFamily="18" charset="2"/>
              </a:rPr>
              <a:t>ij</a:t>
            </a:r>
            <a:r>
              <a:rPr lang="en-US" sz="3200" dirty="0">
                <a:solidFill>
                  <a:schemeClr val="accent2"/>
                </a:solidFill>
                <a:sym typeface="Symbol" pitchFamily="18" charset="2"/>
              </a:rPr>
              <a:t>0</a:t>
            </a:r>
            <a:r>
              <a:rPr lang="en-US" sz="3200" dirty="0">
                <a:sym typeface="Symbol" pitchFamily="18" charset="2"/>
              </a:rPr>
              <a:t>. </a:t>
            </a:r>
          </a:p>
        </p:txBody>
      </p:sp>
      <p:sp>
        <p:nvSpPr>
          <p:cNvPr id="507908" name="Text Box 4"/>
          <p:cNvSpPr txBox="1">
            <a:spLocks noChangeArrowheads="1"/>
          </p:cNvSpPr>
          <p:nvPr/>
        </p:nvSpPr>
        <p:spPr bwMode="auto">
          <a:xfrm>
            <a:off x="593725" y="2506663"/>
            <a:ext cx="795655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Leads immediately to an </a:t>
            </a:r>
            <a:r>
              <a:rPr lang="en-US" sz="3200" dirty="0">
                <a:solidFill>
                  <a:schemeClr val="accent2"/>
                </a:solidFill>
              </a:rPr>
              <a:t>O(</a:t>
            </a:r>
            <a:r>
              <a:rPr lang="en-US" sz="3200" i="1" dirty="0">
                <a:solidFill>
                  <a:schemeClr val="accent2"/>
                </a:solidFill>
              </a:rPr>
              <a:t>n</a:t>
            </a:r>
            <a:r>
              <a:rPr lang="en-US" sz="3200" baseline="30000" dirty="0">
                <a:solidFill>
                  <a:schemeClr val="accent2"/>
                </a:solidFill>
                <a:sym typeface="Symbol" pitchFamily="18" charset="2"/>
              </a:rPr>
              <a:t>+1</a:t>
            </a:r>
            <a:r>
              <a:rPr lang="en-US" sz="3200" dirty="0">
                <a:solidFill>
                  <a:schemeClr val="accent2"/>
                </a:solidFill>
                <a:sym typeface="Symbol" pitchFamily="18" charset="2"/>
              </a:rPr>
              <a:t>)</a:t>
            </a:r>
            <a:r>
              <a:rPr lang="en-US" sz="3200" dirty="0">
                <a:solidFill>
                  <a:schemeClr val="tx2"/>
                </a:solidFill>
                <a:sym typeface="Symbol" pitchFamily="18" charset="2"/>
              </a:rPr>
              <a:t> algorithm:</a:t>
            </a:r>
            <a:br>
              <a:rPr lang="en-US" sz="3200" dirty="0">
                <a:solidFill>
                  <a:schemeClr val="tx2"/>
                </a:solidFill>
                <a:sym typeface="Symbol" pitchFamily="18" charset="2"/>
              </a:rPr>
            </a:br>
            <a:r>
              <a:rPr lang="en-US" sz="3200" dirty="0">
                <a:solidFill>
                  <a:schemeClr val="tx2"/>
                </a:solidFill>
                <a:sym typeface="Symbol" pitchFamily="18" charset="2"/>
              </a:rPr>
              <a:t>Find an </a:t>
            </a:r>
            <a:r>
              <a:rPr lang="en-US" sz="3200" dirty="0">
                <a:solidFill>
                  <a:srgbClr val="336600"/>
                </a:solidFill>
                <a:sym typeface="Symbol" pitchFamily="18" charset="2"/>
              </a:rPr>
              <a:t>allowed</a:t>
            </a:r>
            <a:r>
              <a:rPr lang="en-US" sz="3200" dirty="0">
                <a:solidFill>
                  <a:schemeClr val="tx2"/>
                </a:solidFill>
                <a:sym typeface="Symbol" pitchFamily="18" charset="2"/>
              </a:rPr>
              <a:t> edge </a:t>
            </a:r>
            <a:r>
              <a:rPr lang="en-US" sz="3200" dirty="0">
                <a:solidFill>
                  <a:schemeClr val="accent2"/>
                </a:solidFill>
              </a:rPr>
              <a:t>{</a:t>
            </a:r>
            <a:r>
              <a:rPr lang="en-US" sz="3200" i="1" dirty="0" err="1">
                <a:solidFill>
                  <a:schemeClr val="accent2"/>
                </a:solidFill>
              </a:rPr>
              <a:t>i</a:t>
            </a:r>
            <a:r>
              <a:rPr lang="en-US" sz="3200" dirty="0" err="1">
                <a:solidFill>
                  <a:schemeClr val="accent2"/>
                </a:solidFill>
              </a:rPr>
              <a:t>,</a:t>
            </a:r>
            <a:r>
              <a:rPr lang="en-US" sz="3200" i="1" dirty="0" err="1">
                <a:solidFill>
                  <a:schemeClr val="accent2"/>
                </a:solidFill>
              </a:rPr>
              <a:t>j</a:t>
            </a:r>
            <a:r>
              <a:rPr lang="en-US" sz="3200" dirty="0">
                <a:solidFill>
                  <a:schemeClr val="accent2"/>
                </a:solidFill>
              </a:rPr>
              <a:t>}</a:t>
            </a:r>
            <a:r>
              <a:rPr lang="en-US" sz="3200" dirty="0">
                <a:solidFill>
                  <a:schemeClr val="accent2"/>
                </a:solidFill>
                <a:sym typeface="Symbol" pitchFamily="18" charset="2"/>
              </a:rPr>
              <a:t></a:t>
            </a:r>
            <a:r>
              <a:rPr lang="en-US" sz="3200" i="1" dirty="0">
                <a:solidFill>
                  <a:schemeClr val="accent2"/>
                </a:solidFill>
                <a:sym typeface="Symbol" pitchFamily="18" charset="2"/>
              </a:rPr>
              <a:t>E</a:t>
            </a:r>
            <a:r>
              <a:rPr lang="en-US" sz="3200" dirty="0">
                <a:solidFill>
                  <a:schemeClr val="tx2"/>
                </a:solidFill>
                <a:sym typeface="Symbol" pitchFamily="18" charset="2"/>
              </a:rPr>
              <a:t> , delete it and </a:t>
            </a:r>
            <a:r>
              <a:rPr lang="en-US" sz="3200" dirty="0" smtClean="0">
                <a:solidFill>
                  <a:schemeClr val="tx2"/>
                </a:solidFill>
                <a:sym typeface="Symbol" pitchFamily="18" charset="2"/>
              </a:rPr>
              <a:t>its </a:t>
            </a:r>
            <a:r>
              <a:rPr lang="en-US" sz="3200" dirty="0">
                <a:solidFill>
                  <a:schemeClr val="tx2"/>
                </a:solidFill>
                <a:sym typeface="Symbol" pitchFamily="18" charset="2"/>
              </a:rPr>
              <a:t>vertices from the graph, and </a:t>
            </a:r>
            <a:r>
              <a:rPr lang="en-US" sz="3200" dirty="0" err="1">
                <a:solidFill>
                  <a:srgbClr val="336600"/>
                </a:solidFill>
                <a:sym typeface="Symbol" pitchFamily="18" charset="2"/>
              </a:rPr>
              <a:t>recompute</a:t>
            </a:r>
            <a:r>
              <a:rPr lang="en-US" sz="3200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sz="3200" i="1" dirty="0">
                <a:solidFill>
                  <a:schemeClr val="accent2"/>
                </a:solidFill>
              </a:rPr>
              <a:t>A</a:t>
            </a:r>
            <a:r>
              <a:rPr lang="en-US" sz="3200" baseline="30000" dirty="0">
                <a:solidFill>
                  <a:schemeClr val="accent2"/>
                </a:solidFill>
                <a:sym typeface="Symbol" pitchFamily="18" charset="2"/>
              </a:rPr>
              <a:t>1</a:t>
            </a:r>
            <a:r>
              <a:rPr lang="en-US" sz="3200" dirty="0">
                <a:sym typeface="Symbol" pitchFamily="18" charset="2"/>
              </a:rPr>
              <a:t>.</a:t>
            </a:r>
            <a:endParaRPr lang="en-US" sz="3200" i="1" baseline="-25000" dirty="0">
              <a:sym typeface="Symbol" pitchFamily="18" charset="2"/>
            </a:endParaRPr>
          </a:p>
        </p:txBody>
      </p:sp>
      <p:sp>
        <p:nvSpPr>
          <p:cNvPr id="507909" name="Text Box 5"/>
          <p:cNvSpPr txBox="1">
            <a:spLocks noChangeArrowheads="1"/>
          </p:cNvSpPr>
          <p:nvPr/>
        </p:nvSpPr>
        <p:spPr bwMode="auto">
          <a:xfrm>
            <a:off x="654844" y="4195763"/>
            <a:ext cx="7834313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 err="1">
                <a:solidFill>
                  <a:srgbClr val="990000"/>
                </a:solidFill>
              </a:rPr>
              <a:t>Mucha-Sankowski</a:t>
            </a:r>
            <a:r>
              <a:rPr lang="en-US" sz="3200" dirty="0">
                <a:solidFill>
                  <a:srgbClr val="990000"/>
                </a:solidFill>
              </a:rPr>
              <a:t> (2004):</a:t>
            </a:r>
            <a:r>
              <a:rPr lang="en-US" sz="3200" dirty="0"/>
              <a:t> </a:t>
            </a:r>
            <a:r>
              <a:rPr lang="en-US" sz="3200" dirty="0" err="1"/>
              <a:t>Recomputing</a:t>
            </a:r>
            <a:r>
              <a:rPr lang="en-US" sz="3200" dirty="0"/>
              <a:t> </a:t>
            </a:r>
            <a:r>
              <a:rPr lang="en-US" sz="3200" i="1" dirty="0">
                <a:solidFill>
                  <a:schemeClr val="accent2"/>
                </a:solidFill>
              </a:rPr>
              <a:t>A</a:t>
            </a:r>
            <a:r>
              <a:rPr lang="en-US" sz="3200" baseline="30000" dirty="0">
                <a:solidFill>
                  <a:schemeClr val="accent2"/>
                </a:solidFill>
                <a:sym typeface="Symbol" pitchFamily="18" charset="2"/>
              </a:rPr>
              <a:t>1 </a:t>
            </a:r>
            <a:r>
              <a:rPr lang="en-US" sz="3200" dirty="0">
                <a:sym typeface="Symbol" pitchFamily="18" charset="2"/>
              </a:rPr>
              <a:t>from scratch is very wasteful. Running time can be reduced to </a:t>
            </a:r>
            <a:r>
              <a:rPr lang="en-US" sz="3200" dirty="0">
                <a:solidFill>
                  <a:schemeClr val="accent2"/>
                </a:solidFill>
              </a:rPr>
              <a:t>O(</a:t>
            </a:r>
            <a:r>
              <a:rPr lang="en-US" sz="3200" i="1" dirty="0">
                <a:solidFill>
                  <a:schemeClr val="accent2"/>
                </a:solidFill>
              </a:rPr>
              <a:t>n</a:t>
            </a:r>
            <a:r>
              <a:rPr lang="en-US" sz="3200" baseline="30000" dirty="0">
                <a:solidFill>
                  <a:schemeClr val="accent2"/>
                </a:solidFill>
                <a:sym typeface="Symbol" pitchFamily="18" charset="2"/>
              </a:rPr>
              <a:t></a:t>
            </a:r>
            <a:r>
              <a:rPr lang="en-US" sz="3200" dirty="0">
                <a:solidFill>
                  <a:schemeClr val="accent2"/>
                </a:solidFill>
                <a:sym typeface="Symbol" pitchFamily="18" charset="2"/>
              </a:rPr>
              <a:t>)</a:t>
            </a:r>
            <a:r>
              <a:rPr lang="en-US" sz="3200" dirty="0">
                <a:solidFill>
                  <a:schemeClr val="tx2"/>
                </a:solidFill>
                <a:sym typeface="Symbol" pitchFamily="18" charset="2"/>
              </a:rPr>
              <a:t> !</a:t>
            </a:r>
          </a:p>
        </p:txBody>
      </p:sp>
      <p:sp>
        <p:nvSpPr>
          <p:cNvPr id="507910" name="Text Box 6"/>
          <p:cNvSpPr txBox="1">
            <a:spLocks noChangeArrowheads="1"/>
          </p:cNvSpPr>
          <p:nvPr/>
        </p:nvSpPr>
        <p:spPr bwMode="auto">
          <a:xfrm>
            <a:off x="654844" y="5886450"/>
            <a:ext cx="783431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990000"/>
                </a:solidFill>
              </a:rPr>
              <a:t>Harvey (2006):</a:t>
            </a:r>
            <a:r>
              <a:rPr lang="en-US" sz="3200" dirty="0"/>
              <a:t> A simpler</a:t>
            </a:r>
            <a:r>
              <a:rPr lang="en-US" sz="3200" dirty="0">
                <a:sym typeface="Symbol" pitchFamily="18" charset="2"/>
              </a:rPr>
              <a:t> </a:t>
            </a:r>
            <a:r>
              <a:rPr lang="en-US" sz="3200" dirty="0">
                <a:solidFill>
                  <a:schemeClr val="accent2"/>
                </a:solidFill>
              </a:rPr>
              <a:t>O(</a:t>
            </a:r>
            <a:r>
              <a:rPr lang="en-US" sz="3200" i="1" dirty="0">
                <a:solidFill>
                  <a:schemeClr val="accent2"/>
                </a:solidFill>
              </a:rPr>
              <a:t>n</a:t>
            </a:r>
            <a:r>
              <a:rPr lang="en-US" sz="3200" baseline="30000" dirty="0">
                <a:solidFill>
                  <a:schemeClr val="accent2"/>
                </a:solidFill>
                <a:sym typeface="Symbol" pitchFamily="18" charset="2"/>
              </a:rPr>
              <a:t></a:t>
            </a:r>
            <a:r>
              <a:rPr lang="en-US" sz="3200" dirty="0">
                <a:solidFill>
                  <a:schemeClr val="accent2"/>
                </a:solidFill>
                <a:sym typeface="Symbol" pitchFamily="18" charset="2"/>
              </a:rPr>
              <a:t>)</a:t>
            </a:r>
            <a:r>
              <a:rPr lang="en-US" sz="3200" dirty="0">
                <a:solidFill>
                  <a:schemeClr val="tx2"/>
                </a:solidFill>
                <a:sym typeface="Symbol" pitchFamily="18" charset="2"/>
              </a:rPr>
              <a:t> algorithm.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7" grpId="0"/>
      <p:bldP spid="507908" grpId="0"/>
      <p:bldP spid="507909" grpId="0"/>
      <p:bldP spid="5079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7500"/>
            <a:ext cx="7772400" cy="823913"/>
          </a:xfrm>
        </p:spPr>
        <p:txBody>
          <a:bodyPr/>
          <a:lstStyle/>
          <a:p>
            <a:pPr rtl="0"/>
            <a:r>
              <a:rPr lang="en-US" dirty="0" err="1" smtClean="0">
                <a:solidFill>
                  <a:srgbClr val="009900"/>
                </a:solidFill>
              </a:rPr>
              <a:t>Adjoint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</a:t>
            </a:r>
            <a:r>
              <a:rPr lang="en-US" dirty="0" smtClean="0">
                <a:solidFill>
                  <a:srgbClr val="009900"/>
                </a:solidFill>
              </a:rPr>
              <a:t> Cramer’s rule</a:t>
            </a:r>
            <a:endParaRPr lang="en-US" sz="3200" dirty="0">
              <a:solidFill>
                <a:srgbClr val="009900"/>
              </a:solidFill>
            </a:endParaRPr>
          </a:p>
        </p:txBody>
      </p:sp>
      <p:pic>
        <p:nvPicPr>
          <p:cNvPr id="58" name="Picture 5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19100" y="2057854"/>
            <a:ext cx="6351550" cy="492244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56"/>
          <p:cNvGrpSpPr/>
          <p:nvPr/>
        </p:nvGrpSpPr>
        <p:grpSpPr>
          <a:xfrm>
            <a:off x="6960494" y="1409700"/>
            <a:ext cx="1604376" cy="1668693"/>
            <a:chOff x="6296887" y="1350197"/>
            <a:chExt cx="1604376" cy="1668693"/>
          </a:xfrm>
        </p:grpSpPr>
        <p:sp>
          <p:nvSpPr>
            <p:cNvPr id="28" name="Rectangle 3"/>
            <p:cNvSpPr>
              <a:spLocks noChangeArrowheads="1"/>
            </p:cNvSpPr>
            <p:nvPr/>
          </p:nvSpPr>
          <p:spPr bwMode="auto">
            <a:xfrm>
              <a:off x="6486609" y="1604236"/>
              <a:ext cx="1414654" cy="141465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rtl="1">
                <a:spcBef>
                  <a:spcPct val="0"/>
                </a:spcBef>
              </a:pPr>
              <a:endParaRPr lang="en-US" sz="2400" b="1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6900411" y="1604237"/>
              <a:ext cx="149718" cy="141465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 rot="5400000">
              <a:off x="7119076" y="1770261"/>
              <a:ext cx="149718" cy="14146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50505" y="2295140"/>
              <a:ext cx="249529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he-IL" sz="1600" b="1" dirty="0"/>
            </a:p>
          </p:txBody>
        </p:sp>
        <p:pic>
          <p:nvPicPr>
            <p:cNvPr id="41" name="Picture 40" descr="TP_tmp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296887" y="2378804"/>
              <a:ext cx="123309" cy="22284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3" name="Picture 42" descr="TP_tmp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/>
            <a:stretch>
              <a:fillRect/>
            </a:stretch>
          </p:blipFill>
          <p:spPr bwMode="auto">
            <a:xfrm>
              <a:off x="6951482" y="1350197"/>
              <a:ext cx="73985" cy="173125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56" name="Picture 55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4899067" y="4502952"/>
            <a:ext cx="2568533" cy="945348"/>
          </a:xfrm>
          <a:prstGeom prst="rect">
            <a:avLst/>
          </a:prstGeom>
          <a:noFill/>
          <a:ln/>
          <a:effectLst/>
        </p:spPr>
      </p:pic>
      <p:sp>
        <p:nvSpPr>
          <p:cNvPr id="59" name="TextBox 58"/>
          <p:cNvSpPr txBox="1"/>
          <p:nvPr/>
        </p:nvSpPr>
        <p:spPr>
          <a:xfrm>
            <a:off x="1330335" y="4621683"/>
            <a:ext cx="336232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 smtClean="0"/>
              <a:t>Cramer’s rule: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2200" y="3266182"/>
            <a:ext cx="43434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i="1" dirty="0" smtClean="0">
                <a:solidFill>
                  <a:schemeClr val="accent2"/>
                </a:solidFill>
              </a:rPr>
              <a:t>A</a:t>
            </a:r>
            <a:r>
              <a:rPr lang="en-US" dirty="0" smtClean="0"/>
              <a:t> with the </a:t>
            </a:r>
            <a:r>
              <a:rPr lang="en-US" i="1" dirty="0" smtClean="0">
                <a:solidFill>
                  <a:schemeClr val="accent2"/>
                </a:solidFill>
              </a:rPr>
              <a:t>j</a:t>
            </a:r>
            <a:r>
              <a:rPr lang="en-US" dirty="0" smtClean="0"/>
              <a:t>-</a:t>
            </a:r>
            <a:r>
              <a:rPr lang="en-US" dirty="0" err="1" smtClean="0"/>
              <a:t>th</a:t>
            </a:r>
            <a:r>
              <a:rPr lang="en-US" dirty="0" smtClean="0"/>
              <a:t> row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i="1" dirty="0" err="1" smtClean="0">
                <a:solidFill>
                  <a:schemeClr val="accent2"/>
                </a:solidFill>
              </a:rPr>
              <a:t>i</a:t>
            </a:r>
            <a:r>
              <a:rPr lang="en-US" dirty="0" err="1" smtClean="0"/>
              <a:t>-th</a:t>
            </a:r>
            <a:r>
              <a:rPr lang="en-US" dirty="0" smtClean="0"/>
              <a:t> column deleted</a:t>
            </a:r>
            <a:endParaRPr lang="he-IL" i="1" dirty="0">
              <a:solidFill>
                <a:schemeClr val="accent2"/>
              </a:solidFill>
            </a:endParaRPr>
          </a:p>
        </p:txBody>
      </p:sp>
      <p:sp>
        <p:nvSpPr>
          <p:cNvPr id="16" name="Up Arrow 15"/>
          <p:cNvSpPr/>
          <p:nvPr/>
        </p:nvSpPr>
        <p:spPr bwMode="auto">
          <a:xfrm rot="863743">
            <a:off x="4801798" y="2582396"/>
            <a:ext cx="327213" cy="66395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228600"/>
            <a:ext cx="8296275" cy="823913"/>
          </a:xfrm>
        </p:spPr>
        <p:txBody>
          <a:bodyPr/>
          <a:lstStyle/>
          <a:p>
            <a:pPr rtl="0"/>
            <a:r>
              <a:rPr lang="en-US">
                <a:solidFill>
                  <a:srgbClr val="FF0000"/>
                </a:solidFill>
              </a:rPr>
              <a:t>Finding</a:t>
            </a:r>
            <a:r>
              <a:rPr lang="en-US">
                <a:solidFill>
                  <a:srgbClr val="009900"/>
                </a:solidFill>
              </a:rPr>
              <a:t> perfect matchings</a:t>
            </a:r>
            <a:endParaRPr lang="en-US" sz="3200">
              <a:solidFill>
                <a:srgbClr val="009900"/>
              </a:solidFill>
            </a:endParaRPr>
          </a:p>
        </p:txBody>
      </p:sp>
      <p:sp>
        <p:nvSpPr>
          <p:cNvPr id="507907" name="Text Box 3"/>
          <p:cNvSpPr txBox="1">
            <a:spLocks noChangeArrowheads="1"/>
          </p:cNvSpPr>
          <p:nvPr/>
        </p:nvSpPr>
        <p:spPr bwMode="auto">
          <a:xfrm>
            <a:off x="654844" y="1227138"/>
            <a:ext cx="7834313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990000"/>
                </a:solidFill>
              </a:rPr>
              <a:t>Rabin-</a:t>
            </a:r>
            <a:r>
              <a:rPr lang="en-US" sz="3200" dirty="0" err="1">
                <a:solidFill>
                  <a:srgbClr val="990000"/>
                </a:solidFill>
              </a:rPr>
              <a:t>Vazirani</a:t>
            </a:r>
            <a:r>
              <a:rPr lang="en-US" sz="3200" dirty="0">
                <a:solidFill>
                  <a:srgbClr val="990000"/>
                </a:solidFill>
              </a:rPr>
              <a:t> (1986):</a:t>
            </a:r>
            <a:r>
              <a:rPr lang="en-US" sz="3200" dirty="0"/>
              <a:t> An edge </a:t>
            </a:r>
            <a:r>
              <a:rPr lang="en-US" sz="3200" dirty="0">
                <a:solidFill>
                  <a:schemeClr val="accent2"/>
                </a:solidFill>
              </a:rPr>
              <a:t>{</a:t>
            </a:r>
            <a:r>
              <a:rPr lang="en-US" sz="3200" i="1" dirty="0" err="1">
                <a:solidFill>
                  <a:schemeClr val="accent2"/>
                </a:solidFill>
              </a:rPr>
              <a:t>i</a:t>
            </a:r>
            <a:r>
              <a:rPr lang="en-US" sz="3200" dirty="0" err="1">
                <a:solidFill>
                  <a:schemeClr val="accent2"/>
                </a:solidFill>
              </a:rPr>
              <a:t>,</a:t>
            </a:r>
            <a:r>
              <a:rPr lang="en-US" sz="3200" i="1" dirty="0" err="1">
                <a:solidFill>
                  <a:schemeClr val="accent2"/>
                </a:solidFill>
              </a:rPr>
              <a:t>j</a:t>
            </a:r>
            <a:r>
              <a:rPr lang="en-US" sz="3200" dirty="0">
                <a:solidFill>
                  <a:schemeClr val="accent2"/>
                </a:solidFill>
              </a:rPr>
              <a:t>}</a:t>
            </a:r>
            <a:r>
              <a:rPr lang="en-US" sz="3200" dirty="0">
                <a:solidFill>
                  <a:schemeClr val="accent2"/>
                </a:solidFill>
                <a:sym typeface="Symbol" pitchFamily="18" charset="2"/>
              </a:rPr>
              <a:t></a:t>
            </a:r>
            <a:r>
              <a:rPr lang="en-US" sz="3200" i="1" dirty="0">
                <a:solidFill>
                  <a:schemeClr val="accent2"/>
                </a:solidFill>
                <a:sym typeface="Symbol" pitchFamily="18" charset="2"/>
              </a:rPr>
              <a:t>E </a:t>
            </a:r>
            <a:r>
              <a:rPr lang="en-US" sz="3200" dirty="0"/>
              <a:t>is contained in a perfect matching </a:t>
            </a:r>
            <a:r>
              <a:rPr lang="en-US" sz="3200" dirty="0" err="1"/>
              <a:t>iff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2"/>
                </a:solidFill>
              </a:rPr>
              <a:t>(</a:t>
            </a:r>
            <a:r>
              <a:rPr lang="en-US" sz="3200" i="1" dirty="0">
                <a:solidFill>
                  <a:schemeClr val="accent2"/>
                </a:solidFill>
              </a:rPr>
              <a:t>A</a:t>
            </a:r>
            <a:r>
              <a:rPr lang="en-US" sz="3200" baseline="30000" dirty="0">
                <a:solidFill>
                  <a:schemeClr val="accent2"/>
                </a:solidFill>
                <a:sym typeface="Symbol" pitchFamily="18" charset="2"/>
              </a:rPr>
              <a:t>1</a:t>
            </a:r>
            <a:r>
              <a:rPr lang="en-US" sz="3200" dirty="0">
                <a:solidFill>
                  <a:schemeClr val="accent2"/>
                </a:solidFill>
                <a:sym typeface="Symbol" pitchFamily="18" charset="2"/>
              </a:rPr>
              <a:t>)</a:t>
            </a:r>
            <a:r>
              <a:rPr lang="en-US" sz="3200" i="1" baseline="-25000" dirty="0">
                <a:solidFill>
                  <a:schemeClr val="accent2"/>
                </a:solidFill>
                <a:sym typeface="Symbol" pitchFamily="18" charset="2"/>
              </a:rPr>
              <a:t>ij</a:t>
            </a:r>
            <a:r>
              <a:rPr lang="en-US" sz="3200" dirty="0">
                <a:solidFill>
                  <a:schemeClr val="accent2"/>
                </a:solidFill>
                <a:sym typeface="Symbol" pitchFamily="18" charset="2"/>
              </a:rPr>
              <a:t>0</a:t>
            </a:r>
            <a:r>
              <a:rPr lang="en-US" sz="3200" dirty="0">
                <a:sym typeface="Symbol" pitchFamily="18" charset="2"/>
              </a:rPr>
              <a:t>. </a:t>
            </a:r>
          </a:p>
        </p:txBody>
      </p:sp>
      <p:sp>
        <p:nvSpPr>
          <p:cNvPr id="507908" name="Text Box 4"/>
          <p:cNvSpPr txBox="1">
            <a:spLocks noChangeArrowheads="1"/>
          </p:cNvSpPr>
          <p:nvPr/>
        </p:nvSpPr>
        <p:spPr bwMode="auto">
          <a:xfrm>
            <a:off x="593725" y="4064000"/>
            <a:ext cx="795655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Leads immediately to an </a:t>
            </a:r>
            <a:r>
              <a:rPr lang="en-US" sz="3200" dirty="0">
                <a:solidFill>
                  <a:schemeClr val="accent2"/>
                </a:solidFill>
              </a:rPr>
              <a:t>O(</a:t>
            </a:r>
            <a:r>
              <a:rPr lang="en-US" sz="3200" i="1" dirty="0">
                <a:solidFill>
                  <a:schemeClr val="accent2"/>
                </a:solidFill>
              </a:rPr>
              <a:t>n</a:t>
            </a:r>
            <a:r>
              <a:rPr lang="en-US" sz="3200" baseline="30000" dirty="0">
                <a:solidFill>
                  <a:schemeClr val="accent2"/>
                </a:solidFill>
                <a:sym typeface="Symbol" pitchFamily="18" charset="2"/>
              </a:rPr>
              <a:t>+1</a:t>
            </a:r>
            <a:r>
              <a:rPr lang="en-US" sz="3200" dirty="0">
                <a:solidFill>
                  <a:schemeClr val="accent2"/>
                </a:solidFill>
                <a:sym typeface="Symbol" pitchFamily="18" charset="2"/>
              </a:rPr>
              <a:t>)</a:t>
            </a:r>
            <a:r>
              <a:rPr lang="en-US" sz="3200" dirty="0">
                <a:solidFill>
                  <a:schemeClr val="tx2"/>
                </a:solidFill>
                <a:sym typeface="Symbol" pitchFamily="18" charset="2"/>
              </a:rPr>
              <a:t> algorithm:</a:t>
            </a:r>
            <a:br>
              <a:rPr lang="en-US" sz="3200" dirty="0">
                <a:solidFill>
                  <a:schemeClr val="tx2"/>
                </a:solidFill>
                <a:sym typeface="Symbol" pitchFamily="18" charset="2"/>
              </a:rPr>
            </a:br>
            <a:r>
              <a:rPr lang="en-US" sz="3200" dirty="0">
                <a:solidFill>
                  <a:schemeClr val="tx2"/>
                </a:solidFill>
                <a:sym typeface="Symbol" pitchFamily="18" charset="2"/>
              </a:rPr>
              <a:t>Find an </a:t>
            </a:r>
            <a:r>
              <a:rPr lang="en-US" sz="3200" dirty="0">
                <a:solidFill>
                  <a:srgbClr val="336600"/>
                </a:solidFill>
                <a:sym typeface="Symbol" pitchFamily="18" charset="2"/>
              </a:rPr>
              <a:t>allowed</a:t>
            </a:r>
            <a:r>
              <a:rPr lang="en-US" sz="3200" dirty="0">
                <a:solidFill>
                  <a:schemeClr val="tx2"/>
                </a:solidFill>
                <a:sym typeface="Symbol" pitchFamily="18" charset="2"/>
              </a:rPr>
              <a:t> edge </a:t>
            </a:r>
            <a:r>
              <a:rPr lang="en-US" sz="3200" dirty="0">
                <a:solidFill>
                  <a:schemeClr val="accent2"/>
                </a:solidFill>
              </a:rPr>
              <a:t>{</a:t>
            </a:r>
            <a:r>
              <a:rPr lang="en-US" sz="3200" i="1" dirty="0" err="1">
                <a:solidFill>
                  <a:schemeClr val="accent2"/>
                </a:solidFill>
              </a:rPr>
              <a:t>i</a:t>
            </a:r>
            <a:r>
              <a:rPr lang="en-US" sz="3200" dirty="0" err="1">
                <a:solidFill>
                  <a:schemeClr val="accent2"/>
                </a:solidFill>
              </a:rPr>
              <a:t>,</a:t>
            </a:r>
            <a:r>
              <a:rPr lang="en-US" sz="3200" i="1" dirty="0" err="1">
                <a:solidFill>
                  <a:schemeClr val="accent2"/>
                </a:solidFill>
              </a:rPr>
              <a:t>j</a:t>
            </a:r>
            <a:r>
              <a:rPr lang="en-US" sz="3200" dirty="0">
                <a:solidFill>
                  <a:schemeClr val="accent2"/>
                </a:solidFill>
              </a:rPr>
              <a:t>}</a:t>
            </a:r>
            <a:r>
              <a:rPr lang="en-US" sz="3200" dirty="0">
                <a:solidFill>
                  <a:schemeClr val="accent2"/>
                </a:solidFill>
                <a:sym typeface="Symbol" pitchFamily="18" charset="2"/>
              </a:rPr>
              <a:t></a:t>
            </a:r>
            <a:r>
              <a:rPr lang="en-US" sz="3200" i="1" dirty="0">
                <a:solidFill>
                  <a:schemeClr val="accent2"/>
                </a:solidFill>
                <a:sym typeface="Symbol" pitchFamily="18" charset="2"/>
              </a:rPr>
              <a:t>E</a:t>
            </a:r>
            <a:r>
              <a:rPr lang="en-US" sz="3200" dirty="0">
                <a:solidFill>
                  <a:schemeClr val="tx2"/>
                </a:solidFill>
                <a:sym typeface="Symbol" pitchFamily="18" charset="2"/>
              </a:rPr>
              <a:t> , delete it and </a:t>
            </a:r>
            <a:r>
              <a:rPr lang="en-US" sz="3200" dirty="0" smtClean="0">
                <a:solidFill>
                  <a:schemeClr val="tx2"/>
                </a:solidFill>
                <a:sym typeface="Symbol" pitchFamily="18" charset="2"/>
              </a:rPr>
              <a:t>its </a:t>
            </a:r>
            <a:r>
              <a:rPr lang="en-US" sz="3200" dirty="0">
                <a:solidFill>
                  <a:schemeClr val="tx2"/>
                </a:solidFill>
                <a:sym typeface="Symbol" pitchFamily="18" charset="2"/>
              </a:rPr>
              <a:t>vertices from the graph, and </a:t>
            </a:r>
            <a:r>
              <a:rPr lang="en-US" sz="3200" dirty="0" err="1">
                <a:solidFill>
                  <a:srgbClr val="336600"/>
                </a:solidFill>
                <a:sym typeface="Symbol" pitchFamily="18" charset="2"/>
              </a:rPr>
              <a:t>recompute</a:t>
            </a:r>
            <a:r>
              <a:rPr lang="en-US" sz="3200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sz="3200" i="1" dirty="0">
                <a:solidFill>
                  <a:schemeClr val="accent2"/>
                </a:solidFill>
              </a:rPr>
              <a:t>A</a:t>
            </a:r>
            <a:r>
              <a:rPr lang="en-US" sz="3200" baseline="30000" dirty="0">
                <a:solidFill>
                  <a:schemeClr val="accent2"/>
                </a:solidFill>
                <a:sym typeface="Symbol" pitchFamily="18" charset="2"/>
              </a:rPr>
              <a:t>1</a:t>
            </a:r>
            <a:r>
              <a:rPr lang="en-US" sz="3200" dirty="0">
                <a:sym typeface="Symbol" pitchFamily="18" charset="2"/>
              </a:rPr>
              <a:t>.</a:t>
            </a:r>
            <a:endParaRPr lang="en-US" sz="3200" i="1" baseline="-25000" dirty="0">
              <a:sym typeface="Symbol" pitchFamily="18" charset="2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419100" y="2311400"/>
            <a:ext cx="8145770" cy="1668693"/>
            <a:chOff x="419100" y="2311400"/>
            <a:chExt cx="8145770" cy="1668693"/>
          </a:xfrm>
        </p:grpSpPr>
        <p:pic>
          <p:nvPicPr>
            <p:cNvPr id="7" name="Picture 6" descr="TP_tmp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/>
            <a:stretch>
              <a:fillRect/>
            </a:stretch>
          </p:blipFill>
          <p:spPr bwMode="auto">
            <a:xfrm>
              <a:off x="419100" y="2959554"/>
              <a:ext cx="6351550" cy="492244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3" name="Group 56"/>
            <p:cNvGrpSpPr/>
            <p:nvPr/>
          </p:nvGrpSpPr>
          <p:grpSpPr>
            <a:xfrm>
              <a:off x="6960494" y="2311400"/>
              <a:ext cx="1604376" cy="1668693"/>
              <a:chOff x="6296887" y="1350197"/>
              <a:chExt cx="1604376" cy="1668693"/>
            </a:xfrm>
          </p:grpSpPr>
          <p:sp>
            <p:nvSpPr>
              <p:cNvPr id="9" name="Rectangle 3"/>
              <p:cNvSpPr>
                <a:spLocks noChangeArrowheads="1"/>
              </p:cNvSpPr>
              <p:nvPr/>
            </p:nvSpPr>
            <p:spPr bwMode="auto">
              <a:xfrm>
                <a:off x="6486609" y="1604236"/>
                <a:ext cx="1414654" cy="1414654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rtl="1">
                  <a:spcBef>
                    <a:spcPct val="0"/>
                  </a:spcBef>
                </a:pPr>
                <a:endParaRPr lang="en-US" sz="24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6900411" y="1604237"/>
                <a:ext cx="149718" cy="141465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32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5400000">
                <a:off x="7119076" y="1770261"/>
                <a:ext cx="149718" cy="141465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32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850505" y="2295140"/>
                <a:ext cx="249529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he-IL" sz="1600" b="1" dirty="0"/>
              </a:p>
            </p:txBody>
          </p:sp>
          <p:pic>
            <p:nvPicPr>
              <p:cNvPr id="13" name="Picture 12" descr="TP_tmp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7" cstate="print"/>
              <a:stretch>
                <a:fillRect/>
              </a:stretch>
            </p:blipFill>
            <p:spPr bwMode="auto">
              <a:xfrm>
                <a:off x="6296887" y="2378804"/>
                <a:ext cx="123309" cy="222847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4" name="Picture 13" descr="TP_tmp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8" cstate="print"/>
              <a:stretch>
                <a:fillRect/>
              </a:stretch>
            </p:blipFill>
            <p:spPr bwMode="auto">
              <a:xfrm>
                <a:off x="6951482" y="1350197"/>
                <a:ext cx="73985" cy="173125"/>
              </a:xfrm>
              <a:prstGeom prst="rect">
                <a:avLst/>
              </a:prstGeom>
              <a:noFill/>
              <a:ln/>
              <a:effectLst/>
            </p:spPr>
          </p:pic>
        </p:grpSp>
      </p:grp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09600" y="5777925"/>
            <a:ext cx="79565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Still not parallelizable</a:t>
            </a:r>
            <a:endParaRPr lang="en-US" sz="3200" i="1" baseline="-25000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8" grpId="0"/>
      <p:bldP spid="1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3999" cy="2133600"/>
          </a:xfrm>
        </p:spPr>
        <p:txBody>
          <a:bodyPr/>
          <a:lstStyle/>
          <a:p>
            <a:pPr rtl="0"/>
            <a:r>
              <a:rPr lang="en-US" sz="4000" dirty="0">
                <a:solidFill>
                  <a:srgbClr val="FF0000"/>
                </a:solidFill>
              </a:rPr>
              <a:t>Finding</a:t>
            </a:r>
            <a:r>
              <a:rPr lang="en-US" sz="4000" dirty="0">
                <a:solidFill>
                  <a:srgbClr val="009900"/>
                </a:solidFill>
              </a:rPr>
              <a:t> </a:t>
            </a:r>
            <a:r>
              <a:rPr lang="en-US" sz="4000" dirty="0" smtClean="0">
                <a:solidFill>
                  <a:schemeClr val="accent2"/>
                </a:solidFill>
              </a:rPr>
              <a:t>unique</a:t>
            </a:r>
            <a:r>
              <a:rPr lang="en-US" sz="4000" dirty="0" smtClean="0">
                <a:solidFill>
                  <a:srgbClr val="009900"/>
                </a:solidFill>
              </a:rPr>
              <a:t> </a:t>
            </a:r>
            <a:r>
              <a:rPr lang="en-US" sz="4000" dirty="0" smtClean="0">
                <a:solidFill>
                  <a:srgbClr val="FFC000"/>
                </a:solidFill>
              </a:rPr>
              <a:t>minimum weight</a:t>
            </a:r>
            <a:br>
              <a:rPr lang="en-US" sz="4000" dirty="0" smtClean="0">
                <a:solidFill>
                  <a:srgbClr val="FFC000"/>
                </a:solidFill>
              </a:rPr>
            </a:br>
            <a:r>
              <a:rPr lang="en-US" sz="4000" dirty="0" smtClean="0">
                <a:solidFill>
                  <a:srgbClr val="009900"/>
                </a:solidFill>
              </a:rPr>
              <a:t>perfect </a:t>
            </a:r>
            <a:r>
              <a:rPr lang="en-US" sz="4000" dirty="0" err="1" smtClean="0">
                <a:solidFill>
                  <a:srgbClr val="009900"/>
                </a:solidFill>
              </a:rPr>
              <a:t>matchings</a:t>
            </a:r>
            <a:r>
              <a:rPr lang="en-US" sz="4000" dirty="0" smtClean="0">
                <a:solidFill>
                  <a:srgbClr val="009900"/>
                </a:solidFill>
              </a:rPr>
              <a:t> </a:t>
            </a:r>
            <a:r>
              <a:rPr lang="en-US" dirty="0" smtClean="0">
                <a:solidFill>
                  <a:srgbClr val="009900"/>
                </a:solidFill>
              </a:rPr>
              <a:t/>
            </a:r>
            <a:br>
              <a:rPr lang="en-US" dirty="0" smtClean="0">
                <a:solidFill>
                  <a:srgbClr val="009900"/>
                </a:solidFill>
              </a:rPr>
            </a:br>
            <a:r>
              <a:rPr lang="en-US" sz="3200" dirty="0" smtClean="0">
                <a:solidFill>
                  <a:srgbClr val="CC6600"/>
                </a:solidFill>
              </a:rPr>
              <a:t>[</a:t>
            </a:r>
            <a:r>
              <a:rPr lang="en-US" sz="3200" dirty="0" err="1" smtClean="0">
                <a:solidFill>
                  <a:srgbClr val="CC6600"/>
                </a:solidFill>
              </a:rPr>
              <a:t>Mulmuley-Vazirani-Vazirani</a:t>
            </a:r>
            <a:r>
              <a:rPr lang="en-US" sz="3200" dirty="0" smtClean="0">
                <a:solidFill>
                  <a:srgbClr val="CC6600"/>
                </a:solidFill>
              </a:rPr>
              <a:t> (1987)]</a:t>
            </a:r>
            <a:endParaRPr lang="en-US" sz="3200" dirty="0">
              <a:solidFill>
                <a:srgbClr val="CC6600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2552700"/>
            <a:ext cx="9144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Suppose that </a:t>
            </a:r>
            <a:r>
              <a:rPr lang="en-US" sz="3200" dirty="0" smtClean="0">
                <a:solidFill>
                  <a:schemeClr val="tx2"/>
                </a:solidFill>
                <a:sym typeface="Symbol" pitchFamily="18" charset="2"/>
              </a:rPr>
              <a:t>edge </a:t>
            </a:r>
            <a:r>
              <a:rPr lang="en-US" sz="3200" dirty="0">
                <a:solidFill>
                  <a:schemeClr val="accent2"/>
                </a:solidFill>
              </a:rPr>
              <a:t>{</a:t>
            </a:r>
            <a:r>
              <a:rPr lang="en-US" sz="3200" i="1" dirty="0" err="1">
                <a:solidFill>
                  <a:schemeClr val="accent2"/>
                </a:solidFill>
              </a:rPr>
              <a:t>i</a:t>
            </a:r>
            <a:r>
              <a:rPr lang="en-US" sz="3200" dirty="0" err="1">
                <a:solidFill>
                  <a:schemeClr val="accent2"/>
                </a:solidFill>
              </a:rPr>
              <a:t>,</a:t>
            </a:r>
            <a:r>
              <a:rPr lang="en-US" sz="3200" i="1" dirty="0" err="1">
                <a:solidFill>
                  <a:schemeClr val="accent2"/>
                </a:solidFill>
              </a:rPr>
              <a:t>j</a:t>
            </a:r>
            <a:r>
              <a:rPr lang="en-US" sz="3200" dirty="0">
                <a:solidFill>
                  <a:schemeClr val="accent2"/>
                </a:solidFill>
              </a:rPr>
              <a:t>}</a:t>
            </a:r>
            <a:r>
              <a:rPr lang="en-US" sz="3200" dirty="0">
                <a:solidFill>
                  <a:schemeClr val="accent2"/>
                </a:solidFill>
                <a:sym typeface="Symbol" pitchFamily="18" charset="2"/>
              </a:rPr>
              <a:t></a:t>
            </a:r>
            <a:r>
              <a:rPr lang="en-US" sz="3200" i="1" dirty="0">
                <a:solidFill>
                  <a:schemeClr val="accent2"/>
                </a:solidFill>
                <a:sym typeface="Symbol" pitchFamily="18" charset="2"/>
              </a:rPr>
              <a:t>E</a:t>
            </a:r>
            <a:r>
              <a:rPr lang="en-US" sz="3200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chemeClr val="tx2"/>
                </a:solidFill>
                <a:sym typeface="Symbol" pitchFamily="18" charset="2"/>
              </a:rPr>
              <a:t>has integer weight </a:t>
            </a:r>
            <a:r>
              <a:rPr lang="en-US" sz="3200" i="1" dirty="0" err="1" smtClean="0">
                <a:solidFill>
                  <a:schemeClr val="accent2"/>
                </a:solidFill>
                <a:sym typeface="Symbol" pitchFamily="18" charset="2"/>
              </a:rPr>
              <a:t>w</a:t>
            </a:r>
            <a:r>
              <a:rPr lang="en-US" sz="3200" i="1" baseline="-25000" dirty="0" err="1" smtClean="0">
                <a:solidFill>
                  <a:schemeClr val="accent2"/>
                </a:solidFill>
                <a:sym typeface="Symbol" pitchFamily="18" charset="2"/>
              </a:rPr>
              <a:t>ij</a:t>
            </a:r>
            <a:r>
              <a:rPr lang="en-US" sz="3200" i="1" dirty="0" smtClean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3200" i="1" baseline="-25000" dirty="0" smtClean="0">
                <a:solidFill>
                  <a:schemeClr val="accent2"/>
                </a:solidFill>
                <a:sym typeface="Symbol" pitchFamily="18" charset="2"/>
              </a:rPr>
              <a:t> </a:t>
            </a:r>
            <a:endParaRPr lang="en-US" sz="3200" i="1" baseline="-25000" dirty="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0" y="3149025"/>
            <a:ext cx="91440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Suppose that </a:t>
            </a:r>
            <a:r>
              <a:rPr lang="en-US" sz="3200" dirty="0" smtClean="0">
                <a:solidFill>
                  <a:schemeClr val="tx2"/>
                </a:solidFill>
                <a:sym typeface="Symbol" pitchFamily="18" charset="2"/>
              </a:rPr>
              <a:t>there is a unique minimum weight perfect matching </a:t>
            </a:r>
            <a:r>
              <a:rPr lang="en-US" sz="3200" i="1" dirty="0" smtClean="0">
                <a:solidFill>
                  <a:schemeClr val="accent2"/>
                </a:solidFill>
                <a:sym typeface="Symbol" pitchFamily="18" charset="2"/>
              </a:rPr>
              <a:t>M</a:t>
            </a:r>
            <a:r>
              <a:rPr lang="en-US" sz="3200" dirty="0" smtClean="0">
                <a:solidFill>
                  <a:schemeClr val="tx2"/>
                </a:solidFill>
                <a:sym typeface="Symbol" pitchFamily="18" charset="2"/>
              </a:rPr>
              <a:t> of total weight </a:t>
            </a:r>
            <a:r>
              <a:rPr lang="en-US" sz="3200" i="1" dirty="0" smtClean="0">
                <a:solidFill>
                  <a:schemeClr val="accent2"/>
                </a:solidFill>
                <a:sym typeface="Symbol" pitchFamily="18" charset="2"/>
              </a:rPr>
              <a:t>W</a:t>
            </a:r>
            <a:endParaRPr lang="en-US" sz="3200" i="1" baseline="-25000" dirty="0">
              <a:solidFill>
                <a:schemeClr val="accent2"/>
              </a:solidFill>
              <a:sym typeface="Symbol" pitchFamily="18" charset="2"/>
            </a:endParaRPr>
          </a:p>
        </p:txBody>
      </p:sp>
      <p:pic>
        <p:nvPicPr>
          <p:cNvPr id="20" name="Picture 19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781300" y="4457700"/>
            <a:ext cx="3438063" cy="414743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175970" y="5147857"/>
            <a:ext cx="6648721" cy="453372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481040" y="5795028"/>
            <a:ext cx="7972638" cy="60525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3999" cy="1676400"/>
          </a:xfrm>
        </p:spPr>
        <p:txBody>
          <a:bodyPr/>
          <a:lstStyle/>
          <a:p>
            <a:pPr rtl="0"/>
            <a:r>
              <a:rPr lang="en-US" dirty="0" smtClean="0">
                <a:solidFill>
                  <a:srgbClr val="00B050"/>
                </a:solidFill>
              </a:rPr>
              <a:t>Isolating lemma</a:t>
            </a:r>
            <a:r>
              <a:rPr lang="en-US" dirty="0" smtClean="0">
                <a:solidFill>
                  <a:srgbClr val="009900"/>
                </a:solidFill>
              </a:rPr>
              <a:t/>
            </a:r>
            <a:br>
              <a:rPr lang="en-US" dirty="0" smtClean="0">
                <a:solidFill>
                  <a:srgbClr val="009900"/>
                </a:solidFill>
              </a:rPr>
            </a:br>
            <a:r>
              <a:rPr lang="en-US" sz="3200" dirty="0" smtClean="0">
                <a:solidFill>
                  <a:srgbClr val="CC6600"/>
                </a:solidFill>
              </a:rPr>
              <a:t>[</a:t>
            </a:r>
            <a:r>
              <a:rPr lang="en-US" sz="3200" dirty="0" err="1" smtClean="0">
                <a:solidFill>
                  <a:srgbClr val="CC6600"/>
                </a:solidFill>
              </a:rPr>
              <a:t>Mulmuley-Vazirani-Vazirani</a:t>
            </a:r>
            <a:r>
              <a:rPr lang="en-US" sz="3200" dirty="0" smtClean="0">
                <a:solidFill>
                  <a:srgbClr val="CC6600"/>
                </a:solidFill>
              </a:rPr>
              <a:t> (1987)]</a:t>
            </a:r>
            <a:endParaRPr lang="en-US" sz="3200" dirty="0">
              <a:solidFill>
                <a:srgbClr val="CC6600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2656582"/>
            <a:ext cx="91440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Assign each edge </a:t>
            </a:r>
            <a:r>
              <a:rPr lang="en-US" sz="3200" dirty="0" smtClean="0">
                <a:solidFill>
                  <a:schemeClr val="accent2"/>
                </a:solidFill>
              </a:rPr>
              <a:t>{</a:t>
            </a:r>
            <a:r>
              <a:rPr lang="en-US" sz="3200" i="1" dirty="0" err="1" smtClean="0">
                <a:solidFill>
                  <a:schemeClr val="accent2"/>
                </a:solidFill>
              </a:rPr>
              <a:t>i</a:t>
            </a:r>
            <a:r>
              <a:rPr lang="en-US" sz="3200" dirty="0" err="1" smtClean="0">
                <a:solidFill>
                  <a:schemeClr val="accent2"/>
                </a:solidFill>
              </a:rPr>
              <a:t>,</a:t>
            </a:r>
            <a:r>
              <a:rPr lang="en-US" sz="3200" i="1" dirty="0" err="1" smtClean="0">
                <a:solidFill>
                  <a:schemeClr val="accent2"/>
                </a:solidFill>
              </a:rPr>
              <a:t>j</a:t>
            </a:r>
            <a:r>
              <a:rPr lang="en-US" sz="3200" dirty="0">
                <a:solidFill>
                  <a:schemeClr val="accent2"/>
                </a:solidFill>
              </a:rPr>
              <a:t>}</a:t>
            </a:r>
            <a:r>
              <a:rPr lang="en-US" sz="3200" dirty="0">
                <a:solidFill>
                  <a:schemeClr val="accent2"/>
                </a:solidFill>
                <a:sym typeface="Symbol" pitchFamily="18" charset="2"/>
              </a:rPr>
              <a:t></a:t>
            </a:r>
            <a:r>
              <a:rPr lang="en-US" sz="3200" i="1" dirty="0">
                <a:solidFill>
                  <a:schemeClr val="accent2"/>
                </a:solidFill>
                <a:sym typeface="Symbol" pitchFamily="18" charset="2"/>
              </a:rPr>
              <a:t>E</a:t>
            </a:r>
            <a:r>
              <a:rPr lang="en-US" sz="3200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chemeClr val="tx2"/>
                </a:solidFill>
                <a:sym typeface="Symbol" pitchFamily="18" charset="2"/>
              </a:rPr>
              <a:t/>
            </a:r>
            <a:br>
              <a:rPr lang="en-US" sz="3200" dirty="0" smtClean="0">
                <a:solidFill>
                  <a:schemeClr val="tx2"/>
                </a:solidFill>
                <a:sym typeface="Symbol" pitchFamily="18" charset="2"/>
              </a:rPr>
            </a:br>
            <a:r>
              <a:rPr lang="en-US" sz="3200" dirty="0" smtClean="0">
                <a:solidFill>
                  <a:schemeClr val="tx2"/>
                </a:solidFill>
                <a:sym typeface="Symbol" pitchFamily="18" charset="2"/>
              </a:rPr>
              <a:t>a </a:t>
            </a:r>
            <a:r>
              <a:rPr lang="en-US" sz="3200" dirty="0" smtClean="0">
                <a:solidFill>
                  <a:srgbClr val="FF0000"/>
                </a:solidFill>
                <a:sym typeface="Symbol" pitchFamily="18" charset="2"/>
              </a:rPr>
              <a:t>random</a:t>
            </a:r>
            <a:r>
              <a:rPr lang="en-US" sz="3200" dirty="0" smtClean="0">
                <a:solidFill>
                  <a:schemeClr val="tx2"/>
                </a:solidFill>
                <a:sym typeface="Symbol" pitchFamily="18" charset="2"/>
              </a:rPr>
              <a:t> integer weight </a:t>
            </a:r>
            <a:r>
              <a:rPr lang="en-US" sz="3200" i="1" dirty="0" err="1" smtClean="0">
                <a:solidFill>
                  <a:schemeClr val="accent2"/>
                </a:solidFill>
                <a:sym typeface="Symbol" pitchFamily="18" charset="2"/>
              </a:rPr>
              <a:t>w</a:t>
            </a:r>
            <a:r>
              <a:rPr lang="en-US" sz="3200" i="1" baseline="-25000" dirty="0" err="1" smtClean="0">
                <a:solidFill>
                  <a:schemeClr val="accent2"/>
                </a:solidFill>
                <a:sym typeface="Symbol" pitchFamily="18" charset="2"/>
              </a:rPr>
              <a:t>ij</a:t>
            </a:r>
            <a:r>
              <a:rPr lang="en-US" sz="3200" i="1" dirty="0" smtClean="0">
                <a:solidFill>
                  <a:schemeClr val="accent2"/>
                </a:solidFill>
                <a:sym typeface="Symbol"/>
              </a:rPr>
              <a:t></a:t>
            </a:r>
            <a:r>
              <a:rPr lang="en-US" sz="3200" dirty="0" smtClean="0">
                <a:solidFill>
                  <a:schemeClr val="accent2"/>
                </a:solidFill>
                <a:sym typeface="Symbol"/>
              </a:rPr>
              <a:t>[1</a:t>
            </a:r>
            <a:r>
              <a:rPr lang="en-US" sz="3200" i="1" dirty="0" smtClean="0">
                <a:solidFill>
                  <a:schemeClr val="accent2"/>
                </a:solidFill>
                <a:sym typeface="Symbol"/>
              </a:rPr>
              <a:t>,</a:t>
            </a:r>
            <a:r>
              <a:rPr lang="en-US" sz="3200" dirty="0" smtClean="0">
                <a:solidFill>
                  <a:schemeClr val="accent2"/>
                </a:solidFill>
                <a:sym typeface="Symbol"/>
              </a:rPr>
              <a:t>2</a:t>
            </a:r>
            <a:r>
              <a:rPr lang="en-US" sz="3200" i="1" dirty="0" smtClean="0">
                <a:solidFill>
                  <a:schemeClr val="accent2"/>
                </a:solidFill>
                <a:sym typeface="Symbol"/>
              </a:rPr>
              <a:t>m</a:t>
            </a:r>
            <a:r>
              <a:rPr lang="en-US" sz="3200" dirty="0" smtClean="0">
                <a:solidFill>
                  <a:schemeClr val="accent2"/>
                </a:solidFill>
                <a:sym typeface="Symbol"/>
              </a:rPr>
              <a:t>]</a:t>
            </a:r>
            <a:r>
              <a:rPr lang="en-US" sz="3200" dirty="0" smtClean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3200" i="1" baseline="-25000" dirty="0" smtClean="0">
                <a:solidFill>
                  <a:schemeClr val="accent2"/>
                </a:solidFill>
                <a:sym typeface="Symbol" pitchFamily="18" charset="2"/>
              </a:rPr>
              <a:t> </a:t>
            </a:r>
            <a:endParaRPr lang="en-US" sz="3200" i="1" baseline="-25000" dirty="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0" y="2019300"/>
            <a:ext cx="9144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Suppose that </a:t>
            </a:r>
            <a:r>
              <a:rPr lang="en-US" sz="3200" i="1" dirty="0" smtClean="0">
                <a:solidFill>
                  <a:schemeClr val="accent2"/>
                </a:solidFill>
                <a:sym typeface="Symbol" pitchFamily="18" charset="2"/>
              </a:rPr>
              <a:t>G</a:t>
            </a:r>
            <a:r>
              <a:rPr lang="en-US" sz="3200" dirty="0" smtClean="0">
                <a:solidFill>
                  <a:schemeClr val="tx2"/>
                </a:solidFill>
                <a:sym typeface="Symbol" pitchFamily="18" charset="2"/>
              </a:rPr>
              <a:t> has a perfect matching</a:t>
            </a:r>
            <a:endParaRPr lang="en-US" sz="3200" i="1" baseline="-25000" dirty="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19100" y="3875782"/>
            <a:ext cx="83439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With probability of at least ½, the minimum weight perfect matching of </a:t>
            </a:r>
            <a:r>
              <a:rPr lang="en-US" sz="3200" i="1" dirty="0" smtClean="0">
                <a:solidFill>
                  <a:schemeClr val="accent2"/>
                </a:solidFill>
              </a:rPr>
              <a:t>G</a:t>
            </a:r>
            <a:r>
              <a:rPr lang="en-US" sz="3200" dirty="0" smtClean="0">
                <a:solidFill>
                  <a:schemeClr val="tx2"/>
                </a:solidFill>
              </a:rPr>
              <a:t> is unique</a:t>
            </a:r>
            <a:endParaRPr lang="en-US" sz="3200" i="1" baseline="-25000" dirty="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38200" y="5056882"/>
            <a:ext cx="76962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Lemma holds for general </a:t>
            </a:r>
            <a:r>
              <a:rPr lang="en-US" sz="3200" dirty="0" err="1" smtClean="0">
                <a:solidFill>
                  <a:schemeClr val="tx2"/>
                </a:solidFill>
              </a:rPr>
              <a:t>collecitons</a:t>
            </a:r>
            <a:r>
              <a:rPr lang="en-US" sz="3200" dirty="0" smtClean="0">
                <a:solidFill>
                  <a:schemeClr val="tx2"/>
                </a:solidFill>
              </a:rPr>
              <a:t> of sets, </a:t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3200" dirty="0" smtClean="0">
                <a:solidFill>
                  <a:schemeClr val="tx2"/>
                </a:solidFill>
              </a:rPr>
              <a:t>not just perfect </a:t>
            </a:r>
            <a:r>
              <a:rPr lang="en-US" sz="3200" dirty="0" err="1" smtClean="0">
                <a:solidFill>
                  <a:schemeClr val="tx2"/>
                </a:solidFill>
              </a:rPr>
              <a:t>matchings</a:t>
            </a:r>
            <a:endParaRPr lang="en-US" sz="3200" i="1" baseline="-25000" dirty="0">
              <a:solidFill>
                <a:schemeClr val="accent2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8" grpId="0"/>
      <p:bldP spid="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40613"/>
            <a:ext cx="9143999" cy="2133600"/>
          </a:xfrm>
        </p:spPr>
        <p:txBody>
          <a:bodyPr/>
          <a:lstStyle/>
          <a:p>
            <a:pPr rtl="0"/>
            <a:r>
              <a:rPr lang="en-US" dirty="0" smtClean="0">
                <a:solidFill>
                  <a:srgbClr val="00B050"/>
                </a:solidFill>
              </a:rPr>
              <a:t>Proof of Isolating lemma</a:t>
            </a:r>
            <a:r>
              <a:rPr lang="en-US" dirty="0" smtClean="0">
                <a:solidFill>
                  <a:srgbClr val="009900"/>
                </a:solidFill>
              </a:rPr>
              <a:t/>
            </a:r>
            <a:br>
              <a:rPr lang="en-US" dirty="0" smtClean="0">
                <a:solidFill>
                  <a:srgbClr val="009900"/>
                </a:solidFill>
              </a:rPr>
            </a:br>
            <a:r>
              <a:rPr lang="en-US" sz="3200" dirty="0" smtClean="0">
                <a:solidFill>
                  <a:srgbClr val="CC6600"/>
                </a:solidFill>
              </a:rPr>
              <a:t>[</a:t>
            </a:r>
            <a:r>
              <a:rPr lang="en-US" sz="3200" dirty="0" err="1" smtClean="0">
                <a:solidFill>
                  <a:srgbClr val="CC6600"/>
                </a:solidFill>
              </a:rPr>
              <a:t>Mulmuley-Vazirani-Vazirani</a:t>
            </a:r>
            <a:r>
              <a:rPr lang="en-US" sz="3200" dirty="0" smtClean="0">
                <a:solidFill>
                  <a:srgbClr val="CC6600"/>
                </a:solidFill>
              </a:rPr>
              <a:t> (1987)]</a:t>
            </a:r>
            <a:endParaRPr lang="en-US" sz="3200" dirty="0">
              <a:solidFill>
                <a:srgbClr val="CC66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16887"/>
            <a:ext cx="91440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Suppose that weights were assigned </a:t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to all edges except for </a:t>
            </a:r>
            <a:r>
              <a:rPr lang="en-US" sz="2800" dirty="0" smtClean="0">
                <a:solidFill>
                  <a:schemeClr val="accent2"/>
                </a:solidFill>
              </a:rPr>
              <a:t>{</a:t>
            </a:r>
            <a:r>
              <a:rPr lang="en-US" sz="2800" i="1" dirty="0" err="1" smtClean="0">
                <a:solidFill>
                  <a:schemeClr val="accent2"/>
                </a:solidFill>
              </a:rPr>
              <a:t>i</a:t>
            </a:r>
            <a:r>
              <a:rPr lang="en-US" sz="2800" dirty="0" err="1" smtClean="0">
                <a:solidFill>
                  <a:schemeClr val="accent2"/>
                </a:solidFill>
              </a:rPr>
              <a:t>,</a:t>
            </a:r>
            <a:r>
              <a:rPr lang="en-US" sz="2800" i="1" dirty="0" err="1" smtClean="0">
                <a:solidFill>
                  <a:schemeClr val="accent2"/>
                </a:solidFill>
              </a:rPr>
              <a:t>j</a:t>
            </a:r>
            <a:r>
              <a:rPr lang="en-US" sz="2800" dirty="0" smtClean="0">
                <a:solidFill>
                  <a:schemeClr val="accent2"/>
                </a:solidFill>
              </a:rPr>
              <a:t>}</a:t>
            </a:r>
            <a:endParaRPr lang="en-US" sz="2800" i="1" baseline="-25000" dirty="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000" y="3745587"/>
            <a:ext cx="84201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Let </a:t>
            </a:r>
            <a:r>
              <a:rPr lang="en-US" sz="2800" i="1" dirty="0" err="1" smtClean="0">
                <a:solidFill>
                  <a:schemeClr val="accent2"/>
                </a:solidFill>
              </a:rPr>
              <a:t>a</a:t>
            </a:r>
            <a:r>
              <a:rPr lang="en-US" sz="2800" i="1" baseline="-25000" dirty="0" err="1" smtClean="0">
                <a:solidFill>
                  <a:schemeClr val="accent2"/>
                </a:solidFill>
              </a:rPr>
              <a:t>ij</a:t>
            </a:r>
            <a:r>
              <a:rPr lang="en-US" sz="2800" dirty="0" smtClean="0"/>
              <a:t> be the </a:t>
            </a:r>
            <a:r>
              <a:rPr lang="en-US" sz="2800" dirty="0" smtClean="0">
                <a:solidFill>
                  <a:srgbClr val="990000"/>
                </a:solidFill>
              </a:rPr>
              <a:t>largest</a:t>
            </a:r>
            <a:r>
              <a:rPr lang="en-US" sz="2800" dirty="0" smtClean="0"/>
              <a:t> weight for which </a:t>
            </a:r>
            <a:r>
              <a:rPr lang="en-US" sz="2800" dirty="0" smtClean="0">
                <a:solidFill>
                  <a:schemeClr val="accent2"/>
                </a:solidFill>
              </a:rPr>
              <a:t>{</a:t>
            </a:r>
            <a:r>
              <a:rPr lang="en-US" sz="2800" i="1" dirty="0" err="1" smtClean="0">
                <a:solidFill>
                  <a:schemeClr val="accent2"/>
                </a:solidFill>
              </a:rPr>
              <a:t>i</a:t>
            </a:r>
            <a:r>
              <a:rPr lang="en-US" sz="2800" dirty="0" err="1" smtClean="0">
                <a:solidFill>
                  <a:schemeClr val="accent2"/>
                </a:solidFill>
              </a:rPr>
              <a:t>,</a:t>
            </a:r>
            <a:r>
              <a:rPr lang="en-US" sz="2800" i="1" dirty="0" err="1" smtClean="0">
                <a:solidFill>
                  <a:schemeClr val="accent2"/>
                </a:solidFill>
              </a:rPr>
              <a:t>j</a:t>
            </a:r>
            <a:r>
              <a:rPr lang="en-US" sz="2800" dirty="0" smtClean="0">
                <a:solidFill>
                  <a:schemeClr val="accent2"/>
                </a:solidFill>
              </a:rPr>
              <a:t>} </a:t>
            </a:r>
            <a:r>
              <a:rPr lang="en-US" sz="2800" dirty="0" smtClean="0"/>
              <a:t>participates in some minimum weight perfect </a:t>
            </a:r>
            <a:r>
              <a:rPr lang="en-US" sz="2800" dirty="0" err="1" smtClean="0"/>
              <a:t>matchings</a:t>
            </a:r>
            <a:endParaRPr lang="en-US" sz="2800" i="1" baseline="-25000" dirty="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81000" y="4698087"/>
            <a:ext cx="84201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If </a:t>
            </a:r>
            <a:r>
              <a:rPr lang="en-US" sz="2800" i="1" dirty="0" err="1" smtClean="0">
                <a:solidFill>
                  <a:schemeClr val="accent2"/>
                </a:solidFill>
              </a:rPr>
              <a:t>w</a:t>
            </a:r>
            <a:r>
              <a:rPr lang="en-US" sz="2800" i="1" baseline="-25000" dirty="0" err="1" smtClean="0">
                <a:solidFill>
                  <a:schemeClr val="accent2"/>
                </a:solidFill>
              </a:rPr>
              <a:t>ij</a:t>
            </a:r>
            <a:r>
              <a:rPr lang="en-US" sz="2800" dirty="0" smtClean="0">
                <a:solidFill>
                  <a:schemeClr val="accent2"/>
                </a:solidFill>
              </a:rPr>
              <a:t>&lt;</a:t>
            </a:r>
            <a:r>
              <a:rPr lang="en-US" sz="2800" i="1" dirty="0" err="1" smtClean="0">
                <a:solidFill>
                  <a:schemeClr val="accent2"/>
                </a:solidFill>
              </a:rPr>
              <a:t>a</a:t>
            </a:r>
            <a:r>
              <a:rPr lang="en-US" sz="2800" i="1" baseline="-25000" dirty="0" err="1" smtClean="0">
                <a:solidFill>
                  <a:schemeClr val="accent2"/>
                </a:solidFill>
              </a:rPr>
              <a:t>ij</a:t>
            </a:r>
            <a:r>
              <a:rPr lang="en-US" sz="2800" dirty="0" smtClean="0"/>
              <a:t> , then </a:t>
            </a:r>
            <a:r>
              <a:rPr lang="en-US" sz="2800" dirty="0" smtClean="0">
                <a:solidFill>
                  <a:schemeClr val="accent2"/>
                </a:solidFill>
              </a:rPr>
              <a:t>{</a:t>
            </a:r>
            <a:r>
              <a:rPr lang="en-US" sz="2800" i="1" dirty="0" err="1" smtClean="0">
                <a:solidFill>
                  <a:schemeClr val="accent2"/>
                </a:solidFill>
              </a:rPr>
              <a:t>i</a:t>
            </a:r>
            <a:r>
              <a:rPr lang="en-US" sz="2800" dirty="0" err="1" smtClean="0">
                <a:solidFill>
                  <a:schemeClr val="accent2"/>
                </a:solidFill>
              </a:rPr>
              <a:t>,</a:t>
            </a:r>
            <a:r>
              <a:rPr lang="en-US" sz="2800" i="1" dirty="0" err="1" smtClean="0">
                <a:solidFill>
                  <a:schemeClr val="accent2"/>
                </a:solidFill>
              </a:rPr>
              <a:t>j</a:t>
            </a:r>
            <a:r>
              <a:rPr lang="en-US" sz="2800" dirty="0" smtClean="0">
                <a:solidFill>
                  <a:schemeClr val="accent2"/>
                </a:solidFill>
              </a:rPr>
              <a:t>} </a:t>
            </a:r>
            <a:r>
              <a:rPr lang="en-US" sz="2800" dirty="0" smtClean="0"/>
              <a:t>participates in </a:t>
            </a:r>
            <a:br>
              <a:rPr lang="en-US" sz="2800" dirty="0" smtClean="0"/>
            </a:br>
            <a:r>
              <a:rPr lang="en-US" sz="2800" dirty="0" smtClean="0"/>
              <a:t>all minimum weight perfect </a:t>
            </a:r>
            <a:r>
              <a:rPr lang="en-US" sz="2800" dirty="0" err="1" smtClean="0"/>
              <a:t>matchings</a:t>
            </a:r>
            <a:endParaRPr lang="en-US" sz="2800" i="1" baseline="-25000" dirty="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1764387"/>
            <a:ext cx="91440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An edge</a:t>
            </a:r>
            <a:r>
              <a:rPr lang="en-US" sz="2800" dirty="0" smtClean="0">
                <a:solidFill>
                  <a:schemeClr val="accent2"/>
                </a:solidFill>
              </a:rPr>
              <a:t>{</a:t>
            </a:r>
            <a:r>
              <a:rPr lang="en-US" sz="2800" i="1" dirty="0" err="1" smtClean="0">
                <a:solidFill>
                  <a:schemeClr val="accent2"/>
                </a:solidFill>
              </a:rPr>
              <a:t>i</a:t>
            </a:r>
            <a:r>
              <a:rPr lang="en-US" sz="2800" dirty="0" err="1" smtClean="0">
                <a:solidFill>
                  <a:schemeClr val="accent2"/>
                </a:solidFill>
              </a:rPr>
              <a:t>,</a:t>
            </a:r>
            <a:r>
              <a:rPr lang="en-US" sz="2800" i="1" dirty="0" err="1" smtClean="0">
                <a:solidFill>
                  <a:schemeClr val="accent2"/>
                </a:solidFill>
              </a:rPr>
              <a:t>j</a:t>
            </a:r>
            <a:r>
              <a:rPr lang="en-US" sz="2800" dirty="0" smtClean="0">
                <a:solidFill>
                  <a:schemeClr val="accent2"/>
                </a:solidFill>
              </a:rPr>
              <a:t>} </a:t>
            </a:r>
            <a:r>
              <a:rPr lang="en-US" sz="2800" dirty="0" smtClean="0">
                <a:solidFill>
                  <a:schemeClr val="tx2"/>
                </a:solidFill>
              </a:rPr>
              <a:t>is </a:t>
            </a:r>
            <a:r>
              <a:rPr lang="en-US" sz="2800" dirty="0" smtClean="0">
                <a:solidFill>
                  <a:srgbClr val="FF0000"/>
                </a:solidFill>
              </a:rPr>
              <a:t>ambivalent</a:t>
            </a:r>
            <a:r>
              <a:rPr lang="en-US" sz="2800" dirty="0" smtClean="0">
                <a:solidFill>
                  <a:schemeClr val="tx2"/>
                </a:solidFill>
              </a:rPr>
              <a:t> if there is a minimum weight perfect matching  that contains it and another that does not</a:t>
            </a:r>
            <a:endParaRPr lang="en-US" sz="2800" i="1" baseline="-25000" dirty="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81000" y="5610880"/>
            <a:ext cx="84201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The probability that </a:t>
            </a:r>
            <a:r>
              <a:rPr lang="en-US" sz="2800" dirty="0" smtClean="0">
                <a:solidFill>
                  <a:schemeClr val="accent2"/>
                </a:solidFill>
              </a:rPr>
              <a:t>{</a:t>
            </a:r>
            <a:r>
              <a:rPr lang="en-US" sz="2800" i="1" dirty="0" err="1" smtClean="0">
                <a:solidFill>
                  <a:schemeClr val="accent2"/>
                </a:solidFill>
              </a:rPr>
              <a:t>i</a:t>
            </a:r>
            <a:r>
              <a:rPr lang="en-US" sz="2800" dirty="0" err="1" smtClean="0">
                <a:solidFill>
                  <a:schemeClr val="accent2"/>
                </a:solidFill>
              </a:rPr>
              <a:t>,</a:t>
            </a:r>
            <a:r>
              <a:rPr lang="en-US" sz="2800" i="1" dirty="0" err="1" smtClean="0">
                <a:solidFill>
                  <a:schemeClr val="accent2"/>
                </a:solidFill>
              </a:rPr>
              <a:t>j</a:t>
            </a:r>
            <a:r>
              <a:rPr lang="en-US" sz="2800" dirty="0" smtClean="0">
                <a:solidFill>
                  <a:schemeClr val="accent2"/>
                </a:solidFill>
              </a:rPr>
              <a:t>} </a:t>
            </a:r>
            <a:r>
              <a:rPr lang="en-US" sz="2800" dirty="0" smtClean="0">
                <a:solidFill>
                  <a:schemeClr val="tx2"/>
                </a:solidFill>
              </a:rPr>
              <a:t>is ambivalent is at most </a:t>
            </a:r>
            <a:r>
              <a:rPr lang="en-US" sz="2800" dirty="0" smtClean="0">
                <a:solidFill>
                  <a:schemeClr val="accent2"/>
                </a:solidFill>
              </a:rPr>
              <a:t>1/(2</a:t>
            </a:r>
            <a:r>
              <a:rPr lang="en-US" sz="2800" i="1" dirty="0" smtClean="0">
                <a:solidFill>
                  <a:schemeClr val="accent2"/>
                </a:solidFill>
              </a:rPr>
              <a:t>m</a:t>
            </a:r>
            <a:r>
              <a:rPr lang="en-US" sz="2800" dirty="0" smtClean="0">
                <a:solidFill>
                  <a:schemeClr val="accent2"/>
                </a:solidFill>
              </a:rPr>
              <a:t>)</a:t>
            </a:r>
            <a:r>
              <a:rPr lang="en-US" sz="2800" dirty="0" smtClean="0">
                <a:solidFill>
                  <a:schemeClr val="tx2"/>
                </a:solidFill>
              </a:rPr>
              <a:t>!</a:t>
            </a:r>
            <a:endParaRPr lang="en-US" sz="2800" i="1" baseline="-25000" dirty="0">
              <a:solidFill>
                <a:schemeClr val="accent2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0" grpId="0"/>
      <p:bldP spid="14" grpId="0"/>
      <p:bldP spid="1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3999" cy="1257300"/>
          </a:xfrm>
        </p:spPr>
        <p:txBody>
          <a:bodyPr/>
          <a:lstStyle/>
          <a:p>
            <a:pPr rtl="0"/>
            <a:r>
              <a:rPr lang="en-US" sz="4000" dirty="0">
                <a:solidFill>
                  <a:srgbClr val="FF0000"/>
                </a:solidFill>
              </a:rPr>
              <a:t>Finding</a:t>
            </a:r>
            <a:r>
              <a:rPr lang="en-US" sz="4000" dirty="0">
                <a:solidFill>
                  <a:srgbClr val="009900"/>
                </a:solidFill>
              </a:rPr>
              <a:t> </a:t>
            </a:r>
            <a:r>
              <a:rPr lang="en-US" dirty="0" smtClean="0">
                <a:solidFill>
                  <a:srgbClr val="009900"/>
                </a:solidFill>
              </a:rPr>
              <a:t>perfect </a:t>
            </a:r>
            <a:r>
              <a:rPr lang="en-US" dirty="0" err="1" smtClean="0">
                <a:solidFill>
                  <a:srgbClr val="009900"/>
                </a:solidFill>
              </a:rPr>
              <a:t>matchings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br>
              <a:rPr lang="en-US" dirty="0" smtClean="0">
                <a:solidFill>
                  <a:srgbClr val="009900"/>
                </a:solidFill>
              </a:rPr>
            </a:br>
            <a:r>
              <a:rPr lang="en-US" sz="3200" dirty="0" smtClean="0">
                <a:solidFill>
                  <a:srgbClr val="CC6600"/>
                </a:solidFill>
              </a:rPr>
              <a:t>[</a:t>
            </a:r>
            <a:r>
              <a:rPr lang="en-US" sz="3200" dirty="0" err="1" smtClean="0">
                <a:solidFill>
                  <a:srgbClr val="CC6600"/>
                </a:solidFill>
              </a:rPr>
              <a:t>Mulmuley-Vazirani-Vazirani</a:t>
            </a:r>
            <a:r>
              <a:rPr lang="en-US" sz="3200" dirty="0" smtClean="0">
                <a:solidFill>
                  <a:srgbClr val="CC6600"/>
                </a:solidFill>
              </a:rPr>
              <a:t> (1987)]</a:t>
            </a:r>
            <a:endParaRPr lang="en-US" sz="3200" dirty="0">
              <a:solidFill>
                <a:srgbClr val="CC6600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1409700"/>
            <a:ext cx="9144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Choose </a:t>
            </a:r>
            <a:r>
              <a:rPr lang="en-US" sz="3200" dirty="0" smtClean="0">
                <a:solidFill>
                  <a:srgbClr val="0066FF"/>
                </a:solidFill>
              </a:rPr>
              <a:t>random</a:t>
            </a:r>
            <a:r>
              <a:rPr lang="en-US" sz="3200" dirty="0" smtClean="0">
                <a:solidFill>
                  <a:schemeClr val="tx2"/>
                </a:solidFill>
              </a:rPr>
              <a:t> weights in </a:t>
            </a:r>
            <a:r>
              <a:rPr lang="en-US" sz="3200" dirty="0" smtClean="0">
                <a:solidFill>
                  <a:schemeClr val="accent2"/>
                </a:solidFill>
              </a:rPr>
              <a:t>[1,2</a:t>
            </a:r>
            <a:r>
              <a:rPr lang="en-US" sz="3200" i="1" dirty="0" smtClean="0">
                <a:solidFill>
                  <a:schemeClr val="accent2"/>
                </a:solidFill>
              </a:rPr>
              <a:t>m</a:t>
            </a:r>
            <a:r>
              <a:rPr lang="en-US" sz="3200" dirty="0" smtClean="0">
                <a:solidFill>
                  <a:schemeClr val="accent2"/>
                </a:solidFill>
              </a:rPr>
              <a:t>]</a:t>
            </a:r>
            <a:endParaRPr lang="en-US" sz="3200" i="1" baseline="-25000" dirty="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0" y="1943100"/>
            <a:ext cx="9144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Compute determinant and </a:t>
            </a:r>
            <a:r>
              <a:rPr lang="en-US" sz="3200" dirty="0" err="1" smtClean="0">
                <a:solidFill>
                  <a:schemeClr val="tx2"/>
                </a:solidFill>
              </a:rPr>
              <a:t>adjoint</a:t>
            </a:r>
            <a:endParaRPr lang="en-US" sz="3200" i="1" baseline="-25000" dirty="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2425125"/>
            <a:ext cx="9144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Read of a perfect matching (</a:t>
            </a:r>
            <a:r>
              <a:rPr lang="en-US" sz="3200" dirty="0" err="1" smtClean="0">
                <a:solidFill>
                  <a:schemeClr val="tx2"/>
                </a:solidFill>
              </a:rPr>
              <a:t>w.h.p</a:t>
            </a:r>
            <a:r>
              <a:rPr lang="en-US" sz="3200" dirty="0" smtClean="0">
                <a:solidFill>
                  <a:schemeClr val="tx2"/>
                </a:solidFill>
              </a:rPr>
              <a:t>.)</a:t>
            </a:r>
            <a:endParaRPr lang="en-US" sz="3200" i="1" baseline="-25000" dirty="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3048000"/>
            <a:ext cx="9144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Is using </a:t>
            </a:r>
            <a:r>
              <a:rPr lang="en-US" sz="3200" i="1" dirty="0" smtClean="0">
                <a:solidFill>
                  <a:schemeClr val="accent2"/>
                </a:solidFill>
              </a:rPr>
              <a:t>m</a:t>
            </a:r>
            <a:r>
              <a:rPr lang="en-US" sz="3200" dirty="0" smtClean="0">
                <a:solidFill>
                  <a:schemeClr val="tx2"/>
                </a:solidFill>
              </a:rPr>
              <a:t>-bit integers </a:t>
            </a:r>
            <a:r>
              <a:rPr lang="en-US" sz="3200" b="1" dirty="0" smtClean="0">
                <a:solidFill>
                  <a:srgbClr val="FF0000"/>
                </a:solidFill>
              </a:rPr>
              <a:t>cheating</a:t>
            </a:r>
            <a:r>
              <a:rPr lang="en-US" sz="3200" dirty="0" smtClean="0">
                <a:solidFill>
                  <a:schemeClr val="tx2"/>
                </a:solidFill>
              </a:rPr>
              <a:t>?</a:t>
            </a:r>
            <a:endParaRPr lang="en-US" sz="3200" i="1" baseline="-25000" dirty="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3581400"/>
            <a:ext cx="9144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Not if we are willing to pay for it!</a:t>
            </a:r>
            <a:endParaRPr lang="en-US" sz="3200" i="1" baseline="-25000" dirty="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4114800"/>
            <a:ext cx="9144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Complexity is O(</a:t>
            </a:r>
            <a:r>
              <a:rPr lang="en-US" sz="3200" dirty="0" err="1" smtClean="0">
                <a:solidFill>
                  <a:schemeClr val="tx2"/>
                </a:solidFill>
              </a:rPr>
              <a:t>mn</a:t>
            </a:r>
            <a:r>
              <a:rPr lang="en-US" sz="3200" baseline="30000" dirty="0" smtClean="0">
                <a:solidFill>
                  <a:schemeClr val="tx2"/>
                </a:solidFill>
                <a:sym typeface="Symbol"/>
              </a:rPr>
              <a:t></a:t>
            </a:r>
            <a:r>
              <a:rPr lang="en-US" sz="3200" dirty="0" smtClean="0">
                <a:solidFill>
                  <a:schemeClr val="tx2"/>
                </a:solidFill>
                <a:sym typeface="Symbol"/>
              </a:rPr>
              <a:t>)≤</a:t>
            </a:r>
            <a:r>
              <a:rPr lang="en-US" dirty="0" smtClean="0"/>
              <a:t> O(n</a:t>
            </a:r>
            <a:r>
              <a:rPr lang="en-US" baseline="30000" dirty="0" smtClean="0">
                <a:sym typeface="Symbol"/>
              </a:rPr>
              <a:t>+2</a:t>
            </a:r>
            <a:r>
              <a:rPr lang="en-US" dirty="0" smtClean="0">
                <a:sym typeface="Symbol"/>
              </a:rPr>
              <a:t>)</a:t>
            </a:r>
            <a:endParaRPr lang="en-US" sz="3200" i="1" baseline="-25000" dirty="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4724400"/>
            <a:ext cx="9144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Finding</a:t>
            </a:r>
            <a:r>
              <a:rPr lang="en-US" sz="3200" dirty="0" smtClean="0">
                <a:solidFill>
                  <a:schemeClr val="tx2"/>
                </a:solidFill>
              </a:rPr>
              <a:t> perfect </a:t>
            </a:r>
            <a:r>
              <a:rPr lang="en-US" sz="3200" dirty="0" err="1" smtClean="0">
                <a:solidFill>
                  <a:schemeClr val="tx2"/>
                </a:solidFill>
              </a:rPr>
              <a:t>matchings</a:t>
            </a:r>
            <a:r>
              <a:rPr lang="en-US" sz="3200" dirty="0" smtClean="0">
                <a:solidFill>
                  <a:schemeClr val="tx2"/>
                </a:solidFill>
              </a:rPr>
              <a:t> in RNC</a:t>
            </a:r>
            <a:r>
              <a:rPr lang="en-US" sz="3200" baseline="30000" dirty="0" smtClean="0">
                <a:solidFill>
                  <a:schemeClr val="tx2"/>
                </a:solidFill>
              </a:rPr>
              <a:t>2</a:t>
            </a:r>
            <a:endParaRPr lang="en-US" sz="3200" i="1" baseline="-25000" dirty="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5358825"/>
            <a:ext cx="91440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Improves an RNC</a:t>
            </a:r>
            <a:r>
              <a:rPr lang="en-US" sz="3200" baseline="30000" dirty="0" smtClean="0">
                <a:solidFill>
                  <a:schemeClr val="tx2"/>
                </a:solidFill>
              </a:rPr>
              <a:t>3 </a:t>
            </a:r>
            <a:r>
              <a:rPr lang="en-US" sz="3200" dirty="0" smtClean="0">
                <a:solidFill>
                  <a:schemeClr val="tx2"/>
                </a:solidFill>
              </a:rPr>
              <a:t>algorithm by </a:t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[Karp-</a:t>
            </a:r>
            <a:r>
              <a:rPr lang="en-US" dirty="0" err="1" smtClean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Upfal</a:t>
            </a:r>
            <a:r>
              <a:rPr lang="en-US" dirty="0" smtClean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dirty="0" err="1" smtClean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Wigderson</a:t>
            </a:r>
            <a:r>
              <a:rPr lang="en-US" dirty="0" smtClean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 (1986)]</a:t>
            </a:r>
            <a:endParaRPr lang="en-US" dirty="0">
              <a:solidFill>
                <a:srgbClr val="CC6600"/>
              </a:solidFill>
              <a:latin typeface="+mj-lt"/>
              <a:ea typeface="+mj-ea"/>
              <a:cs typeface="+mj-cs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76200"/>
            <a:ext cx="9143999" cy="1257300"/>
          </a:xfrm>
        </p:spPr>
        <p:txBody>
          <a:bodyPr/>
          <a:lstStyle/>
          <a:p>
            <a:r>
              <a:rPr lang="en-US" dirty="0" smtClean="0">
                <a:solidFill>
                  <a:srgbClr val="33CC33"/>
                </a:solidFill>
              </a:rPr>
              <a:t>Multiplying two </a:t>
            </a:r>
            <a:r>
              <a:rPr lang="en-US" i="1" dirty="0" smtClean="0">
                <a:solidFill>
                  <a:srgbClr val="0066FF"/>
                </a:solidFill>
              </a:rPr>
              <a:t>N</a:t>
            </a:r>
            <a:r>
              <a:rPr lang="en-US" dirty="0" smtClean="0">
                <a:solidFill>
                  <a:srgbClr val="33CC33"/>
                </a:solidFill>
              </a:rPr>
              <a:t>-bit numbers</a:t>
            </a:r>
            <a:endParaRPr lang="en-US" i="1" baseline="-25000" dirty="0">
              <a:solidFill>
                <a:srgbClr val="33CC33"/>
              </a:solidFill>
              <a:sym typeface="Symbol" pitchFamily="18" charset="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2533009"/>
            <a:ext cx="9144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[</a:t>
            </a:r>
            <a:r>
              <a:rPr lang="en-US" dirty="0" err="1" smtClean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Schöonhage-Strassen</a:t>
            </a:r>
            <a:r>
              <a:rPr lang="en-US" dirty="0" smtClean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 (1971)]</a:t>
            </a:r>
            <a:endParaRPr lang="en-US" dirty="0">
              <a:solidFill>
                <a:srgbClr val="CC6600"/>
              </a:solidFill>
              <a:latin typeface="+mj-lt"/>
              <a:ea typeface="+mj-ea"/>
              <a:cs typeface="+mj-cs"/>
              <a:sym typeface="Symbol" pitchFamily="18" charset="2"/>
            </a:endParaRPr>
          </a:p>
        </p:txBody>
      </p:sp>
      <p:pic>
        <p:nvPicPr>
          <p:cNvPr id="23" name="Picture 2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689428" y="3142610"/>
            <a:ext cx="3765145" cy="509958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681545" y="4962212"/>
            <a:ext cx="3780910" cy="613285"/>
          </a:xfrm>
          <a:prstGeom prst="rect">
            <a:avLst/>
          </a:prstGeom>
          <a:noFill/>
          <a:ln/>
          <a:effectLst/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0" y="3845768"/>
            <a:ext cx="91440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[</a:t>
            </a:r>
            <a:r>
              <a:rPr lang="en-US" dirty="0" err="1" smtClean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Fürer</a:t>
            </a:r>
            <a:r>
              <a:rPr lang="en-US" dirty="0" smtClean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 (2007)]</a:t>
            </a:r>
            <a:br>
              <a:rPr lang="en-US" dirty="0" smtClean="0">
                <a:solidFill>
                  <a:srgbClr val="CC6600"/>
                </a:solidFill>
                <a:latin typeface="+mj-lt"/>
                <a:ea typeface="+mj-ea"/>
                <a:cs typeface="+mj-cs"/>
              </a:rPr>
            </a:br>
            <a:r>
              <a:rPr lang="en-US" dirty="0" smtClean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[De-</a:t>
            </a:r>
            <a:r>
              <a:rPr lang="en-US" dirty="0" err="1" smtClean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Kurur</a:t>
            </a:r>
            <a:r>
              <a:rPr lang="en-US" dirty="0" smtClean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dirty="0" err="1" smtClean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Saha</a:t>
            </a:r>
            <a:r>
              <a:rPr lang="en-US" dirty="0" smtClean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dirty="0" err="1" smtClean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Saptharishi</a:t>
            </a:r>
            <a:r>
              <a:rPr lang="en-US" dirty="0" smtClean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 (2008)]</a:t>
            </a:r>
            <a:endParaRPr lang="en-US" dirty="0">
              <a:solidFill>
                <a:srgbClr val="CC6600"/>
              </a:solidFill>
              <a:latin typeface="+mj-lt"/>
              <a:ea typeface="+mj-ea"/>
              <a:cs typeface="+mj-cs"/>
              <a:sym typeface="Symbol" pitchFamily="18" charset="2"/>
            </a:endParaRPr>
          </a:p>
        </p:txBody>
      </p:sp>
      <p:pic>
        <p:nvPicPr>
          <p:cNvPr id="26" name="Picture 25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5524514" y="5776757"/>
            <a:ext cx="1223141" cy="663552"/>
          </a:xfrm>
          <a:prstGeom prst="rect">
            <a:avLst/>
          </a:prstGeom>
          <a:noFill/>
          <a:ln/>
          <a:effectLst/>
        </p:spPr>
      </p:pic>
      <p:sp>
        <p:nvSpPr>
          <p:cNvPr id="27" name="TextBox 26"/>
          <p:cNvSpPr txBox="1"/>
          <p:nvPr/>
        </p:nvSpPr>
        <p:spPr>
          <a:xfrm>
            <a:off x="1676414" y="5852956"/>
            <a:ext cx="37719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For our purposes…</a:t>
            </a:r>
            <a:endParaRPr lang="he-IL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52400" y="1282235"/>
            <a:ext cx="9144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``School method’’</a:t>
            </a:r>
            <a:endParaRPr lang="en-US" dirty="0">
              <a:solidFill>
                <a:srgbClr val="CC6600"/>
              </a:solidFill>
              <a:latin typeface="+mj-lt"/>
              <a:ea typeface="+mj-ea"/>
              <a:cs typeface="+mj-cs"/>
              <a:sym typeface="Symbol" pitchFamily="18" charset="2"/>
            </a:endParaRPr>
          </a:p>
        </p:txBody>
      </p:sp>
      <p:pic>
        <p:nvPicPr>
          <p:cNvPr id="12" name="Picture 11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240769" y="1891836"/>
            <a:ext cx="662462" cy="45792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7" grpId="0"/>
      <p:bldP spid="1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317500"/>
            <a:ext cx="8296275" cy="823913"/>
          </a:xfrm>
        </p:spPr>
        <p:txBody>
          <a:bodyPr/>
          <a:lstStyle/>
          <a:p>
            <a:pPr rtl="0"/>
            <a:r>
              <a:rPr lang="en-US">
                <a:solidFill>
                  <a:srgbClr val="FF0000"/>
                </a:solidFill>
              </a:rPr>
              <a:t>Finding</a:t>
            </a:r>
            <a:r>
              <a:rPr lang="en-US">
                <a:solidFill>
                  <a:srgbClr val="009900"/>
                </a:solidFill>
              </a:rPr>
              <a:t> perfect matchings</a:t>
            </a:r>
            <a:endParaRPr lang="en-US" sz="3200">
              <a:solidFill>
                <a:srgbClr val="009900"/>
              </a:solidFill>
            </a:endParaRPr>
          </a:p>
        </p:txBody>
      </p:sp>
      <p:sp>
        <p:nvSpPr>
          <p:cNvPr id="507909" name="Text Box 5"/>
          <p:cNvSpPr txBox="1">
            <a:spLocks noChangeArrowheads="1"/>
          </p:cNvSpPr>
          <p:nvPr/>
        </p:nvSpPr>
        <p:spPr bwMode="auto">
          <a:xfrm>
            <a:off x="654844" y="2209800"/>
            <a:ext cx="7834313" cy="16927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990000"/>
                </a:solidFill>
              </a:rPr>
              <a:t>[</a:t>
            </a:r>
            <a:r>
              <a:rPr lang="en-US" sz="3200" dirty="0" err="1" smtClean="0">
                <a:solidFill>
                  <a:srgbClr val="990000"/>
                </a:solidFill>
              </a:rPr>
              <a:t>Mucha-Sankowski</a:t>
            </a:r>
            <a:r>
              <a:rPr lang="en-US" sz="3200" dirty="0" smtClean="0">
                <a:solidFill>
                  <a:srgbClr val="990000"/>
                </a:solidFill>
              </a:rPr>
              <a:t> </a:t>
            </a:r>
            <a:r>
              <a:rPr lang="en-US" sz="3200" dirty="0">
                <a:solidFill>
                  <a:srgbClr val="990000"/>
                </a:solidFill>
              </a:rPr>
              <a:t>(2004</a:t>
            </a:r>
            <a:r>
              <a:rPr lang="en-US" sz="3200" dirty="0" smtClean="0">
                <a:solidFill>
                  <a:srgbClr val="990000"/>
                </a:solidFill>
              </a:rPr>
              <a:t>)]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err="1" smtClean="0"/>
              <a:t>Recomputing</a:t>
            </a:r>
            <a:r>
              <a:rPr lang="en-US" sz="3200" dirty="0" smtClean="0"/>
              <a:t> </a:t>
            </a:r>
            <a:r>
              <a:rPr lang="en-US" sz="3200" i="1" dirty="0">
                <a:solidFill>
                  <a:schemeClr val="accent2"/>
                </a:solidFill>
              </a:rPr>
              <a:t>A</a:t>
            </a:r>
            <a:r>
              <a:rPr lang="en-US" sz="3200" baseline="30000" dirty="0">
                <a:solidFill>
                  <a:schemeClr val="accent2"/>
                </a:solidFill>
                <a:sym typeface="Symbol" pitchFamily="18" charset="2"/>
              </a:rPr>
              <a:t>1 </a:t>
            </a:r>
            <a:r>
              <a:rPr lang="en-US" sz="3200" dirty="0">
                <a:sym typeface="Symbol" pitchFamily="18" charset="2"/>
              </a:rPr>
              <a:t>from scratch is </a:t>
            </a:r>
            <a:r>
              <a:rPr lang="en-US" sz="3200" dirty="0" smtClean="0">
                <a:sym typeface="Symbol" pitchFamily="18" charset="2"/>
              </a:rPr>
              <a:t>wasteful</a:t>
            </a:r>
            <a:r>
              <a:rPr lang="en-US" sz="3200" dirty="0">
                <a:sym typeface="Symbol" pitchFamily="18" charset="2"/>
              </a:rPr>
              <a:t>. Running time can be reduced to </a:t>
            </a:r>
            <a:r>
              <a:rPr lang="en-US" sz="4000" dirty="0">
                <a:solidFill>
                  <a:schemeClr val="accent2"/>
                </a:solidFill>
              </a:rPr>
              <a:t>O(</a:t>
            </a:r>
            <a:r>
              <a:rPr lang="en-US" sz="4000" i="1" dirty="0">
                <a:solidFill>
                  <a:schemeClr val="accent2"/>
                </a:solidFill>
              </a:rPr>
              <a:t>n</a:t>
            </a:r>
            <a:r>
              <a:rPr lang="en-US" sz="4000" baseline="30000" dirty="0">
                <a:solidFill>
                  <a:schemeClr val="accent2"/>
                </a:solidFill>
                <a:sym typeface="Symbol" pitchFamily="18" charset="2"/>
              </a:rPr>
              <a:t></a:t>
            </a:r>
            <a:r>
              <a:rPr lang="en-US" sz="4000" dirty="0">
                <a:solidFill>
                  <a:schemeClr val="accent2"/>
                </a:solidFill>
                <a:sym typeface="Symbol" pitchFamily="18" charset="2"/>
              </a:rPr>
              <a:t>)</a:t>
            </a:r>
            <a:r>
              <a:rPr lang="en-US" sz="3200" dirty="0">
                <a:solidFill>
                  <a:schemeClr val="tx2"/>
                </a:solidFill>
                <a:sym typeface="Symbol" pitchFamily="18" charset="2"/>
              </a:rPr>
              <a:t> !</a:t>
            </a:r>
          </a:p>
        </p:txBody>
      </p:sp>
      <p:sp>
        <p:nvSpPr>
          <p:cNvPr id="507910" name="Text Box 6"/>
          <p:cNvSpPr txBox="1">
            <a:spLocks noChangeArrowheads="1"/>
          </p:cNvSpPr>
          <p:nvPr/>
        </p:nvSpPr>
        <p:spPr bwMode="auto">
          <a:xfrm>
            <a:off x="654844" y="4152900"/>
            <a:ext cx="7834313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990000"/>
                </a:solidFill>
              </a:rPr>
              <a:t>[Harvey </a:t>
            </a:r>
            <a:r>
              <a:rPr lang="en-US" sz="3200" dirty="0">
                <a:solidFill>
                  <a:srgbClr val="990000"/>
                </a:solidFill>
              </a:rPr>
              <a:t>(2006</a:t>
            </a:r>
            <a:r>
              <a:rPr lang="en-US" sz="3200" dirty="0" smtClean="0">
                <a:solidFill>
                  <a:srgbClr val="990000"/>
                </a:solidFill>
              </a:rPr>
              <a:t>)]</a:t>
            </a:r>
            <a:br>
              <a:rPr lang="en-US" sz="3200" dirty="0" smtClean="0">
                <a:solidFill>
                  <a:srgbClr val="990000"/>
                </a:solidFill>
              </a:rPr>
            </a:br>
            <a:r>
              <a:rPr lang="en-US" sz="3200" dirty="0" smtClean="0"/>
              <a:t> </a:t>
            </a:r>
            <a:r>
              <a:rPr lang="en-US" sz="3200" dirty="0"/>
              <a:t>A simpler</a:t>
            </a:r>
            <a:r>
              <a:rPr lang="en-US" sz="3200" dirty="0">
                <a:sym typeface="Symbol" pitchFamily="18" charset="2"/>
              </a:rPr>
              <a:t> </a:t>
            </a:r>
            <a:r>
              <a:rPr lang="en-US" sz="4000" dirty="0">
                <a:solidFill>
                  <a:schemeClr val="accent2"/>
                </a:solidFill>
              </a:rPr>
              <a:t>O(</a:t>
            </a:r>
            <a:r>
              <a:rPr lang="en-US" sz="4000" i="1" dirty="0">
                <a:solidFill>
                  <a:schemeClr val="accent2"/>
                </a:solidFill>
              </a:rPr>
              <a:t>n</a:t>
            </a:r>
            <a:r>
              <a:rPr lang="en-US" sz="4000" baseline="30000" dirty="0">
                <a:solidFill>
                  <a:schemeClr val="accent2"/>
                </a:solidFill>
                <a:sym typeface="Symbol" pitchFamily="18" charset="2"/>
              </a:rPr>
              <a:t></a:t>
            </a:r>
            <a:r>
              <a:rPr lang="en-US" sz="4000" dirty="0">
                <a:solidFill>
                  <a:schemeClr val="accent2"/>
                </a:solidFill>
                <a:sym typeface="Symbol" pitchFamily="18" charset="2"/>
              </a:rPr>
              <a:t>)</a:t>
            </a:r>
            <a:r>
              <a:rPr lang="en-US" sz="3200" dirty="0">
                <a:solidFill>
                  <a:schemeClr val="tx2"/>
                </a:solidFill>
                <a:sym typeface="Symbol" pitchFamily="18" charset="2"/>
              </a:rPr>
              <a:t> algorithm.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1409700"/>
            <a:ext cx="52197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We are not over yet…</a:t>
            </a:r>
            <a:endParaRPr lang="he-I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9" grpId="0"/>
      <p:bldP spid="507910" grpId="0"/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ChangeArrowheads="1"/>
          </p:cNvSpPr>
          <p:nvPr/>
        </p:nvSpPr>
        <p:spPr bwMode="auto">
          <a:xfrm>
            <a:off x="533400" y="509588"/>
            <a:ext cx="82423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600">
                <a:solidFill>
                  <a:schemeClr val="accent2"/>
                </a:solidFill>
              </a:rPr>
              <a:t>Using matrix multiplication</a:t>
            </a:r>
            <a:br>
              <a:rPr lang="en-US" sz="3600">
                <a:solidFill>
                  <a:schemeClr val="accent2"/>
                </a:solidFill>
              </a:rPr>
            </a:br>
            <a:r>
              <a:rPr lang="en-US" sz="3600">
                <a:solidFill>
                  <a:schemeClr val="accent2"/>
                </a:solidFill>
              </a:rPr>
              <a:t>to compute min-plus products</a:t>
            </a:r>
            <a:endParaRPr lang="en-US" sz="3600">
              <a:solidFill>
                <a:srgbClr val="009900"/>
              </a:solidFill>
            </a:endParaRPr>
          </a:p>
        </p:txBody>
      </p:sp>
      <p:graphicFrame>
        <p:nvGraphicFramePr>
          <p:cNvPr id="485379" name="Object 3"/>
          <p:cNvGraphicFramePr>
            <a:graphicFrameLocks noChangeAspect="1"/>
          </p:cNvGraphicFramePr>
          <p:nvPr/>
        </p:nvGraphicFramePr>
        <p:xfrm>
          <a:off x="1095375" y="1700213"/>
          <a:ext cx="6654800" cy="1384300"/>
        </p:xfrm>
        <a:graphic>
          <a:graphicData uri="http://schemas.openxmlformats.org/presentationml/2006/ole">
            <p:oleObj spid="_x0000_s485379" name="Equation" r:id="rId7" imgW="3416040" imgH="711000" progId="Equation.DSMT4">
              <p:embed/>
            </p:oleObj>
          </a:graphicData>
        </a:graphic>
      </p:graphicFrame>
      <p:graphicFrame>
        <p:nvGraphicFramePr>
          <p:cNvPr id="485380" name="Object 4"/>
          <p:cNvGraphicFramePr>
            <a:graphicFrameLocks noChangeAspect="1"/>
          </p:cNvGraphicFramePr>
          <p:nvPr/>
        </p:nvGraphicFramePr>
        <p:xfrm>
          <a:off x="3155950" y="3121025"/>
          <a:ext cx="2568575" cy="614363"/>
        </p:xfrm>
        <a:graphic>
          <a:graphicData uri="http://schemas.openxmlformats.org/presentationml/2006/ole">
            <p:oleObj spid="_x0000_s485380" name="Equation" r:id="rId8" imgW="1168200" imgH="279360" progId="Equation.DSMT4">
              <p:embed/>
            </p:oleObj>
          </a:graphicData>
        </a:graphic>
      </p:graphicFrame>
      <p:graphicFrame>
        <p:nvGraphicFramePr>
          <p:cNvPr id="485381" name="Object 5"/>
          <p:cNvGraphicFramePr>
            <a:graphicFrameLocks noChangeAspect="1"/>
          </p:cNvGraphicFramePr>
          <p:nvPr/>
        </p:nvGraphicFramePr>
        <p:xfrm>
          <a:off x="668338" y="3813175"/>
          <a:ext cx="7386637" cy="1668463"/>
        </p:xfrm>
        <a:graphic>
          <a:graphicData uri="http://schemas.openxmlformats.org/presentationml/2006/ole">
            <p:oleObj spid="_x0000_s485381" name="Equation" r:id="rId9" imgW="3822480" imgH="863280" progId="Equation.DSMT4">
              <p:embed/>
            </p:oleObj>
          </a:graphicData>
        </a:graphic>
      </p:graphicFrame>
      <p:pic>
        <p:nvPicPr>
          <p:cNvPr id="485382" name="Picture 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44738" y="3160713"/>
            <a:ext cx="4070350" cy="642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85383" name="Picture 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33463" y="5502275"/>
            <a:ext cx="3500437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85384" name="Picture 8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56213" y="5588000"/>
            <a:ext cx="2887662" cy="568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95288"/>
            <a:ext cx="7772400" cy="736600"/>
          </a:xfrm>
          <a:noFill/>
          <a:ln/>
        </p:spPr>
        <p:txBody>
          <a:bodyPr/>
          <a:lstStyle/>
          <a:p>
            <a:pPr rtl="0"/>
            <a:r>
              <a:rPr lang="en-US">
                <a:solidFill>
                  <a:srgbClr val="009900"/>
                </a:solidFill>
              </a:rPr>
              <a:t>Multiplying 2</a:t>
            </a:r>
            <a:r>
              <a:rPr lang="en-US">
                <a:solidFill>
                  <a:srgbClr val="009900"/>
                </a:solidFill>
                <a:sym typeface="Symbol" pitchFamily="18" charset="2"/>
              </a:rPr>
              <a:t>2 matrices</a:t>
            </a:r>
          </a:p>
        </p:txBody>
      </p:sp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5070475" y="3313113"/>
            <a:ext cx="3725863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8</a:t>
            </a:r>
            <a:r>
              <a:rPr lang="en-US"/>
              <a:t> multiplications</a:t>
            </a:r>
            <a:br>
              <a:rPr lang="en-US"/>
            </a:br>
            <a:r>
              <a:rPr lang="en-US">
                <a:solidFill>
                  <a:schemeClr val="accent2"/>
                </a:solidFill>
              </a:rPr>
              <a:t>4</a:t>
            </a:r>
            <a:r>
              <a:rPr lang="en-US"/>
              <a:t> additions</a:t>
            </a:r>
          </a:p>
        </p:txBody>
      </p:sp>
      <p:pic>
        <p:nvPicPr>
          <p:cNvPr id="8" name="Picture 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693681" y="2954972"/>
            <a:ext cx="4426759" cy="1852330"/>
          </a:xfrm>
          <a:prstGeom prst="rect">
            <a:avLst/>
          </a:prstGeom>
          <a:noFill/>
          <a:ln/>
          <a:effectLst/>
        </p:spPr>
      </p:pic>
      <p:pic>
        <p:nvPicPr>
          <p:cNvPr id="442375" name="Picture 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838" y="1604963"/>
            <a:ext cx="7605712" cy="901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76325" y="5331745"/>
            <a:ext cx="70675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Works over any ring!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ChangeArrowheads="1"/>
          </p:cNvSpPr>
          <p:nvPr/>
        </p:nvSpPr>
        <p:spPr bwMode="auto">
          <a:xfrm>
            <a:off x="533400" y="509588"/>
            <a:ext cx="82423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600">
                <a:solidFill>
                  <a:schemeClr val="accent2"/>
                </a:solidFill>
              </a:rPr>
              <a:t>Using matrix multiplication</a:t>
            </a:r>
            <a:br>
              <a:rPr lang="en-US" sz="3600">
                <a:solidFill>
                  <a:schemeClr val="accent2"/>
                </a:solidFill>
              </a:rPr>
            </a:br>
            <a:r>
              <a:rPr lang="en-US" sz="3600">
                <a:solidFill>
                  <a:schemeClr val="accent2"/>
                </a:solidFill>
              </a:rPr>
              <a:t>to compute min-plus products</a:t>
            </a:r>
            <a:endParaRPr lang="en-US" sz="3600">
              <a:solidFill>
                <a:srgbClr val="009900"/>
              </a:solidFill>
            </a:endParaRPr>
          </a:p>
        </p:txBody>
      </p:sp>
      <p:graphicFrame>
        <p:nvGraphicFramePr>
          <p:cNvPr id="486403" name="Object 3"/>
          <p:cNvGraphicFramePr>
            <a:graphicFrameLocks noChangeAspect="1"/>
          </p:cNvGraphicFramePr>
          <p:nvPr/>
        </p:nvGraphicFramePr>
        <p:xfrm>
          <a:off x="960438" y="2338388"/>
          <a:ext cx="7261225" cy="1668462"/>
        </p:xfrm>
        <a:graphic>
          <a:graphicData uri="http://schemas.openxmlformats.org/presentationml/2006/ole">
            <p:oleObj spid="_x0000_s486403" name="Equation" r:id="rId4" imgW="3759120" imgH="863280" progId="Equation.DSMT4">
              <p:embed/>
            </p:oleObj>
          </a:graphicData>
        </a:graphic>
      </p:graphicFrame>
      <p:sp>
        <p:nvSpPr>
          <p:cNvPr id="486404" name="Text Box 4"/>
          <p:cNvSpPr txBox="1">
            <a:spLocks noChangeArrowheads="1"/>
          </p:cNvSpPr>
          <p:nvPr/>
        </p:nvSpPr>
        <p:spPr bwMode="auto">
          <a:xfrm>
            <a:off x="922338" y="4524375"/>
            <a:ext cx="15748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n</a:t>
            </a:r>
            <a:r>
              <a:rPr lang="en-US" sz="3600" baseline="30000">
                <a:solidFill>
                  <a:srgbClr val="FF0000"/>
                </a:solidFill>
                <a:sym typeface="Symbol" pitchFamily="18" charset="2"/>
              </a:rPr>
              <a:t></a:t>
            </a:r>
            <a:r>
              <a:rPr lang="en-US" sz="2400"/>
              <a:t/>
            </a:r>
            <a:br>
              <a:rPr lang="en-US" sz="2400"/>
            </a:br>
            <a:r>
              <a:rPr lang="en-US" sz="2400"/>
              <a:t>polynomial products</a:t>
            </a:r>
          </a:p>
        </p:txBody>
      </p:sp>
      <p:sp>
        <p:nvSpPr>
          <p:cNvPr id="486405" name="Text Box 5"/>
          <p:cNvSpPr txBox="1">
            <a:spLocks noChangeArrowheads="1"/>
          </p:cNvSpPr>
          <p:nvPr/>
        </p:nvSpPr>
        <p:spPr bwMode="auto">
          <a:xfrm>
            <a:off x="3340100" y="4341813"/>
            <a:ext cx="2074863" cy="173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M</a:t>
            </a:r>
            <a:r>
              <a:rPr lang="en-US" sz="2400"/>
              <a:t> </a:t>
            </a:r>
            <a:br>
              <a:rPr lang="en-US" sz="2400"/>
            </a:br>
            <a:r>
              <a:rPr lang="en-US" sz="2400"/>
              <a:t>operations per polynomial product</a:t>
            </a:r>
          </a:p>
        </p:txBody>
      </p:sp>
      <p:sp>
        <p:nvSpPr>
          <p:cNvPr id="486406" name="Text Box 6"/>
          <p:cNvSpPr txBox="1">
            <a:spLocks noChangeArrowheads="1"/>
          </p:cNvSpPr>
          <p:nvPr/>
        </p:nvSpPr>
        <p:spPr bwMode="auto">
          <a:xfrm>
            <a:off x="2649538" y="4889500"/>
            <a:ext cx="5365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486407" name="Text Box 7"/>
          <p:cNvSpPr txBox="1">
            <a:spLocks noChangeArrowheads="1"/>
          </p:cNvSpPr>
          <p:nvPr/>
        </p:nvSpPr>
        <p:spPr bwMode="auto">
          <a:xfrm>
            <a:off x="5568950" y="4889500"/>
            <a:ext cx="5365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e-IL" sz="2400" b="1">
                <a:solidFill>
                  <a:schemeClr val="accent2"/>
                </a:solidFill>
                <a:sym typeface="Symbol" pitchFamily="18" charset="2"/>
              </a:rPr>
              <a:t>=</a:t>
            </a:r>
            <a:endParaRPr lang="en-US" sz="2400" b="1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486408" name="Text Box 8"/>
          <p:cNvSpPr txBox="1">
            <a:spLocks noChangeArrowheads="1"/>
          </p:cNvSpPr>
          <p:nvPr/>
        </p:nvSpPr>
        <p:spPr bwMode="auto">
          <a:xfrm>
            <a:off x="6259513" y="4341813"/>
            <a:ext cx="1998662" cy="173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Mn</a:t>
            </a:r>
            <a:r>
              <a:rPr lang="en-US" sz="3600" baseline="30000">
                <a:solidFill>
                  <a:srgbClr val="FF0000"/>
                </a:solidFill>
                <a:sym typeface="Symbol" pitchFamily="18" charset="2"/>
              </a:rPr>
              <a:t></a:t>
            </a:r>
            <a:r>
              <a:rPr lang="en-US" sz="3600" baseline="30000">
                <a:solidFill>
                  <a:srgbClr val="FF0000"/>
                </a:solidFill>
              </a:rPr>
              <a:t> </a:t>
            </a:r>
            <a:r>
              <a:rPr lang="en-US" sz="3600">
                <a:solidFill>
                  <a:srgbClr val="FF0000"/>
                </a:solidFill>
              </a:rPr>
              <a:t/>
            </a:r>
            <a:br>
              <a:rPr lang="en-US" sz="3600">
                <a:solidFill>
                  <a:srgbClr val="FF0000"/>
                </a:solidFill>
              </a:rPr>
            </a:br>
            <a:r>
              <a:rPr lang="en-US" sz="2400"/>
              <a:t>operations per max-plus product</a:t>
            </a:r>
          </a:p>
        </p:txBody>
      </p:sp>
      <p:sp>
        <p:nvSpPr>
          <p:cNvPr id="486409" name="Text Box 9"/>
          <p:cNvSpPr txBox="1">
            <a:spLocks noChangeArrowheads="1"/>
          </p:cNvSpPr>
          <p:nvPr/>
        </p:nvSpPr>
        <p:spPr bwMode="auto">
          <a:xfrm>
            <a:off x="2860675" y="1547813"/>
            <a:ext cx="34575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Assume:   0 ≤</a:t>
            </a:r>
            <a:r>
              <a:rPr lang="en-US" sz="2400" i="1"/>
              <a:t> a</a:t>
            </a:r>
            <a:r>
              <a:rPr lang="en-US" sz="2400" i="1" baseline="-25000"/>
              <a:t>ij </a:t>
            </a:r>
            <a:r>
              <a:rPr lang="en-US" sz="2400" i="1"/>
              <a:t>, b</a:t>
            </a:r>
            <a:r>
              <a:rPr lang="en-US" sz="2400" i="1" baseline="-25000"/>
              <a:t>ij</a:t>
            </a:r>
            <a:r>
              <a:rPr lang="en-US" sz="2400" baseline="-25000"/>
              <a:t> </a:t>
            </a:r>
            <a:r>
              <a:rPr lang="en-US" sz="2400"/>
              <a:t>≤ </a:t>
            </a:r>
            <a:r>
              <a:rPr lang="en-US" sz="2400" i="1"/>
              <a:t>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4" grpId="0"/>
      <p:bldP spid="486405" grpId="0"/>
      <p:bldP spid="486406" grpId="0"/>
      <p:bldP spid="486407" grpId="0"/>
      <p:bldP spid="48640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838" y="2130425"/>
            <a:ext cx="8726487" cy="1470025"/>
          </a:xfrm>
        </p:spPr>
        <p:txBody>
          <a:bodyPr/>
          <a:lstStyle/>
          <a:p>
            <a:pPr rtl="0"/>
            <a:r>
              <a:rPr lang="en-US">
                <a:solidFill>
                  <a:schemeClr val="accent2"/>
                </a:solidFill>
                <a:latin typeface="Copperplate Gothic Bold" pitchFamily="34" charset="0"/>
              </a:rPr>
              <a:t>SHORTEST PATHS</a:t>
            </a:r>
          </a:p>
        </p:txBody>
      </p:sp>
      <p:sp>
        <p:nvSpPr>
          <p:cNvPr id="482307" name="Text Box 3"/>
          <p:cNvSpPr txBox="1">
            <a:spLocks noChangeArrowheads="1"/>
          </p:cNvSpPr>
          <p:nvPr/>
        </p:nvSpPr>
        <p:spPr bwMode="auto">
          <a:xfrm>
            <a:off x="1552575" y="3967163"/>
            <a:ext cx="60690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APSP</a:t>
            </a:r>
            <a:r>
              <a:rPr lang="en-US" sz="2800">
                <a:solidFill>
                  <a:schemeClr val="tx1"/>
                </a:solidFill>
              </a:rPr>
              <a:t> – </a:t>
            </a:r>
            <a:r>
              <a:rPr lang="en-US" sz="2800">
                <a:solidFill>
                  <a:srgbClr val="FF0000"/>
                </a:solidFill>
              </a:rPr>
              <a:t>A</a:t>
            </a:r>
            <a:r>
              <a:rPr lang="en-US" sz="2800">
                <a:solidFill>
                  <a:schemeClr val="tx1"/>
                </a:solidFill>
              </a:rPr>
              <a:t>ll-</a:t>
            </a:r>
            <a:r>
              <a:rPr lang="en-US" sz="2800">
                <a:solidFill>
                  <a:srgbClr val="FF0000"/>
                </a:solidFill>
              </a:rPr>
              <a:t>P</a:t>
            </a:r>
            <a:r>
              <a:rPr lang="en-US" sz="2800">
                <a:solidFill>
                  <a:schemeClr val="tx1"/>
                </a:solidFill>
              </a:rPr>
              <a:t>airs </a:t>
            </a:r>
            <a:r>
              <a:rPr lang="en-US" sz="2800">
                <a:solidFill>
                  <a:srgbClr val="FF0000"/>
                </a:solidFill>
              </a:rPr>
              <a:t>S</a:t>
            </a:r>
            <a:r>
              <a:rPr lang="en-US" sz="2800">
                <a:solidFill>
                  <a:schemeClr val="tx1"/>
                </a:solidFill>
              </a:rPr>
              <a:t>hortest </a:t>
            </a:r>
            <a:r>
              <a:rPr lang="en-US" sz="2800">
                <a:solidFill>
                  <a:srgbClr val="FF0000"/>
                </a:solidFill>
              </a:rPr>
              <a:t>P</a:t>
            </a:r>
            <a:r>
              <a:rPr lang="en-US" sz="2800">
                <a:solidFill>
                  <a:schemeClr val="tx1"/>
                </a:solidFill>
              </a:rPr>
              <a:t>aths</a:t>
            </a:r>
          </a:p>
        </p:txBody>
      </p:sp>
      <p:sp>
        <p:nvSpPr>
          <p:cNvPr id="482308" name="Text Box 4"/>
          <p:cNvSpPr txBox="1">
            <a:spLocks noChangeArrowheads="1"/>
          </p:cNvSpPr>
          <p:nvPr/>
        </p:nvSpPr>
        <p:spPr bwMode="auto">
          <a:xfrm>
            <a:off x="1552575" y="4522788"/>
            <a:ext cx="60690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SSSP </a:t>
            </a:r>
            <a:r>
              <a:rPr lang="en-US" sz="2800">
                <a:solidFill>
                  <a:schemeClr val="tx1"/>
                </a:solidFill>
              </a:rPr>
              <a:t>– </a:t>
            </a:r>
            <a:r>
              <a:rPr lang="en-US" sz="2800">
                <a:solidFill>
                  <a:srgbClr val="FF0000"/>
                </a:solidFill>
              </a:rPr>
              <a:t>S</a:t>
            </a:r>
            <a:r>
              <a:rPr lang="en-US" sz="2800">
                <a:solidFill>
                  <a:schemeClr val="tx1"/>
                </a:solidFill>
              </a:rPr>
              <a:t>ingle-</a:t>
            </a:r>
            <a:r>
              <a:rPr lang="en-US" sz="2800">
                <a:solidFill>
                  <a:srgbClr val="FF0000"/>
                </a:solidFill>
              </a:rPr>
              <a:t>S</a:t>
            </a:r>
            <a:r>
              <a:rPr lang="en-US" sz="2800">
                <a:solidFill>
                  <a:schemeClr val="tx1"/>
                </a:solidFill>
              </a:rPr>
              <a:t>ource </a:t>
            </a:r>
            <a:r>
              <a:rPr lang="en-US" sz="2800">
                <a:solidFill>
                  <a:srgbClr val="FF0000"/>
                </a:solidFill>
              </a:rPr>
              <a:t>S</a:t>
            </a:r>
            <a:r>
              <a:rPr lang="en-US" sz="2800">
                <a:solidFill>
                  <a:schemeClr val="tx1"/>
                </a:solidFill>
              </a:rPr>
              <a:t>hortest </a:t>
            </a:r>
            <a:r>
              <a:rPr lang="en-US" sz="2800">
                <a:solidFill>
                  <a:srgbClr val="FF0000"/>
                </a:solidFill>
              </a:rPr>
              <a:t>P</a:t>
            </a:r>
            <a:r>
              <a:rPr lang="en-US" sz="2800">
                <a:solidFill>
                  <a:schemeClr val="tx1"/>
                </a:solidFill>
              </a:rPr>
              <a:t>aths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838" y="2130425"/>
            <a:ext cx="8726487" cy="1470025"/>
          </a:xfrm>
        </p:spPr>
        <p:txBody>
          <a:bodyPr/>
          <a:lstStyle/>
          <a:p>
            <a:pPr rtl="0"/>
            <a:r>
              <a:rPr lang="en-US" sz="3600">
                <a:solidFill>
                  <a:srgbClr val="CC0099"/>
                </a:solidFill>
                <a:latin typeface="Copperplate Gothic Bold" pitchFamily="34" charset="0"/>
              </a:rPr>
              <a:t>UNWEIGHTED</a:t>
            </a:r>
            <a:r>
              <a:rPr lang="en-US" sz="3600">
                <a:solidFill>
                  <a:srgbClr val="FF0000"/>
                </a:solidFill>
                <a:latin typeface="Copperplate Gothic Bold" pitchFamily="34" charset="0"/>
              </a:rPr>
              <a:t/>
            </a:r>
            <a:br>
              <a:rPr lang="en-US" sz="3600">
                <a:solidFill>
                  <a:srgbClr val="FF0000"/>
                </a:solidFill>
                <a:latin typeface="Copperplate Gothic Bold" pitchFamily="34" charset="0"/>
              </a:rPr>
            </a:br>
            <a:r>
              <a:rPr lang="en-US">
                <a:solidFill>
                  <a:srgbClr val="FF0000"/>
                </a:solidFill>
                <a:latin typeface="Copperplate Gothic Bold" pitchFamily="34" charset="0"/>
              </a:rPr>
              <a:t>UNDIRECTED</a:t>
            </a:r>
            <a:r>
              <a:rPr lang="en-US">
                <a:solidFill>
                  <a:schemeClr val="accent2"/>
                </a:solidFill>
                <a:latin typeface="Copperplate Gothic Bold" pitchFamily="34" charset="0"/>
              </a:rPr>
              <a:t/>
            </a:r>
            <a:br>
              <a:rPr lang="en-US">
                <a:solidFill>
                  <a:schemeClr val="accent2"/>
                </a:solidFill>
                <a:latin typeface="Copperplate Gothic Bold" pitchFamily="34" charset="0"/>
              </a:rPr>
            </a:br>
            <a:r>
              <a:rPr lang="en-US">
                <a:solidFill>
                  <a:schemeClr val="accent2"/>
                </a:solidFill>
                <a:latin typeface="Copperplate Gothic Bold" pitchFamily="34" charset="0"/>
              </a:rPr>
              <a:t>SHORTEST PATHS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1963" y="471488"/>
            <a:ext cx="8720137" cy="4114800"/>
          </a:xfrm>
        </p:spPr>
        <p:txBody>
          <a:bodyPr/>
          <a:lstStyle/>
          <a:p>
            <a:pPr marL="609600" indent="-609600" algn="l" rtl="0">
              <a:buFontTx/>
              <a:buAutoNum type="arabicPeriod" startAt="4"/>
            </a:pPr>
            <a:r>
              <a:rPr lang="en-US" b="1"/>
              <a:t>APSP in undirected graphs</a:t>
            </a:r>
          </a:p>
          <a:p>
            <a:pPr marL="990600" lvl="1" indent="-533400" algn="l" rtl="0">
              <a:buFontTx/>
              <a:buAutoNum type="alphaLcPeriod"/>
            </a:pPr>
            <a:r>
              <a:rPr lang="en-US" sz="3200">
                <a:solidFill>
                  <a:schemeClr val="accent2"/>
                </a:solidFill>
              </a:rPr>
              <a:t>An</a:t>
            </a:r>
            <a:r>
              <a:rPr lang="en-US" sz="3200"/>
              <a:t> </a:t>
            </a:r>
            <a:r>
              <a:rPr lang="en-US" sz="3200">
                <a:solidFill>
                  <a:srgbClr val="FF0000"/>
                </a:solidFill>
              </a:rPr>
              <a:t>O(</a:t>
            </a:r>
            <a:r>
              <a:rPr lang="en-US" sz="3200" i="1">
                <a:solidFill>
                  <a:srgbClr val="FF0000"/>
                </a:solidFill>
              </a:rPr>
              <a:t>n</a:t>
            </a:r>
            <a:r>
              <a:rPr lang="en-US" sz="3200" baseline="30000">
                <a:solidFill>
                  <a:srgbClr val="FF0000"/>
                </a:solidFill>
              </a:rPr>
              <a:t>2.38</a:t>
            </a:r>
            <a:r>
              <a:rPr lang="en-US" sz="3200">
                <a:solidFill>
                  <a:srgbClr val="FF0000"/>
                </a:solidFill>
              </a:rPr>
              <a:t>)</a:t>
            </a:r>
            <a:r>
              <a:rPr lang="en-US" sz="3200"/>
              <a:t> </a:t>
            </a:r>
            <a:r>
              <a:rPr lang="en-US" sz="3200">
                <a:solidFill>
                  <a:schemeClr val="accent2"/>
                </a:solidFill>
              </a:rPr>
              <a:t>algorithm for </a:t>
            </a:r>
            <a:r>
              <a:rPr lang="en-US" sz="3200" b="1">
                <a:solidFill>
                  <a:schemeClr val="accent2"/>
                </a:solidFill>
              </a:rPr>
              <a:t>unweighted</a:t>
            </a:r>
            <a:r>
              <a:rPr lang="en-US" sz="3200">
                <a:solidFill>
                  <a:schemeClr val="accent2"/>
                </a:solidFill>
              </a:rPr>
              <a:t> </a:t>
            </a:r>
            <a:br>
              <a:rPr lang="en-US" sz="3200">
                <a:solidFill>
                  <a:schemeClr val="accent2"/>
                </a:solidFill>
              </a:rPr>
            </a:br>
            <a:r>
              <a:rPr lang="en-US" sz="3200">
                <a:solidFill>
                  <a:schemeClr val="accent2"/>
                </a:solidFill>
              </a:rPr>
              <a:t>graphs</a:t>
            </a:r>
            <a:r>
              <a:rPr lang="en-US" sz="3200"/>
              <a:t> (</a:t>
            </a:r>
            <a:r>
              <a:rPr lang="en-US" sz="3200">
                <a:solidFill>
                  <a:srgbClr val="33CC33"/>
                </a:solidFill>
              </a:rPr>
              <a:t>Seidel</a:t>
            </a:r>
            <a:r>
              <a:rPr lang="en-US" sz="3200"/>
              <a:t>)</a:t>
            </a:r>
          </a:p>
          <a:p>
            <a:pPr marL="990600" lvl="1" indent="-533400" algn="l" rtl="0">
              <a:buFontTx/>
              <a:buAutoNum type="alphaLcPeriod"/>
            </a:pPr>
            <a:r>
              <a:rPr lang="en-US">
                <a:solidFill>
                  <a:schemeClr val="folHlink"/>
                </a:solidFill>
              </a:rPr>
              <a:t>An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O(</a:t>
            </a:r>
            <a:r>
              <a:rPr lang="en-US" i="1">
                <a:solidFill>
                  <a:srgbClr val="FF0000"/>
                </a:solidFill>
              </a:rPr>
              <a:t>Mn</a:t>
            </a:r>
            <a:r>
              <a:rPr lang="en-US" baseline="30000">
                <a:solidFill>
                  <a:srgbClr val="FF0000"/>
                </a:solidFill>
              </a:rPr>
              <a:t>2.38</a:t>
            </a:r>
            <a:r>
              <a:rPr lang="en-US">
                <a:solidFill>
                  <a:srgbClr val="FF0000"/>
                </a:solidFill>
              </a:rPr>
              <a:t>)</a:t>
            </a:r>
            <a:r>
              <a:rPr lang="en-US"/>
              <a:t> </a:t>
            </a:r>
            <a:r>
              <a:rPr lang="en-US">
                <a:solidFill>
                  <a:schemeClr val="folHlink"/>
                </a:solidFill>
              </a:rPr>
              <a:t>algorithm for </a:t>
            </a:r>
            <a:r>
              <a:rPr lang="en-US" b="1">
                <a:solidFill>
                  <a:schemeClr val="folHlink"/>
                </a:solidFill>
              </a:rPr>
              <a:t>weighted</a:t>
            </a:r>
            <a:r>
              <a:rPr lang="en-US">
                <a:solidFill>
                  <a:schemeClr val="folHlink"/>
                </a:solidFill>
              </a:rPr>
              <a:t> graphs</a:t>
            </a:r>
            <a:r>
              <a:rPr lang="en-US"/>
              <a:t> (</a:t>
            </a:r>
            <a:r>
              <a:rPr lang="en-US">
                <a:solidFill>
                  <a:srgbClr val="33CC33"/>
                </a:solidFill>
              </a:rPr>
              <a:t>Shoshan-Zwick</a:t>
            </a:r>
            <a:r>
              <a:rPr lang="en-US"/>
              <a:t>)</a:t>
            </a:r>
          </a:p>
          <a:p>
            <a:pPr marL="609600" indent="-609600" algn="l" rtl="0">
              <a:buFontTx/>
              <a:buAutoNum type="arabicPeriod" startAt="4"/>
            </a:pPr>
            <a:r>
              <a:rPr lang="en-US" b="1"/>
              <a:t>APSP in directed graphs</a:t>
            </a:r>
          </a:p>
          <a:p>
            <a:pPr marL="990600" lvl="1" indent="-533400" algn="l" rtl="0">
              <a:buFontTx/>
              <a:buAutoNum type="arabicPeriod"/>
            </a:pPr>
            <a:r>
              <a:rPr lang="en-US"/>
              <a:t>An </a:t>
            </a:r>
            <a:r>
              <a:rPr lang="en-US">
                <a:solidFill>
                  <a:srgbClr val="FF0000"/>
                </a:solidFill>
              </a:rPr>
              <a:t>O(</a:t>
            </a:r>
            <a:r>
              <a:rPr lang="en-US" i="1">
                <a:solidFill>
                  <a:srgbClr val="FF0000"/>
                </a:solidFill>
              </a:rPr>
              <a:t>M</a:t>
            </a:r>
            <a:r>
              <a:rPr lang="en-US" baseline="30000">
                <a:solidFill>
                  <a:srgbClr val="FF0000"/>
                </a:solidFill>
              </a:rPr>
              <a:t>0.68</a:t>
            </a:r>
            <a:r>
              <a:rPr lang="en-US" i="1">
                <a:solidFill>
                  <a:srgbClr val="FF0000"/>
                </a:solidFill>
              </a:rPr>
              <a:t>n</a:t>
            </a:r>
            <a:r>
              <a:rPr lang="en-US" baseline="30000">
                <a:solidFill>
                  <a:srgbClr val="FF0000"/>
                </a:solidFill>
              </a:rPr>
              <a:t>2.58</a:t>
            </a:r>
            <a:r>
              <a:rPr lang="en-US">
                <a:solidFill>
                  <a:srgbClr val="FF0000"/>
                </a:solidFill>
              </a:rPr>
              <a:t>)</a:t>
            </a:r>
            <a:r>
              <a:rPr lang="en-US"/>
              <a:t> algorithm (</a:t>
            </a:r>
            <a:r>
              <a:rPr lang="en-US">
                <a:solidFill>
                  <a:srgbClr val="33CC33"/>
                </a:solidFill>
              </a:rPr>
              <a:t>Zwick</a:t>
            </a:r>
            <a:r>
              <a:rPr lang="en-US"/>
              <a:t>)</a:t>
            </a:r>
          </a:p>
          <a:p>
            <a:pPr marL="990600" lvl="1" indent="-533400" algn="l" rtl="0">
              <a:buFontTx/>
              <a:buAutoNum type="arabicPeriod"/>
            </a:pPr>
            <a:r>
              <a:rPr lang="en-US"/>
              <a:t>An </a:t>
            </a:r>
            <a:r>
              <a:rPr lang="en-US">
                <a:solidFill>
                  <a:srgbClr val="FF0000"/>
                </a:solidFill>
              </a:rPr>
              <a:t>O(</a:t>
            </a:r>
            <a:r>
              <a:rPr lang="en-US" i="1">
                <a:solidFill>
                  <a:srgbClr val="FF0000"/>
                </a:solidFill>
              </a:rPr>
              <a:t>Mn</a:t>
            </a:r>
            <a:r>
              <a:rPr lang="en-US" baseline="30000">
                <a:solidFill>
                  <a:srgbClr val="FF0000"/>
                </a:solidFill>
              </a:rPr>
              <a:t>2.38</a:t>
            </a:r>
            <a:r>
              <a:rPr lang="en-US">
                <a:solidFill>
                  <a:srgbClr val="FF0000"/>
                </a:solidFill>
              </a:rPr>
              <a:t>)</a:t>
            </a:r>
            <a:r>
              <a:rPr lang="en-US"/>
              <a:t> preprocessing / </a:t>
            </a:r>
            <a:r>
              <a:rPr lang="en-US">
                <a:solidFill>
                  <a:srgbClr val="FF0000"/>
                </a:solidFill>
              </a:rPr>
              <a:t>O(</a:t>
            </a:r>
            <a:r>
              <a:rPr lang="en-US" i="1">
                <a:solidFill>
                  <a:srgbClr val="FF0000"/>
                </a:solidFill>
              </a:rPr>
              <a:t>n</a:t>
            </a:r>
            <a:r>
              <a:rPr lang="en-US">
                <a:solidFill>
                  <a:srgbClr val="FF0000"/>
                </a:solidFill>
              </a:rPr>
              <a:t>)</a:t>
            </a:r>
            <a:r>
              <a:rPr lang="en-US"/>
              <a:t> query </a:t>
            </a:r>
            <a:br>
              <a:rPr lang="en-US"/>
            </a:br>
            <a:r>
              <a:rPr lang="en-US"/>
              <a:t>answering algorithm (</a:t>
            </a:r>
            <a:r>
              <a:rPr lang="en-US">
                <a:solidFill>
                  <a:srgbClr val="33CC33"/>
                </a:solidFill>
              </a:rPr>
              <a:t>Yuster-Zwick</a:t>
            </a:r>
            <a:r>
              <a:rPr lang="en-US"/>
              <a:t>)</a:t>
            </a:r>
          </a:p>
          <a:p>
            <a:pPr marL="990600" lvl="1" indent="-533400" algn="l" rtl="0">
              <a:buFontTx/>
              <a:buAutoNum type="arabicPeriod"/>
            </a:pPr>
            <a:r>
              <a:rPr lang="en-US"/>
              <a:t>An </a:t>
            </a:r>
            <a:r>
              <a:rPr lang="en-US">
                <a:solidFill>
                  <a:srgbClr val="FF0000"/>
                </a:solidFill>
              </a:rPr>
              <a:t>O(</a:t>
            </a:r>
            <a:r>
              <a:rPr lang="en-US" i="1">
                <a:solidFill>
                  <a:srgbClr val="FF0000"/>
                </a:solidFill>
              </a:rPr>
              <a:t>n</a:t>
            </a:r>
            <a:r>
              <a:rPr lang="en-US" baseline="30000">
                <a:solidFill>
                  <a:srgbClr val="FF0000"/>
                </a:solidFill>
              </a:rPr>
              <a:t>2.38</a:t>
            </a:r>
            <a:r>
              <a:rPr lang="en-US">
                <a:solidFill>
                  <a:srgbClr val="FF0000"/>
                </a:solidFill>
              </a:rPr>
              <a:t>log</a:t>
            </a:r>
            <a:r>
              <a:rPr lang="en-US" sz="1000">
                <a:solidFill>
                  <a:srgbClr val="FF0000"/>
                </a:solidFill>
              </a:rPr>
              <a:t> </a:t>
            </a:r>
            <a:r>
              <a:rPr lang="en-US" i="1">
                <a:solidFill>
                  <a:srgbClr val="FF0000"/>
                </a:solidFill>
              </a:rPr>
              <a:t>M</a:t>
            </a:r>
            <a:r>
              <a:rPr lang="en-US">
                <a:solidFill>
                  <a:srgbClr val="FF0000"/>
                </a:solidFill>
              </a:rPr>
              <a:t>)</a:t>
            </a:r>
            <a:r>
              <a:rPr lang="en-US"/>
              <a:t> </a:t>
            </a:r>
            <a:r>
              <a:rPr lang="en-US">
                <a:solidFill>
                  <a:schemeClr val="accent2"/>
                </a:solidFill>
              </a:rPr>
              <a:t>(1+</a:t>
            </a:r>
            <a:r>
              <a:rPr lang="el-GR" i="1">
                <a:solidFill>
                  <a:schemeClr val="accent2"/>
                </a:solidFill>
              </a:rPr>
              <a:t>ε</a:t>
            </a:r>
            <a:r>
              <a:rPr lang="en-US">
                <a:solidFill>
                  <a:schemeClr val="accent2"/>
                </a:solidFill>
              </a:rPr>
              <a:t>)</a:t>
            </a:r>
            <a:r>
              <a:rPr lang="en-US"/>
              <a:t>-approximation algorithm</a:t>
            </a:r>
          </a:p>
          <a:p>
            <a:pPr marL="609600" indent="-609600" algn="l" rtl="0">
              <a:buFontTx/>
              <a:buAutoNum type="arabicPeriod" startAt="4"/>
            </a:pPr>
            <a:r>
              <a:rPr lang="en-US" b="1"/>
              <a:t>Summary and open problems</a:t>
            </a:r>
          </a:p>
        </p:txBody>
      </p:sp>
      <p:sp>
        <p:nvSpPr>
          <p:cNvPr id="492547" name="AutoShape 3"/>
          <p:cNvSpPr>
            <a:spLocks noChangeArrowheads="1"/>
          </p:cNvSpPr>
          <p:nvPr/>
        </p:nvSpPr>
        <p:spPr bwMode="auto">
          <a:xfrm>
            <a:off x="347663" y="1201738"/>
            <a:ext cx="423862" cy="306387"/>
          </a:xfrm>
          <a:prstGeom prst="rightArrow">
            <a:avLst>
              <a:gd name="adj1" fmla="val 50000"/>
              <a:gd name="adj2" fmla="val 3458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8876"/>
            <a:ext cx="91440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chemeClr val="accent2"/>
                </a:solidFill>
              </a:rPr>
              <a:t>Directed versus undirected graphs</a:t>
            </a:r>
          </a:p>
        </p:txBody>
      </p:sp>
      <p:grpSp>
        <p:nvGrpSpPr>
          <p:cNvPr id="459779" name="Group 3"/>
          <p:cNvGrpSpPr>
            <a:grpSpLocks/>
          </p:cNvGrpSpPr>
          <p:nvPr/>
        </p:nvGrpSpPr>
        <p:grpSpPr bwMode="auto">
          <a:xfrm>
            <a:off x="1077913" y="1825564"/>
            <a:ext cx="2765425" cy="1458912"/>
            <a:chOff x="461" y="1241"/>
            <a:chExt cx="1742" cy="919"/>
          </a:xfrm>
        </p:grpSpPr>
        <p:sp>
          <p:nvSpPr>
            <p:cNvPr id="459780" name="Oval 4"/>
            <p:cNvSpPr>
              <a:spLocks noChangeArrowheads="1"/>
            </p:cNvSpPr>
            <p:nvPr/>
          </p:nvSpPr>
          <p:spPr bwMode="auto">
            <a:xfrm>
              <a:off x="727" y="1664"/>
              <a:ext cx="145" cy="145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grpSp>
          <p:nvGrpSpPr>
            <p:cNvPr id="459781" name="Group 5"/>
            <p:cNvGrpSpPr>
              <a:grpSpLocks/>
            </p:cNvGrpSpPr>
            <p:nvPr/>
          </p:nvGrpSpPr>
          <p:grpSpPr bwMode="auto">
            <a:xfrm>
              <a:off x="1779" y="1386"/>
              <a:ext cx="145" cy="701"/>
              <a:chOff x="1779" y="1386"/>
              <a:chExt cx="145" cy="701"/>
            </a:xfrm>
          </p:grpSpPr>
          <p:sp>
            <p:nvSpPr>
              <p:cNvPr id="459782" name="Oval 6"/>
              <p:cNvSpPr>
                <a:spLocks noChangeArrowheads="1"/>
              </p:cNvSpPr>
              <p:nvPr/>
            </p:nvSpPr>
            <p:spPr bwMode="auto">
              <a:xfrm>
                <a:off x="1779" y="1386"/>
                <a:ext cx="145" cy="145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459783" name="Oval 7"/>
              <p:cNvSpPr>
                <a:spLocks noChangeArrowheads="1"/>
              </p:cNvSpPr>
              <p:nvPr/>
            </p:nvSpPr>
            <p:spPr bwMode="auto">
              <a:xfrm>
                <a:off x="1779" y="1942"/>
                <a:ext cx="145" cy="145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</p:grpSp>
        <p:cxnSp>
          <p:nvCxnSpPr>
            <p:cNvPr id="459784" name="AutoShape 8"/>
            <p:cNvCxnSpPr>
              <a:cxnSpLocks noChangeShapeType="1"/>
              <a:stCxn id="459780" idx="7"/>
              <a:endCxn id="459782" idx="2"/>
            </p:cNvCxnSpPr>
            <p:nvPr/>
          </p:nvCxnSpPr>
          <p:spPr bwMode="auto">
            <a:xfrm rot="16200000">
              <a:off x="1202" y="1108"/>
              <a:ext cx="226" cy="92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59785" name="AutoShape 9"/>
            <p:cNvCxnSpPr>
              <a:cxnSpLocks noChangeShapeType="1"/>
              <a:stCxn id="459782" idx="4"/>
              <a:endCxn id="459783" idx="0"/>
            </p:cNvCxnSpPr>
            <p:nvPr/>
          </p:nvCxnSpPr>
          <p:spPr bwMode="auto">
            <a:xfrm>
              <a:off x="1852" y="1531"/>
              <a:ext cx="0" cy="4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59786" name="AutoShape 10"/>
            <p:cNvCxnSpPr>
              <a:cxnSpLocks noChangeShapeType="1"/>
              <a:stCxn id="459780" idx="5"/>
              <a:endCxn id="459783" idx="2"/>
            </p:cNvCxnSpPr>
            <p:nvPr/>
          </p:nvCxnSpPr>
          <p:spPr bwMode="auto">
            <a:xfrm rot="16200000" flipH="1">
              <a:off x="1201" y="1438"/>
              <a:ext cx="227" cy="92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59787" name="Text Box 11"/>
            <p:cNvSpPr txBox="1">
              <a:spLocks noChangeArrowheads="1"/>
            </p:cNvSpPr>
            <p:nvPr/>
          </p:nvSpPr>
          <p:spPr bwMode="auto">
            <a:xfrm>
              <a:off x="461" y="1529"/>
              <a:ext cx="267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i="1"/>
                <a:t>x</a:t>
              </a:r>
            </a:p>
          </p:txBody>
        </p:sp>
        <p:sp>
          <p:nvSpPr>
            <p:cNvPr id="459788" name="Text Box 12"/>
            <p:cNvSpPr txBox="1">
              <a:spLocks noChangeArrowheads="1"/>
            </p:cNvSpPr>
            <p:nvPr/>
          </p:nvSpPr>
          <p:spPr bwMode="auto">
            <a:xfrm>
              <a:off x="1936" y="1241"/>
              <a:ext cx="267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i="1"/>
                <a:t>y</a:t>
              </a:r>
            </a:p>
          </p:txBody>
        </p:sp>
        <p:sp>
          <p:nvSpPr>
            <p:cNvPr id="459789" name="Text Box 13"/>
            <p:cNvSpPr txBox="1">
              <a:spLocks noChangeArrowheads="1"/>
            </p:cNvSpPr>
            <p:nvPr/>
          </p:nvSpPr>
          <p:spPr bwMode="auto">
            <a:xfrm>
              <a:off x="1936" y="1795"/>
              <a:ext cx="267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i="1"/>
                <a:t>z</a:t>
              </a:r>
            </a:p>
          </p:txBody>
        </p:sp>
      </p:grpSp>
      <p:sp>
        <p:nvSpPr>
          <p:cNvPr id="459790" name="Text Box 14"/>
          <p:cNvSpPr txBox="1">
            <a:spLocks noChangeArrowheads="1"/>
          </p:cNvSpPr>
          <p:nvPr/>
        </p:nvSpPr>
        <p:spPr bwMode="auto">
          <a:xfrm>
            <a:off x="385763" y="3473389"/>
            <a:ext cx="41862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/>
              <a:t>δ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,</a:t>
            </a:r>
            <a:r>
              <a:rPr lang="en-US" i="1"/>
              <a:t>z</a:t>
            </a:r>
            <a:r>
              <a:rPr lang="en-US"/>
              <a:t>) </a:t>
            </a:r>
            <a:r>
              <a:rPr lang="en-US">
                <a:sym typeface="Symbol" pitchFamily="18" charset="2"/>
              </a:rPr>
              <a:t> </a:t>
            </a:r>
            <a:r>
              <a:rPr lang="el-GR"/>
              <a:t>δ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,</a:t>
            </a:r>
            <a:r>
              <a:rPr lang="en-US" i="1"/>
              <a:t>y</a:t>
            </a:r>
            <a:r>
              <a:rPr lang="en-US"/>
              <a:t>) + </a:t>
            </a:r>
            <a:r>
              <a:rPr lang="el-GR"/>
              <a:t>δ</a:t>
            </a:r>
            <a:r>
              <a:rPr lang="en-US"/>
              <a:t>(</a:t>
            </a:r>
            <a:r>
              <a:rPr lang="en-US" i="1"/>
              <a:t>y</a:t>
            </a:r>
            <a:r>
              <a:rPr lang="en-US"/>
              <a:t>,</a:t>
            </a:r>
            <a:r>
              <a:rPr lang="en-US" i="1"/>
              <a:t>z</a:t>
            </a:r>
            <a:r>
              <a:rPr lang="en-US"/>
              <a:t>)</a:t>
            </a:r>
            <a:endParaRPr lang="el-GR"/>
          </a:p>
        </p:txBody>
      </p:sp>
      <p:grpSp>
        <p:nvGrpSpPr>
          <p:cNvPr id="459791" name="Group 15"/>
          <p:cNvGrpSpPr>
            <a:grpSpLocks/>
          </p:cNvGrpSpPr>
          <p:nvPr/>
        </p:nvGrpSpPr>
        <p:grpSpPr bwMode="auto">
          <a:xfrm>
            <a:off x="5302250" y="1825564"/>
            <a:ext cx="2765425" cy="1458912"/>
            <a:chOff x="3340" y="1289"/>
            <a:chExt cx="1742" cy="919"/>
          </a:xfrm>
        </p:grpSpPr>
        <p:sp>
          <p:nvSpPr>
            <p:cNvPr id="459792" name="Oval 16"/>
            <p:cNvSpPr>
              <a:spLocks noChangeArrowheads="1"/>
            </p:cNvSpPr>
            <p:nvPr/>
          </p:nvSpPr>
          <p:spPr bwMode="auto">
            <a:xfrm>
              <a:off x="3606" y="1712"/>
              <a:ext cx="145" cy="145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grpSp>
          <p:nvGrpSpPr>
            <p:cNvPr id="459793" name="Group 17"/>
            <p:cNvGrpSpPr>
              <a:grpSpLocks/>
            </p:cNvGrpSpPr>
            <p:nvPr/>
          </p:nvGrpSpPr>
          <p:grpSpPr bwMode="auto">
            <a:xfrm>
              <a:off x="4658" y="1434"/>
              <a:ext cx="145" cy="701"/>
              <a:chOff x="1779" y="1386"/>
              <a:chExt cx="145" cy="701"/>
            </a:xfrm>
          </p:grpSpPr>
          <p:sp>
            <p:nvSpPr>
              <p:cNvPr id="459794" name="Oval 18"/>
              <p:cNvSpPr>
                <a:spLocks noChangeArrowheads="1"/>
              </p:cNvSpPr>
              <p:nvPr/>
            </p:nvSpPr>
            <p:spPr bwMode="auto">
              <a:xfrm>
                <a:off x="1779" y="1386"/>
                <a:ext cx="145" cy="145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459795" name="Oval 19"/>
              <p:cNvSpPr>
                <a:spLocks noChangeArrowheads="1"/>
              </p:cNvSpPr>
              <p:nvPr/>
            </p:nvSpPr>
            <p:spPr bwMode="auto">
              <a:xfrm>
                <a:off x="1779" y="1942"/>
                <a:ext cx="145" cy="145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</p:grpSp>
        <p:cxnSp>
          <p:nvCxnSpPr>
            <p:cNvPr id="459796" name="AutoShape 20"/>
            <p:cNvCxnSpPr>
              <a:cxnSpLocks noChangeShapeType="1"/>
              <a:stCxn id="459792" idx="7"/>
              <a:endCxn id="459794" idx="2"/>
            </p:cNvCxnSpPr>
            <p:nvPr/>
          </p:nvCxnSpPr>
          <p:spPr bwMode="auto">
            <a:xfrm rot="16200000">
              <a:off x="4081" y="1156"/>
              <a:ext cx="226" cy="92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59797" name="AutoShape 21"/>
            <p:cNvCxnSpPr>
              <a:cxnSpLocks noChangeShapeType="1"/>
              <a:stCxn id="459794" idx="4"/>
              <a:endCxn id="459795" idx="0"/>
            </p:cNvCxnSpPr>
            <p:nvPr/>
          </p:nvCxnSpPr>
          <p:spPr bwMode="auto">
            <a:xfrm>
              <a:off x="4731" y="1579"/>
              <a:ext cx="0" cy="4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59798" name="AutoShape 22"/>
            <p:cNvCxnSpPr>
              <a:cxnSpLocks noChangeShapeType="1"/>
              <a:stCxn id="459792" idx="5"/>
              <a:endCxn id="459795" idx="2"/>
            </p:cNvCxnSpPr>
            <p:nvPr/>
          </p:nvCxnSpPr>
          <p:spPr bwMode="auto">
            <a:xfrm rot="16200000" flipH="1">
              <a:off x="4080" y="1486"/>
              <a:ext cx="227" cy="92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459799" name="Text Box 23"/>
            <p:cNvSpPr txBox="1">
              <a:spLocks noChangeArrowheads="1"/>
            </p:cNvSpPr>
            <p:nvPr/>
          </p:nvSpPr>
          <p:spPr bwMode="auto">
            <a:xfrm>
              <a:off x="3340" y="1577"/>
              <a:ext cx="267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i="1"/>
                <a:t>x</a:t>
              </a:r>
            </a:p>
          </p:txBody>
        </p:sp>
        <p:sp>
          <p:nvSpPr>
            <p:cNvPr id="459800" name="Text Box 24"/>
            <p:cNvSpPr txBox="1">
              <a:spLocks noChangeArrowheads="1"/>
            </p:cNvSpPr>
            <p:nvPr/>
          </p:nvSpPr>
          <p:spPr bwMode="auto">
            <a:xfrm>
              <a:off x="4815" y="1289"/>
              <a:ext cx="267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i="1"/>
                <a:t>y</a:t>
              </a:r>
            </a:p>
          </p:txBody>
        </p:sp>
        <p:sp>
          <p:nvSpPr>
            <p:cNvPr id="459801" name="Text Box 25"/>
            <p:cNvSpPr txBox="1">
              <a:spLocks noChangeArrowheads="1"/>
            </p:cNvSpPr>
            <p:nvPr/>
          </p:nvSpPr>
          <p:spPr bwMode="auto">
            <a:xfrm>
              <a:off x="4815" y="1843"/>
              <a:ext cx="267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i="1"/>
                <a:t>z</a:t>
              </a:r>
            </a:p>
          </p:txBody>
        </p:sp>
      </p:grpSp>
      <p:sp>
        <p:nvSpPr>
          <p:cNvPr id="459802" name="Text Box 26"/>
          <p:cNvSpPr txBox="1">
            <a:spLocks noChangeArrowheads="1"/>
          </p:cNvSpPr>
          <p:nvPr/>
        </p:nvSpPr>
        <p:spPr bwMode="auto">
          <a:xfrm>
            <a:off x="4610100" y="3473389"/>
            <a:ext cx="418623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/>
              <a:t>δ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,</a:t>
            </a:r>
            <a:r>
              <a:rPr lang="en-US" i="1"/>
              <a:t>z</a:t>
            </a:r>
            <a:r>
              <a:rPr lang="en-US"/>
              <a:t>) </a:t>
            </a:r>
            <a:r>
              <a:rPr lang="en-US">
                <a:sym typeface="Symbol" pitchFamily="18" charset="2"/>
              </a:rPr>
              <a:t> </a:t>
            </a:r>
            <a:r>
              <a:rPr lang="el-GR"/>
              <a:t>δ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,</a:t>
            </a:r>
            <a:r>
              <a:rPr lang="en-US" i="1"/>
              <a:t>y</a:t>
            </a:r>
            <a:r>
              <a:rPr lang="en-US"/>
              <a:t>) + </a:t>
            </a:r>
            <a:r>
              <a:rPr lang="el-GR"/>
              <a:t>δ</a:t>
            </a:r>
            <a:r>
              <a:rPr lang="en-US"/>
              <a:t>(</a:t>
            </a:r>
            <a:r>
              <a:rPr lang="en-US" i="1"/>
              <a:t>y</a:t>
            </a:r>
            <a:r>
              <a:rPr lang="en-US"/>
              <a:t>,</a:t>
            </a:r>
            <a:r>
              <a:rPr lang="en-US" i="1"/>
              <a:t>z</a:t>
            </a:r>
            <a:r>
              <a:rPr lang="en-US"/>
              <a:t>)</a:t>
            </a:r>
            <a:endParaRPr lang="el-GR"/>
          </a:p>
        </p:txBody>
      </p:sp>
      <p:sp>
        <p:nvSpPr>
          <p:cNvPr id="459803" name="Text Box 27"/>
          <p:cNvSpPr txBox="1">
            <a:spLocks noChangeArrowheads="1"/>
          </p:cNvSpPr>
          <p:nvPr/>
        </p:nvSpPr>
        <p:spPr bwMode="auto">
          <a:xfrm>
            <a:off x="4610100" y="4971989"/>
            <a:ext cx="418623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dirty="0"/>
              <a:t>δ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z</a:t>
            </a:r>
            <a:r>
              <a:rPr lang="en-US" dirty="0"/>
              <a:t>) </a:t>
            </a:r>
            <a:r>
              <a:rPr lang="en-US" dirty="0">
                <a:sym typeface="Symbol" pitchFamily="18" charset="2"/>
              </a:rPr>
              <a:t>≥ </a:t>
            </a:r>
            <a:r>
              <a:rPr lang="el-GR" dirty="0"/>
              <a:t>δ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 – </a:t>
            </a:r>
            <a:r>
              <a:rPr lang="el-GR" dirty="0"/>
              <a:t>δ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dirty="0" err="1"/>
              <a:t>,</a:t>
            </a:r>
            <a:r>
              <a:rPr lang="en-US" i="1" dirty="0" err="1"/>
              <a:t>z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459804" name="Text Box 28"/>
          <p:cNvSpPr txBox="1">
            <a:spLocks noChangeArrowheads="1"/>
          </p:cNvSpPr>
          <p:nvPr/>
        </p:nvSpPr>
        <p:spPr bwMode="auto">
          <a:xfrm>
            <a:off x="4610100" y="4106801"/>
            <a:ext cx="418623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/>
              <a:t>δ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,</a:t>
            </a:r>
            <a:r>
              <a:rPr lang="en-US" i="1"/>
              <a:t>y</a:t>
            </a:r>
            <a:r>
              <a:rPr lang="en-US"/>
              <a:t>) </a:t>
            </a:r>
            <a:r>
              <a:rPr lang="en-US">
                <a:sym typeface="Symbol" pitchFamily="18" charset="2"/>
              </a:rPr>
              <a:t> </a:t>
            </a:r>
            <a:r>
              <a:rPr lang="el-GR"/>
              <a:t>δ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,</a:t>
            </a:r>
            <a:r>
              <a:rPr lang="en-US" i="1"/>
              <a:t>z</a:t>
            </a:r>
            <a:r>
              <a:rPr lang="en-US"/>
              <a:t>) + </a:t>
            </a:r>
            <a:r>
              <a:rPr lang="el-GR"/>
              <a:t>δ</a:t>
            </a:r>
            <a:r>
              <a:rPr lang="en-US"/>
              <a:t>(</a:t>
            </a:r>
            <a:r>
              <a:rPr lang="en-US" i="1"/>
              <a:t>z</a:t>
            </a:r>
            <a:r>
              <a:rPr lang="en-US"/>
              <a:t>,</a:t>
            </a:r>
            <a:r>
              <a:rPr lang="en-US" i="1"/>
              <a:t>y</a:t>
            </a:r>
            <a:r>
              <a:rPr lang="en-US"/>
              <a:t>)</a:t>
            </a:r>
            <a:endParaRPr lang="el-GR"/>
          </a:p>
        </p:txBody>
      </p:sp>
      <p:sp>
        <p:nvSpPr>
          <p:cNvPr id="459805" name="Text Box 29"/>
          <p:cNvSpPr txBox="1">
            <a:spLocks noChangeArrowheads="1"/>
          </p:cNvSpPr>
          <p:nvPr/>
        </p:nvSpPr>
        <p:spPr bwMode="auto">
          <a:xfrm>
            <a:off x="385763" y="4130614"/>
            <a:ext cx="41862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b="1">
                <a:solidFill>
                  <a:srgbClr val="FF0000"/>
                </a:solidFill>
              </a:rPr>
              <a:t>Triangle inequality</a:t>
            </a:r>
          </a:p>
        </p:txBody>
      </p:sp>
      <p:sp>
        <p:nvSpPr>
          <p:cNvPr id="459806" name="Text Box 30"/>
          <p:cNvSpPr txBox="1">
            <a:spLocks noChangeArrowheads="1"/>
          </p:cNvSpPr>
          <p:nvPr/>
        </p:nvSpPr>
        <p:spPr bwMode="auto">
          <a:xfrm>
            <a:off x="3843338" y="5551426"/>
            <a:ext cx="506888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b="1">
                <a:solidFill>
                  <a:srgbClr val="FF0000"/>
                </a:solidFill>
              </a:rPr>
              <a:t>Inverse triangle inequality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90" grpId="0"/>
      <p:bldP spid="459802" grpId="0"/>
      <p:bldP spid="459803" grpId="0"/>
      <p:bldP spid="459804" grpId="0"/>
      <p:bldP spid="459805" grpId="0"/>
      <p:bldP spid="45980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3388"/>
            <a:ext cx="7772400" cy="860425"/>
          </a:xfrm>
        </p:spPr>
        <p:txBody>
          <a:bodyPr/>
          <a:lstStyle/>
          <a:p>
            <a:r>
              <a:rPr lang="en-US">
                <a:solidFill>
                  <a:srgbClr val="009900"/>
                </a:solidFill>
              </a:rPr>
              <a:t>Distances in </a:t>
            </a:r>
            <a:r>
              <a:rPr lang="en-US" i="1">
                <a:solidFill>
                  <a:srgbClr val="009900"/>
                </a:solidFill>
              </a:rPr>
              <a:t>G</a:t>
            </a:r>
            <a:r>
              <a:rPr lang="en-US">
                <a:solidFill>
                  <a:srgbClr val="009900"/>
                </a:solidFill>
              </a:rPr>
              <a:t> and its square </a:t>
            </a:r>
            <a:r>
              <a:rPr lang="en-US" i="1">
                <a:solidFill>
                  <a:srgbClr val="009900"/>
                </a:solidFill>
              </a:rPr>
              <a:t>G</a:t>
            </a:r>
            <a:r>
              <a:rPr lang="en-US" baseline="30000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769938" y="1508125"/>
            <a:ext cx="7258050" cy="155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Let </a:t>
            </a:r>
            <a:r>
              <a:rPr lang="en-US" i="1">
                <a:solidFill>
                  <a:schemeClr val="accent2"/>
                </a:solidFill>
              </a:rPr>
              <a:t>G</a:t>
            </a:r>
            <a:r>
              <a:rPr lang="en-US">
                <a:solidFill>
                  <a:schemeClr val="accent2"/>
                </a:solidFill>
              </a:rPr>
              <a:t>=(</a:t>
            </a:r>
            <a:r>
              <a:rPr lang="en-US" i="1">
                <a:solidFill>
                  <a:schemeClr val="accent2"/>
                </a:solidFill>
              </a:rPr>
              <a:t>V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 i="1">
                <a:solidFill>
                  <a:schemeClr val="accent2"/>
                </a:solidFill>
              </a:rPr>
              <a:t>E</a:t>
            </a:r>
            <a:r>
              <a:rPr lang="en-US">
                <a:solidFill>
                  <a:schemeClr val="accent2"/>
                </a:solidFill>
              </a:rPr>
              <a:t>)</a:t>
            </a:r>
            <a:r>
              <a:rPr lang="en-US"/>
              <a:t>. Then </a:t>
            </a:r>
            <a:r>
              <a:rPr lang="en-US" i="1">
                <a:solidFill>
                  <a:schemeClr val="accent2"/>
                </a:solidFill>
              </a:rPr>
              <a:t>G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=(</a:t>
            </a:r>
            <a:r>
              <a:rPr lang="en-US" i="1">
                <a:solidFill>
                  <a:schemeClr val="accent2"/>
                </a:solidFill>
              </a:rPr>
              <a:t>V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 i="1">
                <a:solidFill>
                  <a:schemeClr val="accent2"/>
                </a:solidFill>
              </a:rPr>
              <a:t>E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)</a:t>
            </a:r>
            <a:r>
              <a:rPr lang="en-US"/>
              <a:t>, where </a:t>
            </a:r>
            <a:r>
              <a:rPr lang="en-US">
                <a:solidFill>
                  <a:schemeClr val="accent2"/>
                </a:solidFill>
              </a:rPr>
              <a:t>(</a:t>
            </a:r>
            <a:r>
              <a:rPr lang="en-US" i="1">
                <a:solidFill>
                  <a:schemeClr val="accent2"/>
                </a:solidFill>
              </a:rPr>
              <a:t>u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 i="1">
                <a:solidFill>
                  <a:schemeClr val="accent2"/>
                </a:solidFill>
              </a:rPr>
              <a:t>v</a:t>
            </a:r>
            <a:r>
              <a:rPr lang="en-US">
                <a:solidFill>
                  <a:schemeClr val="accent2"/>
                </a:solidFill>
              </a:rPr>
              <a:t>)</a:t>
            </a:r>
            <a:r>
              <a:rPr lang="en-US">
                <a:solidFill>
                  <a:schemeClr val="accent2"/>
                </a:solidFill>
                <a:sym typeface="Symbol" pitchFamily="18" charset="2"/>
              </a:rPr>
              <a:t></a:t>
            </a:r>
            <a:r>
              <a:rPr lang="en-US" i="1">
                <a:solidFill>
                  <a:schemeClr val="accent2"/>
                </a:solidFill>
                <a:sym typeface="Symbol" pitchFamily="18" charset="2"/>
              </a:rPr>
              <a:t>E</a:t>
            </a:r>
            <a:r>
              <a:rPr lang="en-US" baseline="30000">
                <a:solidFill>
                  <a:schemeClr val="accent2"/>
                </a:solidFill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 if and only if </a:t>
            </a:r>
            <a:r>
              <a:rPr lang="en-US">
                <a:solidFill>
                  <a:schemeClr val="accent2"/>
                </a:solidFill>
                <a:sym typeface="Symbol" pitchFamily="18" charset="2"/>
              </a:rPr>
              <a:t>(</a:t>
            </a:r>
            <a:r>
              <a:rPr lang="en-US" i="1">
                <a:solidFill>
                  <a:schemeClr val="accent2"/>
                </a:solidFill>
                <a:sym typeface="Symbol" pitchFamily="18" charset="2"/>
              </a:rPr>
              <a:t>u</a:t>
            </a:r>
            <a:r>
              <a:rPr lang="en-US">
                <a:solidFill>
                  <a:schemeClr val="accent2"/>
                </a:solidFill>
                <a:sym typeface="Symbol" pitchFamily="18" charset="2"/>
              </a:rPr>
              <a:t>,</a:t>
            </a:r>
            <a:r>
              <a:rPr lang="en-US" i="1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>
                <a:solidFill>
                  <a:schemeClr val="accent2"/>
                </a:solidFill>
                <a:sym typeface="Symbol" pitchFamily="18" charset="2"/>
              </a:rPr>
              <a:t>)</a:t>
            </a:r>
            <a:r>
              <a:rPr lang="en-US" i="1">
                <a:solidFill>
                  <a:schemeClr val="accent2"/>
                </a:solidFill>
                <a:sym typeface="Symbol" pitchFamily="18" charset="2"/>
              </a:rPr>
              <a:t>E</a:t>
            </a:r>
            <a:r>
              <a:rPr lang="en-US">
                <a:sym typeface="Symbol" pitchFamily="18" charset="2"/>
              </a:rPr>
              <a:t> or there exists </a:t>
            </a:r>
            <a:r>
              <a:rPr lang="en-US" i="1">
                <a:solidFill>
                  <a:schemeClr val="accent2"/>
                </a:solidFill>
                <a:sym typeface="Symbol" pitchFamily="18" charset="2"/>
              </a:rPr>
              <a:t>w</a:t>
            </a:r>
            <a:r>
              <a:rPr lang="en-US">
                <a:solidFill>
                  <a:schemeClr val="accent2"/>
                </a:solidFill>
                <a:sym typeface="Symbol" pitchFamily="18" charset="2"/>
              </a:rPr>
              <a:t></a:t>
            </a:r>
            <a:r>
              <a:rPr lang="en-US" i="1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>
                <a:sym typeface="Symbol" pitchFamily="18" charset="2"/>
              </a:rPr>
              <a:t> such that </a:t>
            </a:r>
            <a:r>
              <a:rPr lang="en-US">
                <a:solidFill>
                  <a:schemeClr val="accent2"/>
                </a:solidFill>
                <a:sym typeface="Symbol" pitchFamily="18" charset="2"/>
              </a:rPr>
              <a:t>(</a:t>
            </a:r>
            <a:r>
              <a:rPr lang="en-US" i="1">
                <a:solidFill>
                  <a:schemeClr val="accent2"/>
                </a:solidFill>
                <a:sym typeface="Symbol" pitchFamily="18" charset="2"/>
              </a:rPr>
              <a:t>u</a:t>
            </a:r>
            <a:r>
              <a:rPr lang="en-US">
                <a:solidFill>
                  <a:schemeClr val="accent2"/>
                </a:solidFill>
                <a:sym typeface="Symbol" pitchFamily="18" charset="2"/>
              </a:rPr>
              <a:t>,</a:t>
            </a:r>
            <a:r>
              <a:rPr lang="en-US" i="1">
                <a:solidFill>
                  <a:schemeClr val="accent2"/>
                </a:solidFill>
                <a:sym typeface="Symbol" pitchFamily="18" charset="2"/>
              </a:rPr>
              <a:t>w</a:t>
            </a:r>
            <a:r>
              <a:rPr lang="en-US">
                <a:solidFill>
                  <a:schemeClr val="accent2"/>
                </a:solidFill>
                <a:sym typeface="Symbol" pitchFamily="18" charset="2"/>
              </a:rPr>
              <a:t>),(</a:t>
            </a:r>
            <a:r>
              <a:rPr lang="en-US" i="1">
                <a:solidFill>
                  <a:schemeClr val="accent2"/>
                </a:solidFill>
                <a:sym typeface="Symbol" pitchFamily="18" charset="2"/>
              </a:rPr>
              <a:t>w</a:t>
            </a:r>
            <a:r>
              <a:rPr lang="en-US">
                <a:solidFill>
                  <a:schemeClr val="accent2"/>
                </a:solidFill>
                <a:sym typeface="Symbol" pitchFamily="18" charset="2"/>
              </a:rPr>
              <a:t>,</a:t>
            </a:r>
            <a:r>
              <a:rPr lang="en-US" i="1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>
                <a:solidFill>
                  <a:schemeClr val="accent2"/>
                </a:solidFill>
                <a:sym typeface="Symbol" pitchFamily="18" charset="2"/>
              </a:rPr>
              <a:t>)</a:t>
            </a:r>
            <a:r>
              <a:rPr lang="en-US" i="1">
                <a:solidFill>
                  <a:schemeClr val="accent2"/>
                </a:solidFill>
                <a:sym typeface="Symbol" pitchFamily="18" charset="2"/>
              </a:rPr>
              <a:t>E</a:t>
            </a:r>
          </a:p>
        </p:txBody>
      </p:sp>
      <p:sp>
        <p:nvSpPr>
          <p:cNvPr id="460804" name="Text Box 4"/>
          <p:cNvSpPr txBox="1">
            <a:spLocks noChangeArrowheads="1"/>
          </p:cNvSpPr>
          <p:nvPr/>
        </p:nvSpPr>
        <p:spPr bwMode="auto">
          <a:xfrm>
            <a:off x="785244" y="4946883"/>
            <a:ext cx="7527925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Let </a:t>
            </a:r>
            <a:r>
              <a:rPr lang="el-GR" dirty="0">
                <a:solidFill>
                  <a:schemeClr val="accent2"/>
                </a:solidFill>
              </a:rPr>
              <a:t>δ</a:t>
            </a:r>
            <a:r>
              <a:rPr lang="en-US" dirty="0">
                <a:solidFill>
                  <a:schemeClr val="accent2"/>
                </a:solidFill>
              </a:rPr>
              <a:t> (</a:t>
            </a:r>
            <a:r>
              <a:rPr lang="en-US" i="1" dirty="0" err="1">
                <a:solidFill>
                  <a:schemeClr val="accent2"/>
                </a:solidFill>
              </a:rPr>
              <a:t>u</a:t>
            </a:r>
            <a:r>
              <a:rPr lang="en-US" dirty="0" err="1">
                <a:solidFill>
                  <a:schemeClr val="accent2"/>
                </a:solidFill>
              </a:rPr>
              <a:t>,</a:t>
            </a:r>
            <a:r>
              <a:rPr lang="en-US" i="1" dirty="0" err="1">
                <a:solidFill>
                  <a:schemeClr val="accent2"/>
                </a:solidFill>
              </a:rPr>
              <a:t>v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/>
              <a:t> be the distance from </a:t>
            </a:r>
            <a:r>
              <a:rPr lang="en-US" i="1" dirty="0">
                <a:solidFill>
                  <a:schemeClr val="accent2"/>
                </a:solidFill>
              </a:rPr>
              <a:t>u</a:t>
            </a:r>
            <a:r>
              <a:rPr lang="en-US" dirty="0"/>
              <a:t> to </a:t>
            </a:r>
            <a:r>
              <a:rPr lang="en-US" i="1" dirty="0">
                <a:solidFill>
                  <a:schemeClr val="accent2"/>
                </a:solidFill>
              </a:rPr>
              <a:t>v</a:t>
            </a:r>
            <a:r>
              <a:rPr lang="en-US" dirty="0"/>
              <a:t> in </a:t>
            </a:r>
            <a:r>
              <a:rPr lang="en-US" i="1" dirty="0">
                <a:solidFill>
                  <a:schemeClr val="accent2"/>
                </a:solidFill>
              </a:rPr>
              <a:t>G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Let </a:t>
            </a:r>
            <a:r>
              <a:rPr lang="el-GR" dirty="0">
                <a:solidFill>
                  <a:schemeClr val="accent2"/>
                </a:solidFill>
              </a:rPr>
              <a:t>δ</a:t>
            </a:r>
            <a:r>
              <a:rPr lang="en-US" baseline="30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i="1" dirty="0" err="1">
                <a:solidFill>
                  <a:schemeClr val="accent2"/>
                </a:solidFill>
              </a:rPr>
              <a:t>u</a:t>
            </a:r>
            <a:r>
              <a:rPr lang="en-US" dirty="0" err="1">
                <a:solidFill>
                  <a:schemeClr val="accent2"/>
                </a:solidFill>
              </a:rPr>
              <a:t>,</a:t>
            </a:r>
            <a:r>
              <a:rPr lang="en-US" i="1" dirty="0" err="1">
                <a:solidFill>
                  <a:schemeClr val="accent2"/>
                </a:solidFill>
              </a:rPr>
              <a:t>v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/>
              <a:t> be the distance from </a:t>
            </a:r>
            <a:r>
              <a:rPr lang="en-US" i="1" dirty="0">
                <a:solidFill>
                  <a:schemeClr val="accent2"/>
                </a:solidFill>
              </a:rPr>
              <a:t>u</a:t>
            </a:r>
            <a:r>
              <a:rPr lang="en-US" dirty="0"/>
              <a:t> to </a:t>
            </a:r>
            <a:r>
              <a:rPr lang="en-US" i="1" dirty="0">
                <a:solidFill>
                  <a:schemeClr val="accent2"/>
                </a:solidFill>
              </a:rPr>
              <a:t>v</a:t>
            </a:r>
            <a:r>
              <a:rPr lang="en-US" dirty="0"/>
              <a:t> in </a:t>
            </a:r>
            <a:r>
              <a:rPr lang="en-US" i="1" dirty="0">
                <a:solidFill>
                  <a:schemeClr val="accent2"/>
                </a:solidFill>
              </a:rPr>
              <a:t>G</a:t>
            </a:r>
            <a:r>
              <a:rPr lang="en-US" baseline="30000" dirty="0">
                <a:solidFill>
                  <a:schemeClr val="accent2"/>
                </a:solidFill>
              </a:rPr>
              <a:t>2</a:t>
            </a:r>
            <a:r>
              <a:rPr lang="en-US" dirty="0"/>
              <a:t>.</a:t>
            </a:r>
            <a:endParaRPr lang="el-GR" dirty="0"/>
          </a:p>
        </p:txBody>
      </p:sp>
      <p:grpSp>
        <p:nvGrpSpPr>
          <p:cNvPr id="460805" name="Group 5"/>
          <p:cNvGrpSpPr>
            <a:grpSpLocks/>
          </p:cNvGrpSpPr>
          <p:nvPr/>
        </p:nvGrpSpPr>
        <p:grpSpPr bwMode="auto">
          <a:xfrm>
            <a:off x="885825" y="3725804"/>
            <a:ext cx="6911975" cy="193675"/>
            <a:chOff x="558" y="3104"/>
            <a:chExt cx="4354" cy="122"/>
          </a:xfrm>
        </p:grpSpPr>
        <p:cxnSp>
          <p:nvCxnSpPr>
            <p:cNvPr id="460806" name="AutoShape 6"/>
            <p:cNvCxnSpPr>
              <a:cxnSpLocks noChangeShapeType="1"/>
              <a:stCxn id="460810" idx="2"/>
              <a:endCxn id="460809" idx="6"/>
            </p:cNvCxnSpPr>
            <p:nvPr/>
          </p:nvCxnSpPr>
          <p:spPr bwMode="auto">
            <a:xfrm flipH="1">
              <a:off x="679" y="3165"/>
              <a:ext cx="72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60807" name="AutoShape 7"/>
            <p:cNvCxnSpPr>
              <a:cxnSpLocks noChangeShapeType="1"/>
              <a:stCxn id="460812" idx="2"/>
              <a:endCxn id="460811" idx="6"/>
            </p:cNvCxnSpPr>
            <p:nvPr/>
          </p:nvCxnSpPr>
          <p:spPr bwMode="auto">
            <a:xfrm flipH="1">
              <a:off x="2372" y="3166"/>
              <a:ext cx="72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60808" name="AutoShape 8"/>
            <p:cNvCxnSpPr>
              <a:cxnSpLocks noChangeShapeType="1"/>
              <a:stCxn id="460811" idx="2"/>
              <a:endCxn id="460810" idx="6"/>
            </p:cNvCxnSpPr>
            <p:nvPr/>
          </p:nvCxnSpPr>
          <p:spPr bwMode="auto">
            <a:xfrm flipH="1" flipV="1">
              <a:off x="1525" y="3165"/>
              <a:ext cx="726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460809" name="Oval 9"/>
            <p:cNvSpPr>
              <a:spLocks noChangeArrowheads="1"/>
            </p:cNvSpPr>
            <p:nvPr/>
          </p:nvSpPr>
          <p:spPr bwMode="auto">
            <a:xfrm>
              <a:off x="558" y="3104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60810" name="Oval 10"/>
            <p:cNvSpPr>
              <a:spLocks noChangeArrowheads="1"/>
            </p:cNvSpPr>
            <p:nvPr/>
          </p:nvSpPr>
          <p:spPr bwMode="auto">
            <a:xfrm>
              <a:off x="1404" y="3104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60811" name="Oval 11"/>
            <p:cNvSpPr>
              <a:spLocks noChangeArrowheads="1"/>
            </p:cNvSpPr>
            <p:nvPr/>
          </p:nvSpPr>
          <p:spPr bwMode="auto">
            <a:xfrm>
              <a:off x="2251" y="3105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60812" name="Oval 12"/>
            <p:cNvSpPr>
              <a:spLocks noChangeArrowheads="1"/>
            </p:cNvSpPr>
            <p:nvPr/>
          </p:nvSpPr>
          <p:spPr bwMode="auto">
            <a:xfrm>
              <a:off x="3097" y="3105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60813" name="Oval 13"/>
            <p:cNvSpPr>
              <a:spLocks noChangeArrowheads="1"/>
            </p:cNvSpPr>
            <p:nvPr/>
          </p:nvSpPr>
          <p:spPr bwMode="auto">
            <a:xfrm>
              <a:off x="3944" y="3104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60814" name="Oval 14"/>
            <p:cNvSpPr>
              <a:spLocks noChangeArrowheads="1"/>
            </p:cNvSpPr>
            <p:nvPr/>
          </p:nvSpPr>
          <p:spPr bwMode="auto">
            <a:xfrm>
              <a:off x="4791" y="3104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cxnSp>
          <p:nvCxnSpPr>
            <p:cNvPr id="460815" name="AutoShape 15"/>
            <p:cNvCxnSpPr>
              <a:cxnSpLocks noChangeShapeType="1"/>
              <a:stCxn id="460813" idx="2"/>
              <a:endCxn id="460812" idx="6"/>
            </p:cNvCxnSpPr>
            <p:nvPr/>
          </p:nvCxnSpPr>
          <p:spPr bwMode="auto">
            <a:xfrm flipH="1">
              <a:off x="3218" y="3165"/>
              <a:ext cx="726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60816" name="AutoShape 16"/>
            <p:cNvCxnSpPr>
              <a:cxnSpLocks noChangeShapeType="1"/>
              <a:stCxn id="460814" idx="2"/>
              <a:endCxn id="460813" idx="6"/>
            </p:cNvCxnSpPr>
            <p:nvPr/>
          </p:nvCxnSpPr>
          <p:spPr bwMode="auto">
            <a:xfrm flipH="1">
              <a:off x="4065" y="3165"/>
              <a:ext cx="726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>
            <a:off x="982663" y="3913536"/>
            <a:ext cx="6728423" cy="10295"/>
            <a:chOff x="982663" y="3913536"/>
            <a:chExt cx="6728423" cy="10295"/>
          </a:xfrm>
        </p:grpSpPr>
        <p:cxnSp>
          <p:nvCxnSpPr>
            <p:cNvPr id="460818" name="AutoShape 18"/>
            <p:cNvCxnSpPr>
              <a:cxnSpLocks noChangeShapeType="1"/>
            </p:cNvCxnSpPr>
            <p:nvPr/>
          </p:nvCxnSpPr>
          <p:spPr bwMode="auto">
            <a:xfrm rot="16200000" flipH="1">
              <a:off x="2325688" y="2574867"/>
              <a:ext cx="1587" cy="2687637"/>
            </a:xfrm>
            <a:prstGeom prst="curvedConnector3">
              <a:avLst>
                <a:gd name="adj1" fmla="val 26400000"/>
              </a:avLst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</p:cxnSp>
        <p:cxnSp>
          <p:nvCxnSpPr>
            <p:cNvPr id="460819" name="AutoShape 19"/>
            <p:cNvCxnSpPr>
              <a:cxnSpLocks noChangeShapeType="1"/>
            </p:cNvCxnSpPr>
            <p:nvPr/>
          </p:nvCxnSpPr>
          <p:spPr bwMode="auto">
            <a:xfrm rot="5400000" flipH="1" flipV="1">
              <a:off x="5013325" y="2574867"/>
              <a:ext cx="1587" cy="2687637"/>
            </a:xfrm>
            <a:prstGeom prst="curvedConnector3">
              <a:avLst>
                <a:gd name="adj1" fmla="val -28200000"/>
              </a:avLst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</p:cxnSp>
        <p:cxnSp>
          <p:nvCxnSpPr>
            <p:cNvPr id="23" name="AutoShape 18"/>
            <p:cNvCxnSpPr>
              <a:cxnSpLocks noChangeShapeType="1"/>
            </p:cNvCxnSpPr>
            <p:nvPr/>
          </p:nvCxnSpPr>
          <p:spPr bwMode="auto">
            <a:xfrm rot="16200000" flipH="1">
              <a:off x="3666821" y="2570511"/>
              <a:ext cx="1587" cy="2687637"/>
            </a:xfrm>
            <a:prstGeom prst="curvedConnector3">
              <a:avLst>
                <a:gd name="adj1" fmla="val 26400000"/>
              </a:avLst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</p:cxnSp>
        <p:cxnSp>
          <p:nvCxnSpPr>
            <p:cNvPr id="24" name="AutoShape 18"/>
            <p:cNvCxnSpPr>
              <a:cxnSpLocks noChangeShapeType="1"/>
            </p:cNvCxnSpPr>
            <p:nvPr/>
          </p:nvCxnSpPr>
          <p:spPr bwMode="auto">
            <a:xfrm rot="16200000" flipH="1">
              <a:off x="6366474" y="2579219"/>
              <a:ext cx="1587" cy="2687637"/>
            </a:xfrm>
            <a:prstGeom prst="curvedConnector3">
              <a:avLst>
                <a:gd name="adj1" fmla="val 26400000"/>
              </a:avLst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381136"/>
            <a:ext cx="8410575" cy="860425"/>
          </a:xfrm>
        </p:spPr>
        <p:txBody>
          <a:bodyPr/>
          <a:lstStyle/>
          <a:p>
            <a:r>
              <a:rPr lang="en-US" sz="4000" dirty="0">
                <a:solidFill>
                  <a:srgbClr val="009900"/>
                </a:solidFill>
              </a:rPr>
              <a:t>Distances in </a:t>
            </a:r>
            <a:r>
              <a:rPr lang="en-US" sz="4000" i="1" dirty="0">
                <a:solidFill>
                  <a:srgbClr val="009900"/>
                </a:solidFill>
              </a:rPr>
              <a:t>G</a:t>
            </a:r>
            <a:r>
              <a:rPr lang="en-US" sz="4000" dirty="0">
                <a:solidFill>
                  <a:srgbClr val="009900"/>
                </a:solidFill>
              </a:rPr>
              <a:t> and its square </a:t>
            </a:r>
            <a:r>
              <a:rPr lang="en-US" sz="4000" i="1" dirty="0">
                <a:solidFill>
                  <a:srgbClr val="009900"/>
                </a:solidFill>
              </a:rPr>
              <a:t>G</a:t>
            </a:r>
            <a:r>
              <a:rPr lang="en-US" sz="4000" baseline="30000" dirty="0">
                <a:solidFill>
                  <a:srgbClr val="009900"/>
                </a:solidFill>
              </a:rPr>
              <a:t>2 </a:t>
            </a:r>
            <a:r>
              <a:rPr lang="en-US" sz="4000" dirty="0">
                <a:solidFill>
                  <a:srgbClr val="009900"/>
                </a:solidFill>
              </a:rPr>
              <a:t>(cont.)</a:t>
            </a:r>
            <a:endParaRPr lang="en-US" sz="4000" baseline="30000" dirty="0">
              <a:solidFill>
                <a:srgbClr val="009900"/>
              </a:solidFill>
            </a:endParaRPr>
          </a:p>
        </p:txBody>
      </p:sp>
      <p:sp>
        <p:nvSpPr>
          <p:cNvPr id="461827" name="Text Box 3"/>
          <p:cNvSpPr txBox="1">
            <a:spLocks noChangeArrowheads="1"/>
          </p:cNvSpPr>
          <p:nvPr/>
        </p:nvSpPr>
        <p:spPr bwMode="auto">
          <a:xfrm>
            <a:off x="398827" y="1530357"/>
            <a:ext cx="82962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Lemma:</a:t>
            </a:r>
            <a:r>
              <a:rPr lang="en-US" dirty="0"/>
              <a:t>   </a:t>
            </a:r>
            <a:r>
              <a:rPr lang="el-GR" dirty="0">
                <a:solidFill>
                  <a:schemeClr val="accent2"/>
                </a:solidFill>
              </a:rPr>
              <a:t>δ</a:t>
            </a:r>
            <a:r>
              <a:rPr lang="en-US" baseline="30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i="1" dirty="0" err="1">
                <a:solidFill>
                  <a:schemeClr val="accent2"/>
                </a:solidFill>
              </a:rPr>
              <a:t>u</a:t>
            </a:r>
            <a:r>
              <a:rPr lang="en-US" dirty="0" err="1">
                <a:solidFill>
                  <a:schemeClr val="accent2"/>
                </a:solidFill>
              </a:rPr>
              <a:t>,</a:t>
            </a:r>
            <a:r>
              <a:rPr lang="en-US" i="1" dirty="0" err="1">
                <a:solidFill>
                  <a:schemeClr val="accent2"/>
                </a:solidFill>
              </a:rPr>
              <a:t>v</a:t>
            </a:r>
            <a:r>
              <a:rPr lang="en-US" dirty="0">
                <a:solidFill>
                  <a:schemeClr val="accent2"/>
                </a:solidFill>
              </a:rPr>
              <a:t>)=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</a:t>
            </a:r>
            <a:r>
              <a:rPr lang="el-GR" dirty="0">
                <a:solidFill>
                  <a:schemeClr val="accent2"/>
                </a:solidFill>
              </a:rPr>
              <a:t>δ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i="1" dirty="0" err="1">
                <a:solidFill>
                  <a:schemeClr val="accent2"/>
                </a:solidFill>
              </a:rPr>
              <a:t>u</a:t>
            </a:r>
            <a:r>
              <a:rPr lang="en-US" dirty="0" err="1">
                <a:solidFill>
                  <a:schemeClr val="accent2"/>
                </a:solidFill>
              </a:rPr>
              <a:t>,</a:t>
            </a:r>
            <a:r>
              <a:rPr lang="en-US" i="1" dirty="0" err="1">
                <a:solidFill>
                  <a:schemeClr val="accent2"/>
                </a:solidFill>
              </a:rPr>
              <a:t>v</a:t>
            </a:r>
            <a:r>
              <a:rPr lang="en-US" dirty="0">
                <a:solidFill>
                  <a:schemeClr val="accent2"/>
                </a:solidFill>
              </a:rPr>
              <a:t>)/2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</a:t>
            </a:r>
            <a:r>
              <a:rPr lang="en-US" dirty="0">
                <a:sym typeface="Symbol" pitchFamily="18" charset="2"/>
              </a:rPr>
              <a:t>  ,  f</a:t>
            </a:r>
            <a:r>
              <a:rPr lang="en-US" dirty="0"/>
              <a:t>or every </a:t>
            </a:r>
            <a:r>
              <a:rPr lang="en-US" i="1" dirty="0" err="1">
                <a:solidFill>
                  <a:schemeClr val="accent2"/>
                </a:solidFill>
              </a:rPr>
              <a:t>u</a:t>
            </a:r>
            <a:r>
              <a:rPr lang="en-US" dirty="0" err="1">
                <a:solidFill>
                  <a:schemeClr val="accent2"/>
                </a:solidFill>
              </a:rPr>
              <a:t>,</a:t>
            </a:r>
            <a:r>
              <a:rPr lang="en-US" i="1" dirty="0" err="1">
                <a:solidFill>
                  <a:schemeClr val="accent2"/>
                </a:solidFill>
              </a:rPr>
              <a:t>v</a:t>
            </a:r>
            <a:r>
              <a:rPr lang="en-US" dirty="0" err="1">
                <a:solidFill>
                  <a:schemeClr val="accent2"/>
                </a:solidFill>
                <a:sym typeface="Symbol" pitchFamily="18" charset="2"/>
              </a:rPr>
              <a:t></a:t>
            </a:r>
            <a:r>
              <a:rPr lang="en-US" i="1" dirty="0" err="1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.</a:t>
            </a:r>
            <a:r>
              <a:rPr lang="en-US" dirty="0">
                <a:sym typeface="Symbol" pitchFamily="18" charset="2"/>
              </a:rPr>
              <a:t> </a:t>
            </a:r>
          </a:p>
        </p:txBody>
      </p:sp>
      <p:sp>
        <p:nvSpPr>
          <p:cNvPr id="461828" name="Text Box 4"/>
          <p:cNvSpPr txBox="1">
            <a:spLocks noChangeArrowheads="1"/>
          </p:cNvSpPr>
          <p:nvPr/>
        </p:nvSpPr>
        <p:spPr bwMode="auto">
          <a:xfrm>
            <a:off x="1863725" y="5464175"/>
            <a:ext cx="5338763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Thus: </a:t>
            </a:r>
            <a:r>
              <a:rPr lang="el-GR">
                <a:solidFill>
                  <a:schemeClr val="accent2"/>
                </a:solidFill>
              </a:rPr>
              <a:t>δ</a:t>
            </a:r>
            <a:r>
              <a:rPr lang="en-US">
                <a:solidFill>
                  <a:schemeClr val="accent2"/>
                </a:solidFill>
              </a:rPr>
              <a:t>(</a:t>
            </a:r>
            <a:r>
              <a:rPr lang="en-US" i="1">
                <a:solidFill>
                  <a:schemeClr val="accent2"/>
                </a:solidFill>
              </a:rPr>
              <a:t>u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 i="1">
                <a:solidFill>
                  <a:schemeClr val="accent2"/>
                </a:solidFill>
              </a:rPr>
              <a:t>v</a:t>
            </a:r>
            <a:r>
              <a:rPr lang="en-US">
                <a:solidFill>
                  <a:schemeClr val="accent2"/>
                </a:solidFill>
              </a:rPr>
              <a:t>) = 2</a:t>
            </a:r>
            <a:r>
              <a:rPr lang="el-GR">
                <a:solidFill>
                  <a:schemeClr val="accent2"/>
                </a:solidFill>
              </a:rPr>
              <a:t>δ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(</a:t>
            </a:r>
            <a:r>
              <a:rPr lang="en-US" i="1">
                <a:solidFill>
                  <a:schemeClr val="accent2"/>
                </a:solidFill>
              </a:rPr>
              <a:t>u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 i="1">
                <a:solidFill>
                  <a:schemeClr val="accent2"/>
                </a:solidFill>
              </a:rPr>
              <a:t>v</a:t>
            </a:r>
            <a:r>
              <a:rPr lang="en-US">
                <a:solidFill>
                  <a:schemeClr val="accent2"/>
                </a:solidFill>
              </a:rPr>
              <a:t>)</a:t>
            </a:r>
            <a:r>
              <a:rPr lang="en-US"/>
              <a:t>  or</a:t>
            </a:r>
            <a:br>
              <a:rPr lang="en-US"/>
            </a:br>
            <a:r>
              <a:rPr lang="en-US"/>
              <a:t>          </a:t>
            </a:r>
            <a:r>
              <a:rPr lang="el-GR">
                <a:solidFill>
                  <a:schemeClr val="accent2"/>
                </a:solidFill>
              </a:rPr>
              <a:t>δ</a:t>
            </a:r>
            <a:r>
              <a:rPr lang="en-US">
                <a:solidFill>
                  <a:schemeClr val="accent2"/>
                </a:solidFill>
              </a:rPr>
              <a:t>(</a:t>
            </a:r>
            <a:r>
              <a:rPr lang="en-US" i="1">
                <a:solidFill>
                  <a:schemeClr val="accent2"/>
                </a:solidFill>
              </a:rPr>
              <a:t>u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 i="1">
                <a:solidFill>
                  <a:schemeClr val="accent2"/>
                </a:solidFill>
              </a:rPr>
              <a:t>v</a:t>
            </a:r>
            <a:r>
              <a:rPr lang="en-US">
                <a:solidFill>
                  <a:schemeClr val="accent2"/>
                </a:solidFill>
              </a:rPr>
              <a:t>) = 2</a:t>
            </a:r>
            <a:r>
              <a:rPr lang="el-GR">
                <a:solidFill>
                  <a:schemeClr val="accent2"/>
                </a:solidFill>
              </a:rPr>
              <a:t>δ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(</a:t>
            </a:r>
            <a:r>
              <a:rPr lang="en-US" i="1">
                <a:solidFill>
                  <a:schemeClr val="accent2"/>
                </a:solidFill>
              </a:rPr>
              <a:t>u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 i="1">
                <a:solidFill>
                  <a:schemeClr val="accent2"/>
                </a:solidFill>
              </a:rPr>
              <a:t>v</a:t>
            </a:r>
            <a:r>
              <a:rPr lang="en-US">
                <a:solidFill>
                  <a:schemeClr val="accent2"/>
                </a:solidFill>
              </a:rPr>
              <a:t>)</a:t>
            </a:r>
            <a:r>
              <a:rPr lang="en-US">
                <a:solidFill>
                  <a:schemeClr val="accent2"/>
                </a:solidFill>
                <a:sym typeface="Symbol" pitchFamily="18" charset="2"/>
              </a:rPr>
              <a:t></a:t>
            </a:r>
            <a:r>
              <a:rPr lang="en-US">
                <a:solidFill>
                  <a:schemeClr val="accent2"/>
                </a:solidFill>
              </a:rPr>
              <a:t>1 </a:t>
            </a:r>
          </a:p>
        </p:txBody>
      </p:sp>
      <p:grpSp>
        <p:nvGrpSpPr>
          <p:cNvPr id="461829" name="Group 5"/>
          <p:cNvGrpSpPr>
            <a:grpSpLocks/>
          </p:cNvGrpSpPr>
          <p:nvPr/>
        </p:nvGrpSpPr>
        <p:grpSpPr bwMode="auto">
          <a:xfrm>
            <a:off x="963613" y="2510119"/>
            <a:ext cx="6911975" cy="193675"/>
            <a:chOff x="558" y="3104"/>
            <a:chExt cx="4354" cy="122"/>
          </a:xfrm>
        </p:grpSpPr>
        <p:cxnSp>
          <p:nvCxnSpPr>
            <p:cNvPr id="461830" name="AutoShape 6"/>
            <p:cNvCxnSpPr>
              <a:cxnSpLocks noChangeShapeType="1"/>
              <a:stCxn id="461834" idx="2"/>
              <a:endCxn id="461833" idx="6"/>
            </p:cNvCxnSpPr>
            <p:nvPr/>
          </p:nvCxnSpPr>
          <p:spPr bwMode="auto">
            <a:xfrm flipH="1">
              <a:off x="679" y="3165"/>
              <a:ext cx="72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lg" len="med"/>
              <a:tailEnd/>
            </a:ln>
            <a:effectLst/>
          </p:spPr>
        </p:cxnSp>
        <p:cxnSp>
          <p:nvCxnSpPr>
            <p:cNvPr id="461831" name="AutoShape 7"/>
            <p:cNvCxnSpPr>
              <a:cxnSpLocks noChangeShapeType="1"/>
              <a:stCxn id="461836" idx="2"/>
              <a:endCxn id="461835" idx="6"/>
            </p:cNvCxnSpPr>
            <p:nvPr/>
          </p:nvCxnSpPr>
          <p:spPr bwMode="auto">
            <a:xfrm flipH="1">
              <a:off x="2372" y="3166"/>
              <a:ext cx="72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lg" len="med"/>
              <a:tailEnd/>
            </a:ln>
            <a:effectLst/>
          </p:spPr>
        </p:cxnSp>
        <p:cxnSp>
          <p:nvCxnSpPr>
            <p:cNvPr id="461832" name="AutoShape 8"/>
            <p:cNvCxnSpPr>
              <a:cxnSpLocks noChangeShapeType="1"/>
              <a:stCxn id="461835" idx="2"/>
              <a:endCxn id="461834" idx="6"/>
            </p:cNvCxnSpPr>
            <p:nvPr/>
          </p:nvCxnSpPr>
          <p:spPr bwMode="auto">
            <a:xfrm flipH="1" flipV="1">
              <a:off x="1525" y="3165"/>
              <a:ext cx="726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lg" len="med"/>
              <a:tailEnd/>
            </a:ln>
            <a:effectLst/>
          </p:spPr>
        </p:cxnSp>
        <p:sp>
          <p:nvSpPr>
            <p:cNvPr id="461833" name="Oval 9"/>
            <p:cNvSpPr>
              <a:spLocks noChangeArrowheads="1"/>
            </p:cNvSpPr>
            <p:nvPr/>
          </p:nvSpPr>
          <p:spPr bwMode="auto">
            <a:xfrm>
              <a:off x="558" y="3104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61834" name="Oval 10"/>
            <p:cNvSpPr>
              <a:spLocks noChangeArrowheads="1"/>
            </p:cNvSpPr>
            <p:nvPr/>
          </p:nvSpPr>
          <p:spPr bwMode="auto">
            <a:xfrm>
              <a:off x="1404" y="3104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61835" name="Oval 11"/>
            <p:cNvSpPr>
              <a:spLocks noChangeArrowheads="1"/>
            </p:cNvSpPr>
            <p:nvPr/>
          </p:nvSpPr>
          <p:spPr bwMode="auto">
            <a:xfrm>
              <a:off x="2251" y="3105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61836" name="Oval 12"/>
            <p:cNvSpPr>
              <a:spLocks noChangeArrowheads="1"/>
            </p:cNvSpPr>
            <p:nvPr/>
          </p:nvSpPr>
          <p:spPr bwMode="auto">
            <a:xfrm>
              <a:off x="3097" y="3105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61837" name="Oval 13"/>
            <p:cNvSpPr>
              <a:spLocks noChangeArrowheads="1"/>
            </p:cNvSpPr>
            <p:nvPr/>
          </p:nvSpPr>
          <p:spPr bwMode="auto">
            <a:xfrm>
              <a:off x="3944" y="3104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61838" name="Oval 14"/>
            <p:cNvSpPr>
              <a:spLocks noChangeArrowheads="1"/>
            </p:cNvSpPr>
            <p:nvPr/>
          </p:nvSpPr>
          <p:spPr bwMode="auto">
            <a:xfrm>
              <a:off x="4791" y="3104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cxnSp>
          <p:nvCxnSpPr>
            <p:cNvPr id="461839" name="AutoShape 15"/>
            <p:cNvCxnSpPr>
              <a:cxnSpLocks noChangeShapeType="1"/>
              <a:stCxn id="461837" idx="2"/>
              <a:endCxn id="461836" idx="6"/>
            </p:cNvCxnSpPr>
            <p:nvPr/>
          </p:nvCxnSpPr>
          <p:spPr bwMode="auto">
            <a:xfrm flipH="1">
              <a:off x="3218" y="3165"/>
              <a:ext cx="726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lg" len="med"/>
              <a:tailEnd/>
            </a:ln>
            <a:effectLst/>
          </p:spPr>
        </p:cxnSp>
        <p:cxnSp>
          <p:nvCxnSpPr>
            <p:cNvPr id="461840" name="AutoShape 16"/>
            <p:cNvCxnSpPr>
              <a:cxnSpLocks noChangeShapeType="1"/>
              <a:stCxn id="461838" idx="2"/>
              <a:endCxn id="461837" idx="6"/>
            </p:cNvCxnSpPr>
            <p:nvPr/>
          </p:nvCxnSpPr>
          <p:spPr bwMode="auto">
            <a:xfrm flipH="1">
              <a:off x="4065" y="3165"/>
              <a:ext cx="726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lg" len="med"/>
              <a:tailEnd/>
            </a:ln>
            <a:effectLst/>
          </p:spPr>
        </p:cxnSp>
      </p:grpSp>
      <p:grpSp>
        <p:nvGrpSpPr>
          <p:cNvPr id="461841" name="Group 17"/>
          <p:cNvGrpSpPr>
            <a:grpSpLocks/>
          </p:cNvGrpSpPr>
          <p:nvPr/>
        </p:nvGrpSpPr>
        <p:grpSpPr bwMode="auto">
          <a:xfrm>
            <a:off x="1060450" y="2702206"/>
            <a:ext cx="6719888" cy="1588"/>
            <a:chOff x="619" y="3225"/>
            <a:chExt cx="4233" cy="1"/>
          </a:xfrm>
        </p:grpSpPr>
        <p:cxnSp>
          <p:nvCxnSpPr>
            <p:cNvPr id="461842" name="AutoShape 18"/>
            <p:cNvCxnSpPr>
              <a:cxnSpLocks noChangeShapeType="1"/>
            </p:cNvCxnSpPr>
            <p:nvPr/>
          </p:nvCxnSpPr>
          <p:spPr bwMode="auto">
            <a:xfrm rot="16200000" flipH="1">
              <a:off x="1465" y="2379"/>
              <a:ext cx="1" cy="1693"/>
            </a:xfrm>
            <a:prstGeom prst="curvedConnector3">
              <a:avLst>
                <a:gd name="adj1" fmla="val 26400000"/>
              </a:avLst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</p:cxnSp>
        <p:cxnSp>
          <p:nvCxnSpPr>
            <p:cNvPr id="461843" name="AutoShape 19"/>
            <p:cNvCxnSpPr>
              <a:cxnSpLocks noChangeShapeType="1"/>
            </p:cNvCxnSpPr>
            <p:nvPr/>
          </p:nvCxnSpPr>
          <p:spPr bwMode="auto">
            <a:xfrm rot="5400000" flipH="1" flipV="1">
              <a:off x="3158" y="2379"/>
              <a:ext cx="1" cy="1693"/>
            </a:xfrm>
            <a:prstGeom prst="curvedConnector3">
              <a:avLst>
                <a:gd name="adj1" fmla="val -28200000"/>
              </a:avLst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</p:cxnSp>
        <p:cxnSp>
          <p:nvCxnSpPr>
            <p:cNvPr id="461844" name="AutoShape 20"/>
            <p:cNvCxnSpPr>
              <a:cxnSpLocks noChangeShapeType="1"/>
            </p:cNvCxnSpPr>
            <p:nvPr/>
          </p:nvCxnSpPr>
          <p:spPr bwMode="auto">
            <a:xfrm rot="16200000" flipH="1">
              <a:off x="4428" y="2802"/>
              <a:ext cx="1" cy="847"/>
            </a:xfrm>
            <a:prstGeom prst="curvedConnector3">
              <a:avLst>
                <a:gd name="adj1" fmla="val 17200000"/>
              </a:avLst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</p:cxnSp>
      </p:grpSp>
      <p:grpSp>
        <p:nvGrpSpPr>
          <p:cNvPr id="461845" name="Group 21"/>
          <p:cNvGrpSpPr>
            <a:grpSpLocks/>
          </p:cNvGrpSpPr>
          <p:nvPr/>
        </p:nvGrpSpPr>
        <p:grpSpPr bwMode="auto">
          <a:xfrm>
            <a:off x="962025" y="4058793"/>
            <a:ext cx="6911975" cy="193675"/>
            <a:chOff x="606" y="2038"/>
            <a:chExt cx="4354" cy="122"/>
          </a:xfrm>
        </p:grpSpPr>
        <p:sp>
          <p:nvSpPr>
            <p:cNvPr id="461846" name="Oval 22"/>
            <p:cNvSpPr>
              <a:spLocks noChangeArrowheads="1"/>
            </p:cNvSpPr>
            <p:nvPr/>
          </p:nvSpPr>
          <p:spPr bwMode="auto">
            <a:xfrm>
              <a:off x="606" y="2038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61847" name="Oval 23"/>
            <p:cNvSpPr>
              <a:spLocks noChangeArrowheads="1"/>
            </p:cNvSpPr>
            <p:nvPr/>
          </p:nvSpPr>
          <p:spPr bwMode="auto">
            <a:xfrm>
              <a:off x="2299" y="2039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61848" name="Oval 24"/>
            <p:cNvSpPr>
              <a:spLocks noChangeArrowheads="1"/>
            </p:cNvSpPr>
            <p:nvPr/>
          </p:nvSpPr>
          <p:spPr bwMode="auto">
            <a:xfrm>
              <a:off x="3992" y="2038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61849" name="Oval 25"/>
            <p:cNvSpPr>
              <a:spLocks noChangeArrowheads="1"/>
            </p:cNvSpPr>
            <p:nvPr/>
          </p:nvSpPr>
          <p:spPr bwMode="auto">
            <a:xfrm>
              <a:off x="4839" y="2038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cxnSp>
          <p:nvCxnSpPr>
            <p:cNvPr id="461850" name="AutoShape 26"/>
            <p:cNvCxnSpPr>
              <a:cxnSpLocks noChangeShapeType="1"/>
              <a:stCxn id="461846" idx="6"/>
              <a:endCxn id="461847" idx="2"/>
            </p:cNvCxnSpPr>
            <p:nvPr/>
          </p:nvCxnSpPr>
          <p:spPr bwMode="auto">
            <a:xfrm>
              <a:off x="727" y="2099"/>
              <a:ext cx="1572" cy="1"/>
            </a:xfrm>
            <a:prstGeom prst="curvedConnector3">
              <a:avLst>
                <a:gd name="adj1" fmla="val 49935"/>
              </a:avLst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</p:cxnSp>
        <p:cxnSp>
          <p:nvCxnSpPr>
            <p:cNvPr id="461851" name="AutoShape 27"/>
            <p:cNvCxnSpPr>
              <a:cxnSpLocks noChangeShapeType="1"/>
              <a:stCxn id="461847" idx="6"/>
              <a:endCxn id="461848" idx="2"/>
            </p:cNvCxnSpPr>
            <p:nvPr/>
          </p:nvCxnSpPr>
          <p:spPr bwMode="auto">
            <a:xfrm flipV="1">
              <a:off x="2420" y="2099"/>
              <a:ext cx="1572" cy="1"/>
            </a:xfrm>
            <a:prstGeom prst="curvedConnector3">
              <a:avLst>
                <a:gd name="adj1" fmla="val 49935"/>
              </a:avLst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</p:cxnSp>
        <p:cxnSp>
          <p:nvCxnSpPr>
            <p:cNvPr id="461852" name="AutoShape 28"/>
            <p:cNvCxnSpPr>
              <a:cxnSpLocks noChangeShapeType="1"/>
              <a:stCxn id="461848" idx="6"/>
              <a:endCxn id="461849" idx="2"/>
            </p:cNvCxnSpPr>
            <p:nvPr/>
          </p:nvCxnSpPr>
          <p:spPr bwMode="auto">
            <a:xfrm>
              <a:off x="4113" y="2099"/>
              <a:ext cx="726" cy="0"/>
            </a:xfrm>
            <a:prstGeom prst="straightConnector1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</p:cxnSp>
      </p:grpSp>
      <p:sp>
        <p:nvSpPr>
          <p:cNvPr id="461853" name="Text Box 29"/>
          <p:cNvSpPr txBox="1">
            <a:spLocks noChangeArrowheads="1"/>
          </p:cNvSpPr>
          <p:nvPr/>
        </p:nvSpPr>
        <p:spPr bwMode="auto">
          <a:xfrm>
            <a:off x="385763" y="3202269"/>
            <a:ext cx="82962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>
                <a:solidFill>
                  <a:schemeClr val="accent2"/>
                </a:solidFill>
              </a:rPr>
              <a:t>δ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(</a:t>
            </a:r>
            <a:r>
              <a:rPr lang="en-US" i="1">
                <a:solidFill>
                  <a:schemeClr val="accent2"/>
                </a:solidFill>
              </a:rPr>
              <a:t>u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 i="1">
                <a:solidFill>
                  <a:schemeClr val="accent2"/>
                </a:solidFill>
              </a:rPr>
              <a:t>v</a:t>
            </a:r>
            <a:r>
              <a:rPr lang="en-US">
                <a:solidFill>
                  <a:schemeClr val="accent2"/>
                </a:solidFill>
              </a:rPr>
              <a:t>) ≤</a:t>
            </a:r>
            <a:r>
              <a:rPr lang="en-US">
                <a:solidFill>
                  <a:schemeClr val="accent2"/>
                </a:solidFill>
                <a:sym typeface="Symbol" pitchFamily="18" charset="2"/>
              </a:rPr>
              <a:t></a:t>
            </a:r>
            <a:r>
              <a:rPr lang="el-GR">
                <a:solidFill>
                  <a:schemeClr val="accent2"/>
                </a:solidFill>
              </a:rPr>
              <a:t>δ</a:t>
            </a:r>
            <a:r>
              <a:rPr lang="en-US">
                <a:solidFill>
                  <a:schemeClr val="accent2"/>
                </a:solidFill>
              </a:rPr>
              <a:t>(</a:t>
            </a:r>
            <a:r>
              <a:rPr lang="en-US" i="1">
                <a:solidFill>
                  <a:schemeClr val="accent2"/>
                </a:solidFill>
              </a:rPr>
              <a:t>u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 i="1">
                <a:solidFill>
                  <a:schemeClr val="accent2"/>
                </a:solidFill>
              </a:rPr>
              <a:t>v</a:t>
            </a:r>
            <a:r>
              <a:rPr lang="en-US">
                <a:solidFill>
                  <a:schemeClr val="accent2"/>
                </a:solidFill>
              </a:rPr>
              <a:t>)/2</a:t>
            </a:r>
            <a:r>
              <a:rPr lang="en-US">
                <a:solidFill>
                  <a:schemeClr val="accent2"/>
                </a:solidFill>
                <a:sym typeface="Symbol" pitchFamily="18" charset="2"/>
              </a:rPr>
              <a:t></a:t>
            </a:r>
            <a:endParaRPr lang="en-US">
              <a:sym typeface="Symbol" pitchFamily="18" charset="2"/>
            </a:endParaRPr>
          </a:p>
        </p:txBody>
      </p:sp>
      <p:sp>
        <p:nvSpPr>
          <p:cNvPr id="461854" name="Text Box 30"/>
          <p:cNvSpPr txBox="1">
            <a:spLocks noChangeArrowheads="1"/>
          </p:cNvSpPr>
          <p:nvPr/>
        </p:nvSpPr>
        <p:spPr bwMode="auto">
          <a:xfrm>
            <a:off x="385763" y="4669980"/>
            <a:ext cx="82962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>
                <a:solidFill>
                  <a:schemeClr val="accent2"/>
                </a:solidFill>
              </a:rPr>
              <a:t>δ</a:t>
            </a:r>
            <a:r>
              <a:rPr lang="en-US">
                <a:solidFill>
                  <a:schemeClr val="accent2"/>
                </a:solidFill>
              </a:rPr>
              <a:t>(</a:t>
            </a:r>
            <a:r>
              <a:rPr lang="en-US" i="1">
                <a:solidFill>
                  <a:schemeClr val="accent2"/>
                </a:solidFill>
              </a:rPr>
              <a:t>u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 i="1">
                <a:solidFill>
                  <a:schemeClr val="accent2"/>
                </a:solidFill>
              </a:rPr>
              <a:t>v</a:t>
            </a:r>
            <a:r>
              <a:rPr lang="en-US">
                <a:solidFill>
                  <a:schemeClr val="accent2"/>
                </a:solidFill>
              </a:rPr>
              <a:t>) ≤</a:t>
            </a:r>
            <a:r>
              <a:rPr lang="en-US">
                <a:solidFill>
                  <a:schemeClr val="accent2"/>
                </a:solidFill>
                <a:sym typeface="Symbol" pitchFamily="18" charset="2"/>
              </a:rPr>
              <a:t>2</a:t>
            </a:r>
            <a:r>
              <a:rPr lang="el-GR">
                <a:solidFill>
                  <a:schemeClr val="accent2"/>
                </a:solidFill>
              </a:rPr>
              <a:t>δ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(</a:t>
            </a:r>
            <a:r>
              <a:rPr lang="en-US" i="1">
                <a:solidFill>
                  <a:schemeClr val="accent2"/>
                </a:solidFill>
              </a:rPr>
              <a:t>u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 i="1">
                <a:solidFill>
                  <a:schemeClr val="accent2"/>
                </a:solidFill>
              </a:rPr>
              <a:t>v</a:t>
            </a:r>
            <a:r>
              <a:rPr lang="en-US">
                <a:solidFill>
                  <a:schemeClr val="accent2"/>
                </a:solidFill>
              </a:rPr>
              <a:t>)</a:t>
            </a:r>
            <a:endParaRPr lang="en-US">
              <a:solidFill>
                <a:schemeClr val="accent2"/>
              </a:solidFill>
              <a:sym typeface="Symbol" pitchFamily="18" charset="2"/>
            </a:endParaRPr>
          </a:p>
        </p:txBody>
      </p:sp>
      <p:grpSp>
        <p:nvGrpSpPr>
          <p:cNvPr id="461855" name="Group 31"/>
          <p:cNvGrpSpPr>
            <a:grpSpLocks/>
          </p:cNvGrpSpPr>
          <p:nvPr/>
        </p:nvGrpSpPr>
        <p:grpSpPr bwMode="auto">
          <a:xfrm>
            <a:off x="1058863" y="4236597"/>
            <a:ext cx="6719887" cy="398463"/>
            <a:chOff x="667" y="2127"/>
            <a:chExt cx="4233" cy="251"/>
          </a:xfrm>
        </p:grpSpPr>
        <p:sp>
          <p:nvSpPr>
            <p:cNvPr id="461856" name="Oval 32"/>
            <p:cNvSpPr>
              <a:spLocks noChangeArrowheads="1"/>
            </p:cNvSpPr>
            <p:nvPr/>
          </p:nvSpPr>
          <p:spPr bwMode="auto">
            <a:xfrm>
              <a:off x="1453" y="2257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61857" name="Oval 33"/>
            <p:cNvSpPr>
              <a:spLocks noChangeArrowheads="1"/>
            </p:cNvSpPr>
            <p:nvPr/>
          </p:nvSpPr>
          <p:spPr bwMode="auto">
            <a:xfrm>
              <a:off x="4428" y="2233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cxnSp>
          <p:nvCxnSpPr>
            <p:cNvPr id="461858" name="AutoShape 34"/>
            <p:cNvCxnSpPr>
              <a:cxnSpLocks noChangeShapeType="1"/>
              <a:stCxn id="461847" idx="4"/>
              <a:endCxn id="461848" idx="4"/>
            </p:cNvCxnSpPr>
            <p:nvPr/>
          </p:nvCxnSpPr>
          <p:spPr bwMode="auto">
            <a:xfrm rot="5400000" flipH="1" flipV="1">
              <a:off x="3205" y="1282"/>
              <a:ext cx="1" cy="1693"/>
            </a:xfrm>
            <a:prstGeom prst="curvedConnector3">
              <a:avLst>
                <a:gd name="adj1" fmla="val -14395466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61859" name="AutoShape 35"/>
            <p:cNvCxnSpPr>
              <a:cxnSpLocks noChangeShapeType="1"/>
              <a:stCxn id="461846" idx="4"/>
              <a:endCxn id="461856" idx="2"/>
            </p:cNvCxnSpPr>
            <p:nvPr/>
          </p:nvCxnSpPr>
          <p:spPr bwMode="auto">
            <a:xfrm rot="16200000" flipH="1">
              <a:off x="965" y="1829"/>
              <a:ext cx="190" cy="786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61860" name="AutoShape 36"/>
            <p:cNvCxnSpPr>
              <a:cxnSpLocks noChangeShapeType="1"/>
              <a:stCxn id="461856" idx="6"/>
              <a:endCxn id="461847" idx="4"/>
            </p:cNvCxnSpPr>
            <p:nvPr/>
          </p:nvCxnSpPr>
          <p:spPr bwMode="auto">
            <a:xfrm flipV="1">
              <a:off x="1574" y="2129"/>
              <a:ext cx="786" cy="189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61861" name="AutoShape 37"/>
            <p:cNvCxnSpPr>
              <a:cxnSpLocks noChangeShapeType="1"/>
              <a:stCxn id="461848" idx="4"/>
              <a:endCxn id="461857" idx="2"/>
            </p:cNvCxnSpPr>
            <p:nvPr/>
          </p:nvCxnSpPr>
          <p:spPr bwMode="auto">
            <a:xfrm rot="16200000" flipH="1">
              <a:off x="4157" y="2023"/>
              <a:ext cx="166" cy="375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61862" name="AutoShape 38"/>
            <p:cNvCxnSpPr>
              <a:cxnSpLocks noChangeShapeType="1"/>
              <a:stCxn id="461857" idx="6"/>
              <a:endCxn id="461849" idx="4"/>
            </p:cNvCxnSpPr>
            <p:nvPr/>
          </p:nvCxnSpPr>
          <p:spPr bwMode="auto">
            <a:xfrm flipV="1">
              <a:off x="4549" y="2128"/>
              <a:ext cx="351" cy="166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7" grpId="0"/>
      <p:bldP spid="461828" grpId="0"/>
      <p:bldP spid="461853" grpId="0"/>
      <p:bldP spid="46185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433388"/>
            <a:ext cx="8526462" cy="860425"/>
          </a:xfrm>
        </p:spPr>
        <p:txBody>
          <a:bodyPr/>
          <a:lstStyle/>
          <a:p>
            <a:r>
              <a:rPr lang="en-US" sz="4000">
                <a:solidFill>
                  <a:srgbClr val="009900"/>
                </a:solidFill>
              </a:rPr>
              <a:t>Distances in </a:t>
            </a:r>
            <a:r>
              <a:rPr lang="en-US" sz="4000" i="1">
                <a:solidFill>
                  <a:srgbClr val="009900"/>
                </a:solidFill>
              </a:rPr>
              <a:t>G</a:t>
            </a:r>
            <a:r>
              <a:rPr lang="en-US" sz="4000">
                <a:solidFill>
                  <a:srgbClr val="009900"/>
                </a:solidFill>
              </a:rPr>
              <a:t> and its square </a:t>
            </a:r>
            <a:r>
              <a:rPr lang="en-US" sz="4000" i="1">
                <a:solidFill>
                  <a:srgbClr val="009900"/>
                </a:solidFill>
              </a:rPr>
              <a:t>G</a:t>
            </a:r>
            <a:r>
              <a:rPr lang="en-US" sz="4000" baseline="30000">
                <a:solidFill>
                  <a:srgbClr val="009900"/>
                </a:solidFill>
              </a:rPr>
              <a:t>2  </a:t>
            </a:r>
            <a:r>
              <a:rPr lang="en-US" sz="4000">
                <a:solidFill>
                  <a:srgbClr val="009900"/>
                </a:solidFill>
              </a:rPr>
              <a:t>(cont.)</a:t>
            </a:r>
            <a:endParaRPr lang="en-US" sz="4000" baseline="30000">
              <a:solidFill>
                <a:srgbClr val="009900"/>
              </a:solidFill>
            </a:endParaRPr>
          </a:p>
        </p:txBody>
      </p:sp>
      <p:sp>
        <p:nvSpPr>
          <p:cNvPr id="462851" name="Text Box 3"/>
          <p:cNvSpPr txBox="1">
            <a:spLocks noChangeArrowheads="1"/>
          </p:cNvSpPr>
          <p:nvPr/>
        </p:nvSpPr>
        <p:spPr bwMode="auto">
          <a:xfrm>
            <a:off x="769938" y="1470025"/>
            <a:ext cx="7796212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Lemma:</a:t>
            </a:r>
            <a:r>
              <a:rPr lang="en-US"/>
              <a:t> If </a:t>
            </a:r>
            <a:r>
              <a:rPr lang="el-GR">
                <a:solidFill>
                  <a:schemeClr val="accent2"/>
                </a:solidFill>
              </a:rPr>
              <a:t>δ</a:t>
            </a:r>
            <a:r>
              <a:rPr lang="en-US">
                <a:solidFill>
                  <a:schemeClr val="accent2"/>
                </a:solidFill>
              </a:rPr>
              <a:t>(</a:t>
            </a:r>
            <a:r>
              <a:rPr lang="en-US" i="1">
                <a:solidFill>
                  <a:schemeClr val="accent2"/>
                </a:solidFill>
              </a:rPr>
              <a:t>u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 i="1">
                <a:solidFill>
                  <a:schemeClr val="accent2"/>
                </a:solidFill>
              </a:rPr>
              <a:t>v</a:t>
            </a:r>
            <a:r>
              <a:rPr lang="en-US">
                <a:solidFill>
                  <a:schemeClr val="accent2"/>
                </a:solidFill>
              </a:rPr>
              <a:t>)=2</a:t>
            </a:r>
            <a:r>
              <a:rPr lang="el-GR">
                <a:solidFill>
                  <a:schemeClr val="accent2"/>
                </a:solidFill>
              </a:rPr>
              <a:t>δ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(</a:t>
            </a:r>
            <a:r>
              <a:rPr lang="en-US" i="1">
                <a:solidFill>
                  <a:schemeClr val="accent2"/>
                </a:solidFill>
              </a:rPr>
              <a:t>u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 i="1">
                <a:solidFill>
                  <a:schemeClr val="accent2"/>
                </a:solidFill>
              </a:rPr>
              <a:t>v</a:t>
            </a:r>
            <a:r>
              <a:rPr lang="en-US">
                <a:solidFill>
                  <a:schemeClr val="accent2"/>
                </a:solidFill>
              </a:rPr>
              <a:t>)</a:t>
            </a:r>
            <a:r>
              <a:rPr lang="en-US"/>
              <a:t> then for every neighbor </a:t>
            </a:r>
            <a:r>
              <a:rPr lang="en-US" i="1">
                <a:solidFill>
                  <a:schemeClr val="accent2"/>
                </a:solidFill>
              </a:rPr>
              <a:t>w</a:t>
            </a:r>
            <a:r>
              <a:rPr lang="en-US"/>
              <a:t> of </a:t>
            </a:r>
            <a:r>
              <a:rPr lang="en-US" i="1">
                <a:solidFill>
                  <a:schemeClr val="accent2"/>
                </a:solidFill>
              </a:rPr>
              <a:t>v</a:t>
            </a:r>
            <a:r>
              <a:rPr lang="en-US"/>
              <a:t> we have </a:t>
            </a:r>
            <a:r>
              <a:rPr lang="el-GR">
                <a:solidFill>
                  <a:schemeClr val="accent2"/>
                </a:solidFill>
              </a:rPr>
              <a:t>δ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(</a:t>
            </a:r>
            <a:r>
              <a:rPr lang="en-US" i="1">
                <a:solidFill>
                  <a:schemeClr val="accent2"/>
                </a:solidFill>
              </a:rPr>
              <a:t>u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 i="1">
                <a:solidFill>
                  <a:schemeClr val="accent2"/>
                </a:solidFill>
              </a:rPr>
              <a:t>w</a:t>
            </a:r>
            <a:r>
              <a:rPr lang="en-US">
                <a:solidFill>
                  <a:schemeClr val="accent2"/>
                </a:solidFill>
              </a:rPr>
              <a:t>) ≥ </a:t>
            </a:r>
            <a:r>
              <a:rPr lang="el-GR">
                <a:solidFill>
                  <a:schemeClr val="accent2"/>
                </a:solidFill>
              </a:rPr>
              <a:t>δ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(</a:t>
            </a:r>
            <a:r>
              <a:rPr lang="en-US" i="1">
                <a:solidFill>
                  <a:schemeClr val="accent2"/>
                </a:solidFill>
              </a:rPr>
              <a:t>u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 i="1">
                <a:solidFill>
                  <a:schemeClr val="accent2"/>
                </a:solidFill>
              </a:rPr>
              <a:t>v</a:t>
            </a:r>
            <a:r>
              <a:rPr lang="en-US">
                <a:solidFill>
                  <a:schemeClr val="accent2"/>
                </a:solidFill>
              </a:rPr>
              <a:t>).</a:t>
            </a:r>
          </a:p>
        </p:txBody>
      </p:sp>
      <p:sp>
        <p:nvSpPr>
          <p:cNvPr id="462852" name="Text Box 4"/>
          <p:cNvSpPr txBox="1">
            <a:spLocks noChangeArrowheads="1"/>
          </p:cNvSpPr>
          <p:nvPr/>
        </p:nvSpPr>
        <p:spPr bwMode="auto">
          <a:xfrm>
            <a:off x="693738" y="2698750"/>
            <a:ext cx="7796212" cy="155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Lemma:</a:t>
            </a:r>
            <a:r>
              <a:rPr lang="en-US"/>
              <a:t> If </a:t>
            </a:r>
            <a:r>
              <a:rPr lang="el-GR">
                <a:solidFill>
                  <a:schemeClr val="accent2"/>
                </a:solidFill>
              </a:rPr>
              <a:t>δ</a:t>
            </a:r>
            <a:r>
              <a:rPr lang="en-US">
                <a:solidFill>
                  <a:schemeClr val="accent2"/>
                </a:solidFill>
              </a:rPr>
              <a:t>(</a:t>
            </a:r>
            <a:r>
              <a:rPr lang="en-US" i="1">
                <a:solidFill>
                  <a:schemeClr val="accent2"/>
                </a:solidFill>
              </a:rPr>
              <a:t>u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 i="1">
                <a:solidFill>
                  <a:schemeClr val="accent2"/>
                </a:solidFill>
              </a:rPr>
              <a:t>v</a:t>
            </a:r>
            <a:r>
              <a:rPr lang="en-US">
                <a:solidFill>
                  <a:schemeClr val="accent2"/>
                </a:solidFill>
              </a:rPr>
              <a:t>)=2</a:t>
            </a:r>
            <a:r>
              <a:rPr lang="el-GR">
                <a:solidFill>
                  <a:schemeClr val="accent2"/>
                </a:solidFill>
              </a:rPr>
              <a:t>δ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(</a:t>
            </a:r>
            <a:r>
              <a:rPr lang="en-US" i="1">
                <a:solidFill>
                  <a:schemeClr val="accent2"/>
                </a:solidFill>
              </a:rPr>
              <a:t>u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 i="1">
                <a:solidFill>
                  <a:schemeClr val="accent2"/>
                </a:solidFill>
              </a:rPr>
              <a:t>v</a:t>
            </a:r>
            <a:r>
              <a:rPr lang="en-US">
                <a:solidFill>
                  <a:schemeClr val="accent2"/>
                </a:solidFill>
              </a:rPr>
              <a:t>)–1</a:t>
            </a:r>
            <a:r>
              <a:rPr lang="en-US"/>
              <a:t> then for every neighbor </a:t>
            </a:r>
            <a:r>
              <a:rPr lang="en-US" i="1">
                <a:solidFill>
                  <a:schemeClr val="accent2"/>
                </a:solidFill>
              </a:rPr>
              <a:t>w</a:t>
            </a:r>
            <a:r>
              <a:rPr lang="en-US"/>
              <a:t> of </a:t>
            </a:r>
            <a:r>
              <a:rPr lang="en-US" i="1">
                <a:solidFill>
                  <a:schemeClr val="accent2"/>
                </a:solidFill>
              </a:rPr>
              <a:t>v</a:t>
            </a:r>
            <a:r>
              <a:rPr lang="en-US"/>
              <a:t> we have </a:t>
            </a:r>
            <a:r>
              <a:rPr lang="el-GR">
                <a:solidFill>
                  <a:schemeClr val="accent2"/>
                </a:solidFill>
              </a:rPr>
              <a:t>δ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(</a:t>
            </a:r>
            <a:r>
              <a:rPr lang="en-US" i="1">
                <a:solidFill>
                  <a:schemeClr val="accent2"/>
                </a:solidFill>
              </a:rPr>
              <a:t>u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 i="1">
                <a:solidFill>
                  <a:schemeClr val="accent2"/>
                </a:solidFill>
              </a:rPr>
              <a:t>w</a:t>
            </a:r>
            <a:r>
              <a:rPr lang="en-US">
                <a:solidFill>
                  <a:schemeClr val="accent2"/>
                </a:solidFill>
              </a:rPr>
              <a:t>) </a:t>
            </a:r>
            <a:r>
              <a:rPr lang="en-US">
                <a:solidFill>
                  <a:schemeClr val="accent2"/>
                </a:solidFill>
                <a:sym typeface="Symbol" pitchFamily="18" charset="2"/>
              </a:rPr>
              <a:t>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l-GR">
                <a:solidFill>
                  <a:schemeClr val="accent2"/>
                </a:solidFill>
              </a:rPr>
              <a:t>δ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(</a:t>
            </a:r>
            <a:r>
              <a:rPr lang="en-US" i="1">
                <a:solidFill>
                  <a:schemeClr val="accent2"/>
                </a:solidFill>
              </a:rPr>
              <a:t>u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 i="1">
                <a:solidFill>
                  <a:schemeClr val="accent2"/>
                </a:solidFill>
              </a:rPr>
              <a:t>v</a:t>
            </a:r>
            <a:r>
              <a:rPr lang="en-US">
                <a:solidFill>
                  <a:schemeClr val="accent2"/>
                </a:solidFill>
              </a:rPr>
              <a:t>)</a:t>
            </a:r>
            <a:r>
              <a:rPr lang="en-US"/>
              <a:t> and for at least one neighbor </a:t>
            </a:r>
            <a:r>
              <a:rPr lang="el-GR">
                <a:solidFill>
                  <a:schemeClr val="accent2"/>
                </a:solidFill>
              </a:rPr>
              <a:t>δ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(</a:t>
            </a:r>
            <a:r>
              <a:rPr lang="en-US" i="1">
                <a:solidFill>
                  <a:schemeClr val="accent2"/>
                </a:solidFill>
              </a:rPr>
              <a:t>u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 i="1">
                <a:solidFill>
                  <a:schemeClr val="accent2"/>
                </a:solidFill>
              </a:rPr>
              <a:t>w</a:t>
            </a:r>
            <a:r>
              <a:rPr lang="en-US">
                <a:solidFill>
                  <a:schemeClr val="accent2"/>
                </a:solidFill>
              </a:rPr>
              <a:t>) </a:t>
            </a:r>
            <a:r>
              <a:rPr lang="en-US">
                <a:solidFill>
                  <a:schemeClr val="accent2"/>
                </a:solidFill>
                <a:sym typeface="Symbol" pitchFamily="18" charset="2"/>
              </a:rPr>
              <a:t>&lt;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l-GR">
                <a:solidFill>
                  <a:schemeClr val="accent2"/>
                </a:solidFill>
              </a:rPr>
              <a:t>δ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(</a:t>
            </a:r>
            <a:r>
              <a:rPr lang="en-US" i="1">
                <a:solidFill>
                  <a:schemeClr val="accent2"/>
                </a:solidFill>
              </a:rPr>
              <a:t>u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 i="1">
                <a:solidFill>
                  <a:schemeClr val="accent2"/>
                </a:solidFill>
              </a:rPr>
              <a:t>v</a:t>
            </a:r>
            <a:r>
              <a:rPr lang="en-US">
                <a:solidFill>
                  <a:schemeClr val="accent2"/>
                </a:solidFill>
              </a:rPr>
              <a:t>).</a:t>
            </a:r>
          </a:p>
        </p:txBody>
      </p:sp>
      <p:sp>
        <p:nvSpPr>
          <p:cNvPr id="462854" name="Text Box 6"/>
          <p:cNvSpPr txBox="1">
            <a:spLocks noChangeArrowheads="1"/>
          </p:cNvSpPr>
          <p:nvPr/>
        </p:nvSpPr>
        <p:spPr bwMode="auto">
          <a:xfrm>
            <a:off x="885825" y="4351338"/>
            <a:ext cx="7605713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Let </a:t>
            </a:r>
            <a:r>
              <a:rPr lang="en-US" i="1">
                <a:solidFill>
                  <a:schemeClr val="accent2"/>
                </a:solidFill>
              </a:rPr>
              <a:t>A</a:t>
            </a:r>
            <a:r>
              <a:rPr lang="en-US"/>
              <a:t> be the adjacency matrix of the </a:t>
            </a:r>
            <a:r>
              <a:rPr lang="en-US" i="1">
                <a:solidFill>
                  <a:schemeClr val="accent2"/>
                </a:solidFill>
              </a:rPr>
              <a:t>G</a:t>
            </a:r>
            <a:r>
              <a:rPr lang="en-US"/>
              <a:t>.</a:t>
            </a:r>
            <a:br>
              <a:rPr lang="en-US"/>
            </a:br>
            <a:r>
              <a:rPr lang="en-US"/>
              <a:t>Let </a:t>
            </a:r>
            <a:r>
              <a:rPr lang="en-US" i="1">
                <a:solidFill>
                  <a:schemeClr val="accent2"/>
                </a:solidFill>
              </a:rPr>
              <a:t>C</a:t>
            </a:r>
            <a:r>
              <a:rPr lang="en-US"/>
              <a:t> be the distance matrix of </a:t>
            </a:r>
            <a:r>
              <a:rPr lang="en-US" i="1">
                <a:solidFill>
                  <a:schemeClr val="accent2"/>
                </a:solidFill>
              </a:rPr>
              <a:t>G</a:t>
            </a:r>
            <a:r>
              <a:rPr lang="en-US" baseline="30000"/>
              <a:t>2</a:t>
            </a:r>
            <a:endParaRPr lang="en-US"/>
          </a:p>
        </p:txBody>
      </p:sp>
      <p:pic>
        <p:nvPicPr>
          <p:cNvPr id="7" name="Picture 3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5580063"/>
            <a:ext cx="8115300" cy="9144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/>
      <p:bldP spid="462852" grpId="0"/>
      <p:bldP spid="46285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17500"/>
            <a:ext cx="8526462" cy="860425"/>
          </a:xfrm>
        </p:spPr>
        <p:txBody>
          <a:bodyPr/>
          <a:lstStyle/>
          <a:p>
            <a:pPr rtl="0"/>
            <a:r>
              <a:rPr lang="en-US">
                <a:solidFill>
                  <a:srgbClr val="009900"/>
                </a:solidFill>
              </a:rPr>
              <a:t>Even distances</a:t>
            </a:r>
            <a:endParaRPr lang="en-US" baseline="30000">
              <a:solidFill>
                <a:srgbClr val="009900"/>
              </a:solidFill>
            </a:endParaRPr>
          </a:p>
        </p:txBody>
      </p:sp>
      <p:sp>
        <p:nvSpPr>
          <p:cNvPr id="463875" name="Text Box 3"/>
          <p:cNvSpPr txBox="1">
            <a:spLocks noChangeArrowheads="1"/>
          </p:cNvSpPr>
          <p:nvPr/>
        </p:nvSpPr>
        <p:spPr bwMode="auto">
          <a:xfrm>
            <a:off x="769938" y="1316038"/>
            <a:ext cx="7796212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Lemma:</a:t>
            </a:r>
            <a:r>
              <a:rPr lang="en-US"/>
              <a:t> If </a:t>
            </a:r>
            <a:r>
              <a:rPr lang="el-GR">
                <a:solidFill>
                  <a:schemeClr val="accent2"/>
                </a:solidFill>
              </a:rPr>
              <a:t>δ</a:t>
            </a:r>
            <a:r>
              <a:rPr lang="en-US">
                <a:solidFill>
                  <a:schemeClr val="accent2"/>
                </a:solidFill>
              </a:rPr>
              <a:t>(</a:t>
            </a:r>
            <a:r>
              <a:rPr lang="en-US" i="1">
                <a:solidFill>
                  <a:schemeClr val="accent2"/>
                </a:solidFill>
              </a:rPr>
              <a:t>u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 i="1">
                <a:solidFill>
                  <a:schemeClr val="accent2"/>
                </a:solidFill>
              </a:rPr>
              <a:t>v</a:t>
            </a:r>
            <a:r>
              <a:rPr lang="en-US">
                <a:solidFill>
                  <a:schemeClr val="accent2"/>
                </a:solidFill>
              </a:rPr>
              <a:t>)=2</a:t>
            </a:r>
            <a:r>
              <a:rPr lang="el-GR">
                <a:solidFill>
                  <a:schemeClr val="accent2"/>
                </a:solidFill>
              </a:rPr>
              <a:t>δ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(</a:t>
            </a:r>
            <a:r>
              <a:rPr lang="en-US" i="1">
                <a:solidFill>
                  <a:schemeClr val="accent2"/>
                </a:solidFill>
              </a:rPr>
              <a:t>u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 i="1">
                <a:solidFill>
                  <a:schemeClr val="accent2"/>
                </a:solidFill>
              </a:rPr>
              <a:t>v</a:t>
            </a:r>
            <a:r>
              <a:rPr lang="en-US">
                <a:solidFill>
                  <a:schemeClr val="accent2"/>
                </a:solidFill>
              </a:rPr>
              <a:t>)</a:t>
            </a:r>
            <a:r>
              <a:rPr lang="en-US"/>
              <a:t> then for every neighbor </a:t>
            </a:r>
            <a:r>
              <a:rPr lang="en-US" i="1">
                <a:solidFill>
                  <a:schemeClr val="accent2"/>
                </a:solidFill>
              </a:rPr>
              <a:t>w</a:t>
            </a:r>
            <a:r>
              <a:rPr lang="en-US"/>
              <a:t> of </a:t>
            </a:r>
            <a:r>
              <a:rPr lang="en-US" i="1">
                <a:solidFill>
                  <a:schemeClr val="accent2"/>
                </a:solidFill>
              </a:rPr>
              <a:t>v</a:t>
            </a:r>
            <a:r>
              <a:rPr lang="en-US"/>
              <a:t> we have </a:t>
            </a:r>
            <a:r>
              <a:rPr lang="el-GR">
                <a:solidFill>
                  <a:schemeClr val="accent2"/>
                </a:solidFill>
              </a:rPr>
              <a:t>δ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(</a:t>
            </a:r>
            <a:r>
              <a:rPr lang="en-US" i="1">
                <a:solidFill>
                  <a:schemeClr val="accent2"/>
                </a:solidFill>
              </a:rPr>
              <a:t>u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 i="1">
                <a:solidFill>
                  <a:schemeClr val="accent2"/>
                </a:solidFill>
              </a:rPr>
              <a:t>w</a:t>
            </a:r>
            <a:r>
              <a:rPr lang="en-US">
                <a:solidFill>
                  <a:schemeClr val="accent2"/>
                </a:solidFill>
              </a:rPr>
              <a:t>) ≥ </a:t>
            </a:r>
            <a:r>
              <a:rPr lang="el-GR">
                <a:solidFill>
                  <a:schemeClr val="accent2"/>
                </a:solidFill>
              </a:rPr>
              <a:t>δ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(</a:t>
            </a:r>
            <a:r>
              <a:rPr lang="en-US" i="1">
                <a:solidFill>
                  <a:schemeClr val="accent2"/>
                </a:solidFill>
              </a:rPr>
              <a:t>u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 i="1">
                <a:solidFill>
                  <a:schemeClr val="accent2"/>
                </a:solidFill>
              </a:rPr>
              <a:t>v</a:t>
            </a:r>
            <a:r>
              <a:rPr lang="en-US">
                <a:solidFill>
                  <a:schemeClr val="accent2"/>
                </a:solidFill>
              </a:rPr>
              <a:t>).</a:t>
            </a:r>
          </a:p>
        </p:txBody>
      </p:sp>
      <p:sp>
        <p:nvSpPr>
          <p:cNvPr id="463876" name="Text Box 4"/>
          <p:cNvSpPr txBox="1">
            <a:spLocks noChangeArrowheads="1"/>
          </p:cNvSpPr>
          <p:nvPr/>
        </p:nvSpPr>
        <p:spPr bwMode="auto">
          <a:xfrm>
            <a:off x="693738" y="4311650"/>
            <a:ext cx="7605712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Let </a:t>
            </a:r>
            <a:r>
              <a:rPr lang="en-US" i="1">
                <a:solidFill>
                  <a:schemeClr val="accent2"/>
                </a:solidFill>
              </a:rPr>
              <a:t>A</a:t>
            </a:r>
            <a:r>
              <a:rPr lang="en-US"/>
              <a:t> be the </a:t>
            </a:r>
            <a:r>
              <a:rPr lang="en-US">
                <a:solidFill>
                  <a:schemeClr val="accent2"/>
                </a:solidFill>
              </a:rPr>
              <a:t>adjacency</a:t>
            </a:r>
            <a:r>
              <a:rPr lang="en-US"/>
              <a:t> matrix of the </a:t>
            </a:r>
            <a:r>
              <a:rPr lang="en-US" i="1">
                <a:solidFill>
                  <a:schemeClr val="accent2"/>
                </a:solidFill>
              </a:rPr>
              <a:t>G</a:t>
            </a:r>
            <a:r>
              <a:rPr lang="en-US"/>
              <a:t>.</a:t>
            </a:r>
            <a:br>
              <a:rPr lang="en-US"/>
            </a:br>
            <a:r>
              <a:rPr lang="en-US"/>
              <a:t>Let </a:t>
            </a:r>
            <a:r>
              <a:rPr lang="en-US" i="1">
                <a:solidFill>
                  <a:schemeClr val="accent2"/>
                </a:solidFill>
              </a:rPr>
              <a:t>C</a:t>
            </a:r>
            <a:r>
              <a:rPr lang="en-US"/>
              <a:t> be the </a:t>
            </a:r>
            <a:r>
              <a:rPr lang="en-US">
                <a:solidFill>
                  <a:srgbClr val="FF0000"/>
                </a:solidFill>
              </a:rPr>
              <a:t>distance</a:t>
            </a:r>
            <a:r>
              <a:rPr lang="en-US"/>
              <a:t> matrix of </a:t>
            </a:r>
            <a:r>
              <a:rPr lang="en-US" i="1">
                <a:solidFill>
                  <a:schemeClr val="accent2"/>
                </a:solidFill>
              </a:rPr>
              <a:t>G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463877" name="Group 5"/>
          <p:cNvGrpSpPr>
            <a:grpSpLocks/>
          </p:cNvGrpSpPr>
          <p:nvPr/>
        </p:nvGrpSpPr>
        <p:grpSpPr bwMode="auto">
          <a:xfrm>
            <a:off x="7413625" y="3313113"/>
            <a:ext cx="822325" cy="846137"/>
            <a:chOff x="4670" y="2087"/>
            <a:chExt cx="518" cy="533"/>
          </a:xfrm>
        </p:grpSpPr>
        <p:grpSp>
          <p:nvGrpSpPr>
            <p:cNvPr id="463878" name="Group 6"/>
            <p:cNvGrpSpPr>
              <a:grpSpLocks/>
            </p:cNvGrpSpPr>
            <p:nvPr/>
          </p:nvGrpSpPr>
          <p:grpSpPr bwMode="auto">
            <a:xfrm>
              <a:off x="4670" y="2087"/>
              <a:ext cx="375" cy="461"/>
              <a:chOff x="4670" y="2087"/>
              <a:chExt cx="375" cy="461"/>
            </a:xfrm>
          </p:grpSpPr>
          <p:sp>
            <p:nvSpPr>
              <p:cNvPr id="463879" name="Oval 7"/>
              <p:cNvSpPr>
                <a:spLocks noChangeArrowheads="1"/>
              </p:cNvSpPr>
              <p:nvPr/>
            </p:nvSpPr>
            <p:spPr bwMode="auto">
              <a:xfrm>
                <a:off x="4670" y="2427"/>
                <a:ext cx="121" cy="121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cxnSp>
            <p:nvCxnSpPr>
              <p:cNvPr id="463880" name="AutoShape 8"/>
              <p:cNvCxnSpPr>
                <a:cxnSpLocks noChangeShapeType="1"/>
                <a:stCxn id="463894" idx="4"/>
                <a:endCxn id="463879" idx="7"/>
              </p:cNvCxnSpPr>
              <p:nvPr/>
            </p:nvCxnSpPr>
            <p:spPr bwMode="auto">
              <a:xfrm flipH="1">
                <a:off x="4773" y="2087"/>
                <a:ext cx="272" cy="35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lg" len="med"/>
                <a:tailEnd/>
              </a:ln>
              <a:effectLst/>
            </p:spPr>
          </p:cxnSp>
        </p:grpSp>
        <p:pic>
          <p:nvPicPr>
            <p:cNvPr id="463881" name="Picture 9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912" y="2447"/>
              <a:ext cx="276" cy="17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63882" name="Group 10"/>
          <p:cNvGrpSpPr>
            <a:grpSpLocks/>
          </p:cNvGrpSpPr>
          <p:nvPr/>
        </p:nvGrpSpPr>
        <p:grpSpPr bwMode="auto">
          <a:xfrm>
            <a:off x="309563" y="3046413"/>
            <a:ext cx="8239125" cy="306387"/>
            <a:chOff x="195" y="1919"/>
            <a:chExt cx="5190" cy="193"/>
          </a:xfrm>
        </p:grpSpPr>
        <p:cxnSp>
          <p:nvCxnSpPr>
            <p:cNvPr id="463883" name="AutoShape 11"/>
            <p:cNvCxnSpPr>
              <a:cxnSpLocks noChangeShapeType="1"/>
              <a:stCxn id="463887" idx="2"/>
              <a:endCxn id="463886" idx="6"/>
            </p:cNvCxnSpPr>
            <p:nvPr/>
          </p:nvCxnSpPr>
          <p:spPr bwMode="auto">
            <a:xfrm flipH="1">
              <a:off x="654" y="2026"/>
              <a:ext cx="62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lg" len="med"/>
              <a:tailEnd/>
            </a:ln>
            <a:effectLst/>
          </p:spPr>
        </p:cxnSp>
        <p:cxnSp>
          <p:nvCxnSpPr>
            <p:cNvPr id="463884" name="AutoShape 12"/>
            <p:cNvCxnSpPr>
              <a:cxnSpLocks noChangeShapeType="1"/>
              <a:stCxn id="463889" idx="2"/>
              <a:endCxn id="463888" idx="6"/>
            </p:cNvCxnSpPr>
            <p:nvPr/>
          </p:nvCxnSpPr>
          <p:spPr bwMode="auto">
            <a:xfrm flipH="1">
              <a:off x="2177" y="2027"/>
              <a:ext cx="60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lg" len="med"/>
              <a:tailEnd/>
            </a:ln>
            <a:effectLst/>
          </p:spPr>
        </p:cxnSp>
        <p:cxnSp>
          <p:nvCxnSpPr>
            <p:cNvPr id="463885" name="AutoShape 13"/>
            <p:cNvCxnSpPr>
              <a:cxnSpLocks noChangeShapeType="1"/>
              <a:stCxn id="463888" idx="2"/>
              <a:endCxn id="463887" idx="6"/>
            </p:cNvCxnSpPr>
            <p:nvPr/>
          </p:nvCxnSpPr>
          <p:spPr bwMode="auto">
            <a:xfrm flipH="1" flipV="1">
              <a:off x="1403" y="2026"/>
              <a:ext cx="653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lg" len="med"/>
              <a:tailEnd/>
            </a:ln>
            <a:effectLst/>
          </p:spPr>
        </p:cxnSp>
        <p:sp>
          <p:nvSpPr>
            <p:cNvPr id="463886" name="Oval 14"/>
            <p:cNvSpPr>
              <a:spLocks noChangeArrowheads="1"/>
            </p:cNvSpPr>
            <p:nvPr/>
          </p:nvSpPr>
          <p:spPr bwMode="auto">
            <a:xfrm>
              <a:off x="533" y="1965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63887" name="Oval 15"/>
            <p:cNvSpPr>
              <a:spLocks noChangeArrowheads="1"/>
            </p:cNvSpPr>
            <p:nvPr/>
          </p:nvSpPr>
          <p:spPr bwMode="auto">
            <a:xfrm>
              <a:off x="1282" y="1965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63888" name="Oval 16"/>
            <p:cNvSpPr>
              <a:spLocks noChangeArrowheads="1"/>
            </p:cNvSpPr>
            <p:nvPr/>
          </p:nvSpPr>
          <p:spPr bwMode="auto">
            <a:xfrm>
              <a:off x="2056" y="1966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63889" name="Oval 17"/>
            <p:cNvSpPr>
              <a:spLocks noChangeArrowheads="1"/>
            </p:cNvSpPr>
            <p:nvPr/>
          </p:nvSpPr>
          <p:spPr bwMode="auto">
            <a:xfrm>
              <a:off x="2782" y="1966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63890" name="Oval 18"/>
            <p:cNvSpPr>
              <a:spLocks noChangeArrowheads="1"/>
            </p:cNvSpPr>
            <p:nvPr/>
          </p:nvSpPr>
          <p:spPr bwMode="auto">
            <a:xfrm>
              <a:off x="3532" y="1965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cxnSp>
          <p:nvCxnSpPr>
            <p:cNvPr id="463891" name="AutoShape 19"/>
            <p:cNvCxnSpPr>
              <a:cxnSpLocks noChangeShapeType="1"/>
              <a:stCxn id="463890" idx="2"/>
              <a:endCxn id="463889" idx="6"/>
            </p:cNvCxnSpPr>
            <p:nvPr/>
          </p:nvCxnSpPr>
          <p:spPr bwMode="auto">
            <a:xfrm flipH="1">
              <a:off x="2903" y="2026"/>
              <a:ext cx="629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lg" len="med"/>
              <a:tailEnd/>
            </a:ln>
            <a:effectLst/>
          </p:spPr>
        </p:cxnSp>
        <p:cxnSp>
          <p:nvCxnSpPr>
            <p:cNvPr id="463892" name="AutoShape 20"/>
            <p:cNvCxnSpPr>
              <a:cxnSpLocks noChangeShapeType="1"/>
              <a:stCxn id="463893" idx="2"/>
              <a:endCxn id="463890" idx="6"/>
            </p:cNvCxnSpPr>
            <p:nvPr/>
          </p:nvCxnSpPr>
          <p:spPr bwMode="auto">
            <a:xfrm flipH="1" flipV="1">
              <a:off x="3653" y="2026"/>
              <a:ext cx="605" cy="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lg" len="med"/>
              <a:tailEnd/>
            </a:ln>
            <a:effectLst/>
          </p:spPr>
        </p:cxnSp>
        <p:sp>
          <p:nvSpPr>
            <p:cNvPr id="463893" name="Oval 21"/>
            <p:cNvSpPr>
              <a:spLocks noChangeArrowheads="1"/>
            </p:cNvSpPr>
            <p:nvPr/>
          </p:nvSpPr>
          <p:spPr bwMode="auto">
            <a:xfrm>
              <a:off x="4258" y="1967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63894" name="Oval 22"/>
            <p:cNvSpPr>
              <a:spLocks noChangeArrowheads="1"/>
            </p:cNvSpPr>
            <p:nvPr/>
          </p:nvSpPr>
          <p:spPr bwMode="auto">
            <a:xfrm>
              <a:off x="4984" y="1966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cxnSp>
          <p:nvCxnSpPr>
            <p:cNvPr id="463895" name="AutoShape 23"/>
            <p:cNvCxnSpPr>
              <a:cxnSpLocks noChangeShapeType="1"/>
              <a:stCxn id="463894" idx="2"/>
              <a:endCxn id="463893" idx="6"/>
            </p:cNvCxnSpPr>
            <p:nvPr/>
          </p:nvCxnSpPr>
          <p:spPr bwMode="auto">
            <a:xfrm flipH="1">
              <a:off x="4379" y="2027"/>
              <a:ext cx="605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lg" len="med"/>
              <a:tailEnd/>
            </a:ln>
            <a:effectLst/>
          </p:spPr>
        </p:cxnSp>
        <p:pic>
          <p:nvPicPr>
            <p:cNvPr id="463896" name="Picture 24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95" y="1939"/>
              <a:ext cx="242" cy="17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63897" name="Picture 25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178" y="1919"/>
              <a:ext cx="207" cy="17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</p:pic>
        <p:cxnSp>
          <p:nvCxnSpPr>
            <p:cNvPr id="463898" name="AutoShape 26"/>
            <p:cNvCxnSpPr>
              <a:cxnSpLocks noChangeShapeType="1"/>
              <a:stCxn id="463886" idx="0"/>
              <a:endCxn id="463894" idx="0"/>
            </p:cNvCxnSpPr>
            <p:nvPr/>
          </p:nvCxnSpPr>
          <p:spPr bwMode="auto">
            <a:xfrm rot="5400000" flipV="1">
              <a:off x="2819" y="-260"/>
              <a:ext cx="1" cy="4451"/>
            </a:xfrm>
            <a:prstGeom prst="curvedConnector3">
              <a:avLst>
                <a:gd name="adj1" fmla="val -14400000"/>
              </a:avLst>
            </a:prstGeom>
            <a:noFill/>
            <a:ln w="38100">
              <a:solidFill>
                <a:srgbClr val="993300"/>
              </a:solidFill>
              <a:prstDash val="dash"/>
              <a:round/>
              <a:headEnd/>
              <a:tailEnd/>
            </a:ln>
            <a:effectLst/>
          </p:spPr>
        </p:cxnSp>
      </p:grpSp>
      <p:pic>
        <p:nvPicPr>
          <p:cNvPr id="463899" name="Picture 2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56113" y="2470150"/>
            <a:ext cx="190500" cy="3063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cxnSp>
        <p:nvCxnSpPr>
          <p:cNvPr id="463900" name="AutoShape 28"/>
          <p:cNvCxnSpPr>
            <a:cxnSpLocks noChangeShapeType="1"/>
          </p:cNvCxnSpPr>
          <p:nvPr/>
        </p:nvCxnSpPr>
        <p:spPr bwMode="auto">
          <a:xfrm rot="16200000" flipH="1">
            <a:off x="3859212" y="395288"/>
            <a:ext cx="638175" cy="6470650"/>
          </a:xfrm>
          <a:prstGeom prst="curvedConnector2">
            <a:avLst/>
          </a:prstGeom>
          <a:noFill/>
          <a:ln w="38100">
            <a:solidFill>
              <a:srgbClr val="993300"/>
            </a:solidFill>
            <a:prstDash val="dash"/>
            <a:round/>
            <a:headEnd/>
            <a:tailEnd/>
          </a:ln>
          <a:effectLst/>
        </p:spPr>
      </p:cxnSp>
      <p:pic>
        <p:nvPicPr>
          <p:cNvPr id="463901" name="Picture 2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84788" y="3462338"/>
            <a:ext cx="862012" cy="3127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grpSp>
        <p:nvGrpSpPr>
          <p:cNvPr id="463902" name="Group 30"/>
          <p:cNvGrpSpPr>
            <a:grpSpLocks/>
          </p:cNvGrpSpPr>
          <p:nvPr/>
        </p:nvGrpSpPr>
        <p:grpSpPr bwMode="auto">
          <a:xfrm>
            <a:off x="5359400" y="3429000"/>
            <a:ext cx="749300" cy="422275"/>
            <a:chOff x="3279" y="2112"/>
            <a:chExt cx="629" cy="387"/>
          </a:xfrm>
        </p:grpSpPr>
        <p:sp>
          <p:nvSpPr>
            <p:cNvPr id="463903" name="Line 31"/>
            <p:cNvSpPr>
              <a:spLocks noChangeShapeType="1"/>
            </p:cNvSpPr>
            <p:nvPr/>
          </p:nvSpPr>
          <p:spPr bwMode="auto">
            <a:xfrm>
              <a:off x="3279" y="2112"/>
              <a:ext cx="629" cy="3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463904" name="Line 32"/>
            <p:cNvSpPr>
              <a:spLocks noChangeShapeType="1"/>
            </p:cNvSpPr>
            <p:nvPr/>
          </p:nvSpPr>
          <p:spPr bwMode="auto">
            <a:xfrm flipH="1">
              <a:off x="3279" y="2112"/>
              <a:ext cx="629" cy="3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</p:grpSp>
      <p:pic>
        <p:nvPicPr>
          <p:cNvPr id="463905" name="Picture 33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9750" y="5580063"/>
            <a:ext cx="8115300" cy="9144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433388"/>
            <a:ext cx="8526462" cy="860425"/>
          </a:xfrm>
        </p:spPr>
        <p:txBody>
          <a:bodyPr/>
          <a:lstStyle/>
          <a:p>
            <a:pPr rtl="0"/>
            <a:r>
              <a:rPr lang="en-US">
                <a:solidFill>
                  <a:srgbClr val="009900"/>
                </a:solidFill>
              </a:rPr>
              <a:t>Odd distances</a:t>
            </a:r>
            <a:endParaRPr lang="en-US" baseline="30000">
              <a:solidFill>
                <a:srgbClr val="009900"/>
              </a:solidFill>
            </a:endParaRPr>
          </a:p>
        </p:txBody>
      </p:sp>
      <p:sp>
        <p:nvSpPr>
          <p:cNvPr id="464899" name="Text Box 3"/>
          <p:cNvSpPr txBox="1">
            <a:spLocks noChangeArrowheads="1"/>
          </p:cNvSpPr>
          <p:nvPr/>
        </p:nvSpPr>
        <p:spPr bwMode="auto">
          <a:xfrm>
            <a:off x="693738" y="1470025"/>
            <a:ext cx="7796212" cy="155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Lemma:</a:t>
            </a:r>
            <a:r>
              <a:rPr lang="en-US"/>
              <a:t> If </a:t>
            </a:r>
            <a:r>
              <a:rPr lang="el-GR">
                <a:solidFill>
                  <a:schemeClr val="accent2"/>
                </a:solidFill>
              </a:rPr>
              <a:t>δ</a:t>
            </a:r>
            <a:r>
              <a:rPr lang="en-US">
                <a:solidFill>
                  <a:schemeClr val="accent2"/>
                </a:solidFill>
              </a:rPr>
              <a:t>(</a:t>
            </a:r>
            <a:r>
              <a:rPr lang="en-US" i="1">
                <a:solidFill>
                  <a:schemeClr val="accent2"/>
                </a:solidFill>
              </a:rPr>
              <a:t>u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 i="1">
                <a:solidFill>
                  <a:schemeClr val="accent2"/>
                </a:solidFill>
              </a:rPr>
              <a:t>v</a:t>
            </a:r>
            <a:r>
              <a:rPr lang="en-US">
                <a:solidFill>
                  <a:schemeClr val="accent2"/>
                </a:solidFill>
              </a:rPr>
              <a:t>)=2</a:t>
            </a:r>
            <a:r>
              <a:rPr lang="el-GR">
                <a:solidFill>
                  <a:schemeClr val="accent2"/>
                </a:solidFill>
              </a:rPr>
              <a:t>δ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(</a:t>
            </a:r>
            <a:r>
              <a:rPr lang="en-US" i="1">
                <a:solidFill>
                  <a:schemeClr val="accent2"/>
                </a:solidFill>
              </a:rPr>
              <a:t>u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 i="1">
                <a:solidFill>
                  <a:schemeClr val="accent2"/>
                </a:solidFill>
              </a:rPr>
              <a:t>v</a:t>
            </a:r>
            <a:r>
              <a:rPr lang="en-US">
                <a:solidFill>
                  <a:schemeClr val="accent2"/>
                </a:solidFill>
              </a:rPr>
              <a:t>)–1</a:t>
            </a:r>
            <a:r>
              <a:rPr lang="en-US"/>
              <a:t> then for every neighbor </a:t>
            </a:r>
            <a:r>
              <a:rPr lang="en-US" i="1">
                <a:solidFill>
                  <a:schemeClr val="accent2"/>
                </a:solidFill>
              </a:rPr>
              <a:t>w</a:t>
            </a:r>
            <a:r>
              <a:rPr lang="en-US"/>
              <a:t> of </a:t>
            </a:r>
            <a:r>
              <a:rPr lang="en-US" i="1">
                <a:solidFill>
                  <a:schemeClr val="accent2"/>
                </a:solidFill>
              </a:rPr>
              <a:t>v</a:t>
            </a:r>
            <a:r>
              <a:rPr lang="en-US"/>
              <a:t> we have </a:t>
            </a:r>
            <a:r>
              <a:rPr lang="el-GR">
                <a:solidFill>
                  <a:schemeClr val="accent2"/>
                </a:solidFill>
              </a:rPr>
              <a:t>δ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(</a:t>
            </a:r>
            <a:r>
              <a:rPr lang="en-US" i="1">
                <a:solidFill>
                  <a:schemeClr val="accent2"/>
                </a:solidFill>
              </a:rPr>
              <a:t>u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 i="1">
                <a:solidFill>
                  <a:schemeClr val="accent2"/>
                </a:solidFill>
              </a:rPr>
              <a:t>w</a:t>
            </a:r>
            <a:r>
              <a:rPr lang="en-US">
                <a:solidFill>
                  <a:schemeClr val="accent2"/>
                </a:solidFill>
              </a:rPr>
              <a:t>) </a:t>
            </a:r>
            <a:r>
              <a:rPr lang="en-US">
                <a:solidFill>
                  <a:schemeClr val="accent2"/>
                </a:solidFill>
                <a:sym typeface="Symbol" pitchFamily="18" charset="2"/>
              </a:rPr>
              <a:t>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l-GR">
                <a:solidFill>
                  <a:schemeClr val="accent2"/>
                </a:solidFill>
              </a:rPr>
              <a:t>δ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(</a:t>
            </a:r>
            <a:r>
              <a:rPr lang="en-US" i="1">
                <a:solidFill>
                  <a:schemeClr val="accent2"/>
                </a:solidFill>
              </a:rPr>
              <a:t>u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 i="1">
                <a:solidFill>
                  <a:schemeClr val="accent2"/>
                </a:solidFill>
              </a:rPr>
              <a:t>v</a:t>
            </a:r>
            <a:r>
              <a:rPr lang="en-US">
                <a:solidFill>
                  <a:schemeClr val="accent2"/>
                </a:solidFill>
              </a:rPr>
              <a:t>)</a:t>
            </a:r>
            <a:r>
              <a:rPr lang="en-US"/>
              <a:t> and for at least one neighbor </a:t>
            </a:r>
            <a:r>
              <a:rPr lang="el-GR">
                <a:solidFill>
                  <a:schemeClr val="accent2"/>
                </a:solidFill>
              </a:rPr>
              <a:t>δ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(</a:t>
            </a:r>
            <a:r>
              <a:rPr lang="en-US" i="1">
                <a:solidFill>
                  <a:schemeClr val="accent2"/>
                </a:solidFill>
              </a:rPr>
              <a:t>u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 i="1">
                <a:solidFill>
                  <a:schemeClr val="accent2"/>
                </a:solidFill>
              </a:rPr>
              <a:t>w</a:t>
            </a:r>
            <a:r>
              <a:rPr lang="en-US">
                <a:solidFill>
                  <a:schemeClr val="accent2"/>
                </a:solidFill>
              </a:rPr>
              <a:t>) </a:t>
            </a:r>
            <a:r>
              <a:rPr lang="en-US">
                <a:solidFill>
                  <a:schemeClr val="accent2"/>
                </a:solidFill>
                <a:sym typeface="Symbol" pitchFamily="18" charset="2"/>
              </a:rPr>
              <a:t>&lt;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l-GR">
                <a:solidFill>
                  <a:schemeClr val="accent2"/>
                </a:solidFill>
              </a:rPr>
              <a:t>δ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(</a:t>
            </a:r>
            <a:r>
              <a:rPr lang="en-US" i="1">
                <a:solidFill>
                  <a:schemeClr val="accent2"/>
                </a:solidFill>
              </a:rPr>
              <a:t>u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 i="1">
                <a:solidFill>
                  <a:schemeClr val="accent2"/>
                </a:solidFill>
              </a:rPr>
              <a:t>v</a:t>
            </a:r>
            <a:r>
              <a:rPr lang="en-US">
                <a:solidFill>
                  <a:schemeClr val="accent2"/>
                </a:solidFill>
              </a:rPr>
              <a:t>).</a:t>
            </a:r>
          </a:p>
        </p:txBody>
      </p:sp>
      <p:sp>
        <p:nvSpPr>
          <p:cNvPr id="464900" name="Text Box 4"/>
          <p:cNvSpPr txBox="1">
            <a:spLocks noChangeArrowheads="1"/>
          </p:cNvSpPr>
          <p:nvPr/>
        </p:nvSpPr>
        <p:spPr bwMode="auto">
          <a:xfrm>
            <a:off x="885825" y="4159250"/>
            <a:ext cx="7605713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Let </a:t>
            </a:r>
            <a:r>
              <a:rPr lang="en-US" i="1">
                <a:solidFill>
                  <a:schemeClr val="accent2"/>
                </a:solidFill>
              </a:rPr>
              <a:t>A</a:t>
            </a:r>
            <a:r>
              <a:rPr lang="en-US"/>
              <a:t> be the adjacency matrix of the </a:t>
            </a:r>
            <a:r>
              <a:rPr lang="en-US" i="1">
                <a:solidFill>
                  <a:schemeClr val="accent2"/>
                </a:solidFill>
              </a:rPr>
              <a:t>G</a:t>
            </a:r>
            <a:r>
              <a:rPr lang="en-US"/>
              <a:t>.</a:t>
            </a:r>
            <a:br>
              <a:rPr lang="en-US"/>
            </a:br>
            <a:r>
              <a:rPr lang="en-US"/>
              <a:t>Let </a:t>
            </a:r>
            <a:r>
              <a:rPr lang="en-US" i="1">
                <a:solidFill>
                  <a:schemeClr val="accent2"/>
                </a:solidFill>
              </a:rPr>
              <a:t>C</a:t>
            </a:r>
            <a:r>
              <a:rPr lang="en-US"/>
              <a:t> be the distance matrix of </a:t>
            </a:r>
            <a:r>
              <a:rPr lang="en-US" i="1">
                <a:solidFill>
                  <a:schemeClr val="accent2"/>
                </a:solidFill>
              </a:rPr>
              <a:t>G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464901" name="Text Box 5"/>
          <p:cNvSpPr txBox="1">
            <a:spLocks noChangeArrowheads="1"/>
          </p:cNvSpPr>
          <p:nvPr/>
        </p:nvSpPr>
        <p:spPr bwMode="auto">
          <a:xfrm>
            <a:off x="1306513" y="3352800"/>
            <a:ext cx="6491287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Exercise 4: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Prove the lemma.</a:t>
            </a:r>
          </a:p>
        </p:txBody>
      </p:sp>
      <p:pic>
        <p:nvPicPr>
          <p:cNvPr id="464902" name="Picture 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5580063"/>
            <a:ext cx="8115300" cy="9144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9" grpId="0"/>
      <p:bldP spid="464900" grpId="0"/>
      <p:bldP spid="4649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95288"/>
            <a:ext cx="7772400" cy="736600"/>
          </a:xfrm>
          <a:noFill/>
          <a:ln/>
        </p:spPr>
        <p:txBody>
          <a:bodyPr/>
          <a:lstStyle/>
          <a:p>
            <a:pPr rtl="0"/>
            <a:r>
              <a:rPr lang="en-US" dirty="0">
                <a:solidFill>
                  <a:srgbClr val="009900"/>
                </a:solidFill>
              </a:rPr>
              <a:t>Multiplying </a:t>
            </a:r>
            <a:r>
              <a:rPr lang="en-US" i="1" dirty="0" err="1" smtClean="0">
                <a:solidFill>
                  <a:srgbClr val="009900"/>
                </a:solidFill>
              </a:rPr>
              <a:t>n</a:t>
            </a:r>
            <a:r>
              <a:rPr lang="en-US" dirty="0" err="1" smtClean="0">
                <a:solidFill>
                  <a:srgbClr val="009900"/>
                </a:solidFill>
                <a:sym typeface="Symbol" pitchFamily="18" charset="2"/>
              </a:rPr>
              <a:t></a:t>
            </a:r>
            <a:r>
              <a:rPr lang="en-US" i="1" dirty="0" err="1" smtClean="0">
                <a:solidFill>
                  <a:srgbClr val="009900"/>
                </a:solidFill>
                <a:sym typeface="Symbol" pitchFamily="18" charset="2"/>
              </a:rPr>
              <a:t>n</a:t>
            </a:r>
            <a:r>
              <a:rPr lang="en-US" dirty="0" smtClean="0">
                <a:solidFill>
                  <a:srgbClr val="009900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009900"/>
                </a:solidFill>
                <a:sym typeface="Symbol" pitchFamily="18" charset="2"/>
              </a:rPr>
              <a:t>matrices</a:t>
            </a:r>
          </a:p>
        </p:txBody>
      </p:sp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5070475" y="3313113"/>
            <a:ext cx="3725863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8</a:t>
            </a:r>
            <a:r>
              <a:rPr lang="en-US"/>
              <a:t> multiplications</a:t>
            </a:r>
            <a:br>
              <a:rPr lang="en-US"/>
            </a:br>
            <a:r>
              <a:rPr lang="en-US">
                <a:solidFill>
                  <a:schemeClr val="accent2"/>
                </a:solidFill>
              </a:rPr>
              <a:t>4</a:t>
            </a:r>
            <a:r>
              <a:rPr lang="en-US"/>
              <a:t> additions</a:t>
            </a:r>
          </a:p>
        </p:txBody>
      </p:sp>
      <p:sp>
        <p:nvSpPr>
          <p:cNvPr id="442372" name="Text Box 4"/>
          <p:cNvSpPr txBox="1">
            <a:spLocks noChangeArrowheads="1"/>
          </p:cNvSpPr>
          <p:nvPr/>
        </p:nvSpPr>
        <p:spPr bwMode="auto">
          <a:xfrm>
            <a:off x="2368550" y="5123626"/>
            <a:ext cx="43402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T(</a:t>
            </a:r>
            <a:r>
              <a:rPr lang="en-US" i="1">
                <a:solidFill>
                  <a:schemeClr val="accent2"/>
                </a:solidFill>
              </a:rPr>
              <a:t>n</a:t>
            </a:r>
            <a:r>
              <a:rPr lang="en-US">
                <a:solidFill>
                  <a:schemeClr val="accent2"/>
                </a:solidFill>
              </a:rPr>
              <a:t>) = </a:t>
            </a:r>
            <a:r>
              <a:rPr lang="en-US">
                <a:solidFill>
                  <a:srgbClr val="FF0000"/>
                </a:solidFill>
              </a:rPr>
              <a:t>8</a:t>
            </a:r>
            <a:r>
              <a:rPr lang="en-US">
                <a:solidFill>
                  <a:schemeClr val="accent2"/>
                </a:solidFill>
              </a:rPr>
              <a:t> T(</a:t>
            </a:r>
            <a:r>
              <a:rPr lang="en-US" i="1">
                <a:solidFill>
                  <a:schemeClr val="accent2"/>
                </a:solidFill>
              </a:rPr>
              <a:t>n</a:t>
            </a:r>
            <a:r>
              <a:rPr lang="en-US">
                <a:solidFill>
                  <a:schemeClr val="accent2"/>
                </a:solidFill>
              </a:rPr>
              <a:t>/2) + O(</a:t>
            </a:r>
            <a:r>
              <a:rPr lang="en-US" i="1">
                <a:solidFill>
                  <a:schemeClr val="accent2"/>
                </a:solidFill>
              </a:rPr>
              <a:t>n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442373" name="Text Box 5"/>
          <p:cNvSpPr txBox="1">
            <a:spLocks noChangeArrowheads="1"/>
          </p:cNvSpPr>
          <p:nvPr/>
        </p:nvSpPr>
        <p:spPr bwMode="auto">
          <a:xfrm>
            <a:off x="2190750" y="5772913"/>
            <a:ext cx="469741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T(</a:t>
            </a:r>
            <a:r>
              <a:rPr lang="en-US" i="1">
                <a:solidFill>
                  <a:schemeClr val="accent2"/>
                </a:solidFill>
              </a:rPr>
              <a:t>n</a:t>
            </a:r>
            <a:r>
              <a:rPr lang="en-US">
                <a:solidFill>
                  <a:schemeClr val="accent2"/>
                </a:solidFill>
              </a:rPr>
              <a:t>) = O(</a:t>
            </a:r>
            <a:r>
              <a:rPr lang="en-US" i="1">
                <a:solidFill>
                  <a:schemeClr val="accent2"/>
                </a:solidFill>
              </a:rPr>
              <a:t>n</a:t>
            </a:r>
            <a:r>
              <a:rPr lang="en-US" baseline="30000">
                <a:solidFill>
                  <a:schemeClr val="accent2"/>
                </a:solidFill>
              </a:rPr>
              <a:t>log</a:t>
            </a:r>
            <a:r>
              <a:rPr lang="en-US" baseline="30000">
                <a:solidFill>
                  <a:srgbClr val="FF0000"/>
                </a:solidFill>
              </a:rPr>
              <a:t>8</a:t>
            </a:r>
            <a:r>
              <a:rPr lang="en-US" baseline="30000">
                <a:solidFill>
                  <a:schemeClr val="accent2"/>
                </a:solidFill>
              </a:rPr>
              <a:t>/log2</a:t>
            </a:r>
            <a:r>
              <a:rPr lang="en-US">
                <a:solidFill>
                  <a:schemeClr val="accent2"/>
                </a:solidFill>
              </a:rPr>
              <a:t>)=O(</a:t>
            </a:r>
            <a:r>
              <a:rPr lang="en-US" i="1">
                <a:solidFill>
                  <a:schemeClr val="accent2"/>
                </a:solidFill>
              </a:rPr>
              <a:t>n</a:t>
            </a:r>
            <a:r>
              <a:rPr lang="en-US" baseline="30000">
                <a:solidFill>
                  <a:schemeClr val="accent2"/>
                </a:solidFill>
              </a:rPr>
              <a:t>3</a:t>
            </a:r>
            <a:r>
              <a:rPr lang="en-US">
                <a:solidFill>
                  <a:schemeClr val="accent2"/>
                </a:solidFill>
              </a:rPr>
              <a:t>)</a:t>
            </a:r>
          </a:p>
        </p:txBody>
      </p:sp>
      <p:pic>
        <p:nvPicPr>
          <p:cNvPr id="442375" name="Picture 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838" y="1604963"/>
            <a:ext cx="7605712" cy="901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" name="Picture 1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93681" y="2954972"/>
            <a:ext cx="4426759" cy="185233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2" grpId="0"/>
      <p:bldP spid="44237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0988" y="471488"/>
            <a:ext cx="8707437" cy="646112"/>
          </a:xfrm>
        </p:spPr>
        <p:txBody>
          <a:bodyPr/>
          <a:lstStyle/>
          <a:p>
            <a:pPr rtl="0"/>
            <a:r>
              <a:rPr lang="en-US" sz="4000">
                <a:solidFill>
                  <a:srgbClr val="33CC33"/>
                </a:solidFill>
              </a:rPr>
              <a:t>Seidel’s algorithm</a:t>
            </a:r>
            <a:endParaRPr lang="en-US" sz="4000">
              <a:solidFill>
                <a:srgbClr val="CC3300"/>
              </a:solidFill>
            </a:endParaRPr>
          </a:p>
        </p:txBody>
      </p:sp>
      <p:sp>
        <p:nvSpPr>
          <p:cNvPr id="465923" name="Text Box 3"/>
          <p:cNvSpPr txBox="1">
            <a:spLocks noChangeArrowheads="1"/>
          </p:cNvSpPr>
          <p:nvPr/>
        </p:nvSpPr>
        <p:spPr bwMode="auto">
          <a:xfrm>
            <a:off x="5303838" y="1431925"/>
            <a:ext cx="3378200" cy="3749675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600">
                <a:solidFill>
                  <a:schemeClr val="tx1"/>
                </a:solidFill>
              </a:rPr>
              <a:t>Algorithm APD(</a:t>
            </a:r>
            <a:r>
              <a:rPr lang="en-US" sz="2600" i="1">
                <a:solidFill>
                  <a:schemeClr val="tx1"/>
                </a:solidFill>
              </a:rPr>
              <a:t>A</a:t>
            </a:r>
            <a:r>
              <a:rPr lang="en-US" sz="2600">
                <a:solidFill>
                  <a:schemeClr val="tx1"/>
                </a:solidFill>
              </a:rPr>
              <a:t>)</a:t>
            </a:r>
          </a:p>
          <a:p>
            <a:pPr algn="l">
              <a:spcBef>
                <a:spcPct val="0"/>
              </a:spcBef>
            </a:pPr>
            <a:r>
              <a:rPr lang="en-US" sz="2600">
                <a:solidFill>
                  <a:schemeClr val="tx1"/>
                </a:solidFill>
              </a:rPr>
              <a:t>if </a:t>
            </a:r>
            <a:r>
              <a:rPr lang="en-US" sz="2600" i="1">
                <a:solidFill>
                  <a:schemeClr val="tx1"/>
                </a:solidFill>
              </a:rPr>
              <a:t>A</a:t>
            </a:r>
            <a:r>
              <a:rPr lang="en-US" sz="2600">
                <a:solidFill>
                  <a:schemeClr val="tx1"/>
                </a:solidFill>
              </a:rPr>
              <a:t>=</a:t>
            </a:r>
            <a:r>
              <a:rPr lang="en-US" sz="2600" i="1">
                <a:solidFill>
                  <a:schemeClr val="tx1"/>
                </a:solidFill>
              </a:rPr>
              <a:t>J</a:t>
            </a:r>
            <a:r>
              <a:rPr lang="en-US" sz="2600">
                <a:solidFill>
                  <a:schemeClr val="tx1"/>
                </a:solidFill>
              </a:rPr>
              <a:t> then</a:t>
            </a:r>
          </a:p>
          <a:p>
            <a:pPr algn="l">
              <a:spcBef>
                <a:spcPct val="0"/>
              </a:spcBef>
            </a:pPr>
            <a:r>
              <a:rPr lang="en-US" sz="2600">
                <a:solidFill>
                  <a:schemeClr val="tx1"/>
                </a:solidFill>
              </a:rPr>
              <a:t>   return </a:t>
            </a:r>
            <a:r>
              <a:rPr lang="en-US" sz="2600" i="1">
                <a:solidFill>
                  <a:schemeClr val="tx1"/>
                </a:solidFill>
              </a:rPr>
              <a:t>J</a:t>
            </a:r>
            <a:r>
              <a:rPr lang="en-US" sz="2800">
                <a:solidFill>
                  <a:schemeClr val="tx1"/>
                </a:solidFill>
                <a:sym typeface="Symbol" pitchFamily="18" charset="2"/>
              </a:rPr>
              <a:t>–</a:t>
            </a:r>
            <a:r>
              <a:rPr lang="en-US" sz="2600" i="1">
                <a:solidFill>
                  <a:schemeClr val="tx1"/>
                </a:solidFill>
              </a:rPr>
              <a:t>I</a:t>
            </a:r>
          </a:p>
          <a:p>
            <a:pPr algn="l">
              <a:spcBef>
                <a:spcPct val="0"/>
              </a:spcBef>
            </a:pPr>
            <a:r>
              <a:rPr lang="en-US" sz="2600">
                <a:solidFill>
                  <a:schemeClr val="tx1"/>
                </a:solidFill>
              </a:rPr>
              <a:t>else</a:t>
            </a:r>
          </a:p>
          <a:p>
            <a:pPr algn="l">
              <a:spcBef>
                <a:spcPct val="0"/>
              </a:spcBef>
            </a:pPr>
            <a:r>
              <a:rPr lang="en-US" sz="2600">
                <a:solidFill>
                  <a:schemeClr val="tx1"/>
                </a:solidFill>
                <a:sym typeface="Symbol" pitchFamily="18" charset="2"/>
              </a:rPr>
              <a:t>   </a:t>
            </a:r>
            <a:r>
              <a:rPr lang="en-US" sz="2600" i="1">
                <a:solidFill>
                  <a:schemeClr val="tx1"/>
                </a:solidFill>
                <a:sym typeface="Symbol" pitchFamily="18" charset="2"/>
              </a:rPr>
              <a:t>C</a:t>
            </a:r>
            <a:r>
              <a:rPr lang="en-US" sz="2600">
                <a:solidFill>
                  <a:schemeClr val="tx1"/>
                </a:solidFill>
                <a:sym typeface="Symbol" pitchFamily="18" charset="2"/>
              </a:rPr>
              <a:t>←APD(</a:t>
            </a:r>
            <a:r>
              <a:rPr lang="en-US" sz="2600" i="1">
                <a:solidFill>
                  <a:schemeClr val="tx1"/>
                </a:solidFill>
                <a:sym typeface="Symbol" pitchFamily="18" charset="2"/>
              </a:rPr>
              <a:t>A</a:t>
            </a:r>
            <a:r>
              <a:rPr lang="en-US" sz="2600" baseline="30000">
                <a:solidFill>
                  <a:schemeClr val="tx1"/>
                </a:solidFill>
                <a:sym typeface="Symbol" pitchFamily="18" charset="2"/>
              </a:rPr>
              <a:t>2</a:t>
            </a:r>
            <a:r>
              <a:rPr lang="en-US" sz="2600">
                <a:solidFill>
                  <a:schemeClr val="tx1"/>
                </a:solidFill>
                <a:sym typeface="Symbol" pitchFamily="18" charset="2"/>
              </a:rPr>
              <a:t>)</a:t>
            </a:r>
          </a:p>
          <a:p>
            <a:pPr algn="l">
              <a:spcBef>
                <a:spcPct val="0"/>
              </a:spcBef>
            </a:pPr>
            <a:r>
              <a:rPr lang="en-US" sz="2600">
                <a:solidFill>
                  <a:schemeClr val="tx1"/>
                </a:solidFill>
                <a:sym typeface="Symbol" pitchFamily="18" charset="2"/>
              </a:rPr>
              <a:t>   </a:t>
            </a:r>
            <a:r>
              <a:rPr lang="en-US" sz="2600" i="1">
                <a:solidFill>
                  <a:schemeClr val="tx1"/>
                </a:solidFill>
                <a:sym typeface="Symbol" pitchFamily="18" charset="2"/>
              </a:rPr>
              <a:t>X</a:t>
            </a:r>
            <a:r>
              <a:rPr lang="en-US" sz="2600">
                <a:solidFill>
                  <a:schemeClr val="tx1"/>
                </a:solidFill>
                <a:sym typeface="Symbol" pitchFamily="18" charset="2"/>
              </a:rPr>
              <a:t>←</a:t>
            </a:r>
            <a:r>
              <a:rPr lang="en-US" sz="2600" i="1">
                <a:solidFill>
                  <a:schemeClr val="tx1"/>
                </a:solidFill>
                <a:sym typeface="Symbol" pitchFamily="18" charset="2"/>
              </a:rPr>
              <a:t>CA</a:t>
            </a:r>
            <a:r>
              <a:rPr lang="en-US" sz="2600">
                <a:solidFill>
                  <a:schemeClr val="tx1"/>
                </a:solidFill>
                <a:sym typeface="Symbol" pitchFamily="18" charset="2"/>
              </a:rPr>
              <a:t> , deg←</a:t>
            </a:r>
            <a:r>
              <a:rPr lang="en-US" sz="2600" i="1">
                <a:solidFill>
                  <a:schemeClr val="tx1"/>
                </a:solidFill>
                <a:sym typeface="Symbol" pitchFamily="18" charset="2"/>
              </a:rPr>
              <a:t>A</a:t>
            </a:r>
            <a:r>
              <a:rPr lang="en-US" sz="2600">
                <a:solidFill>
                  <a:schemeClr val="tx1"/>
                </a:solidFill>
                <a:sym typeface="Symbol" pitchFamily="18" charset="2"/>
              </a:rPr>
              <a:t>e–1</a:t>
            </a:r>
          </a:p>
          <a:p>
            <a:pPr algn="l">
              <a:spcBef>
                <a:spcPct val="0"/>
              </a:spcBef>
            </a:pPr>
            <a:r>
              <a:rPr lang="en-US" sz="2600">
                <a:solidFill>
                  <a:schemeClr val="tx1"/>
                </a:solidFill>
                <a:sym typeface="Symbol" pitchFamily="18" charset="2"/>
              </a:rPr>
              <a:t>  </a:t>
            </a:r>
            <a:r>
              <a:rPr lang="en-US" sz="2600" i="1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600">
                <a:solidFill>
                  <a:schemeClr val="tx1"/>
                </a:solidFill>
                <a:sym typeface="Symbol" pitchFamily="18" charset="2"/>
              </a:rPr>
              <a:t>d</a:t>
            </a:r>
            <a:r>
              <a:rPr lang="en-US" sz="2600" baseline="-25000">
                <a:solidFill>
                  <a:schemeClr val="tx1"/>
                </a:solidFill>
                <a:sym typeface="Symbol" pitchFamily="18" charset="2"/>
              </a:rPr>
              <a:t>ij</a:t>
            </a:r>
            <a:r>
              <a:rPr lang="en-US" sz="2600">
                <a:solidFill>
                  <a:schemeClr val="tx1"/>
                </a:solidFill>
                <a:sym typeface="Symbol" pitchFamily="18" charset="2"/>
              </a:rPr>
              <a:t>←2</a:t>
            </a:r>
            <a:r>
              <a:rPr lang="en-US" sz="2600" i="1">
                <a:solidFill>
                  <a:schemeClr val="tx1"/>
                </a:solidFill>
                <a:sym typeface="Symbol" pitchFamily="18" charset="2"/>
              </a:rPr>
              <a:t>c</a:t>
            </a:r>
            <a:r>
              <a:rPr lang="en-US" sz="2600" i="1" baseline="-25000">
                <a:solidFill>
                  <a:schemeClr val="tx1"/>
                </a:solidFill>
                <a:sym typeface="Symbol" pitchFamily="18" charset="2"/>
              </a:rPr>
              <a:t>ij</a:t>
            </a:r>
            <a:r>
              <a:rPr lang="en-US" sz="2800">
                <a:solidFill>
                  <a:schemeClr val="tx1"/>
                </a:solidFill>
                <a:sym typeface="Symbol" pitchFamily="18" charset="2"/>
              </a:rPr>
              <a:t>– </a:t>
            </a:r>
            <a:r>
              <a:rPr lang="en-US" sz="2600">
                <a:solidFill>
                  <a:schemeClr val="tx1"/>
                </a:solidFill>
                <a:sym typeface="Symbol" pitchFamily="18" charset="2"/>
              </a:rPr>
              <a:t>[</a:t>
            </a:r>
            <a:r>
              <a:rPr lang="en-US" sz="2600" i="1">
                <a:solidFill>
                  <a:schemeClr val="tx1"/>
                </a:solidFill>
                <a:sym typeface="Symbol" pitchFamily="18" charset="2"/>
              </a:rPr>
              <a:t>x</a:t>
            </a:r>
            <a:r>
              <a:rPr lang="en-US" sz="2600" i="1" baseline="-25000">
                <a:solidFill>
                  <a:schemeClr val="tx1"/>
                </a:solidFill>
                <a:sym typeface="Symbol" pitchFamily="18" charset="2"/>
              </a:rPr>
              <a:t>ij</a:t>
            </a:r>
            <a:r>
              <a:rPr lang="en-US" sz="2600">
                <a:solidFill>
                  <a:schemeClr val="tx1"/>
                </a:solidFill>
                <a:sym typeface="Symbol" pitchFamily="18" charset="2"/>
              </a:rPr>
              <a:t>&lt;</a:t>
            </a:r>
            <a:r>
              <a:rPr lang="en-US" sz="80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600" i="1">
                <a:solidFill>
                  <a:schemeClr val="tx1"/>
                </a:solidFill>
                <a:sym typeface="Symbol" pitchFamily="18" charset="2"/>
              </a:rPr>
              <a:t>c</a:t>
            </a:r>
            <a:r>
              <a:rPr lang="en-US" sz="2600" i="1" baseline="-25000">
                <a:solidFill>
                  <a:schemeClr val="tx1"/>
                </a:solidFill>
                <a:sym typeface="Symbol" pitchFamily="18" charset="2"/>
              </a:rPr>
              <a:t>ij</a:t>
            </a:r>
            <a:r>
              <a:rPr lang="en-US" sz="2600">
                <a:solidFill>
                  <a:schemeClr val="tx1"/>
                </a:solidFill>
                <a:sym typeface="Symbol" pitchFamily="18" charset="2"/>
              </a:rPr>
              <a:t>deg</a:t>
            </a:r>
            <a:r>
              <a:rPr lang="en-US" sz="2600" i="1" baseline="-25000">
                <a:solidFill>
                  <a:schemeClr val="tx1"/>
                </a:solidFill>
                <a:sym typeface="Symbol" pitchFamily="18" charset="2"/>
              </a:rPr>
              <a:t>j</a:t>
            </a:r>
            <a:r>
              <a:rPr lang="en-US" sz="2600">
                <a:solidFill>
                  <a:schemeClr val="tx1"/>
                </a:solidFill>
                <a:sym typeface="Symbol" pitchFamily="18" charset="2"/>
              </a:rPr>
              <a:t>]</a:t>
            </a:r>
          </a:p>
          <a:p>
            <a:pPr algn="l">
              <a:spcBef>
                <a:spcPct val="0"/>
              </a:spcBef>
            </a:pPr>
            <a:r>
              <a:rPr lang="en-US" sz="2600">
                <a:solidFill>
                  <a:schemeClr val="tx1"/>
                </a:solidFill>
                <a:sym typeface="Symbol" pitchFamily="18" charset="2"/>
              </a:rPr>
              <a:t>   return </a:t>
            </a:r>
            <a:r>
              <a:rPr lang="en-US" sz="2600" i="1">
                <a:solidFill>
                  <a:schemeClr val="tx1"/>
                </a:solidFill>
                <a:sym typeface="Symbol" pitchFamily="18" charset="2"/>
              </a:rPr>
              <a:t>D</a:t>
            </a:r>
          </a:p>
          <a:p>
            <a:pPr algn="l">
              <a:spcBef>
                <a:spcPct val="0"/>
              </a:spcBef>
            </a:pPr>
            <a:r>
              <a:rPr lang="en-US" sz="2600">
                <a:solidFill>
                  <a:schemeClr val="tx1"/>
                </a:solidFill>
                <a:sym typeface="Symbol" pitchFamily="18" charset="2"/>
              </a:rPr>
              <a:t>end</a:t>
            </a:r>
          </a:p>
        </p:txBody>
      </p:sp>
      <p:sp>
        <p:nvSpPr>
          <p:cNvPr id="465924" name="Text Box 4"/>
          <p:cNvSpPr txBox="1">
            <a:spLocks noChangeArrowheads="1"/>
          </p:cNvSpPr>
          <p:nvPr/>
        </p:nvSpPr>
        <p:spPr bwMode="auto">
          <a:xfrm>
            <a:off x="309563" y="1431925"/>
            <a:ext cx="4570412" cy="4681538"/>
          </a:xfrm>
          <a:prstGeom prst="rect">
            <a:avLst/>
          </a:prstGeom>
          <a:noFill/>
          <a:ln w="25400" algn="ctr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sz="2400"/>
              <a:t>If </a:t>
            </a:r>
            <a:r>
              <a:rPr lang="en-US" sz="2400" i="1">
                <a:solidFill>
                  <a:schemeClr val="accent2"/>
                </a:solidFill>
              </a:rPr>
              <a:t>A</a:t>
            </a:r>
            <a:r>
              <a:rPr lang="en-US" sz="2400"/>
              <a:t> is an all one matrix, </a:t>
            </a:r>
            <a:br>
              <a:rPr lang="en-US" sz="2400"/>
            </a:br>
            <a:r>
              <a:rPr lang="en-US" sz="2400"/>
              <a:t>then all distances are </a:t>
            </a:r>
            <a:r>
              <a:rPr lang="en-US" sz="2400">
                <a:solidFill>
                  <a:schemeClr val="accent2"/>
                </a:solidFill>
              </a:rPr>
              <a:t>1</a:t>
            </a:r>
            <a:r>
              <a:rPr lang="en-US" sz="2400"/>
              <a:t>.</a:t>
            </a:r>
          </a:p>
          <a:p>
            <a:pPr marL="457200" indent="-457200" algn="l">
              <a:buFontTx/>
              <a:buAutoNum type="arabicPeriod"/>
            </a:pPr>
            <a:r>
              <a:rPr lang="en-US" sz="2400"/>
              <a:t>Compute </a:t>
            </a:r>
            <a:r>
              <a:rPr lang="en-US" sz="2400" i="1">
                <a:solidFill>
                  <a:schemeClr val="accent2"/>
                </a:solidFill>
              </a:rPr>
              <a:t>A</a:t>
            </a:r>
            <a:r>
              <a:rPr lang="en-US" sz="2400" baseline="30000">
                <a:solidFill>
                  <a:schemeClr val="accent2"/>
                </a:solidFill>
              </a:rPr>
              <a:t>2</a:t>
            </a:r>
            <a:r>
              <a:rPr lang="en-US" sz="2400"/>
              <a:t>, the adjacency matrix of the squared graph.</a:t>
            </a:r>
          </a:p>
          <a:p>
            <a:pPr marL="457200" indent="-457200" algn="l">
              <a:buFontTx/>
              <a:buAutoNum type="arabicPeriod"/>
            </a:pPr>
            <a:r>
              <a:rPr lang="en-US" sz="2400"/>
              <a:t>Find, recursively, the distances in the squared graph.</a:t>
            </a:r>
          </a:p>
          <a:p>
            <a:pPr marL="457200" indent="-457200" algn="l">
              <a:buFontTx/>
              <a:buAutoNum type="arabicPeriod"/>
            </a:pPr>
            <a:r>
              <a:rPr lang="en-US" sz="2400"/>
              <a:t>Decide, using one integer matrix multiplication, for every two vertices</a:t>
            </a:r>
            <a:r>
              <a:rPr lang="en-US" sz="2400" b="1"/>
              <a:t> </a:t>
            </a:r>
            <a:r>
              <a:rPr lang="en-US" sz="2400" i="1">
                <a:solidFill>
                  <a:schemeClr val="accent2"/>
                </a:solidFill>
              </a:rPr>
              <a:t>u</a:t>
            </a:r>
            <a:r>
              <a:rPr lang="en-US" sz="2400"/>
              <a:t>,</a:t>
            </a:r>
            <a:r>
              <a:rPr lang="en-US" sz="2400" i="1">
                <a:solidFill>
                  <a:schemeClr val="accent2"/>
                </a:solidFill>
              </a:rPr>
              <a:t>v</a:t>
            </a:r>
            <a:r>
              <a:rPr lang="en-US" sz="2400"/>
              <a:t>, whether their distance is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twice</a:t>
            </a:r>
            <a:r>
              <a:rPr lang="en-US" sz="2400"/>
              <a:t> the distance in the square, or </a:t>
            </a:r>
            <a:r>
              <a:rPr lang="en-US" sz="2400" b="1">
                <a:solidFill>
                  <a:srgbClr val="CC0099"/>
                </a:solidFill>
              </a:rPr>
              <a:t>twice minus 1</a:t>
            </a:r>
            <a:r>
              <a:rPr lang="en-US" sz="2400"/>
              <a:t>.</a:t>
            </a:r>
          </a:p>
        </p:txBody>
      </p:sp>
      <p:sp>
        <p:nvSpPr>
          <p:cNvPr id="465925" name="Text Box 5"/>
          <p:cNvSpPr txBox="1">
            <a:spLocks noChangeArrowheads="1"/>
          </p:cNvSpPr>
          <p:nvPr/>
        </p:nvSpPr>
        <p:spPr bwMode="auto">
          <a:xfrm>
            <a:off x="4876800" y="5310188"/>
            <a:ext cx="4149725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Complexity: </a:t>
            </a:r>
            <a:br>
              <a:rPr lang="en-US"/>
            </a:br>
            <a:r>
              <a:rPr lang="en-US">
                <a:solidFill>
                  <a:srgbClr val="FF0000"/>
                </a:solidFill>
              </a:rPr>
              <a:t>O(</a:t>
            </a:r>
            <a:r>
              <a:rPr lang="en-US" i="1">
                <a:solidFill>
                  <a:srgbClr val="FF0000"/>
                </a:solidFill>
              </a:rPr>
              <a:t>n</a:t>
            </a:r>
            <a:r>
              <a:rPr lang="en-US" baseline="30000">
                <a:solidFill>
                  <a:srgbClr val="FF0000"/>
                </a:solidFill>
                <a:sym typeface="Symbol" pitchFamily="18" charset="2"/>
              </a:rPr>
              <a:t></a:t>
            </a:r>
            <a:r>
              <a:rPr lang="en-US">
                <a:solidFill>
                  <a:srgbClr val="FF0000"/>
                </a:solidFill>
              </a:rPr>
              <a:t>log </a:t>
            </a:r>
            <a:r>
              <a:rPr lang="en-US" i="1">
                <a:solidFill>
                  <a:srgbClr val="FF0000"/>
                </a:solidFill>
              </a:rPr>
              <a:t>n</a:t>
            </a:r>
            <a:r>
              <a:rPr lang="en-US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65926" name="AutoShape 6"/>
          <p:cNvSpPr>
            <a:spLocks noChangeArrowheads="1"/>
          </p:cNvSpPr>
          <p:nvPr/>
        </p:nvSpPr>
        <p:spPr bwMode="auto">
          <a:xfrm>
            <a:off x="3919538" y="357188"/>
            <a:ext cx="3302000" cy="13430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Assume that </a:t>
            </a:r>
            <a:r>
              <a:rPr lang="en-US" sz="2800" b="1" i="1">
                <a:solidFill>
                  <a:schemeClr val="accent2"/>
                </a:solidFill>
              </a:rPr>
              <a:t>A</a:t>
            </a:r>
            <a:r>
              <a:rPr lang="en-US" sz="2800">
                <a:solidFill>
                  <a:schemeClr val="tx1"/>
                </a:solidFill>
              </a:rPr>
              <a:t> has </a:t>
            </a:r>
            <a:r>
              <a:rPr lang="en-US" sz="2800">
                <a:solidFill>
                  <a:schemeClr val="accent2"/>
                </a:solidFill>
              </a:rPr>
              <a:t>1</a:t>
            </a:r>
            <a:r>
              <a:rPr lang="en-US" sz="2800">
                <a:solidFill>
                  <a:schemeClr val="tx1"/>
                </a:solidFill>
              </a:rPr>
              <a:t>’s on the diagonal.</a:t>
            </a:r>
          </a:p>
        </p:txBody>
      </p:sp>
      <p:sp>
        <p:nvSpPr>
          <p:cNvPr id="465927" name="AutoShape 7"/>
          <p:cNvSpPr>
            <a:spLocks noChangeArrowheads="1"/>
          </p:cNvSpPr>
          <p:nvPr/>
        </p:nvSpPr>
        <p:spPr bwMode="auto">
          <a:xfrm>
            <a:off x="4533900" y="1470025"/>
            <a:ext cx="3149600" cy="1076325"/>
          </a:xfrm>
          <a:prstGeom prst="wedgeRoundRectCallout">
            <a:avLst>
              <a:gd name="adj1" fmla="val -43750"/>
              <a:gd name="adj2" fmla="val 77139"/>
              <a:gd name="adj3" fmla="val 16667"/>
            </a:avLst>
          </a:prstGeom>
          <a:solidFill>
            <a:srgbClr val="FF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Boolean matrix multiplicaion</a:t>
            </a:r>
          </a:p>
        </p:txBody>
      </p:sp>
      <p:sp>
        <p:nvSpPr>
          <p:cNvPr id="465928" name="AutoShape 8"/>
          <p:cNvSpPr>
            <a:spLocks noChangeArrowheads="1"/>
          </p:cNvSpPr>
          <p:nvPr/>
        </p:nvSpPr>
        <p:spPr bwMode="auto">
          <a:xfrm>
            <a:off x="4802188" y="4041775"/>
            <a:ext cx="3149600" cy="1076325"/>
          </a:xfrm>
          <a:prstGeom prst="wedgeRoundRectCallout">
            <a:avLst>
              <a:gd name="adj1" fmla="val -43750"/>
              <a:gd name="adj2" fmla="val 77139"/>
              <a:gd name="adj3" fmla="val 16667"/>
            </a:avLst>
          </a:prstGeom>
          <a:solidFill>
            <a:srgbClr val="FF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Integer matrix multiplicaion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3" grpId="0" animBg="1"/>
      <p:bldP spid="465924" grpId="0" build="allAtOnce" animBg="1"/>
      <p:bldP spid="465925" grpId="0"/>
      <p:bldP spid="465926" grpId="0" animBg="1"/>
      <p:bldP spid="465926" grpId="1" animBg="1"/>
      <p:bldP spid="465927" grpId="0" animBg="1"/>
      <p:bldP spid="465927" grpId="1" animBg="1"/>
      <p:bldP spid="465928" grpId="0" animBg="1"/>
      <p:bldP spid="465928" grpId="1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46138" y="1662113"/>
            <a:ext cx="7450137" cy="2035175"/>
          </a:xfrm>
        </p:spPr>
        <p:txBody>
          <a:bodyPr/>
          <a:lstStyle/>
          <a:p>
            <a:pPr rtl="0"/>
            <a:r>
              <a:rPr lang="en-US" sz="4000" b="1" dirty="0">
                <a:solidFill>
                  <a:srgbClr val="FF0000"/>
                </a:solidFill>
              </a:rPr>
              <a:t>Exercise </a:t>
            </a:r>
            <a:r>
              <a:rPr lang="en-US" sz="4000" b="1" dirty="0" smtClean="0">
                <a:solidFill>
                  <a:srgbClr val="FF0000"/>
                </a:solidFill>
              </a:rPr>
              <a:t>5: </a:t>
            </a:r>
            <a:r>
              <a:rPr lang="en-US" sz="4000" b="1" dirty="0">
                <a:solidFill>
                  <a:srgbClr val="FF0000"/>
                </a:solidFill>
              </a:rPr>
              <a:t>(*)</a:t>
            </a:r>
            <a:r>
              <a:rPr lang="en-US" sz="4000" dirty="0"/>
              <a:t> Obtain a version of Seidel’s algorithm that uses only </a:t>
            </a:r>
            <a:r>
              <a:rPr lang="en-US" sz="4000" b="1" dirty="0">
                <a:solidFill>
                  <a:schemeClr val="accent2"/>
                </a:solidFill>
              </a:rPr>
              <a:t>Boolean</a:t>
            </a:r>
            <a:r>
              <a:rPr lang="en-US" sz="4000" dirty="0"/>
              <a:t> matrix multiplications.</a:t>
            </a:r>
          </a:p>
        </p:txBody>
      </p:sp>
      <p:sp>
        <p:nvSpPr>
          <p:cNvPr id="466947" name="Text Box 3"/>
          <p:cNvSpPr txBox="1">
            <a:spLocks noChangeArrowheads="1"/>
          </p:cNvSpPr>
          <p:nvPr/>
        </p:nvSpPr>
        <p:spPr bwMode="auto">
          <a:xfrm>
            <a:off x="904875" y="4022725"/>
            <a:ext cx="7335838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C0099"/>
                </a:solidFill>
              </a:rPr>
              <a:t>Hint:</a:t>
            </a:r>
            <a:r>
              <a:rPr lang="en-US" sz="2800">
                <a:solidFill>
                  <a:schemeClr val="tx1"/>
                </a:solidFill>
              </a:rPr>
              <a:t> Look at distances also modulo 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9900"/>
                </a:solidFill>
              </a:rPr>
              <a:t>Distances vs. Shortest Paths</a:t>
            </a:r>
          </a:p>
        </p:txBody>
      </p:sp>
      <p:sp>
        <p:nvSpPr>
          <p:cNvPr id="467971" name="Text Box 3"/>
          <p:cNvSpPr txBox="1">
            <a:spLocks noChangeArrowheads="1"/>
          </p:cNvSpPr>
          <p:nvPr/>
        </p:nvSpPr>
        <p:spPr bwMode="auto">
          <a:xfrm>
            <a:off x="731838" y="1970088"/>
            <a:ext cx="7566025" cy="11906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We described an algorithm for computing all </a:t>
            </a:r>
            <a:r>
              <a:rPr lang="en-US" sz="3600" b="1">
                <a:solidFill>
                  <a:srgbClr val="FF0000"/>
                </a:solidFill>
              </a:rPr>
              <a:t>distances</a:t>
            </a:r>
            <a:r>
              <a:rPr lang="en-US" sz="3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67972" name="Text Box 4"/>
          <p:cNvSpPr txBox="1">
            <a:spLocks noChangeArrowheads="1"/>
          </p:cNvSpPr>
          <p:nvPr/>
        </p:nvSpPr>
        <p:spPr bwMode="auto">
          <a:xfrm>
            <a:off x="769938" y="3294063"/>
            <a:ext cx="7566025" cy="11906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How do we get a representation of</a:t>
            </a:r>
            <a:br>
              <a:rPr lang="en-US" sz="3600">
                <a:solidFill>
                  <a:schemeClr val="tx1"/>
                </a:solidFill>
              </a:rPr>
            </a:br>
            <a:r>
              <a:rPr lang="en-US" sz="3600">
                <a:solidFill>
                  <a:schemeClr val="tx1"/>
                </a:solidFill>
              </a:rPr>
              <a:t> the </a:t>
            </a:r>
            <a:r>
              <a:rPr lang="en-US" sz="3600" b="1">
                <a:solidFill>
                  <a:srgbClr val="CC0099"/>
                </a:solidFill>
              </a:rPr>
              <a:t>shortest paths</a:t>
            </a:r>
            <a:r>
              <a:rPr lang="en-US" sz="36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67973" name="Text Box 5"/>
          <p:cNvSpPr txBox="1">
            <a:spLocks noChangeArrowheads="1"/>
          </p:cNvSpPr>
          <p:nvPr/>
        </p:nvSpPr>
        <p:spPr bwMode="auto">
          <a:xfrm>
            <a:off x="769938" y="4619625"/>
            <a:ext cx="7566025" cy="11906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We need </a:t>
            </a:r>
            <a:r>
              <a:rPr lang="en-US" sz="3600" b="1">
                <a:solidFill>
                  <a:srgbClr val="FF9900"/>
                </a:solidFill>
              </a:rPr>
              <a:t>witnesses</a:t>
            </a:r>
            <a:r>
              <a:rPr lang="en-US" sz="3600">
                <a:solidFill>
                  <a:schemeClr val="tx1"/>
                </a:solidFill>
              </a:rPr>
              <a:t> for the </a:t>
            </a:r>
            <a:br>
              <a:rPr lang="en-US" sz="3600">
                <a:solidFill>
                  <a:schemeClr val="tx1"/>
                </a:solidFill>
              </a:rPr>
            </a:br>
            <a:r>
              <a:rPr lang="en-US" sz="3600">
                <a:solidFill>
                  <a:schemeClr val="tx1"/>
                </a:solidFill>
              </a:rPr>
              <a:t>Boolean matrix multiplication.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1" grpId="0"/>
      <p:bldP spid="467972" grpId="0"/>
      <p:bldP spid="46797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9400"/>
            <a:ext cx="7772400" cy="823913"/>
          </a:xfrm>
        </p:spPr>
        <p:txBody>
          <a:bodyPr/>
          <a:lstStyle/>
          <a:p>
            <a:pPr rtl="0"/>
            <a:r>
              <a:rPr lang="en-US" sz="3600">
                <a:solidFill>
                  <a:srgbClr val="FF0000"/>
                </a:solidFill>
              </a:rPr>
              <a:t>Witnesses</a:t>
            </a:r>
            <a:r>
              <a:rPr lang="en-US" sz="3600">
                <a:solidFill>
                  <a:srgbClr val="009900"/>
                </a:solidFill>
              </a:rPr>
              <a:t> for </a:t>
            </a:r>
            <a:br>
              <a:rPr lang="en-US" sz="3600">
                <a:solidFill>
                  <a:srgbClr val="009900"/>
                </a:solidFill>
              </a:rPr>
            </a:br>
            <a:r>
              <a:rPr lang="en-US" sz="3600">
                <a:solidFill>
                  <a:srgbClr val="009900"/>
                </a:solidFill>
              </a:rPr>
              <a:t>Boolean Matrix Multiplication</a:t>
            </a:r>
          </a:p>
        </p:txBody>
      </p:sp>
      <p:sp>
        <p:nvSpPr>
          <p:cNvPr id="468995" name="Text Box 3"/>
          <p:cNvSpPr txBox="1">
            <a:spLocks noChangeArrowheads="1"/>
          </p:cNvSpPr>
          <p:nvPr/>
        </p:nvSpPr>
        <p:spPr bwMode="auto">
          <a:xfrm>
            <a:off x="1198563" y="5387975"/>
            <a:ext cx="68357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Can be computed naively in </a:t>
            </a:r>
            <a:r>
              <a:rPr lang="en-US">
                <a:solidFill>
                  <a:srgbClr val="FF0000"/>
                </a:solidFill>
              </a:rPr>
              <a:t>O(</a:t>
            </a:r>
            <a:r>
              <a:rPr lang="en-US" i="1">
                <a:solidFill>
                  <a:srgbClr val="FF0000"/>
                </a:solidFill>
              </a:rPr>
              <a:t>n</a:t>
            </a:r>
            <a:r>
              <a:rPr lang="en-US" baseline="30000">
                <a:solidFill>
                  <a:srgbClr val="FF0000"/>
                </a:solidFill>
              </a:rPr>
              <a:t>3</a:t>
            </a:r>
            <a:r>
              <a:rPr lang="en-US">
                <a:solidFill>
                  <a:srgbClr val="FF0000"/>
                </a:solidFill>
              </a:rPr>
              <a:t>)</a:t>
            </a:r>
            <a:r>
              <a:rPr lang="en-US"/>
              <a:t> time.</a:t>
            </a:r>
          </a:p>
        </p:txBody>
      </p:sp>
      <p:sp>
        <p:nvSpPr>
          <p:cNvPr id="468996" name="Text Box 4"/>
          <p:cNvSpPr txBox="1">
            <a:spLocks noChangeArrowheads="1"/>
          </p:cNvSpPr>
          <p:nvPr/>
        </p:nvSpPr>
        <p:spPr bwMode="auto">
          <a:xfrm>
            <a:off x="1697038" y="3390900"/>
            <a:ext cx="5837237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A matrix </a:t>
            </a:r>
            <a:r>
              <a:rPr lang="en-US" sz="2800" i="1">
                <a:solidFill>
                  <a:schemeClr val="accent2"/>
                </a:solidFill>
              </a:rPr>
              <a:t>W</a:t>
            </a:r>
            <a:r>
              <a:rPr lang="en-US" sz="2800">
                <a:solidFill>
                  <a:schemeClr val="tx1"/>
                </a:solidFill>
              </a:rPr>
              <a:t> is a matrix of </a:t>
            </a:r>
            <a:r>
              <a:rPr lang="en-US" sz="2800" b="1">
                <a:solidFill>
                  <a:srgbClr val="FF0000"/>
                </a:solidFill>
              </a:rPr>
              <a:t>witnesses</a:t>
            </a:r>
            <a:r>
              <a:rPr lang="en-US" sz="2800">
                <a:solidFill>
                  <a:schemeClr val="tx1"/>
                </a:solidFill>
              </a:rPr>
              <a:t> iff</a:t>
            </a:r>
          </a:p>
        </p:txBody>
      </p:sp>
      <p:pic>
        <p:nvPicPr>
          <p:cNvPr id="468997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54400" y="1624013"/>
            <a:ext cx="2324100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68998" name="Picture 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9600" y="2160588"/>
            <a:ext cx="2932113" cy="1103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68999" name="Picture 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68563" y="4103688"/>
            <a:ext cx="4294187" cy="477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69000" name="Picture 8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750" y="4679950"/>
            <a:ext cx="8153400" cy="477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69001" name="Text Box 9"/>
          <p:cNvSpPr txBox="1">
            <a:spLocks noChangeArrowheads="1"/>
          </p:cNvSpPr>
          <p:nvPr/>
        </p:nvSpPr>
        <p:spPr bwMode="auto">
          <a:xfrm>
            <a:off x="1082675" y="5888038"/>
            <a:ext cx="7067550" cy="5794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Can also be computed in </a:t>
            </a:r>
            <a:r>
              <a:rPr lang="en-US">
                <a:solidFill>
                  <a:srgbClr val="FF0000"/>
                </a:solidFill>
              </a:rPr>
              <a:t>O(</a:t>
            </a:r>
            <a:r>
              <a:rPr lang="en-US" i="1">
                <a:solidFill>
                  <a:srgbClr val="FF0000"/>
                </a:solidFill>
              </a:rPr>
              <a:t>n</a:t>
            </a:r>
            <a:r>
              <a:rPr lang="en-US" baseline="30000">
                <a:solidFill>
                  <a:srgbClr val="FF0000"/>
                </a:solidFill>
                <a:sym typeface="Symbol" pitchFamily="18" charset="2"/>
              </a:rPr>
              <a:t></a:t>
            </a:r>
            <a:r>
              <a:rPr lang="en-US">
                <a:solidFill>
                  <a:srgbClr val="FF0000"/>
                </a:solidFill>
              </a:rPr>
              <a:t>log </a:t>
            </a:r>
            <a:r>
              <a:rPr lang="en-US" i="1">
                <a:solidFill>
                  <a:srgbClr val="FF0000"/>
                </a:solidFill>
              </a:rPr>
              <a:t>n</a:t>
            </a:r>
            <a:r>
              <a:rPr lang="en-US">
                <a:solidFill>
                  <a:srgbClr val="FF0000"/>
                </a:solidFill>
              </a:rPr>
              <a:t>) </a:t>
            </a:r>
            <a:r>
              <a:rPr lang="en-US">
                <a:solidFill>
                  <a:schemeClr val="tx1"/>
                </a:solidFill>
              </a:rPr>
              <a:t>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5" grpId="0"/>
      <p:bldP spid="468996" grpId="0"/>
      <p:bldP spid="469001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46138" y="625475"/>
            <a:ext cx="7450137" cy="2035175"/>
          </a:xfrm>
        </p:spPr>
        <p:txBody>
          <a:bodyPr/>
          <a:lstStyle/>
          <a:p>
            <a:pPr marL="609600" indent="-609600" rtl="0"/>
            <a:r>
              <a:rPr lang="en-US" sz="4000" b="1" dirty="0">
                <a:solidFill>
                  <a:srgbClr val="FF0000"/>
                </a:solidFill>
              </a:rPr>
              <a:t>Exercise </a:t>
            </a:r>
            <a:r>
              <a:rPr lang="en-US" sz="4000" b="1" dirty="0" smtClean="0">
                <a:solidFill>
                  <a:srgbClr val="FF0000"/>
                </a:solidFill>
              </a:rPr>
              <a:t>6:</a:t>
            </a:r>
            <a:endParaRPr lang="en-US" sz="4000" b="1" dirty="0">
              <a:solidFill>
                <a:srgbClr val="FF0000"/>
              </a:solidFill>
            </a:endParaRPr>
          </a:p>
          <a:p>
            <a:pPr marL="609600" indent="-609600" rtl="0"/>
            <a:endParaRPr lang="en-US" sz="1000" b="1" dirty="0">
              <a:solidFill>
                <a:srgbClr val="FF0000"/>
              </a:solidFill>
            </a:endParaRPr>
          </a:p>
          <a:p>
            <a:pPr marL="609600" indent="-609600" algn="l" rtl="0">
              <a:buFontTx/>
              <a:buAutoNum type="alphaLcParenR"/>
            </a:pPr>
            <a:r>
              <a:rPr lang="en-US" dirty="0"/>
              <a:t>Obtain a deterministic </a:t>
            </a:r>
            <a:r>
              <a:rPr lang="en-US" dirty="0">
                <a:solidFill>
                  <a:schemeClr val="accent2"/>
                </a:solidFill>
              </a:rPr>
              <a:t>O(</a:t>
            </a:r>
            <a:r>
              <a:rPr lang="en-US" i="1" dirty="0">
                <a:solidFill>
                  <a:schemeClr val="accent2"/>
                </a:solidFill>
              </a:rPr>
              <a:t>n</a:t>
            </a:r>
            <a:r>
              <a:rPr lang="en-US" baseline="30000" dirty="0">
                <a:solidFill>
                  <a:schemeClr val="accent2"/>
                </a:solidFill>
                <a:sym typeface="Symbol" pitchFamily="18" charset="2"/>
              </a:rPr>
              <a:t>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/>
              <a:t>-time algorithm for finding </a:t>
            </a:r>
            <a:r>
              <a:rPr lang="en-US" b="1" dirty="0">
                <a:solidFill>
                  <a:srgbClr val="CC3300"/>
                </a:solidFill>
              </a:rPr>
              <a:t>unique</a:t>
            </a:r>
            <a:r>
              <a:rPr lang="en-US" dirty="0"/>
              <a:t> witnesses.</a:t>
            </a:r>
          </a:p>
          <a:p>
            <a:pPr marL="609600" indent="-609600" algn="l" rtl="0">
              <a:buFontTx/>
              <a:buAutoNum type="alphaLcParenR"/>
            </a:pPr>
            <a:r>
              <a:rPr lang="en-US" dirty="0"/>
              <a:t>Let </a:t>
            </a:r>
            <a:r>
              <a:rPr lang="en-US" dirty="0">
                <a:solidFill>
                  <a:schemeClr val="accent2"/>
                </a:solidFill>
              </a:rPr>
              <a:t>1</a:t>
            </a:r>
            <a:r>
              <a:rPr lang="en-US" sz="1000" dirty="0"/>
              <a:t> </a:t>
            </a:r>
            <a:r>
              <a:rPr lang="en-US" dirty="0"/>
              <a:t>≤</a:t>
            </a:r>
            <a:r>
              <a:rPr lang="en-US" sz="1000" dirty="0"/>
              <a:t> </a:t>
            </a:r>
            <a:r>
              <a:rPr lang="en-US" i="1" dirty="0">
                <a:solidFill>
                  <a:schemeClr val="accent2"/>
                </a:solidFill>
              </a:rPr>
              <a:t>d</a:t>
            </a:r>
            <a:r>
              <a:rPr lang="en-US" sz="1000" dirty="0"/>
              <a:t> </a:t>
            </a:r>
            <a:r>
              <a:rPr lang="en-US" dirty="0"/>
              <a:t>≤</a:t>
            </a:r>
            <a:r>
              <a:rPr lang="en-US" sz="1000" dirty="0"/>
              <a:t> </a:t>
            </a:r>
            <a:r>
              <a:rPr lang="en-US" i="1" dirty="0">
                <a:solidFill>
                  <a:schemeClr val="accent2"/>
                </a:solidFill>
              </a:rPr>
              <a:t>n</a:t>
            </a:r>
            <a:r>
              <a:rPr lang="en-US" dirty="0"/>
              <a:t> be an integer. Obtain a randomized </a:t>
            </a:r>
            <a:r>
              <a:rPr lang="en-US" dirty="0">
                <a:solidFill>
                  <a:schemeClr val="accent2"/>
                </a:solidFill>
              </a:rPr>
              <a:t>O(</a:t>
            </a:r>
            <a:r>
              <a:rPr lang="en-US" i="1" dirty="0">
                <a:solidFill>
                  <a:schemeClr val="accent2"/>
                </a:solidFill>
              </a:rPr>
              <a:t>n</a:t>
            </a:r>
            <a:r>
              <a:rPr lang="en-US" baseline="30000" dirty="0">
                <a:solidFill>
                  <a:schemeClr val="accent2"/>
                </a:solidFill>
                <a:sym typeface="Symbol" pitchFamily="18" charset="2"/>
              </a:rPr>
              <a:t>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/>
              <a:t>-time algorithm for finding witnesses for all positions that have between </a:t>
            </a:r>
            <a:r>
              <a:rPr lang="en-US" i="1" dirty="0">
                <a:solidFill>
                  <a:schemeClr val="accent2"/>
                </a:solidFill>
              </a:rPr>
              <a:t>d</a:t>
            </a:r>
            <a:r>
              <a:rPr lang="en-US" dirty="0"/>
              <a:t> and </a:t>
            </a:r>
            <a:r>
              <a:rPr lang="en-US" dirty="0">
                <a:solidFill>
                  <a:schemeClr val="accent2"/>
                </a:solidFill>
              </a:rPr>
              <a:t>2</a:t>
            </a:r>
            <a:r>
              <a:rPr lang="en-US" i="1" dirty="0">
                <a:solidFill>
                  <a:schemeClr val="accent2"/>
                </a:solidFill>
              </a:rPr>
              <a:t>d</a:t>
            </a:r>
            <a:r>
              <a:rPr lang="en-US" dirty="0"/>
              <a:t> witnesses.</a:t>
            </a:r>
          </a:p>
          <a:p>
            <a:pPr marL="609600" indent="-609600" algn="l" rtl="0">
              <a:buFontTx/>
              <a:buAutoNum type="alphaLcParenR"/>
            </a:pPr>
            <a:r>
              <a:rPr lang="en-US" dirty="0"/>
              <a:t>Obtain an </a:t>
            </a:r>
            <a:r>
              <a:rPr lang="en-US" dirty="0">
                <a:solidFill>
                  <a:schemeClr val="accent2"/>
                </a:solidFill>
              </a:rPr>
              <a:t>O(</a:t>
            </a:r>
            <a:r>
              <a:rPr lang="en-US" i="1" dirty="0" err="1">
                <a:solidFill>
                  <a:schemeClr val="accent2"/>
                </a:solidFill>
              </a:rPr>
              <a:t>n</a:t>
            </a:r>
            <a:r>
              <a:rPr lang="en-US" baseline="30000" dirty="0" err="1">
                <a:solidFill>
                  <a:schemeClr val="accent2"/>
                </a:solidFill>
                <a:sym typeface="Symbol" pitchFamily="18" charset="2"/>
              </a:rPr>
              <a:t></a:t>
            </a:r>
            <a:r>
              <a:rPr lang="en-US" dirty="0" err="1">
                <a:solidFill>
                  <a:schemeClr val="accent2"/>
                </a:solidFill>
                <a:sym typeface="Symbol" pitchFamily="18" charset="2"/>
              </a:rPr>
              <a:t>log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 n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/>
              <a:t>-time algorithm for finding all witnesses.</a:t>
            </a:r>
          </a:p>
        </p:txBody>
      </p:sp>
      <p:sp>
        <p:nvSpPr>
          <p:cNvPr id="470019" name="Text Box 3"/>
          <p:cNvSpPr txBox="1">
            <a:spLocks noChangeArrowheads="1"/>
          </p:cNvSpPr>
          <p:nvPr/>
        </p:nvSpPr>
        <p:spPr bwMode="auto">
          <a:xfrm>
            <a:off x="846138" y="5848350"/>
            <a:ext cx="7335837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C0099"/>
                </a:solidFill>
              </a:rPr>
              <a:t>Hint:</a:t>
            </a:r>
            <a:r>
              <a:rPr lang="en-US" sz="2800">
                <a:solidFill>
                  <a:schemeClr val="tx1"/>
                </a:solidFill>
              </a:rPr>
              <a:t> In b) use </a:t>
            </a:r>
            <a:r>
              <a:rPr lang="en-US" sz="2800" b="1">
                <a:solidFill>
                  <a:srgbClr val="FF9900"/>
                </a:solidFill>
              </a:rPr>
              <a:t>sampling</a:t>
            </a:r>
            <a:r>
              <a:rPr lang="en-US" sz="280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18" grpId="0" build="p"/>
      <p:bldP spid="470019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42" name="Group 2"/>
          <p:cNvGraphicFramePr>
            <a:graphicFrameLocks noGrp="1"/>
          </p:cNvGraphicFramePr>
          <p:nvPr/>
        </p:nvGraphicFramePr>
        <p:xfrm>
          <a:off x="1308100" y="3486150"/>
          <a:ext cx="6530975" cy="1158240"/>
        </p:xfrm>
        <a:graphic>
          <a:graphicData uri="http://schemas.openxmlformats.org/drawingml/2006/table">
            <a:tbl>
              <a:tblPr/>
              <a:tblGrid>
                <a:gridCol w="2955925"/>
                <a:gridCol w="357505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Running time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Authors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Mn</a:t>
                      </a:r>
                      <a:r>
                        <a:rPr kumimoji="0" lang="en-US" sz="36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</a:t>
                      </a:r>
                      <a:endParaRPr kumimoji="0" lang="en-US" sz="3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[Shoshan-Zwick ’99]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053" name="Rectangle 13"/>
          <p:cNvSpPr>
            <a:spLocks noChangeArrowheads="1"/>
          </p:cNvSpPr>
          <p:nvPr/>
        </p:nvSpPr>
        <p:spPr bwMode="auto">
          <a:xfrm>
            <a:off x="533400" y="622300"/>
            <a:ext cx="82423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400">
                <a:solidFill>
                  <a:schemeClr val="accent2"/>
                </a:solidFill>
              </a:rPr>
              <a:t>All-Pairs Shortest Paths</a:t>
            </a:r>
            <a:r>
              <a:rPr lang="en-US" sz="4400">
                <a:solidFill>
                  <a:srgbClr val="009900"/>
                </a:solidFill>
              </a:rPr>
              <a:t/>
            </a:r>
            <a:br>
              <a:rPr lang="en-US" sz="4400">
                <a:solidFill>
                  <a:srgbClr val="009900"/>
                </a:solidFill>
              </a:rPr>
            </a:br>
            <a:r>
              <a:rPr lang="en-US" sz="3600">
                <a:solidFill>
                  <a:srgbClr val="009900"/>
                </a:solidFill>
              </a:rPr>
              <a:t>in graphs with small </a:t>
            </a:r>
            <a:r>
              <a:rPr lang="en-US" sz="3600">
                <a:solidFill>
                  <a:srgbClr val="CC0099"/>
                </a:solidFill>
              </a:rPr>
              <a:t>integer</a:t>
            </a:r>
            <a:r>
              <a:rPr lang="en-US" sz="3600">
                <a:solidFill>
                  <a:srgbClr val="009900"/>
                </a:solidFill>
              </a:rPr>
              <a:t> weights</a:t>
            </a:r>
          </a:p>
        </p:txBody>
      </p:sp>
      <p:sp>
        <p:nvSpPr>
          <p:cNvPr id="471054" name="Text Box 14"/>
          <p:cNvSpPr txBox="1">
            <a:spLocks noChangeArrowheads="1"/>
          </p:cNvSpPr>
          <p:nvPr/>
        </p:nvSpPr>
        <p:spPr bwMode="auto">
          <a:xfrm>
            <a:off x="423863" y="2127250"/>
            <a:ext cx="8410575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Undirected</a:t>
            </a:r>
            <a:r>
              <a:rPr lang="en-US"/>
              <a:t> graphs. </a:t>
            </a:r>
            <a:br>
              <a:rPr lang="en-US"/>
            </a:br>
            <a:r>
              <a:rPr lang="en-US"/>
              <a:t>Edge weights in </a:t>
            </a:r>
            <a:r>
              <a:rPr lang="en-US">
                <a:solidFill>
                  <a:schemeClr val="accent2"/>
                </a:solidFill>
              </a:rPr>
              <a:t>{0,1,…</a:t>
            </a:r>
            <a:r>
              <a:rPr lang="en-US" i="1">
                <a:solidFill>
                  <a:schemeClr val="accent2"/>
                </a:solidFill>
              </a:rPr>
              <a:t>M</a:t>
            </a:r>
            <a:r>
              <a:rPr lang="en-US">
                <a:solidFill>
                  <a:schemeClr val="accent2"/>
                </a:solidFill>
              </a:rPr>
              <a:t>}</a:t>
            </a:r>
          </a:p>
        </p:txBody>
      </p:sp>
      <p:sp>
        <p:nvSpPr>
          <p:cNvPr id="471055" name="Text Box 15"/>
          <p:cNvSpPr txBox="1">
            <a:spLocks noChangeArrowheads="1"/>
          </p:cNvSpPr>
          <p:nvPr/>
        </p:nvSpPr>
        <p:spPr bwMode="auto">
          <a:xfrm>
            <a:off x="539750" y="4849813"/>
            <a:ext cx="79883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Improves results of </a:t>
            </a:r>
            <a:br>
              <a:rPr lang="en-US" sz="2800"/>
            </a:br>
            <a:r>
              <a:rPr lang="en-US" sz="2800">
                <a:solidFill>
                  <a:srgbClr val="336600"/>
                </a:solidFill>
              </a:rPr>
              <a:t>[Alon-Galil-Margalit ’91] [Seidel ’95]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838" y="2130425"/>
            <a:ext cx="8726487" cy="1470025"/>
          </a:xfrm>
        </p:spPr>
        <p:txBody>
          <a:bodyPr/>
          <a:lstStyle/>
          <a:p>
            <a:pPr rtl="0"/>
            <a:r>
              <a:rPr lang="en-US">
                <a:solidFill>
                  <a:srgbClr val="FF0000"/>
                </a:solidFill>
                <a:latin typeface="Copperplate Gothic Bold" pitchFamily="34" charset="0"/>
              </a:rPr>
              <a:t>DIRECTED</a:t>
            </a:r>
            <a:r>
              <a:rPr lang="en-US">
                <a:solidFill>
                  <a:schemeClr val="accent2"/>
                </a:solidFill>
                <a:latin typeface="Copperplate Gothic Bold" pitchFamily="34" charset="0"/>
              </a:rPr>
              <a:t/>
            </a:r>
            <a:br>
              <a:rPr lang="en-US">
                <a:solidFill>
                  <a:schemeClr val="accent2"/>
                </a:solidFill>
                <a:latin typeface="Copperplate Gothic Bold" pitchFamily="34" charset="0"/>
              </a:rPr>
            </a:br>
            <a:r>
              <a:rPr lang="en-US">
                <a:solidFill>
                  <a:schemeClr val="accent2"/>
                </a:solidFill>
                <a:latin typeface="Copperplate Gothic Bold" pitchFamily="34" charset="0"/>
              </a:rPr>
              <a:t>SHORTEST PATHS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61963" y="1316038"/>
            <a:ext cx="8220075" cy="2035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Exercise </a:t>
            </a:r>
            <a:r>
              <a:rPr lang="en-US" sz="3600" b="1" dirty="0" smtClean="0">
                <a:solidFill>
                  <a:srgbClr val="FF0000"/>
                </a:solidFill>
              </a:rPr>
              <a:t>7:</a:t>
            </a:r>
            <a:r>
              <a:rPr lang="en-US" sz="3600" dirty="0" smtClean="0"/>
              <a:t> </a:t>
            </a:r>
            <a:endParaRPr lang="en-US" sz="3600" dirty="0"/>
          </a:p>
          <a:p>
            <a:pPr>
              <a:lnSpc>
                <a:spcPct val="80000"/>
              </a:lnSpc>
            </a:pPr>
            <a:r>
              <a:rPr lang="en-US" sz="3600" dirty="0"/>
              <a:t>Obtain an </a:t>
            </a:r>
            <a:r>
              <a:rPr lang="en-US" sz="3600" dirty="0">
                <a:solidFill>
                  <a:schemeClr val="accent2"/>
                </a:solidFill>
              </a:rPr>
              <a:t>O(</a:t>
            </a:r>
            <a:r>
              <a:rPr lang="en-US" sz="3600" i="1" dirty="0" err="1">
                <a:solidFill>
                  <a:schemeClr val="accent2"/>
                </a:solidFill>
              </a:rPr>
              <a:t>n</a:t>
            </a:r>
            <a:r>
              <a:rPr lang="en-US" sz="3600" baseline="30000" dirty="0" err="1">
                <a:solidFill>
                  <a:schemeClr val="accent2"/>
                </a:solidFill>
                <a:sym typeface="Symbol" pitchFamily="18" charset="2"/>
              </a:rPr>
              <a:t></a:t>
            </a:r>
            <a:r>
              <a:rPr lang="en-US" sz="3600" dirty="0" err="1">
                <a:solidFill>
                  <a:schemeClr val="accent2"/>
                </a:solidFill>
              </a:rPr>
              <a:t>log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i="1" dirty="0">
                <a:solidFill>
                  <a:schemeClr val="accent2"/>
                </a:solidFill>
              </a:rPr>
              <a:t>n</a:t>
            </a:r>
            <a:r>
              <a:rPr lang="en-US" sz="3600" dirty="0">
                <a:solidFill>
                  <a:schemeClr val="accent2"/>
                </a:solidFill>
              </a:rPr>
              <a:t>)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time algorithm for computing the </a:t>
            </a:r>
            <a:r>
              <a:rPr lang="en-US" sz="3600" b="1" dirty="0">
                <a:solidFill>
                  <a:srgbClr val="CC0099"/>
                </a:solidFill>
              </a:rPr>
              <a:t>diameter</a:t>
            </a:r>
            <a:r>
              <a:rPr lang="en-US" sz="3600" dirty="0"/>
              <a:t> of an </a:t>
            </a:r>
            <a:r>
              <a:rPr lang="en-US" sz="3600" dirty="0" err="1"/>
              <a:t>unweighted</a:t>
            </a:r>
            <a:r>
              <a:rPr lang="en-US" sz="3600" dirty="0"/>
              <a:t> directed graph.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ChangeArrowheads="1"/>
          </p:cNvSpPr>
          <p:nvPr/>
        </p:nvSpPr>
        <p:spPr bwMode="auto">
          <a:xfrm>
            <a:off x="533400" y="509588"/>
            <a:ext cx="82423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600">
                <a:solidFill>
                  <a:schemeClr val="accent2"/>
                </a:solidFill>
              </a:rPr>
              <a:t>Using matrix multiplication</a:t>
            </a:r>
            <a:br>
              <a:rPr lang="en-US" sz="3600">
                <a:solidFill>
                  <a:schemeClr val="accent2"/>
                </a:solidFill>
              </a:rPr>
            </a:br>
            <a:r>
              <a:rPr lang="en-US" sz="3600">
                <a:solidFill>
                  <a:schemeClr val="accent2"/>
                </a:solidFill>
              </a:rPr>
              <a:t>to compute min-plus products</a:t>
            </a:r>
            <a:endParaRPr lang="en-US" sz="3600">
              <a:solidFill>
                <a:srgbClr val="009900"/>
              </a:solidFill>
            </a:endParaRPr>
          </a:p>
        </p:txBody>
      </p:sp>
      <p:graphicFrame>
        <p:nvGraphicFramePr>
          <p:cNvPr id="475139" name="Object 3"/>
          <p:cNvGraphicFramePr>
            <a:graphicFrameLocks noChangeAspect="1"/>
          </p:cNvGraphicFramePr>
          <p:nvPr/>
        </p:nvGraphicFramePr>
        <p:xfrm>
          <a:off x="1095375" y="1700213"/>
          <a:ext cx="6654800" cy="1384300"/>
        </p:xfrm>
        <a:graphic>
          <a:graphicData uri="http://schemas.openxmlformats.org/presentationml/2006/ole">
            <p:oleObj spid="_x0000_s475139" name="Equation" r:id="rId7" imgW="3416040" imgH="711000" progId="Equation.DSMT4">
              <p:embed/>
            </p:oleObj>
          </a:graphicData>
        </a:graphic>
      </p:graphicFrame>
      <p:graphicFrame>
        <p:nvGraphicFramePr>
          <p:cNvPr id="475140" name="Object 4"/>
          <p:cNvGraphicFramePr>
            <a:graphicFrameLocks noChangeAspect="1"/>
          </p:cNvGraphicFramePr>
          <p:nvPr/>
        </p:nvGraphicFramePr>
        <p:xfrm>
          <a:off x="3155950" y="3121025"/>
          <a:ext cx="2568575" cy="614363"/>
        </p:xfrm>
        <a:graphic>
          <a:graphicData uri="http://schemas.openxmlformats.org/presentationml/2006/ole">
            <p:oleObj spid="_x0000_s475140" name="Equation" r:id="rId8" imgW="1168200" imgH="279360" progId="Equation.DSMT4">
              <p:embed/>
            </p:oleObj>
          </a:graphicData>
        </a:graphic>
      </p:graphicFrame>
      <p:graphicFrame>
        <p:nvGraphicFramePr>
          <p:cNvPr id="475141" name="Object 5"/>
          <p:cNvGraphicFramePr>
            <a:graphicFrameLocks noChangeAspect="1"/>
          </p:cNvGraphicFramePr>
          <p:nvPr/>
        </p:nvGraphicFramePr>
        <p:xfrm>
          <a:off x="668338" y="3813175"/>
          <a:ext cx="7386637" cy="1668463"/>
        </p:xfrm>
        <a:graphic>
          <a:graphicData uri="http://schemas.openxmlformats.org/presentationml/2006/ole">
            <p:oleObj spid="_x0000_s475141" name="Equation" r:id="rId9" imgW="3822480" imgH="863280" progId="Equation.DSMT4">
              <p:embed/>
            </p:oleObj>
          </a:graphicData>
        </a:graphic>
      </p:graphicFrame>
      <p:pic>
        <p:nvPicPr>
          <p:cNvPr id="475142" name="Picture 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44738" y="3160713"/>
            <a:ext cx="4070350" cy="642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5143" name="Picture 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33463" y="5502275"/>
            <a:ext cx="3500437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5144" name="Picture 8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56213" y="5588000"/>
            <a:ext cx="2887662" cy="568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ChangeArrowheads="1"/>
          </p:cNvSpPr>
          <p:nvPr/>
        </p:nvSpPr>
        <p:spPr bwMode="auto">
          <a:xfrm>
            <a:off x="533400" y="509588"/>
            <a:ext cx="82423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600">
                <a:solidFill>
                  <a:schemeClr val="accent2"/>
                </a:solidFill>
              </a:rPr>
              <a:t>Using matrix multiplication</a:t>
            </a:r>
            <a:br>
              <a:rPr lang="en-US" sz="3600">
                <a:solidFill>
                  <a:schemeClr val="accent2"/>
                </a:solidFill>
              </a:rPr>
            </a:br>
            <a:r>
              <a:rPr lang="en-US" sz="3600">
                <a:solidFill>
                  <a:schemeClr val="accent2"/>
                </a:solidFill>
              </a:rPr>
              <a:t>to compute min-plus products</a:t>
            </a:r>
            <a:endParaRPr lang="en-US" sz="3600">
              <a:solidFill>
                <a:srgbClr val="009900"/>
              </a:solidFill>
            </a:endParaRPr>
          </a:p>
        </p:txBody>
      </p:sp>
      <p:graphicFrame>
        <p:nvGraphicFramePr>
          <p:cNvPr id="476163" name="Object 3"/>
          <p:cNvGraphicFramePr>
            <a:graphicFrameLocks noChangeAspect="1"/>
          </p:cNvGraphicFramePr>
          <p:nvPr/>
        </p:nvGraphicFramePr>
        <p:xfrm>
          <a:off x="960438" y="2338388"/>
          <a:ext cx="7261225" cy="1668462"/>
        </p:xfrm>
        <a:graphic>
          <a:graphicData uri="http://schemas.openxmlformats.org/presentationml/2006/ole">
            <p:oleObj spid="_x0000_s476163" name="Equation" r:id="rId4" imgW="3759120" imgH="863280" progId="Equation.DSMT4">
              <p:embed/>
            </p:oleObj>
          </a:graphicData>
        </a:graphic>
      </p:graphicFrame>
      <p:sp>
        <p:nvSpPr>
          <p:cNvPr id="476164" name="Text Box 4"/>
          <p:cNvSpPr txBox="1">
            <a:spLocks noChangeArrowheads="1"/>
          </p:cNvSpPr>
          <p:nvPr/>
        </p:nvSpPr>
        <p:spPr bwMode="auto">
          <a:xfrm>
            <a:off x="922338" y="4524375"/>
            <a:ext cx="15748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n</a:t>
            </a:r>
            <a:r>
              <a:rPr lang="en-US" sz="3600" baseline="30000">
                <a:solidFill>
                  <a:srgbClr val="FF0000"/>
                </a:solidFill>
                <a:sym typeface="Symbol" pitchFamily="18" charset="2"/>
              </a:rPr>
              <a:t></a:t>
            </a:r>
            <a:r>
              <a:rPr lang="en-US" sz="2400"/>
              <a:t/>
            </a:r>
            <a:br>
              <a:rPr lang="en-US" sz="2400"/>
            </a:br>
            <a:r>
              <a:rPr lang="en-US" sz="2400"/>
              <a:t>polynomial products</a:t>
            </a:r>
          </a:p>
        </p:txBody>
      </p:sp>
      <p:sp>
        <p:nvSpPr>
          <p:cNvPr id="476165" name="Text Box 5"/>
          <p:cNvSpPr txBox="1">
            <a:spLocks noChangeArrowheads="1"/>
          </p:cNvSpPr>
          <p:nvPr/>
        </p:nvSpPr>
        <p:spPr bwMode="auto">
          <a:xfrm>
            <a:off x="3340100" y="4341813"/>
            <a:ext cx="2074863" cy="173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M</a:t>
            </a:r>
            <a:r>
              <a:rPr lang="en-US" sz="2400"/>
              <a:t> </a:t>
            </a:r>
            <a:br>
              <a:rPr lang="en-US" sz="2400"/>
            </a:br>
            <a:r>
              <a:rPr lang="en-US" sz="2400"/>
              <a:t>operations per polynomial product</a:t>
            </a:r>
          </a:p>
        </p:txBody>
      </p:sp>
      <p:sp>
        <p:nvSpPr>
          <p:cNvPr id="476166" name="Text Box 6"/>
          <p:cNvSpPr txBox="1">
            <a:spLocks noChangeArrowheads="1"/>
          </p:cNvSpPr>
          <p:nvPr/>
        </p:nvSpPr>
        <p:spPr bwMode="auto">
          <a:xfrm>
            <a:off x="2649538" y="4889500"/>
            <a:ext cx="5365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476167" name="Text Box 7"/>
          <p:cNvSpPr txBox="1">
            <a:spLocks noChangeArrowheads="1"/>
          </p:cNvSpPr>
          <p:nvPr/>
        </p:nvSpPr>
        <p:spPr bwMode="auto">
          <a:xfrm>
            <a:off x="5568950" y="4889500"/>
            <a:ext cx="5365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e-IL" sz="2400" b="1">
                <a:solidFill>
                  <a:schemeClr val="accent2"/>
                </a:solidFill>
                <a:sym typeface="Symbol" pitchFamily="18" charset="2"/>
              </a:rPr>
              <a:t>=</a:t>
            </a:r>
            <a:endParaRPr lang="en-US" sz="2400" b="1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476168" name="Text Box 8"/>
          <p:cNvSpPr txBox="1">
            <a:spLocks noChangeArrowheads="1"/>
          </p:cNvSpPr>
          <p:nvPr/>
        </p:nvSpPr>
        <p:spPr bwMode="auto">
          <a:xfrm>
            <a:off x="6259513" y="4341813"/>
            <a:ext cx="1998662" cy="173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Mn </a:t>
            </a:r>
            <a:r>
              <a:rPr lang="en-US" sz="3600" baseline="30000">
                <a:solidFill>
                  <a:srgbClr val="FF0000"/>
                </a:solidFill>
                <a:sym typeface="Symbol" pitchFamily="18" charset="2"/>
              </a:rPr>
              <a:t></a:t>
            </a:r>
            <a:r>
              <a:rPr lang="en-US" sz="3600" baseline="30000">
                <a:solidFill>
                  <a:srgbClr val="FF0000"/>
                </a:solidFill>
              </a:rPr>
              <a:t> </a:t>
            </a:r>
            <a:r>
              <a:rPr lang="en-US" sz="3600">
                <a:solidFill>
                  <a:srgbClr val="FF0000"/>
                </a:solidFill>
              </a:rPr>
              <a:t/>
            </a:r>
            <a:br>
              <a:rPr lang="en-US" sz="3600">
                <a:solidFill>
                  <a:srgbClr val="FF0000"/>
                </a:solidFill>
              </a:rPr>
            </a:br>
            <a:r>
              <a:rPr lang="en-US" sz="2400"/>
              <a:t>operations per max-plus product</a:t>
            </a:r>
          </a:p>
        </p:txBody>
      </p:sp>
      <p:sp>
        <p:nvSpPr>
          <p:cNvPr id="476169" name="Text Box 9"/>
          <p:cNvSpPr txBox="1">
            <a:spLocks noChangeArrowheads="1"/>
          </p:cNvSpPr>
          <p:nvPr/>
        </p:nvSpPr>
        <p:spPr bwMode="auto">
          <a:xfrm>
            <a:off x="2860675" y="1547813"/>
            <a:ext cx="34575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Assume:   0 ≤</a:t>
            </a:r>
            <a:r>
              <a:rPr lang="en-US" sz="2400" i="1"/>
              <a:t> a</a:t>
            </a:r>
            <a:r>
              <a:rPr lang="en-US" sz="2400" i="1" baseline="-25000"/>
              <a:t>ij </a:t>
            </a:r>
            <a:r>
              <a:rPr lang="en-US" sz="2400" i="1"/>
              <a:t>, b</a:t>
            </a:r>
            <a:r>
              <a:rPr lang="en-US" sz="2400" i="1" baseline="-25000"/>
              <a:t>ij</a:t>
            </a:r>
            <a:r>
              <a:rPr lang="en-US" sz="2400" baseline="-25000"/>
              <a:t> </a:t>
            </a:r>
            <a:r>
              <a:rPr lang="en-US" sz="2400"/>
              <a:t>≤ </a:t>
            </a:r>
            <a:r>
              <a:rPr lang="en-US" sz="2400" i="1"/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4" grpId="0"/>
      <p:bldP spid="476165" grpId="0"/>
      <p:bldP spid="476166" grpId="0"/>
      <p:bldP spid="476167" grpId="0"/>
      <p:bldP spid="4761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8212" y="240087"/>
            <a:ext cx="7772400" cy="736600"/>
          </a:xfrm>
          <a:noFill/>
          <a:ln/>
        </p:spPr>
        <p:txBody>
          <a:bodyPr/>
          <a:lstStyle/>
          <a:p>
            <a:pPr rtl="0"/>
            <a:r>
              <a:rPr lang="en-US" dirty="0" err="1">
                <a:solidFill>
                  <a:srgbClr val="009900"/>
                </a:solidFill>
              </a:rPr>
              <a:t>Strassen’s</a:t>
            </a:r>
            <a:r>
              <a:rPr lang="en-US" dirty="0">
                <a:solidFill>
                  <a:srgbClr val="009900"/>
                </a:solidFill>
              </a:rPr>
              <a:t> 2</a:t>
            </a:r>
            <a:r>
              <a:rPr lang="en-US" dirty="0">
                <a:solidFill>
                  <a:srgbClr val="009900"/>
                </a:solidFill>
                <a:sym typeface="Symbol" pitchFamily="18" charset="2"/>
              </a:rPr>
              <a:t>2 </a:t>
            </a:r>
            <a:r>
              <a:rPr lang="en-US" dirty="0">
                <a:solidFill>
                  <a:srgbClr val="009900"/>
                </a:solidFill>
              </a:rPr>
              <a:t>algorithm</a:t>
            </a:r>
          </a:p>
        </p:txBody>
      </p:sp>
      <p:graphicFrame>
        <p:nvGraphicFramePr>
          <p:cNvPr id="443395" name="Object 3"/>
          <p:cNvGraphicFramePr>
            <a:graphicFrameLocks noChangeAspect="1"/>
          </p:cNvGraphicFramePr>
          <p:nvPr/>
        </p:nvGraphicFramePr>
        <p:xfrm>
          <a:off x="804100" y="1378325"/>
          <a:ext cx="2676525" cy="1908175"/>
        </p:xfrm>
        <a:graphic>
          <a:graphicData uri="http://schemas.openxmlformats.org/presentationml/2006/ole">
            <p:oleObj spid="_x0000_s443395" name="Equation" r:id="rId4" imgW="1282680" imgH="914400" progId="Equation.DSMT4">
              <p:embed/>
            </p:oleObj>
          </a:graphicData>
        </a:graphic>
      </p:graphicFrame>
      <p:graphicFrame>
        <p:nvGraphicFramePr>
          <p:cNvPr id="443396" name="Object 4"/>
          <p:cNvGraphicFramePr>
            <a:graphicFrameLocks noChangeAspect="1"/>
          </p:cNvGraphicFramePr>
          <p:nvPr/>
        </p:nvGraphicFramePr>
        <p:xfrm>
          <a:off x="5007800" y="1378325"/>
          <a:ext cx="3457575" cy="3378200"/>
        </p:xfrm>
        <a:graphic>
          <a:graphicData uri="http://schemas.openxmlformats.org/presentationml/2006/ole">
            <p:oleObj spid="_x0000_s443396" name="Equation" r:id="rId5" imgW="1663560" imgH="1625400" progId="Equation.DSMT4">
              <p:embed/>
            </p:oleObj>
          </a:graphicData>
        </a:graphic>
      </p:graphicFrame>
      <p:graphicFrame>
        <p:nvGraphicFramePr>
          <p:cNvPr id="443397" name="Object 5"/>
          <p:cNvGraphicFramePr>
            <a:graphicFrameLocks noChangeAspect="1"/>
          </p:cNvGraphicFramePr>
          <p:nvPr/>
        </p:nvGraphicFramePr>
        <p:xfrm>
          <a:off x="804100" y="3759575"/>
          <a:ext cx="3365500" cy="1908175"/>
        </p:xfrm>
        <a:graphic>
          <a:graphicData uri="http://schemas.openxmlformats.org/presentationml/2006/ole">
            <p:oleObj spid="_x0000_s443397" name="Equation" r:id="rId6" imgW="1612800" imgH="914400" progId="Equation.DSMT4">
              <p:embed/>
            </p:oleObj>
          </a:graphicData>
        </a:graphic>
      </p:graphicFrame>
      <p:sp>
        <p:nvSpPr>
          <p:cNvPr id="443398" name="Text Box 6"/>
          <p:cNvSpPr txBox="1">
            <a:spLocks noChangeArrowheads="1"/>
          </p:cNvSpPr>
          <p:nvPr/>
        </p:nvSpPr>
        <p:spPr bwMode="auto">
          <a:xfrm>
            <a:off x="4490275" y="4837208"/>
            <a:ext cx="4492625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</a:t>
            </a:r>
            <a:r>
              <a:rPr lang="en-US" dirty="0"/>
              <a:t> multiplications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18</a:t>
            </a:r>
            <a:r>
              <a:rPr lang="en-US" dirty="0"/>
              <a:t> additions/</a:t>
            </a:r>
            <a:r>
              <a:rPr lang="en-US" dirty="0">
                <a:solidFill>
                  <a:srgbClr val="CC0099"/>
                </a:solidFill>
              </a:rPr>
              <a:t>subtractions</a:t>
            </a:r>
          </a:p>
        </p:txBody>
      </p:sp>
      <p:sp>
        <p:nvSpPr>
          <p:cNvPr id="443399" name="AutoShape 7"/>
          <p:cNvSpPr>
            <a:spLocks noChangeArrowheads="1"/>
          </p:cNvSpPr>
          <p:nvPr/>
        </p:nvSpPr>
        <p:spPr bwMode="auto">
          <a:xfrm>
            <a:off x="5988875" y="1378325"/>
            <a:ext cx="2995612" cy="652462"/>
          </a:xfrm>
          <a:prstGeom prst="wedgeRoundRectCallout">
            <a:avLst>
              <a:gd name="adj1" fmla="val -21968"/>
              <a:gd name="adj2" fmla="val 104014"/>
              <a:gd name="adj3" fmla="val 16667"/>
            </a:avLst>
          </a:prstGeom>
          <a:solidFill>
            <a:schemeClr val="bg1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</a:rPr>
              <a:t>Subtraction!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87139" y="6042073"/>
            <a:ext cx="70675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Works over any ring!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8" grpId="0"/>
      <p:bldP spid="443399" grpId="0" animBg="1"/>
      <p:bldP spid="443399" grpId="1" animBg="1"/>
      <p:bldP spid="8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ChangeArrowheads="1"/>
          </p:cNvSpPr>
          <p:nvPr/>
        </p:nvSpPr>
        <p:spPr bwMode="auto">
          <a:xfrm>
            <a:off x="533400" y="509588"/>
            <a:ext cx="82423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600">
                <a:solidFill>
                  <a:schemeClr val="accent2"/>
                </a:solidFill>
              </a:rPr>
              <a:t>Trying to implement the </a:t>
            </a:r>
            <a:br>
              <a:rPr lang="en-US" sz="3600">
                <a:solidFill>
                  <a:schemeClr val="accent2"/>
                </a:solidFill>
              </a:rPr>
            </a:br>
            <a:r>
              <a:rPr lang="en-US" sz="3600">
                <a:solidFill>
                  <a:schemeClr val="accent2"/>
                </a:solidFill>
              </a:rPr>
              <a:t>repeated squaring algorithm</a:t>
            </a:r>
            <a:endParaRPr lang="en-US" sz="3600">
              <a:solidFill>
                <a:srgbClr val="009900"/>
              </a:solidFill>
            </a:endParaRPr>
          </a:p>
        </p:txBody>
      </p:sp>
      <p:sp>
        <p:nvSpPr>
          <p:cNvPr id="477187" name="Text Box 3"/>
          <p:cNvSpPr txBox="1">
            <a:spLocks noChangeArrowheads="1"/>
          </p:cNvSpPr>
          <p:nvPr/>
        </p:nvSpPr>
        <p:spPr bwMode="auto">
          <a:xfrm>
            <a:off x="4648200" y="2200275"/>
            <a:ext cx="395605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Consider an easy case: </a:t>
            </a:r>
            <a:br>
              <a:rPr lang="en-US" sz="2800"/>
            </a:br>
            <a:r>
              <a:rPr lang="en-US" sz="2800"/>
              <a:t>all weights are 1.</a:t>
            </a:r>
            <a:endParaRPr lang="en-US" sz="2800" i="1"/>
          </a:p>
        </p:txBody>
      </p:sp>
      <p:sp>
        <p:nvSpPr>
          <p:cNvPr id="477188" name="Text Box 4"/>
          <p:cNvSpPr txBox="1">
            <a:spLocks noChangeArrowheads="1"/>
          </p:cNvSpPr>
          <p:nvPr/>
        </p:nvSpPr>
        <p:spPr bwMode="auto">
          <a:xfrm>
            <a:off x="1230313" y="1892300"/>
            <a:ext cx="310991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 i="1">
                <a:solidFill>
                  <a:srgbClr val="996633"/>
                </a:solidFill>
              </a:rPr>
              <a:t>D</a:t>
            </a:r>
            <a:r>
              <a:rPr lang="en-US" b="1">
                <a:solidFill>
                  <a:srgbClr val="996633"/>
                </a:solidFill>
              </a:rPr>
              <a:t> </a:t>
            </a:r>
            <a:r>
              <a:rPr lang="en-US" b="1">
                <a:solidFill>
                  <a:srgbClr val="996633"/>
                </a:solidFill>
                <a:sym typeface="Symbol" pitchFamily="18" charset="2"/>
              </a:rPr>
              <a:t> </a:t>
            </a:r>
            <a:r>
              <a:rPr lang="en-US" b="1" i="1">
                <a:solidFill>
                  <a:srgbClr val="996633"/>
                </a:solidFill>
                <a:sym typeface="Symbol" pitchFamily="18" charset="2"/>
              </a:rPr>
              <a:t>W</a:t>
            </a:r>
            <a:r>
              <a:rPr lang="en-US" b="1">
                <a:solidFill>
                  <a:srgbClr val="996633"/>
                </a:solidFill>
                <a:sym typeface="Symbol" pitchFamily="18" charset="2"/>
              </a:rPr>
              <a:t> </a:t>
            </a:r>
          </a:p>
          <a:p>
            <a:pPr algn="l">
              <a:spcBef>
                <a:spcPct val="0"/>
              </a:spcBef>
            </a:pPr>
            <a:r>
              <a:rPr lang="en-US" b="1">
                <a:solidFill>
                  <a:srgbClr val="996633"/>
                </a:solidFill>
                <a:sym typeface="Symbol" pitchFamily="18" charset="2"/>
              </a:rPr>
              <a:t>for </a:t>
            </a:r>
            <a:r>
              <a:rPr lang="en-US" b="1" i="1">
                <a:solidFill>
                  <a:srgbClr val="996633"/>
                </a:solidFill>
                <a:sym typeface="Symbol" pitchFamily="18" charset="2"/>
              </a:rPr>
              <a:t>i</a:t>
            </a:r>
            <a:r>
              <a:rPr lang="en-US" b="1">
                <a:solidFill>
                  <a:srgbClr val="996633"/>
                </a:solidFill>
                <a:sym typeface="Symbol" pitchFamily="18" charset="2"/>
              </a:rPr>
              <a:t> 1 to log</a:t>
            </a:r>
            <a:r>
              <a:rPr lang="en-US" b="1" baseline="-25000">
                <a:solidFill>
                  <a:srgbClr val="996633"/>
                </a:solidFill>
                <a:sym typeface="Symbol" pitchFamily="18" charset="2"/>
              </a:rPr>
              <a:t>2</a:t>
            </a:r>
            <a:r>
              <a:rPr lang="en-US" b="1" i="1">
                <a:solidFill>
                  <a:srgbClr val="996633"/>
                </a:solidFill>
                <a:sym typeface="Symbol" pitchFamily="18" charset="2"/>
              </a:rPr>
              <a:t>n </a:t>
            </a:r>
            <a:r>
              <a:rPr lang="en-US" b="1">
                <a:solidFill>
                  <a:srgbClr val="996633"/>
                </a:solidFill>
                <a:sym typeface="Symbol" pitchFamily="18" charset="2"/>
              </a:rPr>
              <a:t>do </a:t>
            </a:r>
            <a:r>
              <a:rPr lang="en-US" b="1" i="1">
                <a:solidFill>
                  <a:srgbClr val="996633"/>
                </a:solidFill>
                <a:sym typeface="Symbol" pitchFamily="18" charset="2"/>
              </a:rPr>
              <a:t>D</a:t>
            </a:r>
            <a:r>
              <a:rPr lang="en-US" b="1">
                <a:solidFill>
                  <a:srgbClr val="996633"/>
                </a:solidFill>
                <a:sym typeface="Symbol" pitchFamily="18" charset="2"/>
              </a:rPr>
              <a:t>  </a:t>
            </a:r>
            <a:r>
              <a:rPr lang="en-US" b="1" i="1">
                <a:solidFill>
                  <a:srgbClr val="996633"/>
                </a:solidFill>
                <a:sym typeface="Symbol" pitchFamily="18" charset="2"/>
              </a:rPr>
              <a:t>D</a:t>
            </a:r>
            <a:r>
              <a:rPr lang="en-US" b="1">
                <a:solidFill>
                  <a:srgbClr val="996633"/>
                </a:solidFill>
                <a:sym typeface="Symbol" pitchFamily="18" charset="2"/>
              </a:rPr>
              <a:t>*</a:t>
            </a:r>
            <a:r>
              <a:rPr lang="en-US" b="1" i="1">
                <a:solidFill>
                  <a:srgbClr val="996633"/>
                </a:solidFill>
                <a:sym typeface="Symbol" pitchFamily="18" charset="2"/>
              </a:rPr>
              <a:t>D</a:t>
            </a:r>
            <a:endParaRPr lang="en-US" b="1">
              <a:solidFill>
                <a:srgbClr val="996633"/>
              </a:solidFill>
              <a:sym typeface="Symbol" pitchFamily="18" charset="2"/>
            </a:endParaRPr>
          </a:p>
        </p:txBody>
      </p:sp>
      <p:sp>
        <p:nvSpPr>
          <p:cNvPr id="477189" name="Text Box 5"/>
          <p:cNvSpPr txBox="1">
            <a:spLocks noChangeArrowheads="1"/>
          </p:cNvSpPr>
          <p:nvPr/>
        </p:nvSpPr>
        <p:spPr bwMode="auto">
          <a:xfrm>
            <a:off x="1211263" y="3697288"/>
            <a:ext cx="6759575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After the </a:t>
            </a:r>
            <a:r>
              <a:rPr lang="en-US" i="1">
                <a:solidFill>
                  <a:srgbClr val="FF0000"/>
                </a:solidFill>
              </a:rPr>
              <a:t>i</a:t>
            </a:r>
            <a:r>
              <a:rPr lang="en-US"/>
              <a:t>-th iteration, the finite elements in </a:t>
            </a:r>
            <a:r>
              <a:rPr lang="en-US" i="1">
                <a:solidFill>
                  <a:srgbClr val="FF0000"/>
                </a:solidFill>
              </a:rPr>
              <a:t>D</a:t>
            </a:r>
            <a:r>
              <a:rPr lang="en-US"/>
              <a:t> are in the range </a:t>
            </a:r>
            <a:r>
              <a:rPr lang="en-US">
                <a:solidFill>
                  <a:srgbClr val="FF0000"/>
                </a:solidFill>
              </a:rPr>
              <a:t>{1,…,2</a:t>
            </a:r>
            <a:r>
              <a:rPr lang="en-US" i="1" baseline="30000">
                <a:solidFill>
                  <a:srgbClr val="FF0000"/>
                </a:solidFill>
              </a:rPr>
              <a:t>i</a:t>
            </a:r>
            <a:r>
              <a:rPr lang="en-US">
                <a:solidFill>
                  <a:srgbClr val="FF0000"/>
                </a:solidFill>
              </a:rPr>
              <a:t>}</a:t>
            </a:r>
            <a:r>
              <a:rPr lang="en-US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77190" name="Text Box 6"/>
          <p:cNvSpPr txBox="1">
            <a:spLocks noChangeArrowheads="1"/>
          </p:cNvSpPr>
          <p:nvPr/>
        </p:nvSpPr>
        <p:spPr bwMode="auto">
          <a:xfrm>
            <a:off x="808038" y="4848225"/>
            <a:ext cx="75660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/>
              <a:t>The cost of the min-plus product is </a:t>
            </a:r>
            <a:r>
              <a:rPr lang="en-US" sz="3600">
                <a:solidFill>
                  <a:srgbClr val="FF0000"/>
                </a:solidFill>
              </a:rPr>
              <a:t>2</a:t>
            </a:r>
            <a:r>
              <a:rPr lang="en-US" sz="3600" i="1" baseline="30000">
                <a:solidFill>
                  <a:srgbClr val="FF0000"/>
                </a:solidFill>
              </a:rPr>
              <a:t>i </a:t>
            </a:r>
            <a:r>
              <a:rPr lang="en-US" sz="3600" i="1">
                <a:solidFill>
                  <a:srgbClr val="FF0000"/>
                </a:solidFill>
              </a:rPr>
              <a:t>n</a:t>
            </a:r>
            <a:r>
              <a:rPr lang="en-US" sz="3600" baseline="30000">
                <a:solidFill>
                  <a:srgbClr val="FF0000"/>
                </a:solidFill>
                <a:sym typeface="Symbol" pitchFamily="18" charset="2"/>
              </a:rPr>
              <a:t></a:t>
            </a:r>
          </a:p>
        </p:txBody>
      </p:sp>
      <p:sp>
        <p:nvSpPr>
          <p:cNvPr id="477191" name="Text Box 7"/>
          <p:cNvSpPr txBox="1">
            <a:spLocks noChangeArrowheads="1"/>
          </p:cNvSpPr>
          <p:nvPr/>
        </p:nvSpPr>
        <p:spPr bwMode="auto">
          <a:xfrm>
            <a:off x="942975" y="5694363"/>
            <a:ext cx="72961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/>
              <a:t>The cost of the last product is </a:t>
            </a:r>
            <a:r>
              <a:rPr lang="en-US" sz="3600" i="1">
                <a:solidFill>
                  <a:srgbClr val="FF0000"/>
                </a:solidFill>
              </a:rPr>
              <a:t>n</a:t>
            </a:r>
            <a:r>
              <a:rPr lang="en-US" sz="3600" baseline="30000">
                <a:solidFill>
                  <a:srgbClr val="FF0000"/>
                </a:solidFill>
                <a:sym typeface="Symbol" pitchFamily="18" charset="2"/>
              </a:rPr>
              <a:t>+1</a:t>
            </a:r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/>
              <a:t>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7" grpId="0"/>
      <p:bldP spid="477189" grpId="0"/>
      <p:bldP spid="477190" grpId="0"/>
      <p:bldP spid="477191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0988" y="587375"/>
            <a:ext cx="8707437" cy="646113"/>
          </a:xfrm>
        </p:spPr>
        <p:txBody>
          <a:bodyPr/>
          <a:lstStyle/>
          <a:p>
            <a:pPr rtl="0"/>
            <a:r>
              <a:rPr lang="en-US" sz="4000">
                <a:solidFill>
                  <a:srgbClr val="33CC33"/>
                </a:solidFill>
              </a:rPr>
              <a:t>Sampled </a:t>
            </a:r>
            <a:r>
              <a:rPr lang="en-US" sz="4000">
                <a:solidFill>
                  <a:schemeClr val="accent2"/>
                </a:solidFill>
              </a:rPr>
              <a:t>Repeated Squaring  </a:t>
            </a:r>
            <a:r>
              <a:rPr lang="en-US" sz="4000">
                <a:solidFill>
                  <a:srgbClr val="CC3300"/>
                </a:solidFill>
              </a:rPr>
              <a:t>(Z ’98)</a:t>
            </a:r>
          </a:p>
        </p:txBody>
      </p:sp>
      <p:sp>
        <p:nvSpPr>
          <p:cNvPr id="363524" name="Text Box 4"/>
          <p:cNvSpPr txBox="1">
            <a:spLocks noChangeArrowheads="1"/>
          </p:cNvSpPr>
          <p:nvPr/>
        </p:nvSpPr>
        <p:spPr bwMode="auto">
          <a:xfrm>
            <a:off x="1306513" y="1776413"/>
            <a:ext cx="6453187" cy="28956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600" b="1" i="1" dirty="0">
                <a:solidFill>
                  <a:schemeClr val="tx1"/>
                </a:solidFill>
              </a:rPr>
              <a:t>D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>
                <a:solidFill>
                  <a:schemeClr val="tx1"/>
                </a:solidFill>
                <a:sym typeface="Symbol" pitchFamily="18" charset="2"/>
              </a:rPr>
              <a:t> </a:t>
            </a:r>
            <a:r>
              <a:rPr lang="en-US" sz="2600" b="1" i="1" dirty="0">
                <a:solidFill>
                  <a:schemeClr val="tx1"/>
                </a:solidFill>
                <a:sym typeface="Symbol" pitchFamily="18" charset="2"/>
              </a:rPr>
              <a:t>W</a:t>
            </a:r>
          </a:p>
          <a:p>
            <a:pPr algn="l">
              <a:spcBef>
                <a:spcPct val="0"/>
              </a:spcBef>
            </a:pPr>
            <a:r>
              <a:rPr lang="en-US" sz="2600" b="1" dirty="0">
                <a:solidFill>
                  <a:schemeClr val="tx1"/>
                </a:solidFill>
                <a:sym typeface="Symbol" pitchFamily="18" charset="2"/>
              </a:rPr>
              <a:t>for </a:t>
            </a:r>
            <a:r>
              <a:rPr lang="en-US" sz="2600" b="1" i="1" dirty="0" err="1">
                <a:solidFill>
                  <a:schemeClr val="tx1"/>
                </a:solidFill>
                <a:sym typeface="Symbol" pitchFamily="18" charset="2"/>
              </a:rPr>
              <a:t>i</a:t>
            </a:r>
            <a:r>
              <a:rPr lang="en-US" sz="2600" b="1" dirty="0">
                <a:solidFill>
                  <a:schemeClr val="tx1"/>
                </a:solidFill>
                <a:sym typeface="Symbol" pitchFamily="18" charset="2"/>
              </a:rPr>
              <a:t> 1 to </a:t>
            </a:r>
            <a:r>
              <a:rPr lang="en-US" sz="2600" b="1" dirty="0">
                <a:solidFill>
                  <a:schemeClr val="accent2"/>
                </a:solidFill>
                <a:sym typeface="Symbol" pitchFamily="18" charset="2"/>
              </a:rPr>
              <a:t>log</a:t>
            </a:r>
            <a:r>
              <a:rPr lang="en-US" sz="2600" b="1" baseline="-25000" dirty="0">
                <a:solidFill>
                  <a:schemeClr val="accent2"/>
                </a:solidFill>
                <a:sym typeface="Symbol" pitchFamily="18" charset="2"/>
              </a:rPr>
              <a:t>3/2</a:t>
            </a:r>
            <a:r>
              <a:rPr lang="en-US" sz="2600" b="1" i="1" dirty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sz="2600" b="1" dirty="0">
                <a:solidFill>
                  <a:schemeClr val="tx1"/>
                </a:solidFill>
                <a:sym typeface="Symbol" pitchFamily="18" charset="2"/>
              </a:rPr>
              <a:t> do</a:t>
            </a:r>
          </a:p>
          <a:p>
            <a:pPr algn="l">
              <a:spcBef>
                <a:spcPct val="0"/>
              </a:spcBef>
            </a:pPr>
            <a:r>
              <a:rPr lang="en-US" sz="2600" b="1" dirty="0">
                <a:solidFill>
                  <a:schemeClr val="tx1"/>
                </a:solidFill>
                <a:sym typeface="Symbol" pitchFamily="18" charset="2"/>
              </a:rPr>
              <a:t>{</a:t>
            </a:r>
          </a:p>
          <a:p>
            <a:pPr lvl="1" algn="l">
              <a:spcBef>
                <a:spcPct val="0"/>
              </a:spcBef>
            </a:pPr>
            <a:r>
              <a:rPr lang="en-US" sz="2600" b="1" i="1" dirty="0">
                <a:solidFill>
                  <a:schemeClr val="tx1"/>
                </a:solidFill>
                <a:sym typeface="Symbol" pitchFamily="18" charset="2"/>
              </a:rPr>
              <a:t>s</a:t>
            </a:r>
            <a:r>
              <a:rPr lang="en-US" sz="2600" b="1" dirty="0">
                <a:solidFill>
                  <a:schemeClr val="tx1"/>
                </a:solidFill>
                <a:sym typeface="Symbol" pitchFamily="18" charset="2"/>
              </a:rPr>
              <a:t>  (3/2)</a:t>
            </a:r>
            <a:r>
              <a:rPr lang="en-US" sz="2600" b="1" i="1" baseline="30000" dirty="0">
                <a:solidFill>
                  <a:schemeClr val="tx1"/>
                </a:solidFill>
                <a:sym typeface="Symbol" pitchFamily="18" charset="2"/>
              </a:rPr>
              <a:t>i</a:t>
            </a:r>
            <a:r>
              <a:rPr lang="en-US" sz="2600" b="1" baseline="30000" dirty="0">
                <a:solidFill>
                  <a:schemeClr val="tx1"/>
                </a:solidFill>
                <a:sym typeface="Symbol" pitchFamily="18" charset="2"/>
              </a:rPr>
              <a:t>+1</a:t>
            </a:r>
            <a:endParaRPr lang="en-US" sz="2600" b="1" dirty="0">
              <a:solidFill>
                <a:schemeClr val="tx1"/>
              </a:solidFill>
              <a:sym typeface="Symbol" pitchFamily="18" charset="2"/>
            </a:endParaRPr>
          </a:p>
          <a:p>
            <a:pPr lvl="1" algn="l">
              <a:spcBef>
                <a:spcPct val="0"/>
              </a:spcBef>
            </a:pPr>
            <a:r>
              <a:rPr lang="en-US" sz="2600" b="1" i="1" dirty="0">
                <a:solidFill>
                  <a:srgbClr val="33CC33"/>
                </a:solidFill>
                <a:sym typeface="Symbol" pitchFamily="18" charset="2"/>
              </a:rPr>
              <a:t>B</a:t>
            </a:r>
            <a:r>
              <a:rPr lang="en-US" sz="2600" b="1" dirty="0">
                <a:solidFill>
                  <a:srgbClr val="33CC33"/>
                </a:solidFill>
                <a:sym typeface="Symbol" pitchFamily="18" charset="2"/>
              </a:rPr>
              <a:t>  rand( </a:t>
            </a:r>
            <a:r>
              <a:rPr lang="en-US" sz="2600" b="1" i="1" dirty="0">
                <a:solidFill>
                  <a:srgbClr val="33CC33"/>
                </a:solidFill>
                <a:sym typeface="Symbol" pitchFamily="18" charset="2"/>
              </a:rPr>
              <a:t>V </a:t>
            </a:r>
            <a:r>
              <a:rPr lang="en-US" sz="2600" b="1" dirty="0">
                <a:solidFill>
                  <a:srgbClr val="33CC33"/>
                </a:solidFill>
                <a:sym typeface="Symbol" pitchFamily="18" charset="2"/>
              </a:rPr>
              <a:t>, (</a:t>
            </a:r>
            <a:r>
              <a:rPr lang="en-US" sz="2600" b="1" dirty="0" smtClean="0">
                <a:solidFill>
                  <a:srgbClr val="33CC33"/>
                </a:solidFill>
                <a:sym typeface="Symbol" pitchFamily="18" charset="2"/>
              </a:rPr>
              <a:t>9</a:t>
            </a:r>
            <a:r>
              <a:rPr lang="en-US" sz="2600" b="1" i="1" dirty="0" smtClean="0">
                <a:solidFill>
                  <a:srgbClr val="33CC33"/>
                </a:solidFill>
                <a:sym typeface="Symbol" pitchFamily="18" charset="2"/>
              </a:rPr>
              <a:t>n</a:t>
            </a:r>
            <a:r>
              <a:rPr lang="en-US" sz="1200" b="1" dirty="0" smtClean="0">
                <a:solidFill>
                  <a:srgbClr val="33CC33"/>
                </a:solidFill>
                <a:sym typeface="Symbol" pitchFamily="18" charset="2"/>
              </a:rPr>
              <a:t> </a:t>
            </a:r>
            <a:r>
              <a:rPr lang="en-US" sz="2600" b="1" dirty="0" err="1">
                <a:solidFill>
                  <a:srgbClr val="33CC33"/>
                </a:solidFill>
                <a:sym typeface="Symbol" pitchFamily="18" charset="2"/>
              </a:rPr>
              <a:t>ln</a:t>
            </a:r>
            <a:r>
              <a:rPr lang="en-US" sz="1200" b="1" i="1" dirty="0">
                <a:solidFill>
                  <a:srgbClr val="33CC33"/>
                </a:solidFill>
                <a:sym typeface="Symbol" pitchFamily="18" charset="2"/>
              </a:rPr>
              <a:t> </a:t>
            </a:r>
            <a:r>
              <a:rPr lang="en-US" sz="2600" b="1" i="1" dirty="0">
                <a:solidFill>
                  <a:srgbClr val="33CC33"/>
                </a:solidFill>
                <a:sym typeface="Symbol" pitchFamily="18" charset="2"/>
              </a:rPr>
              <a:t>n</a:t>
            </a:r>
            <a:r>
              <a:rPr lang="en-US" sz="2600" b="1" dirty="0">
                <a:solidFill>
                  <a:srgbClr val="33CC33"/>
                </a:solidFill>
                <a:sym typeface="Symbol" pitchFamily="18" charset="2"/>
              </a:rPr>
              <a:t>)/</a:t>
            </a:r>
            <a:r>
              <a:rPr lang="en-US" sz="2600" b="1" i="1" dirty="0">
                <a:solidFill>
                  <a:srgbClr val="33CC33"/>
                </a:solidFill>
                <a:sym typeface="Symbol" pitchFamily="18" charset="2"/>
              </a:rPr>
              <a:t>s </a:t>
            </a:r>
            <a:r>
              <a:rPr lang="en-US" sz="2600" b="1" dirty="0">
                <a:solidFill>
                  <a:srgbClr val="33CC33"/>
                </a:solidFill>
                <a:sym typeface="Symbol" pitchFamily="18" charset="2"/>
              </a:rPr>
              <a:t>)</a:t>
            </a:r>
          </a:p>
          <a:p>
            <a:pPr lvl="1" algn="l">
              <a:spcBef>
                <a:spcPct val="0"/>
              </a:spcBef>
            </a:pPr>
            <a:r>
              <a:rPr lang="en-US" sz="2600" b="1" i="1" dirty="0">
                <a:solidFill>
                  <a:schemeClr val="tx1"/>
                </a:solidFill>
                <a:sym typeface="Symbol" pitchFamily="18" charset="2"/>
              </a:rPr>
              <a:t>D</a:t>
            </a:r>
            <a:r>
              <a:rPr lang="en-US" sz="2600" b="1" dirty="0">
                <a:solidFill>
                  <a:schemeClr val="tx1"/>
                </a:solidFill>
                <a:sym typeface="Symbol" pitchFamily="18" charset="2"/>
              </a:rPr>
              <a:t>  min{ </a:t>
            </a:r>
            <a:r>
              <a:rPr lang="en-US" sz="2600" b="1" i="1" dirty="0">
                <a:solidFill>
                  <a:schemeClr val="tx1"/>
                </a:solidFill>
                <a:sym typeface="Symbol" pitchFamily="18" charset="2"/>
              </a:rPr>
              <a:t>D</a:t>
            </a:r>
            <a:r>
              <a:rPr lang="en-US" sz="2600" b="1" dirty="0">
                <a:solidFill>
                  <a:schemeClr val="tx1"/>
                </a:solidFill>
                <a:sym typeface="Symbol" pitchFamily="18" charset="2"/>
              </a:rPr>
              <a:t> , </a:t>
            </a:r>
            <a:r>
              <a:rPr lang="en-US" sz="2600" b="1" i="1" dirty="0">
                <a:solidFill>
                  <a:srgbClr val="FF0000"/>
                </a:solidFill>
                <a:sym typeface="Symbol" pitchFamily="18" charset="2"/>
              </a:rPr>
              <a:t>D</a:t>
            </a:r>
            <a:r>
              <a:rPr lang="en-US" sz="2600" b="1" dirty="0">
                <a:solidFill>
                  <a:srgbClr val="FF0000"/>
                </a:solidFill>
                <a:sym typeface="Symbol" pitchFamily="18" charset="2"/>
              </a:rPr>
              <a:t>[</a:t>
            </a:r>
            <a:r>
              <a:rPr lang="en-US" sz="2600" b="1" i="1" dirty="0">
                <a:solidFill>
                  <a:srgbClr val="FF0000"/>
                </a:solidFill>
                <a:sym typeface="Symbol" pitchFamily="18" charset="2"/>
              </a:rPr>
              <a:t>V</a:t>
            </a:r>
            <a:r>
              <a:rPr lang="en-US" sz="2600" b="1" dirty="0">
                <a:solidFill>
                  <a:srgbClr val="FF0000"/>
                </a:solidFill>
                <a:sym typeface="Symbol" pitchFamily="18" charset="2"/>
              </a:rPr>
              <a:t>,</a:t>
            </a:r>
            <a:r>
              <a:rPr lang="en-US" sz="2600" b="1" i="1" dirty="0">
                <a:solidFill>
                  <a:srgbClr val="FF0000"/>
                </a:solidFill>
                <a:sym typeface="Symbol" pitchFamily="18" charset="2"/>
              </a:rPr>
              <a:t>B</a:t>
            </a:r>
            <a:r>
              <a:rPr lang="en-US" sz="2600" b="1" dirty="0">
                <a:solidFill>
                  <a:srgbClr val="FF0000"/>
                </a:solidFill>
                <a:sym typeface="Symbol" pitchFamily="18" charset="2"/>
              </a:rPr>
              <a:t>]*</a:t>
            </a:r>
            <a:r>
              <a:rPr lang="en-US" sz="2600" b="1" i="1" dirty="0">
                <a:solidFill>
                  <a:srgbClr val="FF0000"/>
                </a:solidFill>
                <a:sym typeface="Symbol" pitchFamily="18" charset="2"/>
              </a:rPr>
              <a:t>D</a:t>
            </a:r>
            <a:r>
              <a:rPr lang="en-US" sz="2600" b="1" dirty="0">
                <a:solidFill>
                  <a:srgbClr val="FF0000"/>
                </a:solidFill>
                <a:sym typeface="Symbol" pitchFamily="18" charset="2"/>
              </a:rPr>
              <a:t>[</a:t>
            </a:r>
            <a:r>
              <a:rPr lang="en-US" sz="2600" b="1" i="1" dirty="0">
                <a:solidFill>
                  <a:srgbClr val="FF0000"/>
                </a:solidFill>
                <a:sym typeface="Symbol" pitchFamily="18" charset="2"/>
              </a:rPr>
              <a:t>B</a:t>
            </a:r>
            <a:r>
              <a:rPr lang="en-US" sz="2600" b="1" dirty="0">
                <a:solidFill>
                  <a:srgbClr val="FF0000"/>
                </a:solidFill>
                <a:sym typeface="Symbol" pitchFamily="18" charset="2"/>
              </a:rPr>
              <a:t>,V]</a:t>
            </a:r>
            <a:r>
              <a:rPr lang="en-US" sz="2600" b="1" dirty="0">
                <a:solidFill>
                  <a:schemeClr val="tx1"/>
                </a:solidFill>
                <a:sym typeface="Symbol" pitchFamily="18" charset="2"/>
              </a:rPr>
              <a:t> }</a:t>
            </a:r>
          </a:p>
          <a:p>
            <a:pPr algn="l">
              <a:spcBef>
                <a:spcPct val="0"/>
              </a:spcBef>
            </a:pPr>
            <a:r>
              <a:rPr lang="en-US" sz="2600" b="1" dirty="0">
                <a:solidFill>
                  <a:schemeClr val="tx1"/>
                </a:solidFill>
                <a:sym typeface="Symbol" pitchFamily="18" charset="2"/>
              </a:rPr>
              <a:t>}</a:t>
            </a:r>
          </a:p>
        </p:txBody>
      </p:sp>
      <p:sp>
        <p:nvSpPr>
          <p:cNvPr id="363525" name="AutoShape 5"/>
          <p:cNvSpPr>
            <a:spLocks noChangeArrowheads="1"/>
          </p:cNvSpPr>
          <p:nvPr/>
        </p:nvSpPr>
        <p:spPr bwMode="auto">
          <a:xfrm>
            <a:off x="4802188" y="1892300"/>
            <a:ext cx="4071937" cy="1152525"/>
          </a:xfrm>
          <a:prstGeom prst="wedgeRoundRectCallout">
            <a:avLst>
              <a:gd name="adj1" fmla="val -57948"/>
              <a:gd name="adj2" fmla="val 85840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dirty="0"/>
              <a:t>Choose a subset of </a:t>
            </a:r>
            <a:r>
              <a:rPr lang="en-US" b="1" i="1" dirty="0">
                <a:solidFill>
                  <a:schemeClr val="accent2"/>
                </a:solidFill>
              </a:rPr>
              <a:t>V</a:t>
            </a:r>
            <a:r>
              <a:rPr lang="en-US" b="1" dirty="0"/>
              <a:t> </a:t>
            </a:r>
            <a:r>
              <a:rPr lang="en-US" dirty="0"/>
              <a:t>of size </a:t>
            </a:r>
            <a:r>
              <a:rPr lang="en-US" dirty="0" smtClean="0">
                <a:sym typeface="Symbol"/>
              </a:rPr>
              <a:t> </a:t>
            </a:r>
            <a:r>
              <a:rPr lang="en-US" b="1" i="1" dirty="0" smtClean="0">
                <a:solidFill>
                  <a:schemeClr val="accent2"/>
                </a:solidFill>
              </a:rPr>
              <a:t>n</a:t>
            </a:r>
            <a:r>
              <a:rPr lang="en-US" b="1" dirty="0" smtClean="0">
                <a:solidFill>
                  <a:schemeClr val="accent2"/>
                </a:solidFill>
              </a:rPr>
              <a:t>/</a:t>
            </a:r>
            <a:r>
              <a:rPr lang="en-US" b="1" i="1" dirty="0" smtClean="0">
                <a:solidFill>
                  <a:schemeClr val="accent2"/>
                </a:solidFill>
              </a:rPr>
              <a:t>s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363526" name="AutoShape 6"/>
          <p:cNvSpPr>
            <a:spLocks noChangeArrowheads="1"/>
          </p:cNvSpPr>
          <p:nvPr/>
        </p:nvSpPr>
        <p:spPr bwMode="auto">
          <a:xfrm>
            <a:off x="962025" y="4773613"/>
            <a:ext cx="3648075" cy="1727200"/>
          </a:xfrm>
          <a:prstGeom prst="wedgeRoundRectCallout">
            <a:avLst>
              <a:gd name="adj1" fmla="val 42690"/>
              <a:gd name="adj2" fmla="val -77940"/>
              <a:gd name="adj3" fmla="val 16667"/>
            </a:avLst>
          </a:prstGeom>
          <a:solidFill>
            <a:schemeClr val="accent1">
              <a:alpha val="50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/>
              <a:t>Select the </a:t>
            </a:r>
            <a:r>
              <a:rPr lang="en-US" b="1"/>
              <a:t>columns</a:t>
            </a:r>
            <a:r>
              <a:rPr lang="en-US"/>
              <a:t> of </a:t>
            </a:r>
            <a:r>
              <a:rPr lang="en-US" b="1" i="1">
                <a:solidFill>
                  <a:srgbClr val="FF0000"/>
                </a:solidFill>
              </a:rPr>
              <a:t>D</a:t>
            </a:r>
            <a:r>
              <a:rPr lang="en-US"/>
              <a:t> whose </a:t>
            </a:r>
            <a:br>
              <a:rPr lang="en-US"/>
            </a:br>
            <a:r>
              <a:rPr lang="en-US"/>
              <a:t>indices are in </a:t>
            </a:r>
            <a:r>
              <a:rPr lang="en-US" b="1" i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63528" name="AutoShape 8"/>
          <p:cNvSpPr>
            <a:spLocks noChangeArrowheads="1"/>
          </p:cNvSpPr>
          <p:nvPr/>
        </p:nvSpPr>
        <p:spPr bwMode="auto">
          <a:xfrm flipH="1">
            <a:off x="5378450" y="4811713"/>
            <a:ext cx="3533775" cy="1727200"/>
          </a:xfrm>
          <a:prstGeom prst="wedgeRoundRectCallout">
            <a:avLst>
              <a:gd name="adj1" fmla="val 42676"/>
              <a:gd name="adj2" fmla="val -82079"/>
              <a:gd name="adj3" fmla="val 16667"/>
            </a:avLst>
          </a:prstGeom>
          <a:solidFill>
            <a:schemeClr val="accent1">
              <a:alpha val="50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dirty="0"/>
              <a:t>Select the </a:t>
            </a:r>
            <a:r>
              <a:rPr lang="en-US" b="1" dirty="0"/>
              <a:t>rows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of </a:t>
            </a:r>
            <a:r>
              <a:rPr lang="en-US" b="1" i="1" dirty="0">
                <a:solidFill>
                  <a:srgbClr val="FF0000"/>
                </a:solidFill>
              </a:rPr>
              <a:t>D</a:t>
            </a:r>
            <a:r>
              <a:rPr lang="en-US" dirty="0"/>
              <a:t> whose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indices </a:t>
            </a:r>
            <a:r>
              <a:rPr lang="en-US" dirty="0"/>
              <a:t>are in </a:t>
            </a:r>
            <a:r>
              <a:rPr lang="en-US" b="1" i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63530" name="AutoShape 10"/>
          <p:cNvSpPr>
            <a:spLocks noChangeArrowheads="1"/>
          </p:cNvSpPr>
          <p:nvPr/>
        </p:nvSpPr>
        <p:spPr bwMode="auto">
          <a:xfrm>
            <a:off x="1192213" y="5059363"/>
            <a:ext cx="6718300" cy="1403350"/>
          </a:xfrm>
          <a:prstGeom prst="horizontalScroll">
            <a:avLst>
              <a:gd name="adj" fmla="val 12500"/>
            </a:avLst>
          </a:prstGeom>
          <a:solidFill>
            <a:srgbClr val="FF9900">
              <a:alpha val="53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CC0099"/>
                </a:solidFill>
              </a:rPr>
              <a:t>With high probability, </a:t>
            </a:r>
            <a:br>
              <a:rPr lang="en-US" b="1">
                <a:solidFill>
                  <a:srgbClr val="CC0099"/>
                </a:solidFill>
              </a:rPr>
            </a:br>
            <a:r>
              <a:rPr lang="en-US" b="1">
                <a:solidFill>
                  <a:srgbClr val="CC0099"/>
                </a:solidFill>
              </a:rPr>
              <a:t>all distances are correct!</a:t>
            </a:r>
          </a:p>
        </p:txBody>
      </p:sp>
      <p:sp>
        <p:nvSpPr>
          <p:cNvPr id="363531" name="Text Box 11"/>
          <p:cNvSpPr txBox="1">
            <a:spLocks noChangeArrowheads="1"/>
          </p:cNvSpPr>
          <p:nvPr/>
        </p:nvSpPr>
        <p:spPr bwMode="auto">
          <a:xfrm>
            <a:off x="615950" y="5118100"/>
            <a:ext cx="8104188" cy="1128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is also a slightly more complicated </a:t>
            </a:r>
            <a:r>
              <a:rPr lang="en-US" sz="3600">
                <a:solidFill>
                  <a:srgbClr val="CC0099"/>
                </a:solidFill>
              </a:rPr>
              <a:t>deterministic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5" grpId="0" animBg="1"/>
      <p:bldP spid="363525" grpId="1" animBg="1"/>
      <p:bldP spid="363526" grpId="0" animBg="1"/>
      <p:bldP spid="363526" grpId="1" animBg="1"/>
      <p:bldP spid="363528" grpId="0" animBg="1"/>
      <p:bldP spid="363528" grpId="1" animBg="1"/>
      <p:bldP spid="363530" grpId="0" animBg="1"/>
      <p:bldP spid="363530" grpId="1" animBg="1"/>
      <p:bldP spid="363531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0988" y="669925"/>
            <a:ext cx="8707437" cy="646113"/>
          </a:xfrm>
        </p:spPr>
        <p:txBody>
          <a:bodyPr/>
          <a:lstStyle/>
          <a:p>
            <a:pPr rtl="0"/>
            <a:r>
              <a:rPr lang="en-US" sz="4000">
                <a:solidFill>
                  <a:srgbClr val="33CC33"/>
                </a:solidFill>
              </a:rPr>
              <a:t>Sampled </a:t>
            </a:r>
            <a:r>
              <a:rPr lang="en-US" sz="4000">
                <a:solidFill>
                  <a:schemeClr val="accent2"/>
                </a:solidFill>
              </a:rPr>
              <a:t>Distance Products</a:t>
            </a:r>
            <a:r>
              <a:rPr lang="en-US" altLang="zh-TW" sz="4000">
                <a:solidFill>
                  <a:schemeClr val="accent2"/>
                </a:solidFill>
                <a:ea typeface="PMingLiU" pitchFamily="18" charset="-120"/>
              </a:rPr>
              <a:t> </a:t>
            </a:r>
            <a:r>
              <a:rPr lang="en-US" sz="4000">
                <a:solidFill>
                  <a:srgbClr val="CC3300"/>
                </a:solidFill>
              </a:rPr>
              <a:t>(Z ’98)</a:t>
            </a:r>
          </a:p>
        </p:txBody>
      </p:sp>
      <p:grpSp>
        <p:nvGrpSpPr>
          <p:cNvPr id="364552" name="Group 8"/>
          <p:cNvGrpSpPr>
            <a:grpSpLocks/>
          </p:cNvGrpSpPr>
          <p:nvPr/>
        </p:nvGrpSpPr>
        <p:grpSpPr bwMode="auto">
          <a:xfrm>
            <a:off x="1108075" y="1852613"/>
            <a:ext cx="1173163" cy="1531937"/>
            <a:chOff x="3855" y="887"/>
            <a:chExt cx="555" cy="800"/>
          </a:xfrm>
        </p:grpSpPr>
        <p:sp>
          <p:nvSpPr>
            <p:cNvPr id="364553" name="Rectangle 9"/>
            <p:cNvSpPr>
              <a:spLocks noChangeArrowheads="1"/>
            </p:cNvSpPr>
            <p:nvPr/>
          </p:nvSpPr>
          <p:spPr bwMode="auto">
            <a:xfrm>
              <a:off x="3855" y="887"/>
              <a:ext cx="56" cy="8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64554" name="Rectangle 10"/>
            <p:cNvSpPr>
              <a:spLocks noChangeArrowheads="1"/>
            </p:cNvSpPr>
            <p:nvPr/>
          </p:nvSpPr>
          <p:spPr bwMode="auto">
            <a:xfrm>
              <a:off x="3958" y="887"/>
              <a:ext cx="56" cy="8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64555" name="Rectangle 11"/>
            <p:cNvSpPr>
              <a:spLocks noChangeArrowheads="1"/>
            </p:cNvSpPr>
            <p:nvPr/>
          </p:nvSpPr>
          <p:spPr bwMode="auto">
            <a:xfrm>
              <a:off x="4354" y="887"/>
              <a:ext cx="56" cy="8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64556" name="Rectangle 12"/>
            <p:cNvSpPr>
              <a:spLocks noChangeArrowheads="1"/>
            </p:cNvSpPr>
            <p:nvPr/>
          </p:nvSpPr>
          <p:spPr bwMode="auto">
            <a:xfrm>
              <a:off x="4188" y="887"/>
              <a:ext cx="56" cy="8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grpSp>
        <p:nvGrpSpPr>
          <p:cNvPr id="364557" name="Group 13"/>
          <p:cNvGrpSpPr>
            <a:grpSpLocks/>
          </p:cNvGrpSpPr>
          <p:nvPr/>
        </p:nvGrpSpPr>
        <p:grpSpPr bwMode="auto">
          <a:xfrm>
            <a:off x="2708275" y="2070100"/>
            <a:ext cx="1690688" cy="1063625"/>
            <a:chOff x="4612" y="1001"/>
            <a:chExt cx="800" cy="555"/>
          </a:xfrm>
        </p:grpSpPr>
        <p:sp>
          <p:nvSpPr>
            <p:cNvPr id="364558" name="Rectangle 14"/>
            <p:cNvSpPr>
              <a:spLocks noChangeArrowheads="1"/>
            </p:cNvSpPr>
            <p:nvPr/>
          </p:nvSpPr>
          <p:spPr bwMode="auto">
            <a:xfrm rot="5400000">
              <a:off x="4984" y="629"/>
              <a:ext cx="56" cy="8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64559" name="Rectangle 15"/>
            <p:cNvSpPr>
              <a:spLocks noChangeArrowheads="1"/>
            </p:cNvSpPr>
            <p:nvPr/>
          </p:nvSpPr>
          <p:spPr bwMode="auto">
            <a:xfrm rot="5400000">
              <a:off x="4984" y="732"/>
              <a:ext cx="56" cy="8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64560" name="Rectangle 16"/>
            <p:cNvSpPr>
              <a:spLocks noChangeArrowheads="1"/>
            </p:cNvSpPr>
            <p:nvPr/>
          </p:nvSpPr>
          <p:spPr bwMode="auto">
            <a:xfrm rot="5400000">
              <a:off x="4984" y="1128"/>
              <a:ext cx="56" cy="8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64561" name="Rectangle 17"/>
            <p:cNvSpPr>
              <a:spLocks noChangeArrowheads="1"/>
            </p:cNvSpPr>
            <p:nvPr/>
          </p:nvSpPr>
          <p:spPr bwMode="auto">
            <a:xfrm rot="5400000">
              <a:off x="4984" y="962"/>
              <a:ext cx="56" cy="8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sp>
        <p:nvSpPr>
          <p:cNvPr id="364562" name="AutoShape 18"/>
          <p:cNvSpPr>
            <a:spLocks noChangeArrowheads="1"/>
          </p:cNvSpPr>
          <p:nvPr/>
        </p:nvSpPr>
        <p:spPr bwMode="auto">
          <a:xfrm>
            <a:off x="2470150" y="3713163"/>
            <a:ext cx="392113" cy="638175"/>
          </a:xfrm>
          <a:prstGeom prst="downArrow">
            <a:avLst>
              <a:gd name="adj1" fmla="val 50000"/>
              <a:gd name="adj2" fmla="val 40688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64564" name="Rectangle 20"/>
          <p:cNvSpPr>
            <a:spLocks noChangeAspect="1" noChangeArrowheads="1"/>
          </p:cNvSpPr>
          <p:nvPr/>
        </p:nvSpPr>
        <p:spPr bwMode="auto">
          <a:xfrm>
            <a:off x="889000" y="1860550"/>
            <a:ext cx="1676400" cy="15192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64565" name="Rectangle 21"/>
          <p:cNvSpPr>
            <a:spLocks noChangeAspect="1" noChangeArrowheads="1"/>
          </p:cNvSpPr>
          <p:nvPr/>
        </p:nvSpPr>
        <p:spPr bwMode="auto">
          <a:xfrm rot="5400000">
            <a:off x="2793206" y="1793082"/>
            <a:ext cx="1519237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64566" name="Text Box 22"/>
          <p:cNvSpPr txBox="1">
            <a:spLocks noChangeArrowheads="1"/>
          </p:cNvSpPr>
          <p:nvPr/>
        </p:nvSpPr>
        <p:spPr bwMode="auto">
          <a:xfrm>
            <a:off x="461963" y="2381250"/>
            <a:ext cx="344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1">
              <a:spcBef>
                <a:spcPct val="0"/>
              </a:spcBef>
            </a:pPr>
            <a:r>
              <a:rPr lang="en-US" sz="2400" i="1">
                <a:solidFill>
                  <a:schemeClr val="tx1"/>
                </a:solidFill>
                <a:latin typeface="Comic Sans MS" pitchFamily="66" charset="0"/>
              </a:rPr>
              <a:t>n</a:t>
            </a:r>
          </a:p>
        </p:txBody>
      </p:sp>
      <p:sp>
        <p:nvSpPr>
          <p:cNvPr id="364567" name="Text Box 23"/>
          <p:cNvSpPr txBox="1">
            <a:spLocks noChangeArrowheads="1"/>
          </p:cNvSpPr>
          <p:nvPr/>
        </p:nvSpPr>
        <p:spPr bwMode="auto">
          <a:xfrm>
            <a:off x="1558925" y="1358900"/>
            <a:ext cx="34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1">
              <a:spcBef>
                <a:spcPct val="0"/>
              </a:spcBef>
            </a:pPr>
            <a:r>
              <a:rPr lang="en-US" sz="2400" i="1">
                <a:solidFill>
                  <a:schemeClr val="tx1"/>
                </a:solidFill>
                <a:latin typeface="Comic Sans MS" pitchFamily="66" charset="0"/>
              </a:rPr>
              <a:t>n</a:t>
            </a:r>
          </a:p>
        </p:txBody>
      </p:sp>
      <p:grpSp>
        <p:nvGrpSpPr>
          <p:cNvPr id="364583" name="Group 39"/>
          <p:cNvGrpSpPr>
            <a:grpSpLocks/>
          </p:cNvGrpSpPr>
          <p:nvPr/>
        </p:nvGrpSpPr>
        <p:grpSpPr bwMode="auto">
          <a:xfrm>
            <a:off x="2722563" y="4975225"/>
            <a:ext cx="1692275" cy="431800"/>
            <a:chOff x="2151" y="3134"/>
            <a:chExt cx="1066" cy="272"/>
          </a:xfrm>
        </p:grpSpPr>
        <p:sp>
          <p:nvSpPr>
            <p:cNvPr id="364574" name="Rectangle 30"/>
            <p:cNvSpPr>
              <a:spLocks noChangeArrowheads="1"/>
            </p:cNvSpPr>
            <p:nvPr/>
          </p:nvSpPr>
          <p:spPr bwMode="auto">
            <a:xfrm rot="5400000">
              <a:off x="2650" y="2635"/>
              <a:ext cx="67" cy="1066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64575" name="Rectangle 31"/>
            <p:cNvSpPr>
              <a:spLocks noChangeArrowheads="1"/>
            </p:cNvSpPr>
            <p:nvPr/>
          </p:nvSpPr>
          <p:spPr bwMode="auto">
            <a:xfrm rot="5400000">
              <a:off x="2651" y="2840"/>
              <a:ext cx="67" cy="1065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64576" name="Rectangle 32"/>
            <p:cNvSpPr>
              <a:spLocks noChangeArrowheads="1"/>
            </p:cNvSpPr>
            <p:nvPr/>
          </p:nvSpPr>
          <p:spPr bwMode="auto">
            <a:xfrm rot="5400000">
              <a:off x="2650" y="2771"/>
              <a:ext cx="68" cy="1066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64577" name="Rectangle 33"/>
            <p:cNvSpPr>
              <a:spLocks noChangeArrowheads="1"/>
            </p:cNvSpPr>
            <p:nvPr/>
          </p:nvSpPr>
          <p:spPr bwMode="auto">
            <a:xfrm rot="5400000">
              <a:off x="2650" y="2703"/>
              <a:ext cx="67" cy="1066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grpSp>
        <p:nvGrpSpPr>
          <p:cNvPr id="364582" name="Group 38"/>
          <p:cNvGrpSpPr>
            <a:grpSpLocks/>
          </p:cNvGrpSpPr>
          <p:nvPr/>
        </p:nvGrpSpPr>
        <p:grpSpPr bwMode="auto">
          <a:xfrm>
            <a:off x="1489075" y="4587875"/>
            <a:ext cx="909638" cy="2041525"/>
            <a:chOff x="1374" y="2890"/>
            <a:chExt cx="573" cy="1286"/>
          </a:xfrm>
        </p:grpSpPr>
        <p:grpSp>
          <p:nvGrpSpPr>
            <p:cNvPr id="364581" name="Group 37"/>
            <p:cNvGrpSpPr>
              <a:grpSpLocks/>
            </p:cNvGrpSpPr>
            <p:nvPr/>
          </p:nvGrpSpPr>
          <p:grpSpPr bwMode="auto">
            <a:xfrm>
              <a:off x="1644" y="2890"/>
              <a:ext cx="300" cy="966"/>
              <a:chOff x="1644" y="2890"/>
              <a:chExt cx="300" cy="966"/>
            </a:xfrm>
          </p:grpSpPr>
          <p:sp>
            <p:nvSpPr>
              <p:cNvPr id="364570" name="Rectangle 26"/>
              <p:cNvSpPr>
                <a:spLocks noChangeArrowheads="1"/>
              </p:cNvSpPr>
              <p:nvPr/>
            </p:nvSpPr>
            <p:spPr bwMode="auto">
              <a:xfrm>
                <a:off x="1644" y="2890"/>
                <a:ext cx="75" cy="965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64571" name="Rectangle 27"/>
              <p:cNvSpPr>
                <a:spLocks noChangeArrowheads="1"/>
              </p:cNvSpPr>
              <p:nvPr/>
            </p:nvSpPr>
            <p:spPr bwMode="auto">
              <a:xfrm>
                <a:off x="1719" y="2891"/>
                <a:ext cx="74" cy="965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64572" name="Rectangle 28"/>
              <p:cNvSpPr>
                <a:spLocks noChangeArrowheads="1"/>
              </p:cNvSpPr>
              <p:nvPr/>
            </p:nvSpPr>
            <p:spPr bwMode="auto">
              <a:xfrm>
                <a:off x="1869" y="2890"/>
                <a:ext cx="75" cy="965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64573" name="Rectangle 29"/>
              <p:cNvSpPr>
                <a:spLocks noChangeArrowheads="1"/>
              </p:cNvSpPr>
              <p:nvPr/>
            </p:nvSpPr>
            <p:spPr bwMode="auto">
              <a:xfrm>
                <a:off x="1793" y="2890"/>
                <a:ext cx="75" cy="965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sp>
          <p:nvSpPr>
            <p:cNvPr id="364578" name="Text Box 34"/>
            <p:cNvSpPr txBox="1">
              <a:spLocks noChangeArrowheads="1"/>
            </p:cNvSpPr>
            <p:nvPr/>
          </p:nvSpPr>
          <p:spPr bwMode="auto">
            <a:xfrm>
              <a:off x="1374" y="3237"/>
              <a:ext cx="2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rtl="1"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Comic Sans MS" pitchFamily="66" charset="0"/>
                </a:rPr>
                <a:t>n</a:t>
              </a:r>
            </a:p>
          </p:txBody>
        </p:sp>
        <p:sp>
          <p:nvSpPr>
            <p:cNvPr id="364579" name="Text Box 35"/>
            <p:cNvSpPr txBox="1">
              <a:spLocks noChangeArrowheads="1"/>
            </p:cNvSpPr>
            <p:nvPr/>
          </p:nvSpPr>
          <p:spPr bwMode="auto">
            <a:xfrm>
              <a:off x="1549" y="3888"/>
              <a:ext cx="3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rtl="1">
                <a:spcBef>
                  <a:spcPct val="0"/>
                </a:spcBef>
              </a:pPr>
              <a:r>
                <a:rPr lang="en-US" sz="2400" i="1">
                  <a:solidFill>
                    <a:schemeClr val="tx1"/>
                  </a:solidFill>
                  <a:latin typeface="Comic Sans MS" pitchFamily="66" charset="0"/>
                </a:rPr>
                <a:t>|B|</a:t>
              </a:r>
            </a:p>
          </p:txBody>
        </p:sp>
      </p:grpSp>
      <p:sp>
        <p:nvSpPr>
          <p:cNvPr id="364584" name="Text Box 40"/>
          <p:cNvSpPr txBox="1">
            <a:spLocks noChangeArrowheads="1"/>
          </p:cNvSpPr>
          <p:nvPr/>
        </p:nvSpPr>
        <p:spPr bwMode="auto">
          <a:xfrm>
            <a:off x="5146675" y="1662113"/>
            <a:ext cx="3341688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In the </a:t>
            </a:r>
            <a:r>
              <a:rPr lang="en-US" i="1" dirty="0" err="1">
                <a:solidFill>
                  <a:schemeClr val="accent2"/>
                </a:solidFill>
              </a:rPr>
              <a:t>i</a:t>
            </a:r>
            <a:r>
              <a:rPr lang="en-US" dirty="0" err="1"/>
              <a:t>-th</a:t>
            </a:r>
            <a:r>
              <a:rPr lang="en-US" dirty="0"/>
              <a:t> iteration, the set </a:t>
            </a:r>
            <a:r>
              <a:rPr lang="en-US" i="1" dirty="0">
                <a:solidFill>
                  <a:schemeClr val="accent2"/>
                </a:solidFill>
              </a:rPr>
              <a:t>B</a:t>
            </a:r>
            <a:r>
              <a:rPr lang="en-US" dirty="0"/>
              <a:t> is of size </a:t>
            </a:r>
            <a:r>
              <a:rPr lang="en-US" dirty="0" smtClean="0">
                <a:sym typeface="Symbol"/>
              </a:rPr>
              <a:t> 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/</a:t>
            </a:r>
            <a:r>
              <a:rPr lang="en-US" i="1" dirty="0" smtClean="0">
                <a:solidFill>
                  <a:schemeClr val="accent2"/>
                </a:solidFill>
              </a:rPr>
              <a:t>s</a:t>
            </a:r>
            <a:r>
              <a:rPr lang="en-US" dirty="0"/>
              <a:t>, where </a:t>
            </a:r>
            <a:r>
              <a:rPr lang="en-US" i="1" dirty="0">
                <a:solidFill>
                  <a:schemeClr val="accent2"/>
                </a:solidFill>
              </a:rPr>
              <a:t>s</a:t>
            </a:r>
            <a:r>
              <a:rPr lang="en-US" dirty="0">
                <a:solidFill>
                  <a:schemeClr val="accent2"/>
                </a:solidFill>
              </a:rPr>
              <a:t> = (3/2)</a:t>
            </a:r>
            <a:r>
              <a:rPr lang="en-US" i="1" baseline="30000" dirty="0">
                <a:solidFill>
                  <a:schemeClr val="accent2"/>
                </a:solidFill>
              </a:rPr>
              <a:t>i+1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364585" name="Text Box 41"/>
          <p:cNvSpPr txBox="1">
            <a:spLocks noChangeArrowheads="1"/>
          </p:cNvSpPr>
          <p:nvPr/>
        </p:nvSpPr>
        <p:spPr bwMode="auto">
          <a:xfrm>
            <a:off x="4994275" y="3998913"/>
            <a:ext cx="3648075" cy="2163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matrices get </a:t>
            </a:r>
            <a:r>
              <a:rPr lang="en-US">
                <a:solidFill>
                  <a:srgbClr val="33CC33"/>
                </a:solidFill>
              </a:rPr>
              <a:t>smaller </a:t>
            </a:r>
            <a:r>
              <a:rPr lang="en-US" sz="2800">
                <a:solidFill>
                  <a:srgbClr val="33CC33"/>
                </a:solidFill>
              </a:rPr>
              <a:t>and </a:t>
            </a:r>
            <a:r>
              <a:rPr lang="en-US" sz="2400">
                <a:solidFill>
                  <a:srgbClr val="33CC33"/>
                </a:solidFill>
              </a:rPr>
              <a:t>smaller</a:t>
            </a:r>
            <a:r>
              <a:rPr lang="en-US"/>
              <a:t> </a:t>
            </a:r>
            <a:br>
              <a:rPr lang="en-US"/>
            </a:br>
            <a:r>
              <a:rPr lang="en-US"/>
              <a:t>but the elements get </a:t>
            </a:r>
            <a:r>
              <a:rPr lang="en-US">
                <a:solidFill>
                  <a:srgbClr val="FF0000"/>
                </a:solidFill>
              </a:rPr>
              <a:t>larger </a:t>
            </a:r>
            <a:r>
              <a:rPr lang="en-US" sz="3600">
                <a:solidFill>
                  <a:srgbClr val="FF0000"/>
                </a:solidFill>
              </a:rPr>
              <a:t>and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sz="4000">
                <a:solidFill>
                  <a:srgbClr val="FF0000"/>
                </a:solidFill>
              </a:rPr>
              <a:t>larger</a:t>
            </a:r>
            <a:endParaRPr lang="en-US" sz="4000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62" grpId="0" animBg="1"/>
      <p:bldP spid="364584" grpId="0"/>
      <p:bldP spid="364585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0988" y="241300"/>
            <a:ext cx="8707437" cy="646113"/>
          </a:xfrm>
        </p:spPr>
        <p:txBody>
          <a:bodyPr/>
          <a:lstStyle/>
          <a:p>
            <a:pPr rtl="0"/>
            <a:r>
              <a:rPr lang="en-US" sz="3600">
                <a:solidFill>
                  <a:srgbClr val="33CC33"/>
                </a:solidFill>
              </a:rPr>
              <a:t>Sampled </a:t>
            </a:r>
            <a:r>
              <a:rPr lang="en-US" sz="3600">
                <a:solidFill>
                  <a:schemeClr val="accent2"/>
                </a:solidFill>
              </a:rPr>
              <a:t>Repeated Squaring </a:t>
            </a:r>
            <a:r>
              <a:rPr lang="en-US" sz="3600">
                <a:solidFill>
                  <a:schemeClr val="tx1"/>
                </a:solidFill>
              </a:rPr>
              <a:t>- Correctness</a:t>
            </a:r>
          </a:p>
        </p:txBody>
      </p:sp>
      <p:sp>
        <p:nvSpPr>
          <p:cNvPr id="336899" name="Text Box 3"/>
          <p:cNvSpPr txBox="1">
            <a:spLocks noChangeArrowheads="1"/>
          </p:cNvSpPr>
          <p:nvPr/>
        </p:nvSpPr>
        <p:spPr bwMode="auto">
          <a:xfrm>
            <a:off x="3667125" y="20383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1">
              <a:spcBef>
                <a:spcPct val="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36900" name="Text Box 4"/>
          <p:cNvSpPr txBox="1">
            <a:spLocks noChangeArrowheads="1"/>
          </p:cNvSpPr>
          <p:nvPr/>
        </p:nvSpPr>
        <p:spPr bwMode="auto">
          <a:xfrm>
            <a:off x="423863" y="1177925"/>
            <a:ext cx="3341687" cy="18288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 b="1" i="1" dirty="0">
                <a:solidFill>
                  <a:schemeClr val="tx1"/>
                </a:solidFill>
              </a:rPr>
              <a:t>D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  <a:sym typeface="Symbol" pitchFamily="18" charset="2"/>
              </a:rPr>
              <a:t> </a:t>
            </a:r>
            <a:r>
              <a:rPr lang="en-US" sz="1600" b="1" i="1" dirty="0">
                <a:solidFill>
                  <a:schemeClr val="tx1"/>
                </a:solidFill>
                <a:sym typeface="Symbol" pitchFamily="18" charset="2"/>
              </a:rPr>
              <a:t>W</a:t>
            </a:r>
          </a:p>
          <a:p>
            <a:pPr algn="l">
              <a:spcBef>
                <a:spcPct val="0"/>
              </a:spcBef>
            </a:pPr>
            <a:r>
              <a:rPr lang="en-US" sz="1600" b="1" dirty="0">
                <a:solidFill>
                  <a:schemeClr val="tx1"/>
                </a:solidFill>
                <a:sym typeface="Symbol" pitchFamily="18" charset="2"/>
              </a:rPr>
              <a:t>for </a:t>
            </a:r>
            <a:r>
              <a:rPr lang="en-US" sz="1600" b="1" i="1" dirty="0" err="1">
                <a:solidFill>
                  <a:schemeClr val="tx1"/>
                </a:solidFill>
                <a:sym typeface="Symbol" pitchFamily="18" charset="2"/>
              </a:rPr>
              <a:t>i</a:t>
            </a:r>
            <a:r>
              <a:rPr lang="en-US" sz="1600" b="1" dirty="0">
                <a:solidFill>
                  <a:schemeClr val="tx1"/>
                </a:solidFill>
                <a:sym typeface="Symbol" pitchFamily="18" charset="2"/>
              </a:rPr>
              <a:t> 1 to </a:t>
            </a:r>
            <a:r>
              <a:rPr lang="en-US" sz="1600" b="1" dirty="0">
                <a:solidFill>
                  <a:schemeClr val="accent2"/>
                </a:solidFill>
                <a:sym typeface="Symbol" pitchFamily="18" charset="2"/>
              </a:rPr>
              <a:t>log</a:t>
            </a:r>
            <a:r>
              <a:rPr lang="en-US" sz="1600" b="1" baseline="-25000" dirty="0">
                <a:solidFill>
                  <a:schemeClr val="accent2"/>
                </a:solidFill>
                <a:sym typeface="Symbol" pitchFamily="18" charset="2"/>
              </a:rPr>
              <a:t>3/2</a:t>
            </a:r>
            <a:r>
              <a:rPr lang="en-US" sz="1600" b="1" i="1" dirty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sz="1600" b="1" dirty="0">
                <a:solidFill>
                  <a:schemeClr val="tx1"/>
                </a:solidFill>
                <a:sym typeface="Symbol" pitchFamily="18" charset="2"/>
              </a:rPr>
              <a:t> do</a:t>
            </a:r>
          </a:p>
          <a:p>
            <a:pPr algn="l">
              <a:spcBef>
                <a:spcPct val="0"/>
              </a:spcBef>
            </a:pPr>
            <a:r>
              <a:rPr lang="en-US" sz="1600" b="1" dirty="0">
                <a:solidFill>
                  <a:schemeClr val="tx1"/>
                </a:solidFill>
                <a:sym typeface="Symbol" pitchFamily="18" charset="2"/>
              </a:rPr>
              <a:t>{</a:t>
            </a:r>
          </a:p>
          <a:p>
            <a:pPr lvl="1" algn="l">
              <a:spcBef>
                <a:spcPct val="0"/>
              </a:spcBef>
            </a:pPr>
            <a:r>
              <a:rPr lang="en-US" sz="1600" b="1" i="1" dirty="0">
                <a:solidFill>
                  <a:schemeClr val="tx1"/>
                </a:solidFill>
                <a:sym typeface="Symbol" pitchFamily="18" charset="2"/>
              </a:rPr>
              <a:t>s</a:t>
            </a:r>
            <a:r>
              <a:rPr lang="en-US" sz="1600" b="1" dirty="0">
                <a:solidFill>
                  <a:schemeClr val="tx1"/>
                </a:solidFill>
                <a:sym typeface="Symbol" pitchFamily="18" charset="2"/>
              </a:rPr>
              <a:t>  (3/2)</a:t>
            </a:r>
            <a:r>
              <a:rPr lang="en-US" sz="1600" b="1" i="1" baseline="30000" dirty="0">
                <a:solidFill>
                  <a:schemeClr val="tx1"/>
                </a:solidFill>
                <a:sym typeface="Symbol" pitchFamily="18" charset="2"/>
              </a:rPr>
              <a:t>i+1</a:t>
            </a:r>
            <a:endParaRPr lang="en-US" sz="1600" b="1" i="1" dirty="0">
              <a:solidFill>
                <a:schemeClr val="tx1"/>
              </a:solidFill>
              <a:sym typeface="Symbol" pitchFamily="18" charset="2"/>
            </a:endParaRPr>
          </a:p>
          <a:p>
            <a:pPr lvl="1" algn="l">
              <a:spcBef>
                <a:spcPct val="0"/>
              </a:spcBef>
            </a:pPr>
            <a:r>
              <a:rPr lang="en-US" sz="1600" b="1" i="1" dirty="0">
                <a:solidFill>
                  <a:srgbClr val="33CC33"/>
                </a:solidFill>
                <a:sym typeface="Symbol" pitchFamily="18" charset="2"/>
              </a:rPr>
              <a:t>B</a:t>
            </a:r>
            <a:r>
              <a:rPr lang="en-US" sz="1600" b="1" dirty="0">
                <a:solidFill>
                  <a:srgbClr val="33CC33"/>
                </a:solidFill>
                <a:sym typeface="Symbol" pitchFamily="18" charset="2"/>
              </a:rPr>
              <a:t>  rand(</a:t>
            </a:r>
            <a:r>
              <a:rPr lang="en-US" sz="1600" b="1" i="1" dirty="0">
                <a:solidFill>
                  <a:srgbClr val="33CC33"/>
                </a:solidFill>
                <a:sym typeface="Symbol" pitchFamily="18" charset="2"/>
              </a:rPr>
              <a:t>V</a:t>
            </a:r>
            <a:r>
              <a:rPr lang="en-US" sz="1600" b="1" dirty="0">
                <a:solidFill>
                  <a:srgbClr val="33CC33"/>
                </a:solidFill>
                <a:sym typeface="Symbol" pitchFamily="18" charset="2"/>
              </a:rPr>
              <a:t>,(</a:t>
            </a:r>
            <a:r>
              <a:rPr lang="en-US" sz="1600" b="1" dirty="0" smtClean="0">
                <a:solidFill>
                  <a:srgbClr val="33CC33"/>
                </a:solidFill>
                <a:sym typeface="Symbol" pitchFamily="18" charset="2"/>
              </a:rPr>
              <a:t>9n </a:t>
            </a:r>
            <a:r>
              <a:rPr lang="en-US" sz="1600" b="1" dirty="0" err="1">
                <a:solidFill>
                  <a:srgbClr val="33CC33"/>
                </a:solidFill>
                <a:sym typeface="Symbol" pitchFamily="18" charset="2"/>
              </a:rPr>
              <a:t>ln</a:t>
            </a:r>
            <a:r>
              <a:rPr lang="en-US" sz="1600" b="1" i="1" dirty="0">
                <a:solidFill>
                  <a:srgbClr val="33CC33"/>
                </a:solidFill>
                <a:sym typeface="Symbol" pitchFamily="18" charset="2"/>
              </a:rPr>
              <a:t> n</a:t>
            </a:r>
            <a:r>
              <a:rPr lang="en-US" sz="1600" b="1" dirty="0">
                <a:solidFill>
                  <a:srgbClr val="33CC33"/>
                </a:solidFill>
                <a:sym typeface="Symbol" pitchFamily="18" charset="2"/>
              </a:rPr>
              <a:t>)/</a:t>
            </a:r>
            <a:r>
              <a:rPr lang="en-US" sz="1600" b="1" i="1" dirty="0">
                <a:solidFill>
                  <a:srgbClr val="33CC33"/>
                </a:solidFill>
                <a:sym typeface="Symbol" pitchFamily="18" charset="2"/>
              </a:rPr>
              <a:t>s</a:t>
            </a:r>
            <a:r>
              <a:rPr lang="en-US" sz="1600" b="1" dirty="0">
                <a:solidFill>
                  <a:srgbClr val="33CC33"/>
                </a:solidFill>
                <a:sym typeface="Symbol" pitchFamily="18" charset="2"/>
              </a:rPr>
              <a:t>)</a:t>
            </a:r>
          </a:p>
          <a:p>
            <a:pPr lvl="1" algn="l">
              <a:spcBef>
                <a:spcPct val="0"/>
              </a:spcBef>
            </a:pPr>
            <a:r>
              <a:rPr lang="en-US" sz="1600" b="1" i="1" dirty="0">
                <a:solidFill>
                  <a:schemeClr val="tx1"/>
                </a:solidFill>
                <a:sym typeface="Symbol" pitchFamily="18" charset="2"/>
              </a:rPr>
              <a:t>D</a:t>
            </a:r>
            <a:r>
              <a:rPr lang="en-US" sz="1600" b="1" dirty="0">
                <a:solidFill>
                  <a:schemeClr val="tx1"/>
                </a:solidFill>
                <a:sym typeface="Symbol" pitchFamily="18" charset="2"/>
              </a:rPr>
              <a:t>  min{ </a:t>
            </a:r>
            <a:r>
              <a:rPr lang="en-US" sz="1600" b="1" i="1" dirty="0">
                <a:solidFill>
                  <a:schemeClr val="tx1"/>
                </a:solidFill>
                <a:sym typeface="Symbol" pitchFamily="18" charset="2"/>
              </a:rPr>
              <a:t>D</a:t>
            </a:r>
            <a:r>
              <a:rPr lang="en-US" sz="1600" b="1" dirty="0">
                <a:solidFill>
                  <a:schemeClr val="tx1"/>
                </a:solidFill>
                <a:sym typeface="Symbol" pitchFamily="18" charset="2"/>
              </a:rPr>
              <a:t> , </a:t>
            </a:r>
            <a:r>
              <a:rPr lang="en-US" sz="1600" b="1" i="1" dirty="0">
                <a:solidFill>
                  <a:srgbClr val="33CC33"/>
                </a:solidFill>
                <a:sym typeface="Symbol" pitchFamily="18" charset="2"/>
              </a:rPr>
              <a:t>D</a:t>
            </a:r>
            <a:r>
              <a:rPr lang="en-US" sz="1600" b="1" dirty="0">
                <a:solidFill>
                  <a:srgbClr val="33CC33"/>
                </a:solidFill>
                <a:sym typeface="Symbol" pitchFamily="18" charset="2"/>
              </a:rPr>
              <a:t>[</a:t>
            </a:r>
            <a:r>
              <a:rPr lang="en-US" sz="1600" b="1" i="1" dirty="0">
                <a:solidFill>
                  <a:srgbClr val="33CC33"/>
                </a:solidFill>
                <a:sym typeface="Symbol" pitchFamily="18" charset="2"/>
              </a:rPr>
              <a:t>V</a:t>
            </a:r>
            <a:r>
              <a:rPr lang="en-US" sz="1600" b="1" dirty="0">
                <a:solidFill>
                  <a:srgbClr val="33CC33"/>
                </a:solidFill>
                <a:sym typeface="Symbol" pitchFamily="18" charset="2"/>
              </a:rPr>
              <a:t>,</a:t>
            </a:r>
            <a:r>
              <a:rPr lang="en-US" sz="1600" b="1" i="1" dirty="0">
                <a:solidFill>
                  <a:srgbClr val="33CC33"/>
                </a:solidFill>
                <a:sym typeface="Symbol" pitchFamily="18" charset="2"/>
              </a:rPr>
              <a:t>B</a:t>
            </a:r>
            <a:r>
              <a:rPr lang="en-US" sz="1600" b="1" dirty="0">
                <a:solidFill>
                  <a:srgbClr val="33CC33"/>
                </a:solidFill>
                <a:sym typeface="Symbol" pitchFamily="18" charset="2"/>
              </a:rPr>
              <a:t>]*</a:t>
            </a:r>
            <a:r>
              <a:rPr lang="en-US" sz="1600" b="1" i="1" dirty="0">
                <a:solidFill>
                  <a:srgbClr val="33CC33"/>
                </a:solidFill>
                <a:sym typeface="Symbol" pitchFamily="18" charset="2"/>
              </a:rPr>
              <a:t>D</a:t>
            </a:r>
            <a:r>
              <a:rPr lang="en-US" sz="1600" b="1" dirty="0">
                <a:solidFill>
                  <a:srgbClr val="33CC33"/>
                </a:solidFill>
                <a:sym typeface="Symbol" pitchFamily="18" charset="2"/>
              </a:rPr>
              <a:t>[</a:t>
            </a:r>
            <a:r>
              <a:rPr lang="en-US" sz="1600" b="1" i="1" dirty="0">
                <a:solidFill>
                  <a:srgbClr val="33CC33"/>
                </a:solidFill>
                <a:sym typeface="Symbol" pitchFamily="18" charset="2"/>
              </a:rPr>
              <a:t>B</a:t>
            </a:r>
            <a:r>
              <a:rPr lang="en-US" sz="1600" b="1" dirty="0">
                <a:solidFill>
                  <a:srgbClr val="33CC33"/>
                </a:solidFill>
                <a:sym typeface="Symbol" pitchFamily="18" charset="2"/>
              </a:rPr>
              <a:t>,</a:t>
            </a:r>
            <a:r>
              <a:rPr lang="en-US" sz="1600" b="1" i="1" dirty="0">
                <a:solidFill>
                  <a:srgbClr val="33CC33"/>
                </a:solidFill>
                <a:sym typeface="Symbol" pitchFamily="18" charset="2"/>
              </a:rPr>
              <a:t>V</a:t>
            </a:r>
            <a:r>
              <a:rPr lang="en-US" sz="1600" b="1" dirty="0">
                <a:solidFill>
                  <a:srgbClr val="33CC33"/>
                </a:solidFill>
                <a:sym typeface="Symbol" pitchFamily="18" charset="2"/>
              </a:rPr>
              <a:t>]</a:t>
            </a:r>
            <a:r>
              <a:rPr lang="en-US" sz="1600" b="1" dirty="0">
                <a:solidFill>
                  <a:schemeClr val="tx1"/>
                </a:solidFill>
                <a:sym typeface="Symbol" pitchFamily="18" charset="2"/>
              </a:rPr>
              <a:t> }</a:t>
            </a:r>
          </a:p>
          <a:p>
            <a:pPr algn="l">
              <a:spcBef>
                <a:spcPct val="0"/>
              </a:spcBef>
            </a:pPr>
            <a:r>
              <a:rPr lang="en-US" sz="1600" b="1" dirty="0">
                <a:solidFill>
                  <a:schemeClr val="tx1"/>
                </a:solidFill>
                <a:sym typeface="Symbol" pitchFamily="18" charset="2"/>
              </a:rPr>
              <a:t>}</a:t>
            </a:r>
          </a:p>
        </p:txBody>
      </p:sp>
      <p:sp>
        <p:nvSpPr>
          <p:cNvPr id="336929" name="Text Box 33"/>
          <p:cNvSpPr txBox="1">
            <a:spLocks noChangeArrowheads="1"/>
          </p:cNvSpPr>
          <p:nvPr/>
        </p:nvSpPr>
        <p:spPr bwMode="auto">
          <a:xfrm>
            <a:off x="4111625" y="1047750"/>
            <a:ext cx="4454525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b="1" u="sng" dirty="0">
                <a:solidFill>
                  <a:srgbClr val="CC0099"/>
                </a:solidFill>
              </a:rPr>
              <a:t>Invariant:</a:t>
            </a:r>
            <a:r>
              <a:rPr lang="en-US" sz="3000" dirty="0"/>
              <a:t> After the </a:t>
            </a:r>
            <a:r>
              <a:rPr lang="en-US" sz="3000" i="1" dirty="0" err="1">
                <a:solidFill>
                  <a:srgbClr val="FF0000"/>
                </a:solidFill>
              </a:rPr>
              <a:t>i</a:t>
            </a:r>
            <a:r>
              <a:rPr lang="en-US" sz="3000" dirty="0" err="1"/>
              <a:t>-th</a:t>
            </a:r>
            <a:r>
              <a:rPr lang="en-US" sz="3000" dirty="0"/>
              <a:t> iteration, distances that are attained using at most </a:t>
            </a:r>
            <a:r>
              <a:rPr lang="en-US" sz="3000" dirty="0">
                <a:solidFill>
                  <a:srgbClr val="FF0000"/>
                </a:solidFill>
              </a:rPr>
              <a:t>(3/2)</a:t>
            </a:r>
            <a:r>
              <a:rPr lang="en-US" sz="3000" i="1" baseline="30000" dirty="0" err="1">
                <a:solidFill>
                  <a:srgbClr val="FF0000"/>
                </a:solidFill>
              </a:rPr>
              <a:t>i</a:t>
            </a:r>
            <a:r>
              <a:rPr lang="en-US" sz="3000" dirty="0"/>
              <a:t> edges are correct.</a:t>
            </a:r>
          </a:p>
        </p:txBody>
      </p:sp>
      <p:sp>
        <p:nvSpPr>
          <p:cNvPr id="336939" name="Text Box 43"/>
          <p:cNvSpPr txBox="1">
            <a:spLocks noChangeArrowheads="1"/>
          </p:cNvSpPr>
          <p:nvPr/>
        </p:nvSpPr>
        <p:spPr bwMode="auto">
          <a:xfrm>
            <a:off x="693738" y="3236913"/>
            <a:ext cx="7718425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600"/>
              <a:t>Consider a shortest path that uses at most </a:t>
            </a:r>
            <a:r>
              <a:rPr lang="en-US" sz="2600">
                <a:solidFill>
                  <a:srgbClr val="FF0000"/>
                </a:solidFill>
              </a:rPr>
              <a:t>(3/2)</a:t>
            </a:r>
            <a:r>
              <a:rPr lang="en-US" sz="2600" i="1" baseline="30000">
                <a:solidFill>
                  <a:srgbClr val="FF0000"/>
                </a:solidFill>
              </a:rPr>
              <a:t>i</a:t>
            </a:r>
            <a:r>
              <a:rPr lang="en-US" sz="2600" baseline="30000">
                <a:solidFill>
                  <a:srgbClr val="FF0000"/>
                </a:solidFill>
              </a:rPr>
              <a:t>+1</a:t>
            </a:r>
            <a:r>
              <a:rPr lang="en-US" sz="2600"/>
              <a:t> edges</a:t>
            </a:r>
          </a:p>
        </p:txBody>
      </p:sp>
      <p:grpSp>
        <p:nvGrpSpPr>
          <p:cNvPr id="336966" name="Group 70"/>
          <p:cNvGrpSpPr>
            <a:grpSpLocks/>
          </p:cNvGrpSpPr>
          <p:nvPr/>
        </p:nvGrpSpPr>
        <p:grpSpPr bwMode="auto">
          <a:xfrm>
            <a:off x="982663" y="3713163"/>
            <a:ext cx="7083425" cy="1098550"/>
            <a:chOff x="595" y="2402"/>
            <a:chExt cx="4462" cy="692"/>
          </a:xfrm>
        </p:grpSpPr>
        <p:sp>
          <p:nvSpPr>
            <p:cNvPr id="336940" name="Line 44"/>
            <p:cNvSpPr>
              <a:spLocks noChangeShapeType="1"/>
            </p:cNvSpPr>
            <p:nvPr/>
          </p:nvSpPr>
          <p:spPr bwMode="auto">
            <a:xfrm>
              <a:off x="595" y="2667"/>
              <a:ext cx="0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336941" name="Line 45"/>
            <p:cNvSpPr>
              <a:spLocks noChangeShapeType="1"/>
            </p:cNvSpPr>
            <p:nvPr/>
          </p:nvSpPr>
          <p:spPr bwMode="auto">
            <a:xfrm>
              <a:off x="2106" y="2668"/>
              <a:ext cx="0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336942" name="Line 46"/>
            <p:cNvSpPr>
              <a:spLocks noChangeShapeType="1"/>
            </p:cNvSpPr>
            <p:nvPr/>
          </p:nvSpPr>
          <p:spPr bwMode="auto">
            <a:xfrm>
              <a:off x="3582" y="2668"/>
              <a:ext cx="0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336943" name="Line 47"/>
            <p:cNvSpPr>
              <a:spLocks noChangeShapeType="1"/>
            </p:cNvSpPr>
            <p:nvPr/>
          </p:nvSpPr>
          <p:spPr bwMode="auto">
            <a:xfrm>
              <a:off x="5057" y="2668"/>
              <a:ext cx="0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  <p:graphicFrame>
          <p:nvGraphicFramePr>
            <p:cNvPr id="336944" name="Object 48"/>
            <p:cNvGraphicFramePr>
              <a:graphicFrameLocks noChangeAspect="1"/>
            </p:cNvGraphicFramePr>
            <p:nvPr/>
          </p:nvGraphicFramePr>
          <p:xfrm>
            <a:off x="2591" y="2547"/>
            <a:ext cx="621" cy="523"/>
          </p:xfrm>
          <a:graphic>
            <a:graphicData uri="http://schemas.openxmlformats.org/presentationml/2006/ole">
              <p:oleObj spid="_x0000_s336944" name="Equation" r:id="rId3" imgW="482400" imgH="406080" progId="Equation.DSMT4">
                <p:embed/>
              </p:oleObj>
            </a:graphicData>
          </a:graphic>
        </p:graphicFrame>
        <p:graphicFrame>
          <p:nvGraphicFramePr>
            <p:cNvPr id="336945" name="Object 49"/>
            <p:cNvGraphicFramePr>
              <a:graphicFrameLocks noChangeAspect="1"/>
            </p:cNvGraphicFramePr>
            <p:nvPr/>
          </p:nvGraphicFramePr>
          <p:xfrm>
            <a:off x="4025" y="2571"/>
            <a:ext cx="621" cy="523"/>
          </p:xfrm>
          <a:graphic>
            <a:graphicData uri="http://schemas.openxmlformats.org/presentationml/2006/ole">
              <p:oleObj spid="_x0000_s336945" name="Equation" r:id="rId4" imgW="482400" imgH="406080" progId="Equation.DSMT4">
                <p:embed/>
              </p:oleObj>
            </a:graphicData>
          </a:graphic>
        </p:graphicFrame>
        <p:graphicFrame>
          <p:nvGraphicFramePr>
            <p:cNvPr id="336946" name="Object 50"/>
            <p:cNvGraphicFramePr>
              <a:graphicFrameLocks noChangeAspect="1"/>
            </p:cNvGraphicFramePr>
            <p:nvPr/>
          </p:nvGraphicFramePr>
          <p:xfrm>
            <a:off x="1025" y="2547"/>
            <a:ext cx="621" cy="523"/>
          </p:xfrm>
          <a:graphic>
            <a:graphicData uri="http://schemas.openxmlformats.org/presentationml/2006/ole">
              <p:oleObj spid="_x0000_s336946" name="Equation" r:id="rId5" imgW="482400" imgH="406080" progId="Equation.DSMT4">
                <p:embed/>
              </p:oleObj>
            </a:graphicData>
          </a:graphic>
        </p:graphicFrame>
        <p:sp>
          <p:nvSpPr>
            <p:cNvPr id="336947" name="Line 51"/>
            <p:cNvSpPr>
              <a:spLocks noChangeShapeType="1"/>
            </p:cNvSpPr>
            <p:nvPr/>
          </p:nvSpPr>
          <p:spPr bwMode="auto">
            <a:xfrm flipH="1">
              <a:off x="606" y="2837"/>
              <a:ext cx="4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336948" name="Line 52"/>
            <p:cNvSpPr>
              <a:spLocks noChangeShapeType="1"/>
            </p:cNvSpPr>
            <p:nvPr/>
          </p:nvSpPr>
          <p:spPr bwMode="auto">
            <a:xfrm flipH="1">
              <a:off x="3606" y="2861"/>
              <a:ext cx="4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336949" name="Line 53"/>
            <p:cNvSpPr>
              <a:spLocks noChangeShapeType="1"/>
            </p:cNvSpPr>
            <p:nvPr/>
          </p:nvSpPr>
          <p:spPr bwMode="auto">
            <a:xfrm flipH="1">
              <a:off x="2154" y="2837"/>
              <a:ext cx="4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336950" name="Line 54"/>
            <p:cNvSpPr>
              <a:spLocks noChangeShapeType="1"/>
            </p:cNvSpPr>
            <p:nvPr/>
          </p:nvSpPr>
          <p:spPr bwMode="auto">
            <a:xfrm>
              <a:off x="1646" y="2837"/>
              <a:ext cx="4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336951" name="Line 55"/>
            <p:cNvSpPr>
              <a:spLocks noChangeShapeType="1"/>
            </p:cNvSpPr>
            <p:nvPr/>
          </p:nvSpPr>
          <p:spPr bwMode="auto">
            <a:xfrm>
              <a:off x="4598" y="2861"/>
              <a:ext cx="4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336952" name="Line 56"/>
            <p:cNvSpPr>
              <a:spLocks noChangeShapeType="1"/>
            </p:cNvSpPr>
            <p:nvPr/>
          </p:nvSpPr>
          <p:spPr bwMode="auto">
            <a:xfrm>
              <a:off x="3146" y="2861"/>
              <a:ext cx="4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336953" name="Text Box 57"/>
            <p:cNvSpPr txBox="1">
              <a:spLocks noChangeArrowheads="1"/>
            </p:cNvSpPr>
            <p:nvPr/>
          </p:nvSpPr>
          <p:spPr bwMode="auto">
            <a:xfrm>
              <a:off x="727" y="2402"/>
              <a:ext cx="123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/>
                <a:t>at most</a:t>
              </a:r>
            </a:p>
          </p:txBody>
        </p:sp>
        <p:sp>
          <p:nvSpPr>
            <p:cNvPr id="336954" name="Text Box 58"/>
            <p:cNvSpPr txBox="1">
              <a:spLocks noChangeArrowheads="1"/>
            </p:cNvSpPr>
            <p:nvPr/>
          </p:nvSpPr>
          <p:spPr bwMode="auto">
            <a:xfrm>
              <a:off x="3727" y="2402"/>
              <a:ext cx="123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/>
                <a:t>at most</a:t>
              </a:r>
            </a:p>
          </p:txBody>
        </p:sp>
      </p:grpSp>
      <p:sp>
        <p:nvSpPr>
          <p:cNvPr id="336931" name="Oval 35"/>
          <p:cNvSpPr>
            <a:spLocks noChangeAspect="1" noChangeArrowheads="1"/>
          </p:cNvSpPr>
          <p:nvPr/>
        </p:nvSpPr>
        <p:spPr bwMode="auto">
          <a:xfrm rot="16200000">
            <a:off x="3260726" y="4887912"/>
            <a:ext cx="220662" cy="2079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36932" name="Oval 36"/>
          <p:cNvSpPr>
            <a:spLocks noChangeAspect="1" noChangeArrowheads="1"/>
          </p:cNvSpPr>
          <p:nvPr/>
        </p:nvSpPr>
        <p:spPr bwMode="auto">
          <a:xfrm rot="16200000">
            <a:off x="3844926" y="4887912"/>
            <a:ext cx="220662" cy="2079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36933" name="Oval 37"/>
          <p:cNvSpPr>
            <a:spLocks noChangeAspect="1" noChangeArrowheads="1"/>
          </p:cNvSpPr>
          <p:nvPr/>
        </p:nvSpPr>
        <p:spPr bwMode="auto">
          <a:xfrm rot="16200000">
            <a:off x="4431506" y="4888707"/>
            <a:ext cx="220663" cy="20955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36934" name="Oval 38"/>
          <p:cNvSpPr>
            <a:spLocks noChangeAspect="1" noChangeArrowheads="1"/>
          </p:cNvSpPr>
          <p:nvPr/>
        </p:nvSpPr>
        <p:spPr bwMode="auto">
          <a:xfrm rot="16200000">
            <a:off x="5016501" y="4887912"/>
            <a:ext cx="220662" cy="2079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36935" name="Oval 39"/>
          <p:cNvSpPr>
            <a:spLocks noChangeAspect="1" noChangeArrowheads="1"/>
          </p:cNvSpPr>
          <p:nvPr/>
        </p:nvSpPr>
        <p:spPr bwMode="auto">
          <a:xfrm rot="16200000">
            <a:off x="5602288" y="4887913"/>
            <a:ext cx="220662" cy="2079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36936" name="Oval 40"/>
          <p:cNvSpPr>
            <a:spLocks noChangeAspect="1" noChangeArrowheads="1"/>
          </p:cNvSpPr>
          <p:nvPr/>
        </p:nvSpPr>
        <p:spPr bwMode="auto">
          <a:xfrm rot="16200000">
            <a:off x="862013" y="4887913"/>
            <a:ext cx="220662" cy="2079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36937" name="Oval 41"/>
          <p:cNvSpPr>
            <a:spLocks noChangeAspect="1" noChangeArrowheads="1"/>
          </p:cNvSpPr>
          <p:nvPr/>
        </p:nvSpPr>
        <p:spPr bwMode="auto">
          <a:xfrm rot="16200000">
            <a:off x="7967663" y="4887913"/>
            <a:ext cx="220662" cy="2079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36955" name="Freeform 59"/>
          <p:cNvSpPr>
            <a:spLocks/>
          </p:cNvSpPr>
          <p:nvPr/>
        </p:nvSpPr>
        <p:spPr bwMode="auto">
          <a:xfrm>
            <a:off x="1082675" y="4906963"/>
            <a:ext cx="2178050" cy="246062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211" y="64"/>
              </a:cxn>
              <a:cxn ang="0">
                <a:pos x="284" y="118"/>
              </a:cxn>
              <a:cxn ang="0">
                <a:pos x="375" y="155"/>
              </a:cxn>
              <a:cxn ang="0">
                <a:pos x="457" y="118"/>
              </a:cxn>
              <a:cxn ang="0">
                <a:pos x="677" y="0"/>
              </a:cxn>
              <a:cxn ang="0">
                <a:pos x="723" y="9"/>
              </a:cxn>
              <a:cxn ang="0">
                <a:pos x="777" y="54"/>
              </a:cxn>
              <a:cxn ang="0">
                <a:pos x="860" y="100"/>
              </a:cxn>
              <a:cxn ang="0">
                <a:pos x="1006" y="54"/>
              </a:cxn>
              <a:cxn ang="0">
                <a:pos x="1061" y="36"/>
              </a:cxn>
              <a:cxn ang="0">
                <a:pos x="1088" y="27"/>
              </a:cxn>
              <a:cxn ang="0">
                <a:pos x="1152" y="82"/>
              </a:cxn>
              <a:cxn ang="0">
                <a:pos x="1207" y="100"/>
              </a:cxn>
              <a:cxn ang="0">
                <a:pos x="1308" y="73"/>
              </a:cxn>
              <a:cxn ang="0">
                <a:pos x="1335" y="64"/>
              </a:cxn>
              <a:cxn ang="0">
                <a:pos x="1372" y="73"/>
              </a:cxn>
            </a:cxnLst>
            <a:rect l="0" t="0" r="r" b="b"/>
            <a:pathLst>
              <a:path w="1372" h="155">
                <a:moveTo>
                  <a:pt x="0" y="54"/>
                </a:moveTo>
                <a:cubicBezTo>
                  <a:pt x="70" y="57"/>
                  <a:pt x="142" y="52"/>
                  <a:pt x="211" y="64"/>
                </a:cubicBezTo>
                <a:cubicBezTo>
                  <a:pt x="244" y="70"/>
                  <a:pt x="261" y="99"/>
                  <a:pt x="284" y="118"/>
                </a:cubicBezTo>
                <a:cubicBezTo>
                  <a:pt x="312" y="141"/>
                  <a:pt x="342" y="144"/>
                  <a:pt x="375" y="155"/>
                </a:cubicBezTo>
                <a:cubicBezTo>
                  <a:pt x="405" y="145"/>
                  <a:pt x="428" y="129"/>
                  <a:pt x="457" y="118"/>
                </a:cubicBezTo>
                <a:cubicBezTo>
                  <a:pt x="516" y="62"/>
                  <a:pt x="601" y="24"/>
                  <a:pt x="677" y="0"/>
                </a:cubicBezTo>
                <a:cubicBezTo>
                  <a:pt x="692" y="3"/>
                  <a:pt x="708" y="4"/>
                  <a:pt x="723" y="9"/>
                </a:cubicBezTo>
                <a:cubicBezTo>
                  <a:pt x="749" y="19"/>
                  <a:pt x="756" y="37"/>
                  <a:pt x="777" y="54"/>
                </a:cubicBezTo>
                <a:cubicBezTo>
                  <a:pt x="825" y="92"/>
                  <a:pt x="818" y="86"/>
                  <a:pt x="860" y="100"/>
                </a:cubicBezTo>
                <a:cubicBezTo>
                  <a:pt x="916" y="91"/>
                  <a:pt x="956" y="74"/>
                  <a:pt x="1006" y="54"/>
                </a:cubicBezTo>
                <a:cubicBezTo>
                  <a:pt x="1024" y="47"/>
                  <a:pt x="1043" y="42"/>
                  <a:pt x="1061" y="36"/>
                </a:cubicBezTo>
                <a:cubicBezTo>
                  <a:pt x="1070" y="33"/>
                  <a:pt x="1088" y="27"/>
                  <a:pt x="1088" y="27"/>
                </a:cubicBezTo>
                <a:cubicBezTo>
                  <a:pt x="1108" y="46"/>
                  <a:pt x="1126" y="71"/>
                  <a:pt x="1152" y="82"/>
                </a:cubicBezTo>
                <a:cubicBezTo>
                  <a:pt x="1170" y="90"/>
                  <a:pt x="1207" y="100"/>
                  <a:pt x="1207" y="100"/>
                </a:cubicBezTo>
                <a:cubicBezTo>
                  <a:pt x="1271" y="87"/>
                  <a:pt x="1239" y="96"/>
                  <a:pt x="1308" y="73"/>
                </a:cubicBezTo>
                <a:cubicBezTo>
                  <a:pt x="1317" y="70"/>
                  <a:pt x="1335" y="64"/>
                  <a:pt x="1335" y="64"/>
                </a:cubicBezTo>
                <a:cubicBezTo>
                  <a:pt x="1366" y="74"/>
                  <a:pt x="1353" y="73"/>
                  <a:pt x="1372" y="73"/>
                </a:cubicBezTo>
              </a:path>
            </a:pathLst>
          </a:custGeom>
          <a:noFill/>
          <a:ln w="9525" cap="flat" cmpd="sng">
            <a:solidFill>
              <a:srgbClr val="CC33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endParaRPr lang="he-IL"/>
          </a:p>
        </p:txBody>
      </p:sp>
      <p:sp>
        <p:nvSpPr>
          <p:cNvPr id="336956" name="Freeform 60"/>
          <p:cNvSpPr>
            <a:spLocks/>
          </p:cNvSpPr>
          <p:nvPr/>
        </p:nvSpPr>
        <p:spPr bwMode="auto">
          <a:xfrm>
            <a:off x="5811838" y="4911725"/>
            <a:ext cx="2178050" cy="246063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211" y="64"/>
              </a:cxn>
              <a:cxn ang="0">
                <a:pos x="284" y="118"/>
              </a:cxn>
              <a:cxn ang="0">
                <a:pos x="375" y="155"/>
              </a:cxn>
              <a:cxn ang="0">
                <a:pos x="457" y="118"/>
              </a:cxn>
              <a:cxn ang="0">
                <a:pos x="677" y="0"/>
              </a:cxn>
              <a:cxn ang="0">
                <a:pos x="723" y="9"/>
              </a:cxn>
              <a:cxn ang="0">
                <a:pos x="777" y="54"/>
              </a:cxn>
              <a:cxn ang="0">
                <a:pos x="860" y="100"/>
              </a:cxn>
              <a:cxn ang="0">
                <a:pos x="1006" y="54"/>
              </a:cxn>
              <a:cxn ang="0">
                <a:pos x="1061" y="36"/>
              </a:cxn>
              <a:cxn ang="0">
                <a:pos x="1088" y="27"/>
              </a:cxn>
              <a:cxn ang="0">
                <a:pos x="1152" y="82"/>
              </a:cxn>
              <a:cxn ang="0">
                <a:pos x="1207" y="100"/>
              </a:cxn>
              <a:cxn ang="0">
                <a:pos x="1308" y="73"/>
              </a:cxn>
              <a:cxn ang="0">
                <a:pos x="1335" y="64"/>
              </a:cxn>
              <a:cxn ang="0">
                <a:pos x="1372" y="73"/>
              </a:cxn>
            </a:cxnLst>
            <a:rect l="0" t="0" r="r" b="b"/>
            <a:pathLst>
              <a:path w="1372" h="155">
                <a:moveTo>
                  <a:pt x="0" y="54"/>
                </a:moveTo>
                <a:cubicBezTo>
                  <a:pt x="70" y="57"/>
                  <a:pt x="142" y="52"/>
                  <a:pt x="211" y="64"/>
                </a:cubicBezTo>
                <a:cubicBezTo>
                  <a:pt x="244" y="70"/>
                  <a:pt x="261" y="99"/>
                  <a:pt x="284" y="118"/>
                </a:cubicBezTo>
                <a:cubicBezTo>
                  <a:pt x="312" y="141"/>
                  <a:pt x="342" y="144"/>
                  <a:pt x="375" y="155"/>
                </a:cubicBezTo>
                <a:cubicBezTo>
                  <a:pt x="405" y="145"/>
                  <a:pt x="428" y="129"/>
                  <a:pt x="457" y="118"/>
                </a:cubicBezTo>
                <a:cubicBezTo>
                  <a:pt x="516" y="62"/>
                  <a:pt x="601" y="24"/>
                  <a:pt x="677" y="0"/>
                </a:cubicBezTo>
                <a:cubicBezTo>
                  <a:pt x="692" y="3"/>
                  <a:pt x="708" y="4"/>
                  <a:pt x="723" y="9"/>
                </a:cubicBezTo>
                <a:cubicBezTo>
                  <a:pt x="749" y="19"/>
                  <a:pt x="756" y="37"/>
                  <a:pt x="777" y="54"/>
                </a:cubicBezTo>
                <a:cubicBezTo>
                  <a:pt x="825" y="92"/>
                  <a:pt x="818" y="86"/>
                  <a:pt x="860" y="100"/>
                </a:cubicBezTo>
                <a:cubicBezTo>
                  <a:pt x="916" y="91"/>
                  <a:pt x="956" y="74"/>
                  <a:pt x="1006" y="54"/>
                </a:cubicBezTo>
                <a:cubicBezTo>
                  <a:pt x="1024" y="47"/>
                  <a:pt x="1043" y="42"/>
                  <a:pt x="1061" y="36"/>
                </a:cubicBezTo>
                <a:cubicBezTo>
                  <a:pt x="1070" y="33"/>
                  <a:pt x="1088" y="27"/>
                  <a:pt x="1088" y="27"/>
                </a:cubicBezTo>
                <a:cubicBezTo>
                  <a:pt x="1108" y="46"/>
                  <a:pt x="1126" y="71"/>
                  <a:pt x="1152" y="82"/>
                </a:cubicBezTo>
                <a:cubicBezTo>
                  <a:pt x="1170" y="90"/>
                  <a:pt x="1207" y="100"/>
                  <a:pt x="1207" y="100"/>
                </a:cubicBezTo>
                <a:cubicBezTo>
                  <a:pt x="1271" y="87"/>
                  <a:pt x="1239" y="96"/>
                  <a:pt x="1308" y="73"/>
                </a:cubicBezTo>
                <a:cubicBezTo>
                  <a:pt x="1317" y="70"/>
                  <a:pt x="1335" y="64"/>
                  <a:pt x="1335" y="64"/>
                </a:cubicBezTo>
                <a:cubicBezTo>
                  <a:pt x="1366" y="74"/>
                  <a:pt x="1353" y="73"/>
                  <a:pt x="1372" y="73"/>
                </a:cubicBezTo>
              </a:path>
            </a:pathLst>
          </a:custGeom>
          <a:noFill/>
          <a:ln w="9525" cap="flat" cmpd="sng">
            <a:solidFill>
              <a:srgbClr val="CC33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endParaRPr lang="he-IL"/>
          </a:p>
        </p:txBody>
      </p:sp>
      <p:cxnSp>
        <p:nvCxnSpPr>
          <p:cNvPr id="336957" name="AutoShape 61"/>
          <p:cNvCxnSpPr>
            <a:cxnSpLocks noChangeShapeType="1"/>
            <a:stCxn id="336931" idx="4"/>
            <a:endCxn id="336932" idx="0"/>
          </p:cNvCxnSpPr>
          <p:nvPr/>
        </p:nvCxnSpPr>
        <p:spPr bwMode="auto">
          <a:xfrm>
            <a:off x="3476625" y="4994275"/>
            <a:ext cx="376238" cy="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36958" name="AutoShape 62"/>
          <p:cNvCxnSpPr>
            <a:cxnSpLocks noChangeShapeType="1"/>
            <a:stCxn id="336934" idx="4"/>
            <a:endCxn id="336935" idx="0"/>
          </p:cNvCxnSpPr>
          <p:nvPr/>
        </p:nvCxnSpPr>
        <p:spPr bwMode="auto">
          <a:xfrm>
            <a:off x="5232400" y="4994275"/>
            <a:ext cx="377825" cy="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36959" name="AutoShape 63"/>
          <p:cNvCxnSpPr>
            <a:cxnSpLocks noChangeShapeType="1"/>
            <a:stCxn id="336933" idx="4"/>
            <a:endCxn id="336934" idx="0"/>
          </p:cNvCxnSpPr>
          <p:nvPr/>
        </p:nvCxnSpPr>
        <p:spPr bwMode="auto">
          <a:xfrm>
            <a:off x="4648200" y="4994275"/>
            <a:ext cx="376238" cy="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36960" name="AutoShape 64"/>
          <p:cNvCxnSpPr>
            <a:cxnSpLocks noChangeShapeType="1"/>
            <a:stCxn id="336932" idx="4"/>
            <a:endCxn id="336933" idx="0"/>
          </p:cNvCxnSpPr>
          <p:nvPr/>
        </p:nvCxnSpPr>
        <p:spPr bwMode="auto">
          <a:xfrm>
            <a:off x="4060825" y="4994275"/>
            <a:ext cx="377825" cy="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36963" name="AutoShape 67"/>
          <p:cNvCxnSpPr>
            <a:cxnSpLocks noChangeShapeType="1"/>
            <a:stCxn id="336934" idx="2"/>
            <a:endCxn id="336937" idx="2"/>
          </p:cNvCxnSpPr>
          <p:nvPr/>
        </p:nvCxnSpPr>
        <p:spPr bwMode="auto">
          <a:xfrm rot="16200000" flipH="1">
            <a:off x="6602413" y="3630612"/>
            <a:ext cx="1588" cy="2951163"/>
          </a:xfrm>
          <a:prstGeom prst="curvedConnector3">
            <a:avLst>
              <a:gd name="adj1" fmla="val 243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36964" name="AutoShape 68"/>
          <p:cNvCxnSpPr>
            <a:cxnSpLocks noChangeShapeType="1"/>
            <a:stCxn id="336936" idx="2"/>
            <a:endCxn id="336934" idx="2"/>
          </p:cNvCxnSpPr>
          <p:nvPr/>
        </p:nvCxnSpPr>
        <p:spPr bwMode="auto">
          <a:xfrm rot="16200000" flipH="1">
            <a:off x="3049588" y="3028950"/>
            <a:ext cx="1588" cy="4154487"/>
          </a:xfrm>
          <a:prstGeom prst="curvedConnector3">
            <a:avLst>
              <a:gd name="adj1" fmla="val 2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36968" name="Text Box 72"/>
          <p:cNvSpPr txBox="1">
            <a:spLocks noChangeArrowheads="1"/>
          </p:cNvSpPr>
          <p:nvPr/>
        </p:nvSpPr>
        <p:spPr bwMode="auto">
          <a:xfrm>
            <a:off x="808038" y="6040438"/>
            <a:ext cx="20748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Let </a:t>
            </a:r>
            <a:r>
              <a:rPr lang="en-US" sz="2400" b="1" i="1" dirty="0">
                <a:solidFill>
                  <a:srgbClr val="FF0000"/>
                </a:solidFill>
                <a:sym typeface="Symbol" pitchFamily="18" charset="2"/>
              </a:rPr>
              <a:t>s</a:t>
            </a:r>
            <a:r>
              <a:rPr lang="en-US" sz="2400" b="1" dirty="0">
                <a:solidFill>
                  <a:srgbClr val="FF0000"/>
                </a:solidFill>
                <a:sym typeface="Symbol" pitchFamily="18" charset="2"/>
              </a:rPr>
              <a:t> = (3/2</a:t>
            </a:r>
            <a:r>
              <a:rPr lang="en-US" sz="2400" b="1" i="1" dirty="0">
                <a:solidFill>
                  <a:srgbClr val="FF0000"/>
                </a:solidFill>
                <a:sym typeface="Symbol" pitchFamily="18" charset="2"/>
              </a:rPr>
              <a:t>)</a:t>
            </a:r>
            <a:r>
              <a:rPr lang="en-US" sz="2400" b="1" i="1" baseline="30000" dirty="0">
                <a:solidFill>
                  <a:srgbClr val="FF0000"/>
                </a:solidFill>
                <a:sym typeface="Symbol" pitchFamily="18" charset="2"/>
              </a:rPr>
              <a:t>i+</a:t>
            </a:r>
            <a:r>
              <a:rPr lang="en-US" sz="2400" b="1" baseline="30000" dirty="0">
                <a:solidFill>
                  <a:srgbClr val="FF0000"/>
                </a:solidFill>
                <a:sym typeface="Symbol" pitchFamily="18" charset="2"/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336969" name="Object 73"/>
          <p:cNvGraphicFramePr>
            <a:graphicFrameLocks noChangeAspect="1"/>
          </p:cNvGraphicFramePr>
          <p:nvPr/>
        </p:nvGraphicFramePr>
        <p:xfrm>
          <a:off x="5264150" y="5535613"/>
          <a:ext cx="3109913" cy="1196975"/>
        </p:xfrm>
        <a:graphic>
          <a:graphicData uri="http://schemas.openxmlformats.org/presentationml/2006/ole">
            <p:oleObj spid="_x0000_s336969" name="Equation" r:id="rId6" imgW="1650960" imgH="634680" progId="Equation.DSMT4">
              <p:embed/>
            </p:oleObj>
          </a:graphicData>
        </a:graphic>
      </p:graphicFrame>
      <p:sp>
        <p:nvSpPr>
          <p:cNvPr id="336970" name="Text Box 74"/>
          <p:cNvSpPr txBox="1">
            <a:spLocks noChangeArrowheads="1"/>
          </p:cNvSpPr>
          <p:nvPr/>
        </p:nvSpPr>
        <p:spPr bwMode="auto">
          <a:xfrm>
            <a:off x="3073400" y="5832475"/>
            <a:ext cx="2074863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Failure probability</a:t>
            </a:r>
            <a:endParaRPr lang="en-US" sz="2400" i="1">
              <a:solidFill>
                <a:srgbClr val="FF0000"/>
              </a:solidFill>
            </a:endParaRPr>
          </a:p>
        </p:txBody>
      </p:sp>
      <p:sp>
        <p:nvSpPr>
          <p:cNvPr id="336971" name="Text Box 75"/>
          <p:cNvSpPr txBox="1">
            <a:spLocks noChangeArrowheads="1"/>
          </p:cNvSpPr>
          <p:nvPr/>
        </p:nvSpPr>
        <p:spPr bwMode="auto">
          <a:xfrm>
            <a:off x="4764088" y="5967413"/>
            <a:ext cx="4222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3369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369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3369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29" grpId="0"/>
      <p:bldP spid="336939" grpId="0"/>
      <p:bldP spid="336931" grpId="0" animBg="1"/>
      <p:bldP spid="336932" grpId="0" animBg="1"/>
      <p:bldP spid="336933" grpId="0" animBg="1"/>
      <p:bldP spid="336934" grpId="0" animBg="1"/>
      <p:bldP spid="336935" grpId="0" animBg="1"/>
      <p:bldP spid="336936" grpId="0" animBg="1"/>
      <p:bldP spid="336937" grpId="0" animBg="1"/>
      <p:bldP spid="336955" grpId="0" animBg="1"/>
      <p:bldP spid="336956" grpId="0" animBg="1"/>
      <p:bldP spid="336968" grpId="0"/>
      <p:bldP spid="336970" grpId="0"/>
      <p:bldP spid="336971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" y="203200"/>
            <a:ext cx="8986838" cy="939800"/>
          </a:xfrm>
        </p:spPr>
        <p:txBody>
          <a:bodyPr/>
          <a:lstStyle/>
          <a:p>
            <a:pPr rtl="0"/>
            <a:r>
              <a:rPr lang="en-US" sz="4800">
                <a:solidFill>
                  <a:schemeClr val="accent2"/>
                </a:solidFill>
              </a:rPr>
              <a:t>Rectangular Matrix multiplication</a:t>
            </a:r>
          </a:p>
        </p:txBody>
      </p:sp>
      <p:sp>
        <p:nvSpPr>
          <p:cNvPr id="358403" name="Text Box 3"/>
          <p:cNvSpPr txBox="1">
            <a:spLocks noChangeArrowheads="1"/>
          </p:cNvSpPr>
          <p:nvPr/>
        </p:nvSpPr>
        <p:spPr bwMode="auto">
          <a:xfrm>
            <a:off x="1322388" y="4535208"/>
            <a:ext cx="657542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669900"/>
                </a:solidFill>
              </a:rPr>
              <a:t>[Coppersmith </a:t>
            </a:r>
            <a:r>
              <a:rPr lang="en-US" sz="2800" dirty="0" smtClean="0">
                <a:solidFill>
                  <a:srgbClr val="669900"/>
                </a:solidFill>
              </a:rPr>
              <a:t>(1997)]  [Huang-Pan (1998)]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4000" i="1" dirty="0">
                <a:solidFill>
                  <a:srgbClr val="FF0000"/>
                </a:solidFill>
              </a:rPr>
              <a:t>n</a:t>
            </a:r>
            <a:r>
              <a:rPr lang="en-US" sz="4000" baseline="30000" dirty="0">
                <a:solidFill>
                  <a:srgbClr val="FF0000"/>
                </a:solidFill>
              </a:rPr>
              <a:t>1.85</a:t>
            </a:r>
            <a:r>
              <a:rPr lang="en-US" sz="4000" i="1" dirty="0">
                <a:solidFill>
                  <a:srgbClr val="FF0000"/>
                </a:solidFill>
              </a:rPr>
              <a:t>p</a:t>
            </a:r>
            <a:r>
              <a:rPr lang="en-US" sz="4000" baseline="30000" dirty="0">
                <a:solidFill>
                  <a:srgbClr val="FF0000"/>
                </a:solidFill>
              </a:rPr>
              <a:t>0.54</a:t>
            </a:r>
            <a:r>
              <a:rPr lang="en-US" sz="4000" i="1" dirty="0">
                <a:solidFill>
                  <a:srgbClr val="FF0000"/>
                </a:solidFill>
              </a:rPr>
              <a:t>+n</a:t>
            </a:r>
            <a:r>
              <a:rPr lang="en-US" sz="4000" baseline="30000" dirty="0">
                <a:solidFill>
                  <a:srgbClr val="FF0000"/>
                </a:solidFill>
              </a:rPr>
              <a:t>2+o(1)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58404" name="Text Box 4"/>
          <p:cNvSpPr txBox="1">
            <a:spLocks noChangeArrowheads="1"/>
          </p:cNvSpPr>
          <p:nvPr/>
        </p:nvSpPr>
        <p:spPr bwMode="auto">
          <a:xfrm>
            <a:off x="930275" y="5656263"/>
            <a:ext cx="7359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i="1" dirty="0">
                <a:solidFill>
                  <a:srgbClr val="FF0000"/>
                </a:solidFill>
              </a:rPr>
              <a:t>p ≤ n</a:t>
            </a:r>
            <a:r>
              <a:rPr lang="en-US" baseline="30000" dirty="0">
                <a:solidFill>
                  <a:srgbClr val="FF0000"/>
                </a:solidFill>
              </a:rPr>
              <a:t>0.29</a:t>
            </a:r>
            <a:r>
              <a:rPr lang="en-US" dirty="0">
                <a:solidFill>
                  <a:schemeClr val="tx1"/>
                </a:solidFill>
              </a:rPr>
              <a:t>, complexity = 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baseline="30000" dirty="0">
                <a:solidFill>
                  <a:srgbClr val="FF0000"/>
                </a:solidFill>
              </a:rPr>
              <a:t>2+o(1)</a:t>
            </a:r>
            <a:r>
              <a:rPr lang="en-US" dirty="0">
                <a:solidFill>
                  <a:schemeClr val="tx1"/>
                </a:solidFill>
              </a:rPr>
              <a:t>  !!!</a:t>
            </a:r>
          </a:p>
        </p:txBody>
      </p:sp>
      <p:grpSp>
        <p:nvGrpSpPr>
          <p:cNvPr id="358405" name="Group 5"/>
          <p:cNvGrpSpPr>
            <a:grpSpLocks/>
          </p:cNvGrpSpPr>
          <p:nvPr/>
        </p:nvGrpSpPr>
        <p:grpSpPr bwMode="auto">
          <a:xfrm>
            <a:off x="847725" y="990212"/>
            <a:ext cx="7526338" cy="2689225"/>
            <a:chOff x="402" y="892"/>
            <a:chExt cx="4741" cy="1694"/>
          </a:xfrm>
        </p:grpSpPr>
        <p:sp>
          <p:nvSpPr>
            <p:cNvPr id="358406" name="Rectangle 6"/>
            <p:cNvSpPr>
              <a:spLocks noChangeAspect="1" noChangeArrowheads="1"/>
            </p:cNvSpPr>
            <p:nvPr/>
          </p:nvSpPr>
          <p:spPr bwMode="auto">
            <a:xfrm>
              <a:off x="726" y="1221"/>
              <a:ext cx="626" cy="131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rtl="1">
                <a:spcBef>
                  <a:spcPct val="0"/>
                </a:spcBef>
              </a:pPr>
              <a:endParaRPr lang="en-US" sz="2400" b="1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358407" name="Text Box 7"/>
            <p:cNvSpPr txBox="1">
              <a:spLocks noChangeAspect="1" noChangeArrowheads="1"/>
            </p:cNvSpPr>
            <p:nvPr/>
          </p:nvSpPr>
          <p:spPr bwMode="auto">
            <a:xfrm>
              <a:off x="1311" y="1697"/>
              <a:ext cx="443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2800" b="1">
                  <a:solidFill>
                    <a:schemeClr val="tx1"/>
                  </a:solidFill>
                  <a:latin typeface="Comic Sans MS" pitchFamily="66" charset="0"/>
                  <a:sym typeface="Symbol" pitchFamily="18" charset="2"/>
                </a:rPr>
                <a:t></a:t>
              </a:r>
            </a:p>
          </p:txBody>
        </p:sp>
        <p:sp>
          <p:nvSpPr>
            <p:cNvPr id="358408" name="Text Box 8"/>
            <p:cNvSpPr txBox="1">
              <a:spLocks noChangeAspect="1" noChangeArrowheads="1"/>
            </p:cNvSpPr>
            <p:nvPr/>
          </p:nvSpPr>
          <p:spPr bwMode="auto">
            <a:xfrm>
              <a:off x="3188" y="1685"/>
              <a:ext cx="350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rtl="1"/>
              <a:r>
                <a:rPr lang="en-US" sz="2800" b="1">
                  <a:solidFill>
                    <a:schemeClr val="tx1"/>
                  </a:solidFill>
                  <a:latin typeface="Comic Sans MS" pitchFamily="66" charset="0"/>
                </a:rPr>
                <a:t>=</a:t>
              </a:r>
            </a:p>
          </p:txBody>
        </p:sp>
        <p:sp>
          <p:nvSpPr>
            <p:cNvPr id="358409" name="Rectangle 9"/>
            <p:cNvSpPr>
              <a:spLocks noChangeAspect="1" noChangeArrowheads="1"/>
            </p:cNvSpPr>
            <p:nvPr/>
          </p:nvSpPr>
          <p:spPr bwMode="auto">
            <a:xfrm>
              <a:off x="3749" y="1272"/>
              <a:ext cx="1394" cy="131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rtl="1">
                <a:spcBef>
                  <a:spcPct val="0"/>
                </a:spcBef>
              </a:pPr>
              <a:endParaRPr lang="en-US" sz="2400" b="1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358410" name="Rectangle 10"/>
            <p:cNvSpPr>
              <a:spLocks noChangeAspect="1" noChangeArrowheads="1"/>
            </p:cNvSpPr>
            <p:nvPr/>
          </p:nvSpPr>
          <p:spPr bwMode="auto">
            <a:xfrm rot="5400000">
              <a:off x="2235" y="1218"/>
              <a:ext cx="626" cy="131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rtl="1">
                <a:spcBef>
                  <a:spcPct val="0"/>
                </a:spcBef>
              </a:pPr>
              <a:endParaRPr lang="en-US" sz="2400" b="1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358411" name="Text Box 11"/>
            <p:cNvSpPr txBox="1">
              <a:spLocks noChangeArrowheads="1"/>
            </p:cNvSpPr>
            <p:nvPr/>
          </p:nvSpPr>
          <p:spPr bwMode="auto">
            <a:xfrm>
              <a:off x="402" y="1678"/>
              <a:ext cx="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1"/>
              <a:r>
                <a:rPr lang="en-US" sz="2400" i="1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358412" name="Text Box 12"/>
            <p:cNvSpPr txBox="1">
              <a:spLocks noChangeArrowheads="1"/>
            </p:cNvSpPr>
            <p:nvPr/>
          </p:nvSpPr>
          <p:spPr bwMode="auto">
            <a:xfrm>
              <a:off x="867" y="892"/>
              <a:ext cx="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1"/>
              <a:r>
                <a:rPr lang="en-US" sz="2400" i="1">
                  <a:solidFill>
                    <a:srgbClr val="0000FF"/>
                  </a:solidFill>
                </a:rPr>
                <a:t>p</a:t>
              </a:r>
            </a:p>
          </p:txBody>
        </p:sp>
        <p:sp>
          <p:nvSpPr>
            <p:cNvPr id="358413" name="Text Box 13"/>
            <p:cNvSpPr txBox="1">
              <a:spLocks noChangeArrowheads="1"/>
            </p:cNvSpPr>
            <p:nvPr/>
          </p:nvSpPr>
          <p:spPr bwMode="auto">
            <a:xfrm>
              <a:off x="1603" y="1700"/>
              <a:ext cx="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1"/>
              <a:r>
                <a:rPr lang="en-US" sz="2400" i="1">
                  <a:solidFill>
                    <a:srgbClr val="0000FF"/>
                  </a:solidFill>
                </a:rPr>
                <a:t>p</a:t>
              </a:r>
            </a:p>
          </p:txBody>
        </p:sp>
        <p:sp>
          <p:nvSpPr>
            <p:cNvPr id="358414" name="Text Box 14"/>
            <p:cNvSpPr txBox="1">
              <a:spLocks noChangeArrowheads="1"/>
            </p:cNvSpPr>
            <p:nvPr/>
          </p:nvSpPr>
          <p:spPr bwMode="auto">
            <a:xfrm>
              <a:off x="2347" y="1272"/>
              <a:ext cx="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1"/>
              <a:r>
                <a:rPr lang="en-US" sz="2400" i="1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358415" name="Text Box 15"/>
            <p:cNvSpPr txBox="1">
              <a:spLocks noChangeArrowheads="1"/>
            </p:cNvSpPr>
            <p:nvPr/>
          </p:nvSpPr>
          <p:spPr bwMode="auto">
            <a:xfrm>
              <a:off x="3440" y="1698"/>
              <a:ext cx="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1"/>
              <a:r>
                <a:rPr lang="en-US" sz="2400" i="1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358416" name="Text Box 16"/>
            <p:cNvSpPr txBox="1">
              <a:spLocks noChangeArrowheads="1"/>
            </p:cNvSpPr>
            <p:nvPr/>
          </p:nvSpPr>
          <p:spPr bwMode="auto">
            <a:xfrm>
              <a:off x="4268" y="981"/>
              <a:ext cx="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1"/>
              <a:r>
                <a:rPr lang="en-US" sz="2400" i="1">
                  <a:solidFill>
                    <a:srgbClr val="0000FF"/>
                  </a:solidFill>
                </a:rPr>
                <a:t>n</a:t>
              </a:r>
            </a:p>
          </p:txBody>
        </p:sp>
      </p:grpSp>
      <p:sp>
        <p:nvSpPr>
          <p:cNvPr id="358417" name="Text Box 17"/>
          <p:cNvSpPr txBox="1">
            <a:spLocks noChangeArrowheads="1"/>
          </p:cNvSpPr>
          <p:nvPr/>
        </p:nvSpPr>
        <p:spPr bwMode="auto">
          <a:xfrm>
            <a:off x="1633538" y="3790562"/>
            <a:ext cx="59531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Naïve complexity:        </a:t>
            </a:r>
            <a:r>
              <a:rPr lang="en-US" sz="4000" i="1" dirty="0">
                <a:solidFill>
                  <a:srgbClr val="FF0000"/>
                </a:solidFill>
              </a:rPr>
              <a:t>n</a:t>
            </a:r>
            <a:r>
              <a:rPr lang="en-US" sz="4000" baseline="30000" dirty="0">
                <a:solidFill>
                  <a:srgbClr val="FF0000"/>
                </a:solidFill>
              </a:rPr>
              <a:t>2</a:t>
            </a:r>
            <a:r>
              <a:rPr lang="en-US" sz="4000" i="1" dirty="0">
                <a:solidFill>
                  <a:srgbClr val="FF0000"/>
                </a:solidFill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3" grpId="0"/>
      <p:bldP spid="358404" grpId="0"/>
      <p:bldP spid="358417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" y="203200"/>
            <a:ext cx="8986838" cy="939800"/>
          </a:xfrm>
        </p:spPr>
        <p:txBody>
          <a:bodyPr/>
          <a:lstStyle/>
          <a:p>
            <a:pPr rtl="0"/>
            <a:r>
              <a:rPr lang="en-US" sz="4800">
                <a:solidFill>
                  <a:schemeClr val="accent2"/>
                </a:solidFill>
              </a:rPr>
              <a:t>Rectangular Matrix multiplication</a:t>
            </a:r>
          </a:p>
        </p:txBody>
      </p:sp>
      <p:sp>
        <p:nvSpPr>
          <p:cNvPr id="358403" name="Text Box 3"/>
          <p:cNvSpPr txBox="1">
            <a:spLocks noChangeArrowheads="1"/>
          </p:cNvSpPr>
          <p:nvPr/>
        </p:nvSpPr>
        <p:spPr bwMode="auto">
          <a:xfrm>
            <a:off x="1322388" y="3841504"/>
            <a:ext cx="6575425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669900"/>
                </a:solidFill>
              </a:rPr>
              <a:t>[Coppersmith </a:t>
            </a:r>
            <a:r>
              <a:rPr lang="en-US" sz="3600" dirty="0" smtClean="0">
                <a:solidFill>
                  <a:srgbClr val="669900"/>
                </a:solidFill>
              </a:rPr>
              <a:t>(1997)] </a:t>
            </a:r>
            <a:br>
              <a:rPr lang="en-US" sz="3600" dirty="0" smtClean="0">
                <a:solidFill>
                  <a:srgbClr val="669900"/>
                </a:solidFill>
              </a:rPr>
            </a:br>
            <a:r>
              <a:rPr lang="en-US" sz="4400" i="1" dirty="0" smtClean="0">
                <a:solidFill>
                  <a:srgbClr val="FF0000"/>
                </a:solidFill>
              </a:rPr>
              <a:t>n</a:t>
            </a:r>
            <a:r>
              <a:rPr lang="en-US" sz="4400" dirty="0" smtClean="0">
                <a:solidFill>
                  <a:srgbClr val="FF0000"/>
                </a:solidFill>
                <a:sym typeface="Symbol"/>
              </a:rPr>
              <a:t></a:t>
            </a:r>
            <a:r>
              <a:rPr lang="en-US" sz="4400" i="1" dirty="0" smtClean="0">
                <a:solidFill>
                  <a:srgbClr val="FF0000"/>
                </a:solidFill>
                <a:sym typeface="Symbol"/>
              </a:rPr>
              <a:t>n</a:t>
            </a:r>
            <a:r>
              <a:rPr lang="en-US" sz="4400" baseline="30000" dirty="0" smtClean="0">
                <a:solidFill>
                  <a:srgbClr val="FF0000"/>
                </a:solidFill>
                <a:sym typeface="Symbol"/>
              </a:rPr>
              <a:t>0.29</a:t>
            </a:r>
            <a:r>
              <a:rPr lang="en-US" sz="4400" i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sym typeface="Symbol"/>
              </a:rPr>
              <a:t>by</a:t>
            </a:r>
            <a:r>
              <a:rPr lang="en-US" sz="4400" i="1" dirty="0" smtClean="0">
                <a:solidFill>
                  <a:srgbClr val="FF0000"/>
                </a:solidFill>
                <a:sym typeface="Symbol"/>
              </a:rPr>
              <a:t> n</a:t>
            </a:r>
            <a:r>
              <a:rPr lang="en-US" sz="4400" baseline="30000" dirty="0" smtClean="0">
                <a:solidFill>
                  <a:srgbClr val="FF0000"/>
                </a:solidFill>
                <a:sym typeface="Symbol"/>
              </a:rPr>
              <a:t>0.29</a:t>
            </a:r>
            <a:r>
              <a:rPr lang="en-US" sz="4400" i="1" baseline="300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sym typeface="Symbol"/>
              </a:rPr>
              <a:t></a:t>
            </a:r>
            <a:r>
              <a:rPr lang="en-US" sz="4400" i="1" dirty="0" smtClean="0">
                <a:solidFill>
                  <a:srgbClr val="FF0000"/>
                </a:solidFill>
              </a:rPr>
              <a:t>n</a:t>
            </a:r>
            <a:r>
              <a:rPr lang="en-US" sz="4400" i="1" dirty="0" smtClean="0">
                <a:solidFill>
                  <a:srgbClr val="FF0000"/>
                </a:solidFill>
                <a:sym typeface="Symbol"/>
              </a:rPr>
              <a:t> </a:t>
            </a:r>
            <a:br>
              <a:rPr lang="en-US" sz="4400" i="1" dirty="0" smtClean="0">
                <a:solidFill>
                  <a:srgbClr val="FF0000"/>
                </a:solidFill>
                <a:sym typeface="Symbol"/>
              </a:rPr>
            </a:br>
            <a:r>
              <a:rPr lang="en-US" sz="4400" i="1" dirty="0" smtClean="0">
                <a:solidFill>
                  <a:srgbClr val="FF0000"/>
                </a:solidFill>
              </a:rPr>
              <a:t>n</a:t>
            </a:r>
            <a:r>
              <a:rPr lang="en-US" sz="4400" baseline="30000" dirty="0" smtClean="0">
                <a:solidFill>
                  <a:srgbClr val="FF0000"/>
                </a:solidFill>
              </a:rPr>
              <a:t>2+o(1)</a:t>
            </a:r>
            <a:r>
              <a:rPr lang="en-US" sz="4400" i="1" baseline="30000" dirty="0" smtClean="0">
                <a:solidFill>
                  <a:srgbClr val="FF0000"/>
                </a:solidFill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operations!</a:t>
            </a:r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47725" y="990212"/>
            <a:ext cx="7526338" cy="2689225"/>
            <a:chOff x="402" y="892"/>
            <a:chExt cx="4741" cy="1694"/>
          </a:xfrm>
        </p:grpSpPr>
        <p:sp>
          <p:nvSpPr>
            <p:cNvPr id="358406" name="Rectangle 6"/>
            <p:cNvSpPr>
              <a:spLocks noChangeAspect="1" noChangeArrowheads="1"/>
            </p:cNvSpPr>
            <p:nvPr/>
          </p:nvSpPr>
          <p:spPr bwMode="auto">
            <a:xfrm>
              <a:off x="726" y="1221"/>
              <a:ext cx="626" cy="131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rtl="1">
                <a:spcBef>
                  <a:spcPct val="0"/>
                </a:spcBef>
              </a:pPr>
              <a:endParaRPr lang="en-US" sz="2400" b="1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358407" name="Text Box 7"/>
            <p:cNvSpPr txBox="1">
              <a:spLocks noChangeAspect="1" noChangeArrowheads="1"/>
            </p:cNvSpPr>
            <p:nvPr/>
          </p:nvSpPr>
          <p:spPr bwMode="auto">
            <a:xfrm>
              <a:off x="1311" y="1697"/>
              <a:ext cx="443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2800" b="1">
                  <a:solidFill>
                    <a:schemeClr val="tx1"/>
                  </a:solidFill>
                  <a:latin typeface="Comic Sans MS" pitchFamily="66" charset="0"/>
                  <a:sym typeface="Symbol" pitchFamily="18" charset="2"/>
                </a:rPr>
                <a:t></a:t>
              </a:r>
            </a:p>
          </p:txBody>
        </p:sp>
        <p:sp>
          <p:nvSpPr>
            <p:cNvPr id="358408" name="Text Box 8"/>
            <p:cNvSpPr txBox="1">
              <a:spLocks noChangeAspect="1" noChangeArrowheads="1"/>
            </p:cNvSpPr>
            <p:nvPr/>
          </p:nvSpPr>
          <p:spPr bwMode="auto">
            <a:xfrm>
              <a:off x="3188" y="1685"/>
              <a:ext cx="350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rtl="1"/>
              <a:r>
                <a:rPr lang="en-US" sz="2800" b="1">
                  <a:solidFill>
                    <a:schemeClr val="tx1"/>
                  </a:solidFill>
                  <a:latin typeface="Comic Sans MS" pitchFamily="66" charset="0"/>
                </a:rPr>
                <a:t>=</a:t>
              </a:r>
            </a:p>
          </p:txBody>
        </p:sp>
        <p:sp>
          <p:nvSpPr>
            <p:cNvPr id="358409" name="Rectangle 9"/>
            <p:cNvSpPr>
              <a:spLocks noChangeAspect="1" noChangeArrowheads="1"/>
            </p:cNvSpPr>
            <p:nvPr/>
          </p:nvSpPr>
          <p:spPr bwMode="auto">
            <a:xfrm>
              <a:off x="3749" y="1272"/>
              <a:ext cx="1394" cy="131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rtl="1">
                <a:spcBef>
                  <a:spcPct val="0"/>
                </a:spcBef>
              </a:pPr>
              <a:endParaRPr lang="en-US" sz="2400" b="1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358410" name="Rectangle 10"/>
            <p:cNvSpPr>
              <a:spLocks noChangeAspect="1" noChangeArrowheads="1"/>
            </p:cNvSpPr>
            <p:nvPr/>
          </p:nvSpPr>
          <p:spPr bwMode="auto">
            <a:xfrm rot="5400000">
              <a:off x="2235" y="1218"/>
              <a:ext cx="626" cy="131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rtl="1">
                <a:spcBef>
                  <a:spcPct val="0"/>
                </a:spcBef>
              </a:pPr>
              <a:endParaRPr lang="en-US" sz="2400" b="1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358411" name="Text Box 11"/>
            <p:cNvSpPr txBox="1">
              <a:spLocks noChangeArrowheads="1"/>
            </p:cNvSpPr>
            <p:nvPr/>
          </p:nvSpPr>
          <p:spPr bwMode="auto">
            <a:xfrm>
              <a:off x="402" y="1678"/>
              <a:ext cx="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1"/>
              <a:r>
                <a:rPr lang="en-US" sz="2400" i="1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358412" name="Text Box 12"/>
            <p:cNvSpPr txBox="1">
              <a:spLocks noChangeArrowheads="1"/>
            </p:cNvSpPr>
            <p:nvPr/>
          </p:nvSpPr>
          <p:spPr bwMode="auto">
            <a:xfrm>
              <a:off x="867" y="892"/>
              <a:ext cx="4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rtl="1"/>
              <a:r>
                <a:rPr lang="en-US" sz="2400" i="1" dirty="0" smtClean="0">
                  <a:solidFill>
                    <a:srgbClr val="0000FF"/>
                  </a:solidFill>
                </a:rPr>
                <a:t>n</a:t>
              </a:r>
              <a:r>
                <a:rPr lang="en-US" sz="2400" i="1" baseline="30000" dirty="0" smtClean="0">
                  <a:solidFill>
                    <a:srgbClr val="0000FF"/>
                  </a:solidFill>
                </a:rPr>
                <a:t>0.29</a:t>
              </a:r>
              <a:endParaRPr lang="en-US" sz="2400" i="1" dirty="0">
                <a:solidFill>
                  <a:srgbClr val="0000FF"/>
                </a:solidFill>
              </a:endParaRPr>
            </a:p>
          </p:txBody>
        </p:sp>
        <p:sp>
          <p:nvSpPr>
            <p:cNvPr id="358413" name="Text Box 13"/>
            <p:cNvSpPr txBox="1">
              <a:spLocks noChangeArrowheads="1"/>
            </p:cNvSpPr>
            <p:nvPr/>
          </p:nvSpPr>
          <p:spPr bwMode="auto">
            <a:xfrm rot="16200000">
              <a:off x="1514" y="1700"/>
              <a:ext cx="50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i="1" dirty="0" smtClean="0">
                  <a:solidFill>
                    <a:srgbClr val="0000FF"/>
                  </a:solidFill>
                </a:rPr>
                <a:t>n</a:t>
              </a:r>
              <a:r>
                <a:rPr lang="en-US" sz="2400" i="1" baseline="30000" dirty="0" smtClean="0">
                  <a:solidFill>
                    <a:srgbClr val="0000FF"/>
                  </a:solidFill>
                </a:rPr>
                <a:t>0.29</a:t>
              </a:r>
              <a:endParaRPr lang="en-US" sz="2400" i="1" baseline="30000" dirty="0">
                <a:solidFill>
                  <a:srgbClr val="0000FF"/>
                </a:solidFill>
              </a:endParaRPr>
            </a:p>
          </p:txBody>
        </p:sp>
        <p:sp>
          <p:nvSpPr>
            <p:cNvPr id="358414" name="Text Box 14"/>
            <p:cNvSpPr txBox="1">
              <a:spLocks noChangeArrowheads="1"/>
            </p:cNvSpPr>
            <p:nvPr/>
          </p:nvSpPr>
          <p:spPr bwMode="auto">
            <a:xfrm>
              <a:off x="2347" y="1272"/>
              <a:ext cx="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1"/>
              <a:r>
                <a:rPr lang="en-US" sz="2400" i="1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358415" name="Text Box 15"/>
            <p:cNvSpPr txBox="1">
              <a:spLocks noChangeArrowheads="1"/>
            </p:cNvSpPr>
            <p:nvPr/>
          </p:nvSpPr>
          <p:spPr bwMode="auto">
            <a:xfrm>
              <a:off x="3440" y="1698"/>
              <a:ext cx="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1"/>
              <a:r>
                <a:rPr lang="en-US" sz="2400" i="1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358416" name="Text Box 16"/>
            <p:cNvSpPr txBox="1">
              <a:spLocks noChangeArrowheads="1"/>
            </p:cNvSpPr>
            <p:nvPr/>
          </p:nvSpPr>
          <p:spPr bwMode="auto">
            <a:xfrm>
              <a:off x="4268" y="981"/>
              <a:ext cx="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1"/>
              <a:r>
                <a:rPr lang="en-US" sz="2400" i="1">
                  <a:solidFill>
                    <a:srgbClr val="0000FF"/>
                  </a:solidFill>
                </a:rPr>
                <a:t>n</a:t>
              </a:r>
            </a:p>
          </p:txBody>
        </p:sp>
      </p:grp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332894" y="5885824"/>
            <a:ext cx="65754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  <a:sym typeface="Symbol"/>
              </a:rPr>
              <a:t> = 0.29…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3" grpId="0"/>
      <p:bldP spid="16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" y="203200"/>
            <a:ext cx="8986838" cy="939800"/>
          </a:xfrm>
        </p:spPr>
        <p:txBody>
          <a:bodyPr/>
          <a:lstStyle/>
          <a:p>
            <a:pPr rtl="0"/>
            <a:r>
              <a:rPr lang="en-US" sz="4800">
                <a:solidFill>
                  <a:schemeClr val="accent2"/>
                </a:solidFill>
              </a:rPr>
              <a:t>Rectangular Matrix multiplication</a:t>
            </a:r>
          </a:p>
        </p:txBody>
      </p:sp>
      <p:sp>
        <p:nvSpPr>
          <p:cNvPr id="358403" name="Text Box 3"/>
          <p:cNvSpPr txBox="1">
            <a:spLocks noChangeArrowheads="1"/>
          </p:cNvSpPr>
          <p:nvPr/>
        </p:nvSpPr>
        <p:spPr bwMode="auto">
          <a:xfrm>
            <a:off x="1322388" y="3778442"/>
            <a:ext cx="65754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rgbClr val="669900"/>
                </a:solidFill>
              </a:rPr>
              <a:t>[Huang-Pan (1998)]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58406" name="Rectangle 6"/>
          <p:cNvSpPr>
            <a:spLocks noChangeAspect="1" noChangeArrowheads="1"/>
          </p:cNvSpPr>
          <p:nvPr/>
        </p:nvSpPr>
        <p:spPr bwMode="auto">
          <a:xfrm>
            <a:off x="1362075" y="1512500"/>
            <a:ext cx="993775" cy="208597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rtl="1">
              <a:spcBef>
                <a:spcPct val="0"/>
              </a:spcBef>
            </a:pPr>
            <a:endParaRPr lang="en-US" sz="24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58407" name="Text Box 7"/>
          <p:cNvSpPr txBox="1">
            <a:spLocks noChangeAspect="1" noChangeArrowheads="1"/>
          </p:cNvSpPr>
          <p:nvPr/>
        </p:nvSpPr>
        <p:spPr bwMode="auto">
          <a:xfrm>
            <a:off x="2290763" y="2268150"/>
            <a:ext cx="70326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800" b="1">
                <a:solidFill>
                  <a:schemeClr val="tx1"/>
                </a:solidFill>
                <a:latin typeface="Comic Sans MS" pitchFamily="66" charset="0"/>
                <a:sym typeface="Symbol" pitchFamily="18" charset="2"/>
              </a:rPr>
              <a:t></a:t>
            </a:r>
          </a:p>
        </p:txBody>
      </p:sp>
      <p:sp>
        <p:nvSpPr>
          <p:cNvPr id="358408" name="Text Box 8"/>
          <p:cNvSpPr txBox="1">
            <a:spLocks noChangeAspect="1" noChangeArrowheads="1"/>
          </p:cNvSpPr>
          <p:nvPr/>
        </p:nvSpPr>
        <p:spPr bwMode="auto">
          <a:xfrm>
            <a:off x="5270500" y="2249100"/>
            <a:ext cx="55562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rtl="1"/>
            <a:r>
              <a:rPr lang="en-US" sz="2800" b="1">
                <a:solidFill>
                  <a:schemeClr val="tx1"/>
                </a:solidFill>
                <a:latin typeface="Comic Sans MS" pitchFamily="66" charset="0"/>
              </a:rPr>
              <a:t>=</a:t>
            </a:r>
          </a:p>
        </p:txBody>
      </p:sp>
      <p:sp>
        <p:nvSpPr>
          <p:cNvPr id="358409" name="Rectangle 9"/>
          <p:cNvSpPr>
            <a:spLocks noChangeAspect="1" noChangeArrowheads="1"/>
          </p:cNvSpPr>
          <p:nvPr/>
        </p:nvSpPr>
        <p:spPr bwMode="auto">
          <a:xfrm>
            <a:off x="6173541" y="1594187"/>
            <a:ext cx="2212975" cy="208597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rtl="1">
              <a:spcBef>
                <a:spcPct val="0"/>
              </a:spcBef>
            </a:pPr>
            <a:endParaRPr lang="en-US" sz="24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58410" name="Rectangle 10"/>
          <p:cNvSpPr>
            <a:spLocks noChangeAspect="1" noChangeArrowheads="1"/>
          </p:cNvSpPr>
          <p:nvPr/>
        </p:nvSpPr>
        <p:spPr bwMode="auto">
          <a:xfrm rot="5400000">
            <a:off x="3757613" y="1507737"/>
            <a:ext cx="993775" cy="208597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rtl="1">
              <a:spcBef>
                <a:spcPct val="0"/>
              </a:spcBef>
            </a:pPr>
            <a:endParaRPr lang="en-US" sz="24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58411" name="Text Box 11"/>
          <p:cNvSpPr txBox="1">
            <a:spLocks noChangeArrowheads="1"/>
          </p:cNvSpPr>
          <p:nvPr/>
        </p:nvSpPr>
        <p:spPr bwMode="auto">
          <a:xfrm>
            <a:off x="847725" y="2237987"/>
            <a:ext cx="53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/>
            <a:r>
              <a:rPr lang="en-US" sz="2400" i="1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358412" name="Text Box 12"/>
          <p:cNvSpPr txBox="1">
            <a:spLocks noChangeArrowheads="1"/>
          </p:cNvSpPr>
          <p:nvPr/>
        </p:nvSpPr>
        <p:spPr bwMode="auto">
          <a:xfrm>
            <a:off x="1585913" y="990212"/>
            <a:ext cx="70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1"/>
            <a:r>
              <a:rPr lang="en-US" sz="2400" i="1" dirty="0" smtClean="0">
                <a:solidFill>
                  <a:srgbClr val="0000FF"/>
                </a:solidFill>
              </a:rPr>
              <a:t>p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358413" name="Text Box 13"/>
          <p:cNvSpPr txBox="1">
            <a:spLocks noChangeArrowheads="1"/>
          </p:cNvSpPr>
          <p:nvPr/>
        </p:nvSpPr>
        <p:spPr bwMode="auto">
          <a:xfrm>
            <a:off x="2612419" y="2272912"/>
            <a:ext cx="8086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p</a:t>
            </a:r>
            <a:endParaRPr lang="en-US" sz="2400" i="1" baseline="30000" dirty="0">
              <a:solidFill>
                <a:srgbClr val="0000FF"/>
              </a:solidFill>
            </a:endParaRPr>
          </a:p>
        </p:txBody>
      </p:sp>
      <p:sp>
        <p:nvSpPr>
          <p:cNvPr id="358414" name="Text Box 14"/>
          <p:cNvSpPr txBox="1">
            <a:spLocks noChangeArrowheads="1"/>
          </p:cNvSpPr>
          <p:nvPr/>
        </p:nvSpPr>
        <p:spPr bwMode="auto">
          <a:xfrm>
            <a:off x="3935413" y="1593462"/>
            <a:ext cx="53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/>
            <a:r>
              <a:rPr lang="en-US" sz="2400" i="1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358415" name="Text Box 15"/>
          <p:cNvSpPr txBox="1">
            <a:spLocks noChangeArrowheads="1"/>
          </p:cNvSpPr>
          <p:nvPr/>
        </p:nvSpPr>
        <p:spPr bwMode="auto">
          <a:xfrm>
            <a:off x="5670550" y="2269737"/>
            <a:ext cx="53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/>
            <a:r>
              <a:rPr lang="en-US" sz="2400" i="1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358416" name="Text Box 16"/>
          <p:cNvSpPr txBox="1">
            <a:spLocks noChangeArrowheads="1"/>
          </p:cNvSpPr>
          <p:nvPr/>
        </p:nvSpPr>
        <p:spPr bwMode="auto">
          <a:xfrm>
            <a:off x="6985000" y="1131500"/>
            <a:ext cx="53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/>
            <a:r>
              <a:rPr lang="en-US" sz="2400" i="1">
                <a:solidFill>
                  <a:srgbClr val="0000FF"/>
                </a:solidFill>
              </a:rPr>
              <a:t>n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 rot="16200000" flipH="1">
            <a:off x="646388" y="2554013"/>
            <a:ext cx="2065283" cy="157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16200000" flipH="1">
            <a:off x="972214" y="2532987"/>
            <a:ext cx="2065283" cy="157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10800000" flipV="1">
            <a:off x="3210914" y="2705100"/>
            <a:ext cx="2084986" cy="13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10800000" flipV="1">
            <a:off x="3215640" y="2388870"/>
            <a:ext cx="2076450" cy="76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10800000" flipH="1">
            <a:off x="1362074" y="2929573"/>
            <a:ext cx="9937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10800000" flipH="1">
            <a:off x="1351564" y="2224417"/>
            <a:ext cx="9937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 flipH="1">
            <a:off x="4090544" y="2544955"/>
            <a:ext cx="9937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 flipH="1">
            <a:off x="3400657" y="2539695"/>
            <a:ext cx="9937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5400000" flipH="1">
            <a:off x="6630713" y="2626925"/>
            <a:ext cx="2090737" cy="142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5400000" flipH="1">
            <a:off x="5894026" y="2632180"/>
            <a:ext cx="2090737" cy="142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6161088" y="3024390"/>
            <a:ext cx="22129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H="1">
            <a:off x="6182108" y="2360799"/>
            <a:ext cx="22129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0" y="434075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Break</a:t>
            </a:r>
            <a:r>
              <a:rPr lang="en-US" sz="3600" dirty="0" smtClean="0">
                <a:solidFill>
                  <a:srgbClr val="669900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into</a:t>
            </a:r>
            <a:r>
              <a:rPr lang="en-US" sz="3600" dirty="0" smtClean="0">
                <a:solidFill>
                  <a:srgbClr val="669900"/>
                </a:solidFill>
              </a:rPr>
              <a:t> </a:t>
            </a:r>
            <a:r>
              <a:rPr lang="en-US" sz="3600" i="1" dirty="0" err="1" smtClean="0">
                <a:solidFill>
                  <a:schemeClr val="accent2"/>
                </a:solidFill>
              </a:rPr>
              <a:t>q</a:t>
            </a:r>
            <a:r>
              <a:rPr lang="en-US" sz="3600" dirty="0" err="1" smtClean="0">
                <a:solidFill>
                  <a:schemeClr val="accent2"/>
                </a:solidFill>
                <a:sym typeface="Symbol"/>
              </a:rPr>
              <a:t></a:t>
            </a:r>
            <a:r>
              <a:rPr lang="en-US" sz="3600" i="1" dirty="0" err="1" smtClean="0">
                <a:solidFill>
                  <a:schemeClr val="accent2"/>
                </a:solidFill>
                <a:sym typeface="Symbol"/>
              </a:rPr>
              <a:t>q</a:t>
            </a:r>
            <a:r>
              <a:rPr lang="en-US" sz="3600" i="1" baseline="30000" dirty="0" smtClean="0">
                <a:solidFill>
                  <a:schemeClr val="accent2"/>
                </a:solidFill>
                <a:sym typeface="Symbol"/>
              </a:rPr>
              <a:t></a:t>
            </a:r>
            <a:r>
              <a:rPr lang="en-US" sz="3600" dirty="0" smtClean="0">
                <a:solidFill>
                  <a:srgbClr val="669900"/>
                </a:solidFill>
                <a:sym typeface="Symbol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sym typeface="Symbol"/>
              </a:rPr>
              <a:t>and</a:t>
            </a:r>
            <a:r>
              <a:rPr lang="en-US" sz="3600" dirty="0" smtClean="0">
                <a:solidFill>
                  <a:srgbClr val="669900"/>
                </a:solidFill>
                <a:sym typeface="Symbol"/>
              </a:rPr>
              <a:t> </a:t>
            </a:r>
            <a:r>
              <a:rPr lang="en-US" sz="3600" i="1" dirty="0" smtClean="0">
                <a:solidFill>
                  <a:schemeClr val="accent2"/>
                </a:solidFill>
              </a:rPr>
              <a:t>q</a:t>
            </a:r>
            <a:r>
              <a:rPr lang="en-US" sz="3600" i="1" baseline="30000" dirty="0" smtClean="0">
                <a:solidFill>
                  <a:schemeClr val="accent2"/>
                </a:solidFill>
                <a:sym typeface="Symbol"/>
              </a:rPr>
              <a:t> </a:t>
            </a:r>
            <a:r>
              <a:rPr lang="en-US" sz="3600" dirty="0" smtClean="0">
                <a:solidFill>
                  <a:schemeClr val="accent2"/>
                </a:solidFill>
                <a:sym typeface="Symbol"/>
              </a:rPr>
              <a:t></a:t>
            </a:r>
            <a:r>
              <a:rPr lang="en-US" sz="3600" i="1" dirty="0" smtClean="0">
                <a:solidFill>
                  <a:schemeClr val="accent2"/>
                </a:solidFill>
                <a:sym typeface="Symbol"/>
              </a:rPr>
              <a:t>q</a:t>
            </a:r>
            <a:r>
              <a:rPr lang="en-US" sz="3600" i="1" baseline="30000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sym typeface="Symbol"/>
              </a:rPr>
              <a:t>sub-matrices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5" name="Picture 44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87436" y="5391913"/>
            <a:ext cx="1935046" cy="852537"/>
          </a:xfrm>
          <a:prstGeom prst="rect">
            <a:avLst/>
          </a:prstGeom>
          <a:noFill/>
          <a:ln/>
          <a:effectLst/>
        </p:spPr>
      </p:pic>
      <p:pic>
        <p:nvPicPr>
          <p:cNvPr id="51" name="Picture 50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284398" y="5213224"/>
            <a:ext cx="5546696" cy="117903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409575"/>
            <a:ext cx="7772400" cy="939800"/>
          </a:xfrm>
        </p:spPr>
        <p:txBody>
          <a:bodyPr/>
          <a:lstStyle/>
          <a:p>
            <a:pPr rtl="0"/>
            <a:r>
              <a:rPr lang="en-US">
                <a:solidFill>
                  <a:srgbClr val="009900"/>
                </a:solidFill>
              </a:rPr>
              <a:t>Complexity of APSP algorithm</a:t>
            </a:r>
          </a:p>
        </p:txBody>
      </p:sp>
      <p:sp>
        <p:nvSpPr>
          <p:cNvPr id="359427" name="Text Box 3"/>
          <p:cNvSpPr txBox="1">
            <a:spLocks noChangeArrowheads="1"/>
          </p:cNvSpPr>
          <p:nvPr/>
        </p:nvSpPr>
        <p:spPr bwMode="auto">
          <a:xfrm>
            <a:off x="1154113" y="1508125"/>
            <a:ext cx="4300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The </a:t>
            </a:r>
            <a:r>
              <a:rPr lang="en-US" sz="3600" i="1">
                <a:solidFill>
                  <a:schemeClr val="accent2"/>
                </a:solidFill>
              </a:rPr>
              <a:t>i</a:t>
            </a:r>
            <a:r>
              <a:rPr lang="en-US" sz="3600">
                <a:solidFill>
                  <a:schemeClr val="tx1"/>
                </a:solidFill>
              </a:rPr>
              <a:t>-th iteration:</a:t>
            </a:r>
          </a:p>
        </p:txBody>
      </p:sp>
      <p:grpSp>
        <p:nvGrpSpPr>
          <p:cNvPr id="359458" name="Group 34"/>
          <p:cNvGrpSpPr>
            <a:grpSpLocks/>
          </p:cNvGrpSpPr>
          <p:nvPr/>
        </p:nvGrpSpPr>
        <p:grpSpPr bwMode="auto">
          <a:xfrm>
            <a:off x="808038" y="2241550"/>
            <a:ext cx="4783137" cy="2608263"/>
            <a:chOff x="509" y="1412"/>
            <a:chExt cx="3013" cy="1643"/>
          </a:xfrm>
        </p:grpSpPr>
        <p:sp>
          <p:nvSpPr>
            <p:cNvPr id="359442" name="Rectangle 18"/>
            <p:cNvSpPr>
              <a:spLocks noChangeAspect="1" noChangeArrowheads="1"/>
            </p:cNvSpPr>
            <p:nvPr/>
          </p:nvSpPr>
          <p:spPr bwMode="auto">
            <a:xfrm>
              <a:off x="833" y="1741"/>
              <a:ext cx="626" cy="131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rtl="1">
                <a:spcBef>
                  <a:spcPct val="0"/>
                </a:spcBef>
              </a:pPr>
              <a:endParaRPr lang="en-US" sz="2400" b="1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359443" name="Text Box 19"/>
            <p:cNvSpPr txBox="1">
              <a:spLocks noChangeAspect="1" noChangeArrowheads="1"/>
            </p:cNvSpPr>
            <p:nvPr/>
          </p:nvSpPr>
          <p:spPr bwMode="auto">
            <a:xfrm>
              <a:off x="1418" y="2217"/>
              <a:ext cx="443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2800" b="1">
                  <a:solidFill>
                    <a:schemeClr val="tx1"/>
                  </a:solidFill>
                  <a:latin typeface="Comic Sans MS" pitchFamily="66" charset="0"/>
                  <a:sym typeface="Symbol" pitchFamily="18" charset="2"/>
                </a:rPr>
                <a:t></a:t>
              </a:r>
            </a:p>
          </p:txBody>
        </p:sp>
        <p:sp>
          <p:nvSpPr>
            <p:cNvPr id="359446" name="Rectangle 22"/>
            <p:cNvSpPr>
              <a:spLocks noChangeAspect="1" noChangeArrowheads="1"/>
            </p:cNvSpPr>
            <p:nvPr/>
          </p:nvSpPr>
          <p:spPr bwMode="auto">
            <a:xfrm rot="5400000">
              <a:off x="2184" y="1738"/>
              <a:ext cx="626" cy="131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rtl="1">
                <a:spcBef>
                  <a:spcPct val="0"/>
                </a:spcBef>
              </a:pPr>
              <a:endParaRPr lang="en-US" sz="2400" b="1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359447" name="Text Box 23"/>
            <p:cNvSpPr txBox="1">
              <a:spLocks noChangeArrowheads="1"/>
            </p:cNvSpPr>
            <p:nvPr/>
          </p:nvSpPr>
          <p:spPr bwMode="auto">
            <a:xfrm>
              <a:off x="509" y="2198"/>
              <a:ext cx="33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1"/>
              <a:r>
                <a:rPr lang="en-US" sz="2800" i="1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359448" name="Text Box 24"/>
            <p:cNvSpPr txBox="1">
              <a:spLocks noChangeArrowheads="1"/>
            </p:cNvSpPr>
            <p:nvPr/>
          </p:nvSpPr>
          <p:spPr bwMode="auto">
            <a:xfrm>
              <a:off x="654" y="1412"/>
              <a:ext cx="9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800" i="1" dirty="0" smtClean="0">
                  <a:solidFill>
                    <a:srgbClr val="0000FF"/>
                  </a:solidFill>
                </a:rPr>
                <a:t>n/s</a:t>
              </a:r>
              <a:endParaRPr lang="en-US" sz="2800" i="1" dirty="0">
                <a:solidFill>
                  <a:srgbClr val="0000FF"/>
                </a:solidFill>
              </a:endParaRPr>
            </a:p>
          </p:txBody>
        </p:sp>
        <p:sp>
          <p:nvSpPr>
            <p:cNvPr id="359450" name="Text Box 26"/>
            <p:cNvSpPr txBox="1">
              <a:spLocks noChangeArrowheads="1"/>
            </p:cNvSpPr>
            <p:nvPr/>
          </p:nvSpPr>
          <p:spPr bwMode="auto">
            <a:xfrm>
              <a:off x="2348" y="1749"/>
              <a:ext cx="33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1"/>
              <a:r>
                <a:rPr lang="en-US" sz="2800" i="1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359453" name="Text Box 29"/>
            <p:cNvSpPr txBox="1">
              <a:spLocks noChangeArrowheads="1"/>
            </p:cNvSpPr>
            <p:nvPr/>
          </p:nvSpPr>
          <p:spPr bwMode="auto">
            <a:xfrm rot="5400000">
              <a:off x="2842" y="2247"/>
              <a:ext cx="103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800" i="1" dirty="0" smtClean="0">
                  <a:solidFill>
                    <a:srgbClr val="0000FF"/>
                  </a:solidFill>
                </a:rPr>
                <a:t>n /s</a:t>
              </a:r>
              <a:endParaRPr lang="en-US" sz="2800" i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359454" name="Text Box 30"/>
          <p:cNvSpPr txBox="1">
            <a:spLocks noChangeArrowheads="1"/>
          </p:cNvSpPr>
          <p:nvPr/>
        </p:nvSpPr>
        <p:spPr bwMode="auto">
          <a:xfrm>
            <a:off x="6203950" y="2311400"/>
            <a:ext cx="211296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>
                <a:solidFill>
                  <a:schemeClr val="accent2"/>
                </a:solidFill>
              </a:rPr>
              <a:t>s</a:t>
            </a:r>
            <a:r>
              <a:rPr lang="en-US">
                <a:solidFill>
                  <a:schemeClr val="accent2"/>
                </a:solidFill>
              </a:rPr>
              <a:t>=(3/2)</a:t>
            </a:r>
            <a:r>
              <a:rPr lang="en-US" i="1" baseline="30000">
                <a:solidFill>
                  <a:schemeClr val="accent2"/>
                </a:solidFill>
              </a:rPr>
              <a:t>i</a:t>
            </a:r>
            <a:r>
              <a:rPr lang="en-US" baseline="30000">
                <a:solidFill>
                  <a:schemeClr val="accent2"/>
                </a:solidFill>
              </a:rPr>
              <a:t>+1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59455" name="Text Box 31"/>
          <p:cNvSpPr txBox="1">
            <a:spLocks noChangeArrowheads="1"/>
          </p:cNvSpPr>
          <p:nvPr/>
        </p:nvSpPr>
        <p:spPr bwMode="auto">
          <a:xfrm>
            <a:off x="5838825" y="3006725"/>
            <a:ext cx="2841625" cy="1433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The elements are of absolute value at most</a:t>
            </a:r>
            <a:r>
              <a:rPr lang="en-US"/>
              <a:t> </a:t>
            </a:r>
            <a:r>
              <a:rPr lang="en-US" i="1">
                <a:solidFill>
                  <a:schemeClr val="accent2"/>
                </a:solidFill>
              </a:rPr>
              <a:t>Ms</a:t>
            </a:r>
          </a:p>
        </p:txBody>
      </p:sp>
      <p:graphicFrame>
        <p:nvGraphicFramePr>
          <p:cNvPr id="359456" name="Object 32"/>
          <p:cNvGraphicFramePr>
            <a:graphicFrameLocks noChangeAspect="1"/>
          </p:cNvGraphicFramePr>
          <p:nvPr/>
        </p:nvGraphicFramePr>
        <p:xfrm>
          <a:off x="539750" y="5041900"/>
          <a:ext cx="4872038" cy="1397000"/>
        </p:xfrm>
        <a:graphic>
          <a:graphicData uri="http://schemas.openxmlformats.org/presentationml/2006/ole">
            <p:oleObj spid="_x0000_s359456" name="Equation" r:id="rId3" imgW="1638000" imgH="469800" progId="Equation.DSMT4">
              <p:embed/>
            </p:oleObj>
          </a:graphicData>
        </a:graphic>
      </p:graphicFrame>
      <p:graphicFrame>
        <p:nvGraphicFramePr>
          <p:cNvPr id="359457" name="Object 33"/>
          <p:cNvGraphicFramePr>
            <a:graphicFrameLocks noChangeAspect="1"/>
          </p:cNvGraphicFramePr>
          <p:nvPr/>
        </p:nvGraphicFramePr>
        <p:xfrm>
          <a:off x="5727700" y="5311775"/>
          <a:ext cx="2871788" cy="860425"/>
        </p:xfrm>
        <a:graphic>
          <a:graphicData uri="http://schemas.openxmlformats.org/presentationml/2006/ole">
            <p:oleObj spid="_x0000_s359457" name="Equation" r:id="rId4" imgW="761760" imgH="228600" progId="Equation.DSMT4">
              <p:embed/>
            </p:oleObj>
          </a:graphicData>
        </a:graphic>
      </p:graphicFrame>
      <p:sp>
        <p:nvSpPr>
          <p:cNvPr id="16" name="Rounded Rectangular Callout 15"/>
          <p:cNvSpPr/>
          <p:nvPr/>
        </p:nvSpPr>
        <p:spPr bwMode="auto">
          <a:xfrm>
            <a:off x="331076" y="3846787"/>
            <a:ext cx="2585545" cy="1191816"/>
          </a:xfrm>
          <a:prstGeom prst="wedgeRoundRectCallout">
            <a:avLst>
              <a:gd name="adj1" fmla="val 26118"/>
              <a:gd name="adj2" fmla="val 8366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“Fast” matrix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multiplication</a:t>
            </a:r>
            <a:endParaRPr kumimoji="0" lang="he-IL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3179462" y="3463143"/>
            <a:ext cx="2585545" cy="1191816"/>
          </a:xfrm>
          <a:prstGeom prst="wedgeRoundRectCallout">
            <a:avLst>
              <a:gd name="adj1" fmla="val 20020"/>
              <a:gd name="adj2" fmla="val 86311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Naïve matrix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multiplication</a:t>
            </a:r>
            <a:endParaRPr kumimoji="0" lang="he-IL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7" grpId="0"/>
      <p:bldP spid="359454" grpId="0"/>
      <p:bldP spid="359455" grpId="0"/>
      <p:bldP spid="16" grpId="0" animBg="1"/>
      <p:bldP spid="17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2434" name="Group 2"/>
          <p:cNvGraphicFramePr>
            <a:graphicFrameLocks noGrp="1"/>
          </p:cNvGraphicFramePr>
          <p:nvPr/>
        </p:nvGraphicFramePr>
        <p:xfrm>
          <a:off x="1308100" y="3486150"/>
          <a:ext cx="6530975" cy="1158240"/>
        </p:xfrm>
        <a:graphic>
          <a:graphicData uri="http://schemas.openxmlformats.org/drawingml/2006/table">
            <a:tbl>
              <a:tblPr/>
              <a:tblGrid>
                <a:gridCol w="2955925"/>
                <a:gridCol w="357505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Running time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Authors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Mn</a:t>
                      </a:r>
                      <a:r>
                        <a:rPr kumimoji="0" lang="en-US" sz="36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2.38</a:t>
                      </a:r>
                      <a:endParaRPr kumimoji="0" lang="en-US" sz="3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Shoshan-Zwick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’99]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2445" name="Rectangle 13"/>
          <p:cNvSpPr>
            <a:spLocks noChangeArrowheads="1"/>
          </p:cNvSpPr>
          <p:nvPr/>
        </p:nvSpPr>
        <p:spPr bwMode="auto">
          <a:xfrm>
            <a:off x="533400" y="622300"/>
            <a:ext cx="82423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400">
                <a:solidFill>
                  <a:schemeClr val="accent2"/>
                </a:solidFill>
              </a:rPr>
              <a:t>All-Pairs Shortest Paths</a:t>
            </a:r>
            <a:r>
              <a:rPr lang="en-US" sz="4400">
                <a:solidFill>
                  <a:srgbClr val="009900"/>
                </a:solidFill>
              </a:rPr>
              <a:t/>
            </a:r>
            <a:br>
              <a:rPr lang="en-US" sz="4400">
                <a:solidFill>
                  <a:srgbClr val="009900"/>
                </a:solidFill>
              </a:rPr>
            </a:br>
            <a:r>
              <a:rPr lang="en-US" sz="3600">
                <a:solidFill>
                  <a:srgbClr val="009900"/>
                </a:solidFill>
              </a:rPr>
              <a:t>in graphs with small </a:t>
            </a:r>
            <a:r>
              <a:rPr lang="en-US" sz="3600">
                <a:solidFill>
                  <a:srgbClr val="CC0099"/>
                </a:solidFill>
              </a:rPr>
              <a:t>integer</a:t>
            </a:r>
            <a:r>
              <a:rPr lang="en-US" sz="3600">
                <a:solidFill>
                  <a:srgbClr val="009900"/>
                </a:solidFill>
              </a:rPr>
              <a:t> weights</a:t>
            </a:r>
          </a:p>
        </p:txBody>
      </p:sp>
      <p:sp>
        <p:nvSpPr>
          <p:cNvPr id="402446" name="Text Box 14"/>
          <p:cNvSpPr txBox="1">
            <a:spLocks noChangeArrowheads="1"/>
          </p:cNvSpPr>
          <p:nvPr/>
        </p:nvSpPr>
        <p:spPr bwMode="auto">
          <a:xfrm>
            <a:off x="423863" y="2127250"/>
            <a:ext cx="8410575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Undirected</a:t>
            </a:r>
            <a:r>
              <a:rPr lang="en-US"/>
              <a:t> graphs. </a:t>
            </a:r>
            <a:br>
              <a:rPr lang="en-US"/>
            </a:br>
            <a:r>
              <a:rPr lang="en-US"/>
              <a:t>Edge weights in </a:t>
            </a:r>
            <a:r>
              <a:rPr lang="en-US">
                <a:solidFill>
                  <a:schemeClr val="accent2"/>
                </a:solidFill>
              </a:rPr>
              <a:t>{0,1,…</a:t>
            </a:r>
            <a:r>
              <a:rPr lang="en-US" i="1">
                <a:solidFill>
                  <a:schemeClr val="accent2"/>
                </a:solidFill>
              </a:rPr>
              <a:t>M</a:t>
            </a:r>
            <a:r>
              <a:rPr lang="en-US">
                <a:solidFill>
                  <a:schemeClr val="accent2"/>
                </a:solidFill>
              </a:rPr>
              <a:t>}</a:t>
            </a:r>
          </a:p>
        </p:txBody>
      </p:sp>
      <p:sp>
        <p:nvSpPr>
          <p:cNvPr id="402447" name="Text Box 15"/>
          <p:cNvSpPr txBox="1">
            <a:spLocks noChangeArrowheads="1"/>
          </p:cNvSpPr>
          <p:nvPr/>
        </p:nvSpPr>
        <p:spPr bwMode="auto">
          <a:xfrm>
            <a:off x="539750" y="4849813"/>
            <a:ext cx="79883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Improves results of </a:t>
            </a:r>
            <a:br>
              <a:rPr lang="en-US" sz="2800"/>
            </a:br>
            <a:r>
              <a:rPr lang="en-US" sz="2800">
                <a:solidFill>
                  <a:srgbClr val="336600"/>
                </a:solidFill>
              </a:rPr>
              <a:t>[Alon-Galil-Margalit ’91] [Seidel ’95]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ChangeArrowheads="1"/>
          </p:cNvSpPr>
          <p:nvPr/>
        </p:nvSpPr>
        <p:spPr bwMode="auto">
          <a:xfrm>
            <a:off x="533400" y="622300"/>
            <a:ext cx="82423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400">
                <a:solidFill>
                  <a:schemeClr val="accent2"/>
                </a:solidFill>
              </a:rPr>
              <a:t>All-Pairs Shortest Paths</a:t>
            </a:r>
            <a:r>
              <a:rPr lang="en-US" sz="4400">
                <a:solidFill>
                  <a:srgbClr val="009900"/>
                </a:solidFill>
              </a:rPr>
              <a:t/>
            </a:r>
            <a:br>
              <a:rPr lang="en-US" sz="4400">
                <a:solidFill>
                  <a:srgbClr val="009900"/>
                </a:solidFill>
              </a:rPr>
            </a:br>
            <a:r>
              <a:rPr lang="en-US" sz="3600">
                <a:solidFill>
                  <a:srgbClr val="009900"/>
                </a:solidFill>
              </a:rPr>
              <a:t>in graphs with small </a:t>
            </a:r>
            <a:r>
              <a:rPr lang="en-US" sz="3600">
                <a:solidFill>
                  <a:srgbClr val="CC0099"/>
                </a:solidFill>
              </a:rPr>
              <a:t>integer</a:t>
            </a:r>
            <a:r>
              <a:rPr lang="en-US" sz="3600">
                <a:solidFill>
                  <a:srgbClr val="009900"/>
                </a:solidFill>
              </a:rPr>
              <a:t> weights</a:t>
            </a:r>
          </a:p>
        </p:txBody>
      </p:sp>
      <p:graphicFrame>
        <p:nvGraphicFramePr>
          <p:cNvPr id="403459" name="Group 3"/>
          <p:cNvGraphicFramePr>
            <a:graphicFrameLocks noGrp="1"/>
          </p:cNvGraphicFramePr>
          <p:nvPr/>
        </p:nvGraphicFramePr>
        <p:xfrm>
          <a:off x="1652588" y="3524250"/>
          <a:ext cx="6030912" cy="1158240"/>
        </p:xfrm>
        <a:graphic>
          <a:graphicData uri="http://schemas.openxmlformats.org/drawingml/2006/table">
            <a:tbl>
              <a:tblPr/>
              <a:tblGrid>
                <a:gridCol w="2843212"/>
                <a:gridCol w="31877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Running time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Authors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36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0.68</a:t>
                      </a:r>
                      <a:r>
                        <a:rPr kumimoji="0" lang="en-US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kumimoji="0" lang="en-US" sz="36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2.58</a:t>
                      </a:r>
                      <a:endParaRPr kumimoji="0" lang="en-US" sz="36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[Zwick ’98]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3470" name="Text Box 14"/>
          <p:cNvSpPr txBox="1">
            <a:spLocks noChangeArrowheads="1"/>
          </p:cNvSpPr>
          <p:nvPr/>
        </p:nvSpPr>
        <p:spPr bwMode="auto">
          <a:xfrm>
            <a:off x="769938" y="2084388"/>
            <a:ext cx="7527925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Directed</a:t>
            </a:r>
            <a:r>
              <a:rPr lang="en-US"/>
              <a:t> graphs. </a:t>
            </a:r>
            <a:br>
              <a:rPr lang="en-US"/>
            </a:br>
            <a:r>
              <a:rPr lang="en-US"/>
              <a:t>Edge weights in </a:t>
            </a:r>
            <a:r>
              <a:rPr lang="en-US">
                <a:solidFill>
                  <a:schemeClr val="accent2"/>
                </a:solidFill>
              </a:rPr>
              <a:t>{−</a:t>
            </a:r>
            <a:r>
              <a:rPr lang="en-US" i="1">
                <a:solidFill>
                  <a:schemeClr val="accent2"/>
                </a:solidFill>
              </a:rPr>
              <a:t>M</a:t>
            </a:r>
            <a:r>
              <a:rPr lang="en-US">
                <a:solidFill>
                  <a:schemeClr val="accent2"/>
                </a:solidFill>
              </a:rPr>
              <a:t>,…,0,…</a:t>
            </a:r>
            <a:r>
              <a:rPr lang="en-US" i="1">
                <a:solidFill>
                  <a:schemeClr val="accent2"/>
                </a:solidFill>
              </a:rPr>
              <a:t>M</a:t>
            </a:r>
            <a:r>
              <a:rPr lang="en-US">
                <a:solidFill>
                  <a:schemeClr val="accent2"/>
                </a:solidFill>
              </a:rPr>
              <a:t>}</a:t>
            </a:r>
          </a:p>
        </p:txBody>
      </p:sp>
      <p:sp>
        <p:nvSpPr>
          <p:cNvPr id="403471" name="Text Box 15"/>
          <p:cNvSpPr txBox="1">
            <a:spLocks noChangeArrowheads="1"/>
          </p:cNvSpPr>
          <p:nvPr/>
        </p:nvSpPr>
        <p:spPr bwMode="auto">
          <a:xfrm>
            <a:off x="539750" y="5018088"/>
            <a:ext cx="79883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Improves results of </a:t>
            </a:r>
            <a:br>
              <a:rPr lang="en-US" sz="2800"/>
            </a:br>
            <a:r>
              <a:rPr lang="en-US" sz="2800">
                <a:solidFill>
                  <a:srgbClr val="336600"/>
                </a:solidFill>
              </a:rPr>
              <a:t>[Alon-Galil-Margalit ’91] [Takaoka ’98]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c_{ij}=\sum_{k=1}^n a_{ik}b_{kj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6"/>
  <p:tag name="PICTUREFILESIZE" val="41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c_{ij}=\min_k\{a_{ik}{+}b_{kj}\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85"/>
  <p:tag name="PICTUREFILESIZE" val="392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u_k=e_{i_k} 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71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v_k=e_{j_k}^T 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09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A^{-1}_k=A^{-1}_{0}+\sum_{i=1}^k\alpha_iu'_i{v'_i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776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Do not maintain &#10;{\color[rgb]{0,0,1}&#10;$A^{-1}_k$} explicitly!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932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Maintain &#10;{\color[rgb]{0,0,1}&#10;$\alpha_i,u'_i,v'_i$, $i=1,2,\ldots,k$}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852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Querying&#10;{\color[rgb]{0,0,1}&#10;$(A^{-1}_k)_{r,c}$} -- &#10;{\color[rgb]{1,0,0}&#10;$O(k)$} time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990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Computing &#10;{\color[rgb]{0,0,1}&#10;$\alpha_k,u'_k,v'_k$} -- {\color[rgb]{1,0,0}&#10;$O(nk)$} time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48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Queries and updates get more and more expensive!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347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A^{-1}_k=A^{-1}_{0}+\sum_{i=1}^k\alpha_iu'_i{v'_i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776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Query time -- &#10;{\color[rgb]{1,0,0}&#10;$O(k)$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07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C=A\,{\ast} B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43"/>
  <p:tag name="PICTUREFILESIZE" val="165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Update time&#10; -- {\color[rgb]{1,0,0}&#10;$O(nk)$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59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Time required -- &#10;{\color[rgb]{1,0,0}&#10;$O(M(n,K,n))$} time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50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Compute&#10;{\color[rgb]{0,0,1}&#10;$A^{-1}_k$} explicitly after each {\color[rgb]{0,0,1}&#10;$K$} updates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387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Amortized update time&#10; -- {\color[rgb]{1,0,0}&#10;$O(nK+M(n,K,n)/K)$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420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Update time minimized when &#10; {\color[rgb]{0,0,1}&#10;$K\approx n^{0.575}$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077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A^{-1}_k=A^{-1}_{0}+\sum_{i=1}^k\alpha_iu'_i{v'_i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31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begin{center}&#10;After $\ell$ updates in positions\\ &#10;\color[rgb]{0,0,1}&#10;$(r_1,c_1),(r_2,c_2),\ldots,(r_\ell,c_\ell)$&#10;\end{center}&#10;\end{document}&#10;&#10;\usepackage[usenames]{color}&#10;\begin{document}&#10;\color[rgb]{0,0,1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507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begin{center}&#10;maintain:\\&#10;\color[rgb]{0,0,1}&#10;$\alpha_i,(u'_i)_{c_j},(v'_i)_{r_j}$, for $1\le i,j\le \ell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299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Query time -- &#10;{\color[rgb]{1,0,0}&#10;$O(k^2)$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40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Update time&#10; -- {\color[rgb]{1,0,0}&#10;$O(k^2)$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48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c_{ij}=\min_k\{a_{ik}{+}b_{kj}\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85"/>
  <p:tag name="PICTUREFILESIZE" val="392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After {\color[rgb]{0,0,1}&#10;$K$}, explicitly update  {\color[rgb]{0,0,1}&#10;$A^{-1}_k$}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86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(A+UV^T)^{-1} \;=\;$$&#10;$$ A^{-1} - A^{-1}U \,   (I+V^TA^{-1}U)^{-1} \,  V^TA^{-1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7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C=A\,{\ast} B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43"/>
  <p:tag name="PICTUREFILESIZE" val="165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c_{ij}=\min_k\{a_{ik}{+}b_{kj}\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85"/>
  <p:tag name="PICTUREFILESIZE" val="392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C=A\,{\ast} B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43"/>
  <p:tag name="PICTUREFILESIZE" val="16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left(\begin{array}{cccccc}&#10;0 &amp; 1 &amp; 1 &amp; 1 &amp; 1 &amp; 0 \\&#10;1 &amp; 0 &amp; 1 &amp; 1 &amp; 1 &amp; 0 \\&#10;1 &amp; 1 &amp; 0 &amp; 0 &amp; 1 &amp; 1 \\&#10;1 &amp; 1 &amp; 0 &amp; 0 &amp; 0 &amp; 1 \\&#10;1 &amp; 1 &amp; 1 &amp; 0 &amp; 0 &amp; 1 \\&#10;0 &amp; 0 &amp; 1 &amp; 1 &amp; 1 &amp; 0 \\&#10;\end{array}\right)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03"/>
  <p:tag name="PICTUREFILESIZE" val="820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det(A) \;=\; \sum_{\pi\in S_n}sign(\pi)\prod_{i=1}^n a_{i\pi(i)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1"/>
  <p:tag name="PICTUREFILESIZE" val="874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{\rm per}(A) \;=\; \sum_{\pi\in S_n}\prod_{i=1}^n a_{i\pi(i)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6"/>
  <p:tag name="PICTUREFILESIZE" val="633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left(\begin{array}{cccccc}&#10;0 &amp; x_{12} &amp; x_{13} &amp; x_{14} &amp; x_{15} &amp; 0 \\&#10;-x_{12} &amp; 0 &amp; x_{23} &amp; x_{24} &amp; x_{25} &amp; 0 \\&#10;-x_{13} &amp; -x_{23} &amp; 0 &amp; 0 &amp; x_{35} &amp; x_{36} \\&#10;-x_{14} &amp; -x_{24} &amp; 0 &amp; 0 &amp; 0 &amp; x_{46} \\&#10;-x_{15} &amp; -x_{25} &amp; -x_{35} &amp; 0 &amp; 0 &amp; x_{56} \\&#10;0 &amp; 0 &amp; -x_{36} &amp; -x_{46} &amp; -x_{56} &amp; 0 \\&#10;\end{array}\right)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96"/>
  <p:tag name="PICTUREFILESIZE" val="256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begin{array}{c}&#10;C_{11} \;=\; A_{11}B_{11}+A_{12}B_{21}\\&#10;C_{12} \;=\; A_{11}B_{12}+A_{12}B_{22}\\&#10;C_{21} \;=\; A_{21}B_{11}+A_{22}B_{21}\\&#10;C_{22} \;=\; A_{21}B_{12}+A_{22}B_{22}  \\&#10;\end{array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2163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a_{ij}=\cases{ x_{ij} &amp; if $\{i,j\}\in E$ and $i&lt;j$,\cr&#10;-x_{ji} &amp; if $\{i,j\}\in E$ and $i&gt;j$,\cr&#10;0 &amp; otherwise\cr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64"/>
  <p:tag name="PICTUREFILESIZE" val="1383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A^T=-A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43"/>
  <p:tag name="PICTUREFILESIZE" val="10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A\;=\;\left(\begin{array}{cccc}&#10;0 &amp; x_{12} &amp; 0 &amp; x_{14} \\&#10;-x_{12} &amp; 0 &amp; x_{23} &amp; 0 \\&#10;0 &amp; -x_{23} &amp; 0 &amp;  -x_{34} \\&#10;-x_{14} &amp;  0 &amp; -x_{34} &amp; 0 \\&#10;\end{array}\right)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69"/>
  <p:tag name="PICTUREFILESIZE" val="1275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det A \;=\; x_{12}^2x_{34}^2+ x_{14}^2x_{23}^2 + 2x_{12}x_{23}x_{34}x_{41}\;\ne\;0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09"/>
  <p:tag name="PICTUREFILESIZE" val="910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A\;=\;\left(\begin{array}{cccc}&#10;0 &amp; x_{12} &amp; x_{13} &amp; x_{14} \\&#10;-x_{12} &amp; 0 &amp;0 &amp; 0 \\&#10;-x_{13} &amp; 0 &amp; 0 &amp; 0 \\&#10;-x_{14} &amp;  0 &amp; 0 &amp; 0 \\&#10;\end{array}\right)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46"/>
  <p:tag name="PICTUREFILESIZE" val="105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det A \;=\; 0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47"/>
  <p:tag name="PICTUREFILESIZE" val="138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det A \;=\; \sum_{\pi\in S_n}sign(\pi)\prod_{i=1}^n a_{i\pi(i)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34"/>
  <p:tag name="PICTUREFILESIZE" val="814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pi=(2\;1\;4\;5\;6\;3\;8\;9\;7\;10)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07"/>
  <p:tag name="PICTUREFILESIZE" val="441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\prod_{i=1}^n a_{i\pi'(i)}\;=\;\pm \prod_{i=1}^n a_{i\pi(i)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17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+x_{78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"/>
  <p:tag name="PICTUREFILESIZE" val="9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left(\begin{array}{cc}C_{11}&amp;C_{12}\\C_{21}&amp;C_{22}\end{array}\right)&#10;=&#10;\left(\begin{array}{cc}A_{11}&amp;A_{12}\\A_{21}&amp;A_{22}\end{array}\right)&#10;\left(\begin{array}{cc}B_{11}&amp;B_{12}\\B_{21}&amp;B_{22}\end{array}\right)&#10;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1"/>
  <p:tag name="PICTUREFILESIZE" val="1252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+x_{89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"/>
  <p:tag name="PICTUREFILESIZE" val="105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+x_{45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"/>
  <p:tag name="PICTUREFILESIZE" val="9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+x_{56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"/>
  <p:tag name="PICTUREFILESIZE" val="99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+x_{34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"/>
  <p:tag name="PICTUREFILESIZE" val="92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-x_{79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"/>
  <p:tag name="PICTUREFILESIZE" val="91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-x_{36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"/>
  <p:tag name="PICTUREFILESIZE" val="99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\prod_{i=1}^n a_{i\pi'(i)}\;=\;\pm \prod_{i=1}^n a_{i\pi(i)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17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-x_{12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"/>
  <p:tag name="PICTUREFILESIZE" val="82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+x_{12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"/>
  <p:tag name="PICTUREFILESIZE" val="84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-x_{34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"/>
  <p:tag name="PICTUREFILESIZE" val="89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left(\begin{array}{cc}C_{11}&amp;C_{12}\\C_{21}&amp;C_{22}\end{array}\right)&#10;=&#10;\left(\begin{array}{cc}A_{11}&amp;A_{12}\\A_{21}&amp;A_{22}\end{array}\right)&#10;\left(\begin{array}{cc}B_{11}&amp;B_{12}\\B_{21}&amp;B_{22}\end{array}\right)&#10;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1"/>
  <p:tag name="PICTUREFILESIZE" val="1252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-x_{45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"/>
  <p:tag name="PICTUREFILESIZE" val="89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+x_{36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"/>
  <p:tag name="PICTUREFILESIZE" val="100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-x_{56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"/>
  <p:tag name="PICTUREFILESIZE" val="98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+x_{79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"/>
  <p:tag name="PICTUREFILESIZE" val="93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-x_{78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"/>
  <p:tag name="PICTUREFILESIZE" val="95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-x_{89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"/>
  <p:tag name="PICTUREFILESIZE" val="103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+x_{12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"/>
  <p:tag name="PICTUREFILESIZE" val="84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-x_{12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"/>
  <p:tag name="PICTUREFILESIZE" val="8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\det A \;=\; \sum_{\pi\in S_n}sign(\pi)\prod_{i=1}^n a_{i\pi(i)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319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\Pr[\,P(a_1,a_2,\ldots,a_n)=0\,]\;\le\;\frac{d}{|S|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43"/>
  <p:tag name="PICTUREFILESIZE" val="9546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begin{array}{c}&#10;C_{11} \;=\; A_{11}B_{11}+A_{12}B_{21}\\&#10;C_{12} \;=\; A_{11}B_{12}+A_{12}B_{22}\\&#10;C_{21} \;=\; A_{21}B_{11}+A_{22}B_{21}\\&#10;C_{22} \;=\; A_{21}B_{12}+A_{22}B_{22}  \\&#10;\end{array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2163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({\rm adj} (A))_{ij} \;=\; {(-1)}^{i+j} \det( A^{j,i}) \;=\; \det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136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A^{-1} \;=\; \frac{{\rm adj}(A)}{\det (A)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98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j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4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i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20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({\rm adj} (A))_{ij} \;=\; {(-1)}^{i+j} \det( A^{j,i}) \;=\; \det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136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j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4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i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20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Replace &#10;{&#10;\color[rgb]{0,0,1}&#10;$x_{ij}$} by &#10;{&#10;\color[rgb]{0,0,1}&#10;$2^{w_{ij}}$}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44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Then,&#10;{&#10;\color[rgb]{0,0,1}&#10;$2^{2W} | \det(A)$} but &#10;{&#10;\color[rgb]{0,0,1}&#10;$2^{2W+1}\not| \det(A)$}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096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Furthermore,&#10;{&#10;\color[rgb]{0,0,1}&#10;$\{i,j\}\in M$} iff &#10;{&#10;\color[rgb]{0,0,1}&#10;$\frac{2^{w_{ij}}\det(A^{ij})}{2^{2W}}$&#10;} is odd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41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c_{ij}=\bigvee_{k=1}^n a_{ik}\land b_{kj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77"/>
  <p:tag name="PICTUREFILESIZE" val="468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{&#10;\color[rgb]{0,0,1}&#10;$N\log N\log\log N$}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454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{&#10;\color[rgb]{0,0,1}&#10;$N\log N\,2^{O(\log^*\!N)}$}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20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{&#10;\color[rgb]{0,0,1}&#10;$\tilde{O}(N)$}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304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{&#10;\color[rgb]{0,0,1}&#10;$N^2$}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3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95"/>
  <p:tag name="PICTUREFILESIZE" val="6867"/>
  <p:tag name="TEXPOINT" val="latex"/>
  <p:tag name="SOURCE" val="\documentclass{article}\pagestyle{empty}&#10;\usepackage[usenames]{color}&#10;\begin{document}&#10;\color[rgb]{0,0,1}&#10;$$c_{ij}\;=\; \min_k\{a_{ik}+b_{kj}\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&#10;$$c'_{ij}\;=\; \sum_kx^{a_{ik}+b_{kj}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652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&#10;$$c_{ij}\;=\; \mbox{\sl first}(c'_{ij})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07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&#10;$$\sum_{(v,w)\in E} c_{uw} = \sum_{w\in V} c_{uw}a_{wv} = {(CA)}_{uv} \;{\color[rgb]{0,0,0}\ge}\; \deg(v)c_{uv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1677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0,0,1}&#10;$k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36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&#10;$k-1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174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C\;=\;A\,B$$&#10;$$c_{ij}\;=\;\sum_k a_{ik}b_{kj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72"/>
  <p:tag name="PICTUREFILESIZE" val="563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&#10;$$\sum_{(v,w)\in E} c_{uw} = \sum_{w\in V} c_{uw}a_{wv} = {(CA)}_{uv} \;{\color[rgb]{0,0,0}\ge}\; \deg(v)c_{uv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1677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u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30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v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"/>
  <p:tag name="PICTUREFILESIZE" val="129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w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39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&#10;$$\sum_{(v,w)\in E} c_{uw} = \sum_{w\in V} c_{uw}a_{wv} = {(CA)}_{uv} \;{\color[rgb]{0,0,0}&lt;}\; \deg(v)c_{uv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1680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0.8}&#10;$$C\;=\;AB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92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0.8}&#10;$$c_{ij}=\bigvee_{k=1}^n a_{ik}\land b_{kj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1095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&#10;If {\color[rgb]{0,0,0.8}$c_{ij}=0$} then {\color[rgb]{0,0,0.8}$w_{ij}=0$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718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&#10;If {\color[rgb]{0,0,0.8}$c_{ij}=1$} then {\color[rgb]{0,0,0.8}&#10;$w_{ij}=k$} where {\color[rgb]{0,0,0.8}&#10;$a_{ik}=b_{kj}=1$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264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95"/>
  <p:tag name="PICTUREFILESIZE" val="6867"/>
  <p:tag name="TEXPOINT" val="latex"/>
  <p:tag name="SOURCE" val="\documentclass{article}\pagestyle{empty}&#10;\usepackage[usenames]{color}&#10;\begin{document}&#10;\color[rgb]{0,0,1}&#10;$$c_{ij}\;=\; \min_k\{a_{ik}+b_{kj}\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C\;=\;A\cdot B$$&#10;$$c_{ij}\;=\;\bigvee_k a_{ik}\land b_{kj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79"/>
  <p:tag name="PICTUREFILESIZE" val="605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&#10;$$c'_{ij}\;=\; \sum_kx^{a_{ik}+b_{kj}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652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&#10;$$c_{ij}\;=\; \mbox{\sl first}(c'_{ij})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07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&#10;$$q=\bigl(\frac{n}{p}\bigr)^{\frac{1}{1-\alpha}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98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&#10;$$&#10;\begin{array}{llc}&#10;\bigl(\frac{n}{q}\bigr)^{\omega}\cdot q^2&#10;&amp;=&amp; n^{\omega-\frac{\omega-2}{1-\alpha}}\cdot p^{\frac{\omega-2}{1-\alpha}}\\&#10;&amp;\approx&amp; n^{1.85}p^{0.54}\\&#10;\end{array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63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left(\begin{array}{cccccc}&#10;1        &amp; 0 &amp; x_{13} &amp; x_{14} &amp; x_{15} &amp; 0 \\&#10;x_{21} &amp; 1 &amp; 0 &amp; x_{24} &amp; x_{25} &amp; 0 \\&#10;0 &amp; x_{32} &amp; 1 &amp; 0 &amp; x_{35} &amp; x_{36} \\&#10;0 &amp; 0 &amp; 0 &amp; 1 &amp; 0 &amp; x_{46} \\&#10;0 &amp; 0 &amp; 0 &amp; 0 &amp; 1 &amp; 0 \\&#10;0 &amp; 0 &amp; 0 &amp; 0 &amp; x_{56} &amp; 1 \\&#10;\end{array}\right)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7"/>
  <p:tag name="PICTUREFILESIZE" val="1839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\det(A)\not\equiv 0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5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({\rm adj}(A))_{ij}\not\equiv 0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38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left(\begin{array}{cccccc}&#10;1        &amp; 0 &amp; x_{13} &amp; x_{14} &amp; x_{15} &amp; 0 \\&#10;x_{21} &amp; 1 &amp; 0 &amp; x_{24} &amp; x_{25} &amp; 0 \\&#10;0 &amp; x_{32} &amp; 1 &amp; 0 &amp; x_{35} &amp; x_{36} \\&#10;0 &amp; 0 &amp; 0 &amp; 1 &amp; 0 &amp; x_{46} \\&#10;0 &amp; 0 &amp; 0 &amp; 0 &amp; 1 &amp; 0 \\&#10;0 &amp; 0 &amp; 0 &amp; 0 &amp; x_{65} &amp; 1 \\&#10;\end{array}\right)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7"/>
  <p:tag name="PICTUREFILESIZE" val="1839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newcommand{\RED}[1]{\color[rgb]{1,0,0}#1}&#10;$$\det \left(\begin{array}{cccccc}&#10;\RED{0}        &amp; 0 &amp; x_{13} &amp; x_{14} &amp; x_{15} &amp; 0 \\&#10;\RED{0} &amp; 1 &amp; 0 &amp; x_{24} &amp; x_{25} &amp; 0 \\&#10;\RED{0} &amp; x_{32} &amp; 1 &amp; 0 &amp; x_{35} &amp; x_{36} \\&#10;\RED{0} &amp; 0 &amp; 0 &amp; 1 &amp; 0 &amp; x_{46} \\&#10;\RED{1} &amp; \RED{0} &amp; \RED{0} &amp; \RED{0} &amp; \RED{0} &amp; \RED{0} \\&#10;\RED{0} &amp; 0 &amp; 0 &amp; 0 &amp; x_{65} &amp; 1 \\&#10;\end{array}\right)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3134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newcommand{\RED}[1]{\color[rgb]{1,0,0}#1}&#10;$$=\begin{array}{c}&#10;-x_{15} \\ &#10;- x_{13} x_{32} x_{25}  \\&#10; + x_{13} x_{35} \\&#10; - x_{13} x_{36} x_{56} \\&#10; - x_{14} x_{46} x_{65} \\&#10;-   x_{13} x_{32} x_{24}  x_{46} x_{65}&#10;\end{array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196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left(\begin{array}{cccccc}&#10;0 &amp; 0 &amp; 1 &amp; 1 &amp; 1 &amp; 0 \\&#10;1 &amp; 0 &amp; 0 &amp; 1 &amp; 1 &amp; 0 \\&#10;0 &amp; 1 &amp; 0 &amp; 0 &amp; 1 &amp; 1 \\&#10;0 &amp; 0 &amp; 0 &amp; 0 &amp; 0 &amp; 1 \\&#10;0 &amp; 0 &amp; 0 &amp; 0 &amp; 0 &amp; 0 \\&#10;0 &amp; 0 &amp; 0 &amp; 0 &amp; 1 &amp; 0 \\&#10;\end{array}\right)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03"/>
  <p:tag name="PICTUREFILESIZE" val="907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(A+uv^T)^{-1} \;=\; A^{-1} - \frac{A^{-1}uv^TA^{-1}}{1+v^TA^{-1}u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150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v^TA^{-1}u : 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295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A^{-1}uv^TA^{-1} : 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59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A_k=A_{k-1}+a_ku_kv_k 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503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&#10;$$A^{-1}_k=A^{-1}_{k-1}+\alpha_ku'_k{v'_k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642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&#10;$$\alpha_k = 1+a_kv_kA^{-1}_{k-1}u_k =&#10;1+a_k(A^{-1}_{k-1})_{j_k,i_k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105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&#10;$$u'_k = A^{-1}_{k-1}u_k=&#10;(A^{-1}_{k-1})_{*,i_k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724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&#10;$$v'_k = v_k A^{-1}_{k-1}=&#10;(A^{-1}_{k-1})_{j_k,*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14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A^{-1}_k=A^{-1}_{0}+\sum_{i=1}^k\alpha_iu'_i{v'_i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776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a_k=\pm a_{i_k,j_k} 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652"/>
</p:tagLst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עיצוב ברירת מחדל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45928</TotalTime>
  <Words>4484</Words>
  <Application>Microsoft Office PowerPoint</Application>
  <PresentationFormat>On-screen Show (4:3)</PresentationFormat>
  <Paragraphs>974</Paragraphs>
  <Slides>131</Slides>
  <Notes>110</Notes>
  <HiddenSlides>17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131</vt:i4>
      </vt:variant>
    </vt:vector>
  </HeadingPairs>
  <TitlesOfParts>
    <vt:vector size="142" baseType="lpstr">
      <vt:lpstr>Arial</vt:lpstr>
      <vt:lpstr>Times New Roman</vt:lpstr>
      <vt:lpstr>Comic Sans MS</vt:lpstr>
      <vt:lpstr>SimSun</vt:lpstr>
      <vt:lpstr>Copperplate Gothic Bold</vt:lpstr>
      <vt:lpstr>Symbol</vt:lpstr>
      <vt:lpstr>Wingdings</vt:lpstr>
      <vt:lpstr>PMingLiU</vt:lpstr>
      <vt:lpstr>cmsy10</vt:lpstr>
      <vt:lpstr>עיצוב ברירת מחדל</vt:lpstr>
      <vt:lpstr>Equation</vt:lpstr>
      <vt:lpstr>Matrix Multiplication  and  Graph Algorithms</vt:lpstr>
      <vt:lpstr>Outline</vt:lpstr>
      <vt:lpstr>Slide 3</vt:lpstr>
      <vt:lpstr>Short introduction to Fast matrix multiplication</vt:lpstr>
      <vt:lpstr>Algebraic Matrix Multiplication</vt:lpstr>
      <vt:lpstr>Matrix multiplication algorithms</vt:lpstr>
      <vt:lpstr>Multiplying 22 matrices</vt:lpstr>
      <vt:lpstr>Multiplying nn matrices</vt:lpstr>
      <vt:lpstr>Strassen’s 22 algorithm</vt:lpstr>
      <vt:lpstr>Slide 10</vt:lpstr>
      <vt:lpstr>Strassen’s nn algorithm</vt:lpstr>
      <vt:lpstr>Matrix multiplication algorithms</vt:lpstr>
      <vt:lpstr>Determinants / Inverses</vt:lpstr>
      <vt:lpstr>Matrix Multiplication Determinants / Inverses</vt:lpstr>
      <vt:lpstr>Rectangular Matrix multiplication</vt:lpstr>
      <vt:lpstr>BOOLEAN MATRIX MULTIPLICATION  and TRANSIVE CLOSURE</vt:lpstr>
      <vt:lpstr>Boolean Matrix Multiplication</vt:lpstr>
      <vt:lpstr>Algebraic Product</vt:lpstr>
      <vt:lpstr>Transitive Closure</vt:lpstr>
      <vt:lpstr>Adjacency matrix  of a directed graph</vt:lpstr>
      <vt:lpstr>Transitive Closure  using matrix multiplication</vt:lpstr>
      <vt:lpstr>Slide 22</vt:lpstr>
      <vt:lpstr>Slide 23</vt:lpstr>
      <vt:lpstr>MIN-PLUS MATRIX MULTIPLICATION  and ALL-PAIRS  SHORTEST PATHS (APSP)</vt:lpstr>
      <vt:lpstr>An interesting special case of the APSP problem</vt:lpstr>
      <vt:lpstr>Min-Plus Products</vt:lpstr>
      <vt:lpstr>Solving APSP by repeated squaring</vt:lpstr>
      <vt:lpstr>Slide 28</vt:lpstr>
      <vt:lpstr>Algebraic Product</vt:lpstr>
      <vt:lpstr>Slide 30</vt:lpstr>
      <vt:lpstr>Algebraic Decision Trees</vt:lpstr>
      <vt:lpstr>Breaking a square product into several rectangular products</vt:lpstr>
      <vt:lpstr>Fredman’s trick</vt:lpstr>
      <vt:lpstr>Fredman’s trick (cont.)</vt:lpstr>
      <vt:lpstr>All-Pairs Shortest Paths in directed graphs with “real” edge weights</vt:lpstr>
      <vt:lpstr>PERFECT MATCHINGS</vt:lpstr>
      <vt:lpstr>Matchings</vt:lpstr>
      <vt:lpstr>Matchings</vt:lpstr>
      <vt:lpstr>Perfect Matchings</vt:lpstr>
      <vt:lpstr>Perfect Matchings</vt:lpstr>
      <vt:lpstr>Algorithms for finding  perfect or maximum matchings</vt:lpstr>
      <vt:lpstr>Algorithms for finding  perfect or maximum matchings</vt:lpstr>
      <vt:lpstr>Combinatorial algorithms for finding perfect or maximum matchings</vt:lpstr>
      <vt:lpstr>Adjacency matrix  of a undirected graph</vt:lpstr>
      <vt:lpstr>Matchings, Permanents, Determinants</vt:lpstr>
      <vt:lpstr>Tutte’s matrix  (Skew-symmetric symbolic adjacency matrix)</vt:lpstr>
      <vt:lpstr>Tutte’s theorem</vt:lpstr>
      <vt:lpstr>Tutte’s theorem</vt:lpstr>
      <vt:lpstr>Proof of Tutte’s theorem</vt:lpstr>
      <vt:lpstr>Cycle covers</vt:lpstr>
      <vt:lpstr>Reversing Cycles</vt:lpstr>
      <vt:lpstr>Proof of Tutte’s theorem (cont.)</vt:lpstr>
      <vt:lpstr>Proof of Tutte’s theorem (cont.)</vt:lpstr>
      <vt:lpstr>Proof of Tutte’s theorem (cont.)</vt:lpstr>
      <vt:lpstr>An algorithm for perfect matchings?</vt:lpstr>
      <vt:lpstr>The Schwartz-Zippel lemma</vt:lpstr>
      <vt:lpstr>Lovasz’s algorithm for  existence of perfect matchings</vt:lpstr>
      <vt:lpstr>Parallel algorithms</vt:lpstr>
      <vt:lpstr>Finding perfect matchings</vt:lpstr>
      <vt:lpstr>Finding perfect matchings</vt:lpstr>
      <vt:lpstr>Adjoint and Cramer’s rule</vt:lpstr>
      <vt:lpstr>Finding perfect matchings</vt:lpstr>
      <vt:lpstr>Finding unique minimum weight perfect matchings  [Mulmuley-Vazirani-Vazirani (1987)]</vt:lpstr>
      <vt:lpstr>Isolating lemma [Mulmuley-Vazirani-Vazirani (1987)]</vt:lpstr>
      <vt:lpstr>Proof of Isolating lemma [Mulmuley-Vazirani-Vazirani (1987)]</vt:lpstr>
      <vt:lpstr>Finding perfect matchings  [Mulmuley-Vazirani-Vazirani (1987)]</vt:lpstr>
      <vt:lpstr>Multiplying two N-bit numbers</vt:lpstr>
      <vt:lpstr>Finding perfect matchings</vt:lpstr>
      <vt:lpstr>Slide 69</vt:lpstr>
      <vt:lpstr>Slide 70</vt:lpstr>
      <vt:lpstr>SHORTEST PATHS</vt:lpstr>
      <vt:lpstr>UNWEIGHTED UNDIRECTED SHORTEST PATHS</vt:lpstr>
      <vt:lpstr>Slide 73</vt:lpstr>
      <vt:lpstr>Directed versus undirected graphs</vt:lpstr>
      <vt:lpstr>Distances in G and its square G2</vt:lpstr>
      <vt:lpstr>Distances in G and its square G2 (cont.)</vt:lpstr>
      <vt:lpstr>Distances in G and its square G2  (cont.)</vt:lpstr>
      <vt:lpstr>Even distances</vt:lpstr>
      <vt:lpstr>Odd distances</vt:lpstr>
      <vt:lpstr>Seidel’s algorithm</vt:lpstr>
      <vt:lpstr>Slide 81</vt:lpstr>
      <vt:lpstr>Distances vs. Shortest Paths</vt:lpstr>
      <vt:lpstr>Witnesses for  Boolean Matrix Multiplication</vt:lpstr>
      <vt:lpstr>Slide 84</vt:lpstr>
      <vt:lpstr>Slide 85</vt:lpstr>
      <vt:lpstr>DIRECTED SHORTEST PATHS</vt:lpstr>
      <vt:lpstr>Slide 87</vt:lpstr>
      <vt:lpstr>Slide 88</vt:lpstr>
      <vt:lpstr>Slide 89</vt:lpstr>
      <vt:lpstr>Slide 90</vt:lpstr>
      <vt:lpstr>Sampled Repeated Squaring  (Z ’98)</vt:lpstr>
      <vt:lpstr>Sampled Distance Products (Z ’98)</vt:lpstr>
      <vt:lpstr>Sampled Repeated Squaring - Correctness</vt:lpstr>
      <vt:lpstr>Rectangular Matrix multiplication</vt:lpstr>
      <vt:lpstr>Rectangular Matrix multiplication</vt:lpstr>
      <vt:lpstr>Rectangular Matrix multiplication</vt:lpstr>
      <vt:lpstr>Complexity of APSP algorithm</vt:lpstr>
      <vt:lpstr>Slide 98</vt:lpstr>
      <vt:lpstr>Slide 99</vt:lpstr>
      <vt:lpstr>Open problem: Can APSP in directed graphs  be solved in O(n) time?</vt:lpstr>
      <vt:lpstr>The preprocessing algorithm (YZ ’05)</vt:lpstr>
      <vt:lpstr>The APSP algorithm</vt:lpstr>
      <vt:lpstr>Twice Sampled Distance Products</vt:lpstr>
      <vt:lpstr>The query answering algorithm</vt:lpstr>
      <vt:lpstr>The preprocessing algorithm: Correctness</vt:lpstr>
      <vt:lpstr>The query answering algorithm: Correctness</vt:lpstr>
      <vt:lpstr>Slide 107</vt:lpstr>
      <vt:lpstr>Approximate min-plus products</vt:lpstr>
      <vt:lpstr>Addaptive Scaling</vt:lpstr>
      <vt:lpstr>Slide 110</vt:lpstr>
      <vt:lpstr>Slide 111</vt:lpstr>
      <vt:lpstr>Slide 112</vt:lpstr>
      <vt:lpstr>Open problems</vt:lpstr>
      <vt:lpstr>DYNAMIC TRANSITIVE CLOSURE</vt:lpstr>
      <vt:lpstr>Dynamic transitive closure</vt:lpstr>
      <vt:lpstr>Inserting/Deleting and edge</vt:lpstr>
      <vt:lpstr>Symbolic Adjacency matrix </vt:lpstr>
      <vt:lpstr>Reachability via adjoint [Sankowski ’04] </vt:lpstr>
      <vt:lpstr>Reachability via adjoint (example)</vt:lpstr>
      <vt:lpstr>Dynamic transitive closure</vt:lpstr>
      <vt:lpstr>Sherman-Morrison formula</vt:lpstr>
      <vt:lpstr>O(n2) update / O(1) query algorithm  [Sankowski ’04] </vt:lpstr>
      <vt:lpstr>Lazy updates</vt:lpstr>
      <vt:lpstr>Lazy updates (cont.)</vt:lpstr>
      <vt:lpstr>Lazy updates (cont.)</vt:lpstr>
      <vt:lpstr>Even Lazier updates</vt:lpstr>
      <vt:lpstr>Dynamic transitive closure</vt:lpstr>
      <vt:lpstr>Finding triangles in O(m2 /(+1)) time  [Alon-Yuster-Z (1997)]</vt:lpstr>
      <vt:lpstr>Finding longer simple cycles</vt:lpstr>
      <vt:lpstr>Color coding [AYZ ’95]</vt:lpstr>
      <vt:lpstr>Sherman-Morrison-Woodbury formula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Coloring k-colorable graphs  using smaller palletes</dc:title>
  <dc:creator>Uri Zwick</dc:creator>
  <cp:lastModifiedBy>Uri Zwick</cp:lastModifiedBy>
  <cp:revision>1137</cp:revision>
  <cp:lastPrinted>2000-08-13T22:29:51Z</cp:lastPrinted>
  <dcterms:created xsi:type="dcterms:W3CDTF">2000-08-08T08:53:06Z</dcterms:created>
  <dcterms:modified xsi:type="dcterms:W3CDTF">2009-12-30T08:53:25Z</dcterms:modified>
</cp:coreProperties>
</file>