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624" r:id="rId2"/>
    <p:sldId id="519" r:id="rId3"/>
    <p:sldId id="475" r:id="rId4"/>
    <p:sldId id="662" r:id="rId5"/>
    <p:sldId id="643" r:id="rId6"/>
    <p:sldId id="663" r:id="rId7"/>
    <p:sldId id="644" r:id="rId8"/>
    <p:sldId id="645" r:id="rId9"/>
    <p:sldId id="646" r:id="rId10"/>
    <p:sldId id="647" r:id="rId11"/>
    <p:sldId id="653" r:id="rId12"/>
    <p:sldId id="654" r:id="rId13"/>
    <p:sldId id="655" r:id="rId14"/>
    <p:sldId id="656" r:id="rId15"/>
    <p:sldId id="657" r:id="rId16"/>
    <p:sldId id="652" r:id="rId17"/>
    <p:sldId id="660" r:id="rId18"/>
    <p:sldId id="661" r:id="rId19"/>
    <p:sldId id="665" r:id="rId20"/>
    <p:sldId id="668" r:id="rId21"/>
    <p:sldId id="664" r:id="rId22"/>
    <p:sldId id="625" r:id="rId23"/>
    <p:sldId id="541" r:id="rId24"/>
    <p:sldId id="666" r:id="rId25"/>
    <p:sldId id="667" r:id="rId26"/>
  </p:sldIdLst>
  <p:sldSz cx="10080625" cy="7559675"/>
  <p:notesSz cx="7556500" cy="10693400"/>
  <p:custDataLst>
    <p:tags r:id="rId28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00"/>
    <a:srgbClr val="CC00FF"/>
    <a:srgbClr val="009900"/>
    <a:srgbClr val="FF9933"/>
    <a:srgbClr val="FF8585"/>
    <a:srgbClr val="FFE285"/>
    <a:srgbClr val="CC3300"/>
    <a:srgbClr val="9900CC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65" autoAdjust="0"/>
    <p:restoredTop sz="92674" autoAdjust="0"/>
  </p:normalViewPr>
  <p:slideViewPr>
    <p:cSldViewPr snapToGrid="0">
      <p:cViewPr varScale="1">
        <p:scale>
          <a:sx n="97" d="100"/>
          <a:sy n="97" d="100"/>
        </p:scale>
        <p:origin x="1800" y="8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-90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80000"/>
            <a:ext cx="6043613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7DD90F1-781E-48D9-A268-1E9E4CF80749}" type="slidenum">
              <a:rPr lang="he-IL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82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1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786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5BD80B-2F0F-4D16-8C58-BF29D7485CF5}" type="slidenum">
              <a:rPr lang="he-IL"/>
              <a:pPr/>
              <a:t>25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4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3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2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3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15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D212A0-33AB-49AF-AD12-E6603F6ADB4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CB029B-FDDF-4478-82D0-E1F66FF1A89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451804-56E7-4A54-888B-59DB5537F2A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fld id="{B3B62FD1-9847-4183-A022-59E66F4BB3C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A8E946-F465-49CB-BC98-1AB064A4AF09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8CBC7-2C53-41C4-AB16-504CECE36C8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3A7C3B-BA08-4D23-B15A-C18327D71144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E7C34-8286-44E8-A5FB-6929FE70047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11F2A-877A-446D-972A-471E3F93289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4481A-9D47-4DC3-BD00-60714AF4814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3F7C4C-3F47-4652-BB6B-9968ADB4270E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B3E442-5338-4F4D-AA16-D938BE13CA37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E491FC0-88B1-48E7-A965-EDCF8BA5F483}" type="slidenum">
              <a:rPr lang="he-IL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marL="862013" indent="-21431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marL="10795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15367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19939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24511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29083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2711600"/>
            <a:ext cx="10080625" cy="674224"/>
          </a:xfrm>
          <a:ln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4000" dirty="0" smtClean="0">
                <a:solidFill>
                  <a:srgbClr val="FF0000"/>
                </a:solidFill>
              </a:rPr>
              <a:t>Uri Zwick </a:t>
            </a:r>
            <a:r>
              <a:rPr lang="en-GB" sz="4000" dirty="0" smtClean="0">
                <a:solidFill>
                  <a:schemeClr val="tx1"/>
                </a:solidFill>
              </a:rPr>
              <a:t>–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smtClean="0">
                <a:solidFill>
                  <a:srgbClr val="993300"/>
                </a:solidFill>
              </a:rPr>
              <a:t>Tel </a:t>
            </a:r>
            <a:r>
              <a:rPr lang="en-GB" sz="4000" dirty="0">
                <a:solidFill>
                  <a:srgbClr val="993300"/>
                </a:solidFill>
              </a:rPr>
              <a:t>Aviv </a:t>
            </a:r>
            <a:r>
              <a:rPr lang="en-GB" sz="4000" dirty="0" smtClean="0">
                <a:solidFill>
                  <a:srgbClr val="993300"/>
                </a:solidFill>
              </a:rPr>
              <a:t>Univ.</a:t>
            </a:r>
            <a:endParaRPr lang="zh-CN" altLang="en-GB" sz="4000" dirty="0">
              <a:solidFill>
                <a:srgbClr val="993300"/>
              </a:solidFill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588" y="515716"/>
            <a:ext cx="10080624" cy="1661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5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Simplex Method –</a:t>
            </a:r>
            <a:br>
              <a:rPr lang="en-US" sz="5400" b="1" dirty="0" smtClean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lang="en-US" sz="5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Randomized Pivoting Rules</a:t>
            </a:r>
            <a:endParaRPr lang="en-GB" sz="4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810500"/>
            <a:ext cx="10083800" cy="16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TexPoint</a:t>
            </a:r>
            <a:r>
              <a:rPr lang="en-US" dirty="0">
                <a:latin typeface="Times New Roman" pitchFamily="18" charset="0"/>
              </a:rPr>
              <a:t> fonts used in EMF. </a:t>
            </a:r>
          </a:p>
          <a:p>
            <a:r>
              <a:rPr lang="en-US" dirty="0">
                <a:latin typeface="Times New Roman" pitchFamily="18" charset="0"/>
              </a:rPr>
              <a:t>Read the </a:t>
            </a:r>
            <a:r>
              <a:rPr lang="en-US" dirty="0" err="1">
                <a:latin typeface="Times New Roman" pitchFamily="18" charset="0"/>
              </a:rPr>
              <a:t>TexPoint</a:t>
            </a:r>
            <a:r>
              <a:rPr lang="en-US" dirty="0">
                <a:latin typeface="Times New Roman" pitchFamily="18" charset="0"/>
              </a:rPr>
              <a:t> manual before you delete this box.: </a:t>
            </a:r>
            <a:r>
              <a:rPr lang="en-US" dirty="0" smtClean="0">
                <a:latin typeface="cmmi10" pitchFamily="34" charset="0"/>
              </a:rPr>
              <a:t>A</a:t>
            </a:r>
            <a:r>
              <a:rPr lang="en-US" dirty="0" smtClean="0">
                <a:latin typeface="cmr7" pitchFamily="34" charset="0"/>
              </a:rPr>
              <a:t>A</a:t>
            </a:r>
            <a:r>
              <a:rPr lang="en-US" dirty="0" smtClean="0">
                <a:latin typeface="cmsy10" pitchFamily="34" charset="0"/>
              </a:rPr>
              <a:t>A</a:t>
            </a:r>
            <a:r>
              <a:rPr lang="en-US" dirty="0" smtClean="0">
                <a:latin typeface="cmmi7" pitchFamily="34" charset="0"/>
              </a:rPr>
              <a:t>A</a:t>
            </a:r>
            <a:r>
              <a:rPr lang="en-US" dirty="0" smtClean="0">
                <a:latin typeface="CMR10"/>
              </a:rPr>
              <a:t>A</a:t>
            </a:r>
            <a:r>
              <a:rPr lang="en-US" dirty="0" smtClean="0">
                <a:latin typeface="CMSY10ORIG"/>
              </a:rPr>
              <a:t>A</a:t>
            </a:r>
            <a:endParaRPr lang="en-US" dirty="0">
              <a:latin typeface="cmmi7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8" y="4103333"/>
            <a:ext cx="10080625" cy="2668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Recent Advances</a:t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​in Parameterized </a:t>
            </a:r>
            <a:r>
              <a:rPr lang="en-US" sz="4000" b="1" dirty="0" smtClean="0">
                <a:solidFill>
                  <a:srgbClr val="00B050"/>
                </a:solidFill>
              </a:rPr>
              <a:t>Complexity</a:t>
            </a:r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  <a:p>
            <a:pPr algn="ctr"/>
            <a:r>
              <a:rPr lang="en-US" sz="4000" dirty="0" smtClean="0"/>
              <a:t>December </a:t>
            </a:r>
            <a:r>
              <a:rPr lang="en-US" sz="4000" dirty="0"/>
              <a:t>3-7, 2017</a:t>
            </a:r>
            <a:br>
              <a:rPr lang="en-US" sz="4000" dirty="0"/>
            </a:br>
            <a:r>
              <a:rPr lang="en-US" sz="4000" dirty="0"/>
              <a:t>​Tel Aviv, Israel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1174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 bwMode="auto">
          <a:xfrm>
            <a:off x="5203534" y="4763426"/>
            <a:ext cx="1508760" cy="960120"/>
          </a:xfrm>
          <a:custGeom>
            <a:avLst/>
            <a:gdLst>
              <a:gd name="connsiteX0" fmla="*/ 0 w 1508760"/>
              <a:gd name="connsiteY0" fmla="*/ 0 h 960120"/>
              <a:gd name="connsiteX1" fmla="*/ 1508760 w 1508760"/>
              <a:gd name="connsiteY1" fmla="*/ 335280 h 960120"/>
              <a:gd name="connsiteX2" fmla="*/ 1325880 w 1508760"/>
              <a:gd name="connsiteY2" fmla="*/ 960120 h 960120"/>
              <a:gd name="connsiteX3" fmla="*/ 0 w 1508760"/>
              <a:gd name="connsiteY3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760" h="960120">
                <a:moveTo>
                  <a:pt x="0" y="0"/>
                </a:moveTo>
                <a:lnTo>
                  <a:pt x="1508760" y="335280"/>
                </a:lnTo>
                <a:lnTo>
                  <a:pt x="1325880" y="960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278880" y="1349513"/>
            <a:ext cx="1402080" cy="537132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3505200" y="1676400"/>
            <a:ext cx="5333545" cy="41553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332940" y="1349513"/>
            <a:ext cx="8487876" cy="32072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897451" y="3336624"/>
            <a:ext cx="1864659" cy="17929"/>
          </a:xfrm>
          <a:prstGeom prst="straightConnector1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883920" y="3835958"/>
            <a:ext cx="8321040" cy="17887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148840" y="2606040"/>
            <a:ext cx="5532120" cy="39166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8305800" y="1569720"/>
            <a:ext cx="137160" cy="3358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7162800" y="1487467"/>
            <a:ext cx="457200" cy="1379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322320" y="1737626"/>
            <a:ext cx="259080" cy="3839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7391400" y="6019800"/>
            <a:ext cx="228600" cy="277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2240280" y="4170971"/>
            <a:ext cx="106680" cy="45436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-19665" y="4022120"/>
            <a:ext cx="6715433" cy="3558552"/>
          </a:xfrm>
          <a:custGeom>
            <a:avLst/>
            <a:gdLst>
              <a:gd name="connsiteX0" fmla="*/ 6715433 w 6715433"/>
              <a:gd name="connsiteY0" fmla="*/ 1081549 h 3569110"/>
              <a:gd name="connsiteX1" fmla="*/ 1779639 w 6715433"/>
              <a:gd name="connsiteY1" fmla="*/ 0 h 3569110"/>
              <a:gd name="connsiteX2" fmla="*/ 0 w 6715433"/>
              <a:gd name="connsiteY2" fmla="*/ 668594 h 3569110"/>
              <a:gd name="connsiteX3" fmla="*/ 19665 w 6715433"/>
              <a:gd name="connsiteY3" fmla="*/ 3539613 h 3569110"/>
              <a:gd name="connsiteX4" fmla="*/ 6096000 w 6715433"/>
              <a:gd name="connsiteY4" fmla="*/ 3569110 h 3569110"/>
              <a:gd name="connsiteX5" fmla="*/ 6715433 w 6715433"/>
              <a:gd name="connsiteY5" fmla="*/ 1081549 h 3569110"/>
              <a:gd name="connsiteX0" fmla="*/ 6715433 w 6715433"/>
              <a:gd name="connsiteY0" fmla="*/ 1085883 h 3573444"/>
              <a:gd name="connsiteX1" fmla="*/ 1775305 w 6715433"/>
              <a:gd name="connsiteY1" fmla="*/ 0 h 3573444"/>
              <a:gd name="connsiteX2" fmla="*/ 0 w 6715433"/>
              <a:gd name="connsiteY2" fmla="*/ 672928 h 3573444"/>
              <a:gd name="connsiteX3" fmla="*/ 19665 w 6715433"/>
              <a:gd name="connsiteY3" fmla="*/ 3543947 h 3573444"/>
              <a:gd name="connsiteX4" fmla="*/ 6096000 w 6715433"/>
              <a:gd name="connsiteY4" fmla="*/ 3573444 h 3573444"/>
              <a:gd name="connsiteX5" fmla="*/ 6715433 w 6715433"/>
              <a:gd name="connsiteY5" fmla="*/ 1085883 h 3573444"/>
              <a:gd name="connsiteX0" fmla="*/ 6715433 w 6715433"/>
              <a:gd name="connsiteY0" fmla="*/ 1079926 h 3567487"/>
              <a:gd name="connsiteX1" fmla="*/ 1778283 w 6715433"/>
              <a:gd name="connsiteY1" fmla="*/ 0 h 3567487"/>
              <a:gd name="connsiteX2" fmla="*/ 0 w 6715433"/>
              <a:gd name="connsiteY2" fmla="*/ 666971 h 3567487"/>
              <a:gd name="connsiteX3" fmla="*/ 19665 w 6715433"/>
              <a:gd name="connsiteY3" fmla="*/ 3537990 h 3567487"/>
              <a:gd name="connsiteX4" fmla="*/ 6096000 w 6715433"/>
              <a:gd name="connsiteY4" fmla="*/ 3567487 h 3567487"/>
              <a:gd name="connsiteX5" fmla="*/ 6715433 w 6715433"/>
              <a:gd name="connsiteY5" fmla="*/ 1079926 h 3567487"/>
              <a:gd name="connsiteX0" fmla="*/ 6715433 w 6715433"/>
              <a:gd name="connsiteY0" fmla="*/ 1070991 h 3558552"/>
              <a:gd name="connsiteX1" fmla="*/ 1763390 w 6715433"/>
              <a:gd name="connsiteY1" fmla="*/ 0 h 3558552"/>
              <a:gd name="connsiteX2" fmla="*/ 0 w 6715433"/>
              <a:gd name="connsiteY2" fmla="*/ 658036 h 3558552"/>
              <a:gd name="connsiteX3" fmla="*/ 19665 w 6715433"/>
              <a:gd name="connsiteY3" fmla="*/ 3529055 h 3558552"/>
              <a:gd name="connsiteX4" fmla="*/ 6096000 w 6715433"/>
              <a:gd name="connsiteY4" fmla="*/ 3558552 h 3558552"/>
              <a:gd name="connsiteX5" fmla="*/ 6715433 w 6715433"/>
              <a:gd name="connsiteY5" fmla="*/ 1070991 h 355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5433" h="3558552">
                <a:moveTo>
                  <a:pt x="6715433" y="1070991"/>
                </a:moveTo>
                <a:lnTo>
                  <a:pt x="1763390" y="0"/>
                </a:lnTo>
                <a:lnTo>
                  <a:pt x="0" y="658036"/>
                </a:lnTo>
                <a:lnTo>
                  <a:pt x="19665" y="3529055"/>
                </a:lnTo>
                <a:lnTo>
                  <a:pt x="6096000" y="3558552"/>
                </a:lnTo>
                <a:lnTo>
                  <a:pt x="6715433" y="1070991"/>
                </a:lnTo>
                <a:close/>
              </a:path>
            </a:pathLst>
          </a:custGeom>
          <a:solidFill>
            <a:srgbClr val="00B05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5106038" y="4657996"/>
            <a:ext cx="216000" cy="216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6430022" y="5625353"/>
            <a:ext cx="216000" cy="2160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6591331" y="4982790"/>
            <a:ext cx="216000" cy="2160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 flipV="1">
            <a:off x="2148840" y="2594697"/>
            <a:ext cx="5532120" cy="391668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" y="317880"/>
            <a:ext cx="10080624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Seidel</a:t>
            </a:r>
            <a:r>
              <a:rPr lang="en-US" sz="4400" dirty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’s algorithm (1991)</a:t>
            </a:r>
            <a:endParaRPr lang="en-GB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567E-6 2.60815E-6 L -0.34252 -0.098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4" y="-4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307221"/>
            <a:ext cx="10080624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Clarkson</a:t>
            </a:r>
            <a:r>
              <a:rPr lang="en-GB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’s Algorithms </a:t>
            </a: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(</a:t>
            </a:r>
            <a:r>
              <a:rPr lang="en-GB" sz="4000" dirty="0">
                <a:solidFill>
                  <a:srgbClr val="C00000"/>
                </a:solidFill>
                <a:cs typeface="Arial" panose="020B0604020202020204" pitchFamily="34" charset="0"/>
              </a:rPr>
              <a:t>1988</a:t>
            </a: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1045097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+mn-lt"/>
                  </a:rPr>
                  <a:t>Reductions to the case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45097"/>
                <a:ext cx="10080624" cy="493084"/>
              </a:xfrm>
              <a:prstGeom prst="rect">
                <a:avLst/>
              </a:prstGeom>
              <a:blipFill>
                <a:blip r:embed="rId3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" y="1675012"/>
                <a:ext cx="10080623" cy="46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rad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75012"/>
                <a:ext cx="10080623" cy="468590"/>
              </a:xfrm>
              <a:prstGeom prst="rect">
                <a:avLst/>
              </a:prstGeom>
              <a:blipFill>
                <a:blip r:embed="rId4"/>
                <a:stretch>
                  <a:fillRect b="-2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4914" y="2230538"/>
                <a:ext cx="10080623" cy="46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4" y="2230538"/>
                <a:ext cx="10080623" cy="468590"/>
              </a:xfrm>
              <a:prstGeom prst="rect">
                <a:avLst/>
              </a:prstGeom>
              <a:blipFill>
                <a:blip r:embed="rId5"/>
                <a:stretch>
                  <a:fillRect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" y="3415323"/>
                <a:ext cx="10080623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  <m:func>
                                <m:func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𝑑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8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  <a:cs typeface="+mn-cs"/>
                            </a:rPr>
                            <m:t>log</m:t>
                          </m:r>
                          <m:r>
                            <a:rPr lang="en-US" sz="2600" b="0" i="0" smtClean="0"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" y="3415323"/>
                <a:ext cx="10080623" cy="649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4911" y="4118329"/>
                <a:ext cx="10080623" cy="46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8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func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1" y="4118329"/>
                <a:ext cx="10080623" cy="468590"/>
              </a:xfrm>
              <a:prstGeom prst="rect">
                <a:avLst/>
              </a:prstGeom>
              <a:blipFill>
                <a:blip r:embed="rId7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4916" y="2891731"/>
            <a:ext cx="1008062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Using both algorithms together:</a:t>
            </a:r>
            <a:endParaRPr lang="he-IL" sz="2800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" y="5381768"/>
                <a:ext cx="10080623" cy="464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⋅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!)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" y="5381768"/>
                <a:ext cx="10080623" cy="464423"/>
              </a:xfrm>
              <a:prstGeom prst="rect">
                <a:avLst/>
              </a:prstGeom>
              <a:blipFill>
                <a:blip r:embed="rId8"/>
                <a:stretch>
                  <a:fillRect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833" y="4784438"/>
            <a:ext cx="1008062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Applying on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Seidel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’s algorithm:</a:t>
            </a:r>
            <a:endParaRPr lang="he-IL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7" y="6067545"/>
            <a:ext cx="1008062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Applying on </a:t>
            </a:r>
            <a:r>
              <a:rPr lang="en-US" sz="2800" dirty="0" err="1" smtClean="0">
                <a:solidFill>
                  <a:srgbClr val="C00000"/>
                </a:solidFill>
                <a:latin typeface="+mn-lt"/>
              </a:rPr>
              <a:t>Kalai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/MSW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:</a:t>
            </a:r>
            <a:endParaRPr lang="he-IL" sz="2800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4909" y="6625550"/>
                <a:ext cx="10080623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+mn-cs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𝑑</m:t>
                                      </m:r>
                                      <m:func>
                                        <m:func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600" b="0" i="0" smtClean="0"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𝑑</m:t>
                                          </m:r>
                                        </m:e>
                                      </m:func>
                                    </m:e>
                                  </m:rad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09" y="6625550"/>
                <a:ext cx="10080623" cy="6492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765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307221"/>
            <a:ext cx="10080624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Clarkson</a:t>
            </a:r>
            <a:r>
              <a:rPr lang="en-GB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’s Second Algorithm</a:t>
            </a:r>
            <a:endParaRPr lang="en-US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1104090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Let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be the collection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inequalities.</a:t>
                </a:r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104090"/>
                <a:ext cx="10080624" cy="493084"/>
              </a:xfrm>
              <a:prstGeom prst="rect">
                <a:avLst/>
              </a:prstGeom>
              <a:blipFill>
                <a:blip r:embed="rId3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4915" y="1570428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Assign to each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 weight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initially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+mn-lt"/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5" y="1570428"/>
                <a:ext cx="10080624" cy="493084"/>
              </a:xfrm>
              <a:prstGeom prst="rect">
                <a:avLst/>
              </a:prstGeom>
              <a:blipFill>
                <a:blip r:embed="rId4"/>
                <a:stretch>
                  <a:fillRect t="-19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36" y="3004545"/>
                <a:ext cx="10080624" cy="8938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Choose a random subset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(Inequalities sampled with probability proportional to their weight.)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" y="3004545"/>
                <a:ext cx="10080624" cy="893834"/>
              </a:xfrm>
              <a:prstGeom prst="rect">
                <a:avLst/>
              </a:prstGeom>
              <a:blipFill>
                <a:blip r:embed="rId5"/>
                <a:stretch>
                  <a:fillRect t="-10274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" y="2194081"/>
            <a:ext cx="1008062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Repeat:</a:t>
            </a:r>
            <a:endParaRPr lang="he-IL" sz="28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21" y="3955206"/>
                <a:ext cx="10080624" cy="8651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Call the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+mn-lt"/>
                  </a:rPr>
                  <a:t>base</a:t>
                </a:r>
                <a:r>
                  <a:rPr lang="en-US" sz="2800" dirty="0" smtClean="0">
                    <a:latin typeface="+mn-lt"/>
                  </a:rPr>
                  <a:t> algorithm to find the optimal solution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b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subject only to the inequalities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" y="3955206"/>
                <a:ext cx="10080624" cy="865173"/>
              </a:xfrm>
              <a:prstGeom prst="rect">
                <a:avLst/>
              </a:prstGeom>
              <a:blipFill>
                <a:blip r:embed="rId6"/>
                <a:stretch>
                  <a:fillRect t="-11268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" y="4877206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be the set of inequalities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violated by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" y="4877206"/>
                <a:ext cx="10080624" cy="493084"/>
              </a:xfrm>
              <a:prstGeom prst="rect">
                <a:avLst/>
              </a:prstGeom>
              <a:blipFill>
                <a:blip r:embed="rId7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4915" y="5977030"/>
                <a:ext cx="10080624" cy="10323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+mn-lt"/>
                  </a:rPr>
                  <a:t>double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the weight of all inequalities in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b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(We call this a </a:t>
                </a:r>
                <a:r>
                  <a:rPr lang="en-US" sz="2600" i="1" dirty="0" smtClean="0">
                    <a:solidFill>
                      <a:srgbClr val="009900"/>
                    </a:solidFill>
                    <a:latin typeface="+mn-lt"/>
                  </a:rPr>
                  <a:t>successful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iteration.)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5" y="5977030"/>
                <a:ext cx="10080624" cy="1032334"/>
              </a:xfrm>
              <a:prstGeom prst="rect">
                <a:avLst/>
              </a:prstGeom>
              <a:blipFill>
                <a:blip r:embed="rId8"/>
                <a:stretch>
                  <a:fillRect t="-1176"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4915" y="5427117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5" y="5427117"/>
                <a:ext cx="10080624" cy="493084"/>
              </a:xfrm>
              <a:prstGeom prst="rect">
                <a:avLst/>
              </a:prstGeom>
              <a:blipFill>
                <a:blip r:embed="rId9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173346" y="2844480"/>
            <a:ext cx="9733935" cy="4333071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379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218733"/>
            <a:ext cx="10080624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CC00FF"/>
                </a:solidFill>
                <a:cs typeface="Arial" panose="020B0604020202020204" pitchFamily="34" charset="0"/>
              </a:rPr>
              <a:t>Sampling Lemma</a:t>
            </a:r>
            <a:endParaRPr lang="en-US" sz="4000" dirty="0">
              <a:solidFill>
                <a:srgbClr val="CC00FF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927114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Let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be a multiset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inequalities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variables.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27114"/>
                <a:ext cx="10080624" cy="464423"/>
              </a:xfrm>
              <a:prstGeom prst="rect">
                <a:avLst/>
              </a:prstGeom>
              <a:blipFill>
                <a:blip r:embed="rId3"/>
                <a:stretch>
                  <a:fillRect t="-184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4915" y="1396727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be a random subset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5" y="1396727"/>
                <a:ext cx="10080624" cy="464423"/>
              </a:xfrm>
              <a:prstGeom prst="rect">
                <a:avLst/>
              </a:prstGeom>
              <a:blipFill>
                <a:blip r:embed="rId4"/>
                <a:stretch>
                  <a:fillRect t="-184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836" y="2335954"/>
            <a:ext cx="10080624" cy="464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>
                <a:latin typeface="+mn-lt"/>
              </a:rPr>
              <a:t>Let 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𝑉⊂𝐻 </a:t>
            </a:r>
            <a:r>
              <a:rPr lang="en-US" sz="2600" dirty="0">
                <a:latin typeface="+mn-lt"/>
              </a:rPr>
              <a:t>be the set of inequalities in 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𝐻</a:t>
            </a:r>
            <a:r>
              <a:rPr lang="en-US" sz="2600" dirty="0">
                <a:latin typeface="+mn-lt"/>
              </a:rPr>
              <a:t> violated by 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𝑣</a:t>
            </a:r>
            <a:r>
              <a:rPr lang="en-US" sz="2600" dirty="0">
                <a:latin typeface="+mn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" y="1866340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be the optimal solution subject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1866340"/>
                <a:ext cx="10080624" cy="464423"/>
              </a:xfrm>
              <a:prstGeom prst="rect">
                <a:avLst/>
              </a:prstGeom>
              <a:blipFill>
                <a:blip r:embed="rId5"/>
                <a:stretch>
                  <a:fillRect t="-184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21" y="2868749"/>
                <a:ext cx="10080624" cy="6281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Then:   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≤(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he-IL" sz="2600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" y="2868749"/>
                <a:ext cx="10080624" cy="628121"/>
              </a:xfrm>
              <a:prstGeom prst="rect">
                <a:avLst/>
              </a:prstGeom>
              <a:blipFill>
                <a:blip r:embed="rId6"/>
                <a:stretch>
                  <a:fillRect t="-971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21" y="4346180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𝑣𝑖𝑜𝑙𝑎𝑡𝑒𝑠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he-IL" sz="2600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" y="4346180"/>
                <a:ext cx="10080624" cy="464423"/>
              </a:xfrm>
              <a:prstGeom prst="rect">
                <a:avLst/>
              </a:prstGeom>
              <a:blipFill>
                <a:blip r:embed="rId7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4915" y="3885684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 smtClean="0">
                    <a:latin typeface="+mn-lt"/>
                  </a:rPr>
                  <a:t> be a random inequality from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 smtClean="0">
                    <a:latin typeface="+mn-lt"/>
                  </a:rPr>
                  <a:t>.</a:t>
                </a:r>
                <a:endParaRPr lang="en-US" sz="26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5" y="3885684"/>
                <a:ext cx="10080624" cy="464423"/>
              </a:xfrm>
              <a:prstGeom prst="rect">
                <a:avLst/>
              </a:prstGeom>
              <a:blipFill>
                <a:blip r:embed="rId8"/>
                <a:stretch>
                  <a:fillRect t="-16883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1" y="4806676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be a random subset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" y="4806676"/>
                <a:ext cx="10080624" cy="464423"/>
              </a:xfrm>
              <a:prstGeom prst="rect">
                <a:avLst/>
              </a:prstGeom>
              <a:blipFill>
                <a:blip r:embed="rId9"/>
                <a:stretch>
                  <a:fillRect t="-18182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838" y="5267172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be a random inequality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" y="5267172"/>
                <a:ext cx="10080624" cy="464423"/>
              </a:xfrm>
              <a:prstGeom prst="rect">
                <a:avLst/>
              </a:prstGeom>
              <a:blipFill>
                <a:blip r:embed="rId10"/>
                <a:stretch>
                  <a:fillRect t="-184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4909" y="5727668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600" dirty="0" smtClean="0">
                    <a:latin typeface="+mn-lt"/>
                  </a:rPr>
                  <a:t>a</a:t>
                </a:r>
                <a:r>
                  <a:rPr lang="en-US" sz="2600" dirty="0" smtClean="0">
                    <a:latin typeface="+mn-lt"/>
                  </a:rPr>
                  <a:t>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have the same distribution.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09" y="5727668"/>
                <a:ext cx="10080624" cy="464423"/>
              </a:xfrm>
              <a:prstGeom prst="rect">
                <a:avLst/>
              </a:prstGeom>
              <a:blipFill>
                <a:blip r:embed="rId11"/>
                <a:stretch>
                  <a:fillRect t="-19737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841" y="6188164"/>
                <a:ext cx="10080624" cy="512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𝑣𝑖𝑜𝑙𝑎𝑡𝑒𝑠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  iff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𝑏𝑎𝑠𝑖𝑠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" y="6188164"/>
                <a:ext cx="10080624" cy="512384"/>
              </a:xfrm>
              <a:prstGeom prst="rect">
                <a:avLst/>
              </a:prstGeom>
              <a:blipFill>
                <a:blip r:embed="rId12"/>
                <a:stretch>
                  <a:fillRect t="-119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4921" y="3648831"/>
            <a:ext cx="10080624" cy="4645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25" y="6696621"/>
                <a:ext cx="10080624" cy="5123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𝑏𝑎𝑠𝑖𝑠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" y="6696621"/>
                <a:ext cx="10080624" cy="5123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70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  <p:bldP spid="20" grpId="0"/>
      <p:bldP spid="21" grpId="0"/>
      <p:bldP spid="12" grpId="0"/>
      <p:bldP spid="14" grpId="0"/>
      <p:bldP spid="16" grpId="0"/>
      <p:bldP spid="17" grpId="0"/>
      <p:bldP spid="18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307221"/>
            <a:ext cx="10080624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Clarkson</a:t>
            </a:r>
            <a:r>
              <a:rPr lang="en-GB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’s Second Algorithm - Analysis</a:t>
            </a:r>
            <a:endParaRPr lang="en-US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1644868"/>
                <a:ext cx="10080624" cy="4783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latin typeface="+mn-lt"/>
                  </a:rPr>
                  <a:t>Claim: </a:t>
                </a:r>
                <a:r>
                  <a:rPr lang="en-US" sz="2600" dirty="0" smtClean="0">
                    <a:latin typeface="+mn-lt"/>
                  </a:rPr>
                  <a:t>After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r>
                  <a:rPr lang="en-US" sz="2600" dirty="0" smtClean="0"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+mn-lt"/>
                  </a:rPr>
                  <a:t>successful</a:t>
                </a:r>
                <a:r>
                  <a:rPr lang="en-US" sz="2600" dirty="0" smtClean="0">
                    <a:latin typeface="+mn-lt"/>
                  </a:rPr>
                  <a:t> 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+mn-lt"/>
                  </a:rPr>
                  <a:t>.</a:t>
                </a:r>
                <a:endParaRPr lang="he-IL" sz="2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44868"/>
                <a:ext cx="10080624" cy="478336"/>
              </a:xfrm>
              <a:prstGeom prst="rect">
                <a:avLst/>
              </a:prstGeom>
              <a:blipFill>
                <a:blip r:embed="rId3"/>
                <a:stretch>
                  <a:fillRect t="-14103" b="-3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4915" y="1088646"/>
                <a:ext cx="10080624" cy="5136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𝑏𝑎𝑠𝑖𝑠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5" y="1088646"/>
                <a:ext cx="10080624" cy="513602"/>
              </a:xfrm>
              <a:prstGeom prst="rect">
                <a:avLst/>
              </a:prstGeom>
              <a:blipFill>
                <a:blip r:embed="rId4"/>
                <a:stretch>
                  <a:fillRect t="-1309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4913" y="2534688"/>
                <a:ext cx="10080624" cy="12086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In each iteration, except the last one, at least one of </a:t>
                </a:r>
                <a:b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inequalities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is violated. In a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+mn-lt"/>
                  </a:rPr>
                  <a:t>successful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iteration, </a:t>
                </a:r>
                <a:b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the weight of this inequality is 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+mn-lt"/>
                  </a:rPr>
                  <a:t>doubled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3" y="2534688"/>
                <a:ext cx="10080624" cy="1208601"/>
              </a:xfrm>
              <a:prstGeom prst="rect">
                <a:avLst/>
              </a:prstGeom>
              <a:blipFill>
                <a:blip r:embed="rId5"/>
                <a:stretch>
                  <a:fillRect t="-6566" b="-1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37" y="4801025"/>
                <a:ext cx="10080624" cy="6295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In a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+mn-lt"/>
                  </a:rPr>
                  <a:t>successful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iteration,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increased by a factor of at most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" y="4801025"/>
                <a:ext cx="10080624" cy="629596"/>
              </a:xfrm>
              <a:prstGeom prst="rect">
                <a:avLst/>
              </a:prstGeom>
              <a:blipFill>
                <a:blip r:embed="rId6"/>
                <a:stretch>
                  <a:fillRect t="-1942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" y="3847296"/>
                <a:ext cx="10080624" cy="8365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Thus, after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+mn-lt"/>
                  </a:rPr>
                  <a:t>successful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iterations, at least one of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b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inequalities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has its weight doubled at least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times.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" y="3847296"/>
                <a:ext cx="10080624" cy="836511"/>
              </a:xfrm>
              <a:prstGeom prst="rect">
                <a:avLst/>
              </a:prstGeom>
              <a:blipFill>
                <a:blip r:embed="rId7"/>
                <a:stretch>
                  <a:fillRect t="-9489" b="-18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37" y="5882221"/>
                <a:ext cx="10080624" cy="10096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𝑘𝑑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" y="5882221"/>
                <a:ext cx="10080624" cy="10096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>
            <a:off x="4921" y="2360805"/>
            <a:ext cx="10080624" cy="4645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4910" y="5405709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Thus, after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+mn-lt"/>
                  </a:rPr>
                  <a:t>successful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iterations: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0" y="5405709"/>
                <a:ext cx="10080624" cy="464423"/>
              </a:xfrm>
              <a:prstGeom prst="rect">
                <a:avLst/>
              </a:prstGeom>
              <a:blipFill>
                <a:blip r:embed="rId9"/>
                <a:stretch>
                  <a:fillRect t="-1842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355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2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307221"/>
            <a:ext cx="10080624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Clarkson</a:t>
            </a:r>
            <a:r>
              <a:rPr lang="en-GB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’s Second Algorithm - Analysis</a:t>
            </a:r>
            <a:endParaRPr lang="en-US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1536715"/>
                <a:ext cx="10080624" cy="4783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>
                    <a:latin typeface="+mn-lt"/>
                  </a:rPr>
                  <a:t>Claim: </a:t>
                </a:r>
                <a:r>
                  <a:rPr lang="en-US" sz="2600" dirty="0" smtClean="0">
                    <a:latin typeface="+mn-lt"/>
                  </a:rPr>
                  <a:t>After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𝑘𝑑</m:t>
                    </m:r>
                  </m:oMath>
                </a14:m>
                <a:r>
                  <a:rPr lang="en-US" sz="2600" dirty="0" smtClean="0"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+mn-lt"/>
                  </a:rPr>
                  <a:t>successful</a:t>
                </a:r>
                <a:r>
                  <a:rPr lang="en-US" sz="2600" dirty="0" smtClean="0">
                    <a:latin typeface="+mn-lt"/>
                  </a:rPr>
                  <a:t> 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+mn-lt"/>
                  </a:rPr>
                  <a:t>.</a:t>
                </a:r>
                <a:endParaRPr lang="he-IL" sz="2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36715"/>
                <a:ext cx="10080624" cy="478336"/>
              </a:xfrm>
              <a:prstGeom prst="rect">
                <a:avLst/>
              </a:prstGeom>
              <a:blipFill>
                <a:blip r:embed="rId3"/>
                <a:stretch>
                  <a:fillRect t="-13924" b="-3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4915" y="1049318"/>
                <a:ext cx="10080624" cy="5136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𝑏𝑎𝑠𝑖𝑠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5" y="1049318"/>
                <a:ext cx="10080624" cy="513602"/>
              </a:xfrm>
              <a:prstGeom prst="rect">
                <a:avLst/>
              </a:prstGeom>
              <a:blipFill>
                <a:blip r:embed="rId4"/>
                <a:stretch>
                  <a:fillRect t="-119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17" y="2033247"/>
                <a:ext cx="10080624" cy="7424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b="0" dirty="0" smtClean="0">
                    <a:solidFill>
                      <a:srgbClr val="0000FF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e-IL" sz="2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" y="2033247"/>
                <a:ext cx="10080624" cy="7424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34" y="2785413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b="0" dirty="0" smtClean="0">
                    <a:solidFill>
                      <a:srgbClr val="0000FF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he-IL" sz="2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" y="2785413"/>
                <a:ext cx="10080624" cy="4644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4916" y="3419595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The algorithm terminates after at most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dirty="0" smtClean="0">
                    <a:latin typeface="+mn-lt"/>
                  </a:rPr>
                  <a:t>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+mn-lt"/>
                  </a:rPr>
                  <a:t>successful</a:t>
                </a:r>
                <a:r>
                  <a:rPr lang="en-US" sz="2600" dirty="0" smtClean="0">
                    <a:latin typeface="+mn-lt"/>
                  </a:rPr>
                  <a:t> iterations! </a:t>
                </a:r>
                <a:endParaRPr lang="he-IL" sz="2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6" y="3419595"/>
                <a:ext cx="10080624" cy="464423"/>
              </a:xfrm>
              <a:prstGeom prst="rect">
                <a:avLst/>
              </a:prstGeom>
              <a:blipFill>
                <a:blip r:embed="rId7"/>
                <a:stretch>
                  <a:fillRect t="-1842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835" y="3906292"/>
                <a:ext cx="10080624" cy="657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By the </a:t>
                </a:r>
                <a:r>
                  <a:rPr lang="en-US" sz="2600" dirty="0" smtClean="0">
                    <a:solidFill>
                      <a:srgbClr val="CC00FF"/>
                    </a:solidFill>
                    <a:latin typeface="+mn-lt"/>
                  </a:rPr>
                  <a:t>sampling lemma</a:t>
                </a:r>
                <a:r>
                  <a:rPr lang="en-US" sz="26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f>
                      <m:f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600" dirty="0" smtClean="0"/>
                  <a:t>.</a:t>
                </a:r>
                <a:endParaRPr lang="he-IL" sz="2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" y="3906292"/>
                <a:ext cx="10080624" cy="65755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19" y="4599466"/>
                <a:ext cx="10080624" cy="1182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An iteration is 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+mn-lt"/>
                  </a:rPr>
                  <a:t>not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+mn-lt"/>
                  </a:rPr>
                  <a:t>successful</a:t>
                </a:r>
                <a:r>
                  <a:rPr lang="en-US" sz="2600" dirty="0" smtClean="0">
                    <a:latin typeface="+mn-lt"/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latin typeface="+mn-lt"/>
                  </a:rPr>
                  <a:t>.</a:t>
                </a:r>
                <a:br>
                  <a:rPr lang="en-US" sz="2600" dirty="0" smtClean="0">
                    <a:latin typeface="+mn-lt"/>
                  </a:rPr>
                </a:br>
                <a:r>
                  <a:rPr lang="en-US" sz="2600" dirty="0" smtClean="0">
                    <a:latin typeface="+mn-lt"/>
                  </a:rPr>
                  <a:t>By 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+mn-lt"/>
                  </a:rPr>
                  <a:t>Markov’s </a:t>
                </a:r>
                <a:r>
                  <a:rPr lang="en-US" sz="2600" dirty="0" smtClean="0">
                    <a:latin typeface="+mn-lt"/>
                  </a:rPr>
                  <a:t>inequality, this happens with probability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 smtClean="0"/>
                  <a:t>.</a:t>
                </a:r>
                <a:endParaRPr lang="he-IL" sz="2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" y="4599466"/>
                <a:ext cx="10080624" cy="1182055"/>
              </a:xfrm>
              <a:prstGeom prst="rect">
                <a:avLst/>
              </a:prstGeom>
              <a:blipFill>
                <a:blip r:embed="rId9"/>
                <a:stretch>
                  <a:fillRect b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36" y="5803923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Expected number of all iterations is at most </a:t>
                </a:r>
                <a14:m>
                  <m:oMath xmlns:m="http://schemas.openxmlformats.org/officeDocument/2006/math">
                    <m:r>
                      <a:rPr lang="en-US" sz="26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" y="5803923"/>
                <a:ext cx="10080624" cy="464423"/>
              </a:xfrm>
              <a:prstGeom prst="rect">
                <a:avLst/>
              </a:prstGeom>
              <a:blipFill>
                <a:blip r:embed="rId10"/>
                <a:stretch>
                  <a:fillRect t="-184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4914" y="6881207"/>
                <a:ext cx="10080623" cy="46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func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4" y="6881207"/>
                <a:ext cx="10080623" cy="468590"/>
              </a:xfrm>
              <a:prstGeom prst="rect">
                <a:avLst/>
              </a:prstGeom>
              <a:blipFill>
                <a:blip r:embed="rId11"/>
                <a:stretch>
                  <a:fillRect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-4911" y="6300453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Cost of each iteration is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+mn-lt"/>
                  </a:rPr>
                  <a:t>.</a:t>
                </a:r>
                <a:endParaRPr lang="he-IL" sz="2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1" y="6300453"/>
                <a:ext cx="10080624" cy="464423"/>
              </a:xfrm>
              <a:prstGeom prst="rect">
                <a:avLst/>
              </a:prstGeom>
              <a:blipFill>
                <a:blip r:embed="rId12"/>
                <a:stretch>
                  <a:fillRect t="-19737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829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" y="130842"/>
            <a:ext cx="10080624" cy="1231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FF0000"/>
                </a:solidFill>
                <a:cs typeface="Arial" panose="020B0604020202020204" pitchFamily="34" charset="0"/>
              </a:rPr>
              <a:t>Dual</a:t>
            </a:r>
            <a:r>
              <a:rPr lang="en-US" sz="4000" dirty="0" smtClean="0">
                <a:solidFill>
                  <a:schemeClr val="accent2"/>
                </a:solidFill>
                <a:cs typeface="Arial" panose="020B0604020202020204" pitchFamily="34" charset="0"/>
              </a:rPr>
              <a:t> Random-Facet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[</a:t>
            </a:r>
            <a:r>
              <a:rPr lang="en-GB" sz="4000" dirty="0" err="1">
                <a:solidFill>
                  <a:srgbClr val="C00000"/>
                </a:solidFill>
                <a:cs typeface="Arial" panose="020B0604020202020204" pitchFamily="34" charset="0"/>
              </a:rPr>
              <a:t>Matoušek-Sharir-Welzl</a:t>
            </a:r>
            <a:r>
              <a:rPr lang="en-GB" sz="4000" dirty="0">
                <a:solidFill>
                  <a:srgbClr val="C00000"/>
                </a:solidFill>
                <a:cs typeface="Arial" panose="020B0604020202020204" pitchFamily="34" charset="0"/>
              </a:rPr>
              <a:t> (1992)]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55561" y="3134644"/>
                <a:ext cx="7369505" cy="344709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800" b="0" u="sng" dirty="0" smtClean="0">
                    <a:latin typeface="+mn-lt"/>
                  </a:rPr>
                  <a:t>Algorithm</a:t>
                </a:r>
                <a:r>
                  <a:rPr lang="en-US" sz="2800" b="0" u="sng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𝑀𝑆𝑊</m:t>
                    </m:r>
                    <m:r>
                      <a:rPr lang="en-US" sz="2800" b="0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u="sng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800" dirty="0" smtClean="0">
                    <a:latin typeface="Times New Roman" pitchFamily="18" charset="0"/>
                  </a:rPr>
                  <a:t>Choose a random inequality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dirty="0" smtClean="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800" dirty="0" smtClean="0">
                    <a:latin typeface="Times New Roman" pitchFamily="18" charset="0"/>
                  </a:rPr>
                  <a:t>First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recursive</a:t>
                </a:r>
                <a:r>
                  <a:rPr lang="en-US" sz="2800" dirty="0" smtClean="0">
                    <a:latin typeface="Times New Roman" pitchFamily="18" charset="0"/>
                  </a:rPr>
                  <a:t> call: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𝑀𝑆𝑊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800" dirty="0" smtClean="0">
                    <a:latin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𝑏𝑎𝑠𝑖𝑠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800" dirty="0" smtClean="0">
                    <a:latin typeface="Times New Roman" pitchFamily="18" charset="0"/>
                  </a:rPr>
                  <a:t>Second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recursive</a:t>
                </a:r>
                <a:r>
                  <a:rPr lang="en-US" sz="2800" dirty="0" smtClean="0">
                    <a:latin typeface="Times New Roman" pitchFamily="18" charset="0"/>
                  </a:rPr>
                  <a:t> call:   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𝑀𝑆𝑊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61" y="3134644"/>
                <a:ext cx="7369505" cy="3447098"/>
              </a:xfrm>
              <a:prstGeom prst="rect">
                <a:avLst/>
              </a:prstGeom>
              <a:blipFill>
                <a:blip r:embed="rId2"/>
                <a:stretch>
                  <a:fillRect t="-1404" b="-350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" y="2072586"/>
                <a:ext cx="10080624" cy="8938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Given a set of inequalities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and an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</a:rPr>
                  <a:t>initial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basis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𝑀𝑆𝑊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𝑏𝑎𝑠𝑖𝑠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072586"/>
                <a:ext cx="10080624" cy="893834"/>
              </a:xfrm>
              <a:prstGeom prst="rect">
                <a:avLst/>
              </a:prstGeom>
              <a:blipFill>
                <a:blip r:embed="rId3"/>
                <a:stretch>
                  <a:fillRect t="-10884" b="-17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86" y="1520348"/>
            <a:ext cx="1008062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Improved version of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Seidel</a:t>
            </a:r>
            <a:r>
              <a:rPr lang="en-US" sz="2800" dirty="0" smtClean="0">
                <a:latin typeface="+mn-lt"/>
              </a:rPr>
              <a:t>’s algorithm.</a:t>
            </a:r>
            <a:endParaRPr lang="he-IL" sz="28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" y="6758886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Algorithm terminates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6699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66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6699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6699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66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6699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66990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758886"/>
                <a:ext cx="10080624" cy="493084"/>
              </a:xfrm>
              <a:prstGeom prst="rect">
                <a:avLst/>
              </a:prstGeom>
              <a:blipFill>
                <a:blip r:embed="rId4"/>
                <a:stretch>
                  <a:fillRect t="-19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1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" y="185229"/>
            <a:ext cx="10080624" cy="1231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FF0000"/>
                </a:solidFill>
                <a:cs typeface="Arial" panose="020B0604020202020204" pitchFamily="34" charset="0"/>
              </a:rPr>
              <a:t>Dual</a:t>
            </a:r>
            <a:r>
              <a:rPr lang="en-US" sz="4000" dirty="0" smtClean="0">
                <a:solidFill>
                  <a:schemeClr val="accent2"/>
                </a:solidFill>
                <a:cs typeface="Arial" panose="020B0604020202020204" pitchFamily="34" charset="0"/>
              </a:rPr>
              <a:t> Random-Facet – Analysis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[</a:t>
            </a:r>
            <a:r>
              <a:rPr lang="en-GB" sz="4000" dirty="0" err="1">
                <a:solidFill>
                  <a:srgbClr val="C00000"/>
                </a:solidFill>
                <a:cs typeface="Arial" panose="020B0604020202020204" pitchFamily="34" charset="0"/>
              </a:rPr>
              <a:t>Matoušek-Sharir-Welzl</a:t>
            </a:r>
            <a:r>
              <a:rPr lang="en-GB" sz="4000" dirty="0">
                <a:solidFill>
                  <a:srgbClr val="C00000"/>
                </a:solidFill>
                <a:cs typeface="Arial" panose="020B0604020202020204" pitchFamily="34" charset="0"/>
              </a:rPr>
              <a:t> (1992)]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4914" y="2142046"/>
                <a:ext cx="10080623" cy="50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≥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…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≥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4" y="2142046"/>
                <a:ext cx="10080623" cy="508473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86" y="1610989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Order the inequalities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such that:</a:t>
                </a:r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" y="1610989"/>
                <a:ext cx="10080624" cy="493084"/>
              </a:xfrm>
              <a:prstGeom prst="rect">
                <a:avLst/>
              </a:prstGeom>
              <a:blipFill>
                <a:blip r:embed="rId3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984955" y="2698321"/>
            <a:ext cx="4463848" cy="783252"/>
            <a:chOff x="4984955" y="2698321"/>
            <a:chExt cx="4463848" cy="783252"/>
          </a:xfrm>
        </p:grpSpPr>
        <p:sp>
          <p:nvSpPr>
            <p:cNvPr id="5" name="Left Brace 4"/>
            <p:cNvSpPr/>
            <p:nvPr/>
          </p:nvSpPr>
          <p:spPr bwMode="auto">
            <a:xfrm rot="16200000">
              <a:off x="7081365" y="601911"/>
              <a:ext cx="271028" cy="4463848"/>
            </a:xfrm>
            <a:prstGeom prst="leftBrac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457222" y="3017150"/>
                  <a:ext cx="1519314" cy="464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en-US" sz="2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222" y="3017150"/>
                  <a:ext cx="1519314" cy="464423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7922" y="2731468"/>
                <a:ext cx="3972232" cy="464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𝑏𝑎𝑠𝑖𝑠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" y="2731468"/>
                <a:ext cx="3972232" cy="464423"/>
              </a:xfrm>
              <a:prstGeom prst="rect">
                <a:avLst/>
              </a:prstGeom>
              <a:blipFill>
                <a:blip r:embed="rId5"/>
                <a:stretch>
                  <a:fillRect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2329" y="3484352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there is no second recursive call.</a:t>
                </a:r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9" y="3484352"/>
                <a:ext cx="10080624" cy="493084"/>
              </a:xfrm>
              <a:prstGeom prst="rect">
                <a:avLst/>
              </a:prstGeom>
              <a:blipFill>
                <a:blip r:embed="rId6"/>
                <a:stretch>
                  <a:fillRect t="-20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35" y="4060603"/>
                <a:ext cx="10080623" cy="50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≥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…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&gt;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" y="4060603"/>
                <a:ext cx="10080623" cy="508473"/>
              </a:xfrm>
              <a:prstGeom prst="rect">
                <a:avLst/>
              </a:prstGeom>
              <a:blipFill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88" y="4652244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" y="4652244"/>
                <a:ext cx="10080624" cy="493084"/>
              </a:xfrm>
              <a:prstGeom prst="rect">
                <a:avLst/>
              </a:prstGeom>
              <a:blipFill>
                <a:blip r:embed="rId8"/>
                <a:stretch>
                  <a:fillRect t="-185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2332" y="5270141"/>
                <a:ext cx="10080624" cy="129458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i</a:t>
                </a:r>
                <a:r>
                  <a:rPr lang="en-US" sz="2800" dirty="0" smtClean="0">
                    <a:latin typeface="+mn-lt"/>
                  </a:rPr>
                  <a:t>s called the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+mn-lt"/>
                  </a:rPr>
                  <a:t>hidden dimension </a:t>
                </a:r>
                <a:r>
                  <a:rPr lang="en-US" sz="2800" dirty="0" smtClean="0">
                    <a:latin typeface="+mn-lt"/>
                  </a:rPr>
                  <a:t>– </a:t>
                </a:r>
                <a:br>
                  <a:rPr lang="en-US" sz="2800" dirty="0" smtClean="0">
                    <a:latin typeface="+mn-lt"/>
                  </a:rPr>
                </a:br>
                <a:r>
                  <a:rPr lang="en-US" sz="2800" dirty="0" smtClean="0">
                    <a:latin typeface="+mn-lt"/>
                  </a:rPr>
                  <a:t>how many inequalities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𝑏𝑎𝑠𝑖𝑠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+mn-lt"/>
                  </a:rPr>
                  <a:t> are either </a:t>
                </a:r>
                <a:br>
                  <a:rPr lang="en-US" sz="2800" dirty="0" smtClean="0">
                    <a:latin typeface="+mn-lt"/>
                  </a:rPr>
                </a:br>
                <a:r>
                  <a:rPr lang="en-US" sz="2800" i="1" dirty="0" smtClean="0">
                    <a:latin typeface="+mn-lt"/>
                  </a:rPr>
                  <a:t>not</a:t>
                </a:r>
                <a:r>
                  <a:rPr lang="en-US" sz="2800" dirty="0" smtClean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, or </a:t>
                </a:r>
                <a:r>
                  <a:rPr lang="en-US" sz="2800" i="1" dirty="0" smtClean="0">
                    <a:latin typeface="+mn-lt"/>
                  </a:rPr>
                  <a:t>not</a:t>
                </a:r>
                <a:r>
                  <a:rPr lang="en-US" sz="2800" dirty="0" smtClean="0">
                    <a:latin typeface="+mn-lt"/>
                  </a:rPr>
                  <a:t> guaranteed to remain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. </a:t>
                </a:r>
                <a:endParaRPr lang="he-IL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32" y="5270141"/>
                <a:ext cx="10080624" cy="1294585"/>
              </a:xfrm>
              <a:prstGeom prst="rect">
                <a:avLst/>
              </a:prstGeom>
              <a:blipFill>
                <a:blip r:embed="rId9"/>
                <a:stretch>
                  <a:fillRect t="-7547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89" y="6678614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dirty="0" smtClean="0">
                    <a:latin typeface="+mn-lt"/>
                  </a:rPr>
                  <a:t>There is a second recursive call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" y="6678614"/>
                <a:ext cx="10080624" cy="493084"/>
              </a:xfrm>
              <a:prstGeom prst="rect">
                <a:avLst/>
              </a:prstGeom>
              <a:blipFill>
                <a:blip r:embed="rId10"/>
                <a:stretch>
                  <a:fillRect t="-20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9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" y="185229"/>
            <a:ext cx="10080624" cy="1231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FF0000"/>
                </a:solidFill>
                <a:cs typeface="Arial" panose="020B0604020202020204" pitchFamily="34" charset="0"/>
              </a:rPr>
              <a:t>Dual</a:t>
            </a:r>
            <a:r>
              <a:rPr lang="en-US" sz="4000" dirty="0" smtClean="0">
                <a:solidFill>
                  <a:schemeClr val="accent2"/>
                </a:solidFill>
                <a:cs typeface="Arial" panose="020B0604020202020204" pitchFamily="34" charset="0"/>
              </a:rPr>
              <a:t> Random-Facet – Analysis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[</a:t>
            </a:r>
            <a:r>
              <a:rPr lang="en-GB" sz="4000" dirty="0" err="1">
                <a:solidFill>
                  <a:srgbClr val="C00000"/>
                </a:solidFill>
                <a:cs typeface="Arial" panose="020B0604020202020204" pitchFamily="34" charset="0"/>
              </a:rPr>
              <a:t>Matoušek-Sharir-Welzl</a:t>
            </a:r>
            <a:r>
              <a:rPr lang="en-GB" sz="4000" dirty="0">
                <a:solidFill>
                  <a:srgbClr val="C00000"/>
                </a:solidFill>
                <a:cs typeface="Arial" panose="020B0604020202020204" pitchFamily="34" charset="0"/>
              </a:rPr>
              <a:t> (1992)]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35" y="1552121"/>
                <a:ext cx="10080623" cy="50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≥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…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&gt;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" y="1552121"/>
                <a:ext cx="10080623" cy="508473"/>
              </a:xfrm>
              <a:prstGeom prst="rect">
                <a:avLst/>
              </a:prstGeom>
              <a:blipFill>
                <a:blip r:embed="rId2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88" y="2134639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" y="2134639"/>
                <a:ext cx="10080624" cy="464423"/>
              </a:xfrm>
              <a:prstGeom prst="rect">
                <a:avLst/>
              </a:prstGeom>
              <a:blipFill>
                <a:blip r:embed="rId3"/>
                <a:stretch>
                  <a:fillRect t="-184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89" y="2701767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There is a second recursive call only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" y="2701767"/>
                <a:ext cx="10080624" cy="464423"/>
              </a:xfrm>
              <a:prstGeom prst="rect">
                <a:avLst/>
              </a:prstGeom>
              <a:blipFill>
                <a:blip r:embed="rId4"/>
                <a:stretch>
                  <a:fillRect t="-184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326" y="3319972"/>
                <a:ext cx="10080624" cy="50225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the first recursive call returns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600" dirty="0" err="1" smtClean="0">
                    <a:solidFill>
                      <a:schemeClr val="tx1"/>
                    </a:solidFill>
                    <a:latin typeface="+mn-lt"/>
                  </a:rPr>
                  <a:t>s.t.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6" y="3319972"/>
                <a:ext cx="10080624" cy="502253"/>
              </a:xfrm>
              <a:prstGeom prst="rect">
                <a:avLst/>
              </a:prstGeom>
              <a:blipFill>
                <a:blip r:embed="rId5"/>
                <a:stretch>
                  <a:fillRect t="-17073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94" y="4033119"/>
                <a:ext cx="10080624" cy="8767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6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does not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, the algorithm </a:t>
                </a:r>
                <a:b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𝑏𝑎𝑠𝑖𝑠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" y="4033119"/>
                <a:ext cx="10080624" cy="876715"/>
              </a:xfrm>
              <a:prstGeom prst="rect">
                <a:avLst/>
              </a:prstGeom>
              <a:blipFill>
                <a:blip r:embed="rId6"/>
                <a:stretch>
                  <a:fillRect t="-9790" b="-16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2321" y="5127266"/>
                <a:ext cx="10080624" cy="5099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Thus,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and the hidden dimension is now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1" y="5127266"/>
                <a:ext cx="10080624" cy="509948"/>
              </a:xfrm>
              <a:prstGeom prst="rect">
                <a:avLst/>
              </a:prstGeom>
              <a:blipFill>
                <a:blip r:embed="rId7"/>
                <a:stretch>
                  <a:fillRect t="-1547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10" y="5758706"/>
                <a:ext cx="10080623" cy="11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)+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min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⁡(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" y="5758706"/>
                <a:ext cx="10080623" cy="1154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89" y="7064217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he-IL" sz="2600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" y="7064217"/>
                <a:ext cx="10080624" cy="4644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1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15" grpId="0"/>
      <p:bldP spid="23" grpId="0"/>
      <p:bldP spid="24" grpId="0"/>
      <p:bldP spid="2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" y="480504"/>
            <a:ext cx="10080624" cy="1231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FF0000"/>
                </a:solidFill>
                <a:cs typeface="Arial" panose="020B0604020202020204" pitchFamily="34" charset="0"/>
              </a:rPr>
              <a:t>Dual</a:t>
            </a:r>
            <a:r>
              <a:rPr lang="en-US" sz="4000" dirty="0" smtClean="0">
                <a:solidFill>
                  <a:schemeClr val="accent2"/>
                </a:solidFill>
                <a:cs typeface="Arial" panose="020B0604020202020204" pitchFamily="34" charset="0"/>
              </a:rPr>
              <a:t> Random-Facet – Analysis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[</a:t>
            </a:r>
            <a:r>
              <a:rPr lang="en-GB" sz="4000" dirty="0" err="1">
                <a:solidFill>
                  <a:srgbClr val="C00000"/>
                </a:solidFill>
                <a:cs typeface="Arial" panose="020B0604020202020204" pitchFamily="34" charset="0"/>
              </a:rPr>
              <a:t>Matoušek-Sharir-Welzl</a:t>
            </a:r>
            <a:r>
              <a:rPr lang="en-GB" sz="4000" dirty="0">
                <a:solidFill>
                  <a:srgbClr val="C00000"/>
                </a:solidFill>
                <a:cs typeface="Arial" panose="020B0604020202020204" pitchFamily="34" charset="0"/>
              </a:rPr>
              <a:t> (1992)]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" y="2120156"/>
                <a:ext cx="10080623" cy="123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min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2120156"/>
                <a:ext cx="10080623" cy="1236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 bwMode="auto">
          <a:xfrm>
            <a:off x="4815283" y="4357421"/>
            <a:ext cx="450060" cy="52098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" y="5339606"/>
                <a:ext cx="10080623" cy="81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𝑑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func>
                          </m:e>
                        </m:ra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+mj-lt"/>
                    <a:cs typeface="+mn-cs"/>
                  </a:rPr>
                  <a:t> </a:t>
                </a:r>
                <a:endParaRPr lang="en-US" sz="24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5339606"/>
                <a:ext cx="10080623" cy="813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" y="6406406"/>
                <a:ext cx="10080623" cy="57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6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+mj-lt"/>
                    <a:cs typeface="+mn-cs"/>
                  </a:rPr>
                  <a:t> </a:t>
                </a:r>
                <a:endParaRPr lang="en-US" sz="24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6406406"/>
                <a:ext cx="10080623" cy="572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89" y="3473292"/>
                <a:ext cx="10080624" cy="4644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he-IL" sz="2600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" y="3473292"/>
                <a:ext cx="10080624" cy="464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8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yhed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5064" y="1305876"/>
            <a:ext cx="4547966" cy="4317365"/>
          </a:xfrm>
          <a:prstGeom prst="rect">
            <a:avLst/>
          </a:prstGeom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59117" y="5048406"/>
            <a:ext cx="9272587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Maximize a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objective function subject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 set of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equalities and inequalities</a:t>
            </a:r>
            <a:endParaRPr lang="en-US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420308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>
                <a:solidFill>
                  <a:srgbClr val="0033CC"/>
                </a:solidFill>
              </a:rPr>
              <a:t>Linear Programming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1120598" y="3101583"/>
            <a:ext cx="1864659" cy="17929"/>
          </a:xfrm>
          <a:prstGeom prst="straightConnector1">
            <a:avLst/>
          </a:prstGeom>
          <a:solidFill>
            <a:srgbClr val="00B8FF"/>
          </a:solidFill>
          <a:ln w="793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9117" y="6328566"/>
            <a:ext cx="9272587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point in a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polyhedron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69298" y="1575867"/>
            <a:ext cx="202500" cy="202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" y="432796"/>
            <a:ext cx="10080624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 smtClean="0">
                <a:solidFill>
                  <a:schemeClr val="accent2"/>
                </a:solidFill>
                <a:cs typeface="Arial" panose="020B0604020202020204" pitchFamily="34" charset="0"/>
              </a:rPr>
              <a:t>“</a:t>
            </a:r>
            <a:r>
              <a:rPr lang="en-US" sz="4400" dirty="0" smtClean="0">
                <a:solidFill>
                  <a:srgbClr val="669900"/>
                </a:solidFill>
                <a:cs typeface="Arial" panose="020B0604020202020204" pitchFamily="34" charset="0"/>
              </a:rPr>
              <a:t>Unusual</a:t>
            </a:r>
            <a:r>
              <a:rPr lang="en-US" sz="4400" dirty="0" smtClean="0">
                <a:solidFill>
                  <a:schemeClr val="accent2"/>
                </a:solidFill>
                <a:cs typeface="Arial" panose="020B0604020202020204" pitchFamily="34" charset="0"/>
              </a:rPr>
              <a:t>” recurrence relations</a:t>
            </a:r>
            <a:endParaRPr lang="en-GB" sz="4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223746" y="3237777"/>
            <a:ext cx="630084" cy="36339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223746" y="1870079"/>
            <a:ext cx="630084" cy="36339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347548" y="1663785"/>
                <a:ext cx="5843473" cy="77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548" y="1663785"/>
                <a:ext cx="5843473" cy="7759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62602" y="1791737"/>
                <a:ext cx="5843473" cy="52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602" y="1791737"/>
                <a:ext cx="5843473" cy="520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357073" y="2810461"/>
                <a:ext cx="5843473" cy="1218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7073" y="2810461"/>
                <a:ext cx="5843473" cy="1218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53077" y="3138372"/>
                <a:ext cx="5843473" cy="5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rad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077" y="3138372"/>
                <a:ext cx="5843473" cy="562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" y="4853831"/>
                <a:ext cx="10080623" cy="123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min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⁡(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4853831"/>
                <a:ext cx="10080623" cy="1236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" y="256544"/>
            <a:ext cx="10080624" cy="615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Primal</a:t>
            </a:r>
            <a:r>
              <a:rPr lang="en-US" sz="4000" dirty="0" smtClean="0">
                <a:solidFill>
                  <a:schemeClr val="accent2"/>
                </a:solidFill>
                <a:cs typeface="Arial" panose="020B0604020202020204" pitchFamily="34" charset="0"/>
              </a:rPr>
              <a:t> Random-Facet  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[</a:t>
            </a:r>
            <a:r>
              <a:rPr lang="en-US" sz="4000" dirty="0" err="1">
                <a:solidFill>
                  <a:srgbClr val="C00000"/>
                </a:solidFill>
                <a:cs typeface="Arial" panose="020B0604020202020204" pitchFamily="34" charset="0"/>
              </a:rPr>
              <a:t>Kalai</a:t>
            </a:r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cs typeface="Arial" panose="020B0604020202020204" pitchFamily="34" charset="0"/>
              </a:rPr>
              <a:t>(1992)]</a:t>
            </a:r>
            <a:endParaRPr lang="en-GB" sz="4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8611" y="1172926"/>
                <a:ext cx="8063404" cy="423192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800"/>
                  </a:spcBef>
                  <a:buSzPct val="100000"/>
                </a:pPr>
                <a:r>
                  <a:rPr lang="en-US" sz="2800" dirty="0" smtClean="0">
                    <a:latin typeface="Times New Roman" pitchFamily="18" charset="0"/>
                  </a:rPr>
                  <a:t>Choose at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random</a:t>
                </a:r>
                <a:r>
                  <a:rPr lang="en-US" sz="2800" dirty="0" smtClean="0">
                    <a:latin typeface="Times New Roman" pitchFamily="18" charset="0"/>
                  </a:rPr>
                  <a:t> one of the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</a:rPr>
                  <a:t> facets </a:t>
                </a:r>
                <a:br>
                  <a:rPr lang="en-US" sz="2800" dirty="0" smtClean="0">
                    <a:latin typeface="Times New Roman" pitchFamily="18" charset="0"/>
                  </a:rPr>
                </a:br>
                <a:r>
                  <a:rPr lang="en-US" sz="2800" dirty="0" smtClean="0">
                    <a:latin typeface="Times New Roman" pitchFamily="18" charset="0"/>
                  </a:rPr>
                  <a:t>containing the current vertex.</a:t>
                </a:r>
              </a:p>
              <a:p>
                <a:pPr algn="ctr">
                  <a:lnSpc>
                    <a:spcPct val="100000"/>
                  </a:lnSpc>
                  <a:spcBef>
                    <a:spcPts val="1800"/>
                  </a:spcBef>
                  <a:buSzPct val="100000"/>
                </a:pPr>
                <a:r>
                  <a:rPr lang="en-US" sz="28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Recursively</a:t>
                </a:r>
                <a:r>
                  <a:rPr lang="en-US" sz="2800" dirty="0" smtClean="0">
                    <a:latin typeface="Times New Roman" pitchFamily="18" charset="0"/>
                  </a:rPr>
                  <a:t> find the top vertex on the chosen facet.</a:t>
                </a:r>
                <a:br>
                  <a:rPr lang="en-US" sz="2800" dirty="0" smtClean="0">
                    <a:latin typeface="Times New Roman" pitchFamily="18" charset="0"/>
                  </a:rPr>
                </a:br>
                <a:r>
                  <a:rPr lang="en-US" sz="2800" dirty="0" smtClean="0">
                    <a:solidFill>
                      <a:srgbClr val="9900CC"/>
                    </a:solidFill>
                    <a:latin typeface="Times New Roman" pitchFamily="18" charset="0"/>
                  </a:rPr>
                  <a:t>(A</a:t>
                </a:r>
                <a:r>
                  <a:rPr lang="en-US" sz="2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9900CC"/>
                    </a:solidFill>
                    <a:latin typeface="Times New Roman" pitchFamily="18" charset="0"/>
                  </a:rPr>
                  <a:t>dimensional problem.)</a:t>
                </a:r>
              </a:p>
              <a:p>
                <a:pPr algn="ctr">
                  <a:lnSpc>
                    <a:spcPct val="100000"/>
                  </a:lnSpc>
                  <a:spcBef>
                    <a:spcPts val="1800"/>
                  </a:spcBef>
                  <a:buSzPct val="100000"/>
                </a:pPr>
                <a:r>
                  <a:rPr lang="en-US" sz="2800" dirty="0" smtClean="0">
                    <a:latin typeface="Times New Roman" pitchFamily="18" charset="0"/>
                  </a:rPr>
                  <a:t>If vertex reached is the top vertex </a:t>
                </a:r>
                <a:br>
                  <a:rPr lang="en-US" sz="2800" dirty="0" smtClean="0">
                    <a:latin typeface="Times New Roman" pitchFamily="18" charset="0"/>
                  </a:rPr>
                </a:br>
                <a:r>
                  <a:rPr lang="en-US" sz="2800" dirty="0" smtClean="0">
                    <a:latin typeface="Times New Roman" pitchFamily="18" charset="0"/>
                  </a:rPr>
                  <a:t>of the whole polyhedron, we are done.</a:t>
                </a:r>
              </a:p>
              <a:p>
                <a:pPr algn="ctr">
                  <a:lnSpc>
                    <a:spcPct val="100000"/>
                  </a:lnSpc>
                  <a:spcBef>
                    <a:spcPts val="1800"/>
                  </a:spcBef>
                  <a:buSzPct val="100000"/>
                </a:pPr>
                <a:r>
                  <a:rPr lang="en-US" sz="2800" dirty="0" smtClean="0">
                    <a:latin typeface="Times New Roman" pitchFamily="18" charset="0"/>
                  </a:rPr>
                  <a:t>Otherwise, do a pivoting step out of the facet </a:t>
                </a:r>
                <a:br>
                  <a:rPr lang="en-US" sz="2800" dirty="0" smtClean="0">
                    <a:latin typeface="Times New Roman" pitchFamily="18" charset="0"/>
                  </a:rPr>
                </a:br>
                <a:r>
                  <a:rPr lang="en-US" sz="2800" dirty="0" smtClean="0">
                    <a:latin typeface="Times New Roman" pitchFamily="18" charset="0"/>
                  </a:rPr>
                  <a:t>and continue </a:t>
                </a:r>
                <a:r>
                  <a:rPr lang="en-US" sz="28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recursively</a:t>
                </a:r>
                <a:r>
                  <a:rPr lang="en-US" sz="2800" dirty="0" smtClean="0">
                    <a:latin typeface="Times New Roman" pitchFamily="18" charset="0"/>
                  </a:rPr>
                  <a:t> from vertex reached.</a:t>
                </a:r>
                <a:endParaRPr lang="he-IL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11" y="1172926"/>
                <a:ext cx="8063404" cy="4231928"/>
              </a:xfrm>
              <a:prstGeom prst="rect">
                <a:avLst/>
              </a:prstGeom>
              <a:blipFill>
                <a:blip r:embed="rId3"/>
                <a:stretch>
                  <a:fillRect t="-1144" b="-2575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35" y="5606306"/>
                <a:ext cx="10080623" cy="107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min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⁡(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" y="5606306"/>
                <a:ext cx="10080623" cy="1070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9" y="6778467"/>
                <a:ext cx="10080624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– number of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+mn-lt"/>
                  </a:rPr>
                  <a:t>active</a:t>
                </a:r>
                <a:r>
                  <a:rPr lang="en-US" sz="2800" dirty="0" smtClean="0">
                    <a:latin typeface="+mn-lt"/>
                  </a:rPr>
                  <a:t> facets</a:t>
                </a:r>
                <a:endParaRPr lang="he-IL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" y="6778467"/>
                <a:ext cx="10080624" cy="493084"/>
              </a:xfrm>
              <a:prstGeom prst="rect">
                <a:avLst/>
              </a:prstGeom>
              <a:blipFill>
                <a:blip r:embed="rId5"/>
                <a:stretch>
                  <a:fillRect t="-19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4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785" y="591077"/>
            <a:ext cx="8605157" cy="1981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Active</a:t>
            </a:r>
            <a:r>
              <a:rPr lang="en-US" sz="4800" b="1" dirty="0" smtClean="0">
                <a:latin typeface="+mn-lt"/>
              </a:rPr>
              <a:t> facets</a:t>
            </a:r>
          </a:p>
          <a:p>
            <a:pPr algn="ctr"/>
            <a:r>
              <a:rPr lang="en-US" sz="12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/>
            </a:r>
            <a:br>
              <a:rPr lang="en-US" sz="4800" dirty="0" smtClean="0">
                <a:latin typeface="+mn-lt"/>
              </a:rPr>
            </a:br>
            <a:r>
              <a:rPr lang="en-US" dirty="0" smtClean="0">
                <a:latin typeface="+mn-lt"/>
              </a:rPr>
              <a:t>A facet is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active</a:t>
            </a:r>
            <a:r>
              <a:rPr lang="en-US" dirty="0" smtClean="0">
                <a:latin typeface="+mn-lt"/>
              </a:rPr>
              <a:t> if it contains a vertex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at least as high as the 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current</a:t>
            </a:r>
            <a:r>
              <a:rPr lang="en-US" dirty="0" smtClean="0">
                <a:latin typeface="+mn-lt"/>
              </a:rPr>
              <a:t> vertex</a:t>
            </a:r>
            <a:endParaRPr lang="he-IL" dirty="0"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36809" y="3250368"/>
            <a:ext cx="3820888" cy="3570396"/>
            <a:chOff x="636809" y="3250368"/>
            <a:chExt cx="3820888" cy="3570396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 flipV="1">
              <a:off x="914396" y="5290451"/>
              <a:ext cx="1925418" cy="13062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 flipH="1" flipV="1">
              <a:off x="914396" y="4114797"/>
              <a:ext cx="391885" cy="248194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636809" y="3250368"/>
              <a:ext cx="1665514" cy="147675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2128151" y="5698668"/>
              <a:ext cx="1823359" cy="112209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3396338" y="4441369"/>
              <a:ext cx="1061359" cy="18183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1583868" y="3536117"/>
              <a:ext cx="2343149" cy="45262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 flipV="1">
              <a:off x="3249383" y="3536118"/>
              <a:ext cx="1208314" cy="18144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849080" y="4327968"/>
              <a:ext cx="228600" cy="226801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he-IL" sz="3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17906" y="2960756"/>
            <a:ext cx="57775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44000" y="3746978"/>
            <a:ext cx="518377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Inactive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facets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not interesting, as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algorithm would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never reach them.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3345" y="6362539"/>
            <a:ext cx="57775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Inactive</a:t>
            </a:r>
            <a:endParaRPr lang="en-US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" y="485709"/>
            <a:ext cx="10080624" cy="615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chemeClr val="accent2"/>
                </a:solidFill>
                <a:cs typeface="Arial" panose="020B0604020202020204" pitchFamily="34" charset="0"/>
              </a:rPr>
              <a:t>Random-Facet algorithms</a:t>
            </a:r>
            <a:endParaRPr lang="en-GB" sz="40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945005"/>
            <a:ext cx="3744913" cy="215315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Upper bound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on diameter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Kalai-Kleitman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(1992)]</a:t>
            </a:r>
            <a:endParaRPr lang="he-I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" y="4913850"/>
            <a:ext cx="3744913" cy="163794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+mn-lt"/>
              </a:rPr>
              <a:t>Random-Facet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r>
              <a:rPr lang="en-US" dirty="0" smtClean="0">
                <a:solidFill>
                  <a:srgbClr val="00B050"/>
                </a:solidFill>
                <a:latin typeface="+mn-lt"/>
              </a:rPr>
              <a:t>primal</a:t>
            </a:r>
            <a:r>
              <a:rPr lang="en-US" dirty="0" smtClean="0">
                <a:latin typeface="+mn-lt"/>
              </a:rPr>
              <a:t> version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Kalai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(1992)]</a:t>
            </a:r>
            <a:endParaRPr lang="he-I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9240" y="1670685"/>
            <a:ext cx="3744913" cy="215315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Seidel’s randomized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LP algorithm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</a:rPr>
              <a:t>[Seidel (1991)]</a:t>
            </a:r>
            <a:endParaRPr lang="he-I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240" y="4398645"/>
            <a:ext cx="3744913" cy="266835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+mn-lt"/>
              </a:rPr>
              <a:t>Random-Facet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r>
              <a:rPr lang="en-US" dirty="0" smtClean="0">
                <a:solidFill>
                  <a:srgbClr val="FF0000"/>
                </a:solidFill>
                <a:latin typeface="+mn-lt"/>
              </a:rPr>
              <a:t>dual</a:t>
            </a:r>
            <a:r>
              <a:rPr lang="en-US" dirty="0" smtClean="0">
                <a:latin typeface="+mn-lt"/>
              </a:rPr>
              <a:t> version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</a:rPr>
              <a:t>[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Matoušek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dirty="0" err="1" smtClean="0">
                <a:solidFill>
                  <a:srgbClr val="C00000"/>
                </a:solidFill>
                <a:latin typeface="+mn-lt"/>
              </a:rPr>
              <a:t>Sharir-Welzl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(1992)]</a:t>
            </a:r>
            <a:endParaRPr lang="he-IL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Straight Arrow Connector 7"/>
          <p:cNvCxnSpPr>
            <a:stCxn id="3" idx="2"/>
            <a:endCxn id="4" idx="0"/>
          </p:cNvCxnSpPr>
          <p:nvPr/>
        </p:nvCxnSpPr>
        <p:spPr bwMode="auto">
          <a:xfrm>
            <a:off x="2741137" y="4098159"/>
            <a:ext cx="0" cy="81569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 bwMode="auto">
          <a:xfrm>
            <a:off x="7221697" y="3823839"/>
            <a:ext cx="0" cy="57480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4" idx="3"/>
            <a:endCxn id="6" idx="1"/>
          </p:cNvCxnSpPr>
          <p:nvPr/>
        </p:nvCxnSpPr>
        <p:spPr bwMode="auto">
          <a:xfrm>
            <a:off x="4613593" y="5732825"/>
            <a:ext cx="73564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342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" y="304734"/>
            <a:ext cx="10080624" cy="615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The general picture</a:t>
            </a:r>
            <a:endParaRPr lang="en-GB" sz="4000" dirty="0" smtClean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" y="1095531"/>
            <a:ext cx="10080624" cy="83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There are known polynomial time algorithms for LP,</a:t>
            </a:r>
            <a:r>
              <a:rPr lang="en-US" sz="26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e.g., the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ellipsoid algorithm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interior point algorithms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etc.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" y="2027883"/>
            <a:ext cx="10080624" cy="83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However, it is not known whether there is a 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strongly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polynomial time algorithm for LP.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" y="2960235"/>
            <a:ext cx="10080624" cy="83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Random-Facet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essentially the </a:t>
            </a:r>
            <a:br>
              <a:rPr 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fastest known variant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6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simplex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1" y="3835437"/>
                <a:ext cx="10080624" cy="464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2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Random-Facet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is the fastest known algorithm when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is small.</a:t>
                </a: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3835437"/>
                <a:ext cx="10080624" cy="464423"/>
              </a:xfrm>
              <a:prstGeom prst="rect">
                <a:avLst/>
              </a:prstGeom>
              <a:blipFill>
                <a:blip r:embed="rId2"/>
                <a:stretch>
                  <a:fillRect t="-17105" b="-342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" y="4338551"/>
            <a:ext cx="10080624" cy="46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Random-Facet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polynomial.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4841665"/>
            <a:ext cx="10080624" cy="46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Random-Facet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can solve a wider class of problems, not just LP.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9526" y="5401929"/>
                <a:ext cx="10080624" cy="836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It is not known whether the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diameter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of a </a:t>
                </a:r>
                <a:b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polyhedron is polynomial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6" y="5401929"/>
                <a:ext cx="10080624" cy="836511"/>
              </a:xfrm>
              <a:prstGeom prst="rect">
                <a:avLst/>
              </a:prstGeom>
              <a:blipFill>
                <a:blip r:embed="rId3"/>
                <a:stretch>
                  <a:fillRect t="-9489" b="-182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1" y="6334281"/>
                <a:ext cx="10080624" cy="853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Best upper bound known on the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diameter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is </a:t>
                </a:r>
                <a:b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6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quasipolynomial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𝑑</m:t>
                            </m:r>
                          </m:e>
                        </m:func>
                      </m:sup>
                    </m:sSup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6334281"/>
                <a:ext cx="10080624" cy="853119"/>
              </a:xfrm>
              <a:prstGeom prst="rect">
                <a:avLst/>
              </a:prstGeom>
              <a:blipFill>
                <a:blip r:embed="rId4"/>
                <a:stretch>
                  <a:fillRect t="-9286" b="-178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9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3298827"/>
            <a:ext cx="9069388" cy="1260475"/>
          </a:xfrm>
        </p:spPr>
        <p:txBody>
          <a:bodyPr/>
          <a:lstStyle/>
          <a:p>
            <a:r>
              <a:rPr lang="en-US" sz="9600" dirty="0">
                <a:latin typeface="Castellar" pitchFamily="18" charset="0"/>
              </a:rPr>
              <a:t>THE </a:t>
            </a:r>
            <a:r>
              <a:rPr lang="en-US" sz="9600" dirty="0" smtClean="0">
                <a:latin typeface="Castellar" pitchFamily="18" charset="0"/>
              </a:rPr>
              <a:t>END</a:t>
            </a:r>
            <a:endParaRPr lang="en-US" sz="9600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yhed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5064" y="1704188"/>
            <a:ext cx="4547966" cy="43173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4774766" y="4618342"/>
            <a:ext cx="13273" cy="59549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774766" y="3938538"/>
            <a:ext cx="1143901" cy="67980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5078667" y="3141549"/>
            <a:ext cx="1298661" cy="3237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566109" y="2333889"/>
            <a:ext cx="419841" cy="34896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endCxn id="13" idx="6"/>
          </p:cNvCxnSpPr>
          <p:nvPr/>
        </p:nvCxnSpPr>
        <p:spPr bwMode="auto">
          <a:xfrm flipH="1" flipV="1">
            <a:off x="5171798" y="2084102"/>
            <a:ext cx="814154" cy="24623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" y="5484571"/>
            <a:ext cx="10080624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Start at some 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vertex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Move </a:t>
            </a:r>
            <a:r>
              <a:rPr lang="en-US" sz="3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up,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3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vertex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vertex, </a:t>
            </a:r>
            <a:br>
              <a:rPr lang="en-US" sz="3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lang="en-US" sz="3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edges,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until reaching the top.</a:t>
            </a:r>
            <a:endParaRPr lang="en-US" sz="3000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305884"/>
            <a:ext cx="9072563" cy="1259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33CC"/>
                </a:solidFill>
                <a:ea typeface="+mn-ea"/>
                <a:cs typeface="Arial" panose="020B0604020202020204" pitchFamily="34" charset="0"/>
              </a:rPr>
              <a:t>The Simplex Algorithm</a:t>
            </a:r>
            <a:br>
              <a:rPr lang="en-GB" sz="4400" dirty="0" smtClean="0">
                <a:solidFill>
                  <a:srgbClr val="0033CC"/>
                </a:solidFill>
                <a:ea typeface="+mn-ea"/>
                <a:cs typeface="Arial" panose="020B0604020202020204" pitchFamily="34" charset="0"/>
              </a:rPr>
            </a:br>
            <a:r>
              <a:rPr lang="en-GB" sz="44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[</a:t>
            </a:r>
            <a:r>
              <a:rPr lang="en-GB" sz="4400" dirty="0" err="1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Dantzig</a:t>
            </a:r>
            <a:r>
              <a:rPr lang="en-GB" sz="44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 (1947)]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1120598" y="3499895"/>
            <a:ext cx="1864659" cy="17929"/>
          </a:xfrm>
          <a:prstGeom prst="straightConnector1">
            <a:avLst/>
          </a:prstGeom>
          <a:solidFill>
            <a:srgbClr val="00B8FF"/>
          </a:solidFill>
          <a:ln w="7937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Oval 1"/>
          <p:cNvSpPr>
            <a:spLocks noChangeAspect="1"/>
          </p:cNvSpPr>
          <p:nvPr/>
        </p:nvSpPr>
        <p:spPr bwMode="auto">
          <a:xfrm>
            <a:off x="4745457" y="5149238"/>
            <a:ext cx="90000" cy="90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4969298" y="1982852"/>
            <a:ext cx="202500" cy="2025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" y="6561207"/>
            <a:ext cx="10080624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Obvious upper bound, number of vertices, is exponential.</a:t>
            </a:r>
            <a:endParaRPr lang="en-US" sz="3000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5920411" y="2292962"/>
            <a:ext cx="90000" cy="90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518473" y="2607770"/>
            <a:ext cx="90000" cy="90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5846668" y="3890702"/>
            <a:ext cx="90000" cy="90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4730705" y="4554378"/>
            <a:ext cx="90000" cy="90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13" grpId="0" animBg="1"/>
      <p:bldP spid="14" grpId="0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26" name="Text Box 6"/>
              <p:cNvSpPr txBox="1">
                <a:spLocks noChangeArrowheads="1"/>
              </p:cNvSpPr>
              <p:nvPr/>
            </p:nvSpPr>
            <p:spPr bwMode="auto">
              <a:xfrm>
                <a:off x="1" y="2112748"/>
                <a:ext cx="10080624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– number of inequalities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552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2112748"/>
                <a:ext cx="10080624" cy="493084"/>
              </a:xfrm>
              <a:prstGeom prst="rect">
                <a:avLst/>
              </a:prstGeom>
              <a:blipFill>
                <a:blip r:embed="rId3"/>
                <a:stretch>
                  <a:fillRect t="-20000" b="-35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" y="230627"/>
            <a:ext cx="10080624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Preliminaries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4917" y="2571794"/>
                <a:ext cx="10080624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– number of variables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7" y="2571794"/>
                <a:ext cx="10080624" cy="493084"/>
              </a:xfrm>
              <a:prstGeom prst="rect">
                <a:avLst/>
              </a:prstGeom>
              <a:blipFill>
                <a:blip r:embed="rId4"/>
                <a:stretch>
                  <a:fillRect t="-19753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-4914" y="3039199"/>
                <a:ext cx="10080624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We view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as the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parameter</a:t>
                </a:r>
                <a:endParaRPr lang="en-US" sz="28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914" y="3039199"/>
                <a:ext cx="10080624" cy="493084"/>
              </a:xfrm>
              <a:prstGeom prst="rect">
                <a:avLst/>
              </a:prstGeom>
              <a:blipFill>
                <a:blip r:embed="rId5"/>
                <a:stretch>
                  <a:fillRect t="-20000" b="-35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4917" y="3792528"/>
                <a:ext cx="10080624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– collection of inequalities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7" y="3792528"/>
                <a:ext cx="10080624" cy="493084"/>
              </a:xfrm>
              <a:prstGeom prst="rect">
                <a:avLst/>
              </a:prstGeom>
              <a:blipFill>
                <a:blip r:embed="rId6"/>
                <a:stretch>
                  <a:fillRect t="-18519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2" y="4259559"/>
                <a:ext cx="10080624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– an inequality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" y="4259559"/>
                <a:ext cx="10080624" cy="493084"/>
              </a:xfrm>
              <a:prstGeom prst="rect">
                <a:avLst/>
              </a:prstGeom>
              <a:blipFill>
                <a:blip r:embed="rId7"/>
                <a:stretch>
                  <a:fillRect t="-19753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-4913" y="4955497"/>
                <a:ext cx="10080624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– optimal solution subject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913" y="4955497"/>
                <a:ext cx="10080624" cy="493084"/>
              </a:xfrm>
              <a:prstGeom prst="rect">
                <a:avLst/>
              </a:prstGeom>
              <a:blipFill>
                <a:blip r:embed="rId8"/>
                <a:stretch>
                  <a:fillRect t="-19753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4" y="5501188"/>
                <a:ext cx="10080624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𝑏𝑎𝑠𝑖𝑠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–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inequalities that determine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" y="5501188"/>
                <a:ext cx="10080624" cy="493084"/>
              </a:xfrm>
              <a:prstGeom prst="rect">
                <a:avLst/>
              </a:prstGeom>
              <a:blipFill>
                <a:blip r:embed="rId9"/>
                <a:stretch>
                  <a:fillRect t="-18519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17" y="6745335"/>
            <a:ext cx="1007079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algorithms we shall see are </a:t>
            </a:r>
            <a:r>
              <a:rPr lang="en-US" sz="28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dual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simplex algorithms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-4608" y="1064692"/>
            <a:ext cx="1007079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Our view will be fairly </a:t>
            </a:r>
            <a:r>
              <a:rPr lang="en-US" sz="28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abstract</a:t>
            </a:r>
            <a:endParaRPr lang="en-US" sz="2800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4" y="5986963"/>
                <a:ext cx="10080624" cy="544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𝑏𝑎𝑠𝑖𝑠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" y="5986963"/>
                <a:ext cx="10080624" cy="5446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-4608" y="1483792"/>
            <a:ext cx="1007079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sometimes gloss over some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annoyances </a:t>
            </a:r>
            <a:endParaRPr lang="en-US" sz="2800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3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" y="155955"/>
            <a:ext cx="10080624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Seidel</a:t>
            </a:r>
            <a:r>
              <a:rPr lang="en-US" sz="4400" dirty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’s algorithm (1991)</a:t>
            </a:r>
            <a:endParaRPr lang="en-GB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5608" y="1903163"/>
                <a:ext cx="8049410" cy="255454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600" dirty="0" smtClean="0">
                    <a:latin typeface="Times New Roman" pitchFamily="18" charset="0"/>
                  </a:rPr>
                  <a:t>Choose a random inequality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</a:rPr>
                  <a:t>and 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ignore</a:t>
                </a:r>
                <a:r>
                  <a:rPr lang="en-US" sz="2600" dirty="0" smtClean="0">
                    <a:latin typeface="Times New Roman" pitchFamily="18" charset="0"/>
                  </a:rPr>
                  <a:t> it.</a:t>
                </a: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600" dirty="0" smtClean="0">
                    <a:latin typeface="Times New Roman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Times New Roman" pitchFamily="18" charset="0"/>
                  </a:rPr>
                  <a:t> using a 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recursive</a:t>
                </a:r>
                <a:r>
                  <a:rPr lang="en-US" sz="2600" dirty="0" smtClean="0">
                    <a:latin typeface="Times New Roman" pitchFamily="18" charset="0"/>
                  </a:rPr>
                  <a:t> call. </a:t>
                </a: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600" dirty="0" smtClean="0">
                    <a:latin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</a:rPr>
                  <a:t>satisfies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</a:rPr>
                  <a:t>.</a:t>
                </a: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600" dirty="0" smtClean="0">
                    <a:latin typeface="Times New Roman" pitchFamily="18" charset="0"/>
                  </a:rPr>
                  <a:t>Otherwise, turn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</a:rPr>
                  <a:t> into an </a:t>
                </a:r>
                <a:r>
                  <a:rPr lang="en-US" sz="2600" i="1" dirty="0" smtClean="0">
                    <a:latin typeface="Times New Roman" pitchFamily="18" charset="0"/>
                  </a:rPr>
                  <a:t>equality</a:t>
                </a:r>
                <a:r>
                  <a:rPr lang="en-US" sz="2600" dirty="0" smtClean="0">
                    <a:latin typeface="Times New Roman" pitchFamily="18" charset="0"/>
                  </a:rPr>
                  <a:t>, use it to </a:t>
                </a:r>
                <a:r>
                  <a:rPr lang="en-US" sz="2600" i="1" dirty="0" smtClean="0">
                    <a:latin typeface="Times New Roman" pitchFamily="18" charset="0"/>
                  </a:rPr>
                  <a:t>eliminate</a:t>
                </a:r>
                <a:r>
                  <a:rPr lang="en-US" sz="2600" dirty="0" smtClean="0">
                    <a:latin typeface="Times New Roman" pitchFamily="18" charset="0"/>
                  </a:rPr>
                  <a:t> </a:t>
                </a:r>
                <a:br>
                  <a:rPr lang="en-US" sz="2600" dirty="0" smtClean="0">
                    <a:latin typeface="Times New Roman" pitchFamily="18" charset="0"/>
                  </a:rPr>
                </a:br>
                <a:r>
                  <a:rPr lang="en-US" sz="2600" dirty="0" smtClean="0">
                    <a:latin typeface="Times New Roman" pitchFamily="18" charset="0"/>
                  </a:rPr>
                  <a:t>a variable, and solve the reduced problem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recursively</a:t>
                </a:r>
                <a:r>
                  <a:rPr lang="en-US" sz="2600" dirty="0" smtClean="0">
                    <a:latin typeface="Times New Roman" pitchFamily="18" charset="0"/>
                  </a:rPr>
                  <a:t>.</a:t>
                </a:r>
                <a:endParaRPr lang="he-IL" sz="2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08" y="1903163"/>
                <a:ext cx="8049410" cy="2554545"/>
              </a:xfrm>
              <a:prstGeom prst="rect">
                <a:avLst/>
              </a:prstGeom>
              <a:blipFill>
                <a:blip r:embed="rId2"/>
                <a:stretch>
                  <a:fillRect t="-1655" b="-472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" y="941869"/>
                <a:ext cx="10080624" cy="8365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Given a set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latin typeface="+mn-lt"/>
                  </a:rPr>
                  <a:t> inequalities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variables,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br>
                  <a:rPr lang="en-US" sz="2600" b="1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, an optimal vertex.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41869"/>
                <a:ext cx="10080624" cy="836511"/>
              </a:xfrm>
              <a:prstGeom prst="rect">
                <a:avLst/>
              </a:prstGeom>
              <a:blipFill>
                <a:blip r:embed="rId3"/>
                <a:stretch>
                  <a:fillRect t="-10219" b="-17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" y="5529264"/>
                <a:ext cx="10080623" cy="744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529264"/>
                <a:ext cx="10080623" cy="744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4915" y="6253872"/>
                <a:ext cx="10080623" cy="435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!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5" y="6253872"/>
                <a:ext cx="10080623" cy="435825"/>
              </a:xfrm>
              <a:prstGeom prst="rect">
                <a:avLst/>
              </a:prstGeom>
              <a:blipFill>
                <a:blip r:embed="rId5"/>
                <a:stretch>
                  <a:fillRect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4913" y="5017352"/>
                <a:ext cx="10080624" cy="6383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Probability of a second recursive call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!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3" y="5017352"/>
                <a:ext cx="10080624" cy="638380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" y="4589644"/>
                <a:ext cx="10080624" cy="5136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𝑏𝑎𝑠𝑖𝑠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" y="4589644"/>
                <a:ext cx="10080624" cy="513602"/>
              </a:xfrm>
              <a:prstGeom prst="rect">
                <a:avLst/>
              </a:prstGeom>
              <a:blipFill>
                <a:blip r:embed="rId7"/>
                <a:stretch>
                  <a:fillRect t="-1190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" y="6669807"/>
                <a:ext cx="10080623" cy="744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!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!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!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6669807"/>
                <a:ext cx="10080623" cy="744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" y="155955"/>
            <a:ext cx="10080624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Seidel</a:t>
            </a:r>
            <a:r>
              <a:rPr lang="en-US" sz="4400" dirty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’s algorithm (1991)</a:t>
            </a:r>
            <a:endParaRPr lang="en-GB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5608" y="1903163"/>
                <a:ext cx="8049410" cy="255454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600" dirty="0" smtClean="0">
                    <a:latin typeface="Times New Roman" pitchFamily="18" charset="0"/>
                  </a:rPr>
                  <a:t>Choose a random inequality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</a:rPr>
                  <a:t>and 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ignore</a:t>
                </a:r>
                <a:r>
                  <a:rPr lang="en-US" sz="2600" dirty="0" smtClean="0">
                    <a:latin typeface="Times New Roman" pitchFamily="18" charset="0"/>
                  </a:rPr>
                  <a:t> it.</a:t>
                </a: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600" dirty="0" smtClean="0">
                    <a:latin typeface="Times New Roman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Times New Roman" pitchFamily="18" charset="0"/>
                  </a:rPr>
                  <a:t> using a 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itchFamily="18" charset="0"/>
                  </a:rPr>
                  <a:t>recursive</a:t>
                </a:r>
                <a:r>
                  <a:rPr lang="en-US" sz="2600" dirty="0" smtClean="0">
                    <a:latin typeface="Times New Roman" pitchFamily="18" charset="0"/>
                  </a:rPr>
                  <a:t> call. </a:t>
                </a: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600" dirty="0" smtClean="0">
                    <a:latin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</a:rPr>
                  <a:t>satisfies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</a:rPr>
                  <a:t>.</a:t>
                </a:r>
              </a:p>
              <a:p>
                <a:pPr algn="ctr">
                  <a:lnSpc>
                    <a:spcPct val="100000"/>
                  </a:lnSpc>
                  <a:spcBef>
                    <a:spcPts val="1200"/>
                  </a:spcBef>
                  <a:buSzPct val="100000"/>
                </a:pPr>
                <a:r>
                  <a:rPr lang="en-US" sz="2600" dirty="0" smtClean="0">
                    <a:latin typeface="Times New Roman" pitchFamily="18" charset="0"/>
                  </a:rPr>
                  <a:t>Otherwise, turn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</a:rPr>
                  <a:t> into an </a:t>
                </a:r>
                <a:r>
                  <a:rPr lang="en-US" sz="2600" i="1" dirty="0" smtClean="0">
                    <a:latin typeface="Times New Roman" pitchFamily="18" charset="0"/>
                  </a:rPr>
                  <a:t>equality</a:t>
                </a:r>
                <a:r>
                  <a:rPr lang="en-US" sz="2600" dirty="0" smtClean="0">
                    <a:latin typeface="Times New Roman" pitchFamily="18" charset="0"/>
                  </a:rPr>
                  <a:t>, use it to </a:t>
                </a:r>
                <a:r>
                  <a:rPr lang="en-US" sz="2600" i="1" dirty="0" smtClean="0">
                    <a:latin typeface="Times New Roman" pitchFamily="18" charset="0"/>
                  </a:rPr>
                  <a:t>eliminate</a:t>
                </a:r>
                <a:r>
                  <a:rPr lang="en-US" sz="2600" dirty="0" smtClean="0">
                    <a:latin typeface="Times New Roman" pitchFamily="18" charset="0"/>
                  </a:rPr>
                  <a:t> </a:t>
                </a:r>
                <a:br>
                  <a:rPr lang="en-US" sz="2600" dirty="0" smtClean="0">
                    <a:latin typeface="Times New Roman" pitchFamily="18" charset="0"/>
                  </a:rPr>
                </a:br>
                <a:r>
                  <a:rPr lang="en-US" sz="2600" dirty="0" smtClean="0">
                    <a:latin typeface="Times New Roman" pitchFamily="18" charset="0"/>
                  </a:rPr>
                  <a:t>a variable, and solve the reduced problem </a:t>
                </a:r>
                <a:r>
                  <a:rPr lang="en-US" sz="26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recursively</a:t>
                </a:r>
                <a:r>
                  <a:rPr lang="en-US" sz="2600" dirty="0" smtClean="0">
                    <a:latin typeface="Times New Roman" pitchFamily="18" charset="0"/>
                  </a:rPr>
                  <a:t>.</a:t>
                </a:r>
                <a:endParaRPr lang="he-IL" sz="2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08" y="1903163"/>
                <a:ext cx="8049410" cy="2554545"/>
              </a:xfrm>
              <a:prstGeom prst="rect">
                <a:avLst/>
              </a:prstGeom>
              <a:blipFill>
                <a:blip r:embed="rId2"/>
                <a:stretch>
                  <a:fillRect t="-1655" b="-472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" y="941869"/>
                <a:ext cx="10080624" cy="8365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latin typeface="+mn-lt"/>
                  </a:rPr>
                  <a:t>Given a </a:t>
                </a:r>
                <a:r>
                  <a:rPr lang="en-US" sz="2600" dirty="0" smtClean="0">
                    <a:latin typeface="+mn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>
                    <a:latin typeface="+mn-lt"/>
                  </a:rPr>
                  <a:t> </a:t>
                </a:r>
                <a:r>
                  <a:rPr lang="en-US" sz="2600" dirty="0" smtClean="0">
                    <a:latin typeface="+mn-lt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latin typeface="+mn-lt"/>
                  </a:rPr>
                  <a:t> inequalities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 variables,</a:t>
                </a:r>
                <a:r>
                  <a:rPr lang="en-US" sz="2600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br>
                  <a:rPr lang="en-US" sz="2600" b="1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+mn-lt"/>
                  </a:rPr>
                  <a:t>, an optimal vertex.</a:t>
                </a:r>
                <a:endParaRPr lang="he-IL" sz="26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41869"/>
                <a:ext cx="10080624" cy="836511"/>
              </a:xfrm>
              <a:prstGeom prst="rect">
                <a:avLst/>
              </a:prstGeom>
              <a:blipFill>
                <a:blip r:embed="rId3"/>
                <a:stretch>
                  <a:fillRect t="-10219" b="-17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4915" y="4729872"/>
                <a:ext cx="10080623" cy="435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!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+mj-lt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5" y="4729872"/>
                <a:ext cx="10080623" cy="435825"/>
              </a:xfrm>
              <a:prstGeom prst="rect">
                <a:avLst/>
              </a:prstGeom>
              <a:blipFill>
                <a:blip r:embed="rId4"/>
                <a:stretch>
                  <a:fillRect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" y="5274099"/>
            <a:ext cx="10080624" cy="464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latin typeface="+mn-lt"/>
              </a:rPr>
              <a:t>Some details glossed over…</a:t>
            </a:r>
            <a:endParaRPr lang="he-IL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5753524"/>
            <a:ext cx="10080624" cy="464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latin typeface="+mn-lt"/>
              </a:rPr>
              <a:t>What is the </a:t>
            </a:r>
            <a:r>
              <a:rPr lang="en-US" sz="2600" i="1" dirty="0" smtClean="0">
                <a:solidFill>
                  <a:srgbClr val="009900"/>
                </a:solidFill>
                <a:latin typeface="+mn-lt"/>
              </a:rPr>
              <a:t>base</a:t>
            </a:r>
            <a:r>
              <a:rPr lang="en-US" sz="2600" dirty="0" smtClean="0">
                <a:latin typeface="+mn-lt"/>
              </a:rPr>
              <a:t> case of the recursion?</a:t>
            </a:r>
            <a:endParaRPr lang="he-IL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6232949"/>
            <a:ext cx="10080624" cy="464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latin typeface="+mn-lt"/>
              </a:rPr>
              <a:t>How do we deal with </a:t>
            </a:r>
            <a:r>
              <a:rPr lang="en-US" sz="2600" i="1" dirty="0" smtClean="0">
                <a:latin typeface="+mn-lt"/>
              </a:rPr>
              <a:t>infeasibility</a:t>
            </a:r>
            <a:r>
              <a:rPr lang="en-US" sz="2600" dirty="0" smtClean="0">
                <a:latin typeface="+mn-lt"/>
              </a:rPr>
              <a:t> or </a:t>
            </a:r>
            <a:r>
              <a:rPr lang="en-US" sz="2600" i="1" dirty="0" smtClean="0">
                <a:latin typeface="+mn-lt"/>
              </a:rPr>
              <a:t>unboundedness</a:t>
            </a:r>
            <a:r>
              <a:rPr lang="en-US" sz="2600" dirty="0" smtClean="0">
                <a:latin typeface="+mn-lt"/>
              </a:rPr>
              <a:t>?</a:t>
            </a:r>
            <a:endParaRPr lang="he-IL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6712374"/>
            <a:ext cx="10080624" cy="464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latin typeface="+mn-lt"/>
              </a:rPr>
              <a:t>Not hard to fill in the details.</a:t>
            </a:r>
            <a:endParaRPr lang="he-IL" sz="2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92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 bwMode="auto">
          <a:xfrm>
            <a:off x="5203534" y="4763426"/>
            <a:ext cx="1508760" cy="960120"/>
          </a:xfrm>
          <a:custGeom>
            <a:avLst/>
            <a:gdLst>
              <a:gd name="connsiteX0" fmla="*/ 0 w 1508760"/>
              <a:gd name="connsiteY0" fmla="*/ 0 h 960120"/>
              <a:gd name="connsiteX1" fmla="*/ 1508760 w 1508760"/>
              <a:gd name="connsiteY1" fmla="*/ 335280 h 960120"/>
              <a:gd name="connsiteX2" fmla="*/ 1325880 w 1508760"/>
              <a:gd name="connsiteY2" fmla="*/ 960120 h 960120"/>
              <a:gd name="connsiteX3" fmla="*/ 0 w 1508760"/>
              <a:gd name="connsiteY3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760" h="960120">
                <a:moveTo>
                  <a:pt x="0" y="0"/>
                </a:moveTo>
                <a:lnTo>
                  <a:pt x="1508760" y="335280"/>
                </a:lnTo>
                <a:lnTo>
                  <a:pt x="1325880" y="960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278880" y="1349513"/>
            <a:ext cx="1402080" cy="537132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3505200" y="1676400"/>
            <a:ext cx="5333545" cy="41553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332940" y="1349513"/>
            <a:ext cx="8487876" cy="32072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897451" y="3336624"/>
            <a:ext cx="1864659" cy="17929"/>
          </a:xfrm>
          <a:prstGeom prst="straightConnector1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883920" y="3835958"/>
            <a:ext cx="8321040" cy="17887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148840" y="2606040"/>
            <a:ext cx="5532120" cy="39166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8305800" y="1569720"/>
            <a:ext cx="137160" cy="3358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7162800" y="1487467"/>
            <a:ext cx="457200" cy="1379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322320" y="1737626"/>
            <a:ext cx="259080" cy="3839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7391400" y="6019800"/>
            <a:ext cx="228600" cy="277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2240280" y="4170971"/>
            <a:ext cx="106680" cy="45436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6430022" y="5625353"/>
            <a:ext cx="216000" cy="2160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5106038" y="4657996"/>
            <a:ext cx="216000" cy="216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6591331" y="4982790"/>
            <a:ext cx="216000" cy="2160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" y="317880"/>
            <a:ext cx="10080624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Seidel</a:t>
            </a:r>
            <a:r>
              <a:rPr lang="en-US" sz="4400" dirty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’s algorithm (1991)</a:t>
            </a:r>
            <a:endParaRPr lang="en-GB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 bwMode="auto">
          <a:xfrm>
            <a:off x="5203534" y="4763426"/>
            <a:ext cx="1508760" cy="960120"/>
          </a:xfrm>
          <a:custGeom>
            <a:avLst/>
            <a:gdLst>
              <a:gd name="connsiteX0" fmla="*/ 0 w 1508760"/>
              <a:gd name="connsiteY0" fmla="*/ 0 h 960120"/>
              <a:gd name="connsiteX1" fmla="*/ 1508760 w 1508760"/>
              <a:gd name="connsiteY1" fmla="*/ 335280 h 960120"/>
              <a:gd name="connsiteX2" fmla="*/ 1325880 w 1508760"/>
              <a:gd name="connsiteY2" fmla="*/ 960120 h 960120"/>
              <a:gd name="connsiteX3" fmla="*/ 0 w 1508760"/>
              <a:gd name="connsiteY3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760" h="960120">
                <a:moveTo>
                  <a:pt x="0" y="0"/>
                </a:moveTo>
                <a:lnTo>
                  <a:pt x="1508760" y="335280"/>
                </a:lnTo>
                <a:lnTo>
                  <a:pt x="1325880" y="960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278880" y="1349513"/>
            <a:ext cx="1402080" cy="537132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3505200" y="1676400"/>
            <a:ext cx="5333545" cy="41553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332940" y="1349513"/>
            <a:ext cx="8487876" cy="32072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897451" y="3336624"/>
            <a:ext cx="1864659" cy="17929"/>
          </a:xfrm>
          <a:prstGeom prst="straightConnector1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883920" y="3835958"/>
            <a:ext cx="8321040" cy="17887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148840" y="2606040"/>
            <a:ext cx="5532120" cy="39166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8305800" y="1569720"/>
            <a:ext cx="137160" cy="3358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7162800" y="1487467"/>
            <a:ext cx="457200" cy="1379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322320" y="1737626"/>
            <a:ext cx="259080" cy="3839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7391400" y="6019800"/>
            <a:ext cx="228600" cy="277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2240280" y="4170971"/>
            <a:ext cx="106680" cy="45436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6430022" y="5625353"/>
            <a:ext cx="216000" cy="2160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5106038" y="4657996"/>
            <a:ext cx="216000" cy="216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6591331" y="4982790"/>
            <a:ext cx="216000" cy="2160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505200" y="1686662"/>
            <a:ext cx="5333545" cy="41553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57523" y="1334769"/>
            <a:ext cx="8487876" cy="32072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6273963" y="1374097"/>
            <a:ext cx="1402080" cy="537132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" y="317880"/>
            <a:ext cx="10080624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Seidel</a:t>
            </a:r>
            <a:r>
              <a:rPr lang="en-US" sz="4400" dirty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’s algorithm (1991)</a:t>
            </a:r>
            <a:endParaRPr lang="en-GB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 bwMode="auto">
          <a:xfrm>
            <a:off x="5203534" y="4763426"/>
            <a:ext cx="1508760" cy="960120"/>
          </a:xfrm>
          <a:custGeom>
            <a:avLst/>
            <a:gdLst>
              <a:gd name="connsiteX0" fmla="*/ 0 w 1508760"/>
              <a:gd name="connsiteY0" fmla="*/ 0 h 960120"/>
              <a:gd name="connsiteX1" fmla="*/ 1508760 w 1508760"/>
              <a:gd name="connsiteY1" fmla="*/ 335280 h 960120"/>
              <a:gd name="connsiteX2" fmla="*/ 1325880 w 1508760"/>
              <a:gd name="connsiteY2" fmla="*/ 960120 h 960120"/>
              <a:gd name="connsiteX3" fmla="*/ 0 w 1508760"/>
              <a:gd name="connsiteY3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760" h="960120">
                <a:moveTo>
                  <a:pt x="0" y="0"/>
                </a:moveTo>
                <a:lnTo>
                  <a:pt x="1508760" y="335280"/>
                </a:lnTo>
                <a:lnTo>
                  <a:pt x="1325880" y="960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278880" y="1349513"/>
            <a:ext cx="1402080" cy="537132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3505200" y="1676400"/>
            <a:ext cx="5333545" cy="41553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332940" y="1349513"/>
            <a:ext cx="8487876" cy="32072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897451" y="3336624"/>
            <a:ext cx="1864659" cy="17929"/>
          </a:xfrm>
          <a:prstGeom prst="straightConnector1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883920" y="3835958"/>
            <a:ext cx="8321040" cy="17887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2148840" y="2606040"/>
            <a:ext cx="5532120" cy="39166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8305800" y="1569720"/>
            <a:ext cx="137160" cy="3358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7162800" y="1487467"/>
            <a:ext cx="457200" cy="1379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322320" y="1737626"/>
            <a:ext cx="259080" cy="3839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7391400" y="6019800"/>
            <a:ext cx="228600" cy="277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2240280" y="4170971"/>
            <a:ext cx="106680" cy="45436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Freeform 1"/>
          <p:cNvSpPr/>
          <p:nvPr/>
        </p:nvSpPr>
        <p:spPr bwMode="auto">
          <a:xfrm>
            <a:off x="3314383" y="2821859"/>
            <a:ext cx="3583402" cy="2900515"/>
          </a:xfrm>
          <a:custGeom>
            <a:avLst/>
            <a:gdLst>
              <a:gd name="connsiteX0" fmla="*/ 3224981 w 4247536"/>
              <a:gd name="connsiteY0" fmla="*/ 3903406 h 3903406"/>
              <a:gd name="connsiteX1" fmla="*/ 4247536 w 4247536"/>
              <a:gd name="connsiteY1" fmla="*/ 0 h 3903406"/>
              <a:gd name="connsiteX2" fmla="*/ 0 w 4247536"/>
              <a:gd name="connsiteY2" fmla="*/ 1612490 h 3903406"/>
              <a:gd name="connsiteX3" fmla="*/ 3224981 w 4247536"/>
              <a:gd name="connsiteY3" fmla="*/ 3903406 h 3903406"/>
              <a:gd name="connsiteX0" fmla="*/ 3224981 w 4247536"/>
              <a:gd name="connsiteY0" fmla="*/ 3903406 h 3903406"/>
              <a:gd name="connsiteX1" fmla="*/ 3578942 w 4247536"/>
              <a:gd name="connsiteY1" fmla="*/ 2517058 h 3903406"/>
              <a:gd name="connsiteX2" fmla="*/ 4247536 w 4247536"/>
              <a:gd name="connsiteY2" fmla="*/ 0 h 3903406"/>
              <a:gd name="connsiteX3" fmla="*/ 0 w 4247536"/>
              <a:gd name="connsiteY3" fmla="*/ 1612490 h 3903406"/>
              <a:gd name="connsiteX4" fmla="*/ 3224981 w 4247536"/>
              <a:gd name="connsiteY4" fmla="*/ 3903406 h 3903406"/>
              <a:gd name="connsiteX0" fmla="*/ 3224981 w 3578942"/>
              <a:gd name="connsiteY0" fmla="*/ 2900515 h 2900515"/>
              <a:gd name="connsiteX1" fmla="*/ 3578942 w 3578942"/>
              <a:gd name="connsiteY1" fmla="*/ 1514167 h 2900515"/>
              <a:gd name="connsiteX2" fmla="*/ 1651820 w 3578942"/>
              <a:gd name="connsiteY2" fmla="*/ 0 h 2900515"/>
              <a:gd name="connsiteX3" fmla="*/ 0 w 3578942"/>
              <a:gd name="connsiteY3" fmla="*/ 609599 h 2900515"/>
              <a:gd name="connsiteX4" fmla="*/ 3224981 w 3578942"/>
              <a:gd name="connsiteY4" fmla="*/ 2900515 h 2900515"/>
              <a:gd name="connsiteX0" fmla="*/ 3224981 w 3583402"/>
              <a:gd name="connsiteY0" fmla="*/ 2900515 h 2900515"/>
              <a:gd name="connsiteX1" fmla="*/ 3583402 w 3583402"/>
              <a:gd name="connsiteY1" fmla="*/ 1500785 h 2900515"/>
              <a:gd name="connsiteX2" fmla="*/ 1651820 w 3583402"/>
              <a:gd name="connsiteY2" fmla="*/ 0 h 2900515"/>
              <a:gd name="connsiteX3" fmla="*/ 0 w 3583402"/>
              <a:gd name="connsiteY3" fmla="*/ 609599 h 2900515"/>
              <a:gd name="connsiteX4" fmla="*/ 3224981 w 3583402"/>
              <a:gd name="connsiteY4" fmla="*/ 2900515 h 290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3402" h="2900515">
                <a:moveTo>
                  <a:pt x="3224981" y="2900515"/>
                </a:moveTo>
                <a:lnTo>
                  <a:pt x="3583402" y="1500785"/>
                </a:lnTo>
                <a:lnTo>
                  <a:pt x="1651820" y="0"/>
                </a:lnTo>
                <a:lnTo>
                  <a:pt x="0" y="609599"/>
                </a:lnTo>
                <a:lnTo>
                  <a:pt x="3224981" y="2900515"/>
                </a:lnTo>
                <a:close/>
              </a:path>
            </a:pathLst>
          </a:custGeom>
          <a:solidFill>
            <a:srgbClr val="00B8FF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6420190" y="5625353"/>
            <a:ext cx="216000" cy="2160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4881134" y="2721960"/>
            <a:ext cx="216000" cy="216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3241914" y="3328232"/>
            <a:ext cx="216000" cy="216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02970" y="3845483"/>
            <a:ext cx="8321040" cy="178876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6784160" y="4233346"/>
            <a:ext cx="216000" cy="216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5106038" y="4657996"/>
            <a:ext cx="216000" cy="216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6591331" y="4982790"/>
            <a:ext cx="216000" cy="2160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" y="317880"/>
            <a:ext cx="10080624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US" sz="4400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Seidel</a:t>
            </a:r>
            <a:r>
              <a:rPr lang="en-US" sz="4400" dirty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’s algorithm (1991)</a:t>
            </a:r>
            <a:endParaRPr lang="en-GB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4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Arial Unicode MS"/>
        <a:cs typeface="Times New Roman"/>
      </a:majorFont>
      <a:minorFont>
        <a:latin typeface="Times New Roman"/>
        <a:ea typeface="Arial Unicode MS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159104</TotalTime>
  <Words>856</Words>
  <Application>Microsoft Office PowerPoint</Application>
  <PresentationFormat>Custom</PresentationFormat>
  <Paragraphs>186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 Unicode MS</vt:lpstr>
      <vt:lpstr>Arial</vt:lpstr>
      <vt:lpstr>Cambria Math</vt:lpstr>
      <vt:lpstr>Castellar</vt:lpstr>
      <vt:lpstr>cmmi10</vt:lpstr>
      <vt:lpstr>cmmi7</vt:lpstr>
      <vt:lpstr>CMR10</vt:lpstr>
      <vt:lpstr>cmr7</vt:lpstr>
      <vt:lpstr>cmsy10</vt:lpstr>
      <vt:lpstr>CMSY10ORIG</vt:lpstr>
      <vt:lpstr>StarSymbol</vt:lpstr>
      <vt:lpstr>Times New Roman</vt:lpstr>
      <vt:lpstr>Default Design</vt:lpstr>
      <vt:lpstr>Uri Zwick – Tel Aviv Univ.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and old facets of the random facet algorithm</dc:title>
  <dc:creator>Uri Zwick</dc:creator>
  <cp:lastModifiedBy>Uri Zwick</cp:lastModifiedBy>
  <cp:revision>1567</cp:revision>
  <dcterms:modified xsi:type="dcterms:W3CDTF">2017-12-06T13:46:51Z</dcterms:modified>
</cp:coreProperties>
</file>