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notesSlides/notesSlide25.xml" ContentType="application/vnd.openxmlformats-officedocument.presentationml.notesSlide+xml"/>
  <Override PartName="/ppt/tags/tag94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notesSlides/notesSlide50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notesSlides/notesSlide40.xml" ContentType="application/vnd.openxmlformats-officedocument.presentationml.notesSlide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notesSlides/notesSlide28.xml" ContentType="application/vnd.openxmlformats-officedocument.presentationml.notesSlide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sldIdLst>
    <p:sldId id="375" r:id="rId2"/>
    <p:sldId id="439" r:id="rId3"/>
    <p:sldId id="467" r:id="rId4"/>
    <p:sldId id="441" r:id="rId5"/>
    <p:sldId id="463" r:id="rId6"/>
    <p:sldId id="445" r:id="rId7"/>
    <p:sldId id="443" r:id="rId8"/>
    <p:sldId id="444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40" r:id="rId19"/>
    <p:sldId id="456" r:id="rId20"/>
    <p:sldId id="457" r:id="rId21"/>
    <p:sldId id="458" r:id="rId22"/>
    <p:sldId id="459" r:id="rId23"/>
    <p:sldId id="461" r:id="rId24"/>
    <p:sldId id="464" r:id="rId25"/>
    <p:sldId id="434" r:id="rId26"/>
    <p:sldId id="435" r:id="rId27"/>
    <p:sldId id="436" r:id="rId28"/>
    <p:sldId id="429" r:id="rId29"/>
    <p:sldId id="455" r:id="rId30"/>
    <p:sldId id="396" r:id="rId31"/>
    <p:sldId id="405" r:id="rId32"/>
    <p:sldId id="397" r:id="rId33"/>
    <p:sldId id="398" r:id="rId34"/>
    <p:sldId id="424" r:id="rId35"/>
    <p:sldId id="400" r:id="rId36"/>
    <p:sldId id="404" r:id="rId37"/>
    <p:sldId id="472" r:id="rId38"/>
    <p:sldId id="438" r:id="rId39"/>
    <p:sldId id="401" r:id="rId40"/>
    <p:sldId id="425" r:id="rId41"/>
    <p:sldId id="403" r:id="rId42"/>
    <p:sldId id="419" r:id="rId43"/>
    <p:sldId id="430" r:id="rId44"/>
    <p:sldId id="469" r:id="rId45"/>
    <p:sldId id="470" r:id="rId46"/>
    <p:sldId id="465" r:id="rId47"/>
    <p:sldId id="431" r:id="rId48"/>
    <p:sldId id="471" r:id="rId49"/>
    <p:sldId id="468" r:id="rId50"/>
    <p:sldId id="437" r:id="rId51"/>
    <p:sldId id="466" r:id="rId52"/>
    <p:sldId id="432" r:id="rId53"/>
    <p:sldId id="433" r:id="rId54"/>
  </p:sldIdLst>
  <p:sldSz cx="10080625" cy="7559675"/>
  <p:notesSz cx="7556500" cy="10693400"/>
  <p:custDataLst>
    <p:tags r:id="rId56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  <a:srgbClr val="CC00CC"/>
    <a:srgbClr val="CC6600"/>
    <a:srgbClr val="990099"/>
    <a:srgbClr val="993300"/>
    <a:srgbClr val="0033CC"/>
    <a:srgbClr val="FF66FF"/>
    <a:srgbClr val="33CC33"/>
    <a:srgbClr val="D60093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704" autoAdjust="0"/>
  </p:normalViewPr>
  <p:slideViewPr>
    <p:cSldViewPr>
      <p:cViewPr>
        <p:scale>
          <a:sx n="66" d="100"/>
          <a:sy n="66" d="100"/>
        </p:scale>
        <p:origin x="-78" y="-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80000"/>
            <a:ext cx="6043613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7DD90F1-781E-48D9-A268-1E9E4CF80749}" type="slidenum">
              <a:rPr lang="he-IL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85BB-DA28-4407-9A3D-7B0A2BCAC567}" type="slidenum">
              <a:rPr lang="he-IL"/>
              <a:pPr/>
              <a:t>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04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80000"/>
            <a:ext cx="6045200" cy="4811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318FF0-4599-43A7-B3FE-45AC6360944C}" type="slidenum">
              <a:rPr lang="he-IL"/>
              <a:pPr/>
              <a:t>10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52ADC4-258C-4CFA-AA89-6E309415E02A}" type="slidenum">
              <a:rPr lang="he-IL"/>
              <a:pPr/>
              <a:t>11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2B5790-F23A-4454-B75B-46A3F1F3C3FC}" type="slidenum">
              <a:rPr lang="he-IL"/>
              <a:pPr/>
              <a:t>12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9A72AD-2D95-48D7-9F06-1409F59F8E31}" type="slidenum">
              <a:rPr lang="he-IL"/>
              <a:pPr/>
              <a:t>13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40DA52-027D-4FA2-AA86-0A74E64ADADA}" type="slidenum">
              <a:rPr lang="he-IL"/>
              <a:pPr/>
              <a:t>14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4B7040-CB1C-4D7B-985B-D53BBC57144D}" type="slidenum">
              <a:rPr lang="he-IL"/>
              <a:pPr/>
              <a:t>15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6DF8-B543-4993-9F88-8A744D677E7E}" type="slidenum">
              <a:rPr lang="he-IL"/>
              <a:pPr/>
              <a:t>16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275858-00B0-49B6-A30B-EDA8EBD921E6}" type="slidenum">
              <a:rPr lang="he-IL"/>
              <a:pPr/>
              <a:t>17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1BF2A5-03D6-46BC-B7B2-43106BFADCA8}" type="slidenum">
              <a:rPr lang="he-IL"/>
              <a:pPr/>
              <a:t>18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78ECF1-E82F-4357-8CBC-D10861C9589F}" type="slidenum">
              <a:rPr lang="he-IL"/>
              <a:pPr/>
              <a:t>19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EECF62-A09B-4978-9034-63EB653B1370}" type="slidenum">
              <a:rPr lang="he-IL"/>
              <a:pPr/>
              <a:t>20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BBD365-379B-4C0C-9D45-EB3203036BA3}" type="slidenum">
              <a:rPr lang="he-IL"/>
              <a:pPr/>
              <a:t>21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22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23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24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25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26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27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28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29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15C78B-408F-4351-91AA-E127FCA161E4}" type="slidenum">
              <a:rPr lang="he-IL"/>
              <a:pPr/>
              <a:t>38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39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A244F0-87A2-4B11-8A80-2F22D97C5854}" type="slidenum">
              <a:rPr lang="he-IL"/>
              <a:pPr/>
              <a:t>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01ACEB-DCF7-4717-AC59-AC5F9DB55067}" type="slidenum">
              <a:rPr lang="he-IL"/>
              <a:pPr/>
              <a:t>42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43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44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45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47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48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49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A244F0-87A2-4B11-8A80-2F22D97C5854}" type="slidenum">
              <a:rPr lang="he-IL"/>
              <a:pPr/>
              <a:t>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50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51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52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22AB2-0D81-46E1-909E-7F12CCEF08D4}" type="slidenum">
              <a:rPr lang="he-IL"/>
              <a:pPr/>
              <a:t>53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1F97C3-7E17-4B57-8510-0179796135C6}" type="slidenum">
              <a:rPr lang="he-IL"/>
              <a:pPr/>
              <a:t>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9061EB-E160-4294-A39D-66FD4BF1C2DD}" type="slidenum">
              <a:rPr lang="he-IL"/>
              <a:pPr/>
              <a:t>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EC3EA8-5657-4748-AC78-A547306B54C4}" type="slidenum">
              <a:rPr lang="he-IL"/>
              <a:pPr/>
              <a:t>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F07C0A-CAF5-4669-B6FC-AADE31684240}" type="slidenum">
              <a:rPr lang="he-IL"/>
              <a:pPr/>
              <a:t>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D212A0-33AB-49AF-AD12-E6603F6ADB4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CB029B-FDDF-4478-82D0-E1F66FF1A89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50038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451804-56E7-4A54-888B-59DB5537F2A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4825" y="6886575"/>
            <a:ext cx="2344738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fld id="{B3B62FD1-9847-4183-A022-59E66F4BB3C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A8E946-F465-49CB-BC98-1AB064A4AF09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58CBC7-2C53-41C4-AB16-504CECE36C8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3A7C3B-BA08-4D23-B15A-C18327D71144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7E7C34-8286-44E8-A5FB-6929FE70047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11F2A-877A-446D-972A-471E3F93289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4481A-9D47-4DC3-BD00-60714AF4814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3F7C4C-3F47-4652-BB6B-9968ADB4270E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B3E442-5338-4F4D-AA16-D938BE13CA37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47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E491FC0-88B1-48E7-A965-EDCF8BA5F483}" type="slidenum">
              <a:rPr lang="he-IL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marL="862013" indent="-21431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marL="10795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15367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19939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24511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29083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39.xml"/><Relationship Id="rId16" Type="http://schemas.openxmlformats.org/officeDocument/2006/relationships/image" Target="../media/image16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2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9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tags" Target="../tags/tag48.xml"/><Relationship Id="rId16" Type="http://schemas.openxmlformats.org/officeDocument/2006/relationships/image" Target="../media/image27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30.png"/><Relationship Id="rId5" Type="http://schemas.openxmlformats.org/officeDocument/2006/relationships/tags" Target="../tags/tag51.xml"/><Relationship Id="rId15" Type="http://schemas.openxmlformats.org/officeDocument/2006/relationships/image" Target="../media/image26.png"/><Relationship Id="rId10" Type="http://schemas.openxmlformats.org/officeDocument/2006/relationships/notesSlide" Target="../notesSlides/notesSlide12.xml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7.xml"/><Relationship Id="rId7" Type="http://schemas.openxmlformats.org/officeDocument/2006/relationships/image" Target="../media/image16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2.png"/><Relationship Id="rId4" Type="http://schemas.openxmlformats.org/officeDocument/2006/relationships/tags" Target="../tags/tag58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65.xml"/><Relationship Id="rId7" Type="http://schemas.openxmlformats.org/officeDocument/2006/relationships/image" Target="../media/image34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4" Type="http://schemas.openxmlformats.org/officeDocument/2006/relationships/tags" Target="../tags/tag66.xm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69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76.xml"/><Relationship Id="rId7" Type="http://schemas.openxmlformats.org/officeDocument/2006/relationships/notesSlide" Target="../notesSlides/notesSlide23.xml"/><Relationship Id="rId12" Type="http://schemas.openxmlformats.org/officeDocument/2006/relationships/image" Target="../media/image45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tags" Target="../tags/tag78.xml"/><Relationship Id="rId10" Type="http://schemas.openxmlformats.org/officeDocument/2006/relationships/image" Target="../media/image43.png"/><Relationship Id="rId4" Type="http://schemas.openxmlformats.org/officeDocument/2006/relationships/tags" Target="../tags/tag77.xml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86.xml"/><Relationship Id="rId7" Type="http://schemas.openxmlformats.org/officeDocument/2006/relationships/image" Target="../media/image51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4.png"/><Relationship Id="rId4" Type="http://schemas.openxmlformats.org/officeDocument/2006/relationships/tags" Target="../tags/tag87.xml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90.xml"/><Relationship Id="rId7" Type="http://schemas.openxmlformats.org/officeDocument/2006/relationships/notesSlide" Target="../notesSlides/notesSlide30.xml"/><Relationship Id="rId12" Type="http://schemas.openxmlformats.org/officeDocument/2006/relationships/image" Target="../media/image59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8.png"/><Relationship Id="rId5" Type="http://schemas.openxmlformats.org/officeDocument/2006/relationships/tags" Target="../tags/tag92.xml"/><Relationship Id="rId10" Type="http://schemas.openxmlformats.org/officeDocument/2006/relationships/image" Target="../media/image57.png"/><Relationship Id="rId4" Type="http://schemas.openxmlformats.org/officeDocument/2006/relationships/tags" Target="../tags/tag91.xml"/><Relationship Id="rId9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95.xml"/><Relationship Id="rId7" Type="http://schemas.openxmlformats.org/officeDocument/2006/relationships/image" Target="../media/image61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60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image" Target="../media/image70.png"/><Relationship Id="rId3" Type="http://schemas.openxmlformats.org/officeDocument/2006/relationships/tags" Target="../tags/tag98.xml"/><Relationship Id="rId21" Type="http://schemas.openxmlformats.org/officeDocument/2006/relationships/image" Target="../media/image65.pn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notesSlide" Target="../notesSlides/notesSlide36.xml"/><Relationship Id="rId29" Type="http://schemas.openxmlformats.org/officeDocument/2006/relationships/image" Target="../media/image73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tags" Target="../tags/tag105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75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116.xml"/><Relationship Id="rId7" Type="http://schemas.openxmlformats.org/officeDocument/2006/relationships/image" Target="../media/image78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117.xml"/><Relationship Id="rId9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120.xml"/><Relationship Id="rId7" Type="http://schemas.openxmlformats.org/officeDocument/2006/relationships/notesSlide" Target="../notesSlides/notesSlide39.xml"/><Relationship Id="rId12" Type="http://schemas.openxmlformats.org/officeDocument/2006/relationships/image" Target="../media/image86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5.png"/><Relationship Id="rId5" Type="http://schemas.openxmlformats.org/officeDocument/2006/relationships/tags" Target="../tags/tag122.xml"/><Relationship Id="rId10" Type="http://schemas.openxmlformats.org/officeDocument/2006/relationships/image" Target="../media/image84.png"/><Relationship Id="rId4" Type="http://schemas.openxmlformats.org/officeDocument/2006/relationships/tags" Target="../tags/tag121.xml"/><Relationship Id="rId9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4.xml"/><Relationship Id="rId16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.png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4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0.xml"/><Relationship Id="rId13" Type="http://schemas.openxmlformats.org/officeDocument/2006/relationships/image" Target="../media/image91.png"/><Relationship Id="rId3" Type="http://schemas.openxmlformats.org/officeDocument/2006/relationships/tags" Target="../tags/tag12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0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89.png"/><Relationship Id="rId5" Type="http://schemas.openxmlformats.org/officeDocument/2006/relationships/tags" Target="../tags/tag127.xml"/><Relationship Id="rId10" Type="http://schemas.openxmlformats.org/officeDocument/2006/relationships/image" Target="../media/image88.png"/><Relationship Id="rId4" Type="http://schemas.openxmlformats.org/officeDocument/2006/relationships/tags" Target="../tags/tag126.xml"/><Relationship Id="rId9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5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94.png"/><Relationship Id="rId5" Type="http://schemas.openxmlformats.org/officeDocument/2006/relationships/tags" Target="../tags/tag133.xml"/><Relationship Id="rId10" Type="http://schemas.openxmlformats.org/officeDocument/2006/relationships/image" Target="../media/image93.png"/><Relationship Id="rId4" Type="http://schemas.openxmlformats.org/officeDocument/2006/relationships/tags" Target="../tags/tag132.xml"/><Relationship Id="rId9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37.xml"/><Relationship Id="rId7" Type="http://schemas.openxmlformats.org/officeDocument/2006/relationships/image" Target="../media/image96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9.png"/><Relationship Id="rId4" Type="http://schemas.openxmlformats.org/officeDocument/2006/relationships/tags" Target="../tags/tag138.xml"/><Relationship Id="rId9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gif"/><Relationship Id="rId4" Type="http://schemas.openxmlformats.org/officeDocument/2006/relationships/image" Target="../media/image103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.png"/><Relationship Id="rId17" Type="http://schemas.openxmlformats.org/officeDocument/2006/relationships/image" Target="../media/image11.png"/><Relationship Id="rId2" Type="http://schemas.openxmlformats.org/officeDocument/2006/relationships/tags" Target="../tags/tag12.xml"/><Relationship Id="rId16" Type="http://schemas.openxmlformats.org/officeDocument/2006/relationships/image" Target="../media/image10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5.png"/><Relationship Id="rId5" Type="http://schemas.openxmlformats.org/officeDocument/2006/relationships/tags" Target="../tags/tag15.xml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143.xml"/><Relationship Id="rId7" Type="http://schemas.openxmlformats.org/officeDocument/2006/relationships/image" Target="../media/image106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105.png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20.xml"/><Relationship Id="rId16" Type="http://schemas.openxmlformats.org/officeDocument/2006/relationships/image" Target="../media/image16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3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9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tags" Target="../tags/tag30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33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7463" y="2814637"/>
            <a:ext cx="7543800" cy="1362075"/>
          </a:xfrm>
          <a:ln/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4800" dirty="0">
                <a:solidFill>
                  <a:srgbClr val="FF0000"/>
                </a:solidFill>
              </a:rPr>
              <a:t>Uri </a:t>
            </a:r>
            <a:r>
              <a:rPr lang="en-GB" sz="4800" dirty="0" err="1" smtClean="0">
                <a:solidFill>
                  <a:srgbClr val="FF0000"/>
                </a:solidFill>
              </a:rPr>
              <a:t>Zwick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smtClean="0">
                <a:solidFill>
                  <a:srgbClr val="CC0066"/>
                </a:solidFill>
              </a:rPr>
              <a:t/>
            </a:r>
            <a:br>
              <a:rPr lang="en-GB" sz="4800" dirty="0" smtClean="0">
                <a:solidFill>
                  <a:srgbClr val="CC0066"/>
                </a:solidFill>
              </a:rPr>
            </a:br>
            <a:r>
              <a:rPr lang="en-GB" sz="4800" dirty="0" smtClean="0">
                <a:solidFill>
                  <a:srgbClr val="993300"/>
                </a:solidFill>
              </a:rPr>
              <a:t>Tel </a:t>
            </a:r>
            <a:r>
              <a:rPr lang="en-GB" sz="4800" dirty="0">
                <a:solidFill>
                  <a:srgbClr val="993300"/>
                </a:solidFill>
              </a:rPr>
              <a:t>Aviv University</a:t>
            </a:r>
            <a:endParaRPr lang="zh-CN" altLang="en-GB" sz="4800" dirty="0">
              <a:solidFill>
                <a:srgbClr val="993300"/>
              </a:solidFill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" y="873630"/>
            <a:ext cx="10080624" cy="154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Policy Iteration Algorithms</a:t>
            </a:r>
            <a:br>
              <a:rPr lang="en-GB" sz="5400" dirty="0" smtClean="0">
                <a:solidFill>
                  <a:srgbClr val="0033CC"/>
                </a:solidFill>
              </a:rPr>
            </a:br>
            <a:r>
              <a:rPr lang="en-GB" sz="5400" dirty="0" smtClean="0">
                <a:solidFill>
                  <a:srgbClr val="33CC33"/>
                </a:solidFill>
              </a:rPr>
              <a:t>(Local Improvement Algorithms)</a:t>
            </a:r>
            <a:endParaRPr lang="en-GB" sz="5400" dirty="0" smtClean="0">
              <a:solidFill>
                <a:srgbClr val="0033CC"/>
              </a:solidFill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810500"/>
            <a:ext cx="10083800" cy="163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 smtClean="0">
                <a:latin typeface="cmmi10" pitchFamily="34" charset="0"/>
              </a:rPr>
              <a:t>A</a:t>
            </a:r>
            <a:r>
              <a:rPr lang="en-US" smtClean="0">
                <a:latin typeface="cmr7" pitchFamily="34" charset="0"/>
              </a:rPr>
              <a:t>A</a:t>
            </a:r>
            <a:r>
              <a:rPr lang="en-US" smtClean="0">
                <a:latin typeface="cmsy10" pitchFamily="34" charset="0"/>
              </a:rPr>
              <a:t>A</a:t>
            </a:r>
            <a:r>
              <a:rPr lang="en-US" smtClean="0">
                <a:latin typeface="cmmi7" pitchFamily="34" charset="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endParaRPr lang="en-US">
              <a:latin typeface="cmmi7" pitchFamily="34" charset="0"/>
            </a:endParaRPr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-1" y="4548690"/>
            <a:ext cx="10080625" cy="20609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US" sz="4800" dirty="0" smtClean="0"/>
              <a:t>Equilibrium Computation</a:t>
            </a:r>
            <a:br>
              <a:rPr lang="en-US" sz="4800" dirty="0" smtClean="0"/>
            </a:br>
            <a:r>
              <a:rPr lang="en-US" sz="4800" dirty="0" err="1" smtClean="0"/>
              <a:t>Schloss</a:t>
            </a:r>
            <a:r>
              <a:rPr lang="en-US" sz="4800" dirty="0" smtClean="0"/>
              <a:t> </a:t>
            </a:r>
            <a:r>
              <a:rPr lang="en-US" sz="4800" dirty="0" err="1" smtClean="0"/>
              <a:t>Dagstuhl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April 26, </a:t>
            </a:r>
            <a:r>
              <a:rPr lang="en-US" sz="4800" dirty="0" smtClean="0"/>
              <a:t>2010 </a:t>
            </a:r>
            <a:endParaRPr lang="zh-CN" altLang="en-GB"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442913"/>
            <a:ext cx="9069388" cy="873125"/>
          </a:xfrm>
        </p:spPr>
        <p:txBody>
          <a:bodyPr/>
          <a:lstStyle/>
          <a:p>
            <a:r>
              <a:rPr lang="en-US" sz="3600">
                <a:solidFill>
                  <a:schemeClr val="accent2"/>
                </a:solidFill>
              </a:rPr>
              <a:t>Mean Payoff Games (MPGs)</a:t>
            </a:r>
            <a:br>
              <a:rPr lang="en-US" sz="3600">
                <a:solidFill>
                  <a:schemeClr val="accent2"/>
                </a:solidFill>
              </a:rPr>
            </a:br>
            <a:r>
              <a:rPr lang="en-US" sz="3200">
                <a:solidFill>
                  <a:srgbClr val="336600"/>
                </a:solidFill>
              </a:rPr>
              <a:t>[Ehrenfeucht, Mycielski (1979)]</a:t>
            </a:r>
          </a:p>
        </p:txBody>
      </p:sp>
      <p:sp>
        <p:nvSpPr>
          <p:cNvPr id="146475" name="Oval 43"/>
          <p:cNvSpPr>
            <a:spLocks noChangeArrowheads="1"/>
          </p:cNvSpPr>
          <p:nvPr/>
        </p:nvSpPr>
        <p:spPr bwMode="auto">
          <a:xfrm>
            <a:off x="7024688" y="4171950"/>
            <a:ext cx="300037" cy="300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6573838" y="3419475"/>
            <a:ext cx="300037" cy="1803400"/>
            <a:chOff x="2247" y="2930"/>
            <a:chExt cx="189" cy="1136"/>
          </a:xfrm>
        </p:grpSpPr>
        <p:sp>
          <p:nvSpPr>
            <p:cNvPr id="146474" name="Oval 42"/>
            <p:cNvSpPr>
              <a:spLocks noChangeArrowheads="1"/>
            </p:cNvSpPr>
            <p:nvPr/>
          </p:nvSpPr>
          <p:spPr bwMode="auto">
            <a:xfrm>
              <a:off x="2247" y="2930"/>
              <a:ext cx="189" cy="18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6476" name="Oval 44"/>
            <p:cNvSpPr>
              <a:spLocks noChangeArrowheads="1"/>
            </p:cNvSpPr>
            <p:nvPr/>
          </p:nvSpPr>
          <p:spPr bwMode="auto">
            <a:xfrm>
              <a:off x="2247" y="3877"/>
              <a:ext cx="189" cy="189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762625" y="3419475"/>
            <a:ext cx="300038" cy="1803400"/>
            <a:chOff x="1736" y="2930"/>
            <a:chExt cx="189" cy="1136"/>
          </a:xfrm>
        </p:grpSpPr>
        <p:sp>
          <p:nvSpPr>
            <p:cNvPr id="146473" name="Oval 41"/>
            <p:cNvSpPr>
              <a:spLocks noChangeArrowheads="1"/>
            </p:cNvSpPr>
            <p:nvPr/>
          </p:nvSpPr>
          <p:spPr bwMode="auto">
            <a:xfrm>
              <a:off x="1736" y="2930"/>
              <a:ext cx="189" cy="18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6478" name="Oval 46"/>
            <p:cNvSpPr>
              <a:spLocks noChangeArrowheads="1"/>
            </p:cNvSpPr>
            <p:nvPr/>
          </p:nvSpPr>
          <p:spPr bwMode="auto">
            <a:xfrm>
              <a:off x="1736" y="3877"/>
              <a:ext cx="189" cy="18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146480" name="Oval 48"/>
          <p:cNvSpPr>
            <a:spLocks noChangeArrowheads="1"/>
          </p:cNvSpPr>
          <p:nvPr/>
        </p:nvSpPr>
        <p:spPr bwMode="auto">
          <a:xfrm>
            <a:off x="5281613" y="4171950"/>
            <a:ext cx="300037" cy="3000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146483" name="AutoShape 51"/>
          <p:cNvCxnSpPr>
            <a:cxnSpLocks noChangeShapeType="1"/>
            <a:stCxn id="146473" idx="6"/>
            <a:endCxn id="146474" idx="2"/>
          </p:cNvCxnSpPr>
          <p:nvPr/>
        </p:nvCxnSpPr>
        <p:spPr bwMode="auto">
          <a:xfrm>
            <a:off x="6062663" y="3570288"/>
            <a:ext cx="51117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6484" name="AutoShape 52"/>
          <p:cNvCxnSpPr>
            <a:cxnSpLocks noChangeShapeType="1"/>
            <a:stCxn id="146474" idx="4"/>
            <a:endCxn id="146475" idx="1"/>
          </p:cNvCxnSpPr>
          <p:nvPr/>
        </p:nvCxnSpPr>
        <p:spPr bwMode="auto">
          <a:xfrm>
            <a:off x="6724650" y="3719513"/>
            <a:ext cx="344488" cy="4968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6485" name="AutoShape 53"/>
          <p:cNvCxnSpPr>
            <a:cxnSpLocks noChangeShapeType="1"/>
            <a:stCxn id="146490" idx="6"/>
            <a:endCxn id="146491" idx="2"/>
          </p:cNvCxnSpPr>
          <p:nvPr/>
        </p:nvCxnSpPr>
        <p:spPr bwMode="auto">
          <a:xfrm>
            <a:off x="2333625" y="3630613"/>
            <a:ext cx="962025" cy="3000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6486" name="AutoShape 54"/>
          <p:cNvCxnSpPr>
            <a:cxnSpLocks noChangeShapeType="1"/>
            <a:stCxn id="146480" idx="7"/>
            <a:endCxn id="146473" idx="3"/>
          </p:cNvCxnSpPr>
          <p:nvPr/>
        </p:nvCxnSpPr>
        <p:spPr bwMode="auto">
          <a:xfrm flipV="1">
            <a:off x="5537200" y="3675063"/>
            <a:ext cx="269875" cy="5413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6487" name="AutoShape 55"/>
          <p:cNvCxnSpPr>
            <a:cxnSpLocks noChangeShapeType="1"/>
            <a:stCxn id="146475" idx="3"/>
            <a:endCxn id="146476" idx="7"/>
          </p:cNvCxnSpPr>
          <p:nvPr/>
        </p:nvCxnSpPr>
        <p:spPr bwMode="auto">
          <a:xfrm flipH="1">
            <a:off x="6829425" y="4427538"/>
            <a:ext cx="239713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6488" name="AutoShape 56"/>
          <p:cNvCxnSpPr>
            <a:cxnSpLocks noChangeShapeType="1"/>
            <a:stCxn id="146478" idx="1"/>
            <a:endCxn id="146480" idx="5"/>
          </p:cNvCxnSpPr>
          <p:nvPr/>
        </p:nvCxnSpPr>
        <p:spPr bwMode="auto">
          <a:xfrm flipH="1" flipV="1">
            <a:off x="5537200" y="4427538"/>
            <a:ext cx="269875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6489" name="AutoShape 57"/>
          <p:cNvCxnSpPr>
            <a:cxnSpLocks noChangeShapeType="1"/>
            <a:stCxn id="146476" idx="2"/>
            <a:endCxn id="146478" idx="6"/>
          </p:cNvCxnSpPr>
          <p:nvPr/>
        </p:nvCxnSpPr>
        <p:spPr bwMode="auto">
          <a:xfrm flipH="1">
            <a:off x="6062663" y="5073650"/>
            <a:ext cx="51117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6490" name="Oval 58"/>
          <p:cNvSpPr>
            <a:spLocks noChangeArrowheads="1"/>
          </p:cNvSpPr>
          <p:nvPr/>
        </p:nvSpPr>
        <p:spPr bwMode="auto">
          <a:xfrm>
            <a:off x="2033588" y="3479800"/>
            <a:ext cx="300037" cy="3000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46491" name="Oval 59"/>
          <p:cNvSpPr>
            <a:spLocks noChangeArrowheads="1"/>
          </p:cNvSpPr>
          <p:nvPr/>
        </p:nvSpPr>
        <p:spPr bwMode="auto">
          <a:xfrm>
            <a:off x="3295650" y="3779838"/>
            <a:ext cx="300038" cy="3000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46492" name="Oval 60"/>
          <p:cNvSpPr>
            <a:spLocks noChangeArrowheads="1"/>
          </p:cNvSpPr>
          <p:nvPr/>
        </p:nvSpPr>
        <p:spPr bwMode="auto">
          <a:xfrm>
            <a:off x="4318000" y="4021138"/>
            <a:ext cx="300038" cy="30003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146493" name="AutoShape 61"/>
          <p:cNvCxnSpPr>
            <a:cxnSpLocks noChangeShapeType="1"/>
            <a:stCxn id="146491" idx="6"/>
            <a:endCxn id="146492" idx="2"/>
          </p:cNvCxnSpPr>
          <p:nvPr/>
        </p:nvCxnSpPr>
        <p:spPr bwMode="auto">
          <a:xfrm>
            <a:off x="3595688" y="3930650"/>
            <a:ext cx="722312" cy="2413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6494" name="AutoShape 62"/>
          <p:cNvCxnSpPr>
            <a:cxnSpLocks noChangeShapeType="1"/>
            <a:stCxn id="146492" idx="6"/>
            <a:endCxn id="146480" idx="2"/>
          </p:cNvCxnSpPr>
          <p:nvPr/>
        </p:nvCxnSpPr>
        <p:spPr bwMode="auto">
          <a:xfrm>
            <a:off x="4618038" y="4171950"/>
            <a:ext cx="663575" cy="1508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6495" name="Text Box 63"/>
          <p:cNvSpPr txBox="1">
            <a:spLocks noChangeArrowheads="1"/>
          </p:cNvSpPr>
          <p:nvPr/>
        </p:nvSpPr>
        <p:spPr bwMode="auto">
          <a:xfrm>
            <a:off x="1293813" y="5876925"/>
            <a:ext cx="76612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Value(</a:t>
            </a:r>
            <a:r>
              <a:rPr lang="el-GR">
                <a:cs typeface="Arial" pitchFamily="34" charset="0"/>
              </a:rPr>
              <a:t>σ</a:t>
            </a:r>
            <a:r>
              <a:rPr lang="en-US">
                <a:cs typeface="Arial" pitchFamily="34" charset="0"/>
              </a:rPr>
              <a:t>,</a:t>
            </a:r>
            <a:r>
              <a:rPr lang="el-GR">
                <a:cs typeface="Arial" pitchFamily="34" charset="0"/>
                <a:sym typeface="Symbol" pitchFamily="18" charset="2"/>
              </a:rPr>
              <a:t></a:t>
            </a:r>
            <a:r>
              <a:rPr lang="en-US">
                <a:cs typeface="Arial" pitchFamily="34" charset="0"/>
                <a:sym typeface="Symbol" pitchFamily="18" charset="2"/>
              </a:rPr>
              <a:t>)</a:t>
            </a:r>
            <a:r>
              <a:rPr lang="en-US"/>
              <a:t> – average of cycle formed</a:t>
            </a:r>
          </a:p>
        </p:txBody>
      </p:sp>
      <p:sp>
        <p:nvSpPr>
          <p:cNvPr id="146496" name="Text Box 64"/>
          <p:cNvSpPr txBox="1">
            <a:spLocks noChangeArrowheads="1"/>
          </p:cNvSpPr>
          <p:nvPr/>
        </p:nvSpPr>
        <p:spPr bwMode="auto">
          <a:xfrm>
            <a:off x="725488" y="1785938"/>
            <a:ext cx="8578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Again, both players have optimal positional strategies.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504825" y="301625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/>
              <a:t>Markov Decision Processes</a:t>
            </a:r>
            <a:br>
              <a:rPr lang="en-US" sz="4800" dirty="0"/>
            </a:br>
            <a:r>
              <a:rPr lang="en-US" sz="3200" dirty="0">
                <a:solidFill>
                  <a:srgbClr val="996600"/>
                </a:solidFill>
              </a:rPr>
              <a:t>[Bellman ’57] [Howard ’60] …</a:t>
            </a:r>
          </a:p>
        </p:txBody>
      </p:sp>
      <p:sp>
        <p:nvSpPr>
          <p:cNvPr id="256004" name="Oval 4"/>
          <p:cNvSpPr>
            <a:spLocks noChangeAspect="1" noChangeArrowheads="1"/>
          </p:cNvSpPr>
          <p:nvPr/>
        </p:nvSpPr>
        <p:spPr bwMode="auto">
          <a:xfrm>
            <a:off x="584200" y="2863850"/>
            <a:ext cx="379413" cy="349250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06" name="Oval 6"/>
          <p:cNvSpPr>
            <a:spLocks noChangeAspect="1" noChangeArrowheads="1"/>
          </p:cNvSpPr>
          <p:nvPr/>
        </p:nvSpPr>
        <p:spPr bwMode="auto">
          <a:xfrm>
            <a:off x="2441575" y="2090738"/>
            <a:ext cx="379413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07" name="Oval 7"/>
          <p:cNvSpPr>
            <a:spLocks noChangeAspect="1" noChangeArrowheads="1"/>
          </p:cNvSpPr>
          <p:nvPr/>
        </p:nvSpPr>
        <p:spPr bwMode="auto">
          <a:xfrm>
            <a:off x="2584450" y="2222500"/>
            <a:ext cx="93663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08" name="Oval 8"/>
          <p:cNvSpPr>
            <a:spLocks noChangeAspect="1" noChangeArrowheads="1"/>
          </p:cNvSpPr>
          <p:nvPr/>
        </p:nvSpPr>
        <p:spPr bwMode="auto">
          <a:xfrm>
            <a:off x="3186113" y="2859088"/>
            <a:ext cx="381000" cy="349250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09" name="Oval 9"/>
          <p:cNvSpPr>
            <a:spLocks noChangeAspect="1" noChangeArrowheads="1"/>
          </p:cNvSpPr>
          <p:nvPr/>
        </p:nvSpPr>
        <p:spPr bwMode="auto">
          <a:xfrm>
            <a:off x="1382713" y="4773613"/>
            <a:ext cx="379412" cy="349250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0" name="Oval 10"/>
          <p:cNvSpPr>
            <a:spLocks noChangeAspect="1" noChangeArrowheads="1"/>
          </p:cNvSpPr>
          <p:nvPr/>
        </p:nvSpPr>
        <p:spPr bwMode="auto">
          <a:xfrm>
            <a:off x="1382713" y="2076450"/>
            <a:ext cx="379412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1" name="Oval 11"/>
          <p:cNvSpPr>
            <a:spLocks noChangeAspect="1" noChangeArrowheads="1"/>
          </p:cNvSpPr>
          <p:nvPr/>
        </p:nvSpPr>
        <p:spPr bwMode="auto">
          <a:xfrm>
            <a:off x="596900" y="3975100"/>
            <a:ext cx="379413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2" name="Oval 12"/>
          <p:cNvSpPr>
            <a:spLocks noChangeAspect="1" noChangeArrowheads="1"/>
          </p:cNvSpPr>
          <p:nvPr/>
        </p:nvSpPr>
        <p:spPr bwMode="auto">
          <a:xfrm>
            <a:off x="2452688" y="4767263"/>
            <a:ext cx="379412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3" name="Oval 13"/>
          <p:cNvSpPr>
            <a:spLocks noChangeAspect="1" noChangeArrowheads="1"/>
          </p:cNvSpPr>
          <p:nvPr/>
        </p:nvSpPr>
        <p:spPr bwMode="auto">
          <a:xfrm>
            <a:off x="3195638" y="4008438"/>
            <a:ext cx="379412" cy="34925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4" name="Rectangle 14"/>
          <p:cNvSpPr>
            <a:spLocks noChangeAspect="1" noChangeArrowheads="1"/>
          </p:cNvSpPr>
          <p:nvPr/>
        </p:nvSpPr>
        <p:spPr bwMode="auto">
          <a:xfrm>
            <a:off x="1874838" y="3082925"/>
            <a:ext cx="68262" cy="9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256015" name="AutoShape 15"/>
          <p:cNvCxnSpPr>
            <a:cxnSpLocks noChangeAspect="1" noChangeShapeType="1"/>
            <a:stCxn id="256006" idx="3"/>
            <a:endCxn id="256014" idx="3"/>
          </p:cNvCxnSpPr>
          <p:nvPr/>
        </p:nvCxnSpPr>
        <p:spPr bwMode="auto">
          <a:xfrm flipH="1">
            <a:off x="1943100" y="2389188"/>
            <a:ext cx="554038" cy="741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016" name="AutoShape 16"/>
          <p:cNvCxnSpPr>
            <a:cxnSpLocks noChangeAspect="1" noChangeShapeType="1"/>
            <a:stCxn id="256014" idx="1"/>
            <a:endCxn id="256010" idx="5"/>
          </p:cNvCxnSpPr>
          <p:nvPr/>
        </p:nvCxnSpPr>
        <p:spPr bwMode="auto">
          <a:xfrm flipH="1" flipV="1">
            <a:off x="1706563" y="2374900"/>
            <a:ext cx="168275" cy="755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017" name="AutoShape 17"/>
          <p:cNvCxnSpPr>
            <a:cxnSpLocks noChangeAspect="1" noChangeShapeType="1"/>
            <a:stCxn id="256014" idx="1"/>
            <a:endCxn id="256004" idx="6"/>
          </p:cNvCxnSpPr>
          <p:nvPr/>
        </p:nvCxnSpPr>
        <p:spPr bwMode="auto">
          <a:xfrm flipH="1" flipV="1">
            <a:off x="963613" y="3038475"/>
            <a:ext cx="911225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018" name="AutoShape 18"/>
          <p:cNvCxnSpPr>
            <a:cxnSpLocks noChangeAspect="1" noChangeShapeType="1"/>
            <a:stCxn id="256014" idx="1"/>
            <a:endCxn id="256011" idx="7"/>
          </p:cNvCxnSpPr>
          <p:nvPr/>
        </p:nvCxnSpPr>
        <p:spPr bwMode="auto">
          <a:xfrm flipH="1">
            <a:off x="920750" y="3130550"/>
            <a:ext cx="954088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6019" name="Rectangle 19"/>
          <p:cNvSpPr>
            <a:spLocks noChangeAspect="1" noChangeArrowheads="1"/>
          </p:cNvSpPr>
          <p:nvPr/>
        </p:nvSpPr>
        <p:spPr bwMode="auto">
          <a:xfrm>
            <a:off x="2481263" y="3316288"/>
            <a:ext cx="68262" cy="9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256020" name="AutoShape 20"/>
          <p:cNvCxnSpPr>
            <a:cxnSpLocks noChangeAspect="1" noChangeShapeType="1"/>
            <a:stCxn id="256006" idx="4"/>
            <a:endCxn id="256019" idx="0"/>
          </p:cNvCxnSpPr>
          <p:nvPr/>
        </p:nvCxnSpPr>
        <p:spPr bwMode="auto">
          <a:xfrm flipH="1">
            <a:off x="2516188" y="2439988"/>
            <a:ext cx="115887" cy="876300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021" name="AutoShape 21"/>
          <p:cNvCxnSpPr>
            <a:cxnSpLocks noChangeAspect="1" noChangeShapeType="1"/>
            <a:stCxn id="256019" idx="2"/>
            <a:endCxn id="256013" idx="1"/>
          </p:cNvCxnSpPr>
          <p:nvPr/>
        </p:nvCxnSpPr>
        <p:spPr bwMode="auto">
          <a:xfrm>
            <a:off x="2514600" y="3409950"/>
            <a:ext cx="736600" cy="649288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56022" name="AutoShape 22"/>
          <p:cNvCxnSpPr>
            <a:cxnSpLocks noChangeAspect="1" noChangeShapeType="1"/>
            <a:stCxn id="256019" idx="2"/>
            <a:endCxn id="256009" idx="7"/>
          </p:cNvCxnSpPr>
          <p:nvPr/>
        </p:nvCxnSpPr>
        <p:spPr bwMode="auto">
          <a:xfrm flipH="1">
            <a:off x="1706563" y="3409950"/>
            <a:ext cx="808037" cy="1414463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pic>
        <p:nvPicPr>
          <p:cNvPr id="256023" name="Picture 2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16088" y="2578100"/>
            <a:ext cx="144462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4" name="Picture 2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44600" y="2922588"/>
            <a:ext cx="14446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5" name="Picture 2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90638" y="3443288"/>
            <a:ext cx="144462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6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09788" y="3846513"/>
            <a:ext cx="144462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7" name="Picture 2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19400" y="3605213"/>
            <a:ext cx="142875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8" name="Picture 2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62213" y="2771775"/>
            <a:ext cx="242887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29" name="Picture 2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09788" y="2649538"/>
            <a:ext cx="242887" cy="18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6034" name="Text Box 34"/>
          <p:cNvSpPr txBox="1">
            <a:spLocks noChangeArrowheads="1"/>
          </p:cNvSpPr>
          <p:nvPr/>
        </p:nvSpPr>
        <p:spPr bwMode="auto">
          <a:xfrm>
            <a:off x="0" y="5776913"/>
            <a:ext cx="10080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Optimal </a:t>
            </a:r>
            <a:r>
              <a:rPr lang="en-US" sz="3200" b="1">
                <a:solidFill>
                  <a:srgbClr val="FF0000"/>
                </a:solidFill>
              </a:rPr>
              <a:t>positional</a:t>
            </a:r>
            <a:r>
              <a:rPr lang="en-US" sz="3200"/>
              <a:t> strategies can be found using </a:t>
            </a:r>
            <a:r>
              <a:rPr lang="en-US" sz="3200">
                <a:solidFill>
                  <a:schemeClr val="accent2"/>
                </a:solidFill>
              </a:rPr>
              <a:t>LP</a:t>
            </a:r>
          </a:p>
        </p:txBody>
      </p:sp>
      <p:sp>
        <p:nvSpPr>
          <p:cNvPr id="256035" name="Text Box 35"/>
          <p:cNvSpPr txBox="1">
            <a:spLocks noChangeArrowheads="1"/>
          </p:cNvSpPr>
          <p:nvPr/>
        </p:nvSpPr>
        <p:spPr bwMode="auto">
          <a:xfrm>
            <a:off x="0" y="6429375"/>
            <a:ext cx="10080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Is there a </a:t>
            </a:r>
            <a:r>
              <a:rPr lang="en-US" sz="3200" b="1" dirty="0">
                <a:solidFill>
                  <a:srgbClr val="0033CC"/>
                </a:solidFill>
              </a:rPr>
              <a:t>strongly polynomial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/>
              <a:t>time algorithm?</a:t>
            </a:r>
          </a:p>
        </p:txBody>
      </p:sp>
      <p:sp>
        <p:nvSpPr>
          <p:cNvPr id="256037" name="Text Box 37"/>
          <p:cNvSpPr txBox="1">
            <a:spLocks noChangeArrowheads="1"/>
          </p:cNvSpPr>
          <p:nvPr/>
        </p:nvSpPr>
        <p:spPr bwMode="auto">
          <a:xfrm>
            <a:off x="3652837" y="4818063"/>
            <a:ext cx="6186488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Only </a:t>
            </a:r>
            <a:r>
              <a:rPr lang="en-US" dirty="0" smtClean="0"/>
              <a:t>one (and a half) </a:t>
            </a:r>
            <a:r>
              <a:rPr lang="en-US" dirty="0"/>
              <a:t>player</a:t>
            </a:r>
          </a:p>
        </p:txBody>
      </p:sp>
      <p:sp>
        <p:nvSpPr>
          <p:cNvPr id="256041" name="Text Box 41"/>
          <p:cNvSpPr txBox="1">
            <a:spLocks noChangeAspect="1" noChangeArrowheads="1"/>
          </p:cNvSpPr>
          <p:nvPr/>
        </p:nvSpPr>
        <p:spPr bwMode="auto">
          <a:xfrm>
            <a:off x="4071938" y="1719263"/>
            <a:ext cx="5599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rgbClr val="CC0066"/>
                </a:solidFill>
              </a:rPr>
              <a:t>Limiting average version</a:t>
            </a:r>
          </a:p>
        </p:txBody>
      </p:sp>
      <p:sp>
        <p:nvSpPr>
          <p:cNvPr id="256042" name="Text Box 42"/>
          <p:cNvSpPr txBox="1">
            <a:spLocks noChangeAspect="1" noChangeArrowheads="1"/>
          </p:cNvSpPr>
          <p:nvPr/>
        </p:nvSpPr>
        <p:spPr bwMode="auto">
          <a:xfrm>
            <a:off x="4452938" y="3235325"/>
            <a:ext cx="4838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rgbClr val="CC0066"/>
                </a:solidFill>
              </a:rPr>
              <a:t>Discounted version</a:t>
            </a:r>
          </a:p>
        </p:txBody>
      </p:sp>
      <p:pic>
        <p:nvPicPr>
          <p:cNvPr id="35" name="Picture 34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457991" y="2185988"/>
            <a:ext cx="4828592" cy="953138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500354" y="3695700"/>
            <a:ext cx="4743865" cy="9547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4" grpId="0"/>
      <p:bldP spid="256035" grpId="0"/>
      <p:bldP spid="2560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57175"/>
            <a:ext cx="9069388" cy="873125"/>
          </a:xfrm>
        </p:spPr>
        <p:txBody>
          <a:bodyPr/>
          <a:lstStyle/>
          <a:p>
            <a:r>
              <a:rPr lang="en-US" sz="3600">
                <a:solidFill>
                  <a:schemeClr val="accent2"/>
                </a:solidFill>
              </a:rPr>
              <a:t>Markov Decision Processes (MDPs)</a:t>
            </a:r>
          </a:p>
        </p:txBody>
      </p:sp>
      <p:sp>
        <p:nvSpPr>
          <p:cNvPr id="130075" name="Text Box 27"/>
          <p:cNvSpPr txBox="1">
            <a:spLocks noChangeArrowheads="1"/>
          </p:cNvSpPr>
          <p:nvPr/>
        </p:nvSpPr>
        <p:spPr bwMode="auto">
          <a:xfrm>
            <a:off x="1312863" y="4041775"/>
            <a:ext cx="74310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Values and optimal strategies of a MDP </a:t>
            </a:r>
            <a:br>
              <a:rPr lang="en-US" sz="2800"/>
            </a:br>
            <a:r>
              <a:rPr lang="en-US" sz="2800"/>
              <a:t>can be found by solving an LP</a:t>
            </a:r>
            <a:endParaRPr lang="en-US" sz="2800" baseline="-2500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30081" name="Text Box 33"/>
          <p:cNvSpPr txBox="1">
            <a:spLocks noChangeArrowheads="1"/>
          </p:cNvSpPr>
          <p:nvPr/>
        </p:nvSpPr>
        <p:spPr bwMode="auto">
          <a:xfrm>
            <a:off x="1312863" y="3605213"/>
            <a:ext cx="74310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>
                <a:solidFill>
                  <a:srgbClr val="CC0066"/>
                </a:solidFill>
              </a:rPr>
              <a:t>Theorem: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en-US" sz="2800" dirty="0" smtClean="0">
                <a:solidFill>
                  <a:srgbClr val="336600"/>
                </a:solidFill>
              </a:rPr>
              <a:t>[</a:t>
            </a:r>
            <a:r>
              <a:rPr lang="en-US" sz="2800" dirty="0" err="1" smtClean="0">
                <a:solidFill>
                  <a:srgbClr val="336600"/>
                </a:solidFill>
              </a:rPr>
              <a:t>d’Epenoux</a:t>
            </a:r>
            <a:r>
              <a:rPr lang="en-US" sz="2800" dirty="0" smtClean="0">
                <a:solidFill>
                  <a:srgbClr val="336600"/>
                </a:solidFill>
              </a:rPr>
              <a:t> </a:t>
            </a:r>
            <a:r>
              <a:rPr lang="en-US" sz="2800" dirty="0">
                <a:solidFill>
                  <a:srgbClr val="336600"/>
                </a:solidFill>
              </a:rPr>
              <a:t>(1964)]</a:t>
            </a:r>
            <a:endParaRPr lang="en-US" sz="2800" dirty="0">
              <a:solidFill>
                <a:srgbClr val="336600"/>
              </a:solidFill>
              <a:sym typeface="Symbol" pitchFamily="18" charset="2"/>
            </a:endParaRPr>
          </a:p>
        </p:txBody>
      </p:sp>
      <p:cxnSp>
        <p:nvCxnSpPr>
          <p:cNvPr id="130128" name="AutoShape 80"/>
          <p:cNvCxnSpPr>
            <a:cxnSpLocks noChangeAspect="1" noChangeShapeType="1"/>
            <a:stCxn id="130132" idx="0"/>
          </p:cNvCxnSpPr>
          <p:nvPr/>
        </p:nvCxnSpPr>
        <p:spPr bwMode="auto">
          <a:xfrm rot="16200000">
            <a:off x="3286919" y="1473994"/>
            <a:ext cx="371475" cy="700087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129" name="AutoShape 81"/>
          <p:cNvCxnSpPr>
            <a:cxnSpLocks noChangeAspect="1" noChangeShapeType="1"/>
            <a:stCxn id="130132" idx="2"/>
          </p:cNvCxnSpPr>
          <p:nvPr/>
        </p:nvCxnSpPr>
        <p:spPr bwMode="auto">
          <a:xfrm rot="10800000" flipV="1">
            <a:off x="1954213" y="2252663"/>
            <a:ext cx="903287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130" name="Text Box 82"/>
          <p:cNvSpPr txBox="1">
            <a:spLocks noChangeAspect="1" noChangeArrowheads="1"/>
          </p:cNvSpPr>
          <p:nvPr/>
        </p:nvSpPr>
        <p:spPr bwMode="auto">
          <a:xfrm>
            <a:off x="2538413" y="2608263"/>
            <a:ext cx="11747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MAX</a:t>
            </a:r>
          </a:p>
        </p:txBody>
      </p:sp>
      <p:cxnSp>
        <p:nvCxnSpPr>
          <p:cNvPr id="130131" name="AutoShape 83"/>
          <p:cNvCxnSpPr>
            <a:cxnSpLocks noChangeAspect="1" noChangeShapeType="1"/>
            <a:stCxn id="130132" idx="6"/>
          </p:cNvCxnSpPr>
          <p:nvPr/>
        </p:nvCxnSpPr>
        <p:spPr bwMode="auto">
          <a:xfrm flipV="1">
            <a:off x="3386138" y="2251075"/>
            <a:ext cx="7270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132" name="Oval 84"/>
          <p:cNvSpPr>
            <a:spLocks noChangeAspect="1" noChangeArrowheads="1"/>
          </p:cNvSpPr>
          <p:nvPr/>
        </p:nvSpPr>
        <p:spPr bwMode="auto">
          <a:xfrm>
            <a:off x="2857500" y="2009775"/>
            <a:ext cx="528638" cy="485775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30133" name="Text Box 85"/>
          <p:cNvSpPr txBox="1">
            <a:spLocks noChangeAspect="1" noChangeArrowheads="1"/>
          </p:cNvSpPr>
          <p:nvPr/>
        </p:nvSpPr>
        <p:spPr bwMode="auto">
          <a:xfrm>
            <a:off x="6553200" y="2579688"/>
            <a:ext cx="11763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FF00"/>
                </a:solidFill>
              </a:rPr>
              <a:t>min</a:t>
            </a:r>
          </a:p>
        </p:txBody>
      </p:sp>
      <p:pic>
        <p:nvPicPr>
          <p:cNvPr id="130157" name="Picture 10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1063" y="5280025"/>
            <a:ext cx="8410575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130134" name="AutoShape 86"/>
          <p:cNvCxnSpPr>
            <a:cxnSpLocks noChangeAspect="1" noChangeShapeType="1"/>
            <a:stCxn id="130136" idx="0"/>
          </p:cNvCxnSpPr>
          <p:nvPr/>
        </p:nvCxnSpPr>
        <p:spPr bwMode="auto">
          <a:xfrm rot="16200000">
            <a:off x="6840538" y="1798637"/>
            <a:ext cx="495300" cy="31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0135" name="AutoShape 87"/>
          <p:cNvCxnSpPr>
            <a:cxnSpLocks noChangeAspect="1" noChangeShapeType="1"/>
            <a:stCxn id="130136" idx="6"/>
          </p:cNvCxnSpPr>
          <p:nvPr/>
        </p:nvCxnSpPr>
        <p:spPr bwMode="auto">
          <a:xfrm flipV="1">
            <a:off x="7350125" y="2282825"/>
            <a:ext cx="644525" cy="79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0136" name="Oval 88"/>
          <p:cNvSpPr>
            <a:spLocks noChangeAspect="1" noChangeArrowheads="1"/>
          </p:cNvSpPr>
          <p:nvPr/>
        </p:nvSpPr>
        <p:spPr bwMode="auto">
          <a:xfrm>
            <a:off x="6823075" y="2047875"/>
            <a:ext cx="527050" cy="484188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30137" name="Text Box 89"/>
          <p:cNvSpPr txBox="1">
            <a:spLocks noChangeAspect="1" noChangeArrowheads="1"/>
          </p:cNvSpPr>
          <p:nvPr/>
        </p:nvSpPr>
        <p:spPr bwMode="auto">
          <a:xfrm>
            <a:off x="4694238" y="2608263"/>
            <a:ext cx="1263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schemeClr val="accent2"/>
                </a:solidFill>
              </a:rPr>
              <a:t>RAND</a:t>
            </a:r>
          </a:p>
        </p:txBody>
      </p:sp>
      <p:cxnSp>
        <p:nvCxnSpPr>
          <p:cNvPr id="130138" name="AutoShape 90"/>
          <p:cNvCxnSpPr>
            <a:cxnSpLocks noChangeAspect="1" noChangeShapeType="1"/>
          </p:cNvCxnSpPr>
          <p:nvPr/>
        </p:nvCxnSpPr>
        <p:spPr bwMode="auto">
          <a:xfrm rot="10800000">
            <a:off x="4638675" y="2244725"/>
            <a:ext cx="463550" cy="1588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30139" name="AutoShape 91"/>
          <p:cNvCxnSpPr>
            <a:cxnSpLocks noChangeAspect="1" noChangeShapeType="1"/>
          </p:cNvCxnSpPr>
          <p:nvPr/>
        </p:nvCxnSpPr>
        <p:spPr bwMode="auto">
          <a:xfrm rot="5400000" flipH="1">
            <a:off x="4909344" y="1602582"/>
            <a:ext cx="330200" cy="525462"/>
          </a:xfrm>
          <a:prstGeom prst="curvedConnector2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pic>
        <p:nvPicPr>
          <p:cNvPr id="130140" name="Picture 9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43513" y="1587500"/>
            <a:ext cx="296862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0141" name="Picture 9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4088" y="2001838"/>
            <a:ext cx="298450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0142" name="Oval 94"/>
          <p:cNvSpPr>
            <a:spLocks noChangeAspect="1" noChangeArrowheads="1"/>
          </p:cNvSpPr>
          <p:nvPr/>
        </p:nvSpPr>
        <p:spPr bwMode="auto">
          <a:xfrm>
            <a:off x="5118100" y="2044700"/>
            <a:ext cx="423863" cy="388938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R</a:t>
            </a:r>
          </a:p>
        </p:txBody>
      </p:sp>
      <p:pic>
        <p:nvPicPr>
          <p:cNvPr id="130143" name="Picture 9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62263" y="1360488"/>
            <a:ext cx="481012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0144" name="Picture 9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73288" y="1879600"/>
            <a:ext cx="481012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0145" name="Picture 9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30600" y="1879600"/>
            <a:ext cx="481013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0146" name="Picture 98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27800" y="1671638"/>
            <a:ext cx="4810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0147" name="Picture 99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91400" y="1909763"/>
            <a:ext cx="4810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63"/>
          <p:cNvGrpSpPr>
            <a:grpSpLocks noChangeAspect="1"/>
          </p:cNvGrpSpPr>
          <p:nvPr/>
        </p:nvGrpSpPr>
        <p:grpSpPr bwMode="auto">
          <a:xfrm>
            <a:off x="2279650" y="1355725"/>
            <a:ext cx="1676400" cy="1784350"/>
            <a:chOff x="843" y="944"/>
            <a:chExt cx="1408" cy="1499"/>
          </a:xfrm>
        </p:grpSpPr>
        <p:sp>
          <p:nvSpPr>
            <p:cNvPr id="130109" name="Line 61"/>
            <p:cNvSpPr>
              <a:spLocks noChangeAspect="1" noChangeShapeType="1"/>
            </p:cNvSpPr>
            <p:nvPr/>
          </p:nvSpPr>
          <p:spPr bwMode="auto">
            <a:xfrm>
              <a:off x="843" y="944"/>
              <a:ext cx="1408" cy="14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30110" name="Line 62"/>
            <p:cNvSpPr>
              <a:spLocks noChangeAspect="1" noChangeShapeType="1"/>
            </p:cNvSpPr>
            <p:nvPr/>
          </p:nvSpPr>
          <p:spPr bwMode="auto">
            <a:xfrm flipH="1">
              <a:off x="843" y="944"/>
              <a:ext cx="1408" cy="14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3" name="Group 100"/>
          <p:cNvGrpSpPr>
            <a:grpSpLocks noChangeAspect="1"/>
          </p:cNvGrpSpPr>
          <p:nvPr/>
        </p:nvGrpSpPr>
        <p:grpSpPr bwMode="auto">
          <a:xfrm>
            <a:off x="6248400" y="1395413"/>
            <a:ext cx="1676400" cy="1784350"/>
            <a:chOff x="843" y="944"/>
            <a:chExt cx="1408" cy="1499"/>
          </a:xfrm>
        </p:grpSpPr>
        <p:sp>
          <p:nvSpPr>
            <p:cNvPr id="130149" name="Line 101"/>
            <p:cNvSpPr>
              <a:spLocks noChangeAspect="1" noChangeShapeType="1"/>
            </p:cNvSpPr>
            <p:nvPr/>
          </p:nvSpPr>
          <p:spPr bwMode="auto">
            <a:xfrm>
              <a:off x="843" y="944"/>
              <a:ext cx="1408" cy="14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30150" name="Line 102"/>
            <p:cNvSpPr>
              <a:spLocks noChangeAspect="1" noChangeShapeType="1"/>
            </p:cNvSpPr>
            <p:nvPr/>
          </p:nvSpPr>
          <p:spPr bwMode="auto">
            <a:xfrm flipH="1">
              <a:off x="843" y="944"/>
              <a:ext cx="1408" cy="14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5" grpId="0"/>
      <p:bldP spid="1300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90563"/>
            <a:ext cx="9069388" cy="889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SPG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 </a:t>
            </a:r>
            <a:r>
              <a:rPr lang="en-US" dirty="0">
                <a:solidFill>
                  <a:schemeClr val="accent2"/>
                </a:solidFill>
              </a:rPr>
              <a:t>NP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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co-NP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3160" name="Text Box 40"/>
          <p:cNvSpPr txBox="1">
            <a:spLocks noChangeArrowheads="1"/>
          </p:cNvSpPr>
          <p:nvPr/>
        </p:nvSpPr>
        <p:spPr bwMode="auto">
          <a:xfrm>
            <a:off x="1014413" y="1860550"/>
            <a:ext cx="7991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Deciding whether the value of a game is</a:t>
            </a:r>
            <a:br>
              <a:rPr lang="en-US" sz="3200"/>
            </a:br>
            <a:r>
              <a:rPr lang="en-US" sz="3200"/>
              <a:t>at least (at most) 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>
                <a:sym typeface="Symbol" pitchFamily="18" charset="2"/>
              </a:rPr>
              <a:t> is in 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NP  co-NP</a:t>
            </a:r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>
            <a:off x="1017588" y="3063875"/>
            <a:ext cx="7991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To show that value </a:t>
            </a:r>
            <a:r>
              <a:rPr lang="en-US" sz="3200">
                <a:sym typeface="Symbol" pitchFamily="18" charset="2"/>
              </a:rPr>
              <a:t> 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3200">
                <a:sym typeface="Symbol" pitchFamily="18" charset="2"/>
              </a:rPr>
              <a:t>,</a:t>
            </a:r>
            <a:br>
              <a:rPr lang="en-US" sz="3200">
                <a:sym typeface="Symbol" pitchFamily="18" charset="2"/>
              </a:rPr>
            </a:br>
            <a:r>
              <a:rPr lang="en-US" sz="3200">
                <a:sym typeface="Symbol" pitchFamily="18" charset="2"/>
              </a:rPr>
              <a:t>guess an optimal strategy 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</a:t>
            </a:r>
            <a:r>
              <a:rPr lang="en-US" sz="3200">
                <a:sym typeface="Symbol" pitchFamily="18" charset="2"/>
              </a:rPr>
              <a:t> for </a:t>
            </a:r>
            <a:r>
              <a:rPr lang="en-US" sz="3200" b="1">
                <a:solidFill>
                  <a:srgbClr val="FF0000"/>
                </a:solidFill>
                <a:sym typeface="Symbol" pitchFamily="18" charset="2"/>
              </a:rPr>
              <a:t>MAX</a:t>
            </a:r>
          </a:p>
        </p:txBody>
      </p:sp>
      <p:sp>
        <p:nvSpPr>
          <p:cNvPr id="133162" name="Text Box 42"/>
          <p:cNvSpPr txBox="1">
            <a:spLocks noChangeArrowheads="1"/>
          </p:cNvSpPr>
          <p:nvPr/>
        </p:nvSpPr>
        <p:spPr bwMode="auto">
          <a:xfrm>
            <a:off x="1011238" y="4260850"/>
            <a:ext cx="7991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Find an optimal counter-strategy 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</a:t>
            </a:r>
            <a:r>
              <a:rPr lang="en-US" sz="3200">
                <a:sym typeface="Symbol" pitchFamily="18" charset="2"/>
              </a:rPr>
              <a:t> for </a:t>
            </a:r>
            <a:r>
              <a:rPr lang="en-US" sz="3200" b="1">
                <a:solidFill>
                  <a:srgbClr val="33CC33"/>
                </a:solidFill>
                <a:sym typeface="Symbol" pitchFamily="18" charset="2"/>
              </a:rPr>
              <a:t>min</a:t>
            </a:r>
            <a:r>
              <a:rPr lang="en-US" sz="3200">
                <a:sym typeface="Symbol" pitchFamily="18" charset="2"/>
              </a:rPr>
              <a:t> by solving the resulting MDP.</a:t>
            </a:r>
            <a:endParaRPr lang="en-US" sz="320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33165" name="Text Box 45"/>
          <p:cNvSpPr txBox="1">
            <a:spLocks noChangeArrowheads="1"/>
          </p:cNvSpPr>
          <p:nvPr/>
        </p:nvSpPr>
        <p:spPr bwMode="auto">
          <a:xfrm>
            <a:off x="1776413" y="5748338"/>
            <a:ext cx="6257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Is the problem in P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0" grpId="0"/>
      <p:bldP spid="133161" grpId="0"/>
      <p:bldP spid="133162" grpId="0"/>
      <p:bldP spid="1331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504825" y="187325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/>
              <a:t>Deterministic MDPs</a:t>
            </a:r>
            <a:endParaRPr lang="en-US" sz="4000">
              <a:solidFill>
                <a:srgbClr val="996600"/>
              </a:solidFill>
            </a:endParaRPr>
          </a:p>
        </p:txBody>
      </p:sp>
      <p:sp>
        <p:nvSpPr>
          <p:cNvPr id="258052" name="Oval 4"/>
          <p:cNvSpPr>
            <a:spLocks noChangeAspect="1" noChangeArrowheads="1"/>
          </p:cNvSpPr>
          <p:nvPr/>
        </p:nvSpPr>
        <p:spPr bwMode="auto">
          <a:xfrm>
            <a:off x="641350" y="2092325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8054" name="Oval 6"/>
          <p:cNvSpPr>
            <a:spLocks noChangeAspect="1" noChangeArrowheads="1"/>
          </p:cNvSpPr>
          <p:nvPr/>
        </p:nvSpPr>
        <p:spPr bwMode="auto">
          <a:xfrm>
            <a:off x="2498725" y="1319213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8055" name="Oval 7"/>
          <p:cNvSpPr>
            <a:spLocks noChangeAspect="1" noChangeArrowheads="1"/>
          </p:cNvSpPr>
          <p:nvPr/>
        </p:nvSpPr>
        <p:spPr bwMode="auto">
          <a:xfrm>
            <a:off x="2641600" y="1450975"/>
            <a:ext cx="93663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8056" name="Oval 8"/>
          <p:cNvSpPr>
            <a:spLocks noChangeAspect="1" noChangeArrowheads="1"/>
          </p:cNvSpPr>
          <p:nvPr/>
        </p:nvSpPr>
        <p:spPr bwMode="auto">
          <a:xfrm>
            <a:off x="3243263" y="2087563"/>
            <a:ext cx="381000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8057" name="Oval 9"/>
          <p:cNvSpPr>
            <a:spLocks noChangeAspect="1" noChangeArrowheads="1"/>
          </p:cNvSpPr>
          <p:nvPr/>
        </p:nvSpPr>
        <p:spPr bwMode="auto">
          <a:xfrm>
            <a:off x="1439863" y="4002088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8058" name="Oval 10"/>
          <p:cNvSpPr>
            <a:spLocks noChangeAspect="1" noChangeArrowheads="1"/>
          </p:cNvSpPr>
          <p:nvPr/>
        </p:nvSpPr>
        <p:spPr bwMode="auto">
          <a:xfrm>
            <a:off x="1439863" y="1304925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8059" name="Oval 11"/>
          <p:cNvSpPr>
            <a:spLocks noChangeAspect="1" noChangeArrowheads="1"/>
          </p:cNvSpPr>
          <p:nvPr/>
        </p:nvSpPr>
        <p:spPr bwMode="auto">
          <a:xfrm>
            <a:off x="654050" y="3203575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8060" name="Oval 12"/>
          <p:cNvSpPr>
            <a:spLocks noChangeAspect="1" noChangeArrowheads="1"/>
          </p:cNvSpPr>
          <p:nvPr/>
        </p:nvSpPr>
        <p:spPr bwMode="auto">
          <a:xfrm>
            <a:off x="2509838" y="3995738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8061" name="Oval 13"/>
          <p:cNvSpPr>
            <a:spLocks noChangeAspect="1" noChangeArrowheads="1"/>
          </p:cNvSpPr>
          <p:nvPr/>
        </p:nvSpPr>
        <p:spPr bwMode="auto">
          <a:xfrm>
            <a:off x="3252788" y="3236913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58063" name="AutoShape 15"/>
          <p:cNvCxnSpPr>
            <a:cxnSpLocks noChangeAspect="1" noChangeShapeType="1"/>
            <a:stCxn id="258054" idx="3"/>
            <a:endCxn id="258059" idx="7"/>
          </p:cNvCxnSpPr>
          <p:nvPr/>
        </p:nvCxnSpPr>
        <p:spPr bwMode="auto">
          <a:xfrm flipH="1">
            <a:off x="977900" y="1617663"/>
            <a:ext cx="1576388" cy="1636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8068" name="AutoShape 20"/>
          <p:cNvCxnSpPr>
            <a:cxnSpLocks noChangeAspect="1" noChangeShapeType="1"/>
            <a:stCxn id="258054" idx="4"/>
            <a:endCxn id="258060" idx="0"/>
          </p:cNvCxnSpPr>
          <p:nvPr/>
        </p:nvCxnSpPr>
        <p:spPr bwMode="auto">
          <a:xfrm>
            <a:off x="2689225" y="1668463"/>
            <a:ext cx="11113" cy="2327275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pic>
        <p:nvPicPr>
          <p:cNvPr id="258076" name="Picture 2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8100" y="2552700"/>
            <a:ext cx="242888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8077" name="Picture 2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0538" y="2241550"/>
            <a:ext cx="242887" cy="188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8083" name="Text Box 35"/>
          <p:cNvSpPr txBox="1">
            <a:spLocks noChangeArrowheads="1"/>
          </p:cNvSpPr>
          <p:nvPr/>
        </p:nvSpPr>
        <p:spPr bwMode="auto">
          <a:xfrm>
            <a:off x="395287" y="5539489"/>
            <a:ext cx="5067300" cy="143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Limiting average version</a:t>
            </a:r>
            <a:br>
              <a:rPr lang="en-US" sz="3200" dirty="0" smtClean="0"/>
            </a:br>
            <a:r>
              <a:rPr lang="en-US" sz="3000" dirty="0" smtClean="0">
                <a:solidFill>
                  <a:srgbClr val="FFC000"/>
                </a:solidFill>
              </a:rPr>
              <a:t>Minimum mean weight cycle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CC6600"/>
                </a:solidFill>
              </a:rPr>
              <a:t>[Karp 1978]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258084" name="Text Box 36"/>
          <p:cNvSpPr txBox="1">
            <a:spLocks noChangeArrowheads="1"/>
          </p:cNvSpPr>
          <p:nvPr/>
        </p:nvSpPr>
        <p:spPr bwMode="auto">
          <a:xfrm>
            <a:off x="3690938" y="3868738"/>
            <a:ext cx="6089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One player, deterministic actions</a:t>
            </a:r>
          </a:p>
        </p:txBody>
      </p:sp>
      <p:grpSp>
        <p:nvGrpSpPr>
          <p:cNvPr id="2" name="Group 39"/>
          <p:cNvGrpSpPr>
            <a:grpSpLocks noChangeAspect="1"/>
          </p:cNvGrpSpPr>
          <p:nvPr/>
        </p:nvGrpSpPr>
        <p:grpSpPr bwMode="auto">
          <a:xfrm>
            <a:off x="7229475" y="1770063"/>
            <a:ext cx="268288" cy="285750"/>
            <a:chOff x="1436" y="854"/>
            <a:chExt cx="1056" cy="1124"/>
          </a:xfrm>
        </p:grpSpPr>
        <p:sp>
          <p:nvSpPr>
            <p:cNvPr id="258085" name="Line 37"/>
            <p:cNvSpPr>
              <a:spLocks noChangeAspect="1" noChangeShapeType="1"/>
            </p:cNvSpPr>
            <p:nvPr/>
          </p:nvSpPr>
          <p:spPr bwMode="auto">
            <a:xfrm>
              <a:off x="1436" y="854"/>
              <a:ext cx="1056" cy="11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58086" name="Line 38"/>
            <p:cNvSpPr>
              <a:spLocks noChangeAspect="1" noChangeShapeType="1"/>
            </p:cNvSpPr>
            <p:nvPr/>
          </p:nvSpPr>
          <p:spPr bwMode="auto">
            <a:xfrm flipH="1">
              <a:off x="1436" y="854"/>
              <a:ext cx="1056" cy="11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3" name="Group 40"/>
          <p:cNvGrpSpPr>
            <a:grpSpLocks noChangeAspect="1"/>
          </p:cNvGrpSpPr>
          <p:nvPr/>
        </p:nvGrpSpPr>
        <p:grpSpPr bwMode="auto">
          <a:xfrm>
            <a:off x="6103938" y="3289300"/>
            <a:ext cx="268287" cy="285750"/>
            <a:chOff x="1436" y="854"/>
            <a:chExt cx="1056" cy="1124"/>
          </a:xfrm>
        </p:grpSpPr>
        <p:sp>
          <p:nvSpPr>
            <p:cNvPr id="258089" name="Line 41"/>
            <p:cNvSpPr>
              <a:spLocks noChangeAspect="1" noChangeShapeType="1"/>
            </p:cNvSpPr>
            <p:nvPr/>
          </p:nvSpPr>
          <p:spPr bwMode="auto">
            <a:xfrm>
              <a:off x="1436" y="854"/>
              <a:ext cx="1056" cy="11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58090" name="Line 42"/>
            <p:cNvSpPr>
              <a:spLocks noChangeAspect="1" noChangeShapeType="1"/>
            </p:cNvSpPr>
            <p:nvPr/>
          </p:nvSpPr>
          <p:spPr bwMode="auto">
            <a:xfrm flipH="1">
              <a:off x="1436" y="854"/>
              <a:ext cx="1056" cy="11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258091" name="Picture 4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06900" y="1470025"/>
            <a:ext cx="4659313" cy="931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8092" name="Picture 4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81513" y="2921000"/>
            <a:ext cx="4508500" cy="90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4" name="Group 47"/>
          <p:cNvGrpSpPr>
            <a:grpSpLocks noChangeAspect="1"/>
          </p:cNvGrpSpPr>
          <p:nvPr/>
        </p:nvGrpSpPr>
        <p:grpSpPr bwMode="auto">
          <a:xfrm>
            <a:off x="7075488" y="1708150"/>
            <a:ext cx="377825" cy="433388"/>
            <a:chOff x="-601" y="4819"/>
            <a:chExt cx="320" cy="367"/>
          </a:xfrm>
        </p:grpSpPr>
        <p:sp>
          <p:nvSpPr>
            <p:cNvPr id="258093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58094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5" name="Group 48"/>
          <p:cNvGrpSpPr>
            <a:grpSpLocks noChangeAspect="1"/>
          </p:cNvGrpSpPr>
          <p:nvPr/>
        </p:nvGrpSpPr>
        <p:grpSpPr bwMode="auto">
          <a:xfrm>
            <a:off x="6019800" y="3113088"/>
            <a:ext cx="377825" cy="433387"/>
            <a:chOff x="-601" y="4819"/>
            <a:chExt cx="320" cy="367"/>
          </a:xfrm>
        </p:grpSpPr>
        <p:sp>
          <p:nvSpPr>
            <p:cNvPr id="258097" name="Line 49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58098" name="Line 50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58078" name="Text Box 30"/>
          <p:cNvSpPr txBox="1">
            <a:spLocks noChangeAspect="1" noChangeArrowheads="1"/>
          </p:cNvSpPr>
          <p:nvPr/>
        </p:nvSpPr>
        <p:spPr bwMode="auto">
          <a:xfrm>
            <a:off x="4354513" y="1033463"/>
            <a:ext cx="4762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66"/>
                </a:solidFill>
              </a:rPr>
              <a:t>Limiting average version</a:t>
            </a:r>
          </a:p>
        </p:txBody>
      </p:sp>
      <p:sp>
        <p:nvSpPr>
          <p:cNvPr id="258079" name="Text Box 31"/>
          <p:cNvSpPr txBox="1">
            <a:spLocks noChangeAspect="1" noChangeArrowheads="1"/>
          </p:cNvSpPr>
          <p:nvPr/>
        </p:nvSpPr>
        <p:spPr bwMode="auto">
          <a:xfrm>
            <a:off x="4678363" y="2490788"/>
            <a:ext cx="41163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C0066"/>
                </a:solidFill>
              </a:rPr>
              <a:t>Discounted version</a:t>
            </a:r>
          </a:p>
        </p:txBody>
      </p:sp>
      <p:sp>
        <p:nvSpPr>
          <p:cNvPr id="258104" name="AutoShape 56"/>
          <p:cNvSpPr>
            <a:spLocks noChangeArrowheads="1"/>
          </p:cNvSpPr>
          <p:nvPr/>
        </p:nvSpPr>
        <p:spPr bwMode="auto">
          <a:xfrm>
            <a:off x="3592512" y="3297237"/>
            <a:ext cx="6011863" cy="1046162"/>
          </a:xfrm>
          <a:prstGeom prst="wedgeRoundRectCallout">
            <a:avLst>
              <a:gd name="adj1" fmla="val -31304"/>
              <a:gd name="adj2" fmla="val 83638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/>
              <a:t> – number of states/vertices</a:t>
            </a:r>
            <a:br>
              <a:rPr lang="en-US" sz="3200"/>
            </a:br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/>
              <a:t> – number of actions/edges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636587" y="4623165"/>
            <a:ext cx="898842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dirty="0"/>
              <a:t> </a:t>
            </a:r>
            <a:r>
              <a:rPr lang="en-US" sz="4000" dirty="0" smtClean="0"/>
              <a:t>time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5583237" y="5571216"/>
            <a:ext cx="4343400" cy="146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Discounted version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CC6600"/>
                </a:solidFill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</a:rPr>
              <a:t>Madani</a:t>
            </a:r>
            <a:r>
              <a:rPr lang="en-US" sz="3200" dirty="0" smtClean="0">
                <a:solidFill>
                  <a:srgbClr val="CC6600"/>
                </a:solidFill>
              </a:rPr>
              <a:t>, </a:t>
            </a:r>
            <a:r>
              <a:rPr lang="en-US" sz="3200" dirty="0" err="1" smtClean="0">
                <a:solidFill>
                  <a:srgbClr val="CC6600"/>
                </a:solidFill>
              </a:rPr>
              <a:t>Thorup</a:t>
            </a:r>
            <a:r>
              <a:rPr lang="en-US" sz="3200" dirty="0" smtClean="0">
                <a:solidFill>
                  <a:srgbClr val="CC6600"/>
                </a:solidFill>
              </a:rPr>
              <a:t>, </a:t>
            </a:r>
            <a:br>
              <a:rPr lang="en-US" sz="3200" dirty="0" smtClean="0">
                <a:solidFill>
                  <a:srgbClr val="CC6600"/>
                </a:solidFill>
              </a:rPr>
            </a:br>
            <a:r>
              <a:rPr lang="en-US" sz="3200" dirty="0" err="1" smtClean="0">
                <a:solidFill>
                  <a:srgbClr val="CC6600"/>
                </a:solidFill>
              </a:rPr>
              <a:t>Zwick</a:t>
            </a:r>
            <a:r>
              <a:rPr lang="en-US" sz="3200" dirty="0" smtClean="0">
                <a:solidFill>
                  <a:srgbClr val="CC6600"/>
                </a:solidFill>
              </a:rPr>
              <a:t> 2009]</a:t>
            </a:r>
            <a:endParaRPr lang="en-US" sz="32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83" grpId="0"/>
      <p:bldP spid="258084" grpId="0"/>
      <p:bldP spid="258104" grpId="0" animBg="1"/>
      <p:bldP spid="258104" grpId="1" animBg="1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83" name="Oval 47"/>
          <p:cNvSpPr>
            <a:spLocks noChangeAspect="1" noChangeArrowheads="1"/>
          </p:cNvSpPr>
          <p:nvPr/>
        </p:nvSpPr>
        <p:spPr bwMode="auto">
          <a:xfrm>
            <a:off x="7262813" y="4079875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504825" y="601663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/>
              <a:t>Deterministic MDPs =</a:t>
            </a:r>
            <a:br>
              <a:rPr lang="en-US" sz="4000"/>
            </a:br>
            <a:r>
              <a:rPr lang="en-US" sz="4000">
                <a:solidFill>
                  <a:srgbClr val="FF0000"/>
                </a:solidFill>
              </a:rPr>
              <a:t>The truck driver’s problem</a:t>
            </a:r>
          </a:p>
        </p:txBody>
      </p:sp>
      <p:pic>
        <p:nvPicPr>
          <p:cNvPr id="295974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8763" y="3840163"/>
            <a:ext cx="9620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5975" name="Oval 39"/>
          <p:cNvSpPr>
            <a:spLocks noChangeAspect="1" noChangeArrowheads="1"/>
          </p:cNvSpPr>
          <p:nvPr/>
        </p:nvSpPr>
        <p:spPr bwMode="auto">
          <a:xfrm>
            <a:off x="1374775" y="3133725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5976" name="Oval 40"/>
          <p:cNvSpPr>
            <a:spLocks noChangeAspect="1" noChangeArrowheads="1"/>
          </p:cNvSpPr>
          <p:nvPr/>
        </p:nvSpPr>
        <p:spPr bwMode="auto">
          <a:xfrm>
            <a:off x="4513263" y="2605088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5977" name="Oval 41"/>
          <p:cNvSpPr>
            <a:spLocks noChangeAspect="1" noChangeArrowheads="1"/>
          </p:cNvSpPr>
          <p:nvPr/>
        </p:nvSpPr>
        <p:spPr bwMode="auto">
          <a:xfrm>
            <a:off x="7412038" y="4205288"/>
            <a:ext cx="93662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5978" name="Oval 42"/>
          <p:cNvSpPr>
            <a:spLocks noChangeAspect="1" noChangeArrowheads="1"/>
          </p:cNvSpPr>
          <p:nvPr/>
        </p:nvSpPr>
        <p:spPr bwMode="auto">
          <a:xfrm>
            <a:off x="6022975" y="2990850"/>
            <a:ext cx="381000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5979" name="Oval 43"/>
          <p:cNvSpPr>
            <a:spLocks noChangeAspect="1" noChangeArrowheads="1"/>
          </p:cNvSpPr>
          <p:nvPr/>
        </p:nvSpPr>
        <p:spPr bwMode="auto">
          <a:xfrm>
            <a:off x="1519238" y="5588000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5980" name="Oval 44"/>
          <p:cNvSpPr>
            <a:spLocks noChangeAspect="1" noChangeArrowheads="1"/>
          </p:cNvSpPr>
          <p:nvPr/>
        </p:nvSpPr>
        <p:spPr bwMode="auto">
          <a:xfrm>
            <a:off x="2624138" y="2112963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5981" name="Oval 45"/>
          <p:cNvSpPr>
            <a:spLocks noChangeAspect="1" noChangeArrowheads="1"/>
          </p:cNvSpPr>
          <p:nvPr/>
        </p:nvSpPr>
        <p:spPr bwMode="auto">
          <a:xfrm>
            <a:off x="2711450" y="4489450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5982" name="Oval 46"/>
          <p:cNvSpPr>
            <a:spLocks noChangeAspect="1" noChangeArrowheads="1"/>
          </p:cNvSpPr>
          <p:nvPr/>
        </p:nvSpPr>
        <p:spPr bwMode="auto">
          <a:xfrm>
            <a:off x="4908550" y="4448175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95984" name="AutoShape 48"/>
          <p:cNvCxnSpPr>
            <a:cxnSpLocks noChangeAspect="1" noChangeShapeType="1"/>
            <a:stCxn id="295976" idx="3"/>
            <a:endCxn id="295981" idx="7"/>
          </p:cNvCxnSpPr>
          <p:nvPr/>
        </p:nvCxnSpPr>
        <p:spPr bwMode="auto">
          <a:xfrm flipH="1">
            <a:off x="3035300" y="2903538"/>
            <a:ext cx="1533525" cy="1636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95985" name="AutoShape 49"/>
          <p:cNvCxnSpPr>
            <a:cxnSpLocks noChangeAspect="1" noChangeShapeType="1"/>
            <a:stCxn id="295976" idx="4"/>
            <a:endCxn id="295982" idx="0"/>
          </p:cNvCxnSpPr>
          <p:nvPr/>
        </p:nvCxnSpPr>
        <p:spPr bwMode="auto">
          <a:xfrm>
            <a:off x="4703763" y="2954338"/>
            <a:ext cx="395287" cy="1493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89" name="AutoShape 53"/>
          <p:cNvCxnSpPr>
            <a:cxnSpLocks noChangeAspect="1" noChangeShapeType="1"/>
            <a:stCxn id="295981" idx="3"/>
            <a:endCxn id="295979" idx="7"/>
          </p:cNvCxnSpPr>
          <p:nvPr/>
        </p:nvCxnSpPr>
        <p:spPr bwMode="auto">
          <a:xfrm flipH="1">
            <a:off x="1843088" y="4787900"/>
            <a:ext cx="923925" cy="850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90" name="AutoShape 54"/>
          <p:cNvCxnSpPr>
            <a:cxnSpLocks noChangeAspect="1" noChangeShapeType="1"/>
            <a:stCxn id="295979" idx="0"/>
            <a:endCxn id="295975" idx="4"/>
          </p:cNvCxnSpPr>
          <p:nvPr/>
        </p:nvCxnSpPr>
        <p:spPr bwMode="auto">
          <a:xfrm flipH="1" flipV="1">
            <a:off x="1565275" y="3482975"/>
            <a:ext cx="144463" cy="2105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91" name="AutoShape 55"/>
          <p:cNvCxnSpPr>
            <a:cxnSpLocks noChangeAspect="1" noChangeShapeType="1"/>
            <a:stCxn id="295975" idx="5"/>
            <a:endCxn id="295981" idx="1"/>
          </p:cNvCxnSpPr>
          <p:nvPr/>
        </p:nvCxnSpPr>
        <p:spPr bwMode="auto">
          <a:xfrm>
            <a:off x="1698625" y="3432175"/>
            <a:ext cx="1068388" cy="1108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94" name="AutoShape 58"/>
          <p:cNvCxnSpPr>
            <a:cxnSpLocks noChangeAspect="1" noChangeShapeType="1"/>
            <a:stCxn id="295975" idx="7"/>
            <a:endCxn id="295980" idx="3"/>
          </p:cNvCxnSpPr>
          <p:nvPr/>
        </p:nvCxnSpPr>
        <p:spPr bwMode="auto">
          <a:xfrm flipV="1">
            <a:off x="1698625" y="2411413"/>
            <a:ext cx="981075" cy="773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95" name="AutoShape 59"/>
          <p:cNvCxnSpPr>
            <a:cxnSpLocks noChangeAspect="1" noChangeShapeType="1"/>
            <a:stCxn id="295980" idx="6"/>
            <a:endCxn id="295976" idx="2"/>
          </p:cNvCxnSpPr>
          <p:nvPr/>
        </p:nvCxnSpPr>
        <p:spPr bwMode="auto">
          <a:xfrm>
            <a:off x="3003550" y="2287588"/>
            <a:ext cx="1509713" cy="492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96" name="AutoShape 60"/>
          <p:cNvCxnSpPr>
            <a:cxnSpLocks noChangeAspect="1" noChangeShapeType="1"/>
            <a:stCxn id="295983" idx="2"/>
            <a:endCxn id="295982" idx="6"/>
          </p:cNvCxnSpPr>
          <p:nvPr/>
        </p:nvCxnSpPr>
        <p:spPr bwMode="auto">
          <a:xfrm flipH="1">
            <a:off x="5287963" y="4254500"/>
            <a:ext cx="1974850" cy="368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97" name="AutoShape 61"/>
          <p:cNvCxnSpPr>
            <a:cxnSpLocks noChangeAspect="1" noChangeShapeType="1"/>
            <a:stCxn id="295983" idx="1"/>
            <a:endCxn id="295978" idx="5"/>
          </p:cNvCxnSpPr>
          <p:nvPr/>
        </p:nvCxnSpPr>
        <p:spPr bwMode="auto">
          <a:xfrm flipH="1" flipV="1">
            <a:off x="6348413" y="3289300"/>
            <a:ext cx="969962" cy="841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5998" name="AutoShape 62"/>
          <p:cNvCxnSpPr>
            <a:cxnSpLocks noChangeAspect="1" noChangeShapeType="1"/>
            <a:stCxn id="295978" idx="2"/>
            <a:endCxn id="295976" idx="6"/>
          </p:cNvCxnSpPr>
          <p:nvPr/>
        </p:nvCxnSpPr>
        <p:spPr bwMode="auto">
          <a:xfrm flipH="1" flipV="1">
            <a:off x="4892675" y="2779713"/>
            <a:ext cx="1130300" cy="385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95986" name="Picture 5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7738" y="4384675"/>
            <a:ext cx="242887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5987" name="Picture 5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8938" y="3635375"/>
            <a:ext cx="242887" cy="188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295999" name="AutoShape 63"/>
          <p:cNvCxnSpPr>
            <a:cxnSpLocks noChangeAspect="1" noChangeShapeType="1"/>
            <a:stCxn id="295982" idx="2"/>
            <a:endCxn id="295981" idx="6"/>
          </p:cNvCxnSpPr>
          <p:nvPr/>
        </p:nvCxnSpPr>
        <p:spPr bwMode="auto">
          <a:xfrm flipH="1">
            <a:off x="3090863" y="4622800"/>
            <a:ext cx="1817687" cy="41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6000" name="Text Box 64"/>
          <p:cNvSpPr txBox="1">
            <a:spLocks noChangeArrowheads="1"/>
          </p:cNvSpPr>
          <p:nvPr/>
        </p:nvSpPr>
        <p:spPr bwMode="auto">
          <a:xfrm>
            <a:off x="3206750" y="5341938"/>
            <a:ext cx="62372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Traverse a single edge each day</a:t>
            </a:r>
          </a:p>
        </p:txBody>
      </p:sp>
      <p:sp>
        <p:nvSpPr>
          <p:cNvPr id="296001" name="Text Box 65"/>
          <p:cNvSpPr txBox="1">
            <a:spLocks noChangeArrowheads="1"/>
          </p:cNvSpPr>
          <p:nvPr/>
        </p:nvSpPr>
        <p:spPr bwMode="auto">
          <a:xfrm>
            <a:off x="1803400" y="6008688"/>
            <a:ext cx="78216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Maximize profit per day (in the “long run”)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000" grpId="0"/>
      <p:bldP spid="2960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Oval 2"/>
          <p:cNvSpPr>
            <a:spLocks noChangeAspect="1" noChangeArrowheads="1"/>
          </p:cNvSpPr>
          <p:nvPr/>
        </p:nvSpPr>
        <p:spPr bwMode="auto">
          <a:xfrm>
            <a:off x="7262813" y="4051300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504825" y="601663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000">
                <a:solidFill>
                  <a:schemeClr val="accent2"/>
                </a:solidFill>
              </a:rPr>
              <a:t>Discounted </a:t>
            </a:r>
            <a:r>
              <a:rPr lang="en-US" sz="4000"/>
              <a:t>Deterministic MDPs =</a:t>
            </a:r>
            <a:br>
              <a:rPr lang="en-US" sz="4000"/>
            </a:br>
            <a:r>
              <a:rPr lang="en-US" sz="4000">
                <a:solidFill>
                  <a:srgbClr val="FF0000"/>
                </a:solidFill>
              </a:rPr>
              <a:t>The </a:t>
            </a:r>
            <a:r>
              <a:rPr lang="en-US" sz="4000" b="1">
                <a:solidFill>
                  <a:srgbClr val="CC0066"/>
                </a:solidFill>
              </a:rPr>
              <a:t>unreliable</a:t>
            </a:r>
            <a:r>
              <a:rPr lang="en-US" sz="4000">
                <a:solidFill>
                  <a:srgbClr val="FF0000"/>
                </a:solidFill>
              </a:rPr>
              <a:t> truck driver’s problem</a:t>
            </a:r>
          </a:p>
        </p:txBody>
      </p:sp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8763" y="3811588"/>
            <a:ext cx="9620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989" name="Oval 5"/>
          <p:cNvSpPr>
            <a:spLocks noChangeAspect="1" noChangeArrowheads="1"/>
          </p:cNvSpPr>
          <p:nvPr/>
        </p:nvSpPr>
        <p:spPr bwMode="auto">
          <a:xfrm>
            <a:off x="1374775" y="3105150"/>
            <a:ext cx="379413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0" name="Oval 6"/>
          <p:cNvSpPr>
            <a:spLocks noChangeAspect="1" noChangeArrowheads="1"/>
          </p:cNvSpPr>
          <p:nvPr/>
        </p:nvSpPr>
        <p:spPr bwMode="auto">
          <a:xfrm>
            <a:off x="4513263" y="2576513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1" name="Oval 7"/>
          <p:cNvSpPr>
            <a:spLocks noChangeAspect="1" noChangeArrowheads="1"/>
          </p:cNvSpPr>
          <p:nvPr/>
        </p:nvSpPr>
        <p:spPr bwMode="auto">
          <a:xfrm>
            <a:off x="7412038" y="4176713"/>
            <a:ext cx="93662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2" name="Oval 8"/>
          <p:cNvSpPr>
            <a:spLocks noChangeAspect="1" noChangeArrowheads="1"/>
          </p:cNvSpPr>
          <p:nvPr/>
        </p:nvSpPr>
        <p:spPr bwMode="auto">
          <a:xfrm>
            <a:off x="6022975" y="2962275"/>
            <a:ext cx="381000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3" name="Oval 9"/>
          <p:cNvSpPr>
            <a:spLocks noChangeAspect="1" noChangeArrowheads="1"/>
          </p:cNvSpPr>
          <p:nvPr/>
        </p:nvSpPr>
        <p:spPr bwMode="auto">
          <a:xfrm>
            <a:off x="1519238" y="5559425"/>
            <a:ext cx="379412" cy="34925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4" name="Oval 10"/>
          <p:cNvSpPr>
            <a:spLocks noChangeAspect="1" noChangeArrowheads="1"/>
          </p:cNvSpPr>
          <p:nvPr/>
        </p:nvSpPr>
        <p:spPr bwMode="auto">
          <a:xfrm>
            <a:off x="2624138" y="2084388"/>
            <a:ext cx="379412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5" name="Oval 11"/>
          <p:cNvSpPr>
            <a:spLocks noChangeAspect="1" noChangeArrowheads="1"/>
          </p:cNvSpPr>
          <p:nvPr/>
        </p:nvSpPr>
        <p:spPr bwMode="auto">
          <a:xfrm>
            <a:off x="2711450" y="4460875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97996" name="Oval 12"/>
          <p:cNvSpPr>
            <a:spLocks noChangeAspect="1" noChangeArrowheads="1"/>
          </p:cNvSpPr>
          <p:nvPr/>
        </p:nvSpPr>
        <p:spPr bwMode="auto">
          <a:xfrm>
            <a:off x="4908550" y="4419600"/>
            <a:ext cx="379413" cy="349250"/>
          </a:xfrm>
          <a:prstGeom prst="ellipse">
            <a:avLst/>
          </a:prstGeom>
          <a:solidFill>
            <a:srgbClr val="008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97997" name="AutoShape 13"/>
          <p:cNvCxnSpPr>
            <a:cxnSpLocks noChangeAspect="1" noChangeShapeType="1"/>
            <a:stCxn id="297990" idx="3"/>
            <a:endCxn id="297995" idx="7"/>
          </p:cNvCxnSpPr>
          <p:nvPr/>
        </p:nvCxnSpPr>
        <p:spPr bwMode="auto">
          <a:xfrm flipH="1">
            <a:off x="3035300" y="2874963"/>
            <a:ext cx="1533525" cy="1636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</p:cxnSp>
      <p:cxnSp>
        <p:nvCxnSpPr>
          <p:cNvPr id="297998" name="AutoShape 14"/>
          <p:cNvCxnSpPr>
            <a:cxnSpLocks noChangeAspect="1" noChangeShapeType="1"/>
            <a:stCxn id="297990" idx="4"/>
            <a:endCxn id="297996" idx="0"/>
          </p:cNvCxnSpPr>
          <p:nvPr/>
        </p:nvCxnSpPr>
        <p:spPr bwMode="auto">
          <a:xfrm>
            <a:off x="4703763" y="2925763"/>
            <a:ext cx="395287" cy="1493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</p:cxnSp>
      <p:cxnSp>
        <p:nvCxnSpPr>
          <p:cNvPr id="297999" name="AutoShape 15"/>
          <p:cNvCxnSpPr>
            <a:cxnSpLocks noChangeAspect="1" noChangeShapeType="1"/>
            <a:stCxn id="297995" idx="3"/>
            <a:endCxn id="297993" idx="7"/>
          </p:cNvCxnSpPr>
          <p:nvPr/>
        </p:nvCxnSpPr>
        <p:spPr bwMode="auto">
          <a:xfrm flipH="1">
            <a:off x="1843088" y="4759325"/>
            <a:ext cx="923925" cy="850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</p:cxnSp>
      <p:cxnSp>
        <p:nvCxnSpPr>
          <p:cNvPr id="298000" name="AutoShape 16"/>
          <p:cNvCxnSpPr>
            <a:cxnSpLocks noChangeAspect="1" noChangeShapeType="1"/>
            <a:stCxn id="297993" idx="0"/>
            <a:endCxn id="297989" idx="4"/>
          </p:cNvCxnSpPr>
          <p:nvPr/>
        </p:nvCxnSpPr>
        <p:spPr bwMode="auto">
          <a:xfrm flipH="1" flipV="1">
            <a:off x="1565275" y="3454400"/>
            <a:ext cx="144463" cy="2105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</p:cxnSp>
      <p:cxnSp>
        <p:nvCxnSpPr>
          <p:cNvPr id="298001" name="AutoShape 17"/>
          <p:cNvCxnSpPr>
            <a:cxnSpLocks noChangeAspect="1" noChangeShapeType="1"/>
            <a:stCxn id="297989" idx="5"/>
            <a:endCxn id="297995" idx="1"/>
          </p:cNvCxnSpPr>
          <p:nvPr/>
        </p:nvCxnSpPr>
        <p:spPr bwMode="auto">
          <a:xfrm>
            <a:off x="1698625" y="3403600"/>
            <a:ext cx="1068388" cy="1108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</p:cxnSp>
      <p:cxnSp>
        <p:nvCxnSpPr>
          <p:cNvPr id="298002" name="AutoShape 18"/>
          <p:cNvCxnSpPr>
            <a:cxnSpLocks noChangeAspect="1" noChangeShapeType="1"/>
            <a:stCxn id="297989" idx="7"/>
            <a:endCxn id="297994" idx="3"/>
          </p:cNvCxnSpPr>
          <p:nvPr/>
        </p:nvCxnSpPr>
        <p:spPr bwMode="auto">
          <a:xfrm flipV="1">
            <a:off x="1698625" y="2382838"/>
            <a:ext cx="981075" cy="773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</p:cxnSp>
      <p:cxnSp>
        <p:nvCxnSpPr>
          <p:cNvPr id="298003" name="AutoShape 19"/>
          <p:cNvCxnSpPr>
            <a:cxnSpLocks noChangeAspect="1" noChangeShapeType="1"/>
            <a:stCxn id="297994" idx="6"/>
            <a:endCxn id="297990" idx="2"/>
          </p:cNvCxnSpPr>
          <p:nvPr/>
        </p:nvCxnSpPr>
        <p:spPr bwMode="auto">
          <a:xfrm>
            <a:off x="3003550" y="2259013"/>
            <a:ext cx="1509713" cy="492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</p:cxnSp>
      <p:cxnSp>
        <p:nvCxnSpPr>
          <p:cNvPr id="298004" name="AutoShape 20"/>
          <p:cNvCxnSpPr>
            <a:cxnSpLocks noChangeAspect="1" noChangeShapeType="1"/>
            <a:stCxn id="297986" idx="2"/>
            <a:endCxn id="297996" idx="6"/>
          </p:cNvCxnSpPr>
          <p:nvPr/>
        </p:nvCxnSpPr>
        <p:spPr bwMode="auto">
          <a:xfrm flipH="1">
            <a:off x="5287963" y="4225925"/>
            <a:ext cx="1974850" cy="368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</p:cxnSp>
      <p:cxnSp>
        <p:nvCxnSpPr>
          <p:cNvPr id="298005" name="AutoShape 21"/>
          <p:cNvCxnSpPr>
            <a:cxnSpLocks noChangeAspect="1" noChangeShapeType="1"/>
            <a:stCxn id="297986" idx="1"/>
            <a:endCxn id="297992" idx="5"/>
          </p:cNvCxnSpPr>
          <p:nvPr/>
        </p:nvCxnSpPr>
        <p:spPr bwMode="auto">
          <a:xfrm flipH="1" flipV="1">
            <a:off x="6348413" y="3260725"/>
            <a:ext cx="969962" cy="841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</p:cxnSp>
      <p:cxnSp>
        <p:nvCxnSpPr>
          <p:cNvPr id="298006" name="AutoShape 22"/>
          <p:cNvCxnSpPr>
            <a:cxnSpLocks noChangeAspect="1" noChangeShapeType="1"/>
            <a:stCxn id="297992" idx="2"/>
            <a:endCxn id="297990" idx="6"/>
          </p:cNvCxnSpPr>
          <p:nvPr/>
        </p:nvCxnSpPr>
        <p:spPr bwMode="auto">
          <a:xfrm flipH="1" flipV="1">
            <a:off x="4892675" y="2751138"/>
            <a:ext cx="1130300" cy="385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</p:cxnSp>
      <p:pic>
        <p:nvPicPr>
          <p:cNvPr id="298007" name="Picture 2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7738" y="4356100"/>
            <a:ext cx="242887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8008" name="Picture 2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8938" y="3606800"/>
            <a:ext cx="242887" cy="188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298009" name="AutoShape 25"/>
          <p:cNvCxnSpPr>
            <a:cxnSpLocks noChangeAspect="1" noChangeShapeType="1"/>
            <a:stCxn id="297996" idx="2"/>
            <a:endCxn id="297995" idx="6"/>
          </p:cNvCxnSpPr>
          <p:nvPr/>
        </p:nvCxnSpPr>
        <p:spPr bwMode="auto">
          <a:xfrm flipH="1">
            <a:off x="3090863" y="4594225"/>
            <a:ext cx="1817687" cy="41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</p:cxnSp>
      <p:sp>
        <p:nvSpPr>
          <p:cNvPr id="298010" name="Text Box 26"/>
          <p:cNvSpPr txBox="1">
            <a:spLocks noChangeArrowheads="1"/>
          </p:cNvSpPr>
          <p:nvPr/>
        </p:nvSpPr>
        <p:spPr bwMode="auto">
          <a:xfrm>
            <a:off x="3206750" y="5213350"/>
            <a:ext cx="62372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Traverse a single edge each day</a:t>
            </a:r>
          </a:p>
        </p:txBody>
      </p:sp>
      <p:sp>
        <p:nvSpPr>
          <p:cNvPr id="298012" name="Text Box 28"/>
          <p:cNvSpPr txBox="1">
            <a:spLocks noChangeArrowheads="1"/>
          </p:cNvSpPr>
          <p:nvPr/>
        </p:nvSpPr>
        <p:spPr bwMode="auto">
          <a:xfrm>
            <a:off x="533400" y="6589713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</a:rPr>
              <a:t>At each day, truck breaks down with prob.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l-G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λ</a:t>
            </a:r>
          </a:p>
        </p:txBody>
      </p:sp>
      <p:sp>
        <p:nvSpPr>
          <p:cNvPr id="298013" name="Text Box 29"/>
          <p:cNvSpPr txBox="1">
            <a:spLocks noChangeArrowheads="1"/>
          </p:cNvSpPr>
          <p:nvPr/>
        </p:nvSpPr>
        <p:spPr bwMode="auto">
          <a:xfrm>
            <a:off x="1874838" y="5794375"/>
            <a:ext cx="78216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Maximize profit per day (in the “long run”)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12" grpId="0"/>
      <p:bldP spid="2980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504825" y="715963"/>
            <a:ext cx="90693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/>
              <a:t>Deterministic MDPs – </a:t>
            </a:r>
            <a:br>
              <a:rPr lang="en-US" sz="4800"/>
            </a:br>
            <a:r>
              <a:rPr lang="en-US" sz="4400">
                <a:solidFill>
                  <a:schemeClr val="accent2"/>
                </a:solidFill>
              </a:rPr>
              <a:t>limiting average version</a:t>
            </a:r>
          </a:p>
        </p:txBody>
      </p:sp>
      <p:sp>
        <p:nvSpPr>
          <p:cNvPr id="260125" name="Oval 29"/>
          <p:cNvSpPr>
            <a:spLocks noChangeArrowheads="1"/>
          </p:cNvSpPr>
          <p:nvPr/>
        </p:nvSpPr>
        <p:spPr bwMode="auto">
          <a:xfrm>
            <a:off x="6353175" y="3086100"/>
            <a:ext cx="300038" cy="300038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902325" y="2333625"/>
            <a:ext cx="300038" cy="1803400"/>
            <a:chOff x="2247" y="2930"/>
            <a:chExt cx="189" cy="1136"/>
          </a:xfrm>
        </p:grpSpPr>
        <p:sp>
          <p:nvSpPr>
            <p:cNvPr id="260127" name="Oval 31"/>
            <p:cNvSpPr>
              <a:spLocks noChangeArrowheads="1"/>
            </p:cNvSpPr>
            <p:nvPr/>
          </p:nvSpPr>
          <p:spPr bwMode="auto">
            <a:xfrm>
              <a:off x="2247" y="2930"/>
              <a:ext cx="189" cy="189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60128" name="Oval 32"/>
            <p:cNvSpPr>
              <a:spLocks noChangeArrowheads="1"/>
            </p:cNvSpPr>
            <p:nvPr/>
          </p:nvSpPr>
          <p:spPr bwMode="auto">
            <a:xfrm>
              <a:off x="2247" y="3877"/>
              <a:ext cx="189" cy="189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091113" y="2333625"/>
            <a:ext cx="300037" cy="1803400"/>
            <a:chOff x="1736" y="2930"/>
            <a:chExt cx="189" cy="1136"/>
          </a:xfrm>
        </p:grpSpPr>
        <p:sp>
          <p:nvSpPr>
            <p:cNvPr id="260130" name="Oval 34"/>
            <p:cNvSpPr>
              <a:spLocks noChangeArrowheads="1"/>
            </p:cNvSpPr>
            <p:nvPr/>
          </p:nvSpPr>
          <p:spPr bwMode="auto">
            <a:xfrm>
              <a:off x="1736" y="2930"/>
              <a:ext cx="189" cy="189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60131" name="Oval 35"/>
            <p:cNvSpPr>
              <a:spLocks noChangeArrowheads="1"/>
            </p:cNvSpPr>
            <p:nvPr/>
          </p:nvSpPr>
          <p:spPr bwMode="auto">
            <a:xfrm>
              <a:off x="1736" y="3877"/>
              <a:ext cx="189" cy="189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260132" name="Oval 36"/>
          <p:cNvSpPr>
            <a:spLocks noChangeArrowheads="1"/>
          </p:cNvSpPr>
          <p:nvPr/>
        </p:nvSpPr>
        <p:spPr bwMode="auto">
          <a:xfrm>
            <a:off x="4610100" y="3086100"/>
            <a:ext cx="300038" cy="300038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260133" name="AutoShape 37"/>
          <p:cNvCxnSpPr>
            <a:cxnSpLocks noChangeShapeType="1"/>
            <a:stCxn id="260130" idx="6"/>
            <a:endCxn id="260127" idx="2"/>
          </p:cNvCxnSpPr>
          <p:nvPr/>
        </p:nvCxnSpPr>
        <p:spPr bwMode="auto">
          <a:xfrm>
            <a:off x="5391150" y="2484438"/>
            <a:ext cx="51117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0134" name="AutoShape 38"/>
          <p:cNvCxnSpPr>
            <a:cxnSpLocks noChangeShapeType="1"/>
            <a:stCxn id="260127" idx="4"/>
            <a:endCxn id="260125" idx="1"/>
          </p:cNvCxnSpPr>
          <p:nvPr/>
        </p:nvCxnSpPr>
        <p:spPr bwMode="auto">
          <a:xfrm>
            <a:off x="6053138" y="2633663"/>
            <a:ext cx="344487" cy="49688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0135" name="AutoShape 39"/>
          <p:cNvCxnSpPr>
            <a:cxnSpLocks noChangeShapeType="1"/>
            <a:stCxn id="260140" idx="6"/>
            <a:endCxn id="260141" idx="2"/>
          </p:cNvCxnSpPr>
          <p:nvPr/>
        </p:nvCxnSpPr>
        <p:spPr bwMode="auto">
          <a:xfrm>
            <a:off x="1662113" y="2544763"/>
            <a:ext cx="962025" cy="3000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0136" name="AutoShape 40"/>
          <p:cNvCxnSpPr>
            <a:cxnSpLocks noChangeShapeType="1"/>
            <a:stCxn id="260132" idx="7"/>
            <a:endCxn id="260130" idx="3"/>
          </p:cNvCxnSpPr>
          <p:nvPr/>
        </p:nvCxnSpPr>
        <p:spPr bwMode="auto">
          <a:xfrm flipV="1">
            <a:off x="4865688" y="2589213"/>
            <a:ext cx="269875" cy="5413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0137" name="AutoShape 41"/>
          <p:cNvCxnSpPr>
            <a:cxnSpLocks noChangeShapeType="1"/>
            <a:stCxn id="260125" idx="3"/>
            <a:endCxn id="260128" idx="7"/>
          </p:cNvCxnSpPr>
          <p:nvPr/>
        </p:nvCxnSpPr>
        <p:spPr bwMode="auto">
          <a:xfrm flipH="1">
            <a:off x="6157913" y="3341688"/>
            <a:ext cx="239712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0138" name="AutoShape 42"/>
          <p:cNvCxnSpPr>
            <a:cxnSpLocks noChangeShapeType="1"/>
            <a:stCxn id="260131" idx="1"/>
            <a:endCxn id="260132" idx="5"/>
          </p:cNvCxnSpPr>
          <p:nvPr/>
        </p:nvCxnSpPr>
        <p:spPr bwMode="auto">
          <a:xfrm flipH="1" flipV="1">
            <a:off x="4865688" y="3341688"/>
            <a:ext cx="269875" cy="5397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0139" name="AutoShape 43"/>
          <p:cNvCxnSpPr>
            <a:cxnSpLocks noChangeShapeType="1"/>
            <a:stCxn id="260128" idx="2"/>
            <a:endCxn id="260131" idx="6"/>
          </p:cNvCxnSpPr>
          <p:nvPr/>
        </p:nvCxnSpPr>
        <p:spPr bwMode="auto">
          <a:xfrm flipH="1">
            <a:off x="5391150" y="3987800"/>
            <a:ext cx="51117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0140" name="Oval 44"/>
          <p:cNvSpPr>
            <a:spLocks noChangeArrowheads="1"/>
          </p:cNvSpPr>
          <p:nvPr/>
        </p:nvSpPr>
        <p:spPr bwMode="auto">
          <a:xfrm>
            <a:off x="1362075" y="2393950"/>
            <a:ext cx="300038" cy="300038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60141" name="Oval 45"/>
          <p:cNvSpPr>
            <a:spLocks noChangeArrowheads="1"/>
          </p:cNvSpPr>
          <p:nvPr/>
        </p:nvSpPr>
        <p:spPr bwMode="auto">
          <a:xfrm>
            <a:off x="2624138" y="2693988"/>
            <a:ext cx="300037" cy="300037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60142" name="Oval 46"/>
          <p:cNvSpPr>
            <a:spLocks noChangeArrowheads="1"/>
          </p:cNvSpPr>
          <p:nvPr/>
        </p:nvSpPr>
        <p:spPr bwMode="auto">
          <a:xfrm>
            <a:off x="3646488" y="2935288"/>
            <a:ext cx="300037" cy="300037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260143" name="AutoShape 47"/>
          <p:cNvCxnSpPr>
            <a:cxnSpLocks noChangeShapeType="1"/>
            <a:stCxn id="260141" idx="6"/>
            <a:endCxn id="260142" idx="2"/>
          </p:cNvCxnSpPr>
          <p:nvPr/>
        </p:nvCxnSpPr>
        <p:spPr bwMode="auto">
          <a:xfrm>
            <a:off x="2924175" y="2844800"/>
            <a:ext cx="722313" cy="2413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0144" name="AutoShape 48"/>
          <p:cNvCxnSpPr>
            <a:cxnSpLocks noChangeShapeType="1"/>
            <a:stCxn id="260142" idx="6"/>
            <a:endCxn id="260132" idx="2"/>
          </p:cNvCxnSpPr>
          <p:nvPr/>
        </p:nvCxnSpPr>
        <p:spPr bwMode="auto">
          <a:xfrm>
            <a:off x="3946525" y="3086100"/>
            <a:ext cx="663575" cy="1508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0145" name="Text Box 49"/>
          <p:cNvSpPr txBox="1">
            <a:spLocks noChangeArrowheads="1"/>
          </p:cNvSpPr>
          <p:nvPr/>
        </p:nvSpPr>
        <p:spPr bwMode="auto">
          <a:xfrm>
            <a:off x="422275" y="4419600"/>
            <a:ext cx="93757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For each vertex, find a cycle of </a:t>
            </a:r>
            <a:br>
              <a:rPr lang="en-US" sz="3200"/>
            </a:br>
            <a:r>
              <a:rPr lang="en-US" sz="3200">
                <a:solidFill>
                  <a:srgbClr val="FF0000"/>
                </a:solidFill>
              </a:rPr>
              <a:t>minimum mean cost</a:t>
            </a:r>
            <a:r>
              <a:rPr lang="en-US" sz="3200"/>
              <a:t> reachable from it</a:t>
            </a:r>
            <a:r>
              <a:rPr lang="en-US"/>
              <a:t> </a:t>
            </a:r>
          </a:p>
        </p:txBody>
      </p:sp>
      <p:sp>
        <p:nvSpPr>
          <p:cNvPr id="260146" name="Text Box 50"/>
          <p:cNvSpPr txBox="1">
            <a:spLocks noChangeArrowheads="1"/>
          </p:cNvSpPr>
          <p:nvPr/>
        </p:nvSpPr>
        <p:spPr bwMode="auto">
          <a:xfrm>
            <a:off x="1074738" y="5735638"/>
            <a:ext cx="90058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6600"/>
                </a:solidFill>
              </a:rPr>
              <a:t>[Karp ’78]</a:t>
            </a:r>
            <a:r>
              <a:rPr lang="he-IL">
                <a:solidFill>
                  <a:srgbClr val="996600"/>
                </a:solidFill>
              </a:rPr>
              <a:t>                     </a:t>
            </a:r>
            <a:r>
              <a:rPr lang="en-US">
                <a:solidFill>
                  <a:srgbClr val="996600"/>
                </a:solidFill>
              </a:rPr>
              <a:t>O(</a:t>
            </a:r>
            <a:r>
              <a:rPr lang="en-US" i="1">
                <a:solidFill>
                  <a:srgbClr val="996600"/>
                </a:solidFill>
              </a:rPr>
              <a:t>mn</a:t>
            </a:r>
            <a:r>
              <a:rPr lang="en-US">
                <a:solidFill>
                  <a:srgbClr val="996600"/>
                </a:solidFill>
              </a:rPr>
              <a:t>)</a:t>
            </a:r>
          </a:p>
        </p:txBody>
      </p:sp>
      <p:sp>
        <p:nvSpPr>
          <p:cNvPr id="260147" name="Text Box 51"/>
          <p:cNvSpPr txBox="1">
            <a:spLocks noChangeArrowheads="1"/>
          </p:cNvSpPr>
          <p:nvPr/>
        </p:nvSpPr>
        <p:spPr bwMode="auto">
          <a:xfrm>
            <a:off x="300038" y="6330950"/>
            <a:ext cx="100441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6600"/>
                </a:solidFill>
              </a:rPr>
              <a:t>[Young-Tarjan-Orlin ’91]</a:t>
            </a:r>
            <a:r>
              <a:rPr lang="he-IL">
                <a:solidFill>
                  <a:srgbClr val="996600"/>
                </a:solidFill>
              </a:rPr>
              <a:t>     </a:t>
            </a:r>
            <a:r>
              <a:rPr lang="en-US">
                <a:solidFill>
                  <a:srgbClr val="996600"/>
                </a:solidFill>
              </a:rPr>
              <a:t>O(</a:t>
            </a:r>
            <a:r>
              <a:rPr lang="en-US" i="1">
                <a:solidFill>
                  <a:srgbClr val="996600"/>
                </a:solidFill>
              </a:rPr>
              <a:t>mn+n</a:t>
            </a:r>
            <a:r>
              <a:rPr lang="en-US" i="1" baseline="30000">
                <a:solidFill>
                  <a:srgbClr val="996600"/>
                </a:solidFill>
              </a:rPr>
              <a:t>2</a:t>
            </a:r>
            <a:r>
              <a:rPr lang="en-US">
                <a:solidFill>
                  <a:srgbClr val="996600"/>
                </a:solidFill>
              </a:rPr>
              <a:t>log</a:t>
            </a:r>
            <a:r>
              <a:rPr lang="en-US" i="1">
                <a:solidFill>
                  <a:srgbClr val="996600"/>
                </a:solidFill>
              </a:rPr>
              <a:t> n</a:t>
            </a:r>
            <a:r>
              <a:rPr lang="en-US">
                <a:solidFill>
                  <a:srgbClr val="996600"/>
                </a:solidFill>
              </a:rPr>
              <a:t>)</a:t>
            </a:r>
          </a:p>
        </p:txBody>
      </p:sp>
      <p:sp>
        <p:nvSpPr>
          <p:cNvPr id="260148" name="Text Box 52"/>
          <p:cNvSpPr txBox="1">
            <a:spLocks noChangeArrowheads="1"/>
          </p:cNvSpPr>
          <p:nvPr/>
        </p:nvSpPr>
        <p:spPr bwMode="auto">
          <a:xfrm>
            <a:off x="5456238" y="6880225"/>
            <a:ext cx="48974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Better performance in practice</a:t>
            </a:r>
          </a:p>
        </p:txBody>
      </p:sp>
      <p:pic>
        <p:nvPicPr>
          <p:cNvPr id="260152" name="Picture 5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0738" y="2616200"/>
            <a:ext cx="327025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60153" name="Picture 5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2100263"/>
            <a:ext cx="327025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60155" name="Picture 5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3588" y="3559175"/>
            <a:ext cx="368300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60157" name="Picture 6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7413" y="2695575"/>
            <a:ext cx="1473200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46" grpId="0"/>
      <p:bldP spid="260147" grpId="0"/>
      <p:bldP spid="2601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214313" y="582612"/>
            <a:ext cx="9652000" cy="15234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smtClean="0">
                <a:solidFill>
                  <a:srgbClr val="FF9900"/>
                </a:solidFill>
              </a:rPr>
              <a:t>Turn-based</a:t>
            </a:r>
            <a:r>
              <a:rPr lang="en-US" sz="3400" dirty="0">
                <a:solidFill>
                  <a:srgbClr val="FF9900"/>
                </a:solidFill>
              </a:rPr>
              <a:t> </a:t>
            </a:r>
            <a:r>
              <a:rPr lang="en-US" sz="3400" dirty="0" smtClean="0">
                <a:solidFill>
                  <a:srgbClr val="FF9900"/>
                </a:solidFill>
              </a:rPr>
              <a:t>Stochastic Payoff Games (SPGs</a:t>
            </a:r>
            <a:r>
              <a:rPr lang="en-US" sz="3400" dirty="0">
                <a:solidFill>
                  <a:srgbClr val="FF9900"/>
                </a:solidFill>
              </a:rPr>
              <a:t>)</a:t>
            </a:r>
            <a:br>
              <a:rPr lang="en-US" sz="3400" dirty="0">
                <a:solidFill>
                  <a:srgbClr val="FF9900"/>
                </a:solidFill>
              </a:rPr>
            </a:br>
            <a:r>
              <a:rPr lang="en-US" sz="3200" dirty="0"/>
              <a:t>long-term planning in a </a:t>
            </a:r>
            <a:br>
              <a:rPr lang="en-US" sz="3200" dirty="0"/>
            </a:br>
            <a:r>
              <a:rPr lang="en-US" sz="3200" dirty="0">
                <a:solidFill>
                  <a:schemeClr val="accent2"/>
                </a:solidFill>
              </a:rPr>
              <a:t>stochastic</a:t>
            </a:r>
            <a:r>
              <a:rPr lang="en-US" sz="3200" dirty="0">
                <a:solidFill>
                  <a:srgbClr val="CC0066"/>
                </a:solidFill>
              </a:rPr>
              <a:t> </a:t>
            </a:r>
            <a:r>
              <a:rPr lang="en-US" sz="3200" dirty="0"/>
              <a:t>and</a:t>
            </a:r>
            <a:r>
              <a:rPr lang="en-US" sz="3200" dirty="0">
                <a:solidFill>
                  <a:srgbClr val="CC0066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adversarial</a:t>
            </a:r>
            <a:r>
              <a:rPr lang="en-US" sz="3200" dirty="0"/>
              <a:t> environment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881063" y="5697536"/>
            <a:ext cx="8434387" cy="124155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D60093"/>
                </a:solidFill>
              </a:rPr>
              <a:t>Deterministic MDPs (DMDPs) </a:t>
            </a:r>
            <a:br>
              <a:rPr lang="en-US" dirty="0">
                <a:solidFill>
                  <a:srgbClr val="D60093"/>
                </a:solidFill>
              </a:rPr>
            </a:br>
            <a:r>
              <a:rPr lang="en-US" sz="3200" dirty="0" smtClean="0"/>
              <a:t> </a:t>
            </a:r>
            <a:r>
              <a:rPr lang="en-US" sz="3200" dirty="0"/>
              <a:t>non-</a:t>
            </a:r>
            <a:r>
              <a:rPr lang="en-US" sz="3200" dirty="0">
                <a:solidFill>
                  <a:schemeClr val="accent2"/>
                </a:solidFill>
              </a:rPr>
              <a:t>stochastic,</a:t>
            </a:r>
            <a:r>
              <a:rPr lang="en-US" sz="3200" dirty="0"/>
              <a:t> </a:t>
            </a:r>
            <a:r>
              <a:rPr lang="en-US" sz="3200" dirty="0" smtClean="0"/>
              <a:t>non-</a:t>
            </a:r>
            <a:r>
              <a:rPr lang="en-US" sz="3200" dirty="0" smtClean="0">
                <a:solidFill>
                  <a:srgbClr val="FF3300"/>
                </a:solidFill>
              </a:rPr>
              <a:t>adversarial</a:t>
            </a:r>
          </a:p>
          <a:p>
            <a:pPr algn="ctr">
              <a:spcBef>
                <a:spcPct val="50000"/>
              </a:spcBef>
            </a:pP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5211762" y="2978150"/>
            <a:ext cx="4352925" cy="19241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993300"/>
                </a:solidFill>
              </a:rPr>
              <a:t>Markov Decision Processes (MDPs)</a:t>
            </a:r>
            <a:br>
              <a:rPr lang="en-US" sz="3200" dirty="0">
                <a:solidFill>
                  <a:srgbClr val="993300"/>
                </a:solidFill>
              </a:rPr>
            </a:br>
            <a:r>
              <a:rPr lang="en-US" sz="3200" dirty="0"/>
              <a:t>non</a:t>
            </a:r>
            <a:r>
              <a:rPr lang="en-US" sz="3200" dirty="0">
                <a:solidFill>
                  <a:schemeClr val="accent2"/>
                </a:solidFill>
              </a:rPr>
              <a:t>-</a:t>
            </a:r>
            <a:r>
              <a:rPr lang="en-US" sz="3200" dirty="0">
                <a:solidFill>
                  <a:srgbClr val="FF3300"/>
                </a:solidFill>
              </a:rPr>
              <a:t>adversarial</a:t>
            </a:r>
            <a:r>
              <a:rPr lang="en-US" sz="3200" dirty="0">
                <a:solidFill>
                  <a:schemeClr val="accent2"/>
                </a:solidFill>
              </a:rPr>
              <a:t/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stochastic</a:t>
            </a:r>
            <a:endParaRPr lang="en-US" sz="3200" dirty="0"/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465137" y="2978150"/>
            <a:ext cx="4394200" cy="1917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</a:rPr>
              <a:t>Mean Payoff Games (MPGs)</a:t>
            </a:r>
            <a:r>
              <a:rPr lang="en-US" sz="3200" dirty="0">
                <a:solidFill>
                  <a:srgbClr val="663300"/>
                </a:solidFill>
              </a:rPr>
              <a:t/>
            </a:r>
            <a:br>
              <a:rPr lang="en-US" sz="3200" dirty="0">
                <a:solidFill>
                  <a:srgbClr val="663300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adversarial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/>
              <a:t>non-</a:t>
            </a:r>
            <a:r>
              <a:rPr lang="en-US" sz="3200" dirty="0">
                <a:solidFill>
                  <a:schemeClr val="accent2"/>
                </a:solidFill>
              </a:rPr>
              <a:t>stochastic</a:t>
            </a:r>
          </a:p>
        </p:txBody>
      </p:sp>
      <p:sp>
        <p:nvSpPr>
          <p:cNvPr id="280583" name="AutoShape 7"/>
          <p:cNvSpPr>
            <a:spLocks noChangeArrowheads="1"/>
          </p:cNvSpPr>
          <p:nvPr/>
        </p:nvSpPr>
        <p:spPr bwMode="auto">
          <a:xfrm rot="7421404">
            <a:off x="2882900" y="2446556"/>
            <a:ext cx="495300" cy="254000"/>
          </a:xfrm>
          <a:prstGeom prst="rightArrow">
            <a:avLst>
              <a:gd name="adj1" fmla="val 50000"/>
              <a:gd name="adj2" fmla="val 487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0584" name="AutoShape 8"/>
          <p:cNvSpPr>
            <a:spLocks noChangeArrowheads="1"/>
          </p:cNvSpPr>
          <p:nvPr/>
        </p:nvSpPr>
        <p:spPr bwMode="auto">
          <a:xfrm rot="14178596" flipH="1">
            <a:off x="6353175" y="2446556"/>
            <a:ext cx="495300" cy="254000"/>
          </a:xfrm>
          <a:prstGeom prst="rightArrow">
            <a:avLst>
              <a:gd name="adj1" fmla="val 50000"/>
              <a:gd name="adj2" fmla="val 487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0585" name="AutoShape 9"/>
          <p:cNvSpPr>
            <a:spLocks noChangeArrowheads="1"/>
          </p:cNvSpPr>
          <p:nvPr/>
        </p:nvSpPr>
        <p:spPr bwMode="auto">
          <a:xfrm rot="14178596" flipH="1">
            <a:off x="2886075" y="5173663"/>
            <a:ext cx="495300" cy="254000"/>
          </a:xfrm>
          <a:prstGeom prst="rightArrow">
            <a:avLst>
              <a:gd name="adj1" fmla="val 50000"/>
              <a:gd name="adj2" fmla="val 487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80586" name="AutoShape 10"/>
          <p:cNvSpPr>
            <a:spLocks noChangeArrowheads="1"/>
          </p:cNvSpPr>
          <p:nvPr/>
        </p:nvSpPr>
        <p:spPr bwMode="auto">
          <a:xfrm rot="7421404">
            <a:off x="6356350" y="5173663"/>
            <a:ext cx="495300" cy="254000"/>
          </a:xfrm>
          <a:prstGeom prst="rightArrow">
            <a:avLst>
              <a:gd name="adj1" fmla="val 50000"/>
              <a:gd name="adj2" fmla="val 487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411537" y="1152796"/>
            <a:ext cx="3076575" cy="784225"/>
          </a:xfrm>
          <a:prstGeom prst="wedgeRoundRectCallout">
            <a:avLst>
              <a:gd name="adj1" fmla="val -21858"/>
              <a:gd name="adj2" fmla="val 27655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2½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-players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119187" y="3988071"/>
            <a:ext cx="3076575" cy="784225"/>
          </a:xfrm>
          <a:prstGeom prst="wedgeRoundRectCallout">
            <a:avLst>
              <a:gd name="adj1" fmla="val -21345"/>
              <a:gd name="adj2" fmla="val 41559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2-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players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824537" y="3988071"/>
            <a:ext cx="3076575" cy="784225"/>
          </a:xfrm>
          <a:prstGeom prst="wedgeRoundRectCallout">
            <a:avLst>
              <a:gd name="adj1" fmla="val -21345"/>
              <a:gd name="adj2" fmla="val 41559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/>
              <a:t>1½-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players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471862" y="6280421"/>
            <a:ext cx="3076575" cy="542924"/>
          </a:xfrm>
          <a:prstGeom prst="wedgeRoundRectCallout">
            <a:avLst>
              <a:gd name="adj1" fmla="val -21345"/>
              <a:gd name="adj2" fmla="val 41559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75000"/>
              </a:lnSpc>
            </a:pPr>
            <a:r>
              <a:rPr lang="en-US" dirty="0" smtClean="0"/>
              <a:t>1-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player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 animBg="1"/>
      <p:bldP spid="280578" grpId="0" animBg="1"/>
      <p:bldP spid="280581" grpId="0" animBg="1"/>
      <p:bldP spid="280583" grpId="0" animBg="1"/>
      <p:bldP spid="280584" grpId="0" animBg="1"/>
      <p:bldP spid="280585" grpId="0" animBg="1"/>
      <p:bldP spid="28058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806450"/>
            <a:ext cx="9069388" cy="7366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</a:rPr>
              <a:t>Parity Games (PGs) </a:t>
            </a:r>
            <a:br>
              <a:rPr lang="en-US" sz="4000">
                <a:solidFill>
                  <a:schemeClr val="accent2"/>
                </a:solidFill>
              </a:rPr>
            </a:br>
            <a:r>
              <a:rPr lang="en-US" sz="4000">
                <a:solidFill>
                  <a:schemeClr val="accent2"/>
                </a:solidFill>
              </a:rPr>
              <a:t>A simple example</a:t>
            </a:r>
            <a:endParaRPr lang="en-US" sz="4000">
              <a:solidFill>
                <a:srgbClr val="336600"/>
              </a:solidFill>
            </a:endParaRP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2568575" y="2438400"/>
            <a:ext cx="595313" cy="56515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233476" name="AutoShape 4"/>
          <p:cNvSpPr>
            <a:spLocks noChangeArrowheads="1"/>
          </p:cNvSpPr>
          <p:nvPr/>
        </p:nvSpPr>
        <p:spPr bwMode="auto">
          <a:xfrm>
            <a:off x="2481263" y="4054475"/>
            <a:ext cx="768350" cy="841375"/>
          </a:xfrm>
          <a:prstGeom prst="triangle">
            <a:avLst>
              <a:gd name="adj" fmla="val 50000"/>
            </a:avLst>
          </a:prstGeom>
          <a:solidFill>
            <a:srgbClr val="00FF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233477" name="AutoShape 5"/>
          <p:cNvSpPr>
            <a:spLocks noChangeArrowheads="1"/>
          </p:cNvSpPr>
          <p:nvPr/>
        </p:nvSpPr>
        <p:spPr bwMode="auto">
          <a:xfrm>
            <a:off x="4621213" y="4054475"/>
            <a:ext cx="768350" cy="841375"/>
          </a:xfrm>
          <a:prstGeom prst="triangle">
            <a:avLst>
              <a:gd name="adj" fmla="val 50000"/>
            </a:avLst>
          </a:prstGeom>
          <a:solidFill>
            <a:srgbClr val="00FF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6761163" y="4054475"/>
            <a:ext cx="768350" cy="841375"/>
          </a:xfrm>
          <a:prstGeom prst="triangle">
            <a:avLst>
              <a:gd name="adj" fmla="val 50000"/>
            </a:avLst>
          </a:prstGeom>
          <a:solidFill>
            <a:srgbClr val="00FF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4706938" y="2439988"/>
            <a:ext cx="595312" cy="56515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6846888" y="2439988"/>
            <a:ext cx="595312" cy="56515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2</a:t>
            </a:r>
          </a:p>
        </p:txBody>
      </p:sp>
      <p:cxnSp>
        <p:nvCxnSpPr>
          <p:cNvPr id="233481" name="AutoShape 9"/>
          <p:cNvCxnSpPr>
            <a:cxnSpLocks noChangeShapeType="1"/>
            <a:stCxn id="233476" idx="1"/>
            <a:endCxn id="233475" idx="1"/>
          </p:cNvCxnSpPr>
          <p:nvPr/>
        </p:nvCxnSpPr>
        <p:spPr bwMode="auto">
          <a:xfrm rot="10800000">
            <a:off x="2568575" y="2720975"/>
            <a:ext cx="104775" cy="1754188"/>
          </a:xfrm>
          <a:prstGeom prst="curvedConnector3">
            <a:avLst>
              <a:gd name="adj1" fmla="val 401514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3482" name="AutoShape 10"/>
          <p:cNvCxnSpPr>
            <a:cxnSpLocks noChangeShapeType="1"/>
            <a:stCxn id="233475" idx="2"/>
            <a:endCxn id="233476" idx="0"/>
          </p:cNvCxnSpPr>
          <p:nvPr/>
        </p:nvCxnSpPr>
        <p:spPr bwMode="auto">
          <a:xfrm rot="5400000">
            <a:off x="2340769" y="3528219"/>
            <a:ext cx="1050925" cy="1587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3483" name="AutoShape 11"/>
          <p:cNvCxnSpPr>
            <a:cxnSpLocks noChangeShapeType="1"/>
            <a:stCxn id="233480" idx="3"/>
            <a:endCxn id="233478" idx="5"/>
          </p:cNvCxnSpPr>
          <p:nvPr/>
        </p:nvCxnSpPr>
        <p:spPr bwMode="auto">
          <a:xfrm flipH="1">
            <a:off x="7337425" y="2722563"/>
            <a:ext cx="104775" cy="1752600"/>
          </a:xfrm>
          <a:prstGeom prst="curvedConnector3">
            <a:avLst>
              <a:gd name="adj1" fmla="val -301514"/>
            </a:avLst>
          </a:prstGeom>
          <a:noFill/>
          <a:ln w="317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</p:cxnSp>
      <p:cxnSp>
        <p:nvCxnSpPr>
          <p:cNvPr id="233484" name="AutoShape 12"/>
          <p:cNvCxnSpPr>
            <a:cxnSpLocks noChangeShapeType="1"/>
            <a:stCxn id="233478" idx="0"/>
            <a:endCxn id="233480" idx="2"/>
          </p:cNvCxnSpPr>
          <p:nvPr/>
        </p:nvCxnSpPr>
        <p:spPr bwMode="auto">
          <a:xfrm rot="16200000">
            <a:off x="6620669" y="3529807"/>
            <a:ext cx="10493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</p:cxnSp>
      <p:cxnSp>
        <p:nvCxnSpPr>
          <p:cNvPr id="233485" name="AutoShape 13"/>
          <p:cNvCxnSpPr>
            <a:cxnSpLocks noChangeShapeType="1"/>
            <a:stCxn id="233479" idx="2"/>
            <a:endCxn id="233477" idx="0"/>
          </p:cNvCxnSpPr>
          <p:nvPr/>
        </p:nvCxnSpPr>
        <p:spPr bwMode="auto">
          <a:xfrm>
            <a:off x="5005388" y="3005138"/>
            <a:ext cx="0" cy="10493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3486" name="AutoShape 14"/>
          <p:cNvCxnSpPr>
            <a:cxnSpLocks noChangeShapeType="1"/>
            <a:stCxn id="233477" idx="1"/>
            <a:endCxn id="233476" idx="5"/>
          </p:cNvCxnSpPr>
          <p:nvPr/>
        </p:nvCxnSpPr>
        <p:spPr bwMode="auto">
          <a:xfrm flipH="1">
            <a:off x="3057525" y="4475163"/>
            <a:ext cx="175577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3487" name="AutoShape 15"/>
          <p:cNvCxnSpPr>
            <a:cxnSpLocks noChangeShapeType="1"/>
            <a:stCxn id="233477" idx="5"/>
            <a:endCxn id="233478" idx="1"/>
          </p:cNvCxnSpPr>
          <p:nvPr/>
        </p:nvCxnSpPr>
        <p:spPr bwMode="auto">
          <a:xfrm>
            <a:off x="5197475" y="4475163"/>
            <a:ext cx="175577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3488" name="AutoShape 16"/>
          <p:cNvCxnSpPr>
            <a:cxnSpLocks noChangeShapeType="1"/>
            <a:stCxn id="233478" idx="3"/>
            <a:endCxn id="233477" idx="3"/>
          </p:cNvCxnSpPr>
          <p:nvPr/>
        </p:nvCxnSpPr>
        <p:spPr bwMode="auto">
          <a:xfrm rot="5400000">
            <a:off x="6074569" y="3826669"/>
            <a:ext cx="1588" cy="2139950"/>
          </a:xfrm>
          <a:prstGeom prst="curvedConnector3">
            <a:avLst>
              <a:gd name="adj1" fmla="val 1440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33489" name="Line 17"/>
          <p:cNvSpPr>
            <a:spLocks noChangeShapeType="1"/>
          </p:cNvSpPr>
          <p:nvPr/>
        </p:nvSpPr>
        <p:spPr bwMode="auto">
          <a:xfrm flipV="1">
            <a:off x="2973388" y="2982913"/>
            <a:ext cx="1741487" cy="1320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cxnSp>
        <p:nvCxnSpPr>
          <p:cNvPr id="233490" name="AutoShape 18"/>
          <p:cNvCxnSpPr>
            <a:cxnSpLocks noChangeShapeType="1"/>
            <a:stCxn id="233479" idx="3"/>
            <a:endCxn id="233480" idx="1"/>
          </p:cNvCxnSpPr>
          <p:nvPr/>
        </p:nvCxnSpPr>
        <p:spPr bwMode="auto">
          <a:xfrm>
            <a:off x="5302250" y="2722563"/>
            <a:ext cx="154463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1670050" y="5719763"/>
            <a:ext cx="67198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EVEN</a:t>
            </a:r>
            <a:r>
              <a:rPr lang="en-US"/>
              <a:t> wins if largest priority</a:t>
            </a:r>
            <a:br>
              <a:rPr lang="en-US"/>
            </a:br>
            <a:r>
              <a:rPr lang="en-US"/>
              <a:t>seen </a:t>
            </a:r>
            <a:r>
              <a:rPr lang="en-US" b="1">
                <a:solidFill>
                  <a:schemeClr val="accent2"/>
                </a:solidFill>
              </a:rPr>
              <a:t>infinitely often</a:t>
            </a:r>
            <a:r>
              <a:rPr lang="en-US"/>
              <a:t> is </a:t>
            </a:r>
            <a:r>
              <a:rPr lang="en-US">
                <a:solidFill>
                  <a:srgbClr val="FF0000"/>
                </a:solidFill>
              </a:rPr>
              <a:t>even</a:t>
            </a:r>
          </a:p>
        </p:txBody>
      </p:sp>
      <p:sp>
        <p:nvSpPr>
          <p:cNvPr id="233492" name="AutoShape 20"/>
          <p:cNvSpPr>
            <a:spLocks noChangeArrowheads="1"/>
          </p:cNvSpPr>
          <p:nvPr/>
        </p:nvSpPr>
        <p:spPr bwMode="auto">
          <a:xfrm>
            <a:off x="7445375" y="1498600"/>
            <a:ext cx="2224088" cy="660400"/>
          </a:xfrm>
          <a:prstGeom prst="wedgeRoundRectCallout">
            <a:avLst>
              <a:gd name="adj1" fmla="val -61991"/>
              <a:gd name="adj2" fmla="val 99519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Priorities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1" grpId="0"/>
      <p:bldP spid="233492" grpId="0" animBg="1"/>
      <p:bldP spid="23349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" y="1552278"/>
            <a:ext cx="10080624" cy="219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Turn-based Stochastic Payoff Games </a:t>
            </a:r>
            <a:r>
              <a:rPr lang="en-US" dirty="0" smtClean="0">
                <a:solidFill>
                  <a:srgbClr val="FF0000"/>
                </a:solidFill>
              </a:rPr>
              <a:t>(PSGs)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Mean Payoff Games </a:t>
            </a:r>
            <a:r>
              <a:rPr lang="en-US" dirty="0" smtClean="0">
                <a:solidFill>
                  <a:srgbClr val="FF0000"/>
                </a:solidFill>
              </a:rPr>
              <a:t>(MPGs)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Markov Decision Processes </a:t>
            </a:r>
            <a:r>
              <a:rPr lang="en-US" dirty="0" smtClean="0">
                <a:solidFill>
                  <a:srgbClr val="FF0000"/>
                </a:solidFill>
              </a:rPr>
              <a:t>(MDPs)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-274320" y="4021137"/>
            <a:ext cx="10835640" cy="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7219" y="522287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Concrete setting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7207" y="5516995"/>
            <a:ext cx="9272587" cy="139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Abstract objective functions </a:t>
            </a:r>
            <a:r>
              <a:rPr lang="en-US" dirty="0" smtClean="0">
                <a:solidFill>
                  <a:srgbClr val="FF0000"/>
                </a:solidFill>
              </a:rPr>
              <a:t>(AOFs)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Acyclic Unique Sink Orientations </a:t>
            </a:r>
            <a:r>
              <a:rPr lang="en-US" dirty="0" smtClean="0">
                <a:solidFill>
                  <a:srgbClr val="FF0000"/>
                </a:solidFill>
              </a:rPr>
              <a:t>(AUSOs)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07219" y="4482241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Abstract setting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92100"/>
            <a:ext cx="9069388" cy="736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Parity Games (PGs)</a:t>
            </a:r>
            <a:endParaRPr lang="en-US">
              <a:solidFill>
                <a:srgbClr val="336600"/>
              </a:solidFill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274888" y="1554163"/>
            <a:ext cx="2343150" cy="1598612"/>
            <a:chOff x="768" y="1235"/>
            <a:chExt cx="1476" cy="1007"/>
          </a:xfrm>
        </p:grpSpPr>
        <p:cxnSp>
          <p:nvCxnSpPr>
            <p:cNvPr id="142371" name="AutoShape 35"/>
            <p:cNvCxnSpPr>
              <a:cxnSpLocks noChangeShapeType="1"/>
              <a:stCxn id="142386" idx="0"/>
            </p:cNvCxnSpPr>
            <p:nvPr/>
          </p:nvCxnSpPr>
          <p:spPr bwMode="auto">
            <a:xfrm rot="16200000">
              <a:off x="1732" y="1035"/>
              <a:ext cx="219" cy="619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2372" name="AutoShape 36"/>
            <p:cNvCxnSpPr>
              <a:cxnSpLocks noChangeShapeType="1"/>
              <a:stCxn id="142386" idx="1"/>
            </p:cNvCxnSpPr>
            <p:nvPr/>
          </p:nvCxnSpPr>
          <p:spPr bwMode="auto">
            <a:xfrm rot="10800000" flipV="1">
              <a:off x="768" y="1632"/>
              <a:ext cx="576" cy="1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2373" name="Text Box 37"/>
            <p:cNvSpPr txBox="1">
              <a:spLocks noChangeArrowheads="1"/>
            </p:cNvSpPr>
            <p:nvPr/>
          </p:nvSpPr>
          <p:spPr bwMode="auto">
            <a:xfrm>
              <a:off x="1014" y="1898"/>
              <a:ext cx="100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</a:rPr>
                <a:t>EVEN</a:t>
              </a:r>
            </a:p>
          </p:txBody>
        </p:sp>
        <p:cxnSp>
          <p:nvCxnSpPr>
            <p:cNvPr id="142375" name="AutoShape 39"/>
            <p:cNvCxnSpPr>
              <a:cxnSpLocks noChangeShapeType="1"/>
              <a:stCxn id="142386" idx="3"/>
            </p:cNvCxnSpPr>
            <p:nvPr/>
          </p:nvCxnSpPr>
          <p:spPr bwMode="auto">
            <a:xfrm>
              <a:off x="1719" y="1632"/>
              <a:ext cx="525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2386" name="Rectangle 50"/>
            <p:cNvSpPr>
              <a:spLocks noChangeArrowheads="1"/>
            </p:cNvSpPr>
            <p:nvPr/>
          </p:nvSpPr>
          <p:spPr bwMode="auto">
            <a:xfrm>
              <a:off x="1344" y="1454"/>
              <a:ext cx="375" cy="35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/>
                <a:t>3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581650" y="1193800"/>
            <a:ext cx="1657350" cy="2076450"/>
            <a:chOff x="2754" y="911"/>
            <a:chExt cx="1044" cy="1308"/>
          </a:xfrm>
        </p:grpSpPr>
        <p:sp>
          <p:nvSpPr>
            <p:cNvPr id="142379" name="Text Box 43"/>
            <p:cNvSpPr txBox="1">
              <a:spLocks noChangeArrowheads="1"/>
            </p:cNvSpPr>
            <p:nvPr/>
          </p:nvSpPr>
          <p:spPr bwMode="auto">
            <a:xfrm>
              <a:off x="2754" y="1875"/>
              <a:ext cx="100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FF00"/>
                  </a:solidFill>
                </a:rPr>
                <a:t>ODD</a:t>
              </a:r>
            </a:p>
          </p:txBody>
        </p:sp>
        <p:cxnSp>
          <p:nvCxnSpPr>
            <p:cNvPr id="142382" name="AutoShape 46"/>
            <p:cNvCxnSpPr>
              <a:cxnSpLocks noChangeShapeType="1"/>
              <a:stCxn id="142387" idx="0"/>
            </p:cNvCxnSpPr>
            <p:nvPr/>
          </p:nvCxnSpPr>
          <p:spPr bwMode="auto">
            <a:xfrm rot="16200000">
              <a:off x="3083" y="1095"/>
              <a:ext cx="369" cy="2"/>
            </a:xfrm>
            <a:prstGeom prst="curvedConnector3">
              <a:avLst>
                <a:gd name="adj1" fmla="val 4986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2383" name="AutoShape 47"/>
            <p:cNvCxnSpPr>
              <a:cxnSpLocks noChangeShapeType="1"/>
              <a:stCxn id="142387" idx="5"/>
            </p:cNvCxnSpPr>
            <p:nvPr/>
          </p:nvCxnSpPr>
          <p:spPr bwMode="auto">
            <a:xfrm flipV="1">
              <a:off x="3388" y="1544"/>
              <a:ext cx="410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2387" name="AutoShape 51"/>
            <p:cNvSpPr>
              <a:spLocks noChangeArrowheads="1"/>
            </p:cNvSpPr>
            <p:nvPr/>
          </p:nvSpPr>
          <p:spPr bwMode="auto">
            <a:xfrm>
              <a:off x="3025" y="1280"/>
              <a:ext cx="484" cy="530"/>
            </a:xfrm>
            <a:prstGeom prst="triangle">
              <a:avLst>
                <a:gd name="adj" fmla="val 50000"/>
              </a:avLst>
            </a:prstGeom>
            <a:solidFill>
              <a:srgbClr val="00FF00">
                <a:alpha val="5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/>
                <a:t>8</a:t>
              </a:r>
            </a:p>
          </p:txBody>
        </p:sp>
      </p:grpSp>
      <p:sp>
        <p:nvSpPr>
          <p:cNvPr id="142390" name="Text Box 54"/>
          <p:cNvSpPr txBox="1">
            <a:spLocks noChangeArrowheads="1"/>
          </p:cNvSpPr>
          <p:nvPr/>
        </p:nvSpPr>
        <p:spPr bwMode="auto">
          <a:xfrm>
            <a:off x="1657350" y="3348038"/>
            <a:ext cx="67198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EVEN</a:t>
            </a:r>
            <a:r>
              <a:rPr lang="en-US"/>
              <a:t> wins if largest priority</a:t>
            </a:r>
            <a:br>
              <a:rPr lang="en-US"/>
            </a:br>
            <a:r>
              <a:rPr lang="en-US"/>
              <a:t>seen </a:t>
            </a:r>
            <a:r>
              <a:rPr lang="en-US" b="1">
                <a:solidFill>
                  <a:schemeClr val="accent2"/>
                </a:solidFill>
              </a:rPr>
              <a:t>infinitely often</a:t>
            </a:r>
            <a:r>
              <a:rPr lang="en-US"/>
              <a:t> is </a:t>
            </a:r>
            <a:r>
              <a:rPr lang="en-US">
                <a:solidFill>
                  <a:srgbClr val="FF0000"/>
                </a:solidFill>
              </a:rPr>
              <a:t>even</a:t>
            </a:r>
          </a:p>
        </p:txBody>
      </p:sp>
      <p:sp>
        <p:nvSpPr>
          <p:cNvPr id="142391" name="Text Box 55"/>
          <p:cNvSpPr txBox="1">
            <a:spLocks noChangeArrowheads="1"/>
          </p:cNvSpPr>
          <p:nvPr/>
        </p:nvSpPr>
        <p:spPr bwMode="auto">
          <a:xfrm>
            <a:off x="358775" y="4733925"/>
            <a:ext cx="93170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Equivalent to many interesting problems</a:t>
            </a:r>
            <a:br>
              <a:rPr lang="en-US" sz="3200"/>
            </a:br>
            <a:r>
              <a:rPr lang="en-US" sz="3200"/>
              <a:t>in automata and verification:</a:t>
            </a:r>
          </a:p>
        </p:txBody>
      </p:sp>
      <p:sp>
        <p:nvSpPr>
          <p:cNvPr id="142392" name="Text Box 56"/>
          <p:cNvSpPr txBox="1">
            <a:spLocks noChangeArrowheads="1"/>
          </p:cNvSpPr>
          <p:nvPr/>
        </p:nvSpPr>
        <p:spPr bwMode="auto">
          <a:xfrm>
            <a:off x="939800" y="5907088"/>
            <a:ext cx="81549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663300"/>
                </a:solidFill>
              </a:rPr>
              <a:t>Non-emptyness of </a:t>
            </a:r>
            <a:r>
              <a:rPr lang="en-US" sz="3200" b="1">
                <a:solidFill>
                  <a:srgbClr val="663300"/>
                </a:solidFill>
                <a:sym typeface="Symbol" pitchFamily="18" charset="2"/>
              </a:rPr>
              <a:t>-tree automata</a:t>
            </a:r>
          </a:p>
        </p:txBody>
      </p:sp>
      <p:sp>
        <p:nvSpPr>
          <p:cNvPr id="142393" name="Text Box 57"/>
          <p:cNvSpPr txBox="1">
            <a:spLocks noChangeArrowheads="1"/>
          </p:cNvSpPr>
          <p:nvPr/>
        </p:nvSpPr>
        <p:spPr bwMode="auto">
          <a:xfrm>
            <a:off x="939800" y="6497638"/>
            <a:ext cx="81549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663300"/>
                </a:solidFill>
                <a:sym typeface="Symbol" pitchFamily="18" charset="2"/>
              </a:rPr>
              <a:t>modal -calculus model checking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90" grpId="0"/>
      <p:bldP spid="142391" grpId="0"/>
      <p:bldP spid="142392" grpId="0"/>
      <p:bldP spid="1423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352425"/>
            <a:ext cx="5449888" cy="873125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Parity Games (PGs)</a:t>
            </a:r>
            <a:endParaRPr lang="en-US">
              <a:solidFill>
                <a:srgbClr val="3366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4600" y="3275013"/>
            <a:ext cx="2343150" cy="1598612"/>
            <a:chOff x="768" y="1235"/>
            <a:chExt cx="1476" cy="1007"/>
          </a:xfrm>
        </p:grpSpPr>
        <p:cxnSp>
          <p:nvCxnSpPr>
            <p:cNvPr id="145412" name="AutoShape 4"/>
            <p:cNvCxnSpPr>
              <a:cxnSpLocks noChangeShapeType="1"/>
              <a:stCxn id="145416" idx="0"/>
            </p:cNvCxnSpPr>
            <p:nvPr/>
          </p:nvCxnSpPr>
          <p:spPr bwMode="auto">
            <a:xfrm rot="16200000">
              <a:off x="1732" y="1035"/>
              <a:ext cx="219" cy="619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5413" name="AutoShape 5"/>
            <p:cNvCxnSpPr>
              <a:cxnSpLocks noChangeShapeType="1"/>
              <a:stCxn id="145416" idx="1"/>
            </p:cNvCxnSpPr>
            <p:nvPr/>
          </p:nvCxnSpPr>
          <p:spPr bwMode="auto">
            <a:xfrm rot="10800000" flipV="1">
              <a:off x="768" y="1632"/>
              <a:ext cx="576" cy="1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1014" y="1898"/>
              <a:ext cx="100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</a:rPr>
                <a:t>EVEN</a:t>
              </a:r>
            </a:p>
          </p:txBody>
        </p:sp>
        <p:cxnSp>
          <p:nvCxnSpPr>
            <p:cNvPr id="145415" name="AutoShape 7"/>
            <p:cNvCxnSpPr>
              <a:cxnSpLocks noChangeShapeType="1"/>
              <a:stCxn id="145416" idx="3"/>
            </p:cNvCxnSpPr>
            <p:nvPr/>
          </p:nvCxnSpPr>
          <p:spPr bwMode="auto">
            <a:xfrm>
              <a:off x="1719" y="1632"/>
              <a:ext cx="525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5416" name="Rectangle 8"/>
            <p:cNvSpPr>
              <a:spLocks noChangeArrowheads="1"/>
            </p:cNvSpPr>
            <p:nvPr/>
          </p:nvSpPr>
          <p:spPr bwMode="auto">
            <a:xfrm>
              <a:off x="1344" y="1454"/>
              <a:ext cx="375" cy="35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/>
                <a:t>3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667375" y="2760663"/>
            <a:ext cx="1657350" cy="2076450"/>
            <a:chOff x="2754" y="911"/>
            <a:chExt cx="1044" cy="1308"/>
          </a:xfrm>
        </p:grpSpPr>
        <p:sp>
          <p:nvSpPr>
            <p:cNvPr id="145418" name="Text Box 10"/>
            <p:cNvSpPr txBox="1">
              <a:spLocks noChangeArrowheads="1"/>
            </p:cNvSpPr>
            <p:nvPr/>
          </p:nvSpPr>
          <p:spPr bwMode="auto">
            <a:xfrm>
              <a:off x="2754" y="1875"/>
              <a:ext cx="100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FF00"/>
                  </a:solidFill>
                </a:rPr>
                <a:t>ODD</a:t>
              </a:r>
            </a:p>
          </p:txBody>
        </p:sp>
        <p:cxnSp>
          <p:nvCxnSpPr>
            <p:cNvPr id="145419" name="AutoShape 11"/>
            <p:cNvCxnSpPr>
              <a:cxnSpLocks noChangeShapeType="1"/>
              <a:stCxn id="145421" idx="0"/>
            </p:cNvCxnSpPr>
            <p:nvPr/>
          </p:nvCxnSpPr>
          <p:spPr bwMode="auto">
            <a:xfrm rot="16200000">
              <a:off x="3083" y="1095"/>
              <a:ext cx="369" cy="2"/>
            </a:xfrm>
            <a:prstGeom prst="curvedConnector3">
              <a:avLst>
                <a:gd name="adj1" fmla="val 4986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5420" name="AutoShape 12"/>
            <p:cNvCxnSpPr>
              <a:cxnSpLocks noChangeShapeType="1"/>
              <a:stCxn id="145421" idx="5"/>
            </p:cNvCxnSpPr>
            <p:nvPr/>
          </p:nvCxnSpPr>
          <p:spPr bwMode="auto">
            <a:xfrm flipV="1">
              <a:off x="3388" y="1544"/>
              <a:ext cx="410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5421" name="AutoShape 13"/>
            <p:cNvSpPr>
              <a:spLocks noChangeArrowheads="1"/>
            </p:cNvSpPr>
            <p:nvPr/>
          </p:nvSpPr>
          <p:spPr bwMode="auto">
            <a:xfrm>
              <a:off x="3025" y="1280"/>
              <a:ext cx="484" cy="530"/>
            </a:xfrm>
            <a:prstGeom prst="triangle">
              <a:avLst>
                <a:gd name="adj" fmla="val 50000"/>
              </a:avLst>
            </a:prstGeom>
            <a:solidFill>
              <a:srgbClr val="00FF00">
                <a:alpha val="5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/>
                <a:t>8</a:t>
              </a:r>
            </a:p>
          </p:txBody>
        </p:sp>
      </p:grp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1131888" y="5165725"/>
            <a:ext cx="7696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Replace priority 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/>
              <a:t> by payoff 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n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3200" i="1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</a:p>
        </p:txBody>
      </p:sp>
      <p:sp>
        <p:nvSpPr>
          <p:cNvPr id="145426" name="AutoShape 18"/>
          <p:cNvSpPr>
            <a:spLocks noChangeArrowheads="1"/>
          </p:cNvSpPr>
          <p:nvPr/>
        </p:nvSpPr>
        <p:spPr bwMode="auto">
          <a:xfrm>
            <a:off x="1398588" y="1209675"/>
            <a:ext cx="755650" cy="361950"/>
          </a:xfrm>
          <a:prstGeom prst="rightArrow">
            <a:avLst>
              <a:gd name="adj1" fmla="val 50000"/>
              <a:gd name="adj2" fmla="val 5219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45427" name="Rectangle 19"/>
          <p:cNvSpPr>
            <a:spLocks noChangeArrowheads="1"/>
          </p:cNvSpPr>
          <p:nvPr/>
        </p:nvSpPr>
        <p:spPr bwMode="auto">
          <a:xfrm>
            <a:off x="2024063" y="954088"/>
            <a:ext cx="8056562" cy="87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>
                <a:solidFill>
                  <a:schemeClr val="accent2"/>
                </a:solidFill>
              </a:rPr>
              <a:t>Mean Payoff Games (MPGs)</a:t>
            </a:r>
            <a:endParaRPr lang="en-US" sz="4400">
              <a:solidFill>
                <a:srgbClr val="336600"/>
              </a:solidFill>
            </a:endParaRP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1131888" y="5826125"/>
            <a:ext cx="7696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Move payoffs to outgoing edges</a:t>
            </a:r>
            <a:endParaRPr lang="en-US" sz="3200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2755900" y="1698625"/>
            <a:ext cx="6253163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996600"/>
                </a:solidFill>
              </a:rPr>
              <a:t>[</a:t>
            </a:r>
            <a:r>
              <a:rPr lang="en-US" sz="3200" dirty="0" err="1">
                <a:solidFill>
                  <a:srgbClr val="996600"/>
                </a:solidFill>
              </a:rPr>
              <a:t>Stirling</a:t>
            </a:r>
            <a:r>
              <a:rPr lang="en-US" sz="3200" dirty="0">
                <a:solidFill>
                  <a:srgbClr val="996600"/>
                </a:solidFill>
              </a:rPr>
              <a:t> (1993)]   [</a:t>
            </a:r>
            <a:r>
              <a:rPr lang="en-US" sz="3200" dirty="0" err="1">
                <a:solidFill>
                  <a:srgbClr val="996600"/>
                </a:solidFill>
              </a:rPr>
              <a:t>Puri</a:t>
            </a:r>
            <a:r>
              <a:rPr lang="en-US" sz="3200" dirty="0">
                <a:solidFill>
                  <a:srgbClr val="996600"/>
                </a:solidFill>
              </a:rPr>
              <a:t> (1995)]</a:t>
            </a:r>
          </a:p>
        </p:txBody>
      </p:sp>
      <p:pic>
        <p:nvPicPr>
          <p:cNvPr id="145431" name="Picture 2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2819400"/>
            <a:ext cx="669925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5432" name="Picture 2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5250" y="3421063"/>
            <a:ext cx="669925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5433" name="Picture 2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8938" y="3421063"/>
            <a:ext cx="669925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5435" name="Picture 2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4000" y="2819400"/>
            <a:ext cx="3937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5436" name="Picture 2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5013" y="3902075"/>
            <a:ext cx="3937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5" grpId="0"/>
      <p:bldP spid="1454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2" y="461962"/>
            <a:ext cx="9069388" cy="873125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Policies/Strategies and values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0" y="3167062"/>
            <a:ext cx="10080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Assume all </a:t>
            </a:r>
            <a:r>
              <a:rPr lang="en-US" sz="3200" dirty="0" smtClean="0">
                <a:solidFill>
                  <a:srgbClr val="990099"/>
                </a:solidFill>
              </a:rPr>
              <a:t>out-degrees</a:t>
            </a:r>
            <a:r>
              <a:rPr lang="en-US" sz="3200" dirty="0" smtClean="0"/>
              <a:t> are 2 </a:t>
            </a:r>
            <a:endParaRPr lang="en-US" sz="3200" dirty="0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 flipV="1">
            <a:off x="1503363" y="1728787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>
            <a:off x="1497013" y="2271712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35" name="Line 19"/>
          <p:cNvSpPr>
            <a:spLocks noChangeShapeType="1"/>
          </p:cNvSpPr>
          <p:nvPr/>
        </p:nvSpPr>
        <p:spPr bwMode="auto">
          <a:xfrm flipV="1">
            <a:off x="3138488" y="1730374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36" name="Line 20"/>
          <p:cNvSpPr>
            <a:spLocks noChangeShapeType="1"/>
          </p:cNvSpPr>
          <p:nvPr/>
        </p:nvSpPr>
        <p:spPr bwMode="auto">
          <a:xfrm>
            <a:off x="3132138" y="2273299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39" name="Line 23"/>
          <p:cNvSpPr>
            <a:spLocks noChangeShapeType="1"/>
          </p:cNvSpPr>
          <p:nvPr/>
        </p:nvSpPr>
        <p:spPr bwMode="auto">
          <a:xfrm flipV="1">
            <a:off x="4775200" y="1730374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40" name="Line 24"/>
          <p:cNvSpPr>
            <a:spLocks noChangeShapeType="1"/>
          </p:cNvSpPr>
          <p:nvPr/>
        </p:nvSpPr>
        <p:spPr bwMode="auto">
          <a:xfrm>
            <a:off x="4768850" y="2273299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47" name="Line 31"/>
          <p:cNvSpPr>
            <a:spLocks noChangeShapeType="1"/>
          </p:cNvSpPr>
          <p:nvPr/>
        </p:nvSpPr>
        <p:spPr bwMode="auto">
          <a:xfrm flipV="1">
            <a:off x="8047038" y="1728787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48" name="Line 32"/>
          <p:cNvSpPr>
            <a:spLocks noChangeShapeType="1"/>
          </p:cNvSpPr>
          <p:nvPr/>
        </p:nvSpPr>
        <p:spPr bwMode="auto">
          <a:xfrm>
            <a:off x="8040688" y="2271712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50" name="Text Box 34"/>
          <p:cNvSpPr txBox="1">
            <a:spLocks noChangeArrowheads="1"/>
          </p:cNvSpPr>
          <p:nvPr/>
        </p:nvSpPr>
        <p:spPr bwMode="auto">
          <a:xfrm>
            <a:off x="6303963" y="1725612"/>
            <a:ext cx="828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…</a:t>
            </a:r>
          </a:p>
        </p:txBody>
      </p:sp>
      <p:sp>
        <p:nvSpPr>
          <p:cNvPr id="188451" name="Line 35"/>
          <p:cNvSpPr>
            <a:spLocks noChangeShapeType="1"/>
          </p:cNvSpPr>
          <p:nvPr/>
        </p:nvSpPr>
        <p:spPr bwMode="auto">
          <a:xfrm>
            <a:off x="1474788" y="2263774"/>
            <a:ext cx="755650" cy="536575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23" name="Oval 7"/>
          <p:cNvSpPr>
            <a:spLocks noChangeAspect="1" noChangeArrowheads="1"/>
          </p:cNvSpPr>
          <p:nvPr/>
        </p:nvSpPr>
        <p:spPr bwMode="auto">
          <a:xfrm>
            <a:off x="1241425" y="2033587"/>
            <a:ext cx="528638" cy="4857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88452" name="Line 36"/>
          <p:cNvSpPr>
            <a:spLocks noChangeShapeType="1"/>
          </p:cNvSpPr>
          <p:nvPr/>
        </p:nvSpPr>
        <p:spPr bwMode="auto">
          <a:xfrm flipV="1">
            <a:off x="3133725" y="1739899"/>
            <a:ext cx="755650" cy="5365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53" name="Line 37"/>
          <p:cNvSpPr>
            <a:spLocks noChangeShapeType="1"/>
          </p:cNvSpPr>
          <p:nvPr/>
        </p:nvSpPr>
        <p:spPr bwMode="auto">
          <a:xfrm flipV="1">
            <a:off x="4779963" y="1725612"/>
            <a:ext cx="755650" cy="5365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54" name="Line 38"/>
          <p:cNvSpPr>
            <a:spLocks noChangeShapeType="1"/>
          </p:cNvSpPr>
          <p:nvPr/>
        </p:nvSpPr>
        <p:spPr bwMode="auto">
          <a:xfrm>
            <a:off x="8064500" y="2290762"/>
            <a:ext cx="755650" cy="5365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37" name="Oval 21"/>
          <p:cNvSpPr>
            <a:spLocks noChangeAspect="1" noChangeArrowheads="1"/>
          </p:cNvSpPr>
          <p:nvPr/>
        </p:nvSpPr>
        <p:spPr bwMode="auto">
          <a:xfrm>
            <a:off x="2876550" y="2035174"/>
            <a:ext cx="528638" cy="4857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88441" name="Oval 25"/>
          <p:cNvSpPr>
            <a:spLocks noChangeAspect="1" noChangeArrowheads="1"/>
          </p:cNvSpPr>
          <p:nvPr/>
        </p:nvSpPr>
        <p:spPr bwMode="auto">
          <a:xfrm>
            <a:off x="4513263" y="2035174"/>
            <a:ext cx="528637" cy="4857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49" name="Oval 33"/>
          <p:cNvSpPr>
            <a:spLocks noChangeAspect="1" noChangeArrowheads="1"/>
          </p:cNvSpPr>
          <p:nvPr/>
        </p:nvSpPr>
        <p:spPr bwMode="auto">
          <a:xfrm>
            <a:off x="7785100" y="2033587"/>
            <a:ext cx="528638" cy="4857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3776662"/>
            <a:ext cx="10080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Policy </a:t>
            </a:r>
            <a:r>
              <a:rPr lang="en-US" sz="3200" dirty="0" smtClean="0">
                <a:solidFill>
                  <a:srgbClr val="0033CC"/>
                </a:solidFill>
                <a:sym typeface="Symbol"/>
              </a:rPr>
              <a:t></a:t>
            </a:r>
            <a:r>
              <a:rPr lang="en-US" sz="3200" dirty="0" smtClean="0"/>
              <a:t> for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min</a:t>
            </a:r>
            <a:r>
              <a:rPr lang="en-US" sz="3200" dirty="0" smtClean="0"/>
              <a:t> = Vertex </a:t>
            </a:r>
            <a:r>
              <a:rPr lang="en-US" sz="3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/>
              <a:t> of an </a:t>
            </a:r>
            <a:r>
              <a:rPr lang="en-US" sz="3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/>
              <a:t>-cube</a:t>
            </a:r>
            <a:endParaRPr lang="en-US" sz="3200" dirty="0"/>
          </a:p>
        </p:txBody>
      </p:sp>
      <p:pic>
        <p:nvPicPr>
          <p:cNvPr id="46" name="Picture 4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539269" y="6253162"/>
            <a:ext cx="7021986" cy="542890"/>
          </a:xfrm>
          <a:prstGeom prst="rect">
            <a:avLst/>
          </a:prstGeom>
          <a:noFill/>
          <a:ln/>
          <a:effectLst/>
        </p:spPr>
      </p:pic>
      <p:sp>
        <p:nvSpPr>
          <p:cNvPr id="30" name="TextBox 29"/>
          <p:cNvSpPr txBox="1"/>
          <p:nvPr/>
        </p:nvSpPr>
        <p:spPr>
          <a:xfrm>
            <a:off x="1481137" y="2476075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0237" y="1608137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99012" y="1608137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96237" y="2476075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99012" y="2476075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937" y="4443412"/>
            <a:ext cx="9109075" cy="1523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    </a:t>
            </a:r>
            <a:r>
              <a:rPr lang="en-US" sz="3200" dirty="0" smtClean="0"/>
              <a:t>= The value of a game starting at </a:t>
            </a:r>
            <a:r>
              <a:rPr lang="en-US" sz="32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> when </a:t>
            </a:r>
            <a:r>
              <a:rPr lang="en-US" sz="3200" dirty="0" smtClean="0">
                <a:solidFill>
                  <a:srgbClr val="00B050"/>
                </a:solidFill>
              </a:rPr>
              <a:t>min</a:t>
            </a:r>
            <a:r>
              <a:rPr lang="en-US" sz="3200" dirty="0" smtClean="0"/>
              <a:t> uses </a:t>
            </a:r>
            <a:r>
              <a:rPr lang="en-US" sz="3200" dirty="0" smtClean="0">
                <a:solidFill>
                  <a:srgbClr val="0033CC"/>
                </a:solidFill>
                <a:sym typeface="Symbol"/>
              </a:rPr>
              <a:t>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and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MAX</a:t>
            </a:r>
            <a:r>
              <a:rPr lang="en-US" sz="3200" dirty="0" smtClean="0"/>
              <a:t> uses </a:t>
            </a:r>
            <a:br>
              <a:rPr lang="en-US" sz="3200" dirty="0" smtClean="0"/>
            </a:br>
            <a:r>
              <a:rPr lang="en-US" sz="3200" dirty="0" smtClean="0"/>
              <a:t>an optimal counter-strategy</a:t>
            </a:r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95296" y="4503850"/>
            <a:ext cx="1089587" cy="543307"/>
          </a:xfrm>
          <a:prstGeom prst="rect">
            <a:avLst/>
          </a:prstGeom>
          <a:noFill/>
          <a:ln/>
          <a:effectLst/>
        </p:spPr>
      </p:pic>
      <p:sp>
        <p:nvSpPr>
          <p:cNvPr id="42" name="TextBox 41"/>
          <p:cNvSpPr txBox="1"/>
          <p:nvPr/>
        </p:nvSpPr>
        <p:spPr>
          <a:xfrm>
            <a:off x="3170237" y="2476075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41462" y="1608137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16887" y="1608137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88451" grpId="0" animBg="1"/>
      <p:bldP spid="188452" grpId="0" animBg="1"/>
      <p:bldP spid="188453" grpId="0" animBg="1"/>
      <p:bldP spid="188454" grpId="0" animBg="1"/>
      <p:bldP spid="25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2" y="220662"/>
            <a:ext cx="9069388" cy="873125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(Improving) Switches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 flipV="1">
            <a:off x="1503363" y="1427162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>
            <a:off x="1497013" y="1970087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35" name="Line 19"/>
          <p:cNvSpPr>
            <a:spLocks noChangeShapeType="1"/>
          </p:cNvSpPr>
          <p:nvPr/>
        </p:nvSpPr>
        <p:spPr bwMode="auto">
          <a:xfrm flipV="1">
            <a:off x="3138488" y="1428749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36" name="Line 20"/>
          <p:cNvSpPr>
            <a:spLocks noChangeShapeType="1"/>
          </p:cNvSpPr>
          <p:nvPr/>
        </p:nvSpPr>
        <p:spPr bwMode="auto">
          <a:xfrm>
            <a:off x="3132138" y="1971674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39" name="Line 23"/>
          <p:cNvSpPr>
            <a:spLocks noChangeShapeType="1"/>
          </p:cNvSpPr>
          <p:nvPr/>
        </p:nvSpPr>
        <p:spPr bwMode="auto">
          <a:xfrm flipV="1">
            <a:off x="4775200" y="1428749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40" name="Line 24"/>
          <p:cNvSpPr>
            <a:spLocks noChangeShapeType="1"/>
          </p:cNvSpPr>
          <p:nvPr/>
        </p:nvSpPr>
        <p:spPr bwMode="auto">
          <a:xfrm>
            <a:off x="4768850" y="1971674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47" name="Line 31"/>
          <p:cNvSpPr>
            <a:spLocks noChangeShapeType="1"/>
          </p:cNvSpPr>
          <p:nvPr/>
        </p:nvSpPr>
        <p:spPr bwMode="auto">
          <a:xfrm flipV="1">
            <a:off x="8047038" y="1427162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48" name="Line 32"/>
          <p:cNvSpPr>
            <a:spLocks noChangeShapeType="1"/>
          </p:cNvSpPr>
          <p:nvPr/>
        </p:nvSpPr>
        <p:spPr bwMode="auto">
          <a:xfrm>
            <a:off x="8040688" y="1970087"/>
            <a:ext cx="755650" cy="53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50" name="Text Box 34"/>
          <p:cNvSpPr txBox="1">
            <a:spLocks noChangeArrowheads="1"/>
          </p:cNvSpPr>
          <p:nvPr/>
        </p:nvSpPr>
        <p:spPr bwMode="auto">
          <a:xfrm>
            <a:off x="6303963" y="1423987"/>
            <a:ext cx="828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…</a:t>
            </a:r>
          </a:p>
        </p:txBody>
      </p:sp>
      <p:sp>
        <p:nvSpPr>
          <p:cNvPr id="188451" name="Line 35"/>
          <p:cNvSpPr>
            <a:spLocks noChangeShapeType="1"/>
          </p:cNvSpPr>
          <p:nvPr/>
        </p:nvSpPr>
        <p:spPr bwMode="auto">
          <a:xfrm>
            <a:off x="1474788" y="1962149"/>
            <a:ext cx="755650" cy="536575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23" name="Oval 7"/>
          <p:cNvSpPr>
            <a:spLocks noChangeAspect="1" noChangeArrowheads="1"/>
          </p:cNvSpPr>
          <p:nvPr/>
        </p:nvSpPr>
        <p:spPr bwMode="auto">
          <a:xfrm>
            <a:off x="1241425" y="1731962"/>
            <a:ext cx="528638" cy="4857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88452" name="Line 36"/>
          <p:cNvSpPr>
            <a:spLocks noChangeShapeType="1"/>
          </p:cNvSpPr>
          <p:nvPr/>
        </p:nvSpPr>
        <p:spPr bwMode="auto">
          <a:xfrm flipV="1">
            <a:off x="3133725" y="1438274"/>
            <a:ext cx="755650" cy="5365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53" name="Line 37"/>
          <p:cNvSpPr>
            <a:spLocks noChangeShapeType="1"/>
          </p:cNvSpPr>
          <p:nvPr/>
        </p:nvSpPr>
        <p:spPr bwMode="auto">
          <a:xfrm flipV="1">
            <a:off x="4779963" y="1423987"/>
            <a:ext cx="755650" cy="5365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54" name="Line 38"/>
          <p:cNvSpPr>
            <a:spLocks noChangeShapeType="1"/>
          </p:cNvSpPr>
          <p:nvPr/>
        </p:nvSpPr>
        <p:spPr bwMode="auto">
          <a:xfrm>
            <a:off x="8064500" y="1989137"/>
            <a:ext cx="755650" cy="5365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55" name="Line 39"/>
          <p:cNvSpPr>
            <a:spLocks noChangeShapeType="1"/>
          </p:cNvSpPr>
          <p:nvPr/>
        </p:nvSpPr>
        <p:spPr bwMode="auto">
          <a:xfrm>
            <a:off x="4768850" y="1976437"/>
            <a:ext cx="755650" cy="5365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8437" name="Oval 21"/>
          <p:cNvSpPr>
            <a:spLocks noChangeAspect="1" noChangeArrowheads="1"/>
          </p:cNvSpPr>
          <p:nvPr/>
        </p:nvSpPr>
        <p:spPr bwMode="auto">
          <a:xfrm>
            <a:off x="2876550" y="1733549"/>
            <a:ext cx="528638" cy="4857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88441" name="Oval 25"/>
          <p:cNvSpPr>
            <a:spLocks noChangeAspect="1" noChangeArrowheads="1"/>
          </p:cNvSpPr>
          <p:nvPr/>
        </p:nvSpPr>
        <p:spPr bwMode="auto">
          <a:xfrm>
            <a:off x="4513263" y="1733549"/>
            <a:ext cx="528637" cy="4857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49" name="Oval 33"/>
          <p:cNvSpPr>
            <a:spLocks noChangeAspect="1" noChangeArrowheads="1"/>
          </p:cNvSpPr>
          <p:nvPr/>
        </p:nvSpPr>
        <p:spPr bwMode="auto">
          <a:xfrm>
            <a:off x="7785100" y="1731962"/>
            <a:ext cx="528638" cy="4857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81137" y="2174450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0237" y="1306512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99012" y="1306512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96237" y="2174450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99012" y="2174450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70237" y="2174450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41462" y="1306512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16887" y="1306512"/>
            <a:ext cx="482600" cy="435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28612" y="2814637"/>
            <a:ext cx="3897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i="1" baseline="30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/>
              <a:t>= switch </a:t>
            </a:r>
            <a:r>
              <a:rPr lang="en-US" sz="3200" dirty="0" smtClean="0">
                <a:solidFill>
                  <a:srgbClr val="0033CC"/>
                </a:solidFill>
                <a:sym typeface="Symbol"/>
              </a:rPr>
              <a:t> </a:t>
            </a:r>
            <a:r>
              <a:rPr lang="en-US" sz="3200" dirty="0" smtClean="0">
                <a:sym typeface="Symbol"/>
              </a:rPr>
              <a:t>at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32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829837" y="2814637"/>
            <a:ext cx="48555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i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/>
              <a:t>= switch </a:t>
            </a:r>
            <a:r>
              <a:rPr lang="en-US" sz="3200" dirty="0" smtClean="0">
                <a:solidFill>
                  <a:srgbClr val="0033CC"/>
                </a:solidFill>
                <a:sym typeface="Symbol"/>
              </a:rPr>
              <a:t>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at all </a:t>
            </a:r>
            <a:r>
              <a:rPr lang="en-US" sz="32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3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en-US" sz="3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4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506662" y="3598862"/>
            <a:ext cx="5491768" cy="424584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326535" y="4322763"/>
            <a:ext cx="7377605" cy="536552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40895" y="5093819"/>
            <a:ext cx="8348884" cy="500982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812777" y="5829305"/>
            <a:ext cx="8405121" cy="490946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67613" y="6554755"/>
            <a:ext cx="8495449" cy="5364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51" grpId="0" animBg="1"/>
      <p:bldP spid="188452" grpId="0" animBg="1"/>
      <p:bldP spid="188453" grpId="0" animBg="1"/>
      <p:bldP spid="188453" grpId="1" animBg="1"/>
      <p:bldP spid="188454" grpId="0" animBg="1"/>
      <p:bldP spid="188455" grpId="0" animBg="1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2" y="642937"/>
            <a:ext cx="9069388" cy="8731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</a:rPr>
              <a:t>Policy Iteration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3200" kern="1200" dirty="0" smtClean="0">
                <a:solidFill>
                  <a:srgbClr val="99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[Howard ’60] [Hoffman-Karp ’66]</a:t>
            </a:r>
            <a:endParaRPr lang="en-US" sz="3200" kern="1200" dirty="0">
              <a:solidFill>
                <a:srgbClr val="9966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" y="1998662"/>
            <a:ext cx="10080625" cy="17524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+mj-lt"/>
                <a:cs typeface="Times New Roman" pitchFamily="18" charset="0"/>
                <a:sym typeface="Symbol"/>
              </a:rPr>
              <a:t>Start with some initial policy.</a:t>
            </a:r>
          </a:p>
          <a:p>
            <a:pPr algn="ctr"/>
            <a:r>
              <a:rPr lang="en-US" sz="800" dirty="0" smtClean="0">
                <a:latin typeface="+mj-lt"/>
                <a:cs typeface="Times New Roman" pitchFamily="18" charset="0"/>
                <a:sym typeface="Symbol"/>
              </a:rPr>
              <a:t> </a:t>
            </a:r>
          </a:p>
          <a:p>
            <a:pPr algn="ctr"/>
            <a:r>
              <a:rPr lang="en-US" dirty="0" smtClean="0">
                <a:latin typeface="+mj-lt"/>
                <a:cs typeface="Times New Roman" pitchFamily="18" charset="0"/>
                <a:sym typeface="Symbol"/>
              </a:rPr>
              <a:t>While policy not optimal, </a:t>
            </a:r>
            <a:br>
              <a:rPr lang="en-US" dirty="0" smtClean="0">
                <a:latin typeface="+mj-lt"/>
                <a:cs typeface="Times New Roman" pitchFamily="18" charset="0"/>
                <a:sym typeface="Symbol"/>
              </a:rPr>
            </a:br>
            <a:r>
              <a:rPr lang="en-US" dirty="0" smtClean="0">
                <a:latin typeface="+mj-lt"/>
                <a:cs typeface="Times New Roman" pitchFamily="18" charset="0"/>
                <a:sym typeface="Symbol"/>
              </a:rPr>
              <a:t>perform some (which?) improving switches.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5" y="4081462"/>
            <a:ext cx="10080625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Times New Roman" pitchFamily="18" charset="0"/>
                <a:sym typeface="Symbol"/>
              </a:rPr>
              <a:t>Many variants possible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15413" y="5914644"/>
            <a:ext cx="10080625" cy="11227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  <a:latin typeface="+mj-lt"/>
                <a:cs typeface="Times New Roman" pitchFamily="18" charset="0"/>
                <a:sym typeface="Symbol"/>
              </a:rPr>
              <a:t>What is the complexity </a:t>
            </a:r>
            <a:br>
              <a:rPr lang="en-US" dirty="0" smtClean="0">
                <a:solidFill>
                  <a:srgbClr val="0033CC"/>
                </a:solidFill>
                <a:latin typeface="+mj-lt"/>
                <a:cs typeface="Times New Roman" pitchFamily="18" charset="0"/>
                <a:sym typeface="Symbol"/>
              </a:rPr>
            </a:br>
            <a:r>
              <a:rPr lang="en-US" dirty="0" smtClean="0">
                <a:solidFill>
                  <a:srgbClr val="0033CC"/>
                </a:solidFill>
                <a:latin typeface="+mj-lt"/>
                <a:cs typeface="Times New Roman" pitchFamily="18" charset="0"/>
                <a:sym typeface="Symbol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  <a:sym typeface="Symbol"/>
              </a:rPr>
              <a:t>policy iteration </a:t>
            </a:r>
            <a:r>
              <a:rPr lang="en-US" dirty="0" smtClean="0">
                <a:solidFill>
                  <a:srgbClr val="0033CC"/>
                </a:solidFill>
                <a:latin typeface="+mj-lt"/>
                <a:cs typeface="Times New Roman" pitchFamily="18" charset="0"/>
                <a:sym typeface="Symbol"/>
              </a:rPr>
              <a:t>algorithms?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75" y="5159958"/>
            <a:ext cx="10080625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Times New Roman" pitchFamily="18" charset="0"/>
                <a:sym typeface="Symbol"/>
              </a:rPr>
              <a:t>Performs very well in practice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5" y="4620710"/>
            <a:ext cx="10080625" cy="55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Times New Roman" pitchFamily="18" charset="0"/>
                <a:sym typeface="Symbol"/>
              </a:rPr>
              <a:t>Easy to find improving switches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44" y="880714"/>
            <a:ext cx="9069388" cy="8731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Policy evaluation (MDPs)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-5874" y="2411157"/>
            <a:ext cx="10080625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Policy fixed  </a:t>
            </a:r>
            <a:r>
              <a:rPr lang="en-US" dirty="0" smtClean="0">
                <a:sym typeface="Wingdings" pitchFamily="2" charset="2"/>
              </a:rPr>
              <a:t>  Markov Chain</a:t>
            </a:r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55358" y="3237127"/>
            <a:ext cx="7758159" cy="1293027"/>
          </a:xfrm>
          <a:prstGeom prst="rect">
            <a:avLst/>
          </a:prstGeom>
          <a:noFill/>
          <a:ln/>
          <a:effectLst/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5874" y="4704621"/>
            <a:ext cx="10080625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dirty="0" smtClean="0"/>
              <a:t>Values of a fixed policy can be found by </a:t>
            </a:r>
            <a:br>
              <a:rPr lang="en-US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solving a system of linear equations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44" y="880714"/>
            <a:ext cx="9069388" cy="8731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Policy improvement (MDPs)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82859" y="3495547"/>
            <a:ext cx="8103155" cy="1293195"/>
          </a:xfrm>
          <a:prstGeom prst="rect">
            <a:avLst/>
          </a:prstGeom>
          <a:noFill/>
          <a:ln/>
          <a:effectLst/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5874" y="5168137"/>
            <a:ext cx="10080625" cy="13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dirty="0" smtClean="0"/>
              <a:t>Improving switches can be found in</a:t>
            </a:r>
            <a:br>
              <a:rPr lang="en-US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linear time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612106" y="2012164"/>
            <a:ext cx="2844665" cy="561173"/>
          </a:xfrm>
          <a:prstGeom prst="rect">
            <a:avLst/>
          </a:prstGeom>
          <a:noFill/>
          <a:ln/>
          <a:effectLst/>
        </p:spPr>
      </p:pic>
      <p:sp>
        <p:nvSpPr>
          <p:cNvPr id="14" name="Left-Right Arrow 13"/>
          <p:cNvSpPr/>
          <p:nvPr/>
        </p:nvSpPr>
        <p:spPr bwMode="auto">
          <a:xfrm rot="5400000">
            <a:off x="4762976" y="2874962"/>
            <a:ext cx="542925" cy="301625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2219" y="880714"/>
            <a:ext cx="9069388" cy="8731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Policy improvement (MDPs)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general </a:t>
            </a:r>
            <a:r>
              <a:rPr lang="en-US" dirty="0" err="1" smtClean="0">
                <a:solidFill>
                  <a:schemeClr val="tx1"/>
                </a:solidFill>
              </a:rPr>
              <a:t>outdegrees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07831" y="2513011"/>
            <a:ext cx="9078164" cy="1210423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03945" y="4021137"/>
            <a:ext cx="7285936" cy="10090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461962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From</a:t>
            </a:r>
            <a:r>
              <a:rPr lang="en-US" dirty="0" smtClean="0">
                <a:solidFill>
                  <a:srgbClr val="FF0000"/>
                </a:solidFill>
              </a:rPr>
              <a:t> SSGs </a:t>
            </a:r>
            <a:r>
              <a:rPr lang="en-US" dirty="0" smtClean="0">
                <a:solidFill>
                  <a:schemeClr val="tx1"/>
                </a:solidFill>
              </a:rPr>
              <a:t>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AOFs 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en-US" dirty="0" smtClean="0">
                <a:solidFill>
                  <a:srgbClr val="0033CC"/>
                </a:solidFill>
              </a:rPr>
              <a:t>AUSOs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40" name="Picture 3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824537" y="1939862"/>
            <a:ext cx="2798219" cy="452373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541462" y="1939893"/>
            <a:ext cx="2709227" cy="452440"/>
          </a:xfrm>
          <a:prstGeom prst="rect">
            <a:avLst/>
          </a:prstGeom>
          <a:noFill/>
          <a:ln/>
          <a:effectLst/>
        </p:spPr>
      </p:pic>
      <p:sp>
        <p:nvSpPr>
          <p:cNvPr id="36" name="Left-Right Arrow 35"/>
          <p:cNvSpPr/>
          <p:nvPr/>
        </p:nvSpPr>
        <p:spPr bwMode="auto">
          <a:xfrm>
            <a:off x="4766150" y="2015300"/>
            <a:ext cx="542925" cy="301625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716987" y="2995611"/>
            <a:ext cx="6646649" cy="663575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144158" y="4614895"/>
            <a:ext cx="7792306" cy="1879567"/>
          </a:xfrm>
          <a:prstGeom prst="rect">
            <a:avLst/>
          </a:prstGeom>
          <a:noFill/>
          <a:ln/>
          <a:effectLst/>
        </p:spPr>
      </p:pic>
      <p:sp>
        <p:nvSpPr>
          <p:cNvPr id="11" name="Down Arrow 10"/>
          <p:cNvSpPr/>
          <p:nvPr/>
        </p:nvSpPr>
        <p:spPr bwMode="auto">
          <a:xfrm>
            <a:off x="4829174" y="3900487"/>
            <a:ext cx="422275" cy="542925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507207" y="1269959"/>
            <a:ext cx="9272587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Abstract objective functions (AOFs)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Acyclic Unique Sink Orientations (AUSOs)</a:t>
            </a:r>
            <a:endParaRPr lang="en-US" dirty="0"/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507207" y="4202112"/>
            <a:ext cx="9272587" cy="152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Turn-based (Stochastic) Games:</a:t>
            </a:r>
          </a:p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Simple Stochastic Games (SSGs)</a:t>
            </a:r>
            <a:endParaRPr lang="en-US" sz="3200" dirty="0" smtClean="0"/>
          </a:p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Markov Decision Processes (MDPs)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7219" y="461962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Abstract setting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2874962"/>
            <a:ext cx="10080625" cy="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7219" y="3357562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Concrete setting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5287" y="5951537"/>
            <a:ext cx="9272587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rgbClr val="CC6600"/>
                </a:solidFill>
              </a:rPr>
              <a:t>Ludwig (1995)  </a:t>
            </a:r>
            <a:r>
              <a:rPr lang="en-US" dirty="0" err="1" smtClean="0">
                <a:solidFill>
                  <a:srgbClr val="CC6600"/>
                </a:solidFill>
              </a:rPr>
              <a:t>Halman</a:t>
            </a:r>
            <a:r>
              <a:rPr lang="en-US" dirty="0" smtClean="0">
                <a:solidFill>
                  <a:srgbClr val="CC6600"/>
                </a:solidFill>
              </a:rPr>
              <a:t> (2004)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CC6600"/>
                </a:solidFill>
              </a:rPr>
              <a:t>Björklund</a:t>
            </a:r>
            <a:r>
              <a:rPr lang="en-US" dirty="0" smtClean="0">
                <a:solidFill>
                  <a:srgbClr val="CC6600"/>
                </a:solidFill>
              </a:rPr>
              <a:t>, Sandberg, </a:t>
            </a:r>
            <a:r>
              <a:rPr lang="en-US" dirty="0" err="1" smtClean="0">
                <a:solidFill>
                  <a:srgbClr val="CC6600"/>
                </a:solidFill>
              </a:rPr>
              <a:t>Vorobyov</a:t>
            </a:r>
            <a:r>
              <a:rPr lang="en-US" dirty="0" smtClean="0">
                <a:solidFill>
                  <a:srgbClr val="CC6600"/>
                </a:solidFill>
              </a:rPr>
              <a:t> (2004)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678362" y="2405388"/>
            <a:ext cx="844550" cy="1025525"/>
          </a:xfrm>
          <a:prstGeom prst="downArrow">
            <a:avLst/>
          </a:prstGeom>
          <a:solidFill>
            <a:srgbClr val="00B8FF">
              <a:alpha val="5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6" grpId="0"/>
      <p:bldP spid="9" grpId="0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" y="2086448"/>
            <a:ext cx="10080624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½ </a:t>
            </a:r>
            <a:r>
              <a:rPr lang="en-US" sz="4000" dirty="0" smtClean="0"/>
              <a:t>/ </a:t>
            </a:r>
            <a:r>
              <a:rPr lang="en-US" sz="4000" dirty="0" smtClean="0">
                <a:solidFill>
                  <a:srgbClr val="FF0000"/>
                </a:solidFill>
              </a:rPr>
              <a:t>2 </a:t>
            </a:r>
            <a:r>
              <a:rPr lang="en-US" sz="4000" dirty="0" smtClean="0"/>
              <a:t>/ </a:t>
            </a:r>
            <a:r>
              <a:rPr lang="en-US" sz="4000" dirty="0" smtClean="0">
                <a:solidFill>
                  <a:srgbClr val="FF0000"/>
                </a:solidFill>
              </a:rPr>
              <a:t>1½ </a:t>
            </a:r>
            <a:r>
              <a:rPr lang="en-US" sz="4000" dirty="0" smtClean="0"/>
              <a:t>/ </a:t>
            </a:r>
            <a:r>
              <a:rPr lang="en-US" sz="4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/>
              <a:t>-Player </a:t>
            </a:r>
            <a:r>
              <a:rPr lang="en-US" sz="4000" dirty="0" smtClean="0"/>
              <a:t>Payoff Games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-274320" y="3840162"/>
            <a:ext cx="10835640" cy="0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4032" y="763587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Concrete setting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4020" y="5886923"/>
            <a:ext cx="9272587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“combinatorial cubes”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04032" y="4877072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Abstract setting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1722437" y="3417887"/>
            <a:ext cx="844550" cy="1025525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Down Arrow 11"/>
          <p:cNvSpPr/>
          <p:nvPr/>
        </p:nvSpPr>
        <p:spPr bwMode="auto">
          <a:xfrm flipV="1">
            <a:off x="7513637" y="3236912"/>
            <a:ext cx="844550" cy="1025525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989262" y="3297237"/>
            <a:ext cx="4041775" cy="12065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Policy Iteration Algorithms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720" y="445630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Abstract setting</a:t>
            </a:r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723268" y="2119488"/>
            <a:ext cx="4733466" cy="764540"/>
          </a:xfrm>
          <a:prstGeom prst="rect">
            <a:avLst/>
          </a:prstGeom>
          <a:noFill/>
          <a:ln/>
          <a:effectLst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3708" y="3167773"/>
            <a:ext cx="9272587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Every </a:t>
            </a:r>
            <a:r>
              <a:rPr lang="en-US" sz="4000" dirty="0" smtClean="0">
                <a:solidFill>
                  <a:srgbClr val="0033CC"/>
                </a:solidFill>
              </a:rPr>
              <a:t>restriction</a:t>
            </a:r>
            <a:r>
              <a:rPr lang="en-US" sz="4000" dirty="0" smtClean="0"/>
              <a:t> of 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dirty="0" smtClean="0"/>
              <a:t>  has a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unique local minimum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3708" y="1442511"/>
            <a:ext cx="9272587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Find the minimum of:</a:t>
            </a:r>
          </a:p>
        </p:txBody>
      </p:sp>
      <p:pic>
        <p:nvPicPr>
          <p:cNvPr id="23" name="Picture 2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55612" y="4639417"/>
            <a:ext cx="2473325" cy="543359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954462" y="4503737"/>
            <a:ext cx="5489575" cy="668107"/>
          </a:xfrm>
          <a:prstGeom prst="rect">
            <a:avLst/>
          </a:prstGeom>
          <a:noFill/>
          <a:ln/>
          <a:effectLst/>
        </p:spPr>
      </p:pic>
      <p:sp>
        <p:nvSpPr>
          <p:cNvPr id="15" name="Down Arrow 14"/>
          <p:cNvSpPr/>
          <p:nvPr/>
        </p:nvSpPr>
        <p:spPr bwMode="auto">
          <a:xfrm rot="16200000">
            <a:off x="3239608" y="4653601"/>
            <a:ext cx="444340" cy="462432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145059" y="6222097"/>
            <a:ext cx="4154375" cy="490483"/>
          </a:xfrm>
          <a:prstGeom prst="rect">
            <a:avLst/>
          </a:prstGeom>
          <a:noFill/>
          <a:ln/>
          <a:effectLst/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030310" y="5723901"/>
            <a:ext cx="4265436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Non-degeneracy:</a:t>
            </a:r>
          </a:p>
        </p:txBody>
      </p:sp>
      <p:sp>
        <p:nvSpPr>
          <p:cNvPr id="20" name="Down Arrow 19"/>
          <p:cNvSpPr/>
          <p:nvPr/>
        </p:nvSpPr>
        <p:spPr bwMode="auto">
          <a:xfrm rot="16200000">
            <a:off x="4422228" y="6235264"/>
            <a:ext cx="315310" cy="4572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Double Bracket 21"/>
          <p:cNvSpPr/>
          <p:nvPr/>
        </p:nvSpPr>
        <p:spPr bwMode="auto">
          <a:xfrm>
            <a:off x="2506739" y="5864775"/>
            <a:ext cx="5155325" cy="772510"/>
          </a:xfrm>
          <a:prstGeom prst="bracketPair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666214" y="5265680"/>
            <a:ext cx="2697988" cy="561601"/>
          </a:xfrm>
          <a:prstGeom prst="rect">
            <a:avLst/>
          </a:prstGeom>
          <a:noFill/>
          <a:ln/>
          <a:effectLst/>
        </p:spPr>
      </p:pic>
      <p:sp>
        <p:nvSpPr>
          <p:cNvPr id="16" name="Rounded Rectangular Callout 15"/>
          <p:cNvSpPr/>
          <p:nvPr/>
        </p:nvSpPr>
        <p:spPr bwMode="auto">
          <a:xfrm>
            <a:off x="3109912" y="3116262"/>
            <a:ext cx="2352675" cy="773167"/>
          </a:xfrm>
          <a:prstGeom prst="wedgeRoundRectCallout">
            <a:avLst>
              <a:gd name="adj1" fmla="val 8652"/>
              <a:gd name="adj2" fmla="val -82274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36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ypercube</a:t>
            </a:r>
            <a:endParaRPr kumimoji="0" lang="he-IL" sz="36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6186487" y="3116262"/>
            <a:ext cx="3016250" cy="1809750"/>
          </a:xfrm>
          <a:prstGeom prst="wedgeRoundRectCallout">
            <a:avLst>
              <a:gd name="adj1" fmla="val -18005"/>
              <a:gd name="adj2" fmla="val -6920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Totally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(or partially) ordered set</a:t>
            </a:r>
            <a:endParaRPr kumimoji="0" lang="he-IL" sz="36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5884862" y="3279226"/>
            <a:ext cx="3921125" cy="1135117"/>
          </a:xfrm>
          <a:prstGeom prst="wedgeRoundRectCallout">
            <a:avLst>
              <a:gd name="adj1" fmla="val -12319"/>
              <a:gd name="adj2" fmla="val 63779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en-US" sz="36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with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-th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position switched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9" grpId="0"/>
      <p:bldP spid="20" grpId="0" animBg="1"/>
      <p:bldP spid="22" grpId="0" animBg="1"/>
      <p:bldP spid="16" grpId="0" animBg="1"/>
      <p:bldP spid="16" grpId="1" animBg="1"/>
      <p:bldP spid="25" grpId="0" animBg="1"/>
      <p:bldP spid="25" grpId="1" animBg="1"/>
      <p:bldP spid="21" grpId="0" animBg="1"/>
      <p:bldP spid="2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" y="1540818"/>
            <a:ext cx="10080624" cy="236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 smtClean="0"/>
              <a:t>Completely </a:t>
            </a:r>
            <a:r>
              <a:rPr lang="en-US" sz="4000" dirty="0" err="1" smtClean="0"/>
              <a:t>Unimodular</a:t>
            </a:r>
            <a:r>
              <a:rPr lang="en-US" sz="4000" dirty="0" smtClean="0"/>
              <a:t> Functions </a:t>
            </a:r>
            <a:r>
              <a:rPr lang="en-US" sz="4000" dirty="0" smtClean="0">
                <a:solidFill>
                  <a:srgbClr val="FF0000"/>
                </a:solidFill>
              </a:rPr>
              <a:t>(CUF)</a:t>
            </a:r>
          </a:p>
          <a:p>
            <a:pPr algn="ctr">
              <a:spcBef>
                <a:spcPts val="600"/>
              </a:spcBef>
            </a:pPr>
            <a:r>
              <a:rPr lang="en-US" dirty="0" err="1" smtClean="0">
                <a:solidFill>
                  <a:srgbClr val="CC6600"/>
                </a:solidFill>
              </a:rPr>
              <a:t>Wiedemann</a:t>
            </a:r>
            <a:r>
              <a:rPr lang="en-US" dirty="0" smtClean="0">
                <a:solidFill>
                  <a:srgbClr val="CC6600"/>
                </a:solidFill>
              </a:rPr>
              <a:t> (1985)</a:t>
            </a:r>
            <a:br>
              <a:rPr lang="en-US" dirty="0" smtClean="0">
                <a:solidFill>
                  <a:srgbClr val="CC6600"/>
                </a:solidFill>
              </a:rPr>
            </a:br>
            <a:r>
              <a:rPr lang="en-US" dirty="0" smtClean="0">
                <a:solidFill>
                  <a:srgbClr val="CC6600"/>
                </a:solidFill>
              </a:rPr>
              <a:t>Hammer, Simone, </a:t>
            </a:r>
            <a:r>
              <a:rPr lang="en-US" dirty="0" err="1" smtClean="0">
                <a:solidFill>
                  <a:srgbClr val="CC6600"/>
                </a:solidFill>
              </a:rPr>
              <a:t>Liebling</a:t>
            </a:r>
            <a:r>
              <a:rPr lang="en-US" dirty="0" smtClean="0">
                <a:solidFill>
                  <a:srgbClr val="CC6600"/>
                </a:solidFill>
              </a:rPr>
              <a:t>, De Werra (1988)</a:t>
            </a:r>
            <a:br>
              <a:rPr lang="en-US" dirty="0" smtClean="0">
                <a:solidFill>
                  <a:srgbClr val="CC6600"/>
                </a:solidFill>
              </a:rPr>
            </a:br>
            <a:r>
              <a:rPr lang="en-US" dirty="0" smtClean="0">
                <a:solidFill>
                  <a:srgbClr val="CC6600"/>
                </a:solidFill>
              </a:rPr>
              <a:t>Williamson </a:t>
            </a:r>
            <a:r>
              <a:rPr lang="en-US" dirty="0" err="1" smtClean="0">
                <a:solidFill>
                  <a:srgbClr val="CC6600"/>
                </a:solidFill>
              </a:rPr>
              <a:t>Hoke</a:t>
            </a:r>
            <a:r>
              <a:rPr lang="en-US" dirty="0" smtClean="0">
                <a:solidFill>
                  <a:srgbClr val="CC6600"/>
                </a:solidFill>
              </a:rPr>
              <a:t> (1988)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4155" y="458766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Abstract setting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7713" y="4042352"/>
            <a:ext cx="9272587" cy="125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 smtClean="0"/>
              <a:t>Abstract Objective functions </a:t>
            </a:r>
            <a:r>
              <a:rPr lang="en-US" sz="4000" dirty="0" smtClean="0">
                <a:solidFill>
                  <a:srgbClr val="FF0000"/>
                </a:solidFill>
              </a:rPr>
              <a:t>(AOF)</a:t>
            </a:r>
          </a:p>
          <a:p>
            <a:pPr algn="ctr">
              <a:spcBef>
                <a:spcPts val="600"/>
              </a:spcBef>
            </a:pPr>
            <a:r>
              <a:rPr lang="en-US" dirty="0" err="1" smtClean="0">
                <a:solidFill>
                  <a:srgbClr val="CC6600"/>
                </a:solidFill>
              </a:rPr>
              <a:t>Kalai</a:t>
            </a:r>
            <a:r>
              <a:rPr lang="en-US" dirty="0" smtClean="0">
                <a:solidFill>
                  <a:srgbClr val="CC6600"/>
                </a:solidFill>
              </a:rPr>
              <a:t> (1992)   </a:t>
            </a:r>
            <a:r>
              <a:rPr lang="en-US" dirty="0" err="1" smtClean="0">
                <a:solidFill>
                  <a:srgbClr val="CC6600"/>
                </a:solidFill>
              </a:rPr>
              <a:t>Gärtner</a:t>
            </a:r>
            <a:r>
              <a:rPr lang="en-US" dirty="0" smtClean="0">
                <a:solidFill>
                  <a:srgbClr val="CC6600"/>
                </a:solidFill>
              </a:rPr>
              <a:t> (1995)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3985" y="5629458"/>
            <a:ext cx="9272587" cy="125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 smtClean="0"/>
              <a:t>Completely Local-Global </a:t>
            </a:r>
            <a:r>
              <a:rPr lang="en-US" sz="4000" dirty="0" smtClean="0">
                <a:solidFill>
                  <a:srgbClr val="FF0000"/>
                </a:solidFill>
              </a:rPr>
              <a:t>(CLG)</a:t>
            </a:r>
          </a:p>
          <a:p>
            <a:pPr algn="ctr">
              <a:spcBef>
                <a:spcPts val="600"/>
              </a:spcBef>
            </a:pPr>
            <a:r>
              <a:rPr lang="en-US" dirty="0" err="1" smtClean="0">
                <a:solidFill>
                  <a:srgbClr val="CC6600"/>
                </a:solidFill>
              </a:rPr>
              <a:t>Björklund</a:t>
            </a:r>
            <a:r>
              <a:rPr lang="en-US" dirty="0" smtClean="0">
                <a:solidFill>
                  <a:srgbClr val="CC6600"/>
                </a:solidFill>
              </a:rPr>
              <a:t>, Sandberg, </a:t>
            </a:r>
            <a:r>
              <a:rPr lang="en-US" dirty="0" err="1" smtClean="0">
                <a:solidFill>
                  <a:srgbClr val="CC6600"/>
                </a:solidFill>
              </a:rPr>
              <a:t>Vorobyov</a:t>
            </a:r>
            <a:r>
              <a:rPr lang="en-US" dirty="0" smtClean="0">
                <a:solidFill>
                  <a:srgbClr val="CC6600"/>
                </a:solidFill>
              </a:rPr>
              <a:t> (2004)</a:t>
            </a:r>
            <a:endParaRPr lang="en-US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720" y="420410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Improving switches</a:t>
            </a: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57123" y="1331741"/>
            <a:ext cx="7865754" cy="906460"/>
          </a:xfrm>
          <a:prstGeom prst="rect">
            <a:avLst/>
          </a:prstGeom>
          <a:noFill/>
          <a:ln/>
          <a:effectLst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3708" y="2347533"/>
            <a:ext cx="9272587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No local minima: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not global minimum, then </a:t>
            </a:r>
            <a:r>
              <a:rPr lang="en-US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</a:t>
            </a:r>
            <a:endParaRPr lang="en-US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2309" y="3668956"/>
            <a:ext cx="2259011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CC0066"/>
                </a:solidFill>
              </a:rPr>
              <a:t>Lemma:</a:t>
            </a:r>
            <a:endParaRPr lang="en-US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937770" y="3654620"/>
            <a:ext cx="6596667" cy="636211"/>
          </a:xfrm>
          <a:prstGeom prst="rect">
            <a:avLst/>
          </a:prstGeom>
          <a:noFill/>
          <a:ln/>
          <a:effectLst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2749" y="4535532"/>
            <a:ext cx="2259011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Note: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360808" y="4521196"/>
            <a:ext cx="7476268" cy="636214"/>
          </a:xfrm>
          <a:prstGeom prst="rect">
            <a:avLst/>
          </a:prstGeom>
          <a:noFill/>
          <a:ln/>
          <a:effectLst/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53708" y="5340871"/>
            <a:ext cx="9272587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CC6600"/>
                </a:solidFill>
              </a:rPr>
              <a:t>Local Improvement Algorithms: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While there are improving switches, </a:t>
            </a:r>
            <a:br>
              <a:rPr lang="en-US" sz="4000" dirty="0" smtClean="0"/>
            </a:br>
            <a:r>
              <a:rPr lang="en-US" sz="4000" dirty="0" smtClean="0"/>
              <a:t>perform </a:t>
            </a:r>
            <a:r>
              <a:rPr lang="en-US" sz="4000" dirty="0" smtClean="0">
                <a:solidFill>
                  <a:srgbClr val="FF0000"/>
                </a:solidFill>
              </a:rPr>
              <a:t>some</a:t>
            </a:r>
            <a:r>
              <a:rPr lang="en-US" sz="4000" dirty="0" smtClean="0"/>
              <a:t> of them</a:t>
            </a:r>
            <a:endParaRPr lang="en-US" sz="4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065837" y="2364826"/>
            <a:ext cx="3535359" cy="1135117"/>
          </a:xfrm>
          <a:prstGeom prst="wedgeRoundRectCallout">
            <a:avLst>
              <a:gd name="adj1" fmla="val -10569"/>
              <a:gd name="adj2" fmla="val 71451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/>
              <a:t>with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positions in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dirty="0" smtClean="0"/>
              <a:t>switched</a:t>
            </a:r>
            <a:endParaRPr lang="he-IL" dirty="0" smtClean="0"/>
          </a:p>
        </p:txBody>
      </p:sp>
      <p:grpSp>
        <p:nvGrpSpPr>
          <p:cNvPr id="15" name="Group 100"/>
          <p:cNvGrpSpPr>
            <a:grpSpLocks noChangeAspect="1"/>
          </p:cNvGrpSpPr>
          <p:nvPr/>
        </p:nvGrpSpPr>
        <p:grpSpPr bwMode="auto">
          <a:xfrm>
            <a:off x="5759669" y="4611579"/>
            <a:ext cx="451945" cy="481048"/>
            <a:chOff x="843" y="944"/>
            <a:chExt cx="1408" cy="1499"/>
          </a:xfrm>
        </p:grpSpPr>
        <p:sp>
          <p:nvSpPr>
            <p:cNvPr id="16" name="Line 101"/>
            <p:cNvSpPr>
              <a:spLocks noChangeAspect="1" noChangeShapeType="1"/>
            </p:cNvSpPr>
            <p:nvPr/>
          </p:nvSpPr>
          <p:spPr bwMode="auto">
            <a:xfrm>
              <a:off x="843" y="944"/>
              <a:ext cx="1408" cy="1499"/>
            </a:xfrm>
            <a:prstGeom prst="line">
              <a:avLst/>
            </a:prstGeom>
            <a:noFill/>
            <a:ln w="127000">
              <a:solidFill>
                <a:srgbClr val="FF0000">
                  <a:alpha val="62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Line 102"/>
            <p:cNvSpPr>
              <a:spLocks noChangeAspect="1" noChangeShapeType="1"/>
            </p:cNvSpPr>
            <p:nvPr/>
          </p:nvSpPr>
          <p:spPr bwMode="auto">
            <a:xfrm flipH="1">
              <a:off x="843" y="944"/>
              <a:ext cx="1408" cy="1499"/>
            </a:xfrm>
            <a:prstGeom prst="line">
              <a:avLst/>
            </a:prstGeom>
            <a:noFill/>
            <a:ln w="127000">
              <a:solidFill>
                <a:srgbClr val="FF0000">
                  <a:alpha val="62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  <p:bldP spid="20" grpId="0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01637"/>
            <a:ext cx="10080625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Local Improvement Algorithms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223085"/>
            <a:ext cx="10080625" cy="23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/>
              <a:t>Profitable switch with </a:t>
            </a:r>
            <a:r>
              <a:rPr lang="en-US" sz="3200" dirty="0" smtClean="0">
                <a:solidFill>
                  <a:srgbClr val="FFC000"/>
                </a:solidFill>
              </a:rPr>
              <a:t>smallest</a:t>
            </a:r>
            <a:r>
              <a:rPr lang="en-US" sz="3200" dirty="0" smtClean="0"/>
              <a:t> index</a:t>
            </a:r>
          </a:p>
          <a:p>
            <a:pPr algn="ctr">
              <a:spcBef>
                <a:spcPts val="1200"/>
              </a:spcBef>
            </a:pPr>
            <a:r>
              <a:rPr lang="en-US" sz="3200" dirty="0" smtClean="0">
                <a:solidFill>
                  <a:srgbClr val="00B050"/>
                </a:solidFill>
              </a:rPr>
              <a:t>Most</a:t>
            </a:r>
            <a:r>
              <a:rPr lang="en-US" sz="3200" dirty="0" smtClean="0"/>
              <a:t> profitable switch</a:t>
            </a:r>
          </a:p>
          <a:p>
            <a:pPr algn="ctr">
              <a:spcBef>
                <a:spcPts val="1200"/>
              </a:spcBef>
            </a:pPr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CC9900"/>
                </a:solidFill>
              </a:rPr>
              <a:t>random</a:t>
            </a:r>
            <a:r>
              <a:rPr lang="en-US" sz="3200" dirty="0" smtClean="0"/>
              <a:t> profitable switch </a:t>
            </a:r>
            <a:r>
              <a:rPr lang="en-US" sz="3200" dirty="0" smtClean="0">
                <a:solidFill>
                  <a:srgbClr val="CC6600"/>
                </a:solidFill>
              </a:rPr>
              <a:t>(RANDOM EDGE)</a:t>
            </a:r>
          </a:p>
          <a:p>
            <a:pPr algn="ctr">
              <a:spcBef>
                <a:spcPts val="1200"/>
              </a:spcBef>
            </a:pPr>
            <a:r>
              <a:rPr lang="en-US" sz="3200" dirty="0" smtClean="0"/>
              <a:t>More sophisticated random switch </a:t>
            </a:r>
            <a:r>
              <a:rPr lang="en-US" sz="3200" dirty="0" smtClean="0">
                <a:solidFill>
                  <a:srgbClr val="CC0066"/>
                </a:solidFill>
              </a:rPr>
              <a:t>(RANDOM FACET)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8488" y="1421151"/>
            <a:ext cx="9272587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Which switches should we perform?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5040907"/>
            <a:ext cx="10080625" cy="4303"/>
          </a:xfrm>
          <a:prstGeom prst="line">
            <a:avLst/>
          </a:prstGeom>
          <a:solidFill>
            <a:srgbClr val="00B8FF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5403511"/>
            <a:ext cx="10080625" cy="177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All</a:t>
            </a:r>
            <a:r>
              <a:rPr lang="en-US" sz="3200" dirty="0" smtClean="0"/>
              <a:t> profitable switches (simultaneously)</a:t>
            </a:r>
          </a:p>
          <a:p>
            <a:pPr algn="ctr">
              <a:spcBef>
                <a:spcPts val="1200"/>
              </a:spcBef>
            </a:pPr>
            <a:r>
              <a:rPr lang="en-US" sz="3200" dirty="0" smtClean="0"/>
              <a:t>Each profitable switch with </a:t>
            </a:r>
            <a:r>
              <a:rPr lang="en-US" sz="3200" dirty="0" smtClean="0">
                <a:solidFill>
                  <a:srgbClr val="990099"/>
                </a:solidFill>
              </a:rPr>
              <a:t>prob. ½</a:t>
            </a:r>
          </a:p>
          <a:p>
            <a:pPr algn="ctr">
              <a:spcBef>
                <a:spcPts val="1200"/>
              </a:spcBef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“Best combination of switches”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yhed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893" y="1329823"/>
            <a:ext cx="4547966" cy="431736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rot="16200000" flipV="1">
            <a:off x="2508828" y="4519428"/>
            <a:ext cx="624840" cy="152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790371" y="3564172"/>
            <a:ext cx="1143901" cy="67980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3119496" y="2767184"/>
            <a:ext cx="1298661" cy="3237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606108" y="1959523"/>
            <a:ext cx="420671" cy="33486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3072709" y="1684789"/>
            <a:ext cx="954071" cy="27117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25" descr="cu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6387" y="1555073"/>
            <a:ext cx="3327252" cy="3613765"/>
          </a:xfrm>
          <a:prstGeom prst="rect">
            <a:avLst/>
          </a:prstGeom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59117" y="5235778"/>
            <a:ext cx="9272587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Many </a:t>
            </a:r>
            <a:r>
              <a:rPr lang="en-US" dirty="0" smtClean="0">
                <a:solidFill>
                  <a:srgbClr val="FF9900"/>
                </a:solidFill>
              </a:rPr>
              <a:t>pivoting rules </a:t>
            </a:r>
            <a:r>
              <a:rPr lang="en-US" dirty="0" smtClean="0"/>
              <a:t>known to be </a:t>
            </a:r>
            <a:r>
              <a:rPr lang="en-US" dirty="0" smtClean="0">
                <a:solidFill>
                  <a:srgbClr val="CC0066"/>
                </a:solidFill>
              </a:rPr>
              <a:t>exponential</a:t>
            </a:r>
            <a:endParaRPr lang="en-US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" y="5782328"/>
            <a:ext cx="10080624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Is there a (randomized) </a:t>
            </a:r>
            <a:r>
              <a:rPr lang="en-US" dirty="0" smtClean="0">
                <a:solidFill>
                  <a:srgbClr val="0033CC"/>
                </a:solidFill>
              </a:rPr>
              <a:t>polynomial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9900"/>
                </a:solidFill>
              </a:rPr>
              <a:t>pivoting rule</a:t>
            </a:r>
            <a:r>
              <a:rPr lang="en-US" dirty="0" smtClean="0"/>
              <a:t>?</a:t>
            </a:r>
            <a:endParaRPr lang="en-US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0507" y="6423474"/>
            <a:ext cx="10080624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Is the </a:t>
            </a:r>
            <a:r>
              <a:rPr lang="en-US" b="1" dirty="0" smtClean="0">
                <a:solidFill>
                  <a:srgbClr val="FF0000"/>
                </a:solidFill>
              </a:rPr>
              <a:t>diameter</a:t>
            </a:r>
            <a:r>
              <a:rPr lang="en-US" dirty="0" smtClean="0"/>
              <a:t> polynomial?</a:t>
            </a:r>
            <a:endParaRPr lang="en-US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7665720" y="3962400"/>
            <a:ext cx="1310640" cy="8534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>
            <a:off x="7086600" y="3230880"/>
            <a:ext cx="1645920" cy="5486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6200000" flipV="1">
            <a:off x="6248400" y="2392680"/>
            <a:ext cx="1630680" cy="4572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6200000" flipV="1">
            <a:off x="5753100" y="2887980"/>
            <a:ext cx="3413760" cy="8686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ounded Rectangular Callout 19"/>
          <p:cNvSpPr/>
          <p:nvPr/>
        </p:nvSpPr>
        <p:spPr bwMode="auto">
          <a:xfrm>
            <a:off x="4493181" y="3894083"/>
            <a:ext cx="3011212" cy="1213945"/>
          </a:xfrm>
          <a:prstGeom prst="wedgeRoundRectCallout">
            <a:avLst>
              <a:gd name="adj1" fmla="val 64095"/>
              <a:gd name="adj2" fmla="val 70292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Klee-Minty cubes (1972)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299545" y="4078006"/>
            <a:ext cx="4051738" cy="1213945"/>
          </a:xfrm>
          <a:prstGeom prst="wedgeRoundRectCallout">
            <a:avLst>
              <a:gd name="adj1" fmla="val 46975"/>
              <a:gd name="adj2" fmla="val 153409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Hirsch conjecture (1957)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720" y="260383"/>
            <a:ext cx="9072563" cy="120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4800" dirty="0" smtClean="0">
                <a:solidFill>
                  <a:srgbClr val="0033CC"/>
                </a:solidFill>
              </a:rPr>
              <a:t>The Simplex Algorithm</a:t>
            </a:r>
            <a:br>
              <a:rPr lang="en-GB" sz="4800" dirty="0" smtClean="0">
                <a:solidFill>
                  <a:srgbClr val="0033CC"/>
                </a:solidFill>
              </a:rPr>
            </a:br>
            <a:r>
              <a:rPr lang="en-GB" dirty="0" err="1" smtClean="0">
                <a:solidFill>
                  <a:srgbClr val="CC6600"/>
                </a:solidFill>
              </a:rPr>
              <a:t>Dantzig</a:t>
            </a:r>
            <a:r>
              <a:rPr lang="en-GB" dirty="0" smtClean="0">
                <a:solidFill>
                  <a:srgbClr val="CC6600"/>
                </a:solidFill>
              </a:rPr>
              <a:t> (1947)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20" grpId="0" animBg="1"/>
      <p:bldP spid="20" grpId="1" animBg="1"/>
      <p:bldP spid="21" grpId="0" animBg="1"/>
      <p:bldP spid="2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720" y="414990"/>
            <a:ext cx="9072563" cy="154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FF0000"/>
                </a:solidFill>
              </a:rPr>
              <a:t>Acyclic</a:t>
            </a:r>
            <a:r>
              <a:rPr lang="en-GB" sz="5400" dirty="0" smtClean="0">
                <a:solidFill>
                  <a:srgbClr val="0033CC"/>
                </a:solidFill>
              </a:rPr>
              <a:t> Unique Sink Orientations (</a:t>
            </a:r>
            <a:r>
              <a:rPr lang="en-GB" sz="5400" dirty="0" smtClean="0">
                <a:solidFill>
                  <a:srgbClr val="FF0000"/>
                </a:solidFill>
              </a:rPr>
              <a:t>A</a:t>
            </a:r>
            <a:r>
              <a:rPr lang="en-GB" sz="5400" dirty="0" smtClean="0">
                <a:solidFill>
                  <a:srgbClr val="0033CC"/>
                </a:solidFill>
              </a:rPr>
              <a:t>USOs)</a:t>
            </a:r>
          </a:p>
        </p:txBody>
      </p:sp>
      <p:pic>
        <p:nvPicPr>
          <p:cNvPr id="3" name="Picture 2" descr="c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187" y="2195153"/>
            <a:ext cx="3327252" cy="3613765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9117" y="6119698"/>
            <a:ext cx="9272587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Every </a:t>
            </a:r>
            <a:r>
              <a:rPr lang="en-US" dirty="0" smtClean="0">
                <a:solidFill>
                  <a:srgbClr val="00B050"/>
                </a:solidFill>
              </a:rPr>
              <a:t>face</a:t>
            </a:r>
            <a:r>
              <a:rPr lang="en-US" dirty="0" smtClean="0"/>
              <a:t> has a unique </a:t>
            </a:r>
            <a:r>
              <a:rPr lang="en-US" dirty="0" smtClean="0">
                <a:solidFill>
                  <a:srgbClr val="FF0000"/>
                </a:solidFill>
              </a:rPr>
              <a:t>sink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 flipV="1">
            <a:off x="1920240" y="2286000"/>
            <a:ext cx="1173480" cy="8686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0800000">
            <a:off x="3154680" y="2270760"/>
            <a:ext cx="1905000" cy="42672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6200000" flipV="1">
            <a:off x="2377440" y="3017520"/>
            <a:ext cx="1600200" cy="76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>
            <a:off x="3200400" y="3870960"/>
            <a:ext cx="1645920" cy="5486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1889760" y="3139440"/>
            <a:ext cx="2240280" cy="7010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4023360" y="2819400"/>
            <a:ext cx="1143000" cy="89916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4069868" y="3415074"/>
            <a:ext cx="1750498" cy="22807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3802380" y="4640580"/>
            <a:ext cx="1264920" cy="82296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3131820" y="4701540"/>
            <a:ext cx="1859280" cy="1066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2164080" y="4922520"/>
            <a:ext cx="1859280" cy="7772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2156460" y="3863340"/>
            <a:ext cx="1066800" cy="105156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V="1">
            <a:off x="1135380" y="3909060"/>
            <a:ext cx="1798320" cy="25908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1764160" y="3016468"/>
            <a:ext cx="378372" cy="37837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817415" y="2569779"/>
            <a:ext cx="378372" cy="378372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334000" y="2980258"/>
            <a:ext cx="4587264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CC6600"/>
                </a:solidFill>
              </a:rPr>
              <a:t>Stickney, Watson (1978)</a:t>
            </a:r>
            <a:endParaRPr lang="en-US" sz="2800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334000" y="3462858"/>
            <a:ext cx="4587264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CC6600"/>
                </a:solidFill>
              </a:rPr>
              <a:t>Morris (2001)</a:t>
            </a:r>
            <a:endParaRPr lang="en-US" sz="2800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334000" y="3945458"/>
            <a:ext cx="4587264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CC6600"/>
                </a:solidFill>
              </a:rPr>
              <a:t>Szabó</a:t>
            </a:r>
            <a:r>
              <a:rPr lang="en-US" sz="2800" dirty="0" smtClean="0">
                <a:solidFill>
                  <a:srgbClr val="CC6600"/>
                </a:solidFill>
              </a:rPr>
              <a:t>, </a:t>
            </a:r>
            <a:r>
              <a:rPr lang="en-US" sz="2800" dirty="0" err="1" smtClean="0">
                <a:solidFill>
                  <a:srgbClr val="CC6600"/>
                </a:solidFill>
              </a:rPr>
              <a:t>Welzl</a:t>
            </a:r>
            <a:r>
              <a:rPr lang="en-US" sz="2800" dirty="0" smtClean="0">
                <a:solidFill>
                  <a:srgbClr val="CC6600"/>
                </a:solidFill>
              </a:rPr>
              <a:t> (2001)</a:t>
            </a:r>
            <a:endParaRPr lang="en-US" sz="2800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334000" y="4428058"/>
            <a:ext cx="4587264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CC6600"/>
                </a:solidFill>
              </a:rPr>
              <a:t>Gärtner</a:t>
            </a:r>
            <a:r>
              <a:rPr lang="en-US" sz="2800" dirty="0" smtClean="0">
                <a:solidFill>
                  <a:srgbClr val="CC6600"/>
                </a:solidFill>
              </a:rPr>
              <a:t> (2002)</a:t>
            </a:r>
            <a:endParaRPr lang="en-US" sz="2800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281612" y="2381878"/>
            <a:ext cx="4587264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USOs and AUSOs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 animBg="1"/>
      <p:bldP spid="43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395908" y="4699952"/>
            <a:ext cx="145087" cy="204520"/>
          </a:xfrm>
          <a:prstGeom prst="rect">
            <a:avLst/>
          </a:prstGeom>
          <a:noFill/>
          <a:ln/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2719" y="292556"/>
            <a:ext cx="9072563" cy="154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RANDOM FACET</a:t>
            </a:r>
            <a:br>
              <a:rPr lang="en-GB" sz="5400" dirty="0" smtClean="0">
                <a:solidFill>
                  <a:srgbClr val="0033CC"/>
                </a:solidFill>
              </a:rPr>
            </a:br>
            <a:r>
              <a:rPr lang="en-GB" sz="3000" dirty="0" err="1" smtClean="0">
                <a:solidFill>
                  <a:srgbClr val="CC6600"/>
                </a:solidFill>
              </a:rPr>
              <a:t>Kalai</a:t>
            </a:r>
            <a:r>
              <a:rPr lang="en-GB" sz="3000" dirty="0" smtClean="0">
                <a:solidFill>
                  <a:srgbClr val="CC6600"/>
                </a:solidFill>
              </a:rPr>
              <a:t> (1992) </a:t>
            </a:r>
            <a:r>
              <a:rPr lang="en-GB" sz="3000" dirty="0" err="1" smtClean="0">
                <a:solidFill>
                  <a:srgbClr val="CC6600"/>
                </a:solidFill>
              </a:rPr>
              <a:t>Matousek,Sharir,Welzl</a:t>
            </a:r>
            <a:r>
              <a:rPr lang="en-GB" sz="3000" dirty="0" smtClean="0">
                <a:solidFill>
                  <a:srgbClr val="CC6600"/>
                </a:solidFill>
              </a:rPr>
              <a:t> (1992)</a:t>
            </a:r>
            <a:br>
              <a:rPr lang="en-GB" sz="3000" dirty="0" smtClean="0">
                <a:solidFill>
                  <a:srgbClr val="CC6600"/>
                </a:solidFill>
              </a:rPr>
            </a:br>
            <a:r>
              <a:rPr lang="en-GB" sz="2400" dirty="0" smtClean="0">
                <a:solidFill>
                  <a:srgbClr val="993300"/>
                </a:solidFill>
              </a:rPr>
              <a:t>Ludwig (1995) </a:t>
            </a:r>
            <a:r>
              <a:rPr lang="en-US" sz="2400" dirty="0" err="1" smtClean="0">
                <a:solidFill>
                  <a:srgbClr val="993300"/>
                </a:solidFill>
              </a:rPr>
              <a:t>Gärtner</a:t>
            </a:r>
            <a:r>
              <a:rPr lang="en-US" sz="2400" dirty="0" smtClean="0">
                <a:solidFill>
                  <a:srgbClr val="993300"/>
                </a:solidFill>
              </a:rPr>
              <a:t> (2002)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" y="2095698"/>
            <a:ext cx="1008062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000" dirty="0" smtClean="0"/>
              <a:t>Start at some vertex 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smtClean="0"/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000" dirty="0" smtClean="0"/>
              <a:t>Choose a random facet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/>
              <a:t> containing 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000" dirty="0" smtClean="0"/>
              <a:t>Find (recursively) the sink 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000" dirty="0" smtClean="0"/>
              <a:t> of this facet, starting from 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smtClean="0"/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000" dirty="0" smtClean="0"/>
              <a:t>If 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000" dirty="0" smtClean="0"/>
              <a:t> is not the global sink, then run the algorithm from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000" i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000" dirty="0" smtClean="0"/>
          </a:p>
        </p:txBody>
      </p:sp>
      <p:pic>
        <p:nvPicPr>
          <p:cNvPr id="26" name="Picture 2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425266" y="4365834"/>
            <a:ext cx="88106" cy="206169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5396511" y="4701965"/>
            <a:ext cx="145670" cy="205342"/>
          </a:xfrm>
          <a:prstGeom prst="rect">
            <a:avLst/>
          </a:prstGeom>
          <a:noFill/>
          <a:ln/>
          <a:effectLst/>
        </p:spPr>
      </p:pic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749402" y="4650685"/>
            <a:ext cx="4581821" cy="33565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pic>
        <p:nvPicPr>
          <p:cNvPr id="31" name="Picture 3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2210245" y="4691264"/>
            <a:ext cx="236092" cy="195957"/>
          </a:xfrm>
          <a:prstGeom prst="rect">
            <a:avLst/>
          </a:prstGeom>
          <a:noFill/>
          <a:ln/>
          <a:effectLst/>
        </p:spPr>
      </p:pic>
      <p:sp>
        <p:nvSpPr>
          <p:cNvPr id="28" name="Down Arrow 27"/>
          <p:cNvSpPr/>
          <p:nvPr/>
        </p:nvSpPr>
        <p:spPr bwMode="auto">
          <a:xfrm>
            <a:off x="5040312" y="5076507"/>
            <a:ext cx="241300" cy="180975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" name="Picture 35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811447" y="4701915"/>
            <a:ext cx="2542570" cy="200594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582886" y="4701971"/>
            <a:ext cx="1684393" cy="200482"/>
          </a:xfrm>
          <a:prstGeom prst="rect">
            <a:avLst/>
          </a:prstGeom>
          <a:noFill/>
          <a:ln/>
          <a:effectLst/>
        </p:spPr>
      </p:pic>
      <p:sp>
        <p:nvSpPr>
          <p:cNvPr id="73" name="Down Arrow 72"/>
          <p:cNvSpPr/>
          <p:nvPr/>
        </p:nvSpPr>
        <p:spPr bwMode="auto">
          <a:xfrm>
            <a:off x="5040312" y="6178323"/>
            <a:ext cx="241300" cy="180975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2211928" y="5348287"/>
            <a:ext cx="5119295" cy="335652"/>
            <a:chOff x="2211928" y="5348287"/>
            <a:chExt cx="5119295" cy="335652"/>
          </a:xfrm>
        </p:grpSpPr>
        <p:pic>
          <p:nvPicPr>
            <p:cNvPr id="53" name="Picture 52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2211928" y="5435813"/>
              <a:ext cx="174084" cy="24539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5" name="Picture 44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2811731" y="5426480"/>
              <a:ext cx="2542003" cy="2005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4" name="Picture 43" descr="TP_tmp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567362" y="5426480"/>
              <a:ext cx="1684960" cy="2005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Picture 45" descr="TP_tmp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5386931" y="5424083"/>
              <a:ext cx="145670" cy="20534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2749402" y="5348287"/>
              <a:ext cx="4581821" cy="3356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165525" y="5710238"/>
            <a:ext cx="5165698" cy="422274"/>
            <a:chOff x="2165525" y="5710238"/>
            <a:chExt cx="5165698" cy="422274"/>
          </a:xfrm>
        </p:grpSpPr>
        <p:pic>
          <p:nvPicPr>
            <p:cNvPr id="54" name="Picture 53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2165525" y="5710238"/>
              <a:ext cx="280812" cy="42227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7" name="Picture 46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2811731" y="5826324"/>
              <a:ext cx="2542003" cy="2005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8" name="Picture 47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567362" y="5826324"/>
              <a:ext cx="1684960" cy="2005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5372709" y="5824338"/>
              <a:ext cx="145087" cy="20452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8" name="Rectangle 9"/>
            <p:cNvSpPr>
              <a:spLocks noChangeArrowheads="1"/>
            </p:cNvSpPr>
            <p:nvPr/>
          </p:nvSpPr>
          <p:spPr bwMode="auto">
            <a:xfrm>
              <a:off x="2749402" y="5740717"/>
              <a:ext cx="4581821" cy="3356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225104" y="6434137"/>
            <a:ext cx="5106119" cy="335652"/>
            <a:chOff x="2225104" y="6434137"/>
            <a:chExt cx="5106119" cy="335652"/>
          </a:xfrm>
        </p:grpSpPr>
        <p:pic>
          <p:nvPicPr>
            <p:cNvPr id="71" name="Picture 70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5372709" y="6490834"/>
              <a:ext cx="145087" cy="2045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2" name="Picture 71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2225104" y="6500207"/>
              <a:ext cx="195956" cy="1959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" name="Picture 74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2812014" y="6492842"/>
              <a:ext cx="2541436" cy="20050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0" name="Picture 69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567362" y="6492820"/>
              <a:ext cx="1684960" cy="2005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2749402" y="6434137"/>
              <a:ext cx="4581821" cy="3356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2719" y="292556"/>
            <a:ext cx="9072563" cy="154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RANDOM FACET</a:t>
            </a:r>
            <a:br>
              <a:rPr lang="en-GB" sz="5400" dirty="0" smtClean="0">
                <a:solidFill>
                  <a:srgbClr val="0033CC"/>
                </a:solidFill>
              </a:rPr>
            </a:br>
            <a:r>
              <a:rPr lang="en-GB" sz="3000" dirty="0" err="1" smtClean="0">
                <a:solidFill>
                  <a:srgbClr val="CC6600"/>
                </a:solidFill>
              </a:rPr>
              <a:t>Kalai</a:t>
            </a:r>
            <a:r>
              <a:rPr lang="en-GB" sz="3000" dirty="0" smtClean="0">
                <a:solidFill>
                  <a:srgbClr val="CC6600"/>
                </a:solidFill>
              </a:rPr>
              <a:t> (1992) </a:t>
            </a:r>
            <a:r>
              <a:rPr lang="en-GB" sz="3000" dirty="0" err="1" smtClean="0">
                <a:solidFill>
                  <a:srgbClr val="CC6600"/>
                </a:solidFill>
              </a:rPr>
              <a:t>Matousek,Sharir,Welzl</a:t>
            </a:r>
            <a:r>
              <a:rPr lang="en-GB" sz="3000" dirty="0" smtClean="0">
                <a:solidFill>
                  <a:srgbClr val="CC6600"/>
                </a:solidFill>
              </a:rPr>
              <a:t> (1992)</a:t>
            </a:r>
            <a:br>
              <a:rPr lang="en-GB" sz="3000" dirty="0" smtClean="0">
                <a:solidFill>
                  <a:srgbClr val="CC6600"/>
                </a:solidFill>
              </a:rPr>
            </a:br>
            <a:r>
              <a:rPr lang="en-GB" sz="2400" dirty="0" smtClean="0">
                <a:solidFill>
                  <a:srgbClr val="993300"/>
                </a:solidFill>
              </a:rPr>
              <a:t>Ludwig (1995) </a:t>
            </a:r>
            <a:r>
              <a:rPr lang="en-US" sz="2400" dirty="0" err="1" smtClean="0">
                <a:solidFill>
                  <a:srgbClr val="993300"/>
                </a:solidFill>
              </a:rPr>
              <a:t>Gärtner</a:t>
            </a:r>
            <a:r>
              <a:rPr lang="en-US" sz="2400" dirty="0" smtClean="0">
                <a:solidFill>
                  <a:srgbClr val="993300"/>
                </a:solidFill>
              </a:rPr>
              <a:t> (2002)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" y="2095698"/>
            <a:ext cx="1008062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000" dirty="0" smtClean="0"/>
              <a:t>Start at some vertex 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smtClean="0"/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000" dirty="0" smtClean="0"/>
              <a:t>Choose a random facet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/>
              <a:t> containing 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000" dirty="0" smtClean="0"/>
              <a:t>Find (recursively) the sink 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000" dirty="0" smtClean="0"/>
              <a:t> of this facet, starting from 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smtClean="0"/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000" dirty="0" smtClean="0"/>
              <a:t>If 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000" dirty="0" smtClean="0"/>
              <a:t> is not the global sink, then run the algorithm from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000" i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0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2989262" y="4865687"/>
            <a:ext cx="4041775" cy="1749425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10800000" flipH="1">
            <a:off x="1903412" y="5710238"/>
            <a:ext cx="6032500" cy="3016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3894137" y="6313487"/>
            <a:ext cx="180000" cy="1800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5281612" y="5891212"/>
            <a:ext cx="180000" cy="1800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5281612" y="5304745"/>
            <a:ext cx="180000" cy="1800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6307137" y="5106987"/>
            <a:ext cx="180000" cy="1800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Shape 48"/>
          <p:cNvCxnSpPr>
            <a:stCxn id="39" idx="6"/>
            <a:endCxn id="40" idx="4"/>
          </p:cNvCxnSpPr>
          <p:nvPr/>
        </p:nvCxnSpPr>
        <p:spPr bwMode="auto">
          <a:xfrm flipV="1">
            <a:off x="4074137" y="6071212"/>
            <a:ext cx="1297475" cy="332275"/>
          </a:xfrm>
          <a:prstGeom prst="curvedConnector2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>
            <a:stCxn id="40" idx="0"/>
            <a:endCxn id="41" idx="4"/>
          </p:cNvCxnSpPr>
          <p:nvPr/>
        </p:nvCxnSpPr>
        <p:spPr bwMode="auto">
          <a:xfrm rot="5400000" flipH="1" flipV="1">
            <a:off x="5168379" y="5687979"/>
            <a:ext cx="406467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hape 57"/>
          <p:cNvCxnSpPr>
            <a:stCxn id="41" idx="6"/>
            <a:endCxn id="42" idx="2"/>
          </p:cNvCxnSpPr>
          <p:nvPr/>
        </p:nvCxnSpPr>
        <p:spPr bwMode="auto">
          <a:xfrm flipV="1">
            <a:off x="5461612" y="5196987"/>
            <a:ext cx="845525" cy="197758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785813"/>
            <a:ext cx="9069388" cy="889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Analysis of </a:t>
            </a:r>
            <a:r>
              <a:rPr lang="en-US" sz="4000" dirty="0" smtClean="0">
                <a:solidFill>
                  <a:srgbClr val="D60093"/>
                </a:solidFill>
              </a:rPr>
              <a:t>RANDOM FACET</a:t>
            </a:r>
            <a:r>
              <a:rPr lang="en-US" sz="4000" dirty="0">
                <a:solidFill>
                  <a:schemeClr val="accent2"/>
                </a:solidFill>
              </a:rPr>
              <a:t/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3000" kern="1200" dirty="0" smtClean="0">
                <a:solidFill>
                  <a:srgbClr val="CC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US" sz="3000" kern="1200" dirty="0" err="1">
                <a:solidFill>
                  <a:srgbClr val="CC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Kalai</a:t>
            </a:r>
            <a:r>
              <a:rPr lang="en-US" sz="3000" kern="1200" dirty="0">
                <a:solidFill>
                  <a:srgbClr val="CC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(1992)] [</a:t>
            </a:r>
            <a:r>
              <a:rPr lang="en-US" sz="3000" kern="1200" dirty="0" err="1">
                <a:solidFill>
                  <a:srgbClr val="CC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Matousek-Sharir-Welzl</a:t>
            </a:r>
            <a:r>
              <a:rPr lang="en-US" sz="3000" kern="1200" dirty="0">
                <a:solidFill>
                  <a:srgbClr val="CC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(1992</a:t>
            </a:r>
            <a:r>
              <a:rPr lang="en-US" sz="3000" kern="1200" dirty="0" smtClean="0">
                <a:solidFill>
                  <a:srgbClr val="CC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)]</a:t>
            </a:r>
            <a:br>
              <a:rPr lang="en-US" sz="3000" kern="1200" dirty="0" smtClean="0">
                <a:solidFill>
                  <a:srgbClr val="CC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000" kern="1200" dirty="0" smtClean="0">
                <a:solidFill>
                  <a:srgbClr val="CC66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kern="1200" dirty="0" smtClean="0">
                <a:solidFill>
                  <a:srgbClr val="9933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[Ludwig (1995)]</a:t>
            </a:r>
            <a:endParaRPr lang="en-US" sz="2400" kern="1200" dirty="0">
              <a:solidFill>
                <a:srgbClr val="9933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1901825" y="2632074"/>
            <a:ext cx="6403975" cy="722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pic>
        <p:nvPicPr>
          <p:cNvPr id="144395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9237" y="2271712"/>
            <a:ext cx="1174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4396" name="Line 12"/>
          <p:cNvSpPr>
            <a:spLocks noChangeShapeType="1"/>
          </p:cNvSpPr>
          <p:nvPr/>
        </p:nvSpPr>
        <p:spPr bwMode="auto">
          <a:xfrm>
            <a:off x="5148262" y="2632074"/>
            <a:ext cx="0" cy="72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5689600" y="2632074"/>
            <a:ext cx="0" cy="72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44400" name="AutoShape 16"/>
          <p:cNvSpPr>
            <a:spLocks/>
          </p:cNvSpPr>
          <p:nvPr/>
        </p:nvSpPr>
        <p:spPr bwMode="auto">
          <a:xfrm rot="16200000">
            <a:off x="3614738" y="1760536"/>
            <a:ext cx="361950" cy="3787775"/>
          </a:xfrm>
          <a:prstGeom prst="leftBrace">
            <a:avLst>
              <a:gd name="adj1" fmla="val 87208"/>
              <a:gd name="adj2" fmla="val 46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2443162" y="3895724"/>
            <a:ext cx="24050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All correct !</a:t>
            </a: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1239837" y="4371974"/>
            <a:ext cx="4991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Would never be switched !</a:t>
            </a:r>
          </a:p>
        </p:txBody>
      </p:sp>
      <p:pic>
        <p:nvPicPr>
          <p:cNvPr id="144404" name="Picture 2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2575" y="5102225"/>
            <a:ext cx="6985000" cy="1227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44180" y="6373812"/>
            <a:ext cx="3619052" cy="736019"/>
          </a:xfrm>
          <a:prstGeom prst="rect">
            <a:avLst/>
          </a:prstGeom>
          <a:noFill/>
          <a:ln/>
          <a:effectLst/>
        </p:spPr>
      </p:pic>
      <p:pic>
        <p:nvPicPr>
          <p:cNvPr id="144409" name="Picture 2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04162" y="2309812"/>
            <a:ext cx="274638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1479550" y="5292725"/>
            <a:ext cx="7396163" cy="12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There is a </a:t>
            </a:r>
            <a:r>
              <a:rPr lang="en-US" sz="2800" dirty="0">
                <a:solidFill>
                  <a:srgbClr val="FF0000"/>
                </a:solidFill>
              </a:rPr>
              <a:t>hidden </a:t>
            </a:r>
            <a:r>
              <a:rPr lang="en-US" sz="2800" dirty="0"/>
              <a:t>order of </a:t>
            </a:r>
            <a:r>
              <a:rPr lang="en-US" sz="2800" dirty="0" smtClean="0"/>
              <a:t>the indices </a:t>
            </a:r>
            <a:br>
              <a:rPr lang="en-US" sz="2800" dirty="0" smtClean="0"/>
            </a:br>
            <a:r>
              <a:rPr lang="en-US" sz="2800" dirty="0" smtClean="0"/>
              <a:t>under </a:t>
            </a:r>
            <a:r>
              <a:rPr lang="en-US" sz="2800" dirty="0"/>
              <a:t>which the </a:t>
            </a:r>
            <a:r>
              <a:rPr lang="en-US" sz="2800" dirty="0" smtClean="0"/>
              <a:t>sink returned </a:t>
            </a:r>
            <a:r>
              <a:rPr lang="en-US" sz="2800" dirty="0"/>
              <a:t>by the first recursive call correctly </a:t>
            </a:r>
            <a:r>
              <a:rPr lang="en-US" sz="2800" dirty="0">
                <a:solidFill>
                  <a:srgbClr val="99CC00"/>
                </a:solidFill>
              </a:rPr>
              <a:t>fixes</a:t>
            </a:r>
            <a:r>
              <a:rPr lang="en-US" sz="2800" dirty="0"/>
              <a:t> the </a:t>
            </a:r>
            <a:r>
              <a:rPr lang="en-US" sz="2800" dirty="0" smtClean="0"/>
              <a:t>first </a:t>
            </a:r>
            <a:r>
              <a:rPr lang="en-US" sz="28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 bits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6" grpId="0" animBg="1"/>
      <p:bldP spid="144398" grpId="0" animBg="1"/>
      <p:bldP spid="144400" grpId="0" animBg="1"/>
      <p:bldP spid="144401" grpId="0"/>
      <p:bldP spid="144402" grpId="0"/>
      <p:bldP spid="144399" grpId="0"/>
      <p:bldP spid="14439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1461" y="280987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LP-type problems</a:t>
            </a: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987243" y="1246187"/>
            <a:ext cx="6260999" cy="905756"/>
          </a:xfrm>
          <a:prstGeom prst="rect">
            <a:avLst/>
          </a:prstGeom>
          <a:noFill/>
          <a:ln/>
          <a:effectLst/>
        </p:spPr>
      </p:pic>
      <p:grpSp>
        <p:nvGrpSpPr>
          <p:cNvPr id="20" name="Group 19"/>
          <p:cNvGrpSpPr/>
          <p:nvPr/>
        </p:nvGrpSpPr>
        <p:grpSpPr>
          <a:xfrm>
            <a:off x="2995700" y="2111120"/>
            <a:ext cx="4244085" cy="763842"/>
            <a:chOff x="2679192" y="2271712"/>
            <a:chExt cx="4244085" cy="763842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679192" y="2317432"/>
              <a:ext cx="2897504" cy="664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smtClean="0"/>
                <a:t>Compute </a:t>
              </a:r>
            </a:p>
          </p:txBody>
        </p:sp>
        <p:pic>
          <p:nvPicPr>
            <p:cNvPr id="10" name="Picture 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253672" y="2271712"/>
              <a:ext cx="1669605" cy="76384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609808" y="3734626"/>
            <a:ext cx="7015869" cy="588136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50148" y="5103458"/>
            <a:ext cx="9135189" cy="1029054"/>
          </a:xfrm>
          <a:prstGeom prst="rect">
            <a:avLst/>
          </a:prstGeom>
          <a:noFill/>
          <a:ln/>
          <a:effectLst/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319645" y="2995612"/>
            <a:ext cx="359619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FF0000"/>
                </a:solidFill>
              </a:rPr>
              <a:t>Monotonicity</a:t>
            </a:r>
            <a:r>
              <a:rPr lang="en-US" sz="4000" dirty="0" smtClean="0"/>
              <a:t>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319645" y="4383087"/>
            <a:ext cx="359619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00B050"/>
                </a:solidFill>
              </a:rPr>
              <a:t>Locality 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036530" y="6234848"/>
            <a:ext cx="416242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990099"/>
                </a:solidFill>
              </a:rPr>
              <a:t>Basis regularity</a:t>
            </a:r>
          </a:p>
        </p:txBody>
      </p:sp>
      <p:pic>
        <p:nvPicPr>
          <p:cNvPr id="24" name="Picture 2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735820" y="6959970"/>
            <a:ext cx="763844" cy="1377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025" name="AutoShape 41"/>
          <p:cNvCxnSpPr>
            <a:cxnSpLocks noChangeShapeType="1"/>
            <a:stCxn id="169990" idx="0"/>
            <a:endCxn id="170018" idx="2"/>
          </p:cNvCxnSpPr>
          <p:nvPr/>
        </p:nvCxnSpPr>
        <p:spPr bwMode="auto">
          <a:xfrm rot="16200000">
            <a:off x="5913437" y="3006726"/>
            <a:ext cx="601663" cy="123666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70060" name="AutoShape 76"/>
          <p:cNvCxnSpPr>
            <a:cxnSpLocks noChangeShapeType="1"/>
            <a:stCxn id="169990" idx="0"/>
            <a:endCxn id="170018" idx="2"/>
          </p:cNvCxnSpPr>
          <p:nvPr/>
        </p:nvCxnSpPr>
        <p:spPr bwMode="auto">
          <a:xfrm rot="16200000">
            <a:off x="5913437" y="3006726"/>
            <a:ext cx="601663" cy="1236662"/>
          </a:xfrm>
          <a:prstGeom prst="curvedConnector2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sp>
        <p:nvSpPr>
          <p:cNvPr id="169990" name="Oval 6"/>
          <p:cNvSpPr>
            <a:spLocks noChangeArrowheads="1"/>
          </p:cNvSpPr>
          <p:nvPr/>
        </p:nvSpPr>
        <p:spPr bwMode="auto">
          <a:xfrm>
            <a:off x="5235575" y="3925888"/>
            <a:ext cx="719138" cy="660400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0014" name="Oval 30"/>
          <p:cNvSpPr>
            <a:spLocks noChangeArrowheads="1"/>
          </p:cNvSpPr>
          <p:nvPr/>
        </p:nvSpPr>
        <p:spPr bwMode="auto">
          <a:xfrm>
            <a:off x="3640138" y="3925888"/>
            <a:ext cx="719137" cy="66040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832600" y="3059113"/>
            <a:ext cx="576263" cy="2392362"/>
            <a:chOff x="4501" y="2116"/>
            <a:chExt cx="363" cy="1507"/>
          </a:xfrm>
        </p:grpSpPr>
        <p:sp>
          <p:nvSpPr>
            <p:cNvPr id="170017" name="Oval 33"/>
            <p:cNvSpPr>
              <a:spLocks noChangeAspect="1" noChangeArrowheads="1"/>
            </p:cNvSpPr>
            <p:nvPr/>
          </p:nvSpPr>
          <p:spPr bwMode="auto">
            <a:xfrm>
              <a:off x="4501" y="3290"/>
              <a:ext cx="363" cy="333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/>
                <a:t>R</a:t>
              </a:r>
            </a:p>
          </p:txBody>
        </p:sp>
        <p:sp>
          <p:nvSpPr>
            <p:cNvPr id="170018" name="Oval 34"/>
            <p:cNvSpPr>
              <a:spLocks noChangeAspect="1" noChangeArrowheads="1"/>
            </p:cNvSpPr>
            <p:nvPr/>
          </p:nvSpPr>
          <p:spPr bwMode="auto">
            <a:xfrm>
              <a:off x="4501" y="2116"/>
              <a:ext cx="363" cy="333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/>
                <a:t>R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185988" y="3059113"/>
            <a:ext cx="576262" cy="2392362"/>
            <a:chOff x="4501" y="2116"/>
            <a:chExt cx="363" cy="1507"/>
          </a:xfrm>
        </p:grpSpPr>
        <p:sp>
          <p:nvSpPr>
            <p:cNvPr id="170021" name="Oval 37"/>
            <p:cNvSpPr>
              <a:spLocks noChangeAspect="1" noChangeArrowheads="1"/>
            </p:cNvSpPr>
            <p:nvPr/>
          </p:nvSpPr>
          <p:spPr bwMode="auto">
            <a:xfrm>
              <a:off x="4501" y="3290"/>
              <a:ext cx="363" cy="333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/>
                <a:t>R</a:t>
              </a:r>
            </a:p>
          </p:txBody>
        </p:sp>
        <p:sp>
          <p:nvSpPr>
            <p:cNvPr id="170022" name="Oval 38"/>
            <p:cNvSpPr>
              <a:spLocks noChangeAspect="1" noChangeArrowheads="1"/>
            </p:cNvSpPr>
            <p:nvPr/>
          </p:nvSpPr>
          <p:spPr bwMode="auto">
            <a:xfrm>
              <a:off x="4501" y="2116"/>
              <a:ext cx="363" cy="333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/>
                <a:t>R</a:t>
              </a:r>
            </a:p>
          </p:txBody>
        </p:sp>
      </p:grpSp>
      <p:sp>
        <p:nvSpPr>
          <p:cNvPr id="170023" name="Oval 39"/>
          <p:cNvSpPr>
            <a:spLocks noChangeArrowheads="1"/>
          </p:cNvSpPr>
          <p:nvPr/>
        </p:nvSpPr>
        <p:spPr bwMode="auto">
          <a:xfrm>
            <a:off x="8286750" y="3925888"/>
            <a:ext cx="719138" cy="660400"/>
          </a:xfrm>
          <a:prstGeom prst="ellipse">
            <a:avLst/>
          </a:prstGeom>
          <a:solidFill>
            <a:srgbClr val="FF0000">
              <a:alpha val="80000"/>
            </a:srgbClr>
          </a:solidFill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0024" name="Oval 40"/>
          <p:cNvSpPr>
            <a:spLocks noChangeArrowheads="1"/>
          </p:cNvSpPr>
          <p:nvPr/>
        </p:nvSpPr>
        <p:spPr bwMode="auto">
          <a:xfrm>
            <a:off x="590550" y="3925888"/>
            <a:ext cx="719138" cy="660400"/>
          </a:xfrm>
          <a:prstGeom prst="ellipse">
            <a:avLst/>
          </a:prstGeom>
          <a:solidFill>
            <a:srgbClr val="008000">
              <a:alpha val="75000"/>
            </a:srgbClr>
          </a:solidFill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70026" name="AutoShape 42"/>
          <p:cNvCxnSpPr>
            <a:cxnSpLocks noChangeShapeType="1"/>
            <a:stCxn id="169990" idx="4"/>
            <a:endCxn id="170017" idx="2"/>
          </p:cNvCxnSpPr>
          <p:nvPr/>
        </p:nvCxnSpPr>
        <p:spPr bwMode="auto">
          <a:xfrm rot="16200000" flipH="1">
            <a:off x="5913438" y="4268788"/>
            <a:ext cx="601662" cy="123666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70027" name="AutoShape 43"/>
          <p:cNvCxnSpPr>
            <a:cxnSpLocks noChangeShapeType="1"/>
          </p:cNvCxnSpPr>
          <p:nvPr/>
        </p:nvCxnSpPr>
        <p:spPr bwMode="auto">
          <a:xfrm>
            <a:off x="7385050" y="3298825"/>
            <a:ext cx="1238250" cy="569913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70028" name="AutoShape 44"/>
          <p:cNvCxnSpPr>
            <a:cxnSpLocks noChangeShapeType="1"/>
            <a:stCxn id="170017" idx="6"/>
            <a:endCxn id="170023" idx="4"/>
          </p:cNvCxnSpPr>
          <p:nvPr/>
        </p:nvCxnSpPr>
        <p:spPr bwMode="auto">
          <a:xfrm flipV="1">
            <a:off x="7408863" y="4618038"/>
            <a:ext cx="1238250" cy="5699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70029" name="AutoShape 45"/>
          <p:cNvCxnSpPr>
            <a:cxnSpLocks noChangeShapeType="1"/>
            <a:stCxn id="170018" idx="0"/>
            <a:endCxn id="170014" idx="7"/>
          </p:cNvCxnSpPr>
          <p:nvPr/>
        </p:nvCxnSpPr>
        <p:spPr bwMode="auto">
          <a:xfrm rot="16200000" flipH="1" flipV="1">
            <a:off x="5206207" y="2107406"/>
            <a:ext cx="963612" cy="2867025"/>
          </a:xfrm>
          <a:prstGeom prst="curvedConnector3">
            <a:avLst>
              <a:gd name="adj1" fmla="val -237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70030" name="AutoShape 46"/>
          <p:cNvCxnSpPr>
            <a:cxnSpLocks noChangeShapeType="1"/>
            <a:stCxn id="170014" idx="0"/>
            <a:endCxn id="170022" idx="6"/>
          </p:cNvCxnSpPr>
          <p:nvPr/>
        </p:nvCxnSpPr>
        <p:spPr bwMode="auto">
          <a:xfrm rot="5400000" flipH="1">
            <a:off x="3080543" y="3005932"/>
            <a:ext cx="601663" cy="12382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70031" name="AutoShape 47"/>
          <p:cNvCxnSpPr>
            <a:cxnSpLocks noChangeShapeType="1"/>
            <a:stCxn id="170017" idx="4"/>
            <a:endCxn id="170021" idx="4"/>
          </p:cNvCxnSpPr>
          <p:nvPr/>
        </p:nvCxnSpPr>
        <p:spPr bwMode="auto">
          <a:xfrm rot="5400000">
            <a:off x="4797425" y="3128963"/>
            <a:ext cx="1588" cy="4646612"/>
          </a:xfrm>
          <a:prstGeom prst="curvedConnector3">
            <a:avLst>
              <a:gd name="adj1" fmla="val 502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70032" name="AutoShape 48"/>
          <p:cNvCxnSpPr>
            <a:cxnSpLocks noChangeShapeType="1"/>
            <a:stCxn id="170014" idx="4"/>
            <a:endCxn id="170021" idx="6"/>
          </p:cNvCxnSpPr>
          <p:nvPr/>
        </p:nvCxnSpPr>
        <p:spPr bwMode="auto">
          <a:xfrm rot="5400000">
            <a:off x="3080544" y="4267994"/>
            <a:ext cx="601662" cy="12382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70033" name="AutoShape 49"/>
          <p:cNvCxnSpPr>
            <a:cxnSpLocks noChangeShapeType="1"/>
            <a:stCxn id="170022" idx="2"/>
            <a:endCxn id="170024" idx="0"/>
          </p:cNvCxnSpPr>
          <p:nvPr/>
        </p:nvCxnSpPr>
        <p:spPr bwMode="auto">
          <a:xfrm rot="10800000" flipV="1">
            <a:off x="950913" y="3324225"/>
            <a:ext cx="1235075" cy="569913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70034" name="AutoShape 50"/>
          <p:cNvCxnSpPr>
            <a:cxnSpLocks noChangeShapeType="1"/>
            <a:stCxn id="170021" idx="2"/>
            <a:endCxn id="170024" idx="4"/>
          </p:cNvCxnSpPr>
          <p:nvPr/>
        </p:nvCxnSpPr>
        <p:spPr bwMode="auto">
          <a:xfrm rot="10800000">
            <a:off x="950913" y="4618038"/>
            <a:ext cx="1235075" cy="5699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70035" name="AutoShape 51"/>
          <p:cNvCxnSpPr>
            <a:cxnSpLocks noChangeShapeType="1"/>
            <a:stCxn id="170022" idx="0"/>
            <a:endCxn id="169990" idx="1"/>
          </p:cNvCxnSpPr>
          <p:nvPr/>
        </p:nvCxnSpPr>
        <p:spPr bwMode="auto">
          <a:xfrm rot="5400000" flipV="1">
            <a:off x="3425826" y="2108200"/>
            <a:ext cx="963612" cy="2865437"/>
          </a:xfrm>
          <a:prstGeom prst="curvedConnector3">
            <a:avLst>
              <a:gd name="adj1" fmla="val -2372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70036" name="AutoShape 52"/>
          <p:cNvCxnSpPr>
            <a:cxnSpLocks noChangeShapeType="1"/>
            <a:stCxn id="170021" idx="5"/>
            <a:endCxn id="170017" idx="3"/>
          </p:cNvCxnSpPr>
          <p:nvPr/>
        </p:nvCxnSpPr>
        <p:spPr bwMode="auto">
          <a:xfrm rot="16200000" flipH="1">
            <a:off x="4796632" y="3255169"/>
            <a:ext cx="1587" cy="4238625"/>
          </a:xfrm>
          <a:prstGeom prst="curvedConnector3">
            <a:avLst>
              <a:gd name="adj1" fmla="val 192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pic>
        <p:nvPicPr>
          <p:cNvPr id="170041" name="Picture 5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86713" y="5222875"/>
            <a:ext cx="277812" cy="72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0054" name="Picture 7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2575" y="5283200"/>
            <a:ext cx="277813" cy="72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0053" name="Picture 6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2538" y="2578100"/>
            <a:ext cx="277812" cy="72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0052" name="Picture 6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97238" y="1855788"/>
            <a:ext cx="277812" cy="722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0051" name="Picture 6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83313" y="1916113"/>
            <a:ext cx="277812" cy="722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0050" name="Picture 6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86713" y="2517775"/>
            <a:ext cx="277812" cy="72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0055" name="Picture 71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19625" y="4862513"/>
            <a:ext cx="277813" cy="722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70056" name="Picture 72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19625" y="6426200"/>
            <a:ext cx="277813" cy="72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0057" name="Rectangle 73"/>
          <p:cNvSpPr>
            <a:spLocks noChangeArrowheads="1"/>
          </p:cNvSpPr>
          <p:nvPr/>
        </p:nvSpPr>
        <p:spPr bwMode="auto">
          <a:xfrm>
            <a:off x="504825" y="301625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>
                <a:solidFill>
                  <a:schemeClr val="accent2"/>
                </a:solidFill>
              </a:rPr>
              <a:t>A simple </a:t>
            </a:r>
            <a:br>
              <a:rPr lang="en-US" sz="4800">
                <a:solidFill>
                  <a:schemeClr val="accent2"/>
                </a:solidFill>
              </a:rPr>
            </a:br>
            <a:r>
              <a:rPr lang="en-US" sz="4800"/>
              <a:t>Simple Stochastic Game</a:t>
            </a:r>
          </a:p>
        </p:txBody>
      </p:sp>
      <p:cxnSp>
        <p:nvCxnSpPr>
          <p:cNvPr id="170061" name="AutoShape 77"/>
          <p:cNvCxnSpPr>
            <a:cxnSpLocks noChangeShapeType="1"/>
            <a:stCxn id="170014" idx="4"/>
            <a:endCxn id="170021" idx="6"/>
          </p:cNvCxnSpPr>
          <p:nvPr/>
        </p:nvCxnSpPr>
        <p:spPr bwMode="auto">
          <a:xfrm rot="5400000">
            <a:off x="3080544" y="4267994"/>
            <a:ext cx="601662" cy="1238250"/>
          </a:xfrm>
          <a:prstGeom prst="curvedConnector2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lg" len="lg"/>
          </a:ln>
          <a:effectLst/>
        </p:spPr>
      </p:cxnSp>
      <p:sp>
        <p:nvSpPr>
          <p:cNvPr id="170058" name="Oval 74"/>
          <p:cNvSpPr>
            <a:spLocks noChangeAspect="1" noChangeArrowheads="1"/>
          </p:cNvSpPr>
          <p:nvPr/>
        </p:nvSpPr>
        <p:spPr bwMode="auto">
          <a:xfrm>
            <a:off x="5505450" y="4173538"/>
            <a:ext cx="179388" cy="1635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7 -5.85765E-7 C -0.00535 -0.02834 -0.00991 -0.05669 0.01511 -0.07747 C 0.04029 -0.09847 0.09553 -0.11169 0.15109 -0.12471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14 -0.12282 C 0.16069 -0.13668 0.17123 -0.15032 0.15014 -0.16124 C 0.12905 -0.17216 0.05745 -0.18644 0.02345 -0.18812 C -0.01054 -0.1898 -0.03085 -0.18623 -0.05414 -0.1709 C -0.07743 -0.15557 -0.09915 -0.1245 -0.11615 -0.09595 C -0.13314 -0.06739 -0.14479 -0.0338 -0.15644 -5.85765E-7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81 -0.00378 C -0.1525 0.00966 -0.1492 0.02331 -0.15738 0.0422 C -0.16556 0.0611 -0.1791 0.09595 -0.20475 0.10939 C -0.2304 0.12282 -0.27085 0.12282 -0.3113 0.12282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58" grpId="0" animBg="1"/>
      <p:bldP spid="170058" grpId="1" animBg="1"/>
      <p:bldP spid="170058" grpId="2" animBg="1"/>
      <p:bldP spid="170058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720" y="294340"/>
            <a:ext cx="9072563" cy="154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One switch at a </a:t>
            </a:r>
            <a:r>
              <a:rPr lang="en-GB" sz="5400" dirty="0" smtClean="0">
                <a:solidFill>
                  <a:srgbClr val="0033CC"/>
                </a:solidFill>
              </a:rPr>
              <a:t>time</a:t>
            </a:r>
            <a:br>
              <a:rPr lang="en-GB" sz="5400" dirty="0" smtClean="0">
                <a:solidFill>
                  <a:srgbClr val="0033CC"/>
                </a:solidFill>
              </a:rPr>
            </a:br>
            <a:r>
              <a:rPr lang="en-GB" sz="5400" dirty="0" smtClean="0"/>
              <a:t>abstract setting</a:t>
            </a:r>
            <a:endParaRPr lang="en-GB" sz="5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77874" y="2074368"/>
          <a:ext cx="8702040" cy="46020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00680"/>
                <a:gridCol w="2900680"/>
                <a:gridCol w="290068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 smtClean="0"/>
                        <a:t>Upper bound</a:t>
                      </a:r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 smtClean="0"/>
                        <a:t>Lower bound</a:t>
                      </a:r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 smtClean="0"/>
                        <a:t>Algorithm</a:t>
                      </a:r>
                      <a:endParaRPr lang="he-IL" sz="3600" dirty="0"/>
                    </a:p>
                  </a:txBody>
                  <a:tcPr anchor="ctr"/>
                </a:tc>
              </a:tr>
              <a:tr h="1035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 smtClean="0"/>
                        <a:t>First edge</a:t>
                      </a:r>
                      <a:endParaRPr lang="he-IL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he-IL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 smtClean="0"/>
                        <a:t>RANDOM EDGE</a:t>
                      </a:r>
                      <a:endParaRPr lang="he-IL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RANDOM FACET</a:t>
                      </a:r>
                      <a:endParaRPr lang="he-IL" sz="36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008059" y="5735167"/>
            <a:ext cx="2017311" cy="697495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156728" y="4514915"/>
            <a:ext cx="2019159" cy="76502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714822" y="3478212"/>
            <a:ext cx="697495" cy="55549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799012" y="3478212"/>
            <a:ext cx="697495" cy="55549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554624" y="4611696"/>
            <a:ext cx="971982" cy="554822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198312" y="5739030"/>
            <a:ext cx="1949145" cy="697016"/>
          </a:xfrm>
          <a:prstGeom prst="rect">
            <a:avLst/>
          </a:prstGeom>
          <a:noFill/>
          <a:ln/>
          <a:effectLst/>
        </p:spPr>
      </p:pic>
      <p:sp>
        <p:nvSpPr>
          <p:cNvPr id="20" name="Rounded Rectangular Callout 19"/>
          <p:cNvSpPr/>
          <p:nvPr/>
        </p:nvSpPr>
        <p:spPr bwMode="auto">
          <a:xfrm>
            <a:off x="274637" y="4322762"/>
            <a:ext cx="3800475" cy="723900"/>
          </a:xfrm>
          <a:prstGeom prst="wedgeRoundRectCallout">
            <a:avLst>
              <a:gd name="adj1" fmla="val 61428"/>
              <a:gd name="adj2" fmla="val 143081"/>
              <a:gd name="adj3" fmla="val 16667"/>
            </a:avLst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Matoušek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(1994)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5281612" y="280987"/>
            <a:ext cx="4403724" cy="2895600"/>
          </a:xfrm>
          <a:prstGeom prst="wedgeRoundRectCallout">
            <a:avLst>
              <a:gd name="adj1" fmla="val 25969"/>
              <a:gd name="adj2" fmla="val 132488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Kalai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(1992)</a:t>
            </a:r>
            <a:b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/>
              <a:t> </a:t>
            </a:r>
            <a:r>
              <a:rPr lang="en-US" dirty="0" err="1" smtClean="0"/>
              <a:t>Matoušek-Sharir-Welzl</a:t>
            </a:r>
            <a:r>
              <a:rPr lang="en-US" dirty="0" smtClean="0"/>
              <a:t> (1996)</a:t>
            </a:r>
            <a:br>
              <a:rPr lang="en-US" dirty="0" smtClean="0"/>
            </a:br>
            <a:r>
              <a:rPr lang="en-US" dirty="0" smtClean="0"/>
              <a:t>Ludwig (1995)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Gärtner</a:t>
            </a:r>
            <a:r>
              <a:rPr lang="en-US" dirty="0" smtClean="0"/>
              <a:t> (2002) </a:t>
            </a:r>
            <a:br>
              <a:rPr lang="en-US" dirty="0" smtClean="0"/>
            </a:b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566987" y="1909762"/>
            <a:ext cx="3011212" cy="1213945"/>
          </a:xfrm>
          <a:prstGeom prst="wedgeRoundRectCallout">
            <a:avLst>
              <a:gd name="adj1" fmla="val 29872"/>
              <a:gd name="adj2" fmla="val 71488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Klee-Minty cubes (1972)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230562" y="3417887"/>
            <a:ext cx="5851525" cy="723900"/>
          </a:xfrm>
          <a:prstGeom prst="wedgeRoundRectCallout">
            <a:avLst>
              <a:gd name="adj1" fmla="val -20294"/>
              <a:gd name="adj2" fmla="val 99524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Matoušek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Szabó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(2006)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13" grpId="0" animBg="1"/>
      <p:bldP spid="13" grpId="1" animBg="1"/>
      <p:bldP spid="19" grpId="0" animBg="1"/>
      <p:bldP spid="1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720" y="642937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Many switches at once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1117" y="1894651"/>
          <a:ext cx="9479280" cy="48055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59760"/>
                <a:gridCol w="2875279"/>
                <a:gridCol w="3444241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 smtClean="0"/>
                        <a:t>Upper bound</a:t>
                      </a:r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 smtClean="0"/>
                        <a:t>Lower bound</a:t>
                      </a:r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 smtClean="0"/>
                        <a:t>Algorithm</a:t>
                      </a:r>
                      <a:endParaRPr lang="he-IL" sz="3600" dirty="0"/>
                    </a:p>
                  </a:txBody>
                  <a:tcPr anchor="ctr"/>
                </a:tc>
              </a:tr>
              <a:tr h="1239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 smtClean="0"/>
                        <a:t>SWITCH</a:t>
                      </a:r>
                      <a:r>
                        <a:rPr lang="en-US" sz="3600" baseline="0" dirty="0" smtClean="0"/>
                        <a:t>  ALL</a:t>
                      </a:r>
                      <a:endParaRPr lang="he-IL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 smtClean="0"/>
                        <a:t>EACH</a:t>
                      </a:r>
                      <a:r>
                        <a:rPr lang="en-US" sz="3600" baseline="0" dirty="0" smtClean="0"/>
                        <a:t> SWITCH with prob. 1/2</a:t>
                      </a:r>
                      <a:endParaRPr lang="he-IL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he-I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BEST SET OF SWITCHES</a:t>
                      </a:r>
                      <a:endParaRPr lang="he-IL" sz="36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581804" y="3298495"/>
            <a:ext cx="1253021" cy="697515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927316" y="3222403"/>
            <a:ext cx="682459" cy="95217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557712" y="5698799"/>
            <a:ext cx="1253021" cy="697515"/>
          </a:xfrm>
          <a:prstGeom prst="rect">
            <a:avLst/>
          </a:prstGeom>
          <a:noFill/>
          <a:ln/>
          <a:effectLst/>
        </p:spPr>
      </p:pic>
      <p:sp>
        <p:nvSpPr>
          <p:cNvPr id="13" name="Rounded Rectangular Callout 12"/>
          <p:cNvSpPr/>
          <p:nvPr/>
        </p:nvSpPr>
        <p:spPr bwMode="auto">
          <a:xfrm>
            <a:off x="1722437" y="1992589"/>
            <a:ext cx="4826000" cy="723900"/>
          </a:xfrm>
          <a:prstGeom prst="wedgeRoundRectCallout">
            <a:avLst>
              <a:gd name="adj1" fmla="val 23487"/>
              <a:gd name="adj2" fmla="val 13219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Schurr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Szabó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(2005)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4497387" y="725764"/>
            <a:ext cx="5006975" cy="723900"/>
          </a:xfrm>
          <a:prstGeom prst="wedgeRoundRectCallout">
            <a:avLst>
              <a:gd name="adj1" fmla="val 25794"/>
              <a:gd name="adj2" fmla="val 269398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Mansour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, Singh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(1999)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332662" y="4634308"/>
            <a:ext cx="1599695" cy="55550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301417" y="5780483"/>
            <a:ext cx="1599695" cy="555506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78347" y="4634992"/>
            <a:ext cx="279097" cy="5540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3720" y="642937"/>
            <a:ext cx="9072563" cy="77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</a:pPr>
            <a:r>
              <a:rPr lang="en-GB" sz="5400" dirty="0" smtClean="0">
                <a:solidFill>
                  <a:srgbClr val="0033CC"/>
                </a:solidFill>
              </a:rPr>
              <a:t>All Profitable Switches</a:t>
            </a:r>
          </a:p>
        </p:txBody>
      </p:sp>
      <p:pic>
        <p:nvPicPr>
          <p:cNvPr id="22" name="Picture 2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81317" y="3116261"/>
            <a:ext cx="2297210" cy="906352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662112" y="1909759"/>
            <a:ext cx="1770307" cy="952610"/>
          </a:xfrm>
          <a:prstGeom prst="rect">
            <a:avLst/>
          </a:prstGeom>
          <a:noFill/>
          <a:ln/>
          <a:effectLst/>
        </p:spPr>
      </p:pic>
      <p:sp>
        <p:nvSpPr>
          <p:cNvPr id="21" name="TextBox 20"/>
          <p:cNvSpPr txBox="1"/>
          <p:nvPr/>
        </p:nvSpPr>
        <p:spPr>
          <a:xfrm>
            <a:off x="4135437" y="2086448"/>
            <a:ext cx="5127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>
                <a:solidFill>
                  <a:srgbClr val="CC6600"/>
                </a:solidFill>
              </a:rPr>
              <a:t>Mansour</a:t>
            </a:r>
            <a:r>
              <a:rPr lang="en-US" dirty="0" smtClean="0">
                <a:solidFill>
                  <a:srgbClr val="CC6600"/>
                </a:solidFill>
              </a:rPr>
              <a:t>, Singh (1999)</a:t>
            </a:r>
            <a:endParaRPr lang="he-IL" dirty="0">
              <a:solidFill>
                <a:srgbClr val="CC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5437" y="3232623"/>
            <a:ext cx="5127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>
                <a:solidFill>
                  <a:srgbClr val="CC6600"/>
                </a:solidFill>
              </a:rPr>
              <a:t>Schurr</a:t>
            </a:r>
            <a:r>
              <a:rPr lang="en-US" dirty="0" smtClean="0">
                <a:solidFill>
                  <a:srgbClr val="CC6600"/>
                </a:solidFill>
              </a:rPr>
              <a:t>, </a:t>
            </a:r>
            <a:r>
              <a:rPr lang="en-US" dirty="0" err="1" smtClean="0">
                <a:solidFill>
                  <a:srgbClr val="CC6600"/>
                </a:solidFill>
              </a:rPr>
              <a:t>Szabó</a:t>
            </a:r>
            <a:r>
              <a:rPr lang="en-US" dirty="0" smtClean="0">
                <a:solidFill>
                  <a:srgbClr val="CC6600"/>
                </a:solidFill>
              </a:rPr>
              <a:t> (2005)</a:t>
            </a:r>
            <a:endParaRPr lang="he-IL" dirty="0" smtClean="0">
              <a:solidFill>
                <a:srgbClr val="CC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2437" y="4443412"/>
            <a:ext cx="6816725" cy="1314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 smtClean="0">
                <a:solidFill>
                  <a:srgbClr val="FF0000"/>
                </a:solidFill>
              </a:rPr>
              <a:t>Conjecture / Speculation</a:t>
            </a:r>
          </a:p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srgbClr val="CC6600"/>
                </a:solidFill>
              </a:rPr>
              <a:t>Hansen-Z (2009)</a:t>
            </a:r>
            <a:endParaRPr lang="he-IL" dirty="0" smtClean="0">
              <a:solidFill>
                <a:srgbClr val="CC6600"/>
              </a:solidFill>
            </a:endParaRP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700322" y="5988148"/>
            <a:ext cx="2318498" cy="748297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387252" y="5988148"/>
            <a:ext cx="2247035" cy="5433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94" y="220662"/>
            <a:ext cx="10080625" cy="132715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Which AUSOs can result from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sz="3600" dirty="0" smtClean="0"/>
              <a:t>MDPs / PGs / MPGs / SPGs ???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62587" y="1728787"/>
            <a:ext cx="2654300" cy="102552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AUSOs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205037" y="4684712"/>
            <a:ext cx="2654300" cy="1025525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2-player games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41937" y="4684712"/>
            <a:ext cx="2654300" cy="1025525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1½-player games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637" y="1970111"/>
            <a:ext cx="3230563" cy="1809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/>
              <a:t>Are all </a:t>
            </a:r>
            <a:r>
              <a:rPr lang="en-US" sz="4000" dirty="0" smtClean="0">
                <a:solidFill>
                  <a:schemeClr val="accent2"/>
                </a:solidFill>
              </a:rPr>
              <a:t>containments </a:t>
            </a:r>
            <a:r>
              <a:rPr lang="en-US" sz="4000" dirty="0" smtClean="0"/>
              <a:t>strict?</a:t>
            </a:r>
            <a:endParaRPr lang="he-IL" sz="4000" dirty="0"/>
          </a:p>
        </p:txBody>
      </p:sp>
      <p:cxnSp>
        <p:nvCxnSpPr>
          <p:cNvPr id="22" name="Straight Arrow Connector 21"/>
          <p:cNvCxnSpPr>
            <a:stCxn id="11" idx="0"/>
          </p:cNvCxnSpPr>
          <p:nvPr/>
        </p:nvCxnSpPr>
        <p:spPr bwMode="auto">
          <a:xfrm rot="5400000" flipH="1" flipV="1">
            <a:off x="5357018" y="2407443"/>
            <a:ext cx="482600" cy="117633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3682999" y="3236912"/>
            <a:ext cx="2654300" cy="1025525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2½-player games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" name="Straight Arrow Connector 23"/>
          <p:cNvCxnSpPr>
            <a:stCxn id="14" idx="0"/>
          </p:cNvCxnSpPr>
          <p:nvPr/>
        </p:nvCxnSpPr>
        <p:spPr bwMode="auto">
          <a:xfrm rot="16200000" flipV="1">
            <a:off x="7694612" y="2392362"/>
            <a:ext cx="482600" cy="12065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7" idx="0"/>
          </p:cNvCxnSpPr>
          <p:nvPr/>
        </p:nvCxnSpPr>
        <p:spPr bwMode="auto">
          <a:xfrm rot="5400000" flipH="1" flipV="1">
            <a:off x="3773487" y="4021138"/>
            <a:ext cx="422275" cy="9048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8" idx="0"/>
          </p:cNvCxnSpPr>
          <p:nvPr/>
        </p:nvCxnSpPr>
        <p:spPr bwMode="auto">
          <a:xfrm rot="16200000" flipV="1">
            <a:off x="5945188" y="3960812"/>
            <a:ext cx="422275" cy="102552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17" idx="2"/>
          </p:cNvCxnSpPr>
          <p:nvPr/>
        </p:nvCxnSpPr>
        <p:spPr bwMode="auto">
          <a:xfrm rot="10800000">
            <a:off x="3532188" y="5710238"/>
            <a:ext cx="965199" cy="36195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18" idx="2"/>
          </p:cNvCxnSpPr>
          <p:nvPr/>
        </p:nvCxnSpPr>
        <p:spPr bwMode="auto">
          <a:xfrm flipV="1">
            <a:off x="5583237" y="5710237"/>
            <a:ext cx="1085850" cy="36195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3682999" y="6072187"/>
            <a:ext cx="2654300" cy="1025525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1-player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games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9" name="Straight Arrow Connector 38"/>
          <p:cNvCxnSpPr>
            <a:stCxn id="14" idx="0"/>
          </p:cNvCxnSpPr>
          <p:nvPr/>
        </p:nvCxnSpPr>
        <p:spPr bwMode="auto">
          <a:xfrm rot="16200000" flipV="1">
            <a:off x="7694612" y="2392362"/>
            <a:ext cx="482600" cy="1206500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CC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7212012" y="3236912"/>
            <a:ext cx="2654300" cy="1025525"/>
          </a:xfrm>
          <a:prstGeom prst="roundRect">
            <a:avLst/>
          </a:prstGeom>
          <a:solidFill>
            <a:srgbClr val="CC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LP on cubes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76262" y="6072187"/>
            <a:ext cx="2654300" cy="1025525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Parity</a:t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games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3" name="Straight Arrow Connector 42"/>
          <p:cNvCxnSpPr>
            <a:stCxn id="42" idx="0"/>
          </p:cNvCxnSpPr>
          <p:nvPr/>
        </p:nvCxnSpPr>
        <p:spPr bwMode="auto">
          <a:xfrm rot="5400000" flipH="1" flipV="1">
            <a:off x="2205038" y="5408611"/>
            <a:ext cx="361950" cy="96520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94" y="220662"/>
            <a:ext cx="10080625" cy="9652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Policy iteration algorithms for games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47250" y="1366837"/>
            <a:ext cx="7058025" cy="10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990099"/>
                </a:solidFill>
              </a:rPr>
              <a:t>SWITCH ALL </a:t>
            </a:r>
            <a:r>
              <a:rPr lang="en-US" sz="3200" dirty="0" smtClean="0"/>
              <a:t>for </a:t>
            </a:r>
            <a:r>
              <a:rPr lang="en-US" sz="3200" dirty="0" smtClean="0">
                <a:solidFill>
                  <a:srgbClr val="0033CC"/>
                </a:solidFill>
              </a:rPr>
              <a:t>Parity Games </a:t>
            </a:r>
            <a:br>
              <a:rPr lang="en-US" sz="3200" dirty="0" smtClean="0">
                <a:solidFill>
                  <a:srgbClr val="0033CC"/>
                </a:solidFill>
              </a:rPr>
            </a:br>
            <a:r>
              <a:rPr lang="en-US" sz="3200" dirty="0" smtClean="0"/>
              <a:t>is </a:t>
            </a:r>
            <a:r>
              <a:rPr lang="en-US" sz="3200" b="1" dirty="0" smtClean="0">
                <a:solidFill>
                  <a:srgbClr val="FF0000"/>
                </a:solidFill>
              </a:rPr>
              <a:t>exponential </a:t>
            </a:r>
            <a:r>
              <a:rPr lang="en-US" sz="3200" dirty="0" smtClean="0">
                <a:solidFill>
                  <a:srgbClr val="CC6600"/>
                </a:solidFill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</a:rPr>
              <a:t>Friedmann</a:t>
            </a:r>
            <a:r>
              <a:rPr lang="en-US" sz="3200" dirty="0" smtClean="0">
                <a:solidFill>
                  <a:srgbClr val="CC6600"/>
                </a:solidFill>
              </a:rPr>
              <a:t> ’09]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-13494" y="6134355"/>
            <a:ext cx="10080625" cy="7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/>
              <a:t>Is there a </a:t>
            </a:r>
            <a:r>
              <a:rPr lang="en-US" sz="4400" dirty="0" smtClean="0">
                <a:solidFill>
                  <a:srgbClr val="00B050"/>
                </a:solidFill>
              </a:rPr>
              <a:t>polynomial </a:t>
            </a:r>
            <a:r>
              <a:rPr lang="en-US" sz="4400" dirty="0" smtClean="0"/>
              <a:t>variant?</a:t>
            </a:r>
            <a:endParaRPr lang="en-US" sz="4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7087" y="2754312"/>
            <a:ext cx="7118350" cy="10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990099"/>
                </a:solidFill>
              </a:rPr>
              <a:t>SWITCH ALL </a:t>
            </a:r>
            <a:r>
              <a:rPr lang="en-US" sz="3200" dirty="0" smtClean="0"/>
              <a:t>for (non-binary) </a:t>
            </a:r>
            <a:r>
              <a:rPr lang="en-US" sz="3200" dirty="0" smtClean="0">
                <a:solidFill>
                  <a:srgbClr val="0033CC"/>
                </a:solidFill>
              </a:rPr>
              <a:t>MDPs </a:t>
            </a:r>
            <a:br>
              <a:rPr lang="en-US" sz="3200" dirty="0" smtClean="0">
                <a:solidFill>
                  <a:srgbClr val="0033CC"/>
                </a:solidFill>
              </a:rPr>
            </a:br>
            <a:r>
              <a:rPr lang="en-US" sz="3200" dirty="0" smtClean="0"/>
              <a:t>is </a:t>
            </a:r>
            <a:r>
              <a:rPr lang="en-US" sz="3200" b="1" dirty="0" smtClean="0">
                <a:solidFill>
                  <a:srgbClr val="FF0000"/>
                </a:solidFill>
              </a:rPr>
              <a:t>exponential </a:t>
            </a:r>
            <a:r>
              <a:rPr lang="en-US" sz="3200" dirty="0" smtClean="0">
                <a:solidFill>
                  <a:srgbClr val="CC6600"/>
                </a:solidFill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</a:rPr>
              <a:t>Fearnley</a:t>
            </a:r>
            <a:r>
              <a:rPr lang="en-US" sz="3200" dirty="0" smtClean="0">
                <a:solidFill>
                  <a:srgbClr val="CC6600"/>
                </a:solidFill>
              </a:rPr>
              <a:t> ’10]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8163" y="4141787"/>
            <a:ext cx="8856199" cy="10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990099"/>
                </a:solidFill>
              </a:rPr>
              <a:t>RANDOM FACET </a:t>
            </a:r>
            <a:r>
              <a:rPr lang="en-US" sz="3200" dirty="0" smtClean="0"/>
              <a:t>for (non-binary) </a:t>
            </a:r>
            <a:r>
              <a:rPr lang="en-US" sz="3200" dirty="0" smtClean="0">
                <a:solidFill>
                  <a:srgbClr val="0033CC"/>
                </a:solidFill>
              </a:rPr>
              <a:t>PGs </a:t>
            </a:r>
            <a:br>
              <a:rPr lang="en-US" sz="3200" dirty="0" smtClean="0">
                <a:solidFill>
                  <a:srgbClr val="0033CC"/>
                </a:solidFill>
              </a:rPr>
            </a:br>
            <a:r>
              <a:rPr lang="en-US" sz="3200" dirty="0" smtClean="0"/>
              <a:t>is </a:t>
            </a:r>
            <a:r>
              <a:rPr lang="en-US" sz="3200" b="1" dirty="0" smtClean="0">
                <a:solidFill>
                  <a:srgbClr val="FF0000"/>
                </a:solidFill>
              </a:rPr>
              <a:t>sub-exponential </a:t>
            </a:r>
            <a:r>
              <a:rPr lang="en-US" sz="3200" dirty="0" smtClean="0">
                <a:solidFill>
                  <a:srgbClr val="CC6600"/>
                </a:solidFill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</a:rPr>
              <a:t>Friedmann</a:t>
            </a:r>
            <a:r>
              <a:rPr lang="en-US" sz="3200" dirty="0" smtClean="0">
                <a:solidFill>
                  <a:srgbClr val="CC6600"/>
                </a:solidFill>
              </a:rPr>
              <a:t>-Hansen-Z ’10]</a:t>
            </a:r>
            <a:endParaRPr lang="en-US" sz="3200" dirty="0">
              <a:solidFill>
                <a:srgbClr val="CC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524" y="5424487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512" y="5424487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537" y="5424487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94" y="341312"/>
            <a:ext cx="10080625" cy="132715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Policy iteration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non-binary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2414587" y="2452686"/>
            <a:ext cx="1117600" cy="740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2434762" y="3206061"/>
            <a:ext cx="1266825" cy="829101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2084387" y="2090737"/>
            <a:ext cx="301625" cy="1085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1300162" y="3236909"/>
            <a:ext cx="1085851" cy="663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2325687" y="3236910"/>
            <a:ext cx="120650" cy="120650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2" name="Oval 7"/>
          <p:cNvSpPr>
            <a:spLocks noChangeAspect="1" noChangeArrowheads="1"/>
          </p:cNvSpPr>
          <p:nvPr/>
        </p:nvSpPr>
        <p:spPr bwMode="auto">
          <a:xfrm>
            <a:off x="2152649" y="2961849"/>
            <a:ext cx="528638" cy="4857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4437062" y="2564163"/>
            <a:ext cx="4826000" cy="16379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Switch to the action that </a:t>
            </a:r>
            <a:r>
              <a:rPr lang="en-US" dirty="0" smtClean="0">
                <a:solidFill>
                  <a:srgbClr val="FF0000"/>
                </a:solidFill>
              </a:rPr>
              <a:t>seems</a:t>
            </a:r>
            <a:r>
              <a:rPr lang="en-US" dirty="0" smtClean="0"/>
              <a:t> to give the </a:t>
            </a:r>
            <a:r>
              <a:rPr lang="en-US" dirty="0" smtClean="0">
                <a:solidFill>
                  <a:srgbClr val="7030A0"/>
                </a:solidFill>
              </a:rPr>
              <a:t>largest</a:t>
            </a:r>
            <a:r>
              <a:rPr lang="en-US" dirty="0" smtClean="0"/>
              <a:t> improvements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-1" y="5046662"/>
            <a:ext cx="100806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Is </a:t>
            </a:r>
            <a:r>
              <a:rPr lang="en-US" dirty="0" smtClean="0">
                <a:solidFill>
                  <a:srgbClr val="990099"/>
                </a:solidFill>
              </a:rPr>
              <a:t>SWITCH ALL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binary</a:t>
            </a:r>
            <a:r>
              <a:rPr lang="en-US" dirty="0" smtClean="0"/>
              <a:t> MDPs </a:t>
            </a:r>
            <a:r>
              <a:rPr lang="en-US" dirty="0" smtClean="0">
                <a:solidFill>
                  <a:schemeClr val="accent2"/>
                </a:solidFill>
              </a:rPr>
              <a:t>polynomial</a:t>
            </a:r>
            <a:r>
              <a:rPr lang="en-US" dirty="0" smtClean="0"/>
              <a:t>?</a:t>
            </a: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ru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062" y="1728787"/>
            <a:ext cx="5848342" cy="5232378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3494" y="220662"/>
            <a:ext cx="10080625" cy="1327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 Parity Games for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Random Facet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dirty="0" smtClean="0">
                <a:solidFill>
                  <a:srgbClr val="CC6600"/>
                </a:solidFill>
              </a:rPr>
              <a:t>[</a:t>
            </a:r>
            <a:r>
              <a:rPr lang="en-US" sz="3200" dirty="0" err="1" smtClean="0">
                <a:solidFill>
                  <a:srgbClr val="CC6600"/>
                </a:solidFill>
              </a:rPr>
              <a:t>Friedmann</a:t>
            </a:r>
            <a:r>
              <a:rPr lang="en-US" sz="3200" dirty="0" smtClean="0">
                <a:solidFill>
                  <a:srgbClr val="CC6600"/>
                </a:solidFill>
              </a:rPr>
              <a:t>-Hansen-Z ’10]</a:t>
            </a:r>
            <a:endParaRPr lang="en-US" sz="32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401637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Policy iteration for </a:t>
            </a:r>
            <a:r>
              <a:rPr lang="en-US" dirty="0" smtClean="0">
                <a:solidFill>
                  <a:srgbClr val="00B050"/>
                </a:solidFill>
              </a:rPr>
              <a:t>DMDPs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547812"/>
            <a:ext cx="10080625" cy="7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/>
              <a:t>Might still be </a:t>
            </a:r>
            <a:r>
              <a:rPr lang="en-US" sz="4400" dirty="0" smtClean="0">
                <a:solidFill>
                  <a:schemeClr val="accent2"/>
                </a:solidFill>
              </a:rPr>
              <a:t>polynomial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747" y="2633662"/>
            <a:ext cx="10080625" cy="7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/>
              <a:t>Best known lower bounds:</a:t>
            </a:r>
            <a:endParaRPr lang="en-US" sz="4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" y="3538537"/>
            <a:ext cx="10080625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-O(1)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edges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4262437"/>
            <a:ext cx="10080625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-O(1)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edges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16801" y="4986337"/>
            <a:ext cx="10080625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(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(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dirty="0" smtClean="0"/>
              <a:t>edges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-26988" y="5685311"/>
            <a:ext cx="10080625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CC6600"/>
                </a:solidFill>
              </a:rPr>
              <a:t>[Hansen-Z (2009)]</a:t>
            </a:r>
            <a:endParaRPr lang="en-US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  <p:bldP spid="8" grpId="0"/>
      <p:bldP spid="14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582612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Lower bound for </a:t>
            </a:r>
            <a:r>
              <a:rPr lang="en-US" dirty="0" smtClean="0">
                <a:solidFill>
                  <a:srgbClr val="00B050"/>
                </a:solidFill>
              </a:rPr>
              <a:t>DMDPs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3838" y="6285858"/>
            <a:ext cx="10080625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Animation by </a:t>
            </a:r>
            <a:r>
              <a:rPr lang="en-US" sz="3200" dirty="0" smtClean="0">
                <a:solidFill>
                  <a:srgbClr val="CC9900"/>
                </a:solidFill>
              </a:rPr>
              <a:t>Thomas </a:t>
            </a:r>
            <a:r>
              <a:rPr lang="en-US" sz="3200" dirty="0" err="1" smtClean="0">
                <a:solidFill>
                  <a:srgbClr val="CC9900"/>
                </a:solidFill>
              </a:rPr>
              <a:t>Dueholm</a:t>
            </a:r>
            <a:r>
              <a:rPr lang="en-US" sz="3200" dirty="0" smtClean="0">
                <a:solidFill>
                  <a:srgbClr val="CC9900"/>
                </a:solidFill>
              </a:rPr>
              <a:t> Hansen</a:t>
            </a:r>
            <a:endParaRPr lang="en-US" sz="3200" dirty="0">
              <a:solidFill>
                <a:srgbClr val="CC9900"/>
              </a:solidFill>
            </a:endParaRPr>
          </a:p>
        </p:txBody>
      </p:sp>
      <p:pic>
        <p:nvPicPr>
          <p:cNvPr id="16" name="Picture 15" descr="doublecyc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7284" y="1909762"/>
            <a:ext cx="8482760" cy="422275"/>
          </a:xfrm>
          <a:prstGeom prst="rect">
            <a:avLst/>
          </a:prstGeom>
        </p:spPr>
      </p:pic>
      <p:pic>
        <p:nvPicPr>
          <p:cNvPr id="19" name="Picture 18" descr="quadratic_anim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5262" y="4383087"/>
            <a:ext cx="8386805" cy="1447800"/>
          </a:xfrm>
          <a:prstGeom prst="rect">
            <a:avLst/>
          </a:prstGeom>
        </p:spPr>
      </p:pic>
      <p:pic>
        <p:nvPicPr>
          <p:cNvPr id="22" name="Picture 21" descr="animati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049" y="2995612"/>
            <a:ext cx="8581231" cy="723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582612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33CC"/>
                </a:solidFill>
              </a:rPr>
              <a:t> lower bound for </a:t>
            </a:r>
            <a:r>
              <a:rPr lang="en-US" dirty="0" smtClean="0">
                <a:solidFill>
                  <a:srgbClr val="00B050"/>
                </a:solidFill>
              </a:rPr>
              <a:t>DMDPs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747" y="5461583"/>
            <a:ext cx="10080625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Animation by </a:t>
            </a:r>
            <a:r>
              <a:rPr lang="en-US" sz="3200" dirty="0" smtClean="0">
                <a:solidFill>
                  <a:srgbClr val="CC9900"/>
                </a:solidFill>
              </a:rPr>
              <a:t>Thomas </a:t>
            </a:r>
            <a:r>
              <a:rPr lang="en-US" sz="3200" dirty="0" err="1" smtClean="0">
                <a:solidFill>
                  <a:srgbClr val="CC9900"/>
                </a:solidFill>
              </a:rPr>
              <a:t>Dueholm</a:t>
            </a:r>
            <a:r>
              <a:rPr lang="en-US" sz="3200" dirty="0" smtClean="0">
                <a:solidFill>
                  <a:srgbClr val="CC9900"/>
                </a:solidFill>
              </a:rPr>
              <a:t> Hansen</a:t>
            </a:r>
            <a:endParaRPr lang="en-US" sz="3200" dirty="0">
              <a:solidFill>
                <a:srgbClr val="CC9900"/>
              </a:solidFill>
            </a:endParaRPr>
          </a:p>
        </p:txBody>
      </p:sp>
      <p:sp>
        <p:nvSpPr>
          <p:cNvPr id="7" name="Oval 30"/>
          <p:cNvSpPr>
            <a:spLocks noChangeAspect="1" noChangeArrowheads="1"/>
          </p:cNvSpPr>
          <p:nvPr/>
        </p:nvSpPr>
        <p:spPr bwMode="auto">
          <a:xfrm>
            <a:off x="2928937" y="2406967"/>
            <a:ext cx="575310" cy="52832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Oval 30"/>
          <p:cNvSpPr>
            <a:spLocks noChangeAspect="1" noChangeArrowheads="1"/>
          </p:cNvSpPr>
          <p:nvPr/>
        </p:nvSpPr>
        <p:spPr bwMode="auto">
          <a:xfrm>
            <a:off x="4497387" y="2406967"/>
            <a:ext cx="575310" cy="52832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1" name="Oval 30"/>
          <p:cNvSpPr>
            <a:spLocks noChangeAspect="1" noChangeArrowheads="1"/>
          </p:cNvSpPr>
          <p:nvPr/>
        </p:nvSpPr>
        <p:spPr bwMode="auto">
          <a:xfrm>
            <a:off x="6065837" y="2406967"/>
            <a:ext cx="575310" cy="52832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3" name="Curved Connector 12"/>
          <p:cNvCxnSpPr>
            <a:stCxn id="8" idx="7"/>
            <a:endCxn id="11" idx="1"/>
          </p:cNvCxnSpPr>
          <p:nvPr/>
        </p:nvCxnSpPr>
        <p:spPr bwMode="auto">
          <a:xfrm rot="5400000" flipH="1" flipV="1">
            <a:off x="5569267" y="1903516"/>
            <a:ext cx="1588" cy="116164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Curved Connector 13"/>
          <p:cNvCxnSpPr>
            <a:stCxn id="7" idx="7"/>
            <a:endCxn id="8" idx="1"/>
          </p:cNvCxnSpPr>
          <p:nvPr/>
        </p:nvCxnSpPr>
        <p:spPr bwMode="auto">
          <a:xfrm rot="5400000" flipH="1" flipV="1">
            <a:off x="4000817" y="1903516"/>
            <a:ext cx="1588" cy="116164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Curved Connector 17"/>
          <p:cNvCxnSpPr>
            <a:stCxn id="11" idx="3"/>
            <a:endCxn id="8" idx="5"/>
          </p:cNvCxnSpPr>
          <p:nvPr/>
        </p:nvCxnSpPr>
        <p:spPr bwMode="auto">
          <a:xfrm rot="5400000">
            <a:off x="5569267" y="2277094"/>
            <a:ext cx="1588" cy="116164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Curved Connector 20"/>
          <p:cNvCxnSpPr>
            <a:stCxn id="8" idx="3"/>
            <a:endCxn id="7" idx="5"/>
          </p:cNvCxnSpPr>
          <p:nvPr/>
        </p:nvCxnSpPr>
        <p:spPr bwMode="auto">
          <a:xfrm rot="5400000">
            <a:off x="4000817" y="2277094"/>
            <a:ext cx="1588" cy="116164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4" name="Curved Connector 23"/>
          <p:cNvCxnSpPr/>
          <p:nvPr/>
        </p:nvCxnSpPr>
        <p:spPr bwMode="auto">
          <a:xfrm rot="5400000">
            <a:off x="2423115" y="2280420"/>
            <a:ext cx="1588" cy="116164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73" name="Picture 7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833812" y="1789112"/>
            <a:ext cx="387908" cy="302568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894137" y="3176587"/>
            <a:ext cx="302568" cy="431871"/>
          </a:xfrm>
          <a:prstGeom prst="rect">
            <a:avLst/>
          </a:prstGeom>
          <a:noFill/>
          <a:ln/>
          <a:effectLst/>
        </p:spPr>
      </p:pic>
      <p:cxnSp>
        <p:nvCxnSpPr>
          <p:cNvPr id="28" name="Curved Connector 27"/>
          <p:cNvCxnSpPr/>
          <p:nvPr/>
        </p:nvCxnSpPr>
        <p:spPr bwMode="auto">
          <a:xfrm rot="5400000" flipH="1" flipV="1">
            <a:off x="7173321" y="1932984"/>
            <a:ext cx="1588" cy="116164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57" name="Rectangle 73"/>
          <p:cNvSpPr>
            <a:spLocks noChangeArrowheads="1"/>
          </p:cNvSpPr>
          <p:nvPr/>
        </p:nvSpPr>
        <p:spPr bwMode="auto">
          <a:xfrm>
            <a:off x="0" y="100012"/>
            <a:ext cx="10080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Turn-based </a:t>
            </a:r>
            <a:r>
              <a:rPr lang="en-US" sz="4400" dirty="0" smtClean="0"/>
              <a:t>Stochastic Payoff Games</a:t>
            </a:r>
            <a:endParaRPr lang="en-US" sz="4400" dirty="0"/>
          </a:p>
        </p:txBody>
      </p:sp>
      <p:sp>
        <p:nvSpPr>
          <p:cNvPr id="57" name="Oval 30"/>
          <p:cNvSpPr>
            <a:spLocks noChangeAspect="1" noChangeArrowheads="1"/>
          </p:cNvSpPr>
          <p:nvPr/>
        </p:nvSpPr>
        <p:spPr bwMode="auto">
          <a:xfrm>
            <a:off x="7420927" y="2852102"/>
            <a:ext cx="575310" cy="528320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6" name="Oval 30"/>
          <p:cNvSpPr>
            <a:spLocks noChangeAspect="1" noChangeArrowheads="1"/>
          </p:cNvSpPr>
          <p:nvPr/>
        </p:nvSpPr>
        <p:spPr bwMode="auto">
          <a:xfrm>
            <a:off x="4873307" y="2852102"/>
            <a:ext cx="575310" cy="52832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0" name="Rectangle 39"/>
          <p:cNvSpPr>
            <a:spLocks noChangeAspect="1"/>
          </p:cNvSpPr>
          <p:nvPr/>
        </p:nvSpPr>
        <p:spPr bwMode="auto">
          <a:xfrm>
            <a:off x="5040312" y="4624387"/>
            <a:ext cx="241300" cy="2413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0" name="Straight Arrow Connector 49"/>
          <p:cNvCxnSpPr>
            <a:stCxn id="36" idx="4"/>
            <a:endCxn id="40" idx="0"/>
          </p:cNvCxnSpPr>
          <p:nvPr/>
        </p:nvCxnSpPr>
        <p:spPr bwMode="auto">
          <a:xfrm rot="5400000">
            <a:off x="4538980" y="4002404"/>
            <a:ext cx="1243965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hape 86"/>
          <p:cNvCxnSpPr>
            <a:stCxn id="40" idx="1"/>
            <a:endCxn id="74" idx="5"/>
          </p:cNvCxnSpPr>
          <p:nvPr/>
        </p:nvCxnSpPr>
        <p:spPr bwMode="auto">
          <a:xfrm rot="10800000">
            <a:off x="2816746" y="3303051"/>
            <a:ext cx="2223567" cy="1441986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hape 86"/>
          <p:cNvCxnSpPr>
            <a:stCxn id="40" idx="3"/>
            <a:endCxn id="57" idx="4"/>
          </p:cNvCxnSpPr>
          <p:nvPr/>
        </p:nvCxnSpPr>
        <p:spPr bwMode="auto">
          <a:xfrm flipV="1">
            <a:off x="5281612" y="3380422"/>
            <a:ext cx="2426970" cy="1364615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Oval 30"/>
          <p:cNvSpPr>
            <a:spLocks noChangeAspect="1" noChangeArrowheads="1"/>
          </p:cNvSpPr>
          <p:nvPr/>
        </p:nvSpPr>
        <p:spPr bwMode="auto">
          <a:xfrm>
            <a:off x="2325687" y="2852102"/>
            <a:ext cx="575310" cy="528320"/>
          </a:xfrm>
          <a:prstGeom prst="ellipse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6" name="Rectangle 75"/>
          <p:cNvSpPr>
            <a:spLocks noChangeAspect="1"/>
          </p:cNvSpPr>
          <p:nvPr/>
        </p:nvSpPr>
        <p:spPr bwMode="auto">
          <a:xfrm>
            <a:off x="2506662" y="4624387"/>
            <a:ext cx="241300" cy="2413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he-IL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7" name="Straight Arrow Connector 76"/>
          <p:cNvCxnSpPr>
            <a:stCxn id="74" idx="4"/>
            <a:endCxn id="76" idx="0"/>
          </p:cNvCxnSpPr>
          <p:nvPr/>
        </p:nvCxnSpPr>
        <p:spPr bwMode="auto">
          <a:xfrm rot="16200000" flipH="1">
            <a:off x="1998345" y="3995419"/>
            <a:ext cx="1243965" cy="1397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74" idx="6"/>
            <a:endCxn id="36" idx="2"/>
          </p:cNvCxnSpPr>
          <p:nvPr/>
        </p:nvCxnSpPr>
        <p:spPr bwMode="auto">
          <a:xfrm>
            <a:off x="2900997" y="3116262"/>
            <a:ext cx="197231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hape 86"/>
          <p:cNvCxnSpPr>
            <a:stCxn id="76" idx="3"/>
            <a:endCxn id="36" idx="3"/>
          </p:cNvCxnSpPr>
          <p:nvPr/>
        </p:nvCxnSpPr>
        <p:spPr bwMode="auto">
          <a:xfrm flipV="1">
            <a:off x="2747962" y="3303051"/>
            <a:ext cx="2209597" cy="1441986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hape 86"/>
          <p:cNvCxnSpPr>
            <a:stCxn id="76" idx="1"/>
            <a:endCxn id="74" idx="2"/>
          </p:cNvCxnSpPr>
          <p:nvPr/>
        </p:nvCxnSpPr>
        <p:spPr bwMode="auto">
          <a:xfrm rot="10800000">
            <a:off x="2325688" y="3116263"/>
            <a:ext cx="180975" cy="1628775"/>
          </a:xfrm>
          <a:prstGeom prst="curvedConnector3">
            <a:avLst>
              <a:gd name="adj1" fmla="val 41179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Curved Connector 121"/>
          <p:cNvCxnSpPr>
            <a:stCxn id="57" idx="0"/>
            <a:endCxn id="74" idx="0"/>
          </p:cNvCxnSpPr>
          <p:nvPr/>
        </p:nvCxnSpPr>
        <p:spPr bwMode="auto">
          <a:xfrm rot="16200000" flipV="1">
            <a:off x="5160962" y="304482"/>
            <a:ext cx="1588" cy="5095240"/>
          </a:xfrm>
          <a:prstGeom prst="curvedConnector3">
            <a:avLst>
              <a:gd name="adj1" fmla="val 64688496"/>
            </a:avLst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6" name="Curved Connector 125"/>
          <p:cNvCxnSpPr>
            <a:stCxn id="57" idx="1"/>
            <a:endCxn id="36" idx="7"/>
          </p:cNvCxnSpPr>
          <p:nvPr/>
        </p:nvCxnSpPr>
        <p:spPr bwMode="auto">
          <a:xfrm rot="16200000" flipV="1">
            <a:off x="6434772" y="1859066"/>
            <a:ext cx="1588" cy="214081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9" name="Curved Connector 128"/>
          <p:cNvCxnSpPr>
            <a:stCxn id="36" idx="5"/>
            <a:endCxn id="57" idx="3"/>
          </p:cNvCxnSpPr>
          <p:nvPr/>
        </p:nvCxnSpPr>
        <p:spPr bwMode="auto">
          <a:xfrm rot="16200000" flipH="1">
            <a:off x="6434772" y="2232644"/>
            <a:ext cx="1588" cy="214081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5" name="Picture 6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22912" y="4506913"/>
            <a:ext cx="183172" cy="476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6" name="Picture 6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8665" y="4506913"/>
            <a:ext cx="183172" cy="476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7" name="TextBox 156"/>
          <p:cNvSpPr txBox="1"/>
          <p:nvPr/>
        </p:nvSpPr>
        <p:spPr>
          <a:xfrm>
            <a:off x="3532187" y="2573337"/>
            <a:ext cx="723900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he-IL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799012" y="1246187"/>
            <a:ext cx="723900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he-IL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884862" y="2090737"/>
            <a:ext cx="10255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he-IL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945187" y="3051648"/>
            <a:ext cx="1025525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he-IL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100637" y="3715223"/>
            <a:ext cx="723900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he-IL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940587" y="3622012"/>
            <a:ext cx="723900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he-IL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" name="Picture 7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24062" y="4410868"/>
            <a:ext cx="187447" cy="487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69" name="Picture 7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9587" y="4413249"/>
            <a:ext cx="185616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0" name="Text Box 49"/>
          <p:cNvSpPr txBox="1">
            <a:spLocks noChangeArrowheads="1"/>
          </p:cNvSpPr>
          <p:nvPr/>
        </p:nvSpPr>
        <p:spPr bwMode="auto">
          <a:xfrm>
            <a:off x="288925" y="6130925"/>
            <a:ext cx="9244013" cy="10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Objective: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MAX</a:t>
            </a:r>
            <a:r>
              <a:rPr lang="en-US" sz="3200" dirty="0" smtClean="0"/>
              <a:t>/</a:t>
            </a:r>
            <a:r>
              <a:rPr lang="en-US" sz="3200" b="1" dirty="0" smtClean="0">
                <a:solidFill>
                  <a:srgbClr val="009900"/>
                </a:solidFill>
              </a:rPr>
              <a:t>min</a:t>
            </a:r>
            <a:r>
              <a:rPr lang="en-US" sz="3200" dirty="0" smtClean="0"/>
              <a:t> the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33CC"/>
                </a:solidFill>
              </a:rPr>
              <a:t>expected</a:t>
            </a:r>
            <a:r>
              <a:rPr lang="en-US" sz="3200" dirty="0" smtClean="0"/>
              <a:t> average reward </a:t>
            </a:r>
            <a:r>
              <a:rPr lang="en-US" sz="3200" dirty="0" smtClean="0">
                <a:solidFill>
                  <a:srgbClr val="993300"/>
                </a:solidFill>
              </a:rPr>
              <a:t>per turn </a:t>
            </a: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171" name="Text Box 56"/>
          <p:cNvSpPr txBox="1">
            <a:spLocks noChangeArrowheads="1"/>
          </p:cNvSpPr>
          <p:nvPr/>
        </p:nvSpPr>
        <p:spPr bwMode="auto">
          <a:xfrm>
            <a:off x="602456" y="5348287"/>
            <a:ext cx="8616950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Two Players</a:t>
            </a:r>
            <a:r>
              <a:rPr lang="en-US" sz="3200" dirty="0"/>
              <a:t>:  </a:t>
            </a:r>
            <a:r>
              <a:rPr lang="en-US" sz="3200" b="1" dirty="0">
                <a:solidFill>
                  <a:srgbClr val="FF0000"/>
                </a:solidFill>
              </a:rPr>
              <a:t>MAX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rgbClr val="009900"/>
                </a:solidFill>
              </a:rPr>
              <a:t>min</a:t>
            </a:r>
          </a:p>
        </p:txBody>
      </p:sp>
      <p:cxnSp>
        <p:nvCxnSpPr>
          <p:cNvPr id="173" name="Straight Arrow Connector 172"/>
          <p:cNvCxnSpPr>
            <a:stCxn id="36" idx="4"/>
            <a:endCxn id="40" idx="0"/>
          </p:cNvCxnSpPr>
          <p:nvPr/>
        </p:nvCxnSpPr>
        <p:spPr bwMode="auto">
          <a:xfrm rot="5400000">
            <a:off x="4538980" y="4002404"/>
            <a:ext cx="1243965" cy="1588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6" name="Curved Connector 175"/>
          <p:cNvCxnSpPr>
            <a:stCxn id="57" idx="1"/>
            <a:endCxn id="36" idx="7"/>
          </p:cNvCxnSpPr>
          <p:nvPr/>
        </p:nvCxnSpPr>
        <p:spPr bwMode="auto">
          <a:xfrm rot="16200000" flipV="1">
            <a:off x="6434772" y="1859066"/>
            <a:ext cx="1588" cy="214081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9" name="Straight Arrow Connector 178"/>
          <p:cNvCxnSpPr>
            <a:stCxn id="74" idx="4"/>
            <a:endCxn id="76" idx="0"/>
          </p:cNvCxnSpPr>
          <p:nvPr/>
        </p:nvCxnSpPr>
        <p:spPr bwMode="auto">
          <a:xfrm rot="16200000" flipH="1">
            <a:off x="1998345" y="3995419"/>
            <a:ext cx="1243965" cy="1397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2" name="Oval 74"/>
          <p:cNvSpPr>
            <a:spLocks noChangeAspect="1" noChangeArrowheads="1"/>
          </p:cNvSpPr>
          <p:nvPr/>
        </p:nvSpPr>
        <p:spPr bwMode="auto">
          <a:xfrm>
            <a:off x="5071268" y="3034506"/>
            <a:ext cx="179388" cy="1635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pic>
        <p:nvPicPr>
          <p:cNvPr id="183" name="Picture 182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318233" y="2151061"/>
            <a:ext cx="1237153" cy="488112"/>
          </a:xfrm>
          <a:prstGeom prst="rect">
            <a:avLst/>
          </a:prstGeom>
          <a:noFill/>
          <a:ln/>
          <a:effectLst/>
        </p:spPr>
      </p:pic>
      <p:pic>
        <p:nvPicPr>
          <p:cNvPr id="185" name="Picture 18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497385" y="2151061"/>
            <a:ext cx="1237155" cy="488113"/>
          </a:xfrm>
          <a:prstGeom prst="rect">
            <a:avLst/>
          </a:prstGeom>
          <a:noFill/>
          <a:ln/>
          <a:effectLst/>
        </p:spPr>
      </p:pic>
      <p:pic>
        <p:nvPicPr>
          <p:cNvPr id="187" name="Picture 18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8177210" y="2874961"/>
            <a:ext cx="1237158" cy="488114"/>
          </a:xfrm>
          <a:prstGeom prst="rect">
            <a:avLst/>
          </a:prstGeom>
          <a:noFill/>
          <a:ln/>
          <a:effectLst/>
        </p:spPr>
      </p:pic>
      <p:pic>
        <p:nvPicPr>
          <p:cNvPr id="193" name="Picture 192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911011" y="5348287"/>
            <a:ext cx="5999839" cy="48817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152E-7 1.70132E-6 L 0.00016 0.215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6 0.21529 C 0.02078 0.21634 0.04141 0.2176 0.06141 0.21382 C 0.0814 0.21025 0.10077 0.20269 0.12061 0.19387 C 0.14029 0.18525 0.16234 0.17475 0.17981 0.16194 C 0.19713 0.14934 0.2132 0.13316 0.22485 0.11783 C 0.23681 0.10229 0.24532 0.08864 0.25067 0.06889 C 0.25587 0.04936 0.25602 0.02478 0.2565 0.00063 " pathEditMode="relative" rAng="0" ptsTypes="aaaaaaA">
                                      <p:cBhvr>
                                        <p:cTn id="2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39 1.70132E-6 C 0.25193 -0.0084 0.24847 -0.01659 0.23697 -0.02605 C 0.22548 -0.0355 0.20422 -0.05062 0.18643 -0.05671 C 0.16864 -0.0628 0.15179 -0.06364 0.13022 -0.0628 C 0.10864 -0.06196 0.07385 -0.05797 0.05668 -0.05209 C 0.03952 -0.04621 0.0359 -0.03613 0.02693 -0.02752 C 0.01795 -0.01891 0.01039 -0.00945 0.00283 1.70132E-6 " pathEditMode="relative" rAng="0" ptsTypes="aaaaaaA">
                                      <p:cBhvr>
                                        <p:cTn id="3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3 1.70132E-6 L 0.00079 0.215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6 0.21529 C -0.01574 0.21487 -0.03149 0.21445 -0.04865 0.21067 C -0.06597 0.20689 -0.0866 0.19954 -0.10313 0.19239 C -0.11951 0.18504 -0.13194 0.17874 -0.14722 0.16656 C -0.16249 0.15459 -0.18154 0.13841 -0.19477 0.11972 C -0.208 0.10103 -0.22059 0.06994 -0.22642 0.05482 C -0.2324 0.0397 -0.22595 0.03823 -0.22988 0.02919 C -0.23398 0.01995 -0.24216 0.01008 -0.25019 0.00042 " pathEditMode="relative" rAng="0" ptsTypes="aaaaaaaA">
                                      <p:cBhvr>
                                        <p:cTn id="4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66 -0.00231 L -0.25035 0.215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/>
      <p:bldP spid="172" grpId="0" animBg="1"/>
      <p:bldP spid="172" grpId="1" animBg="1"/>
      <p:bldP spid="172" grpId="2" animBg="1"/>
      <p:bldP spid="172" grpId="3" animBg="1"/>
      <p:bldP spid="172" grpId="4" animBg="1"/>
      <p:bldP spid="172" grpId="5" animBg="1"/>
      <p:bldP spid="172" grpId="6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582612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33CC"/>
                </a:solidFill>
              </a:rPr>
              <a:t> lower bound for </a:t>
            </a:r>
            <a:r>
              <a:rPr lang="en-US" dirty="0" smtClean="0">
                <a:solidFill>
                  <a:srgbClr val="00B050"/>
                </a:solidFill>
              </a:rPr>
              <a:t>DMDPs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747" y="5461583"/>
            <a:ext cx="10080625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Animation by </a:t>
            </a:r>
            <a:r>
              <a:rPr lang="en-US" sz="3200" dirty="0" smtClean="0">
                <a:solidFill>
                  <a:srgbClr val="CC9900"/>
                </a:solidFill>
              </a:rPr>
              <a:t>Thomas </a:t>
            </a:r>
            <a:r>
              <a:rPr lang="en-US" sz="3200" dirty="0" err="1" smtClean="0">
                <a:solidFill>
                  <a:srgbClr val="CC9900"/>
                </a:solidFill>
              </a:rPr>
              <a:t>Dueholm</a:t>
            </a:r>
            <a:r>
              <a:rPr lang="en-US" sz="3200" dirty="0" smtClean="0">
                <a:solidFill>
                  <a:srgbClr val="CC9900"/>
                </a:solidFill>
              </a:rPr>
              <a:t> Hansen</a:t>
            </a:r>
            <a:endParaRPr lang="en-US" sz="3200" dirty="0">
              <a:solidFill>
                <a:srgbClr val="CC9900"/>
              </a:solidFill>
            </a:endParaRPr>
          </a:p>
        </p:txBody>
      </p:sp>
      <p:sp>
        <p:nvSpPr>
          <p:cNvPr id="7" name="Oval 30"/>
          <p:cNvSpPr>
            <a:spLocks noChangeAspect="1" noChangeArrowheads="1"/>
          </p:cNvSpPr>
          <p:nvPr/>
        </p:nvSpPr>
        <p:spPr bwMode="auto">
          <a:xfrm>
            <a:off x="2928937" y="2406967"/>
            <a:ext cx="575310" cy="52832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Oval 30"/>
          <p:cNvSpPr>
            <a:spLocks noChangeAspect="1" noChangeArrowheads="1"/>
          </p:cNvSpPr>
          <p:nvPr/>
        </p:nvSpPr>
        <p:spPr bwMode="auto">
          <a:xfrm>
            <a:off x="4497387" y="2406967"/>
            <a:ext cx="575310" cy="52832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1" name="Oval 30"/>
          <p:cNvSpPr>
            <a:spLocks noChangeAspect="1" noChangeArrowheads="1"/>
          </p:cNvSpPr>
          <p:nvPr/>
        </p:nvSpPr>
        <p:spPr bwMode="auto">
          <a:xfrm>
            <a:off x="6065837" y="2406967"/>
            <a:ext cx="575310" cy="528320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3" name="Curved Connector 12"/>
          <p:cNvCxnSpPr>
            <a:stCxn id="8" idx="6"/>
            <a:endCxn id="11" idx="2"/>
          </p:cNvCxnSpPr>
          <p:nvPr/>
        </p:nvCxnSpPr>
        <p:spPr bwMode="auto">
          <a:xfrm>
            <a:off x="5072697" y="2671127"/>
            <a:ext cx="993140" cy="1588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Curved Connector 13"/>
          <p:cNvCxnSpPr>
            <a:stCxn id="7" idx="6"/>
            <a:endCxn id="8" idx="2"/>
          </p:cNvCxnSpPr>
          <p:nvPr/>
        </p:nvCxnSpPr>
        <p:spPr bwMode="auto">
          <a:xfrm>
            <a:off x="3504247" y="2671127"/>
            <a:ext cx="993140" cy="1588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Curved Connector 17"/>
          <p:cNvCxnSpPr>
            <a:stCxn id="11" idx="3"/>
            <a:endCxn id="8" idx="5"/>
          </p:cNvCxnSpPr>
          <p:nvPr/>
        </p:nvCxnSpPr>
        <p:spPr bwMode="auto">
          <a:xfrm rot="5400000">
            <a:off x="5569267" y="2277094"/>
            <a:ext cx="1588" cy="116164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Curved Connector 20"/>
          <p:cNvCxnSpPr>
            <a:stCxn id="8" idx="3"/>
            <a:endCxn id="7" idx="5"/>
          </p:cNvCxnSpPr>
          <p:nvPr/>
        </p:nvCxnSpPr>
        <p:spPr bwMode="auto">
          <a:xfrm rot="5400000">
            <a:off x="4000817" y="2277094"/>
            <a:ext cx="1588" cy="116164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4" name="Curved Connector 23"/>
          <p:cNvCxnSpPr/>
          <p:nvPr/>
        </p:nvCxnSpPr>
        <p:spPr bwMode="auto">
          <a:xfrm rot="5400000">
            <a:off x="2423115" y="2280420"/>
            <a:ext cx="1588" cy="1161644"/>
          </a:xfrm>
          <a:prstGeom prst="curvedConnector3">
            <a:avLst>
              <a:gd name="adj1" fmla="val 1926769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5" name="Curved Connector 24"/>
          <p:cNvCxnSpPr>
            <a:stCxn id="7" idx="1"/>
            <a:endCxn id="7" idx="7"/>
          </p:cNvCxnSpPr>
          <p:nvPr/>
        </p:nvCxnSpPr>
        <p:spPr bwMode="auto">
          <a:xfrm rot="5400000" flipH="1" flipV="1">
            <a:off x="3216592" y="2280935"/>
            <a:ext cx="1588" cy="406806"/>
          </a:xfrm>
          <a:prstGeom prst="curvedConnector3">
            <a:avLst>
              <a:gd name="adj1" fmla="val 30235652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4" name="Curved Connector 33"/>
          <p:cNvCxnSpPr>
            <a:stCxn id="8" idx="1"/>
            <a:endCxn id="8" idx="7"/>
          </p:cNvCxnSpPr>
          <p:nvPr/>
        </p:nvCxnSpPr>
        <p:spPr bwMode="auto">
          <a:xfrm rot="5400000" flipH="1" flipV="1">
            <a:off x="4785042" y="2280935"/>
            <a:ext cx="1588" cy="406806"/>
          </a:xfrm>
          <a:prstGeom prst="curvedConnector3">
            <a:avLst>
              <a:gd name="adj1" fmla="val 28407691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6" name="Curved Connector 45"/>
          <p:cNvCxnSpPr>
            <a:stCxn id="11" idx="1"/>
            <a:endCxn id="11" idx="7"/>
          </p:cNvCxnSpPr>
          <p:nvPr/>
        </p:nvCxnSpPr>
        <p:spPr bwMode="auto">
          <a:xfrm rot="5400000" flipH="1" flipV="1">
            <a:off x="6353492" y="2280935"/>
            <a:ext cx="1588" cy="406806"/>
          </a:xfrm>
          <a:prstGeom prst="curvedConnector3">
            <a:avLst>
              <a:gd name="adj1" fmla="val 26579668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5" name="Curved Connector 64"/>
          <p:cNvCxnSpPr/>
          <p:nvPr/>
        </p:nvCxnSpPr>
        <p:spPr bwMode="auto">
          <a:xfrm>
            <a:off x="6669087" y="2664959"/>
            <a:ext cx="993140" cy="1588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pic>
        <p:nvPicPr>
          <p:cNvPr id="73" name="Picture 7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833812" y="3297237"/>
            <a:ext cx="387908" cy="302568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660706" y="1487487"/>
            <a:ext cx="302568" cy="431871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402262" y="2269905"/>
            <a:ext cx="303432" cy="3034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582612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(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33CC"/>
                </a:solidFill>
              </a:rPr>
              <a:t> lower bound for </a:t>
            </a:r>
            <a:r>
              <a:rPr lang="en-US" dirty="0" smtClean="0">
                <a:solidFill>
                  <a:srgbClr val="00B050"/>
                </a:solidFill>
              </a:rPr>
              <a:t>DMDPs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CC6600"/>
                </a:solidFill>
              </a:rPr>
              <a:t> [Hansen-Z ’10]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747" y="6064833"/>
            <a:ext cx="10080625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Animation by </a:t>
            </a:r>
            <a:r>
              <a:rPr lang="en-US" sz="3200" dirty="0" smtClean="0">
                <a:solidFill>
                  <a:srgbClr val="CC9900"/>
                </a:solidFill>
              </a:rPr>
              <a:t>Thomas </a:t>
            </a:r>
            <a:r>
              <a:rPr lang="en-US" sz="3200" dirty="0" err="1" smtClean="0">
                <a:solidFill>
                  <a:srgbClr val="CC9900"/>
                </a:solidFill>
              </a:rPr>
              <a:t>Dueholm</a:t>
            </a:r>
            <a:r>
              <a:rPr lang="en-US" sz="3200" dirty="0" smtClean="0">
                <a:solidFill>
                  <a:srgbClr val="CC9900"/>
                </a:solidFill>
              </a:rPr>
              <a:t> Hansen</a:t>
            </a:r>
            <a:endParaRPr lang="en-US" sz="3200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94" y="582612"/>
            <a:ext cx="10080625" cy="873125"/>
          </a:xfrm>
        </p:spPr>
        <p:txBody>
          <a:bodyPr/>
          <a:lstStyle/>
          <a:p>
            <a:r>
              <a:rPr lang="en-US" kern="1200" dirty="0" smtClean="0">
                <a:solidFill>
                  <a:srgbClr val="990099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SWITCH ALL </a:t>
            </a:r>
            <a:r>
              <a:rPr lang="en-US" dirty="0" smtClean="0">
                <a:solidFill>
                  <a:srgbClr val="0033CC"/>
                </a:solidFill>
              </a:rPr>
              <a:t>for </a:t>
            </a:r>
            <a:r>
              <a:rPr lang="en-US" kern="1200" dirty="0" smtClean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DMDPs</a:t>
            </a:r>
            <a:endParaRPr lang="en-US" kern="1200" dirty="0">
              <a:solidFill>
                <a:srgbClr val="00B05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093" y="2271712"/>
            <a:ext cx="8807450" cy="7793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dirty="0" smtClean="0">
                <a:solidFill>
                  <a:srgbClr val="FF0000"/>
                </a:solidFill>
              </a:rPr>
              <a:t>Conjecture:</a:t>
            </a:r>
            <a:endParaRPr lang="he-IL" sz="4800" dirty="0" smtClean="0">
              <a:solidFill>
                <a:srgbClr val="CC66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13494" y="3055937"/>
            <a:ext cx="10080625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990099"/>
                </a:solidFill>
              </a:rPr>
              <a:t>SWITCH  ALL </a:t>
            </a:r>
            <a:r>
              <a:rPr lang="en-US" sz="4000" dirty="0" smtClean="0"/>
              <a:t>for </a:t>
            </a:r>
            <a:r>
              <a:rPr lang="en-US" sz="4000" dirty="0" smtClean="0">
                <a:solidFill>
                  <a:srgbClr val="00B050"/>
                </a:solidFill>
              </a:rPr>
              <a:t>DMDPs</a:t>
            </a:r>
            <a:r>
              <a:rPr lang="en-US" sz="4000" dirty="0" smtClean="0"/>
              <a:t> converges</a:t>
            </a:r>
            <a:br>
              <a:rPr lang="en-US" sz="4000" dirty="0" smtClean="0"/>
            </a:br>
            <a:r>
              <a:rPr lang="en-US" sz="4000" dirty="0" smtClean="0"/>
              <a:t> after at most 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/>
              <a:t> iterations</a:t>
            </a:r>
            <a:endParaRPr lang="en-US" sz="4000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799012" y="4745037"/>
            <a:ext cx="2714625" cy="1508125"/>
          </a:xfrm>
          <a:prstGeom prst="wedgeRoundRectCallout">
            <a:avLst>
              <a:gd name="adj1" fmla="val -26376"/>
              <a:gd name="adj2" fmla="val -83323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Number of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edges</a:t>
            </a:r>
            <a:endParaRPr kumimoji="0" lang="he-IL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82612"/>
            <a:ext cx="10080625" cy="1466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kern="0" dirty="0" smtClean="0">
                <a:solidFill>
                  <a:schemeClr val="accent6"/>
                </a:solidFill>
                <a:latin typeface="Arial"/>
                <a:ea typeface="Arial Unicode MS"/>
                <a:cs typeface="Arial Unicode MS"/>
              </a:rPr>
              <a:t>Many intriguing and </a:t>
            </a:r>
            <a:r>
              <a:rPr lang="en-US" sz="4800" kern="0" dirty="0" smtClean="0">
                <a:solidFill>
                  <a:schemeClr val="accent6"/>
                </a:solidFill>
                <a:latin typeface="Arial"/>
                <a:ea typeface="Arial Unicode MS"/>
                <a:cs typeface="Arial Unicode MS"/>
              </a:rPr>
              <a:t/>
            </a:r>
            <a:br>
              <a:rPr lang="en-US" sz="4800" kern="0" dirty="0" smtClean="0">
                <a:solidFill>
                  <a:schemeClr val="accent6"/>
                </a:solidFill>
                <a:latin typeface="Arial"/>
                <a:ea typeface="Arial Unicode MS"/>
                <a:cs typeface="Arial Unicode MS"/>
              </a:rPr>
            </a:br>
            <a:r>
              <a:rPr lang="en-US" sz="4800" kern="0" dirty="0" smtClean="0">
                <a:solidFill>
                  <a:schemeClr val="accent6"/>
                </a:solidFill>
                <a:latin typeface="Arial"/>
                <a:ea typeface="Arial Unicode MS"/>
                <a:cs typeface="Arial Unicode MS"/>
              </a:rPr>
              <a:t>important </a:t>
            </a:r>
            <a:r>
              <a:rPr lang="en-US" sz="4800" kern="0" dirty="0" smtClean="0">
                <a:latin typeface="Arial"/>
                <a:ea typeface="Arial Unicode MS"/>
                <a:cs typeface="Arial Unicode MS"/>
              </a:rPr>
              <a:t>open problems </a:t>
            </a:r>
            <a:r>
              <a:rPr lang="en-US" sz="4800" kern="0" dirty="0" smtClean="0">
                <a:solidFill>
                  <a:schemeClr val="accent6"/>
                </a:solidFill>
                <a:latin typeface="Arial"/>
                <a:ea typeface="Arial Unicode MS"/>
                <a:cs typeface="Arial Unicode MS"/>
              </a:rPr>
              <a:t>… </a:t>
            </a:r>
            <a:endParaRPr lang="he-IL" sz="4800" dirty="0">
              <a:solidFill>
                <a:schemeClr val="accent6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36587" y="4562840"/>
            <a:ext cx="239776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AUSOs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50129" y="4562840"/>
            <a:ext cx="2035809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9900"/>
                </a:solidFill>
              </a:rPr>
              <a:t>SPGs</a:t>
            </a:r>
            <a:r>
              <a:rPr lang="en-US" sz="4000" dirty="0" smtClean="0">
                <a:solidFill>
                  <a:srgbClr val="990099"/>
                </a:solidFill>
              </a:rPr>
              <a:t>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11748" y="5588365"/>
            <a:ext cx="1008062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accent2"/>
                </a:solidFill>
              </a:rPr>
              <a:t>Strongly Polynomial </a:t>
            </a:r>
            <a:r>
              <a:rPr lang="en-US" sz="4000" dirty="0" smtClean="0"/>
              <a:t>algorithms for</a:t>
            </a:r>
            <a:endParaRPr lang="en-US" sz="40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301720" y="4562840"/>
            <a:ext cx="215646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CC9900"/>
                </a:solidFill>
              </a:rPr>
              <a:t>MPGs</a:t>
            </a:r>
            <a:r>
              <a:rPr lang="en-US" sz="4000" dirty="0" smtClean="0">
                <a:solidFill>
                  <a:srgbClr val="990099"/>
                </a:solidFill>
              </a:rPr>
              <a:t>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573962" y="4562840"/>
            <a:ext cx="179451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990099"/>
                </a:solidFill>
              </a:rPr>
              <a:t>PGs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6987" y="3959590"/>
            <a:ext cx="1008062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accent2"/>
                </a:solidFill>
              </a:rPr>
              <a:t>Polynomial</a:t>
            </a:r>
            <a:r>
              <a:rPr lang="en-US" sz="4000" dirty="0" smtClean="0"/>
              <a:t> algorithms for</a:t>
            </a:r>
            <a:endParaRPr lang="en-US" sz="40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6987" y="6191615"/>
            <a:ext cx="1008062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00B050"/>
                </a:solidFill>
              </a:rPr>
              <a:t>MDPs</a:t>
            </a:r>
            <a:r>
              <a:rPr lang="en-US" sz="4000" dirty="0" smtClean="0">
                <a:solidFill>
                  <a:srgbClr val="990099"/>
                </a:solidFill>
              </a:rPr>
              <a:t>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2452687"/>
            <a:ext cx="10080625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Polynomial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CC6600"/>
                </a:solidFill>
              </a:rPr>
              <a:t>Policy Iteration Algorithms </a:t>
            </a:r>
            <a:r>
              <a:rPr lang="en-US" sz="4000" dirty="0" smtClean="0">
                <a:solidFill>
                  <a:srgbClr val="FF0000"/>
                </a:solidFill>
              </a:rPr>
              <a:t>???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8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 noChangeAspect="1"/>
          </p:cNvGrpSpPr>
          <p:nvPr/>
        </p:nvGrpSpPr>
        <p:grpSpPr bwMode="auto">
          <a:xfrm>
            <a:off x="584200" y="2090738"/>
            <a:ext cx="2990850" cy="3046412"/>
            <a:chOff x="1381" y="1074"/>
            <a:chExt cx="3220" cy="3279"/>
          </a:xfrm>
        </p:grpSpPr>
        <p:sp>
          <p:nvSpPr>
            <p:cNvPr id="251907" name="Oval 3"/>
            <p:cNvSpPr>
              <a:spLocks noChangeAspect="1" noChangeArrowheads="1"/>
            </p:cNvSpPr>
            <p:nvPr/>
          </p:nvSpPr>
          <p:spPr bwMode="auto">
            <a:xfrm>
              <a:off x="1381" y="1921"/>
              <a:ext cx="409" cy="376"/>
            </a:xfrm>
            <a:prstGeom prst="ellipse">
              <a:avLst/>
            </a:prstGeom>
            <a:solidFill>
              <a:srgbClr val="008000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380" y="1089"/>
              <a:ext cx="409" cy="376"/>
              <a:chOff x="3611" y="2500"/>
              <a:chExt cx="453" cy="416"/>
            </a:xfrm>
          </p:grpSpPr>
          <p:sp>
            <p:nvSpPr>
              <p:cNvPr id="251909" name="Oval 5"/>
              <p:cNvSpPr>
                <a:spLocks noChangeAspect="1" noChangeArrowheads="1"/>
              </p:cNvSpPr>
              <p:nvPr/>
            </p:nvSpPr>
            <p:spPr bwMode="auto">
              <a:xfrm>
                <a:off x="3611" y="2500"/>
                <a:ext cx="453" cy="416"/>
              </a:xfrm>
              <a:prstGeom prst="ellipse">
                <a:avLst/>
              </a:prstGeom>
              <a:solidFill>
                <a:srgbClr val="FF0000">
                  <a:alpha val="8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1910" name="Oval 6"/>
              <p:cNvSpPr>
                <a:spLocks noChangeAspect="1" noChangeArrowheads="1"/>
              </p:cNvSpPr>
              <p:nvPr/>
            </p:nvSpPr>
            <p:spPr bwMode="auto">
              <a:xfrm>
                <a:off x="3781" y="2656"/>
                <a:ext cx="113" cy="10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51911" name="Oval 7"/>
            <p:cNvSpPr>
              <a:spLocks noChangeAspect="1" noChangeArrowheads="1"/>
            </p:cNvSpPr>
            <p:nvPr/>
          </p:nvSpPr>
          <p:spPr bwMode="auto">
            <a:xfrm>
              <a:off x="4183" y="1916"/>
              <a:ext cx="409" cy="376"/>
            </a:xfrm>
            <a:prstGeom prst="ellipse">
              <a:avLst/>
            </a:prstGeom>
            <a:solidFill>
              <a:srgbClr val="008000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2" name="Oval 8"/>
            <p:cNvSpPr>
              <a:spLocks noChangeAspect="1" noChangeArrowheads="1"/>
            </p:cNvSpPr>
            <p:nvPr/>
          </p:nvSpPr>
          <p:spPr bwMode="auto">
            <a:xfrm>
              <a:off x="2240" y="3977"/>
              <a:ext cx="409" cy="376"/>
            </a:xfrm>
            <a:prstGeom prst="ellipse">
              <a:avLst/>
            </a:prstGeom>
            <a:solidFill>
              <a:srgbClr val="008000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3" name="Oval 9"/>
            <p:cNvSpPr>
              <a:spLocks noChangeAspect="1" noChangeArrowheads="1"/>
            </p:cNvSpPr>
            <p:nvPr/>
          </p:nvSpPr>
          <p:spPr bwMode="auto">
            <a:xfrm>
              <a:off x="2241" y="1074"/>
              <a:ext cx="409" cy="376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4" name="Oval 10"/>
            <p:cNvSpPr>
              <a:spLocks noChangeAspect="1" noChangeArrowheads="1"/>
            </p:cNvSpPr>
            <p:nvPr/>
          </p:nvSpPr>
          <p:spPr bwMode="auto">
            <a:xfrm>
              <a:off x="1395" y="3117"/>
              <a:ext cx="409" cy="376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5" name="Oval 11"/>
            <p:cNvSpPr>
              <a:spLocks noChangeAspect="1" noChangeArrowheads="1"/>
            </p:cNvSpPr>
            <p:nvPr/>
          </p:nvSpPr>
          <p:spPr bwMode="auto">
            <a:xfrm>
              <a:off x="3392" y="3971"/>
              <a:ext cx="409" cy="376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6" name="Oval 12"/>
            <p:cNvSpPr>
              <a:spLocks noChangeAspect="1" noChangeArrowheads="1"/>
            </p:cNvSpPr>
            <p:nvPr/>
          </p:nvSpPr>
          <p:spPr bwMode="auto">
            <a:xfrm>
              <a:off x="4192" y="3153"/>
              <a:ext cx="409" cy="376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1917" name="Rectangle 13"/>
            <p:cNvSpPr>
              <a:spLocks noChangeAspect="1" noChangeArrowheads="1"/>
            </p:cNvSpPr>
            <p:nvPr/>
          </p:nvSpPr>
          <p:spPr bwMode="auto">
            <a:xfrm>
              <a:off x="2770" y="2157"/>
              <a:ext cx="74" cy="1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cxnSp>
          <p:nvCxnSpPr>
            <p:cNvPr id="251918" name="AutoShape 14"/>
            <p:cNvCxnSpPr>
              <a:cxnSpLocks noChangeAspect="1" noChangeShapeType="1"/>
              <a:stCxn id="251909" idx="3"/>
              <a:endCxn id="251917" idx="3"/>
            </p:cNvCxnSpPr>
            <p:nvPr/>
          </p:nvCxnSpPr>
          <p:spPr bwMode="auto">
            <a:xfrm flipH="1">
              <a:off x="2844" y="1410"/>
              <a:ext cx="596" cy="7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1919" name="AutoShape 15"/>
            <p:cNvCxnSpPr>
              <a:cxnSpLocks noChangeAspect="1" noChangeShapeType="1"/>
              <a:stCxn id="251917" idx="1"/>
              <a:endCxn id="251913" idx="5"/>
            </p:cNvCxnSpPr>
            <p:nvPr/>
          </p:nvCxnSpPr>
          <p:spPr bwMode="auto">
            <a:xfrm flipH="1" flipV="1">
              <a:off x="2590" y="1395"/>
              <a:ext cx="180" cy="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1920" name="AutoShape 16"/>
            <p:cNvCxnSpPr>
              <a:cxnSpLocks noChangeAspect="1" noChangeShapeType="1"/>
              <a:stCxn id="251917" idx="1"/>
              <a:endCxn id="251907" idx="6"/>
            </p:cNvCxnSpPr>
            <p:nvPr/>
          </p:nvCxnSpPr>
          <p:spPr bwMode="auto">
            <a:xfrm flipH="1" flipV="1">
              <a:off x="1790" y="2109"/>
              <a:ext cx="980" cy="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1921" name="AutoShape 17"/>
            <p:cNvCxnSpPr>
              <a:cxnSpLocks noChangeAspect="1" noChangeShapeType="1"/>
              <a:stCxn id="251917" idx="1"/>
              <a:endCxn id="251914" idx="7"/>
            </p:cNvCxnSpPr>
            <p:nvPr/>
          </p:nvCxnSpPr>
          <p:spPr bwMode="auto">
            <a:xfrm flipH="1">
              <a:off x="1744" y="2208"/>
              <a:ext cx="1026" cy="9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1922" name="Rectangle 18"/>
            <p:cNvSpPr>
              <a:spLocks noChangeAspect="1" noChangeArrowheads="1"/>
            </p:cNvSpPr>
            <p:nvPr/>
          </p:nvSpPr>
          <p:spPr bwMode="auto">
            <a:xfrm>
              <a:off x="3423" y="2409"/>
              <a:ext cx="74" cy="1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cxnSp>
          <p:nvCxnSpPr>
            <p:cNvPr id="251923" name="AutoShape 19"/>
            <p:cNvCxnSpPr>
              <a:cxnSpLocks noChangeAspect="1" noChangeShapeType="1"/>
              <a:stCxn id="251909" idx="4"/>
              <a:endCxn id="251922" idx="0"/>
            </p:cNvCxnSpPr>
            <p:nvPr/>
          </p:nvCxnSpPr>
          <p:spPr bwMode="auto">
            <a:xfrm flipH="1">
              <a:off x="3460" y="1465"/>
              <a:ext cx="125" cy="944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1924" name="AutoShape 20"/>
            <p:cNvCxnSpPr>
              <a:cxnSpLocks noChangeAspect="1" noChangeShapeType="1"/>
              <a:stCxn id="251922" idx="2"/>
              <a:endCxn id="251916" idx="1"/>
            </p:cNvCxnSpPr>
            <p:nvPr/>
          </p:nvCxnSpPr>
          <p:spPr bwMode="auto">
            <a:xfrm>
              <a:off x="3460" y="2510"/>
              <a:ext cx="792" cy="698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1925" name="AutoShape 21"/>
            <p:cNvCxnSpPr>
              <a:cxnSpLocks noChangeAspect="1" noChangeShapeType="1"/>
              <a:stCxn id="251922" idx="2"/>
              <a:endCxn id="251912" idx="7"/>
            </p:cNvCxnSpPr>
            <p:nvPr/>
          </p:nvCxnSpPr>
          <p:spPr bwMode="auto">
            <a:xfrm flipH="1">
              <a:off x="2589" y="2510"/>
              <a:ext cx="871" cy="1522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</p:cxnSp>
        <p:pic>
          <p:nvPicPr>
            <p:cNvPr id="251926" name="Picture 22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00" y="1614"/>
              <a:ext cx="155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27" name="Picture 2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92" y="1984"/>
              <a:ext cx="155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28" name="Picture 24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42" y="2546"/>
              <a:ext cx="155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29" name="Picture 25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24" y="2980"/>
              <a:ext cx="155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30" name="Picture 26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87" y="2720"/>
              <a:ext cx="155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31" name="Picture 27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03" y="1823"/>
              <a:ext cx="262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1932" name="Picture 28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23" y="1690"/>
              <a:ext cx="262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251953" name="Text Box 49"/>
          <p:cNvSpPr txBox="1">
            <a:spLocks noChangeArrowheads="1"/>
          </p:cNvSpPr>
          <p:nvPr/>
        </p:nvSpPr>
        <p:spPr bwMode="auto">
          <a:xfrm>
            <a:off x="581025" y="5748338"/>
            <a:ext cx="91424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Both players have optimal </a:t>
            </a:r>
            <a:r>
              <a:rPr lang="en-US" sz="3200" b="1">
                <a:solidFill>
                  <a:srgbClr val="FF0000"/>
                </a:solidFill>
              </a:rPr>
              <a:t>positional</a:t>
            </a:r>
            <a:r>
              <a:rPr lang="en-US" sz="3200"/>
              <a:t> strategies</a:t>
            </a:r>
          </a:p>
        </p:txBody>
      </p:sp>
      <p:sp>
        <p:nvSpPr>
          <p:cNvPr id="251954" name="Text Box 50"/>
          <p:cNvSpPr txBox="1">
            <a:spLocks noChangeArrowheads="1"/>
          </p:cNvSpPr>
          <p:nvPr/>
        </p:nvSpPr>
        <p:spPr bwMode="auto">
          <a:xfrm>
            <a:off x="0" y="6415088"/>
            <a:ext cx="10080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Can optimal strategies be found in </a:t>
            </a:r>
            <a:r>
              <a:rPr lang="en-US" sz="3200" b="1" dirty="0">
                <a:solidFill>
                  <a:srgbClr val="0033CC"/>
                </a:solidFill>
              </a:rPr>
              <a:t>polynomial</a:t>
            </a:r>
            <a:r>
              <a:rPr lang="en-US" sz="3200" dirty="0"/>
              <a:t> time?</a:t>
            </a:r>
          </a:p>
        </p:txBody>
      </p:sp>
      <p:sp>
        <p:nvSpPr>
          <p:cNvPr id="251934" name="Text Box 30"/>
          <p:cNvSpPr txBox="1">
            <a:spLocks noChangeAspect="1" noChangeArrowheads="1"/>
          </p:cNvSpPr>
          <p:nvPr/>
        </p:nvSpPr>
        <p:spPr bwMode="auto">
          <a:xfrm>
            <a:off x="4071938" y="2344734"/>
            <a:ext cx="5599112" cy="5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solidFill>
                  <a:srgbClr val="CC0066"/>
                </a:solidFill>
              </a:rPr>
              <a:t>Limiting average version</a:t>
            </a:r>
          </a:p>
        </p:txBody>
      </p:sp>
      <p:sp>
        <p:nvSpPr>
          <p:cNvPr id="251935" name="Text Box 31"/>
          <p:cNvSpPr txBox="1">
            <a:spLocks noChangeAspect="1" noChangeArrowheads="1"/>
          </p:cNvSpPr>
          <p:nvPr/>
        </p:nvSpPr>
        <p:spPr bwMode="auto">
          <a:xfrm>
            <a:off x="4567238" y="4041523"/>
            <a:ext cx="4838700" cy="5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solidFill>
                  <a:srgbClr val="CC0066"/>
                </a:solidFill>
              </a:rPr>
              <a:t>Discounted version</a:t>
            </a:r>
          </a:p>
        </p:txBody>
      </p:sp>
      <p:pic>
        <p:nvPicPr>
          <p:cNvPr id="36" name="Picture 3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191359" y="2814637"/>
            <a:ext cx="5549181" cy="1095378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193325" y="4530473"/>
            <a:ext cx="5262675" cy="1059114"/>
          </a:xfrm>
          <a:prstGeom prst="rect">
            <a:avLst/>
          </a:prstGeom>
          <a:noFill/>
          <a:ln/>
          <a:effectLst/>
        </p:spPr>
      </p:pic>
      <p:sp>
        <p:nvSpPr>
          <p:cNvPr id="251965" name="Rectangle 61"/>
          <p:cNvSpPr>
            <a:spLocks noChangeArrowheads="1"/>
          </p:cNvSpPr>
          <p:nvPr/>
        </p:nvSpPr>
        <p:spPr bwMode="auto">
          <a:xfrm>
            <a:off x="0" y="344488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Turn-based </a:t>
            </a:r>
            <a:r>
              <a:rPr lang="en-US" sz="4400" dirty="0" smtClean="0"/>
              <a:t>Stochastic Payoff Games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3200" dirty="0">
                <a:solidFill>
                  <a:srgbClr val="996600"/>
                </a:solidFill>
              </a:rPr>
              <a:t>[Shapley ’53] [Gillette ’57] … [Condon ’92]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1212" y="1547812"/>
            <a:ext cx="2413000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No sinks</a:t>
            </a:r>
            <a:endParaRPr lang="he-IL" dirty="0"/>
          </a:p>
        </p:txBody>
      </p:sp>
      <p:sp>
        <p:nvSpPr>
          <p:cNvPr id="39" name="TextBox 38"/>
          <p:cNvSpPr txBox="1"/>
          <p:nvPr/>
        </p:nvSpPr>
        <p:spPr>
          <a:xfrm>
            <a:off x="5703887" y="1547812"/>
            <a:ext cx="4256089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Payoffs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FF9900"/>
                </a:solidFill>
              </a:rPr>
              <a:t>actions</a:t>
            </a:r>
            <a:endParaRPr lang="he-IL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53" grpId="0"/>
      <p:bldP spid="251954" grpId="0"/>
      <p:bldP spid="251934" grpId="0"/>
      <p:bldP spid="251935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618" y="757238"/>
            <a:ext cx="9069388" cy="873125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Stochastic Payoff Games </a:t>
            </a:r>
            <a:r>
              <a:rPr lang="en-US" sz="4000" dirty="0">
                <a:solidFill>
                  <a:schemeClr val="accent2"/>
                </a:solidFill>
              </a:rPr>
              <a:t>(</a:t>
            </a:r>
            <a:r>
              <a:rPr lang="en-US" sz="4000" dirty="0" smtClean="0">
                <a:solidFill>
                  <a:schemeClr val="accent2"/>
                </a:solidFill>
              </a:rPr>
              <a:t>SPGs</a:t>
            </a:r>
            <a:r>
              <a:rPr lang="en-US" sz="4000" dirty="0">
                <a:solidFill>
                  <a:schemeClr val="accent2"/>
                </a:solidFill>
              </a:rPr>
              <a:t>)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Strategies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9070" name="Text Box 46"/>
          <p:cNvSpPr txBox="1">
            <a:spLocks noChangeArrowheads="1"/>
          </p:cNvSpPr>
          <p:nvPr/>
        </p:nvSpPr>
        <p:spPr bwMode="auto">
          <a:xfrm>
            <a:off x="1281112" y="1875557"/>
            <a:ext cx="7518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A </a:t>
            </a:r>
            <a:r>
              <a:rPr lang="en-US" sz="3200" b="1" dirty="0">
                <a:solidFill>
                  <a:srgbClr val="FF0000"/>
                </a:solidFill>
              </a:rPr>
              <a:t>general</a:t>
            </a:r>
            <a:r>
              <a:rPr lang="en-US" sz="3200" b="1" dirty="0"/>
              <a:t> </a:t>
            </a:r>
            <a:r>
              <a:rPr lang="en-US" sz="3200" dirty="0"/>
              <a:t>strategy may be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randomized </a:t>
            </a:r>
            <a:r>
              <a:rPr lang="en-US" sz="3200" dirty="0"/>
              <a:t>and history dependent</a:t>
            </a:r>
          </a:p>
        </p:txBody>
      </p:sp>
      <p:sp>
        <p:nvSpPr>
          <p:cNvPr id="129071" name="Text Box 47"/>
          <p:cNvSpPr txBox="1">
            <a:spLocks noChangeArrowheads="1"/>
          </p:cNvSpPr>
          <p:nvPr/>
        </p:nvSpPr>
        <p:spPr bwMode="auto">
          <a:xfrm>
            <a:off x="-1" y="2995612"/>
            <a:ext cx="10080625" cy="10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A </a:t>
            </a:r>
            <a:r>
              <a:rPr lang="en-US" sz="3200" b="1" dirty="0">
                <a:solidFill>
                  <a:srgbClr val="008000"/>
                </a:solidFill>
              </a:rPr>
              <a:t>positional</a:t>
            </a:r>
            <a:r>
              <a:rPr lang="en-US" sz="3200" dirty="0"/>
              <a:t> strategy is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deterministic and </a:t>
            </a:r>
            <a:r>
              <a:rPr lang="en-US" sz="3200" dirty="0"/>
              <a:t>history independent</a:t>
            </a:r>
          </a:p>
        </p:txBody>
      </p:sp>
      <p:sp>
        <p:nvSpPr>
          <p:cNvPr id="129083" name="Text Box 59"/>
          <p:cNvSpPr txBox="1">
            <a:spLocks noChangeArrowheads="1"/>
          </p:cNvSpPr>
          <p:nvPr/>
        </p:nvSpPr>
        <p:spPr bwMode="auto">
          <a:xfrm>
            <a:off x="0" y="4202112"/>
            <a:ext cx="10080625" cy="10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8000"/>
                </a:solidFill>
              </a:rPr>
              <a:t>Positional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strategy for </a:t>
            </a:r>
            <a:r>
              <a:rPr lang="en-US" sz="3200" b="1" dirty="0" smtClean="0">
                <a:solidFill>
                  <a:srgbClr val="FF0000"/>
                </a:solidFill>
              </a:rPr>
              <a:t>MAX </a:t>
            </a:r>
            <a:r>
              <a:rPr lang="en-US" sz="3200" b="1" dirty="0" smtClean="0">
                <a:solidFill>
                  <a:srgbClr val="33CC33"/>
                </a:solidFill>
              </a:rPr>
              <a:t>(min)</a:t>
            </a:r>
            <a:r>
              <a:rPr lang="en-US" sz="3200" dirty="0" smtClean="0"/>
              <a:t>: </a:t>
            </a:r>
            <a:r>
              <a:rPr lang="en-US" sz="3200" dirty="0"/>
              <a:t>choice of an outgoing edge from each </a:t>
            </a:r>
            <a:r>
              <a:rPr lang="en-US" sz="3200" b="1" dirty="0" smtClean="0">
                <a:solidFill>
                  <a:srgbClr val="FF0000"/>
                </a:solidFill>
              </a:rPr>
              <a:t>MAX </a:t>
            </a:r>
            <a:r>
              <a:rPr lang="en-US" sz="3200" b="1" dirty="0" smtClean="0">
                <a:solidFill>
                  <a:srgbClr val="33CC33"/>
                </a:solidFill>
              </a:rPr>
              <a:t>(min)</a:t>
            </a:r>
            <a:r>
              <a:rPr lang="en-US" sz="3200" dirty="0" smtClean="0"/>
              <a:t> </a:t>
            </a:r>
            <a:r>
              <a:rPr lang="en-US" sz="3200" dirty="0"/>
              <a:t>vertex</a:t>
            </a:r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0" y="5408612"/>
            <a:ext cx="10080625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Both players have </a:t>
            </a:r>
            <a:r>
              <a:rPr lang="en-US" sz="3200" b="1" dirty="0" smtClean="0">
                <a:solidFill>
                  <a:srgbClr val="CC0066"/>
                </a:solidFill>
              </a:rPr>
              <a:t>optimal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positional</a:t>
            </a:r>
            <a:r>
              <a:rPr lang="en-US" sz="3200" dirty="0" smtClean="0"/>
              <a:t> strategies</a:t>
            </a:r>
            <a:endParaRPr lang="en-US" sz="3200" dirty="0"/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0" y="6132512"/>
            <a:ext cx="10080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Can optimal strategies be found in </a:t>
            </a:r>
            <a:r>
              <a:rPr lang="en-US" sz="3200" b="1" dirty="0">
                <a:solidFill>
                  <a:srgbClr val="0033CC"/>
                </a:solidFill>
              </a:rPr>
              <a:t>polynomial</a:t>
            </a:r>
            <a:r>
              <a:rPr lang="en-US" sz="3200" dirty="0"/>
              <a:t> time?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70" grpId="0"/>
      <p:bldP spid="129071" grpId="0"/>
      <p:bldP spid="12908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571500"/>
            <a:ext cx="9069388" cy="873125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Stochastic Payoff Games </a:t>
            </a:r>
            <a:r>
              <a:rPr lang="en-US" sz="4000" dirty="0">
                <a:solidFill>
                  <a:schemeClr val="accent2"/>
                </a:solidFill>
              </a:rPr>
              <a:t>(</a:t>
            </a:r>
            <a:r>
              <a:rPr lang="en-US" sz="4000" dirty="0" smtClean="0">
                <a:solidFill>
                  <a:schemeClr val="accent2"/>
                </a:solidFill>
              </a:rPr>
              <a:t>SPGs</a:t>
            </a:r>
            <a:r>
              <a:rPr lang="en-US" sz="4000" dirty="0">
                <a:solidFill>
                  <a:schemeClr val="accent2"/>
                </a:solidFill>
              </a:rPr>
              <a:t>)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Values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488950" y="5140325"/>
            <a:ext cx="92281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Both players have </a:t>
            </a:r>
            <a:r>
              <a:rPr lang="en-US" sz="3200" b="1">
                <a:solidFill>
                  <a:srgbClr val="CC0066"/>
                </a:solidFill>
              </a:rPr>
              <a:t>positional</a:t>
            </a:r>
            <a:r>
              <a:rPr lang="en-US" sz="3200">
                <a:solidFill>
                  <a:srgbClr val="009900"/>
                </a:solidFill>
              </a:rPr>
              <a:t> </a:t>
            </a:r>
            <a:r>
              <a:rPr lang="en-US" sz="3200"/>
              <a:t>optimal strategies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1292225" y="1779588"/>
            <a:ext cx="7620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Every vertex 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/>
              <a:t> in the game has a </a:t>
            </a:r>
            <a:r>
              <a:rPr lang="en-US" sz="3200">
                <a:solidFill>
                  <a:srgbClr val="FF0000"/>
                </a:solidFill>
              </a:rPr>
              <a:t>value</a:t>
            </a:r>
            <a:r>
              <a:rPr lang="en-US" sz="3200"/>
              <a:t> 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3200" i="1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</a:p>
        </p:txBody>
      </p:sp>
      <p:pic>
        <p:nvPicPr>
          <p:cNvPr id="209934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313" y="2522538"/>
            <a:ext cx="5713412" cy="201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3978275" y="3290888"/>
            <a:ext cx="13525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positional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245100" y="3260725"/>
            <a:ext cx="12207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general</a:t>
            </a:r>
          </a:p>
        </p:txBody>
      </p:sp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3944938" y="4471988"/>
            <a:ext cx="13525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positional</a:t>
            </a:r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5211763" y="4456113"/>
            <a:ext cx="122078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general</a:t>
            </a:r>
          </a:p>
        </p:txBody>
      </p:sp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1292225" y="5946775"/>
            <a:ext cx="7620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There are strategies that are </a:t>
            </a:r>
            <a:br>
              <a:rPr lang="en-US" sz="3200" dirty="0"/>
            </a:br>
            <a:r>
              <a:rPr lang="en-US" sz="3200" dirty="0">
                <a:solidFill>
                  <a:srgbClr val="0033CC"/>
                </a:solidFill>
              </a:rPr>
              <a:t>optimal for every starting position</a:t>
            </a:r>
            <a:endParaRPr lang="en-US" sz="3200" i="1" baseline="-25000" dirty="0">
              <a:solidFill>
                <a:srgbClr val="0033CC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  <p:bldP spid="209926" grpId="0"/>
      <p:bldP spid="209928" grpId="0"/>
      <p:bldP spid="209929" grpId="0"/>
      <p:bldP spid="209937" grpId="0"/>
      <p:bldP spid="209938" grpId="0"/>
      <p:bldP spid="2099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442913"/>
            <a:ext cx="9069388" cy="873125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Mean Payoff Games (MPGs)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rgbClr val="336600"/>
                </a:solidFill>
              </a:rPr>
              <a:t>[</a:t>
            </a:r>
            <a:r>
              <a:rPr lang="en-US" sz="3200" dirty="0" err="1" smtClean="0">
                <a:solidFill>
                  <a:srgbClr val="336600"/>
                </a:solidFill>
              </a:rPr>
              <a:t>Ehrenfeucht-Mycielski</a:t>
            </a:r>
            <a:r>
              <a:rPr lang="en-US" sz="3200" dirty="0" smtClean="0">
                <a:solidFill>
                  <a:srgbClr val="336600"/>
                </a:solidFill>
              </a:rPr>
              <a:t> </a:t>
            </a:r>
            <a:r>
              <a:rPr lang="en-US" sz="3200" dirty="0">
                <a:solidFill>
                  <a:srgbClr val="336600"/>
                </a:solidFill>
              </a:rPr>
              <a:t>(1979)]</a:t>
            </a: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169862" y="3781425"/>
            <a:ext cx="4689475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CC0066"/>
                </a:solidFill>
              </a:rPr>
              <a:t>Limiting average </a:t>
            </a:r>
            <a:r>
              <a:rPr lang="en-US" sz="3200" dirty="0">
                <a:solidFill>
                  <a:srgbClr val="CC0066"/>
                </a:solidFill>
              </a:rPr>
              <a:t>version</a:t>
            </a:r>
          </a:p>
        </p:txBody>
      </p:sp>
      <p:pic>
        <p:nvPicPr>
          <p:cNvPr id="141349" name="Picture 3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84763" y="3719512"/>
            <a:ext cx="4129087" cy="81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1350" name="Text Box 38"/>
          <p:cNvSpPr txBox="1">
            <a:spLocks noChangeArrowheads="1"/>
          </p:cNvSpPr>
          <p:nvPr/>
        </p:nvSpPr>
        <p:spPr bwMode="auto">
          <a:xfrm>
            <a:off x="563563" y="4564062"/>
            <a:ext cx="38052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CC0066"/>
                </a:solidFill>
              </a:rPr>
              <a:t>Discounted version</a:t>
            </a:r>
          </a:p>
        </p:txBody>
      </p:sp>
      <p:pic>
        <p:nvPicPr>
          <p:cNvPr id="141351" name="Picture 3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0813" y="4654550"/>
            <a:ext cx="3836987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1356" name="Text Box 44"/>
          <p:cNvSpPr txBox="1">
            <a:spLocks noChangeArrowheads="1"/>
          </p:cNvSpPr>
          <p:nvPr/>
        </p:nvSpPr>
        <p:spPr bwMode="auto">
          <a:xfrm>
            <a:off x="-153988" y="5408612"/>
            <a:ext cx="7366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C3300"/>
                </a:solidFill>
              </a:rPr>
              <a:t>Pseudo-</a:t>
            </a:r>
            <a:r>
              <a:rPr lang="en-US" dirty="0"/>
              <a:t>polynomial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141359" name="Text Box 47"/>
          <p:cNvSpPr txBox="1">
            <a:spLocks noChangeArrowheads="1"/>
          </p:cNvSpPr>
          <p:nvPr/>
        </p:nvSpPr>
        <p:spPr bwMode="auto">
          <a:xfrm>
            <a:off x="6548437" y="5434012"/>
            <a:ext cx="3425825" cy="5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 smtClean="0">
                <a:solidFill>
                  <a:srgbClr val="666633"/>
                </a:solidFill>
              </a:rPr>
              <a:t>(GKK’88) (PZ’96</a:t>
            </a:r>
            <a:r>
              <a:rPr lang="en-US" sz="3000" dirty="0">
                <a:solidFill>
                  <a:srgbClr val="666633"/>
                </a:solidFill>
              </a:rPr>
              <a:t>)</a:t>
            </a:r>
          </a:p>
        </p:txBody>
      </p:sp>
      <p:cxnSp>
        <p:nvCxnSpPr>
          <p:cNvPr id="141360" name="AutoShape 48"/>
          <p:cNvCxnSpPr>
            <a:cxnSpLocks noChangeAspect="1" noChangeShapeType="1"/>
            <a:stCxn id="141364" idx="0"/>
          </p:cNvCxnSpPr>
          <p:nvPr/>
        </p:nvCxnSpPr>
        <p:spPr bwMode="auto">
          <a:xfrm rot="16200000">
            <a:off x="3215481" y="1816894"/>
            <a:ext cx="371475" cy="700088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1361" name="AutoShape 49"/>
          <p:cNvCxnSpPr>
            <a:cxnSpLocks noChangeAspect="1" noChangeShapeType="1"/>
            <a:stCxn id="141364" idx="2"/>
          </p:cNvCxnSpPr>
          <p:nvPr/>
        </p:nvCxnSpPr>
        <p:spPr bwMode="auto">
          <a:xfrm rot="10800000" flipV="1">
            <a:off x="1882775" y="2595563"/>
            <a:ext cx="903288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1362" name="Text Box 50"/>
          <p:cNvSpPr txBox="1">
            <a:spLocks noChangeAspect="1" noChangeArrowheads="1"/>
          </p:cNvSpPr>
          <p:nvPr/>
        </p:nvSpPr>
        <p:spPr bwMode="auto">
          <a:xfrm>
            <a:off x="2466975" y="2951163"/>
            <a:ext cx="11747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MAX</a:t>
            </a:r>
          </a:p>
        </p:txBody>
      </p:sp>
      <p:cxnSp>
        <p:nvCxnSpPr>
          <p:cNvPr id="141363" name="AutoShape 51"/>
          <p:cNvCxnSpPr>
            <a:cxnSpLocks noChangeAspect="1" noChangeShapeType="1"/>
            <a:stCxn id="141364" idx="6"/>
          </p:cNvCxnSpPr>
          <p:nvPr/>
        </p:nvCxnSpPr>
        <p:spPr bwMode="auto">
          <a:xfrm flipV="1">
            <a:off x="3314700" y="2593975"/>
            <a:ext cx="7270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1364" name="Oval 52"/>
          <p:cNvSpPr>
            <a:spLocks noChangeAspect="1" noChangeArrowheads="1"/>
          </p:cNvSpPr>
          <p:nvPr/>
        </p:nvSpPr>
        <p:spPr bwMode="auto">
          <a:xfrm>
            <a:off x="2786063" y="2352675"/>
            <a:ext cx="528637" cy="485775"/>
          </a:xfrm>
          <a:prstGeom prst="ellipse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1365" name="Text Box 53"/>
          <p:cNvSpPr txBox="1">
            <a:spLocks noChangeAspect="1" noChangeArrowheads="1"/>
          </p:cNvSpPr>
          <p:nvPr/>
        </p:nvSpPr>
        <p:spPr bwMode="auto">
          <a:xfrm>
            <a:off x="6481763" y="2922588"/>
            <a:ext cx="11763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FF00"/>
                </a:solidFill>
              </a:rPr>
              <a:t>min</a:t>
            </a:r>
          </a:p>
        </p:txBody>
      </p:sp>
      <p:cxnSp>
        <p:nvCxnSpPr>
          <p:cNvPr id="141366" name="AutoShape 54"/>
          <p:cNvCxnSpPr>
            <a:cxnSpLocks noChangeAspect="1" noChangeShapeType="1"/>
            <a:stCxn id="141368" idx="0"/>
          </p:cNvCxnSpPr>
          <p:nvPr/>
        </p:nvCxnSpPr>
        <p:spPr bwMode="auto">
          <a:xfrm rot="16200000">
            <a:off x="6769101" y="2141537"/>
            <a:ext cx="495300" cy="31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1367" name="AutoShape 55"/>
          <p:cNvCxnSpPr>
            <a:cxnSpLocks noChangeAspect="1" noChangeShapeType="1"/>
            <a:stCxn id="141368" idx="6"/>
          </p:cNvCxnSpPr>
          <p:nvPr/>
        </p:nvCxnSpPr>
        <p:spPr bwMode="auto">
          <a:xfrm flipV="1">
            <a:off x="7278688" y="2625725"/>
            <a:ext cx="644525" cy="79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1368" name="Oval 56"/>
          <p:cNvSpPr>
            <a:spLocks noChangeAspect="1" noChangeArrowheads="1"/>
          </p:cNvSpPr>
          <p:nvPr/>
        </p:nvSpPr>
        <p:spPr bwMode="auto">
          <a:xfrm>
            <a:off x="6751638" y="2390775"/>
            <a:ext cx="527050" cy="484188"/>
          </a:xfrm>
          <a:prstGeom prst="ellipse">
            <a:avLst/>
          </a:prstGeom>
          <a:solidFill>
            <a:srgbClr val="008000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41369" name="Text Box 57"/>
          <p:cNvSpPr txBox="1">
            <a:spLocks noChangeAspect="1" noChangeArrowheads="1"/>
          </p:cNvSpPr>
          <p:nvPr/>
        </p:nvSpPr>
        <p:spPr bwMode="auto">
          <a:xfrm>
            <a:off x="4622800" y="2951163"/>
            <a:ext cx="1263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schemeClr val="accent2"/>
                </a:solidFill>
              </a:rPr>
              <a:t>RAND</a:t>
            </a:r>
          </a:p>
        </p:txBody>
      </p:sp>
      <p:cxnSp>
        <p:nvCxnSpPr>
          <p:cNvPr id="141370" name="AutoShape 58"/>
          <p:cNvCxnSpPr>
            <a:cxnSpLocks noChangeAspect="1" noChangeShapeType="1"/>
          </p:cNvCxnSpPr>
          <p:nvPr/>
        </p:nvCxnSpPr>
        <p:spPr bwMode="auto">
          <a:xfrm rot="10800000">
            <a:off x="4567238" y="2587625"/>
            <a:ext cx="463550" cy="1588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41371" name="AutoShape 59"/>
          <p:cNvCxnSpPr>
            <a:cxnSpLocks noChangeAspect="1" noChangeShapeType="1"/>
          </p:cNvCxnSpPr>
          <p:nvPr/>
        </p:nvCxnSpPr>
        <p:spPr bwMode="auto">
          <a:xfrm rot="5400000" flipH="1">
            <a:off x="4837907" y="1945481"/>
            <a:ext cx="330200" cy="525463"/>
          </a:xfrm>
          <a:prstGeom prst="curvedConnector2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pic>
        <p:nvPicPr>
          <p:cNvPr id="141372" name="Picture 6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72075" y="1930400"/>
            <a:ext cx="296863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1373" name="Picture 6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92650" y="2344738"/>
            <a:ext cx="298450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1374" name="Oval 62"/>
          <p:cNvSpPr>
            <a:spLocks noChangeAspect="1" noChangeArrowheads="1"/>
          </p:cNvSpPr>
          <p:nvPr/>
        </p:nvSpPr>
        <p:spPr bwMode="auto">
          <a:xfrm>
            <a:off x="5046663" y="2387600"/>
            <a:ext cx="423862" cy="388938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R</a:t>
            </a:r>
          </a:p>
        </p:txBody>
      </p:sp>
      <p:pic>
        <p:nvPicPr>
          <p:cNvPr id="141375" name="Picture 63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90825" y="1703388"/>
            <a:ext cx="48101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1376" name="Picture 6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01850" y="2222500"/>
            <a:ext cx="481013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1377" name="Picture 6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59163" y="2222500"/>
            <a:ext cx="481012" cy="280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1378" name="Picture 66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56363" y="2014538"/>
            <a:ext cx="481012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1379" name="Picture 67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9963" y="2252663"/>
            <a:ext cx="481012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68"/>
          <p:cNvGrpSpPr>
            <a:grpSpLocks noChangeAspect="1"/>
          </p:cNvGrpSpPr>
          <p:nvPr/>
        </p:nvGrpSpPr>
        <p:grpSpPr bwMode="auto">
          <a:xfrm>
            <a:off x="4408488" y="1698625"/>
            <a:ext cx="1676400" cy="1784350"/>
            <a:chOff x="843" y="944"/>
            <a:chExt cx="1408" cy="1499"/>
          </a:xfrm>
        </p:grpSpPr>
        <p:sp>
          <p:nvSpPr>
            <p:cNvPr id="141381" name="Line 69"/>
            <p:cNvSpPr>
              <a:spLocks noChangeAspect="1" noChangeShapeType="1"/>
            </p:cNvSpPr>
            <p:nvPr/>
          </p:nvSpPr>
          <p:spPr bwMode="auto">
            <a:xfrm>
              <a:off x="843" y="944"/>
              <a:ext cx="1408" cy="14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41382" name="Line 70"/>
            <p:cNvSpPr>
              <a:spLocks noChangeAspect="1" noChangeShapeType="1"/>
            </p:cNvSpPr>
            <p:nvPr/>
          </p:nvSpPr>
          <p:spPr bwMode="auto">
            <a:xfrm flipH="1">
              <a:off x="843" y="944"/>
              <a:ext cx="1408" cy="1499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0" y="6234113"/>
            <a:ext cx="10080625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Still no </a:t>
            </a:r>
            <a:r>
              <a:rPr lang="en-US" b="1" dirty="0" smtClean="0">
                <a:solidFill>
                  <a:srgbClr val="0033CC"/>
                </a:solidFill>
              </a:rPr>
              <a:t>polynomial</a:t>
            </a:r>
            <a:r>
              <a:rPr lang="en-US" dirty="0" smtClean="0"/>
              <a:t> time algorithms known!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8" grpId="0"/>
      <p:bldP spid="141350" grpId="0"/>
      <p:bldP spid="141356" grpId="0"/>
      <p:bldP spid="141359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3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011010101010010111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307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011101001101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289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1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04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z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8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101110000111000101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368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100101110001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29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y^i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4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100111001010010001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345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100101110001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297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1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04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0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y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4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100111001010010001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345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100101110001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29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0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i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21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f(n) \;=\; f(n-1) + 1 + \frac{1}{n}\sum_{i=1}^n f(n-i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85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f(n) \;={\rm 2}^{O(\sqrt{n})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06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n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31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w:2^H \to R\cup\{-\infty\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55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\subseteq G\subseteq H \;\Rightarrow \; w(F) \le w(G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77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0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center}&#10;For any $F\subseteq G\subseteq H$ with $-\infty&lt;w(F)=w(G)$\\&#10;$w(G)&lt;w(G\cup\{h\}) \;\Rightarrow \; w(F)&lt;w(F\cup\{h\})$&#10;\end{center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35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cdots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02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w(H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64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\rm 2}^{O(\sqrt{n})}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29"/>
  <p:tag name="PICTUREFILESIZE" val="303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2}^{\Omega(\sqrt[3]{n})}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29"/>
  <p:tag name="PICTUREFILESIZE" val="323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2^n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0"/>
  <p:tag name="PICTUREFILESIZE" val="163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2^n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0"/>
  <p:tag name="PICTUREFILESIZE" val="163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???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4"/>
  <p:tag name="PICTUREFILESIZE" val="148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\rm 2}^{\Omega(\sqrt{n})}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28"/>
  <p:tag name="PICTUREFILESIZE" val="299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\rm 2}^{n/2}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8"/>
  <p:tag name="PICTUREFILESIZE" val="21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3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50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2^n}{n}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0"/>
  <p:tag name="PICTUREFILESIZE" val="186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\rm 2}^{n/2}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8"/>
  <p:tag name="PICTUREFILESIZE" val="218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1.72}^n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23"/>
  <p:tag name="PICTUREFILESIZE" val="218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1.72}^n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23"/>
  <p:tag name="PICTUREFILESIZE" val="218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?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4"/>
  <p:tag name="PICTUREFILESIZE" val="121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Omega({\rm 2}^{n/2})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33"/>
  <p:tag name="PICTUREFILESIZE" val="357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frac{2^n}{n})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26"/>
  <p:tag name="PICTUREFILESIZE" val="325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 \; F_{n+2}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34"/>
  <p:tag name="PICTUREFILESIZE" val="274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pprox {1.62}^n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33"/>
  <p:tag name="PICTUREFILESIZE" val="283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$a_i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9"/>
  <p:tag name="PICTUREFILESIZE" val="15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48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$b_i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7"/>
  <p:tag name="PICTUREFILESIZE" val="148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$a_i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9"/>
  <p:tag name="PICTUREFILESIZE" val="152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$b_i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7"/>
  <p:tag name="PICTUREFILESIZE" val="148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$c_i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7"/>
  <p:tag name="PICTUREFILESIZE" val="13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p_1=\frac{5}{11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5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p_1=\frac{4}{11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4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p_3=\frac{2}{11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6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{5}{11}\cdot 40 + \frac{4}{11}\cdot 20 + \frac{2}{11}\cdot 100 \simeq 43.63\ldots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92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\limsup_{n\to\infty}\; E[\,\frac{1}{n}\sum_{i=0}^{n-1} w(a_i)\,]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7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E[\,(1{-}\lambda)\sum_{i=0}^\infty \lambda^i w(a_i)\,]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2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3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0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3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5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ccl}v_i &amp;=&amp; \displaystyle&#10; \max_\sigma \min_\tau v_i(\sigma,\tau)\\[10pt]&#10;&amp;=&amp;\displaystyle&#10;\min_{\tau}\max_{\sigma} v_i(\sigma,\tau)\\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29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\limsup_{n\to\infty}\frac{1}{n}\sum_i w(e_i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19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3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4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(1-\lambda)\sum_i \lambda^i w(e_i)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2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p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48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p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w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6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w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w_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6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w_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0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w_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3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5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5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3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0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3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6"/>
  <p:tag name="PICTUREFILESIZE" val="10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5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\limsup_{n\to\infty}\; E[\,\frac{1}{n}\sum_{i=0}^{n-1} w(a_i)\,]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47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E[\,(1{-}\lambda)\sum_{i=0}^\infty \lambda^i w(a_i)\,]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25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begin{array}{l}&#10;\min\;\; \sum_i v_i\\[5pt]&#10;{\rm s.t.} \;\;\cases{v_i\ge (1-\lambda)w_{ij}+\lambda v_j&#10;&amp; if $i\in V_{MAX}$, $(i,j)\in E$\cr&#10;% v_i\ge (1-\lambda)w_{ik}+\lambda v_k&amp; if $i\in V_{MAX}$\cr&#10;v_i=\sum_j p_{ij}v_j &amp; if $i\in V_{RAND}$\cr}\\[8pt]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83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p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4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p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w_1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6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w_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w_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w_4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0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w_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6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0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\limsup_{n\to\infty}\; E[\,\frac{1}{n}\sum_{i=0}^{n-1} c(a_i)\,]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43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\max / \min \;\;E[\,(1-\lambda)\sum_{i=0}^\infty \lambda^i c(a_i)\,]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296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3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50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5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0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5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3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2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4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k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5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sum_{i=1}^k c_k}{k}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5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-n^3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89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-n^3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89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-n^3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8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0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n^8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n^8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9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v(\pi) \;=\; (v_1(\pi),v_2(\pi),\ldots,v_n(\pi))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42"/>
  <p:tag name="PICTUREFILESIZE" val="811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v_i(\pi)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22"/>
  <p:tag name="PICTUREFILESIZE" val="259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v(\pi) \;=\; (v_1(\pi),v_2(\pi),\ldots,v_n(\pi))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42"/>
  <p:tag name="PICTUREFILESIZE" val="811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Claim 1: {\color[rgb]{0,0,1}&#10;$v(\pi)\le v(\pi^i)$} or &#10;{\color[rgb]{0,0,1}&#10;$v(\pi)\ge v(\pi^i)$}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65"/>
  <p:tag name="PICTUREFILESIZE" val="97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{\color[rgb]{1,0,0}&#10;Improving switches:} {\color[rgb]{0,0,1}&#10;$I(\pi) = \{ i \mid v(\pi^i)&lt;v(\pi)\}$}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200"/>
  <p:tag name="PICTUREFILESIZE" val="1312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Claim 2: If {\color[rgb]{0,0,1}&#10;$\pi$} is not optimal, then {\color[rgb]{0,0,1}&#10;$I(\pi)\ne \emptyset$}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88"/>
  <p:tag name="PICTUREFILESIZE" val="116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Claim 3: If {\color[rgb]{0,0,1} $\emptyset\ne J\subseteq I(\pi)$}&#10;then  {\color[rgb]{0,0,1} $v(\pi^J)&lt;v(\pi)$}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90"/>
  <p:tag name="PICTUREFILESIZE" val="126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v_i(\pi) \;=\; (1-\lambda)w_i(\pi) + \lambda\sum_{j=1}^n p_{ij}(\pi)v_j(\pi)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80"/>
  <p:tag name="PICTUREFILESIZE" val="145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12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30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$(1-\lambda)\,&#10;\color[rgb]{1,0,0}&#10;w_i(\pi^i) &#10;\color[rgb]{0,0,0}&#10;+ &#10;\lambda\sum_{j=1}^n &#10;\color[rgb]{1,0,0}&#10;p_{ij}(\pi^i)&#10;\color[rgb]{0,0,1}&#10;\,v_j(\pi)&#10;\color[rgb]{0,0,0}&#10;\:&lt;\:&#10;\color[rgb]{0,0,1}&#10;v_i(\pi)&#10;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88"/>
  <p:tag name="PICTUREFILESIZE" val="1554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v_i(\pi^i) &#10;\color[rgb]{0,0,0}&#10;\;&lt;\; &#10;\color[rgb]{0,0,1}&#10;v_i(\pi)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66"/>
  <p:tag name="PICTUREFILESIZE" val="52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&#10;$$\pi_i \gets&#10;{\rm argmin}_k\;&#10;(1-\lambda)\,&#10;\color[rgb]{1,0,0}&#10;w_i(\pi^{i,k}) &#10;\color[rgb]{0,0,0}&#10;+ &#10;\lambda\sum_{j=1}^n &#10;\color[rgb]{1,0,0}&#10;p_{ij}(\pi^{i,k})&#10;\color[rgb]{0,0,1}&#10;\,v_j(\pi)&#10;\color[rgb]{0,0,0}&#10;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225"/>
  <p:tag name="PICTUREFILESIZE" val="1861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&#10;$&#10;\color[rgb]{1,0,0}\pi^{i,k}$ $\;=\;$&#10;\begin{tabular}{c}&#10;$\color[rgb]{0,0,1}\pi$ with the action at $\color[rgb]{0,0,1}i$\\&#10;changed to the $\color[rgb]{0,0,1}k$-th action&#10;\end{tabular}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59"/>
  <p:tag name="PICTUREFILESIZE" val="153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f$ is&#10;{\color[rgb]{1,0,0}&#10;max}-AOF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62"/>
  <p:tag name="PICTUREFILESIZE" val="45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f$ is&#10;{\color[rgb]{0,1,0}&#10;min}-AOF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60"/>
  <p:tag name="PICTUREFILESIZE" val="400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f(x_1,\ldots,x_{n_1},y_1,\ldots,y_{n_2})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10"/>
  <p:tag name="PICTUREFILESIZE" val="588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$$g(x_1,\ldots,x_{n_1}) \;=\; $$ $$\max_{y_1,\ldots,y_{n_2}}f(x_1,\ldots,x_{n_1},y_1,\ldots,y_{n_2})$$&#10;\end{document}&#10;"/>
  <p:tag name="FILENAME" val="TP_tmp"/>
  <p:tag name="FORMAT" val="png256"/>
  <p:tag name="RES" val="1200"/>
  <p:tag name="BLEND" val="1"/>
  <p:tag name="TRANSPARENT" val="0"/>
  <p:tag name="TBUG" val="0"/>
  <p:tag name="ALLOWFS" val="0"/>
  <p:tag name="ORIGWIDTH" val="145"/>
  <p:tag name="PICTUREFILESIZE" val="1462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:\{0,1\}^n \to R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41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(b)&lt;f(a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\frac25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48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xists i\; a_i\ne b_i \land f(a^i)&lt;f(a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41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\ne b \;\Rightarrow\; f(a)\ne f(b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16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^i=a\oplus e_i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52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(a) \;=\; \{ i \mid f(a^i) &lt; f(a) \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55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hi\ne J\subseteq I(a) \;\Rightarrow\; f(a^J) &lt; f(a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62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J_1\subset J_2\subseteq I(a) \;\Rightarrow\; f(a^{J_2}) &lt; f(a^{J_1}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29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0,0,1}&#10;$$0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i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20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0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22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[rgb]{1,0,0}&#10;$$x$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"/>
  <p:tag name="PICTUREFILESIZE" val="130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39312</TotalTime>
  <Words>1437</Words>
  <Application>Microsoft Office PowerPoint</Application>
  <PresentationFormat>Custom</PresentationFormat>
  <Paragraphs>376</Paragraphs>
  <Slides>53</Slides>
  <Notes>53</Notes>
  <HiddenSlides>13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Default Design</vt:lpstr>
      <vt:lpstr>Uri Zwick  Tel Aviv University</vt:lpstr>
      <vt:lpstr>Slide 2</vt:lpstr>
      <vt:lpstr>Slide 3</vt:lpstr>
      <vt:lpstr>Slide 4</vt:lpstr>
      <vt:lpstr>Slide 5</vt:lpstr>
      <vt:lpstr>Slide 6</vt:lpstr>
      <vt:lpstr>Stochastic Payoff Games (SPGs) Strategies</vt:lpstr>
      <vt:lpstr>Stochastic Payoff Games (SPGs) Values</vt:lpstr>
      <vt:lpstr>Mean Payoff Games (MPGs) [Ehrenfeucht-Mycielski (1979)]</vt:lpstr>
      <vt:lpstr>Mean Payoff Games (MPGs) [Ehrenfeucht, Mycielski (1979)]</vt:lpstr>
      <vt:lpstr>Slide 11</vt:lpstr>
      <vt:lpstr>Markov Decision Processes (MDPs)</vt:lpstr>
      <vt:lpstr>SPG  NP  co-NP</vt:lpstr>
      <vt:lpstr>Slide 14</vt:lpstr>
      <vt:lpstr>Slide 15</vt:lpstr>
      <vt:lpstr>Slide 16</vt:lpstr>
      <vt:lpstr>Slide 17</vt:lpstr>
      <vt:lpstr>Slide 18</vt:lpstr>
      <vt:lpstr>Parity Games (PGs)  A simple example</vt:lpstr>
      <vt:lpstr>Parity Games (PGs)</vt:lpstr>
      <vt:lpstr>Parity Games (PGs)</vt:lpstr>
      <vt:lpstr>Policies/Strategies and values</vt:lpstr>
      <vt:lpstr>(Improving) Switches</vt:lpstr>
      <vt:lpstr>Policy Iteration [Howard ’60] [Hoffman-Karp ’66]</vt:lpstr>
      <vt:lpstr>Policy evaluation (MDPs)</vt:lpstr>
      <vt:lpstr>Policy improvement (MDPs)</vt:lpstr>
      <vt:lpstr>Policy improvement (MDPs) general outdegrees</vt:lpstr>
      <vt:lpstr>From SSGs to AOFs / AUSOs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Analysis of RANDOM FACET [Kalai (1992)] [Matousek-Sharir-Welzl (1992)]  [Ludwig (1995)]</vt:lpstr>
      <vt:lpstr>Slide 39</vt:lpstr>
      <vt:lpstr>Slide 40</vt:lpstr>
      <vt:lpstr>Slide 41</vt:lpstr>
      <vt:lpstr>Slide 42</vt:lpstr>
      <vt:lpstr>Which AUSOs can result from MDPs / PGs / MPGs / SPGs ???</vt:lpstr>
      <vt:lpstr>Policy iteration algorithms for games</vt:lpstr>
      <vt:lpstr>Policy iteration The non-binary case</vt:lpstr>
      <vt:lpstr>Slide 46</vt:lpstr>
      <vt:lpstr>Policy iteration for DMDPs</vt:lpstr>
      <vt:lpstr>Lower bound for DMDPs</vt:lpstr>
      <vt:lpstr>2n lower bound for DMDPs</vt:lpstr>
      <vt:lpstr>3n lower bound for DMDPs</vt:lpstr>
      <vt:lpstr>(n2) lower bound for DMDPs  [Hansen-Z ’10]</vt:lpstr>
      <vt:lpstr>SWITCH ALL for DMDPs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Mike Paterson Uri Zwick</dc:title>
  <cp:lastModifiedBy>Uri Zwick</cp:lastModifiedBy>
  <cp:revision>663</cp:revision>
  <dcterms:modified xsi:type="dcterms:W3CDTF">2010-04-26T06:43:02Z</dcterms:modified>
</cp:coreProperties>
</file>