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notesSlides/notesSlide22.xml" ContentType="application/vnd.openxmlformats-officedocument.presentationml.notesSlide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375" r:id="rId2"/>
    <p:sldId id="376" r:id="rId3"/>
    <p:sldId id="377" r:id="rId4"/>
    <p:sldId id="378" r:id="rId5"/>
    <p:sldId id="379" r:id="rId6"/>
    <p:sldId id="380" r:id="rId7"/>
    <p:sldId id="398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</p:sldIdLst>
  <p:sldSz cx="10080625" cy="7559675"/>
  <p:notesSz cx="7556500" cy="10693400"/>
  <p:custDataLst>
    <p:tags r:id="rId27"/>
  </p:custDataLst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36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1pPr>
    <a:lvl2pPr marL="4318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36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2pPr>
    <a:lvl3pPr marL="6477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36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3pPr>
    <a:lvl4pPr marL="8636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36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4pPr>
    <a:lvl5pPr marL="10795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36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5pPr>
    <a:lvl6pPr marL="2286000" algn="r" defTabSz="914400" rtl="1" eaLnBrk="1" latinLnBrk="0" hangingPunct="1">
      <a:defRPr sz="36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6pPr>
    <a:lvl7pPr marL="2743200" algn="r" defTabSz="914400" rtl="1" eaLnBrk="1" latinLnBrk="0" hangingPunct="1">
      <a:defRPr sz="36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7pPr>
    <a:lvl8pPr marL="3200400" algn="r" defTabSz="914400" rtl="1" eaLnBrk="1" latinLnBrk="0" hangingPunct="1">
      <a:defRPr sz="36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8pPr>
    <a:lvl9pPr marL="3657600" algn="r" defTabSz="914400" rtl="1" eaLnBrk="1" latinLnBrk="0" hangingPunct="1">
      <a:defRPr sz="36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993300"/>
    <a:srgbClr val="663300"/>
    <a:srgbClr val="FF0000"/>
    <a:srgbClr val="FF6600"/>
    <a:srgbClr val="009900"/>
    <a:srgbClr val="FFFF00"/>
    <a:srgbClr val="FF9999"/>
    <a:srgbClr val="0033CC"/>
    <a:srgbClr val="D600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3" autoAdjust="0"/>
    <p:restoredTop sz="94704" autoAdjust="0"/>
  </p:normalViewPr>
  <p:slideViewPr>
    <p:cSldViewPr snapToGrid="0">
      <p:cViewPr>
        <p:scale>
          <a:sx n="49" d="100"/>
          <a:sy n="49" d="100"/>
        </p:scale>
        <p:origin x="-2658" y="-1224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61571188" cy="615711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5113" cy="400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80000"/>
            <a:ext cx="6043613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6725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8413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6725" y="10158413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fld id="{87DD90F1-781E-48D9-A268-1E9E4CF80749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25883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10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11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12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13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14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15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16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17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18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19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2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20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21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22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23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24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3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4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5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6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7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8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85BB-DA28-4407-9A3D-7B0A2BCAC567}" type="slidenum">
              <a:rPr lang="he-IL"/>
              <a:pPr/>
              <a:t>9</a:t>
            </a:fld>
            <a:endParaRPr lang="en-GB">
              <a:cs typeface="Arial Unicode MS" pitchFamily="34" charset="-128"/>
            </a:endParaRPr>
          </a:p>
        </p:txBody>
      </p:sp>
      <p:sp>
        <p:nvSpPr>
          <p:cNvPr id="204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80000"/>
            <a:ext cx="6045200" cy="4811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3D212A0-33AB-49AF-AD12-E6603F6ADB4B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CB029B-FDDF-4478-82D0-E1F66FF1A89F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7263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1625"/>
            <a:ext cx="6650038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8451804-56E7-4A54-888B-59DB5537F2AB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9069388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4825" y="6886575"/>
            <a:ext cx="2344738" cy="5207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207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20700"/>
          </a:xfrm>
        </p:spPr>
        <p:txBody>
          <a:bodyPr/>
          <a:lstStyle>
            <a:lvl1pPr>
              <a:defRPr/>
            </a:lvl1pPr>
          </a:lstStyle>
          <a:p>
            <a:fld id="{B3B62FD1-9847-4183-A022-59E66F4BB3CF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BA8E946-F465-49CB-BC98-1AB064A4AF09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558CBC7-2C53-41C4-AB16-504CECE36C8B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59288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A3A7C3B-BA08-4D23-B15A-C18327D71144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27E7C34-8286-44E8-A5FB-6929FE700472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F311F2A-877A-446D-972A-471E3F932892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54481A-9D47-4DC3-BD00-60714AF48142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3F7C4C-3F47-4652-BB6B-9968ADB4270E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8B3E442-5338-4F4D-AA16-D938BE13CA37}" type="slidenum">
              <a:rPr lang="he-IL"/>
              <a:pPr/>
              <a:t>‹#›</a:t>
            </a:fld>
            <a:endParaRPr lang="en-GB"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301625"/>
            <a:ext cx="9069388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68475"/>
            <a:ext cx="9069388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4825" y="6886575"/>
            <a:ext cx="2344738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fld id="{0E491FC0-88B1-48E7-A965-EDCF8BA5F483}" type="slidenum">
              <a:rPr lang="he-IL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3pPr>
      <a:lvl4pPr marL="862013" indent="-214313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4pPr>
      <a:lvl5pPr marL="1079500" indent="-217488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5pPr>
      <a:lvl6pPr marL="1536700" indent="-217488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1993900" indent="-217488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2451100" indent="-217488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2908300" indent="-217488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431800" indent="-32385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StarSymbol" charset="0"/>
        <a:buChar char="●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2013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tarSymbo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295400" indent="-2159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StarSymbol" charset="0"/>
        <a:buChar char="●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727200" indent="-2159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tarSymbo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159000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616200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3073400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530600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987800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tags" Target="../tags/tag9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notesSlide" Target="../notesSlides/notesSlide21.xml"/><Relationship Id="rId5" Type="http://schemas.openxmlformats.org/officeDocument/2006/relationships/tags" Target="../tags/tag12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12.xml"/><Relationship Id="rId19" Type="http://schemas.openxmlformats.org/officeDocument/2006/relationships/image" Target="../media/image13.png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tags" Target="../tags/tag19.xml"/><Relationship Id="rId7" Type="http://schemas.openxmlformats.org/officeDocument/2006/relationships/image" Target="../media/image15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18.png"/><Relationship Id="rId4" Type="http://schemas.openxmlformats.org/officeDocument/2006/relationships/tags" Target="../tags/tag20.xml"/><Relationship Id="rId9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2.png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image" Target="../media/image21.png"/><Relationship Id="rId2" Type="http://schemas.openxmlformats.org/officeDocument/2006/relationships/tags" Target="../tags/tag22.xml"/><Relationship Id="rId16" Type="http://schemas.openxmlformats.org/officeDocument/2006/relationships/image" Target="../media/image25.png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image" Target="../media/image20.png"/><Relationship Id="rId5" Type="http://schemas.openxmlformats.org/officeDocument/2006/relationships/tags" Target="../tags/tag25.xml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tags" Target="../tags/tag24.xml"/><Relationship Id="rId9" Type="http://schemas.openxmlformats.org/officeDocument/2006/relationships/notesSlide" Target="../notesSlides/notesSlide23.xml"/><Relationship Id="rId1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42472"/>
            <a:ext cx="10080625" cy="2060821"/>
          </a:xfrm>
          <a:ln/>
        </p:spPr>
        <p:txBody>
          <a:bodyPr wrap="square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GB" sz="3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Stephen </a:t>
            </a:r>
            <a:r>
              <a:rPr lang="en-GB" sz="36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Alstrup</a:t>
            </a:r>
            <a:r>
              <a:rPr lang="en-GB" sz="3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Univ. of Copenhagen</a:t>
            </a:r>
            <a:br>
              <a:rPr lang="en-US" altLang="zh-C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36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Haim</a:t>
            </a:r>
            <a:r>
              <a:rPr lang="en-US" altLang="zh-CN" sz="3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Kaplan </a:t>
            </a:r>
            <a:r>
              <a:rPr lang="en-US" altLang="zh-C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 Aviv Univ. </a:t>
            </a:r>
            <a:b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3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Mikkel</a:t>
            </a:r>
            <a:r>
              <a:rPr lang="en-GB" sz="3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Thorup</a:t>
            </a:r>
            <a:r>
              <a:rPr lang="en-GB" sz="3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Univ. of Copenhagen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3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Uri </a:t>
            </a:r>
            <a:r>
              <a:rPr lang="en-GB" sz="36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Zwick</a:t>
            </a:r>
            <a:r>
              <a:rPr lang="en-GB" sz="3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Tel Aviv Univ.</a:t>
            </a:r>
            <a:endParaRPr lang="zh-CN" altLang="en-GB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1" y="662159"/>
            <a:ext cx="10080624" cy="13739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8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Adjacency labeling schemes </a:t>
            </a:r>
            <a:r>
              <a:rPr lang="en-US" sz="4800" dirty="0" smtClean="0">
                <a:latin typeface="+mn-lt"/>
                <a:ea typeface="+mn-ea"/>
                <a:cs typeface="+mn-cs"/>
              </a:rPr>
              <a:t>and</a:t>
            </a:r>
            <a:br>
              <a:rPr lang="en-US" sz="4800" dirty="0" smtClean="0">
                <a:latin typeface="+mn-lt"/>
                <a:ea typeface="+mn-ea"/>
                <a:cs typeface="+mn-cs"/>
              </a:rPr>
            </a:br>
            <a:r>
              <a:rPr lang="en-US" sz="4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induced-universal graphs</a:t>
            </a:r>
            <a:endParaRPr lang="en-GB" sz="48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3780" name="Text Box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810500"/>
            <a:ext cx="10083800" cy="1637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 smtClean="0">
                <a:latin typeface="cmmi10" pitchFamily="34" charset="0"/>
              </a:rPr>
              <a:t>A</a:t>
            </a:r>
            <a:r>
              <a:rPr lang="en-US" smtClean="0">
                <a:latin typeface="cmr7" pitchFamily="34" charset="0"/>
              </a:rPr>
              <a:t>A</a:t>
            </a:r>
            <a:r>
              <a:rPr lang="en-US" smtClean="0">
                <a:latin typeface="cmsy10" pitchFamily="34" charset="0"/>
              </a:rPr>
              <a:t>A</a:t>
            </a:r>
            <a:r>
              <a:rPr lang="en-US" smtClean="0">
                <a:latin typeface="cmmi7" pitchFamily="34" charset="0"/>
              </a:rPr>
              <a:t>A</a:t>
            </a:r>
            <a:r>
              <a:rPr lang="en-US" smtClean="0">
                <a:latin typeface="CMR10"/>
              </a:rPr>
              <a:t>A</a:t>
            </a:r>
            <a:r>
              <a:rPr lang="en-US" smtClean="0">
                <a:latin typeface="CMSY10ORIG"/>
              </a:rPr>
              <a:t>A</a:t>
            </a:r>
            <a:endParaRPr lang="en-US">
              <a:latin typeface="cmmi7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726426"/>
            <a:ext cx="10083800" cy="578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 smtClean="0">
                <a:solidFill>
                  <a:srgbClr val="C00000"/>
                </a:solidFill>
              </a:rPr>
              <a:t> </a:t>
            </a:r>
            <a:r>
              <a:rPr lang="fr-FR" sz="3400" dirty="0" err="1" smtClean="0"/>
              <a:t>June</a:t>
            </a:r>
            <a:r>
              <a:rPr lang="fr-FR" sz="3400" dirty="0" smtClean="0"/>
              <a:t> 1, 2014</a:t>
            </a:r>
            <a:endParaRPr lang="en-US" sz="34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44" y="2365394"/>
            <a:ext cx="10080624" cy="6297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400" dirty="0" smtClean="0">
                <a:latin typeface="+mn-lt"/>
                <a:ea typeface="+mn-ea"/>
                <a:cs typeface="+mn-cs"/>
              </a:rPr>
              <a:t>“How to save </a:t>
            </a:r>
            <a:r>
              <a:rPr lang="en-US" sz="4400" dirty="0" err="1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lg</a:t>
            </a:r>
            <a:r>
              <a:rPr lang="en-US" sz="1000" dirty="0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lang="en-US" sz="44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400" dirty="0" smtClean="0">
                <a:latin typeface="+mn-lt"/>
                <a:ea typeface="+mn-ea"/>
                <a:cs typeface="+mn-cs"/>
              </a:rPr>
              <a:t>bits’’</a:t>
            </a:r>
            <a:endParaRPr lang="en-GB" sz="4400" dirty="0" smtClean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decagon 11"/>
          <p:cNvSpPr>
            <a:spLocks noChangeAspect="1"/>
          </p:cNvSpPr>
          <p:nvPr/>
        </p:nvSpPr>
        <p:spPr bwMode="auto">
          <a:xfrm>
            <a:off x="1333764" y="2269172"/>
            <a:ext cx="4320000" cy="4320000"/>
          </a:xfrm>
          <a:prstGeom prst="dodecagon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he-IL" sz="36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 rot="5400000" flipH="1">
            <a:off x="2836964" y="2192715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 rot="5400000" flipH="1">
            <a:off x="3979780" y="2192715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 rot="5400000" flipH="1">
            <a:off x="4979800" y="2761082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 rot="5400000" flipH="1">
            <a:off x="1252248" y="4913148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 rot="5400000" flipH="1">
            <a:off x="1262750" y="3767058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 rot="5400000" flipH="1">
            <a:off x="1836560" y="2771968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 rot="5400000" flipH="1">
            <a:off x="1836560" y="5926478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 rot="5400000" flipH="1">
            <a:off x="2836964" y="6500288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 rot="5400000" flipH="1">
            <a:off x="3990282" y="6511684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 rot="5400000" flipH="1">
            <a:off x="4991580" y="5926094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 rot="5400000" flipH="1">
            <a:off x="5549316" y="4926074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 rot="5400000" flipH="1">
            <a:off x="5553610" y="3767184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8" name="TextBox 27"/>
          <p:cNvSpPr txBox="1"/>
          <p:nvPr/>
        </p:nvSpPr>
        <p:spPr>
          <a:xfrm>
            <a:off x="2755448" y="1652963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02212" y="6019708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43364" y="4764484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43364" y="3652116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20696" y="2419492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02684" y="1652963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97880" y="6711180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40"/>
          <p:cNvCxnSpPr>
            <a:stCxn id="13" idx="0"/>
            <a:endCxn id="14" idx="4"/>
          </p:cNvCxnSpPr>
          <p:nvPr/>
        </p:nvCxnSpPr>
        <p:spPr bwMode="auto">
          <a:xfrm>
            <a:off x="3016964" y="2282715"/>
            <a:ext cx="962816" cy="0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13" idx="1"/>
            <a:endCxn id="27" idx="5"/>
          </p:cNvCxnSpPr>
          <p:nvPr/>
        </p:nvCxnSpPr>
        <p:spPr bwMode="auto">
          <a:xfrm>
            <a:off x="2990604" y="2346355"/>
            <a:ext cx="2589366" cy="1447189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13" idx="1"/>
            <a:endCxn id="25" idx="5"/>
          </p:cNvCxnSpPr>
          <p:nvPr/>
        </p:nvCxnSpPr>
        <p:spPr bwMode="auto">
          <a:xfrm>
            <a:off x="2990604" y="2346355"/>
            <a:ext cx="2027336" cy="3606099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13" idx="2"/>
            <a:endCxn id="24" idx="6"/>
          </p:cNvCxnSpPr>
          <p:nvPr/>
        </p:nvCxnSpPr>
        <p:spPr bwMode="auto">
          <a:xfrm>
            <a:off x="2926964" y="2372715"/>
            <a:ext cx="1153318" cy="4138969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6964408" y="1953603"/>
            <a:ext cx="216460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tag(0) = 101011</a:t>
            </a:r>
            <a:endParaRPr lang="he-IL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55448" y="6711180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32632" y="6019708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1096" y="4764484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90840" y="3652116"/>
            <a:ext cx="541152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92120" y="2419492"/>
            <a:ext cx="541152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1" y="392647"/>
            <a:ext cx="10080624" cy="1144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Upper bound for </a:t>
            </a: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undirected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graphs</a:t>
            </a:r>
            <a:b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</a:br>
            <a:r>
              <a:rPr lang="en-US" sz="4000" dirty="0" smtClean="0">
                <a:solidFill>
                  <a:srgbClr val="663300"/>
                </a:solidFill>
              </a:rPr>
              <a:t> </a:t>
            </a:r>
            <a:r>
              <a:rPr lang="en-US" dirty="0" smtClean="0">
                <a:solidFill>
                  <a:srgbClr val="663300"/>
                </a:solidFill>
              </a:rPr>
              <a:t>[Moon (1965)]</a:t>
            </a:r>
            <a:endParaRPr lang="en-GB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decagon 11"/>
          <p:cNvSpPr>
            <a:spLocks noChangeAspect="1"/>
          </p:cNvSpPr>
          <p:nvPr/>
        </p:nvSpPr>
        <p:spPr bwMode="auto">
          <a:xfrm>
            <a:off x="1333764" y="2269172"/>
            <a:ext cx="4320000" cy="4320000"/>
          </a:xfrm>
          <a:prstGeom prst="dodecagon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he-IL" sz="36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 rot="5400000" flipH="1">
            <a:off x="2836964" y="2192715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 rot="5400000" flipH="1">
            <a:off x="3979780" y="2192715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 rot="5400000" flipH="1">
            <a:off x="4979800" y="2761082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 rot="5400000" flipH="1">
            <a:off x="1252248" y="4913148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 rot="5400000" flipH="1">
            <a:off x="1262750" y="3767058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 rot="5400000" flipH="1">
            <a:off x="1836560" y="2771968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 rot="5400000" flipH="1">
            <a:off x="1836560" y="5926478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 rot="5400000" flipH="1">
            <a:off x="2836964" y="6500288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 rot="5400000" flipH="1">
            <a:off x="3990282" y="6511684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 rot="5400000" flipH="1">
            <a:off x="4991580" y="5926094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 rot="5400000" flipH="1">
            <a:off x="5549316" y="4926074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 rot="5400000" flipH="1">
            <a:off x="5553610" y="3767184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/>
          </a:p>
        </p:txBody>
      </p:sp>
      <p:sp>
        <p:nvSpPr>
          <p:cNvPr id="28" name="TextBox 27"/>
          <p:cNvSpPr txBox="1"/>
          <p:nvPr/>
        </p:nvSpPr>
        <p:spPr>
          <a:xfrm>
            <a:off x="2755448" y="1652963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02212" y="6019708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43364" y="4764484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43364" y="3652116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20696" y="2419492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02684" y="1652963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97880" y="6711180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40"/>
          <p:cNvCxnSpPr>
            <a:stCxn id="13" idx="0"/>
            <a:endCxn id="14" idx="4"/>
          </p:cNvCxnSpPr>
          <p:nvPr/>
        </p:nvCxnSpPr>
        <p:spPr bwMode="auto">
          <a:xfrm>
            <a:off x="3016964" y="2282715"/>
            <a:ext cx="962816" cy="0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13" idx="1"/>
            <a:endCxn id="27" idx="5"/>
          </p:cNvCxnSpPr>
          <p:nvPr/>
        </p:nvCxnSpPr>
        <p:spPr bwMode="auto">
          <a:xfrm>
            <a:off x="2990604" y="2346355"/>
            <a:ext cx="2589366" cy="1447189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13" idx="1"/>
            <a:endCxn id="25" idx="5"/>
          </p:cNvCxnSpPr>
          <p:nvPr/>
        </p:nvCxnSpPr>
        <p:spPr bwMode="auto">
          <a:xfrm>
            <a:off x="2990604" y="2346355"/>
            <a:ext cx="2027336" cy="3606099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13" idx="2"/>
            <a:endCxn id="24" idx="6"/>
          </p:cNvCxnSpPr>
          <p:nvPr/>
        </p:nvCxnSpPr>
        <p:spPr bwMode="auto">
          <a:xfrm>
            <a:off x="2926964" y="2372715"/>
            <a:ext cx="1153318" cy="4138969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6964408" y="1953603"/>
            <a:ext cx="216460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tag(0) = 101011</a:t>
            </a:r>
            <a:endParaRPr lang="he-IL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55448" y="6711180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92760" y="6019708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1096" y="4764484"/>
            <a:ext cx="36076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90840" y="3652116"/>
            <a:ext cx="541152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92120" y="2419492"/>
            <a:ext cx="541152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>
            <a:stCxn id="25" idx="6"/>
            <a:endCxn id="14" idx="2"/>
          </p:cNvCxnSpPr>
          <p:nvPr/>
        </p:nvCxnSpPr>
        <p:spPr bwMode="auto">
          <a:xfrm flipH="1" flipV="1">
            <a:off x="4069780" y="2372715"/>
            <a:ext cx="1011800" cy="3553379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6" idx="5"/>
            <a:endCxn id="14" idx="1"/>
          </p:cNvCxnSpPr>
          <p:nvPr/>
        </p:nvCxnSpPr>
        <p:spPr bwMode="auto">
          <a:xfrm flipH="1" flipV="1">
            <a:off x="4133420" y="2346355"/>
            <a:ext cx="1442256" cy="2606079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23" idx="6"/>
            <a:endCxn id="14" idx="3"/>
          </p:cNvCxnSpPr>
          <p:nvPr/>
        </p:nvCxnSpPr>
        <p:spPr bwMode="auto">
          <a:xfrm flipV="1">
            <a:off x="2926964" y="2346355"/>
            <a:ext cx="1079176" cy="4153933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6986180" y="2554883"/>
            <a:ext cx="216460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tag(1) = 001101</a:t>
            </a:r>
            <a:endParaRPr lang="he-IL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964408" y="3238685"/>
            <a:ext cx="2164608" cy="435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" y="392647"/>
            <a:ext cx="10080624" cy="1144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Upper bound for </a:t>
            </a: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undirected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graphs</a:t>
            </a:r>
            <a:b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</a:br>
            <a:r>
              <a:rPr lang="en-US" sz="4000" dirty="0" smtClean="0">
                <a:solidFill>
                  <a:srgbClr val="663300"/>
                </a:solidFill>
              </a:rPr>
              <a:t> </a:t>
            </a:r>
            <a:r>
              <a:rPr lang="en-US" dirty="0" smtClean="0">
                <a:solidFill>
                  <a:srgbClr val="663300"/>
                </a:solidFill>
              </a:rPr>
              <a:t>[Moon (1965)]</a:t>
            </a:r>
            <a:endParaRPr lang="en-GB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435" y="3633570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Given the </a:t>
            </a:r>
            <a:r>
              <a:rPr lang="en-US" sz="28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tags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and </a:t>
            </a:r>
            <a:r>
              <a:rPr lang="en-US" sz="2800" i="1" kern="0" dirty="0" smtClean="0">
                <a:solidFill>
                  <a:srgbClr val="0033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indices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of two vertices, 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we can determine whether they are adjacent 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144" y="4790474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i="1" kern="0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label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= ( </a:t>
            </a:r>
            <a:r>
              <a:rPr lang="en-US" sz="3200" i="1" kern="0" dirty="0" smtClean="0">
                <a:solidFill>
                  <a:srgbClr val="0033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index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,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tag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)</a:t>
            </a:r>
            <a:endParaRPr kumimoji="0" lang="zh-CN" altLang="en-GB" sz="32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92018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solidFill>
                  <a:srgbClr val="6633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Moon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’s upper bound is thus,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/2 + </a:t>
            </a:r>
            <a:r>
              <a:rPr lang="en-US" sz="2800" kern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lg</a:t>
            </a:r>
            <a:r>
              <a:rPr lang="en-US" sz="11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zh-CN" altLang="en-GB" sz="2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446" y="6176504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We improve this to 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/2 + 4</a:t>
            </a:r>
            <a:endParaRPr kumimoji="0" lang="zh-CN" altLang="en-GB" sz="2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8610" y="1821278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Arrange the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vertices of the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undirected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graph in a </a:t>
            </a:r>
            <a:r>
              <a:rPr lang="en-US" sz="2800" kern="0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circle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" y="392647"/>
            <a:ext cx="10080624" cy="1144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Upper bound for </a:t>
            </a: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undirected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graphs</a:t>
            </a:r>
            <a:b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</a:br>
            <a:r>
              <a:rPr lang="en-US" sz="4000" dirty="0" smtClean="0">
                <a:solidFill>
                  <a:srgbClr val="663300"/>
                </a:solidFill>
              </a:rPr>
              <a:t> </a:t>
            </a:r>
            <a:r>
              <a:rPr lang="en-US" dirty="0" smtClean="0">
                <a:solidFill>
                  <a:srgbClr val="663300"/>
                </a:solidFill>
              </a:rPr>
              <a:t>[Moon (1965)]</a:t>
            </a:r>
            <a:endParaRPr lang="en-GB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-447" y="2497312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Let the </a:t>
            </a:r>
            <a:r>
              <a:rPr lang="en-US" sz="28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tag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of a vertex is its adjacencies 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to the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/2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vertices following it on the cycle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713309"/>
            <a:ext cx="10080624" cy="1144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Trick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1: Run length encoding</a:t>
            </a:r>
            <a: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</a:br>
            <a:r>
              <a:rPr lang="en-US" sz="4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Representing unbalanced </a:t>
            </a:r>
            <a:r>
              <a:rPr lang="en-US" sz="4000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bipartite</a:t>
            </a:r>
            <a:r>
              <a:rPr lang="en-US" sz="4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graphs</a:t>
            </a:r>
            <a:endParaRPr lang="en-GB" sz="4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011736" y="2216509"/>
            <a:ext cx="6794464" cy="2104480"/>
            <a:chOff x="1011736" y="2216509"/>
            <a:chExt cx="6794464" cy="210448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995960" y="2998173"/>
              <a:ext cx="4810240" cy="1322816"/>
            </a:xfrm>
            <a:prstGeom prst="rect">
              <a:avLst/>
            </a:prstGeom>
            <a:solidFill>
              <a:srgbClr val="00B8FF">
                <a:alpha val="4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11736" y="3441669"/>
              <a:ext cx="1322816" cy="43582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&lt;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lg</a:t>
              </a:r>
              <a:r>
                <a:rPr lang="en-US" sz="1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he-IL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39672" y="2216509"/>
              <a:ext cx="1322816" cy="43582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he-IL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eft Brace 16"/>
            <p:cNvSpPr/>
            <p:nvPr/>
          </p:nvSpPr>
          <p:spPr bwMode="auto">
            <a:xfrm>
              <a:off x="2514936" y="2998173"/>
              <a:ext cx="240512" cy="1322816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9" name="Left Brace 18"/>
            <p:cNvSpPr/>
            <p:nvPr/>
          </p:nvSpPr>
          <p:spPr bwMode="auto">
            <a:xfrm rot="5400000">
              <a:off x="5250760" y="382605"/>
              <a:ext cx="300640" cy="4810240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0" y="4862141"/>
            <a:ext cx="10080625" cy="8586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Main idea: </a:t>
            </a:r>
            <a:r>
              <a:rPr lang="en-US" sz="2800" kern="0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Reorder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the columns so that rows, and especially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the first ones, are composed of a small number of </a:t>
            </a:r>
            <a:r>
              <a:rPr lang="en-US" sz="2800" i="1" kern="0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runs</a:t>
            </a:r>
            <a:endParaRPr kumimoji="0" lang="zh-CN" altLang="en-GB" sz="2800" b="0" i="1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44" y="5987668"/>
            <a:ext cx="10080625" cy="8586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Note: The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vertices are still given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indices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, but we 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use the freedom to choose these indices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352541"/>
            <a:ext cx="10080624" cy="572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Sort the columns!</a:t>
            </a:r>
            <a:endParaRPr lang="en-GB" sz="4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0" y="3863043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i="1" kern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kern="0" dirty="0" err="1" smtClean="0">
                <a:latin typeface="Times New Roman" pitchFamily="18" charset="0"/>
                <a:cs typeface="Times New Roman" pitchFamily="18" charset="0"/>
              </a:rPr>
              <a:t>-th</a:t>
            </a:r>
            <a:r>
              <a:rPr lang="en-US" sz="2800" kern="0" dirty="0" smtClean="0">
                <a:latin typeface="Times New Roman" pitchFamily="18" charset="0"/>
                <a:cs typeface="Times New Roman" pitchFamily="18" charset="0"/>
              </a:rPr>
              <a:t> row composed of at most 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kern="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zh-CN" altLang="en-US" sz="2800" kern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kern="0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runs</a:t>
            </a:r>
            <a:endParaRPr kumimoji="0" lang="zh-CN" altLang="en-GB" sz="2800" b="0" i="1" u="none" strike="noStrike" kern="0" cap="none" spc="0" normalizeH="0" baseline="3000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44" y="4404195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Number of bits needed to represent the </a:t>
            </a:r>
            <a:r>
              <a:rPr lang="en-US" sz="2800" i="1" kern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kern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-th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row is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665258" y="2055965"/>
          <a:ext cx="475011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5011"/>
                <a:gridCol w="475011"/>
                <a:gridCol w="475011"/>
                <a:gridCol w="475011"/>
                <a:gridCol w="475011"/>
                <a:gridCol w="475011"/>
                <a:gridCol w="475011"/>
                <a:gridCol w="475011"/>
                <a:gridCol w="475011"/>
                <a:gridCol w="475011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4" name="Picture 2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2395325" y="5016823"/>
            <a:ext cx="5302262" cy="1047878"/>
          </a:xfrm>
          <a:prstGeom prst="rect">
            <a:avLst/>
          </a:prstGeom>
          <a:noFill/>
          <a:ln/>
          <a:effectLst/>
        </p:spPr>
      </p:pic>
      <p:pic>
        <p:nvPicPr>
          <p:cNvPr id="25" name="Picture 2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3506260" y="6064701"/>
            <a:ext cx="3080393" cy="952503"/>
          </a:xfrm>
          <a:prstGeom prst="rect">
            <a:avLst/>
          </a:prstGeom>
          <a:noFill/>
          <a:ln/>
          <a:effectLst/>
        </p:spPr>
      </p:pic>
      <p:grpSp>
        <p:nvGrpSpPr>
          <p:cNvPr id="33" name="Group 32"/>
          <p:cNvGrpSpPr/>
          <p:nvPr/>
        </p:nvGrpSpPr>
        <p:grpSpPr>
          <a:xfrm>
            <a:off x="818676" y="957049"/>
            <a:ext cx="6602488" cy="2574418"/>
            <a:chOff x="818676" y="957049"/>
            <a:chExt cx="6602488" cy="2574418"/>
          </a:xfrm>
        </p:grpSpPr>
        <p:sp>
          <p:nvSpPr>
            <p:cNvPr id="14" name="TextBox 13"/>
            <p:cNvSpPr txBox="1"/>
            <p:nvPr/>
          </p:nvSpPr>
          <p:spPr>
            <a:xfrm>
              <a:off x="4404569" y="957049"/>
              <a:ext cx="1322816" cy="43582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he-IL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eft Brace 16"/>
            <p:cNvSpPr/>
            <p:nvPr/>
          </p:nvSpPr>
          <p:spPr bwMode="auto">
            <a:xfrm>
              <a:off x="2261748" y="2088395"/>
              <a:ext cx="300640" cy="1443072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9" name="Left Brace 18"/>
            <p:cNvSpPr/>
            <p:nvPr/>
          </p:nvSpPr>
          <p:spPr bwMode="auto">
            <a:xfrm rot="5400000">
              <a:off x="4881396" y="-842595"/>
              <a:ext cx="319229" cy="4760307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18676" y="2562575"/>
              <a:ext cx="1322816" cy="43582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&lt;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lg</a:t>
              </a:r>
              <a:r>
                <a:rPr lang="en-US" sz="1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he-IL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Left Bracket 28"/>
            <p:cNvSpPr/>
            <p:nvPr/>
          </p:nvSpPr>
          <p:spPr bwMode="auto">
            <a:xfrm rot="5400000">
              <a:off x="3775582" y="1208509"/>
              <a:ext cx="188213" cy="1404621"/>
            </a:xfrm>
            <a:prstGeom prst="leftBracket">
              <a:avLst>
                <a:gd name="adj" fmla="val 72940"/>
              </a:avLst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1" name="Left Bracket 30"/>
            <p:cNvSpPr/>
            <p:nvPr/>
          </p:nvSpPr>
          <p:spPr bwMode="auto">
            <a:xfrm rot="5400000">
              <a:off x="2815576" y="1700371"/>
              <a:ext cx="180384" cy="420896"/>
            </a:xfrm>
            <a:prstGeom prst="leftBracket">
              <a:avLst>
                <a:gd name="adj" fmla="val 72940"/>
              </a:avLst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2" name="Left Bracket 31"/>
            <p:cNvSpPr/>
            <p:nvPr/>
          </p:nvSpPr>
          <p:spPr bwMode="auto">
            <a:xfrm rot="5400000">
              <a:off x="6827365" y="1439580"/>
              <a:ext cx="230414" cy="942479"/>
            </a:xfrm>
            <a:prstGeom prst="leftBracket">
              <a:avLst>
                <a:gd name="adj" fmla="val 72940"/>
              </a:avLst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412669"/>
            <a:ext cx="10080624" cy="572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Slightly better: Use Gray code!</a:t>
            </a:r>
            <a:endParaRPr lang="en-GB" sz="4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0" y="3868569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i="1" kern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kern="0" dirty="0" err="1" smtClean="0">
                <a:latin typeface="Times New Roman" pitchFamily="18" charset="0"/>
                <a:cs typeface="Times New Roman" pitchFamily="18" charset="0"/>
              </a:rPr>
              <a:t>-th</a:t>
            </a:r>
            <a:r>
              <a:rPr lang="en-US" sz="2800" kern="0" dirty="0" smtClean="0">
                <a:latin typeface="Times New Roman" pitchFamily="18" charset="0"/>
                <a:cs typeface="Times New Roman" pitchFamily="18" charset="0"/>
              </a:rPr>
              <a:t> row now composed of at most 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kern="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kern="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−1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zh-CN" altLang="en-US" sz="28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kern="0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runs</a:t>
            </a:r>
            <a:endParaRPr kumimoji="0" lang="zh-CN" altLang="en-GB" sz="2800" b="0" i="1" u="none" strike="noStrike" kern="0" cap="none" spc="0" normalizeH="0" baseline="3000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44" y="4494117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Number of bits needed to represent the </a:t>
            </a:r>
            <a:r>
              <a:rPr lang="en-US" sz="2800" i="1" kern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kern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-th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row is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575066" y="1844493"/>
          <a:ext cx="4750112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9" name="Picture 2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2299983" y="5213026"/>
            <a:ext cx="5524510" cy="1047753"/>
          </a:xfrm>
          <a:prstGeom prst="rect">
            <a:avLst/>
          </a:prstGeom>
          <a:noFill/>
          <a:ln/>
          <a:effectLst/>
        </p:spPr>
      </p:pic>
      <p:grpSp>
        <p:nvGrpSpPr>
          <p:cNvPr id="25" name="Group 24"/>
          <p:cNvGrpSpPr/>
          <p:nvPr/>
        </p:nvGrpSpPr>
        <p:grpSpPr>
          <a:xfrm>
            <a:off x="890396" y="980716"/>
            <a:ext cx="6433772" cy="2345191"/>
            <a:chOff x="890396" y="980716"/>
            <a:chExt cx="6433772" cy="2345191"/>
          </a:xfrm>
        </p:grpSpPr>
        <p:sp>
          <p:nvSpPr>
            <p:cNvPr id="14" name="TextBox 13"/>
            <p:cNvSpPr txBox="1"/>
            <p:nvPr/>
          </p:nvSpPr>
          <p:spPr>
            <a:xfrm>
              <a:off x="4292965" y="980716"/>
              <a:ext cx="1322816" cy="43582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he-IL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eft Brace 16"/>
            <p:cNvSpPr/>
            <p:nvPr/>
          </p:nvSpPr>
          <p:spPr bwMode="auto">
            <a:xfrm>
              <a:off x="2207958" y="1867958"/>
              <a:ext cx="239407" cy="1457949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9" name="Left Brace 18"/>
            <p:cNvSpPr/>
            <p:nvPr/>
          </p:nvSpPr>
          <p:spPr bwMode="auto">
            <a:xfrm rot="5400000">
              <a:off x="4788713" y="-814230"/>
              <a:ext cx="319613" cy="4751296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90396" y="2383275"/>
              <a:ext cx="1322816" cy="43582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&lt;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lg</a:t>
              </a:r>
              <a:r>
                <a:rPr lang="en-US" sz="1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he-IL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6139" y="6529167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Saves a bit…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6569874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First improvement over </a:t>
            </a:r>
            <a:r>
              <a:rPr lang="en-US" sz="2800" kern="0" dirty="0" smtClean="0">
                <a:solidFill>
                  <a:srgbClr val="9933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Moon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. Still some slack…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472243"/>
            <a:ext cx="10080624" cy="572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i="1" dirty="0" smtClean="0">
                <a:solidFill>
                  <a:srgbClr val="FF0000"/>
                </a:solidFill>
                <a:latin typeface="Times New Roman"/>
                <a:ea typeface="NSimSun"/>
                <a:cs typeface="Times New Roman"/>
                <a:sym typeface="Symbol"/>
              </a:rPr>
              <a:t>n</a:t>
            </a:r>
            <a:r>
              <a:rPr lang="en-US" sz="4000" dirty="0" smtClean="0">
                <a:solidFill>
                  <a:srgbClr val="FF0000"/>
                </a:solidFill>
                <a:latin typeface="Times New Roman"/>
                <a:ea typeface="NSimSun"/>
                <a:cs typeface="Times New Roman"/>
                <a:sym typeface="Symbol"/>
              </a:rPr>
              <a:t>/2+(</a:t>
            </a:r>
            <a:r>
              <a:rPr lang="en-US" sz="4000" dirty="0" err="1" smtClean="0">
                <a:solidFill>
                  <a:srgbClr val="FF0000"/>
                </a:solidFill>
                <a:latin typeface="Times New Roman"/>
                <a:ea typeface="NSimSun"/>
                <a:cs typeface="Times New Roman"/>
                <a:sym typeface="Symbol"/>
              </a:rPr>
              <a:t>lg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ea typeface="NSimSun"/>
                <a:cs typeface="Times New Roman"/>
                <a:sym typeface="Symbol"/>
              </a:rPr>
              <a:t> </a:t>
            </a:r>
            <a:r>
              <a:rPr lang="en-US" sz="4000" i="1" dirty="0" smtClean="0">
                <a:solidFill>
                  <a:srgbClr val="FF0000"/>
                </a:solidFill>
                <a:latin typeface="Times New Roman"/>
                <a:ea typeface="NSimSun"/>
                <a:cs typeface="Times New Roman"/>
                <a:sym typeface="Symbol"/>
              </a:rPr>
              <a:t>n</a:t>
            </a:r>
            <a:r>
              <a:rPr lang="en-US" sz="4000" dirty="0" smtClean="0">
                <a:solidFill>
                  <a:srgbClr val="FF0000"/>
                </a:solidFill>
                <a:latin typeface="Times New Roman"/>
                <a:ea typeface="NSimSun"/>
                <a:cs typeface="Times New Roman"/>
                <a:sym typeface="Symbol"/>
              </a:rPr>
              <a:t>)/2+O(1)  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undirected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graphs</a:t>
            </a:r>
            <a:endParaRPr lang="en-GB" sz="4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913656" y="1345533"/>
            <a:ext cx="6012800" cy="1262688"/>
            <a:chOff x="1913656" y="1374717"/>
            <a:chExt cx="6012800" cy="1262688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274424" y="2216509"/>
              <a:ext cx="1022176" cy="420896"/>
            </a:xfrm>
            <a:prstGeom prst="rect">
              <a:avLst/>
            </a:prstGeom>
            <a:solidFill>
              <a:srgbClr val="FF0000">
                <a:alpha val="56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r>
                <a:rPr kumimoji="0" lang="en-US" sz="3200" b="0" i="1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he-IL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537112" y="2216509"/>
              <a:ext cx="4389344" cy="420896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r>
                <a:rPr kumimoji="0" lang="en-US" sz="3200" b="0" i="1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he-IL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eft Brace 13"/>
            <p:cNvSpPr/>
            <p:nvPr/>
          </p:nvSpPr>
          <p:spPr bwMode="auto">
            <a:xfrm rot="5400000">
              <a:off x="2654115" y="1527631"/>
              <a:ext cx="262794" cy="994706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7" name="Left Brace 16"/>
            <p:cNvSpPr/>
            <p:nvPr/>
          </p:nvSpPr>
          <p:spPr bwMode="auto">
            <a:xfrm rot="5400000">
              <a:off x="5611273" y="-147406"/>
              <a:ext cx="241022" cy="4367572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13656" y="1374717"/>
              <a:ext cx="1743712" cy="43582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lg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− </a:t>
              </a:r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he-IL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59928" y="1374717"/>
              <a:ext cx="1743712" cy="43582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− </a:t>
              </a:r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he-IL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0" y="3069202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Use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Trick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1 to represent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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B</a:t>
            </a:r>
            <a:endParaRPr kumimoji="0" lang="zh-CN" altLang="en-GB" sz="2800" b="0" i="1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0439" y="3583861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This assigns indices to vertices of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B</a:t>
            </a:r>
            <a:endParaRPr lang="zh-CN" altLang="en-GB" sz="2800" i="1" kern="0" dirty="0">
              <a:solidFill>
                <a:srgbClr val="0000FF"/>
              </a:solidFill>
              <a:latin typeface="Times New Roman" pitchFamily="18" charset="0"/>
              <a:ea typeface="+mj-ea"/>
              <a:cs typeface="Times New Roman" pitchFamily="18" charset="0"/>
              <a:sym typeface="Symbol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10435" y="4098520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Use </a:t>
            </a:r>
            <a:r>
              <a:rPr lang="en-US" sz="2800" kern="0" dirty="0" smtClean="0">
                <a:solidFill>
                  <a:srgbClr val="9933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Moon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to represent edges within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A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and within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B</a:t>
            </a:r>
            <a:endParaRPr lang="zh-CN" altLang="en-GB" sz="2800" i="1" kern="0" dirty="0">
              <a:solidFill>
                <a:srgbClr val="0000FF"/>
              </a:solidFill>
              <a:latin typeface="Times New Roman" pitchFamily="18" charset="0"/>
              <a:ea typeface="+mj-ea"/>
              <a:cs typeface="Times New Roman" pitchFamily="18" charset="0"/>
              <a:sym typeface="Symbol"/>
            </a:endParaRPr>
          </a:p>
        </p:txBody>
      </p:sp>
      <p:pic>
        <p:nvPicPr>
          <p:cNvPr id="27" name="Picture 2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3324403" y="4737436"/>
            <a:ext cx="3431818" cy="699711"/>
          </a:xfrm>
          <a:prstGeom prst="rect">
            <a:avLst/>
          </a:prstGeom>
          <a:noFill/>
          <a:ln/>
          <a:effectLst/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2449915" y="5540924"/>
            <a:ext cx="5180793" cy="699799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412669"/>
            <a:ext cx="10080624" cy="1087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Trick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2: Spreading</a:t>
            </a:r>
            <a: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</a:br>
            <a:r>
              <a:rPr lang="en-US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Unbalanced 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representation of </a:t>
            </a:r>
            <a:r>
              <a:rPr lang="en-US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bipartite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graphs</a:t>
            </a:r>
            <a:endParaRPr lang="en-GB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 bwMode="auto">
          <a:xfrm rot="16200000">
            <a:off x="951609" y="3708221"/>
            <a:ext cx="2585504" cy="420896"/>
          </a:xfrm>
          <a:prstGeom prst="rect">
            <a:avLst/>
          </a:prstGeom>
          <a:solidFill>
            <a:srgbClr val="FF0000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55448" y="1964509"/>
            <a:ext cx="4750112" cy="420896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55448" y="2625917"/>
          <a:ext cx="4750112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0" y="5724272"/>
            <a:ext cx="10080625" cy="915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We can split the bits of </a:t>
            </a:r>
            <a:r>
              <a:rPr lang="en-US" sz="3200" i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3200" i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sz="3200" kern="0" dirty="0" smtClean="0">
                <a:latin typeface="Times New Roman" pitchFamily="18" charset="0"/>
                <a:cs typeface="Times New Roman" pitchFamily="18" charset="0"/>
                <a:sym typeface="Symbol"/>
              </a:rPr>
              <a:t> in any </a:t>
            </a:r>
            <a:r>
              <a:rPr lang="en-US" sz="3200" b="1" kern="0" dirty="0" smtClean="0">
                <a:latin typeface="Times New Roman" pitchFamily="18" charset="0"/>
                <a:cs typeface="Times New Roman" pitchFamily="18" charset="0"/>
                <a:sym typeface="Symbol"/>
              </a:rPr>
              <a:t>fixed</a:t>
            </a:r>
            <a:r>
              <a:rPr lang="en-US" sz="3200" kern="0" dirty="0" smtClean="0">
                <a:latin typeface="Times New Roman" pitchFamily="18" charset="0"/>
                <a:cs typeface="Times New Roman" pitchFamily="18" charset="0"/>
                <a:sym typeface="Symbol"/>
              </a:rPr>
              <a:t> manner, </a:t>
            </a:r>
            <a:br>
              <a:rPr lang="en-US" sz="3200" kern="0" dirty="0" smtClean="0"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en-US" sz="3200" kern="0" dirty="0" smtClean="0">
                <a:latin typeface="Times New Roman" pitchFamily="18" charset="0"/>
                <a:cs typeface="Times New Roman" pitchFamily="18" charset="0"/>
                <a:sym typeface="Symbol"/>
              </a:rPr>
              <a:t>not depending on the graph itself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zh-CN" altLang="en-GB" sz="32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 rot="16200000">
            <a:off x="951609" y="3698493"/>
            <a:ext cx="2585504" cy="420896"/>
          </a:xfrm>
          <a:prstGeom prst="rect">
            <a:avLst/>
          </a:prstGeom>
          <a:solidFill>
            <a:srgbClr val="FF0000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55448" y="1954781"/>
            <a:ext cx="4750112" cy="420896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55448" y="2616189"/>
          <a:ext cx="4750112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0" y="5817053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We can let the vertices of </a:t>
            </a:r>
            <a:r>
              <a:rPr lang="en-US" sz="32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have all the bits</a:t>
            </a:r>
            <a:endParaRPr kumimoji="0" lang="zh-CN" altLang="en-GB" sz="32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" y="412669"/>
            <a:ext cx="10080624" cy="1087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Trick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2: Spreading</a:t>
            </a:r>
            <a: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</a:br>
            <a:r>
              <a:rPr lang="en-US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Unbalanced 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representation of </a:t>
            </a:r>
            <a:r>
              <a:rPr lang="en-US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bipartite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graphs</a:t>
            </a:r>
            <a:endParaRPr lang="en-GB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 rot="16200000">
            <a:off x="951609" y="3688765"/>
            <a:ext cx="2585504" cy="420896"/>
          </a:xfrm>
          <a:prstGeom prst="rect">
            <a:avLst/>
          </a:prstGeom>
          <a:solidFill>
            <a:srgbClr val="FF0000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55448" y="1945053"/>
            <a:ext cx="4750112" cy="420896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55448" y="2606461"/>
          <a:ext cx="4750112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" y="412669"/>
            <a:ext cx="10080624" cy="1087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Trick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2: Spreading</a:t>
            </a:r>
            <a: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</a:br>
            <a:r>
              <a:rPr lang="en-US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Unbalanced 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representation of </a:t>
            </a:r>
            <a:r>
              <a:rPr lang="en-US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bipartite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graphs</a:t>
            </a:r>
            <a:endParaRPr lang="en-GB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5817053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We can let the vertices of </a:t>
            </a:r>
            <a:r>
              <a:rPr lang="en-US" sz="32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have all the bits</a:t>
            </a:r>
            <a:endParaRPr kumimoji="0" lang="zh-CN" altLang="en-GB" sz="32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1" y="653181"/>
            <a:ext cx="10080624" cy="686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8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Adjacency labeling schemes</a:t>
            </a:r>
            <a:endParaRPr lang="en-GB" sz="48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0440" y="1735485"/>
            <a:ext cx="10080625" cy="915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-bit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adjacency labeling scheme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 a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family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-vertex graphs is a pair of functions: </a:t>
            </a:r>
            <a:endParaRPr kumimoji="0" lang="zh-CN" altLang="en-GB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610" y="3013044"/>
            <a:ext cx="10080625" cy="915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  <a:defRPr/>
            </a:pP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Label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receives a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graph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from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and </a:t>
            </a:r>
            <a:b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assigns each of its vertices an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-bit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label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zh-CN" altLang="en-GB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8610" y="4108937"/>
            <a:ext cx="10080625" cy="915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  <a:defRPr/>
            </a:pP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Edge: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receives two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-bit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labels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and decides</a:t>
            </a:r>
            <a:b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whether the corresponding vertices are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adjacent</a:t>
            </a:r>
            <a:endParaRPr kumimoji="0" lang="zh-CN" altLang="en-GB" sz="32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1588" y="5497885"/>
            <a:ext cx="10080625" cy="915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Note that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Edge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only sees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labels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It does not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know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the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graph </a:t>
            </a:r>
            <a:r>
              <a:rPr lang="en-US" sz="3200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kumimoji="0" lang="en-US" sz="3200" b="0" i="0" u="none" strike="noStrike" kern="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nor the identity of the vertices</a:t>
            </a:r>
            <a:endParaRPr kumimoji="0" lang="zh-CN" altLang="en-GB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 rot="16200000">
            <a:off x="951609" y="3659581"/>
            <a:ext cx="2585504" cy="420896"/>
          </a:xfrm>
          <a:prstGeom prst="rect">
            <a:avLst/>
          </a:prstGeom>
          <a:solidFill>
            <a:srgbClr val="FF0000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55448" y="1915869"/>
            <a:ext cx="4750112" cy="420896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55448" y="2577277"/>
          <a:ext cx="4750112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0" y="5592722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We can split the bits as evenly as possible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" y="412669"/>
            <a:ext cx="10080624" cy="1087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Trick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2: Spreading</a:t>
            </a:r>
            <a: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</a:br>
            <a:r>
              <a:rPr lang="en-US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Unbalanced 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representation of </a:t>
            </a:r>
            <a:r>
              <a:rPr lang="en-US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bipartite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graphs</a:t>
            </a:r>
            <a:endParaRPr lang="en-GB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480" y="6138155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In particular, if 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|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|=|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|=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/2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, we get a labeling scheme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for </a:t>
            </a:r>
            <a:r>
              <a:rPr lang="en-US" sz="2800" kern="0" dirty="0" smtClean="0">
                <a:solidFill>
                  <a:srgbClr val="6633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balanced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bipartite graphs with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/4 + </a:t>
            </a:r>
            <a:r>
              <a:rPr lang="en-US" sz="2800" kern="0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lg</a:t>
            </a:r>
            <a:r>
              <a:rPr lang="en-US" sz="12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 rot="16200000">
            <a:off x="951609" y="3335037"/>
            <a:ext cx="2585504" cy="420896"/>
          </a:xfrm>
          <a:prstGeom prst="rect">
            <a:avLst/>
          </a:prstGeom>
          <a:solidFill>
            <a:srgbClr val="FF0000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55448" y="1591325"/>
            <a:ext cx="4750112" cy="420896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55448" y="2252733"/>
          <a:ext cx="4750112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  <a:gridCol w="296882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pic>
        <p:nvPicPr>
          <p:cNvPr id="35" name="Picture 3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 cstate="print"/>
          <a:stretch>
            <a:fillRect/>
          </a:stretch>
        </p:blipFill>
        <p:spPr bwMode="auto">
          <a:xfrm>
            <a:off x="2306601" y="5699485"/>
            <a:ext cx="5467423" cy="318472"/>
          </a:xfrm>
          <a:prstGeom prst="rect">
            <a:avLst/>
          </a:prstGeom>
          <a:noFill/>
          <a:ln/>
          <a:effectLst/>
        </p:spPr>
      </p:pic>
      <p:pic>
        <p:nvPicPr>
          <p:cNvPr id="18" name="Picture 1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 cstate="print"/>
          <a:stretch>
            <a:fillRect/>
          </a:stretch>
        </p:blipFill>
        <p:spPr bwMode="auto">
          <a:xfrm>
            <a:off x="1052235" y="6183100"/>
            <a:ext cx="7976155" cy="318435"/>
          </a:xfrm>
          <a:prstGeom prst="rect">
            <a:avLst/>
          </a:prstGeom>
          <a:noFill/>
          <a:ln/>
          <a:effectLst/>
        </p:spPr>
      </p:pic>
      <p:pic>
        <p:nvPicPr>
          <p:cNvPr id="34" name="Picture 3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 cstate="print"/>
          <a:stretch>
            <a:fillRect/>
          </a:stretch>
        </p:blipFill>
        <p:spPr bwMode="auto">
          <a:xfrm>
            <a:off x="1195862" y="6666714"/>
            <a:ext cx="7688900" cy="476623"/>
          </a:xfrm>
          <a:prstGeom prst="rect">
            <a:avLst/>
          </a:prstGeom>
          <a:noFill/>
          <a:ln/>
          <a:effectLst/>
        </p:spPr>
      </p:pic>
      <p:pic>
        <p:nvPicPr>
          <p:cNvPr id="20" name="Picture 19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5" cstate="print"/>
          <a:stretch>
            <a:fillRect/>
          </a:stretch>
        </p:blipFill>
        <p:spPr bwMode="auto">
          <a:xfrm>
            <a:off x="7942356" y="2252732"/>
            <a:ext cx="858672" cy="318662"/>
          </a:xfrm>
          <a:prstGeom prst="rect">
            <a:avLst/>
          </a:prstGeom>
          <a:noFill/>
          <a:ln/>
          <a:effectLst/>
        </p:spPr>
      </p:pic>
      <p:pic>
        <p:nvPicPr>
          <p:cNvPr id="22" name="Picture 2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6" cstate="print"/>
          <a:stretch>
            <a:fillRect/>
          </a:stretch>
        </p:blipFill>
        <p:spPr bwMode="auto">
          <a:xfrm>
            <a:off x="7953494" y="2715963"/>
            <a:ext cx="859288" cy="318890"/>
          </a:xfrm>
          <a:prstGeom prst="rect">
            <a:avLst/>
          </a:prstGeom>
          <a:noFill/>
          <a:ln/>
          <a:effectLst/>
        </p:spPr>
      </p:pic>
      <p:pic>
        <p:nvPicPr>
          <p:cNvPr id="24" name="Picture 23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7" cstate="print"/>
          <a:stretch>
            <a:fillRect/>
          </a:stretch>
        </p:blipFill>
        <p:spPr bwMode="auto">
          <a:xfrm>
            <a:off x="7863120" y="4519574"/>
            <a:ext cx="1017780" cy="318891"/>
          </a:xfrm>
          <a:prstGeom prst="rect">
            <a:avLst/>
          </a:prstGeom>
          <a:noFill/>
          <a:ln/>
          <a:effectLst/>
        </p:spPr>
      </p:pic>
      <p:grpSp>
        <p:nvGrpSpPr>
          <p:cNvPr id="27" name="Group 26"/>
          <p:cNvGrpSpPr/>
          <p:nvPr/>
        </p:nvGrpSpPr>
        <p:grpSpPr>
          <a:xfrm>
            <a:off x="2755448" y="4898365"/>
            <a:ext cx="2104480" cy="561699"/>
            <a:chOff x="2755448" y="4898365"/>
            <a:chExt cx="2104480" cy="561699"/>
          </a:xfrm>
        </p:grpSpPr>
        <p:sp>
          <p:nvSpPr>
            <p:cNvPr id="26" name="Left Brace 25"/>
            <p:cNvSpPr/>
            <p:nvPr/>
          </p:nvSpPr>
          <p:spPr bwMode="auto">
            <a:xfrm rot="16200000">
              <a:off x="3657368" y="3996445"/>
              <a:ext cx="300640" cy="2104480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pic>
          <p:nvPicPr>
            <p:cNvPr id="28" name="Picture 27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8" cstate="print"/>
            <a:stretch>
              <a:fillRect/>
            </a:stretch>
          </p:blipFill>
          <p:spPr bwMode="auto">
            <a:xfrm>
              <a:off x="3711773" y="5257372"/>
              <a:ext cx="178308" cy="202692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30" name="Group 29"/>
          <p:cNvGrpSpPr/>
          <p:nvPr/>
        </p:nvGrpSpPr>
        <p:grpSpPr>
          <a:xfrm>
            <a:off x="4859929" y="4898366"/>
            <a:ext cx="2645632" cy="541879"/>
            <a:chOff x="4859929" y="4898366"/>
            <a:chExt cx="2645632" cy="541879"/>
          </a:xfrm>
        </p:grpSpPr>
        <p:sp>
          <p:nvSpPr>
            <p:cNvPr id="29" name="Left Brace 28"/>
            <p:cNvSpPr/>
            <p:nvPr/>
          </p:nvSpPr>
          <p:spPr bwMode="auto">
            <a:xfrm rot="16200000">
              <a:off x="6032425" y="3725870"/>
              <a:ext cx="300639" cy="2645632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pic>
          <p:nvPicPr>
            <p:cNvPr id="31" name="Picture 30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9" cstate="print"/>
            <a:stretch>
              <a:fillRect/>
            </a:stretch>
          </p:blipFill>
          <p:spPr bwMode="auto">
            <a:xfrm>
              <a:off x="5902397" y="5237553"/>
              <a:ext cx="583694" cy="202692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1" y="208381"/>
            <a:ext cx="10080624" cy="1087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Trick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2: Spreading</a:t>
            </a:r>
            <a: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000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</a:br>
            <a:r>
              <a:rPr lang="en-US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Unbalanced 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representation of </a:t>
            </a:r>
            <a:r>
              <a:rPr lang="en-US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bipartite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graphs</a:t>
            </a:r>
            <a:endParaRPr lang="en-GB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1" name="Picture 20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0" cstate="print"/>
          <a:stretch>
            <a:fillRect/>
          </a:stretch>
        </p:blipFill>
        <p:spPr bwMode="auto">
          <a:xfrm>
            <a:off x="8358110" y="3383946"/>
            <a:ext cx="63014" cy="318889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4104626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Use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Trick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2, with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en-US" sz="2800" i="1" kern="0" baseline="-2500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 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=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800" i="1" kern="0" baseline="-2500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 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+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, to represent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352541"/>
            <a:ext cx="10080624" cy="572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i="1" dirty="0" smtClean="0">
                <a:solidFill>
                  <a:srgbClr val="FF0000"/>
                </a:solidFill>
                <a:latin typeface="Times New Roman"/>
                <a:ea typeface="NSimSun"/>
                <a:cs typeface="Times New Roman"/>
                <a:sym typeface="Symbol"/>
              </a:rPr>
              <a:t>n</a:t>
            </a:r>
            <a:r>
              <a:rPr lang="en-US" sz="4000" dirty="0" smtClean="0">
                <a:solidFill>
                  <a:srgbClr val="FF0000"/>
                </a:solidFill>
                <a:latin typeface="Times New Roman"/>
                <a:ea typeface="NSimSun"/>
                <a:cs typeface="Times New Roman"/>
                <a:sym typeface="Symbol"/>
              </a:rPr>
              <a:t> + O(1)  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directed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graphs</a:t>
            </a:r>
            <a:endParaRPr lang="en-GB" sz="4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91684" y="1851293"/>
            <a:ext cx="1022176" cy="420896"/>
          </a:xfrm>
          <a:prstGeom prst="rect">
            <a:avLst/>
          </a:prstGeom>
          <a:solidFill>
            <a:srgbClr val="FF0000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37112" y="1851293"/>
            <a:ext cx="4389344" cy="420896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endParaRPr kumimoji="0" lang="he-IL" sz="32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eft Brace 13"/>
          <p:cNvSpPr/>
          <p:nvPr/>
        </p:nvSpPr>
        <p:spPr bwMode="auto">
          <a:xfrm rot="5400000">
            <a:off x="2671375" y="1162670"/>
            <a:ext cx="262794" cy="994706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he-IL" sz="36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Left Brace 16"/>
          <p:cNvSpPr/>
          <p:nvPr/>
        </p:nvSpPr>
        <p:spPr bwMode="auto">
          <a:xfrm rot="5400000">
            <a:off x="5611273" y="-523763"/>
            <a:ext cx="241022" cy="4367572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he-IL" sz="36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0" y="2661554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Use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Trick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1 to represent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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B</a:t>
            </a:r>
            <a:endParaRPr kumimoji="0" lang="zh-CN" altLang="en-GB" sz="2800" b="0" i="1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0439" y="3142578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This assigns indices to vertices of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endParaRPr kumimoji="0" lang="zh-CN" altLang="en-GB" sz="2800" b="0" i="1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0" y="7559675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Et </a:t>
            </a:r>
            <a:r>
              <a:rPr lang="en-US" sz="3200" kern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voilà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!</a:t>
            </a:r>
          </a:p>
        </p:txBody>
      </p:sp>
      <p:pic>
        <p:nvPicPr>
          <p:cNvPr id="24" name="Picture 2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897838" y="4776347"/>
            <a:ext cx="7877908" cy="1524879"/>
          </a:xfrm>
          <a:prstGeom prst="rect">
            <a:avLst/>
          </a:prstGeom>
          <a:noFill/>
          <a:ln/>
          <a:effectLst/>
        </p:spPr>
      </p:pic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144" y="3623602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(Cannot use </a:t>
            </a:r>
            <a:r>
              <a:rPr lang="en-US" sz="2800" i="1" kern="0" dirty="0" smtClean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Trick</a:t>
            </a:r>
            <a:r>
              <a:rPr lang="en-US" sz="2800" kern="0" dirty="0" smtClean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1 again to represent </a:t>
            </a:r>
            <a:r>
              <a:rPr lang="en-US" sz="2800" i="1" kern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kern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800" i="1" kern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800" kern="0" dirty="0" smtClean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tretch>
            <a:fillRect/>
          </a:stretch>
        </p:blipFill>
        <p:spPr bwMode="auto">
          <a:xfrm>
            <a:off x="2354995" y="6605021"/>
            <a:ext cx="5370637" cy="444216"/>
          </a:xfrm>
          <a:prstGeom prst="rect">
            <a:avLst/>
          </a:prstGeom>
          <a:noFill/>
          <a:ln/>
          <a:effectLst/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/>
          <a:stretch>
            <a:fillRect/>
          </a:stretch>
        </p:blipFill>
        <p:spPr bwMode="auto">
          <a:xfrm>
            <a:off x="1897071" y="1128608"/>
            <a:ext cx="1811402" cy="318425"/>
          </a:xfrm>
          <a:prstGeom prst="rect">
            <a:avLst/>
          </a:prstGeom>
          <a:noFill/>
          <a:ln/>
          <a:effectLst/>
        </p:spPr>
      </p:pic>
      <p:pic>
        <p:nvPicPr>
          <p:cNvPr id="19" name="Picture 1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/>
          <a:stretch>
            <a:fillRect/>
          </a:stretch>
        </p:blipFill>
        <p:spPr bwMode="auto">
          <a:xfrm>
            <a:off x="5350435" y="1161022"/>
            <a:ext cx="762698" cy="253596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2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352541"/>
            <a:ext cx="10080624" cy="572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i="1" dirty="0" smtClean="0">
                <a:solidFill>
                  <a:srgbClr val="FF0000"/>
                </a:solidFill>
                <a:latin typeface="Times New Roman"/>
                <a:ea typeface="NSimSun"/>
                <a:cs typeface="Times New Roman"/>
                <a:sym typeface="Symbol"/>
              </a:rPr>
              <a:t>n</a:t>
            </a:r>
            <a:r>
              <a:rPr lang="en-US" sz="4000" dirty="0" smtClean="0">
                <a:solidFill>
                  <a:srgbClr val="FF0000"/>
                </a:solidFill>
                <a:latin typeface="Times New Roman"/>
                <a:ea typeface="NSimSun"/>
                <a:cs typeface="Times New Roman"/>
                <a:sym typeface="Symbol"/>
              </a:rPr>
              <a:t>/2 + O(1)  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undirected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graphs</a:t>
            </a:r>
            <a:endParaRPr lang="en-GB" sz="4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0" y="7651107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Et </a:t>
            </a:r>
            <a:r>
              <a:rPr lang="en-US" sz="3200" kern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voilà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!</a:t>
            </a:r>
          </a:p>
        </p:txBody>
      </p:sp>
      <p:pic>
        <p:nvPicPr>
          <p:cNvPr id="34" name="Picture 3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/>
          <a:stretch>
            <a:fillRect/>
          </a:stretch>
        </p:blipFill>
        <p:spPr bwMode="auto">
          <a:xfrm>
            <a:off x="601088" y="4635229"/>
            <a:ext cx="8878448" cy="1857337"/>
          </a:xfrm>
          <a:prstGeom prst="rect">
            <a:avLst/>
          </a:prstGeom>
          <a:noFill/>
          <a:ln/>
          <a:effectLst/>
        </p:spPr>
      </p:pic>
      <p:pic>
        <p:nvPicPr>
          <p:cNvPr id="38" name="Picture 3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/>
          <a:stretch>
            <a:fillRect/>
          </a:stretch>
        </p:blipFill>
        <p:spPr bwMode="auto">
          <a:xfrm>
            <a:off x="2196412" y="6702789"/>
            <a:ext cx="5687802" cy="444269"/>
          </a:xfrm>
          <a:prstGeom prst="rect">
            <a:avLst/>
          </a:prstGeom>
          <a:noFill/>
          <a:ln/>
          <a:effectLst/>
        </p:spPr>
      </p:pic>
      <p:pic>
        <p:nvPicPr>
          <p:cNvPr id="32" name="Picture 3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/>
          <a:stretch>
            <a:fillRect/>
          </a:stretch>
        </p:blipFill>
        <p:spPr bwMode="auto">
          <a:xfrm>
            <a:off x="1838704" y="1177239"/>
            <a:ext cx="1811400" cy="318425"/>
          </a:xfrm>
          <a:prstGeom prst="rect">
            <a:avLst/>
          </a:prstGeom>
          <a:noFill/>
          <a:ln/>
          <a:effectLst/>
        </p:spPr>
      </p:pic>
      <p:pic>
        <p:nvPicPr>
          <p:cNvPr id="31" name="Picture 3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 cstate="print"/>
          <a:stretch>
            <a:fillRect/>
          </a:stretch>
        </p:blipFill>
        <p:spPr bwMode="auto">
          <a:xfrm>
            <a:off x="5143057" y="1199519"/>
            <a:ext cx="1081125" cy="348934"/>
          </a:xfrm>
          <a:prstGeom prst="rect">
            <a:avLst/>
          </a:prstGeom>
          <a:noFill/>
          <a:ln/>
          <a:effectLst/>
        </p:spPr>
      </p:pic>
      <p:grpSp>
        <p:nvGrpSpPr>
          <p:cNvPr id="37" name="Group 36"/>
          <p:cNvGrpSpPr/>
          <p:nvPr/>
        </p:nvGrpSpPr>
        <p:grpSpPr>
          <a:xfrm>
            <a:off x="2211448" y="1586739"/>
            <a:ext cx="5657730" cy="1244570"/>
            <a:chOff x="2274424" y="1586739"/>
            <a:chExt cx="5657730" cy="124457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274424" y="1909661"/>
              <a:ext cx="1022176" cy="420896"/>
            </a:xfrm>
            <a:prstGeom prst="rect">
              <a:avLst/>
            </a:prstGeom>
            <a:solidFill>
              <a:srgbClr val="FF0000">
                <a:alpha val="56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r>
                <a:rPr kumimoji="0" lang="en-US" sz="2800" b="0" i="1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sz="2800" b="0" u="none" strike="noStrike" cap="none" normalizeH="0" baseline="-25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  <a:endParaRPr kumimoji="0" lang="he-IL" sz="28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537112" y="1909661"/>
              <a:ext cx="4389344" cy="420896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r>
                <a:rPr kumimoji="0" lang="en-US" sz="2800" b="0" i="1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kumimoji="0" lang="en-US" sz="2800" b="0" u="none" strike="noStrike" cap="none" normalizeH="0" baseline="-25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  <a:endParaRPr kumimoji="0" lang="he-IL" sz="28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eft Brace 13"/>
            <p:cNvSpPr/>
            <p:nvPr/>
          </p:nvSpPr>
          <p:spPr bwMode="auto">
            <a:xfrm rot="5400000">
              <a:off x="2667850" y="1220783"/>
              <a:ext cx="262794" cy="994706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7" name="Left Brace 16"/>
            <p:cNvSpPr/>
            <p:nvPr/>
          </p:nvSpPr>
          <p:spPr bwMode="auto">
            <a:xfrm rot="5400000">
              <a:off x="5622159" y="-454254"/>
              <a:ext cx="241022" cy="4367572"/>
            </a:xfrm>
            <a:prstGeom prst="leftBrac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endParaRPr kumimoji="0" lang="he-IL" sz="3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280122" y="2410413"/>
              <a:ext cx="1022176" cy="420896"/>
            </a:xfrm>
            <a:prstGeom prst="rect">
              <a:avLst/>
            </a:prstGeom>
            <a:solidFill>
              <a:srgbClr val="FF0000">
                <a:alpha val="56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r>
                <a:rPr kumimoji="0" lang="en-US" sz="2800" b="0" i="1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sz="2800" b="0" u="none" strike="noStrike" cap="none" normalizeH="0" baseline="-25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he-IL" sz="28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542810" y="2410413"/>
              <a:ext cx="4389344" cy="420896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StarSymbol" charset="0"/>
                <a:buNone/>
                <a:tabLst/>
              </a:pPr>
              <a:r>
                <a:rPr kumimoji="0" lang="en-US" sz="2800" b="0" i="1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kumimoji="0" lang="en-US" sz="2800" b="0" u="none" strike="noStrike" cap="none" normalizeH="0" baseline="-25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he-IL" sz="28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35" name="Picture 3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 cstate="print"/>
          <a:stretch>
            <a:fillRect/>
          </a:stretch>
        </p:blipFill>
        <p:spPr bwMode="auto">
          <a:xfrm>
            <a:off x="1798527" y="3178556"/>
            <a:ext cx="6483572" cy="318457"/>
          </a:xfrm>
          <a:prstGeom prst="rect">
            <a:avLst/>
          </a:prstGeom>
          <a:noFill/>
          <a:ln/>
          <a:effectLst/>
        </p:spPr>
      </p:pic>
      <p:pic>
        <p:nvPicPr>
          <p:cNvPr id="36" name="Picture 3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 cstate="print"/>
          <a:stretch>
            <a:fillRect/>
          </a:stretch>
        </p:blipFill>
        <p:spPr bwMode="auto">
          <a:xfrm>
            <a:off x="1798840" y="3605152"/>
            <a:ext cx="6482946" cy="318426"/>
          </a:xfrm>
          <a:prstGeom prst="rect">
            <a:avLst/>
          </a:prstGeom>
          <a:noFill/>
          <a:ln/>
          <a:effectLst/>
        </p:spPr>
      </p:pic>
      <p:pic>
        <p:nvPicPr>
          <p:cNvPr id="39" name="Picture 38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 cstate="print"/>
          <a:stretch>
            <a:fillRect/>
          </a:stretch>
        </p:blipFill>
        <p:spPr bwMode="auto">
          <a:xfrm>
            <a:off x="750555" y="4031716"/>
            <a:ext cx="8579516" cy="318395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394991"/>
            <a:ext cx="10080624" cy="572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dirty="0" smtClean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Concluding remarks</a:t>
            </a:r>
            <a:endParaRPr lang="en-GB" sz="4000" dirty="0" smtClean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0" y="3903340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Small additive gaps remain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446" y="4305712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Improved lower bounds?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6144" y="4828007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All our schemes still assign vertices unique indices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446" y="5259563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Not clear whether this is needed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6144" y="5797357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Optimal labeling schemes for other families?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6144" y="6170547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(E.g., graphs excluding a fixed minor,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planar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graphs, 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i="1" kern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outerplanar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graphs, bounded tree width,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trees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, etc.)</a:t>
            </a: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446" y="2964797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More work needed for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bipartite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graphs, 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when the size of the sides is not fixed in advance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2041752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Using a few more tricks we get down to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+3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for 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directed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graphs, and 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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/2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+4 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for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undirected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graphs</a:t>
            </a:r>
            <a:endParaRPr lang="en-US" sz="2800" kern="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1118707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Our essentially optimal </a:t>
            </a:r>
            <a:r>
              <a:rPr lang="en-US" sz="2800" kern="0" dirty="0" smtClean="0">
                <a:solidFill>
                  <a:srgbClr val="0033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adjacency labeling schemes 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yield essentially optimal </a:t>
            </a:r>
            <a:r>
              <a:rPr lang="en-US" sz="28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induced-universal graphs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8" grpId="0"/>
      <p:bldP spid="20" grpId="0"/>
      <p:bldP spid="21" grpId="0"/>
      <p:bldP spid="22" grpId="0"/>
      <p:bldP spid="25" grpId="0"/>
      <p:bldP spid="26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1" y="387094"/>
            <a:ext cx="10080624" cy="686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8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Adjacency labeling schemes</a:t>
            </a:r>
            <a:endParaRPr lang="en-GB" sz="48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0585" y="1463792"/>
          <a:ext cx="9139456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5248"/>
                <a:gridCol w="1803840"/>
                <a:gridCol w="2224735"/>
                <a:gridCol w="2645633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Family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Lower bound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Upper bound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Reference</a:t>
                      </a:r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Directed graphs</a:t>
                      </a:r>
                      <a:endParaRPr lang="he-I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he-IL" sz="2400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+ 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he-IL" sz="2400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folklore</a:t>
                      </a:r>
                      <a:endParaRPr lang="he-IL" sz="200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Undirected graphs</a:t>
                      </a:r>
                      <a:endParaRPr lang="he-I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/2</a:t>
                      </a:r>
                      <a:endParaRPr lang="he-IL" sz="2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/2  + 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he-IL" sz="2400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Moon (1966)</a:t>
                      </a:r>
                      <a:endParaRPr lang="he-IL" sz="200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Bipartite graphs</a:t>
                      </a:r>
                      <a:endParaRPr lang="he-I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/4</a:t>
                      </a:r>
                      <a:endParaRPr lang="he-IL" sz="2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/4 + 2</a:t>
                      </a:r>
                      <a:r>
                        <a:rPr lang="en-US" sz="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he-IL" sz="2400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err="1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Lozin</a:t>
                      </a:r>
                      <a:r>
                        <a:rPr lang="en-US" sz="200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-Rudolf</a:t>
                      </a:r>
                      <a:r>
                        <a:rPr lang="en-US" sz="2000" baseline="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(2007)</a:t>
                      </a:r>
                      <a:endParaRPr lang="he-IL" sz="200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1" name="Rectangle 2"/>
          <p:cNvSpPr txBox="1">
            <a:spLocks noChangeArrowheads="1"/>
          </p:cNvSpPr>
          <p:nvPr/>
        </p:nvSpPr>
        <p:spPr bwMode="auto">
          <a:xfrm>
            <a:off x="0" y="6236432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We improve the first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three upper bounds to </a:t>
            </a:r>
            <a:b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+O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(1)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/2+O(1)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and 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/4+O(1)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respectively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35868306"/>
              </p:ext>
            </p:extLst>
          </p:nvPr>
        </p:nvGraphicFramePr>
        <p:xfrm>
          <a:off x="470585" y="4612550"/>
          <a:ext cx="913945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119"/>
                <a:gridCol w="1082304"/>
                <a:gridCol w="2705760"/>
                <a:gridCol w="2946273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Planar graphs</a:t>
                      </a:r>
                      <a:endParaRPr lang="he-IL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2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he-IL" sz="2400" b="0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8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2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O(</a:t>
                      </a:r>
                      <a:r>
                        <a:rPr lang="en-US" sz="24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lglg</a:t>
                      </a:r>
                      <a:r>
                        <a:rPr lang="en-US" sz="12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he-IL" sz="24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0" kern="1200" baseline="0" dirty="0" err="1" smtClean="0">
                          <a:solidFill>
                            <a:srgbClr val="9933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Gavoille-Labourel</a:t>
                      </a:r>
                      <a:r>
                        <a:rPr lang="en-US" sz="2000" b="0" kern="1200" baseline="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(2007)</a:t>
                      </a:r>
                      <a:endParaRPr lang="he-IL" sz="2000" b="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Trees</a:t>
                      </a:r>
                      <a:endParaRPr lang="he-I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he-IL" sz="2400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O(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2400" baseline="300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400" i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he-IL" sz="2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kern="1200" baseline="0" dirty="0" err="1" smtClean="0">
                          <a:solidFill>
                            <a:srgbClr val="9933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Alstrup-Rauhe</a:t>
                      </a:r>
                      <a:r>
                        <a:rPr lang="en-US" sz="2200" kern="1200" baseline="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(2002)</a:t>
                      </a:r>
                      <a:endParaRPr lang="he-IL" sz="220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Trees of depth </a:t>
                      </a:r>
                      <a:r>
                        <a:rPr lang="en-US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he-IL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he-IL" sz="2400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+ 3</a:t>
                      </a:r>
                      <a:r>
                        <a:rPr lang="en-US" sz="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O(1)</a:t>
                      </a:r>
                      <a:endParaRPr lang="he-IL" sz="2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baseline="0" dirty="0" err="1" smtClean="0">
                          <a:solidFill>
                            <a:srgbClr val="9933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Fraigniaud-Korman</a:t>
                      </a:r>
                      <a:r>
                        <a:rPr lang="en-US" sz="2000" kern="1200" baseline="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(2010)</a:t>
                      </a:r>
                      <a:endParaRPr lang="he-IL" sz="200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6760289"/>
              </p:ext>
            </p:extLst>
          </p:nvPr>
        </p:nvGraphicFramePr>
        <p:xfrm>
          <a:off x="470585" y="3450068"/>
          <a:ext cx="913945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5248"/>
                <a:gridCol w="1803840"/>
                <a:gridCol w="2467039"/>
                <a:gridCol w="2403329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Max deg </a:t>
                      </a:r>
                      <a:r>
                        <a:rPr lang="en-US" sz="2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(even)</a:t>
                      </a:r>
                      <a:endParaRPr lang="he-IL" sz="24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/2) </a:t>
                      </a:r>
                      <a:r>
                        <a:rPr lang="en-US" sz="24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he-IL" sz="2400" b="0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/2) </a:t>
                      </a:r>
                      <a:r>
                        <a:rPr lang="en-US" sz="24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O(1)</a:t>
                      </a:r>
                      <a:endParaRPr lang="he-IL" sz="24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Butler (2009)</a:t>
                      </a:r>
                      <a:endParaRPr lang="he-IL" sz="2000" b="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Max deg </a:t>
                      </a:r>
                      <a:r>
                        <a:rPr lang="en-US" sz="2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(odd)</a:t>
                      </a:r>
                      <a:endParaRPr lang="he-IL" sz="24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/2) </a:t>
                      </a:r>
                      <a:r>
                        <a:rPr lang="en-US" sz="24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he-IL" sz="2400" b="0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/2) </a:t>
                      </a:r>
                      <a:r>
                        <a:rPr lang="en-US" sz="24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O(1)</a:t>
                      </a:r>
                      <a:endParaRPr lang="he-IL" sz="24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0" dirty="0" err="1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Alon-Capalbo</a:t>
                      </a:r>
                      <a:r>
                        <a:rPr lang="en-US" sz="2000" b="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(????)</a:t>
                      </a:r>
                      <a:endParaRPr lang="he-IL" sz="2000" b="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1" y="653181"/>
            <a:ext cx="10080624" cy="686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Induced-universal graphs</a:t>
            </a:r>
            <a:endParaRPr lang="en-GB" sz="48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0440" y="1795613"/>
            <a:ext cx="10080625" cy="915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graph </a:t>
            </a:r>
            <a:r>
              <a:rPr lang="en-US" sz="3200" i="1" kern="0" dirty="0" smtClean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an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induced-universal graph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 a family </a:t>
            </a:r>
            <a:r>
              <a:rPr lang="en-US" sz="3200" i="1" kern="0" dirty="0" smtClean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lang="en-US" sz="32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iff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every graph from </a:t>
            </a:r>
            <a:r>
              <a:rPr lang="en-US" sz="3200" i="1" kern="0" dirty="0" smtClean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an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induced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subgraph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lang="en-US" sz="3200" i="1" kern="0" dirty="0" smtClean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endParaRPr lang="zh-CN" altLang="en-GB" sz="3200" i="1" kern="0" dirty="0" smtClean="0">
              <a:solidFill>
                <a:srgbClr val="0099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610" y="3118429"/>
            <a:ext cx="10080625" cy="1373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Theorem</a:t>
            </a:r>
            <a:r>
              <a:rPr lang="en-US" sz="32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6633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[</a:t>
            </a:r>
            <a:r>
              <a:rPr lang="en-US" sz="3200" kern="0" dirty="0" err="1" smtClean="0">
                <a:solidFill>
                  <a:srgbClr val="6633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Kannan-Naor-Rudich</a:t>
            </a:r>
            <a:r>
              <a:rPr lang="en-US" sz="3200" kern="0" dirty="0" smtClean="0">
                <a:solidFill>
                  <a:srgbClr val="6633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(1992)]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i="1" kern="0" dirty="0" smtClean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has an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i="1" kern="0" dirty="0" smtClean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-bit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adjacency labeling scheme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iff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it </a:t>
            </a:r>
            <a:b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has an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induced-universal graph 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on at most </a:t>
            </a:r>
            <a:r>
              <a:rPr lang="en-US" sz="3200" kern="0" dirty="0" smtClean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3200" i="1" kern="0" baseline="30000" dirty="0" smtClean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vertices</a:t>
            </a:r>
            <a:endParaRPr kumimoji="0" lang="zh-CN" altLang="en-GB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44" y="4953800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Proof</a:t>
            </a:r>
            <a:r>
              <a:rPr lang="en-US" sz="32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Easy!</a:t>
            </a:r>
            <a:endParaRPr kumimoji="0" lang="zh-CN" altLang="en-GB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956" y="5520898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Each possible </a:t>
            </a:r>
            <a:r>
              <a:rPr lang="en-US" sz="3200" i="1" kern="0" dirty="0" smtClean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3200" kern="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-bit label is a vertex of the universal graph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zh-CN" altLang="en-GB" sz="32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956" y="6062050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i="1" kern="0" dirty="0" smtClean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Edge</a:t>
            </a:r>
            <a:r>
              <a:rPr lang="en-US" sz="3200" kern="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determines the edges in the induced-universal graph</a:t>
            </a:r>
            <a:endParaRPr kumimoji="0" lang="zh-CN" altLang="en-GB" sz="32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7" grpId="0"/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610" y="1494973"/>
            <a:ext cx="10080625" cy="1373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Theorem</a:t>
            </a:r>
            <a:r>
              <a:rPr lang="en-US" sz="32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6633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[Moon (1966)]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Any </a:t>
            </a:r>
            <a:r>
              <a:rPr lang="en-US" sz="32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adjacency labeling scheme 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for a family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b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(named)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-vertex graphs must have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&gt; (</a:t>
            </a:r>
            <a:r>
              <a:rPr lang="en-US" sz="32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lg</a:t>
            </a:r>
            <a:r>
              <a:rPr lang="en-US" sz="8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|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|)/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endParaRPr lang="zh-CN" altLang="en-GB" sz="3200" i="1" kern="0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44" y="3983299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Proof</a:t>
            </a:r>
            <a:r>
              <a:rPr lang="en-US" sz="32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Again easy!</a:t>
            </a:r>
            <a:endParaRPr kumimoji="0" lang="zh-CN" altLang="en-GB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4653160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altLang="zh-CN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The </a:t>
            </a:r>
            <a:r>
              <a:rPr lang="en-US" altLang="zh-CN" sz="32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labels</a:t>
            </a:r>
            <a:r>
              <a:rPr lang="en-US" altLang="zh-CN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assigned to all vertices determine the graph</a:t>
            </a:r>
            <a:endParaRPr kumimoji="0" lang="zh-CN" altLang="en-GB" sz="32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5241112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Number of possible </a:t>
            </a:r>
            <a:r>
              <a:rPr lang="en-US" sz="3200" kern="0" noProof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label</a:t>
            </a:r>
            <a:r>
              <a:rPr lang="en-US" sz="3200" kern="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assignments to vertices is </a:t>
            </a:r>
            <a:r>
              <a:rPr lang="en-US" sz="32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3200" i="1" kern="0" baseline="300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nL</a:t>
            </a:r>
            <a:endParaRPr kumimoji="0" lang="zh-CN" altLang="en-GB" sz="3200" i="1" u="none" strike="noStrike" kern="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472797"/>
            <a:ext cx="10080624" cy="686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8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Trivial lower bound</a:t>
            </a:r>
            <a:endParaRPr lang="en-GB" sz="48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3118429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(Named (labeled) graphs are graphs on </a:t>
            </a:r>
            <a:r>
              <a:rPr lang="en-US" sz="28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</a:t>
            </a:r>
            <a:r>
              <a:rPr lang="en-US" sz="28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={1,2,…,</a:t>
            </a:r>
            <a:r>
              <a:rPr lang="en-US" sz="28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}</a:t>
            </a:r>
            <a:r>
              <a:rPr lang="en-US" sz="2800" kern="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zh-CN" altLang="en-GB" sz="2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956" y="5829064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Hence  </a:t>
            </a:r>
            <a:r>
              <a:rPr lang="en-US" sz="32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|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lang="en-US" sz="32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| ≤ 2</a:t>
            </a:r>
            <a:r>
              <a:rPr lang="en-US" sz="3200" i="1" kern="0" baseline="300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nL</a:t>
            </a:r>
            <a:endParaRPr kumimoji="0" lang="zh-CN" altLang="en-GB" sz="3200" i="1" u="none" strike="noStrike" kern="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0439" y="6417017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i="1" kern="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Exercise:</a:t>
            </a:r>
            <a:r>
              <a:rPr lang="en-US" sz="3200" kern="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Prove a strict inequality</a:t>
            </a:r>
            <a:endParaRPr kumimoji="0" lang="zh-CN" altLang="en-GB" sz="3200" i="0" u="none" strike="noStrike" kern="0" cap="none" spc="0" normalizeH="0" baseline="30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44" y="3871650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   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≥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endParaRPr lang="zh-CN" altLang="en-GB" sz="3200" i="1" kern="0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472797"/>
            <a:ext cx="10080624" cy="686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8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Trivial lower bound</a:t>
            </a:r>
            <a:endParaRPr lang="en-GB" sz="48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140" y="4644850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There are 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kumimoji="0" lang="en-US" sz="3200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0" lang="en-US" sz="3200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3200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3200" kern="0" baseline="30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</a:t>
            </a:r>
            <a:r>
              <a:rPr kumimoji="0" lang="en-US" sz="3200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1)/2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undirected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graphs on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 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vertices</a:t>
            </a:r>
            <a:endParaRPr kumimoji="0" lang="zh-CN" altLang="en-GB" sz="32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144" y="6036258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Essentially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all lower bounds follow from this theorem</a:t>
            </a:r>
            <a:endParaRPr kumimoji="0" lang="zh-CN" altLang="en-GB" sz="32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610" y="1494973"/>
            <a:ext cx="10080625" cy="1373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Theorem</a:t>
            </a:r>
            <a:r>
              <a:rPr lang="en-US" sz="32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6633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[Moon (1966)]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Any </a:t>
            </a:r>
            <a:r>
              <a:rPr lang="en-US" sz="32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adjacency labeling scheme 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for a family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b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(named)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3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-vertex graphs must have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&gt; (</a:t>
            </a:r>
            <a:r>
              <a:rPr lang="en-US" sz="32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lg</a:t>
            </a:r>
            <a:r>
              <a:rPr lang="en-US" sz="8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|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|)/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endParaRPr lang="zh-CN" altLang="en-GB" sz="3200" i="1" kern="0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3347402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There are 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kumimoji="0" lang="en-US" sz="3200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0" lang="en-US" sz="3200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3200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0" lang="en-US" sz="3200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</a:t>
            </a:r>
            <a:r>
              <a:rPr kumimoji="0" lang="en-US" sz="3200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1)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directed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graphs on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vertices</a:t>
            </a:r>
            <a:endParaRPr lang="zh-CN" altLang="en-GB" sz="3200" i="1" kern="0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1332" y="5245987"/>
            <a:ext cx="10080625" cy="4579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3200" kern="0" dirty="0" smtClean="0">
                <a:latin typeface="Times New Roman" pitchFamily="18" charset="0"/>
                <a:cs typeface="Times New Roman" pitchFamily="18" charset="0"/>
                <a:sym typeface="Symbol"/>
              </a:rPr>
              <a:t>   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≥ </a:t>
            </a:r>
            <a:r>
              <a:rPr lang="en-US" sz="32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/2</a:t>
            </a:r>
            <a:endParaRPr kumimoji="0" lang="zh-CN" altLang="en-GB" sz="32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1" y="583921"/>
            <a:ext cx="10080624" cy="12594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Induced-universal graphs</a:t>
            </a:r>
            <a:br>
              <a:rPr lang="en-US" sz="4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r>
              <a:rPr lang="en-US" sz="4000" dirty="0" smtClean="0">
                <a:latin typeface="+mn-lt"/>
                <a:ea typeface="+mn-ea"/>
                <a:cs typeface="+mn-cs"/>
              </a:rPr>
              <a:t>for undirected graphs</a:t>
            </a:r>
            <a:endParaRPr lang="en-GB" sz="4000" dirty="0" smtClean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5270807"/>
              </p:ext>
            </p:extLst>
          </p:nvPr>
        </p:nvGraphicFramePr>
        <p:xfrm>
          <a:off x="553553" y="2347195"/>
          <a:ext cx="897352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070"/>
                <a:gridCol w="5608450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3600" dirty="0" smtClean="0"/>
                        <a:t>Size</a:t>
                      </a:r>
                      <a:endParaRPr lang="he-IL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3600" dirty="0" smtClean="0"/>
                        <a:t>Reference</a:t>
                      </a:r>
                      <a:endParaRPr lang="he-IL" sz="3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3600" i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lang="en-US" sz="36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3600" i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i="1" baseline="300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n/</a:t>
                      </a:r>
                      <a:r>
                        <a:rPr lang="en-US" sz="3600" i="0" baseline="300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i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he-IL" sz="3600" i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360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Moon (1966)</a:t>
                      </a:r>
                      <a:endParaRPr lang="he-IL" sz="360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3600" i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lang="en-US" sz="3600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3600" i="0" baseline="300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i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i="1" baseline="300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n/</a:t>
                      </a:r>
                      <a:r>
                        <a:rPr lang="en-US" sz="3600" i="0" baseline="300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i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he-IL" sz="3600" i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3600" dirty="0" err="1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Bollobás-Thomasen</a:t>
                      </a:r>
                      <a:r>
                        <a:rPr lang="en-US" sz="3600" baseline="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(1981)</a:t>
                      </a:r>
                      <a:endParaRPr lang="he-IL" sz="360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3600" i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O(2</a:t>
                      </a:r>
                      <a:r>
                        <a:rPr lang="en-US" sz="3600" i="1" baseline="300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n/</a:t>
                      </a:r>
                      <a:r>
                        <a:rPr lang="en-US" sz="3600" i="0" baseline="300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i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he-IL" sz="3600" i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3600" dirty="0" smtClean="0">
                          <a:solidFill>
                            <a:srgbClr val="99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here</a:t>
                      </a:r>
                      <a:endParaRPr lang="he-IL" sz="3600" dirty="0">
                        <a:solidFill>
                          <a:srgbClr val="99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179399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610" y="1354880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An </a:t>
            </a:r>
            <a:r>
              <a:rPr lang="en-US" sz="2800" i="1" kern="0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-vertex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directed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graph corresponds to an 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i="1" kern="0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by </a:t>
            </a:r>
            <a:r>
              <a:rPr lang="en-US" sz="2800" i="1" kern="0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Boolean matrix (known as its adjacency matrix)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501427"/>
            <a:ext cx="10080624" cy="572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Trivial upper bound for </a:t>
            </a: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directed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graphs</a:t>
            </a:r>
            <a:endParaRPr lang="en-GB" sz="4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-447" y="2379334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Let the </a:t>
            </a:r>
            <a:r>
              <a:rPr lang="en-US" sz="28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tag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of a vertex be its row in the adjacency matrix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435" y="3058301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Given the </a:t>
            </a:r>
            <a:r>
              <a:rPr lang="en-US" sz="28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tags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of two vertices, we can determine 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whether there is an edge from the first to the second 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0431" y="4140605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Not really! 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Tags are not enough, 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we also need the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indices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of the vertices. </a:t>
            </a:r>
            <a:endParaRPr kumimoji="0" lang="zh-CN" altLang="en-GB" sz="2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144" y="5250379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i="1" kern="0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label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= (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index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, </a:t>
            </a:r>
            <a:r>
              <a:rPr lang="en-US" sz="28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tag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)</a:t>
            </a:r>
            <a:endParaRPr kumimoji="0" lang="zh-CN" altLang="en-GB" sz="2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144" y="5944445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The trivial upper bound is thus,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+ </a:t>
            </a:r>
            <a:r>
              <a:rPr lang="en-US" sz="2800" kern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lg</a:t>
            </a:r>
            <a:r>
              <a:rPr lang="en-US" sz="12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− 1</a:t>
            </a:r>
            <a:endParaRPr kumimoji="0" lang="zh-CN" altLang="en-GB" sz="2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446" y="6545725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We improve this to 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+ O(1)</a:t>
            </a:r>
            <a:endParaRPr kumimoji="0" lang="zh-CN" altLang="en-GB" sz="2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1" grpId="0"/>
      <p:bldP spid="12" grpId="0"/>
      <p:bldP spid="13" grpId="0"/>
      <p:bldP spid="14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610" y="1821278"/>
            <a:ext cx="10080625" cy="40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Arrange the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vertices of the </a:t>
            </a:r>
            <a:r>
              <a:rPr lang="en-US" sz="2800" i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undirected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graph in a </a:t>
            </a:r>
            <a:r>
              <a:rPr lang="en-US" sz="2800" kern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cycle</a:t>
            </a:r>
            <a:endParaRPr kumimoji="0" lang="zh-CN" altLang="en-GB" sz="28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392647"/>
            <a:ext cx="10080624" cy="1144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</a:tabLst>
            </a:pP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Upper bound for </a:t>
            </a:r>
            <a:r>
              <a:rPr lang="en-US" sz="4000" i="1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undirected</a:t>
            </a:r>
            <a: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  <a:t> graphs</a:t>
            </a:r>
            <a:br>
              <a:rPr lang="en-US" sz="40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rPr>
            </a:br>
            <a:r>
              <a:rPr lang="en-US" sz="4000" dirty="0" smtClean="0">
                <a:solidFill>
                  <a:srgbClr val="663300"/>
                </a:solidFill>
              </a:rPr>
              <a:t> </a:t>
            </a:r>
            <a:r>
              <a:rPr lang="en-US" dirty="0" smtClean="0">
                <a:solidFill>
                  <a:srgbClr val="663300"/>
                </a:solidFill>
              </a:rPr>
              <a:t>[Moon (1965)]</a:t>
            </a:r>
            <a:endParaRPr lang="en-GB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-447" y="2497312"/>
            <a:ext cx="10080625" cy="801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07163" algn="l"/>
                <a:tab pos="7235825" algn="l"/>
              </a:tabLst>
            </a:pP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The </a:t>
            </a:r>
            <a:r>
              <a:rPr lang="en-US" sz="2800" i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tag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of a vertex is its adjacencies </a:t>
            </a:r>
            <a:b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to the </a:t>
            </a:r>
            <a:r>
              <a:rPr lang="en-US" sz="2800" i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/2</a:t>
            </a:r>
            <a:r>
              <a:rPr lang="en-US" sz="2800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vertices following it on the </a:t>
            </a:r>
            <a:r>
              <a:rPr lang="en-US" sz="2800" kern="0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cycle</a:t>
            </a:r>
            <a:endParaRPr lang="zh-CN" altLang="en-GB" sz="2800" kern="0" dirty="0">
              <a:solidFill>
                <a:srgbClr val="7030A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ORDWRAP" val="0"/>
  <p:tag name="DEFAULTWIDTH" val="348"/>
  <p:tag name="DEFAULTHEIGHT" val="200"/>
  <p:tag name="DEFAULTDISPLAYSOURCE" val="\documentclass{article}\pagestyle{empty}&#10;\begin{document}&#10;&#10;\end{document}&#10;"/>
  <p:tag name="EMBEDFONTS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begin{document}&#10;Each vertex of {\color{blue}$B$} gets at most&#10;{\color{blue} $L=\lceil(\sum_{i=1}^{|A|}b_i)/|B|\rceil$} bits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42"/>
  <p:tag name="PICTUREFILESIZE" val="179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b_1=2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7"/>
  <p:tag name="PICTUREFILESIZE" val="224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b_2=3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7"/>
  <p:tag name="PICTUREFILESIZE" val="239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b_k=10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2"/>
  <p:tag name="PICTUREFILESIZE" val="249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vdots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"/>
  <p:tag name="PICTUREFILESIZE" val="102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L-1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3"/>
  <p:tag name="PICTUREFILESIZE" val="159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L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7"/>
  <p:tag name="PICTUREFILESIZE" val="123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renewcommand{\arraystretch}{1.2}&#10;\[ &#10;\begin{array}{|c||c|c|c|c|c|}&#10;\hline&#10;     &amp; index &amp; A\times A &amp; B\times B &amp; A\times B &amp; B\times A \\&#10;\hline\hline&#10;A &amp; \lg n  &amp; k  &amp; - &amp; \ell_i &amp; n-k-(\ell_i+k) \\&#10;\hline&#10;B &amp; \lg n  &amp; -  &amp; n-k &amp; - &amp; L \\&#10;\hline&#10;\end{array}&#10; \]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48"/>
  <p:tag name="PICTUREFILESIZE" val="3286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L=\lceil(\sum_{i=1}^{k}(\ell_i+k))/(n-k)\rceil \;=\; O(1)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69"/>
  <p:tag name="PICTUREFILESIZE" val="1182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begin{document}&#10;\color{blue}&#10;$k\;=\; \lg n - c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57"/>
  <p:tag name="PICTUREFILESIZE" val="33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begin{document}&#10;\color{blue}&#10;$n-k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4"/>
  <p:tag name="PICTUREFILESIZE" val="199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renewcommand{\arraystretch}{1.2}&#10;\[ &#10;\begin{array}{|c||c|c|c|c|c|c|c|}&#10;\hline% \hline&#10;     &amp; index &amp; A{\times} A &amp; B{\times} B &amp; A_0{\times} B_0 &amp; A_0{\times} B_1 &amp;&#10;A_1{\times} B_0 &amp; A_1{\times} B_1 \\&#10;\hline \hline&#10;A_0 &amp; \lg n  &amp; k  &amp;  &amp; \ell_i &amp; (\frac{n}{2}{-}k)-(\ell_i{+}k) &amp;  &amp;   \\&#10;\hline&#10;A_1 &amp; \lg n  &amp; k  &amp;   &amp;  &amp; &amp; (\frac{n}{2}{-}k)-(\ell_i{+}k) &amp;  \ell_i  \\&#10;\hline&#10;B_0 &amp; \lg n  &amp;  &amp; \frac{n}{2}{-}k &amp;  &amp; &amp; L &amp;  \\&#10;\hline&#10;B_1 &amp; \lg n  &amp;    &amp; \frac{n}{2}{-}k &amp;  &amp; L &amp; &amp;  \\&#10;\hline %\hline&#10;\end{array}&#10; \]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68"/>
  <p:tag name="PICTUREFILESIZE" val="7046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L=\lceil(\sum_{i=1}^{k}(\ell_i+k))/(n/2-k)\rceil \;=\; O(1)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79"/>
  <p:tag name="PICTUREFILESIZE" val="1263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k\;=\; \lg n - c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57"/>
  <p:tag name="PICTUREFILESIZE" val="337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n/2-k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4"/>
  <p:tag name="PICTUREFILESIZE" val="289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Use \emph{Trick} 1 to represent $A_0\times B_0$ and $A_1\times B_1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04"/>
  <p:tag name="PICTUREFILESIZE" val="1249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Use \emph{Trick} 2 to represent $A_0\times B_1$ and $A_1\times B_0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04"/>
  <p:tag name="PICTUREFILESIZE" val="1253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Use Moon to represent $A\times A$ and $B\times B$, where $A=A_0\cup A_1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70"/>
  <p:tag name="PICTUREFILESIZE" val="1514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 \ell_i \;=\; \biggl\lceil \lg\; 2\sum_{j=0}^{2^i-1}{n \choose j}\biggr\rceil&#10;\;\le\; H\bigl({\textstyle\frac{2^i}{n}}\bigr)n + 2&#10; \]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67"/>
  <p:tag name="PICTUREFILESIZE" val="1773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 \sum_{i=1}^k \ell_i \;=\; O(n) \;\ll\; kn&#10; \]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97"/>
  <p:tag name="PICTUREFILESIZE" val="896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begin{document}&#10;%\color{red}&#10;\[ \ell_i \;=\; \biggl\lceil \lg\; 2\sum_{j=0}^{{\color{red}&#10;2^{i-1}}}{n \choose j}\biggr\rceil&#10;\;\le\; H\bigl({\textstyle\frac{\color{red}&#10;2^{i-1}}{n}}\bigr)n + 2&#10; \]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74"/>
  <p:tag name="PICTUREFILESIZE" val="1802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 A: \quad \lg n + \frac{k}{2} + \ell_i \;&lt;\; \frac{n}{2}&#10; \]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08"/>
  <p:tag name="PICTUREFILESIZE" val="752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 B: \quad \lg n + \frac{n-k}{2} \;= \; \frac{n}{2}+\frac{1}{2}\lg n + \frac{c}{2}&#10; \]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63"/>
  <p:tag name="PICTUREFILESIZE" val="938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begin{document}&#10;Give the {\color{blue}$i$}-th vertex of  {\color{blue}$A$} \emph{all} but &#10; {\color{blue}$b_i$} bits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72"/>
  <p:tag name="PICTUREFILESIZE" val="1084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begin{document}&#10;Spread the remaining bits evenly among the vertices of  {\color{blue}&#10; $B$}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51"/>
  <p:tag name="PICTUREFILESIZE" val="1534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sz="3600" b="0" i="0" u="none" strike="noStrike" cap="none" normalizeH="0" baseline="0" smtClean="0">
            <a:ln>
              <a:noFill/>
            </a:ln>
            <a:effectLst/>
            <a:latin typeface="Arial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sz="3600" b="0" i="0" u="none" strike="noStrike" cap="none" normalizeH="0" baseline="0" smtClean="0">
            <a:ln>
              <a:noFill/>
            </a:ln>
            <a:effectLst/>
            <a:latin typeface="Arial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68217</TotalTime>
  <Words>1124</Words>
  <Application>Microsoft Office PowerPoint</Application>
  <PresentationFormat>Custom</PresentationFormat>
  <Paragraphs>316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Stephen Alstrup – Univ. of Copenhagen Haim Kaplan – Tel Aviv Univ.   Mikkel Thorup – Univ. of Copenhagen  Uri Zwick – Tel Aviv Univ.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Adjacency Labeling Schemes</dc:title>
  <dc:creator>Uri Zwick</dc:creator>
  <cp:lastModifiedBy>Uri Zwick</cp:lastModifiedBy>
  <cp:revision>939</cp:revision>
  <dcterms:modified xsi:type="dcterms:W3CDTF">2014-06-01T06:48:31Z</dcterms:modified>
</cp:coreProperties>
</file>