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358" r:id="rId4"/>
    <p:sldId id="357" r:id="rId5"/>
    <p:sldId id="353" r:id="rId6"/>
    <p:sldId id="289" r:id="rId7"/>
    <p:sldId id="331" r:id="rId8"/>
    <p:sldId id="340" r:id="rId9"/>
    <p:sldId id="330" r:id="rId10"/>
    <p:sldId id="355" r:id="rId11"/>
    <p:sldId id="356" r:id="rId12"/>
    <p:sldId id="359" r:id="rId13"/>
    <p:sldId id="375" r:id="rId14"/>
    <p:sldId id="376" r:id="rId15"/>
    <p:sldId id="377" r:id="rId16"/>
    <p:sldId id="292" r:id="rId17"/>
    <p:sldId id="378" r:id="rId18"/>
    <p:sldId id="379" r:id="rId19"/>
    <p:sldId id="380" r:id="rId20"/>
    <p:sldId id="342" r:id="rId21"/>
    <p:sldId id="332" r:id="rId22"/>
    <p:sldId id="339" r:id="rId23"/>
    <p:sldId id="333" r:id="rId24"/>
    <p:sldId id="334" r:id="rId25"/>
    <p:sldId id="361" r:id="rId26"/>
    <p:sldId id="335" r:id="rId27"/>
    <p:sldId id="336" r:id="rId28"/>
    <p:sldId id="368" r:id="rId29"/>
    <p:sldId id="337" r:id="rId30"/>
    <p:sldId id="362" r:id="rId31"/>
    <p:sldId id="363" r:id="rId32"/>
    <p:sldId id="367" r:id="rId33"/>
    <p:sldId id="369" r:id="rId34"/>
    <p:sldId id="381" r:id="rId35"/>
    <p:sldId id="364" r:id="rId36"/>
    <p:sldId id="382" r:id="rId37"/>
    <p:sldId id="370" r:id="rId38"/>
    <p:sldId id="385" r:id="rId39"/>
    <p:sldId id="383" r:id="rId40"/>
    <p:sldId id="372" r:id="rId41"/>
    <p:sldId id="373" r:id="rId42"/>
    <p:sldId id="374" r:id="rId43"/>
    <p:sldId id="371" r:id="rId44"/>
    <p:sldId id="351" r:id="rId45"/>
    <p:sldId id="352" r:id="rId46"/>
    <p:sldId id="338" r:id="rId47"/>
    <p:sldId id="341" r:id="rId48"/>
    <p:sldId id="343" r:id="rId49"/>
    <p:sldId id="344" r:id="rId50"/>
    <p:sldId id="345" r:id="rId51"/>
    <p:sldId id="350" r:id="rId52"/>
    <p:sldId id="347" r:id="rId53"/>
    <p:sldId id="348" r:id="rId54"/>
    <p:sldId id="349" r:id="rId55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33"/>
    <a:srgbClr val="FF9900"/>
    <a:srgbClr val="0066FF"/>
    <a:srgbClr val="CC0099"/>
    <a:srgbClr val="008000"/>
    <a:srgbClr val="CC3300"/>
    <a:srgbClr val="FF0000"/>
    <a:srgbClr val="800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2919" autoAdjust="0"/>
  </p:normalViewPr>
  <p:slideViewPr>
    <p:cSldViewPr snapToGrid="0">
      <p:cViewPr varScale="1">
        <p:scale>
          <a:sx n="115" d="100"/>
          <a:sy n="115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512" y="-86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A8D58137-FB56-4B83-BE26-E4DD9F65CD9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16F63-8AA0-44E4-B998-8DD0A19D89E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4D1F-5F81-409C-BE56-71203F551BF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07494-5E23-4593-8CBA-1E1C532BBFC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7223-C832-41B0-A0B8-B55C107F9C1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36AD-2055-47FB-B21A-F111EF22DF2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1080-9A20-432B-AAC8-F4121E62C51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12D8-CAFD-4251-A4EB-AB9C985357B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EB227-A215-49EE-B0EC-DEB05861747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E052-1EF7-4D20-BEDA-BE3430C013D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AB6E3-2F2F-4F66-AA49-40A70CC9480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CB410-7E7C-4ADD-A16D-177695CB31D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pitchFamily="34" charset="0"/>
              </a:defRPr>
            </a:lvl1pPr>
          </a:lstStyle>
          <a:p>
            <a:fld id="{C123846C-5C69-471C-A903-F6BAB7CF039C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.xml"/><Relationship Id="rId7" Type="http://schemas.openxmlformats.org/officeDocument/2006/relationships/image" Target="../media/image5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tags" Target="../tags/tag7.xml"/><Relationship Id="rId21" Type="http://schemas.openxmlformats.org/officeDocument/2006/relationships/image" Target="../media/image60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tags" Target="../tags/tag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63.png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tags" Target="../tags/tag14.xml"/><Relationship Id="rId19" Type="http://schemas.openxmlformats.org/officeDocument/2006/relationships/image" Target="../media/image58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21.xml"/><Relationship Id="rId7" Type="http://schemas.openxmlformats.org/officeDocument/2006/relationships/image" Target="../media/image6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3.png"/><Relationship Id="rId5" Type="http://schemas.openxmlformats.org/officeDocument/2006/relationships/tags" Target="../tags/tag23.xml"/><Relationship Id="rId10" Type="http://schemas.openxmlformats.org/officeDocument/2006/relationships/image" Target="../media/image72.png"/><Relationship Id="rId4" Type="http://schemas.openxmlformats.org/officeDocument/2006/relationships/tags" Target="../tags/tag22.xml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7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79.png"/><Relationship Id="rId5" Type="http://schemas.openxmlformats.org/officeDocument/2006/relationships/tags" Target="../tags/tag31.xml"/><Relationship Id="rId10" Type="http://schemas.openxmlformats.org/officeDocument/2006/relationships/image" Target="../media/image78.png"/><Relationship Id="rId4" Type="http://schemas.openxmlformats.org/officeDocument/2006/relationships/tags" Target="../tags/tag30.xml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tags" Target="../tags/tag35.xml"/><Relationship Id="rId21" Type="http://schemas.openxmlformats.org/officeDocument/2006/relationships/image" Target="../media/image87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tags" Target="../tags/tag34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90.png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9.png"/><Relationship Id="rId10" Type="http://schemas.openxmlformats.org/officeDocument/2006/relationships/tags" Target="../tags/tag42.xml"/><Relationship Id="rId19" Type="http://schemas.openxmlformats.org/officeDocument/2006/relationships/image" Target="../media/image85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92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99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tags" Target="../tags/tag50.xml"/><Relationship Id="rId16" Type="http://schemas.openxmlformats.org/officeDocument/2006/relationships/image" Target="../media/image102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97.png"/><Relationship Id="rId5" Type="http://schemas.openxmlformats.org/officeDocument/2006/relationships/tags" Target="../tags/tag53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59.xml"/><Relationship Id="rId7" Type="http://schemas.openxmlformats.org/officeDocument/2006/relationships/image" Target="../media/image10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5" Type="http://schemas.openxmlformats.org/officeDocument/2006/relationships/tags" Target="../tags/tag61.xml"/><Relationship Id="rId10" Type="http://schemas.openxmlformats.org/officeDocument/2006/relationships/image" Target="../media/image99.png"/><Relationship Id="rId4" Type="http://schemas.openxmlformats.org/officeDocument/2006/relationships/tags" Target="../tags/tag60.xml"/><Relationship Id="rId9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0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64.xml"/><Relationship Id="rId7" Type="http://schemas.openxmlformats.org/officeDocument/2006/relationships/image" Target="../media/image14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tags" Target="../tags/tag69.xml"/><Relationship Id="rId7" Type="http://schemas.openxmlformats.org/officeDocument/2006/relationships/image" Target="../media/image15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5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image" Target="../media/image1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tags" Target="../tags/tag73.xml"/><Relationship Id="rId7" Type="http://schemas.openxmlformats.org/officeDocument/2006/relationships/image" Target="../media/image15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3.png"/><Relationship Id="rId5" Type="http://schemas.openxmlformats.org/officeDocument/2006/relationships/tags" Target="../tags/tag75.xml"/><Relationship Id="rId10" Type="http://schemas.openxmlformats.org/officeDocument/2006/relationships/image" Target="../media/image162.png"/><Relationship Id="rId4" Type="http://schemas.openxmlformats.org/officeDocument/2006/relationships/tags" Target="../tags/tag74.xml"/><Relationship Id="rId9" Type="http://schemas.openxmlformats.org/officeDocument/2006/relationships/image" Target="../media/image16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tags" Target="../tags/tag78.xml"/><Relationship Id="rId7" Type="http://schemas.openxmlformats.org/officeDocument/2006/relationships/image" Target="../media/image16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image" Target="../media/image1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82.xml"/><Relationship Id="rId7" Type="http://schemas.openxmlformats.org/officeDocument/2006/relationships/image" Target="../media/image16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2.png"/><Relationship Id="rId5" Type="http://schemas.openxmlformats.org/officeDocument/2006/relationships/tags" Target="../tags/tag84.xml"/><Relationship Id="rId10" Type="http://schemas.openxmlformats.org/officeDocument/2006/relationships/image" Target="../media/image171.png"/><Relationship Id="rId4" Type="http://schemas.openxmlformats.org/officeDocument/2006/relationships/tags" Target="../tags/tag83.xml"/><Relationship Id="rId9" Type="http://schemas.openxmlformats.org/officeDocument/2006/relationships/image" Target="../media/image1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tags" Target="../tags/tag87.xml"/><Relationship Id="rId7" Type="http://schemas.openxmlformats.org/officeDocument/2006/relationships/image" Target="../media/image17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7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80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86507"/>
            <a:ext cx="7772400" cy="1470025"/>
          </a:xfrm>
        </p:spPr>
        <p:txBody>
          <a:bodyPr/>
          <a:lstStyle/>
          <a:p>
            <a:r>
              <a:rPr lang="da-DK" sz="5400" dirty="0" smtClean="0">
                <a:solidFill>
                  <a:srgbClr val="FF0000"/>
                </a:solidFill>
              </a:rPr>
              <a:t>Union-Find 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>
                <a:solidFill>
                  <a:schemeClr val="tx1"/>
                </a:solidFill>
              </a:rPr>
              <a:t>A data structure for </a:t>
            </a:r>
            <a:br>
              <a:rPr lang="da-DK" sz="5400" dirty="0">
                <a:solidFill>
                  <a:schemeClr val="tx1"/>
                </a:solidFill>
              </a:rPr>
            </a:br>
            <a:r>
              <a:rPr lang="da-DK" sz="5400" dirty="0">
                <a:solidFill>
                  <a:schemeClr val="tx1"/>
                </a:solidFill>
              </a:rPr>
              <a:t>maintaining a collection </a:t>
            </a:r>
            <a:br>
              <a:rPr lang="da-DK" sz="5400" dirty="0">
                <a:solidFill>
                  <a:schemeClr val="tx1"/>
                </a:solidFill>
              </a:rPr>
            </a:br>
            <a:r>
              <a:rPr lang="da-DK" sz="5400" dirty="0">
                <a:solidFill>
                  <a:schemeClr val="tx1"/>
                </a:solidFill>
              </a:rPr>
              <a:t>of </a:t>
            </a:r>
            <a:r>
              <a:rPr lang="da-DK" sz="5400" dirty="0">
                <a:solidFill>
                  <a:srgbClr val="00B050"/>
                </a:solidFill>
              </a:rPr>
              <a:t>disjoint sets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4193303"/>
            <a:ext cx="77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Course: Data Structures</a:t>
            </a:r>
            <a:b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Lecturers: Haim Kaplan and Uri Zwick</a:t>
            </a:r>
          </a:p>
          <a:p>
            <a:pPr>
              <a:spcBef>
                <a:spcPct val="0"/>
              </a:spcBef>
            </a:pPr>
            <a:r>
              <a:rPr lang="da-DK" sz="1600" dirty="0" smtClean="0"/>
              <a:t> 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Updated: </a:t>
            </a:r>
            <a:r>
              <a:rPr lang="da-DK" sz="320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11, </a:t>
            </a:r>
            <a:r>
              <a:rPr lang="da-DK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12451"/>
            <a:ext cx="9144000" cy="7924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Implementation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linked lists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" y="1309237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set is represented as a linked list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8954" y="1893437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item has a pointer to the list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624931" y="5819553"/>
                <a:ext cx="509088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Find(</a:t>
                </a:r>
                <a:r>
                  <a:rPr lang="en-US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31" y="5819553"/>
                <a:ext cx="5090886" cy="523220"/>
              </a:xfrm>
              <a:prstGeom prst="rect">
                <a:avLst/>
              </a:prstGeom>
              <a:blipFill>
                <a:blip r:embed="rId2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964111" y="2648655"/>
            <a:ext cx="7354389" cy="3747315"/>
            <a:chOff x="964111" y="2648655"/>
            <a:chExt cx="7354389" cy="3747315"/>
          </a:xfrm>
        </p:grpSpPr>
        <p:grpSp>
          <p:nvGrpSpPr>
            <p:cNvPr id="2" name="Group 76"/>
            <p:cNvGrpSpPr/>
            <p:nvPr/>
          </p:nvGrpSpPr>
          <p:grpSpPr>
            <a:xfrm>
              <a:off x="2947030" y="3915005"/>
              <a:ext cx="2479604" cy="523220"/>
              <a:chOff x="3048630" y="4194405"/>
              <a:chExt cx="2479604" cy="5232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048630" y="4219120"/>
                <a:ext cx="119860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i="1" dirty="0" smtClean="0"/>
                  <a:t>size</a:t>
                </a:r>
                <a:endParaRPr lang="he-IL" sz="2400" i="1" dirty="0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168990" y="4285369"/>
                <a:ext cx="1359244" cy="370702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32615" y="4194405"/>
                <a:ext cx="8402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accent6"/>
                    </a:solidFill>
                  </a:rPr>
                  <a:t>k</a:t>
                </a:r>
                <a:endParaRPr lang="he-IL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942914" y="3565787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last</a:t>
              </a:r>
              <a:endParaRPr lang="he-IL" sz="2400" i="1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067390" y="3635267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8" name="Shape 117"/>
            <p:cNvCxnSpPr>
              <a:endCxn id="82" idx="0"/>
            </p:cNvCxnSpPr>
            <p:nvPr/>
          </p:nvCxnSpPr>
          <p:spPr bwMode="auto">
            <a:xfrm>
              <a:off x="4741333" y="3841044"/>
              <a:ext cx="3062817" cy="1208063"/>
            </a:xfrm>
            <a:prstGeom prst="curvedConnector2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6" name="Oval 135"/>
            <p:cNvSpPr/>
            <p:nvPr/>
          </p:nvSpPr>
          <p:spPr bwMode="auto">
            <a:xfrm>
              <a:off x="4696178" y="3773312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067390" y="3264565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5271" y="3207269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first</a:t>
              </a:r>
              <a:endParaRPr lang="he-IL" sz="2400" i="1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1330" y="4947448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029886" y="5049107"/>
              <a:ext cx="417914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9" name="Curved Connector 68"/>
            <p:cNvCxnSpPr/>
            <p:nvPr/>
          </p:nvCxnSpPr>
          <p:spPr bwMode="auto">
            <a:xfrm>
              <a:off x="2032000" y="5230168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3" name="Curved Connector 72"/>
            <p:cNvCxnSpPr/>
            <p:nvPr/>
          </p:nvCxnSpPr>
          <p:spPr bwMode="auto">
            <a:xfrm>
              <a:off x="3913124" y="5231756"/>
              <a:ext cx="87901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Curved Connector 73"/>
            <p:cNvCxnSpPr/>
            <p:nvPr/>
          </p:nvCxnSpPr>
          <p:spPr bwMode="auto">
            <a:xfrm>
              <a:off x="6953956" y="5234932"/>
              <a:ext cx="267828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6" name="Curved Connector 75"/>
            <p:cNvCxnSpPr/>
            <p:nvPr/>
          </p:nvCxnSpPr>
          <p:spPr bwMode="auto">
            <a:xfrm>
              <a:off x="5802481" y="5236520"/>
              <a:ext cx="575741" cy="158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6124776" y="4797222"/>
              <a:ext cx="119860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 smtClean="0"/>
                <a:t>…</a:t>
              </a:r>
              <a:endParaRPr lang="he-IL" sz="3600" i="1" dirty="0"/>
            </a:p>
          </p:txBody>
        </p:sp>
        <p:cxnSp>
          <p:nvCxnSpPr>
            <p:cNvPr id="126" name="Shape 125"/>
            <p:cNvCxnSpPr>
              <a:stCxn id="137" idx="2"/>
              <a:endCxn id="52" idx="1"/>
            </p:cNvCxnSpPr>
            <p:nvPr/>
          </p:nvCxnSpPr>
          <p:spPr bwMode="auto">
            <a:xfrm rot="10800000" flipV="1">
              <a:off x="1029886" y="3451577"/>
              <a:ext cx="3671936" cy="1782881"/>
            </a:xfrm>
            <a:prstGeom prst="curvedConnector3">
              <a:avLst>
                <a:gd name="adj1" fmla="val 106226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7" name="Oval 136"/>
            <p:cNvSpPr/>
            <p:nvPr/>
          </p:nvSpPr>
          <p:spPr bwMode="auto">
            <a:xfrm>
              <a:off x="4701822" y="3395133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840481" y="2648655"/>
              <a:ext cx="176791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List = Set</a:t>
              </a:r>
              <a:endParaRPr lang="he-IL" dirty="0"/>
            </a:p>
          </p:txBody>
        </p:sp>
        <p:grpSp>
          <p:nvGrpSpPr>
            <p:cNvPr id="20" name="Group 141"/>
            <p:cNvGrpSpPr/>
            <p:nvPr/>
          </p:nvGrpSpPr>
          <p:grpSpPr>
            <a:xfrm>
              <a:off x="8039681" y="5168900"/>
              <a:ext cx="189919" cy="150994"/>
              <a:chOff x="4468907" y="5451466"/>
              <a:chExt cx="573739" cy="1021049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 rot="5400000">
                <a:off x="4245252" y="5675121"/>
                <a:ext cx="1021049" cy="57373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4245252" y="5675121"/>
                <a:ext cx="1021049" cy="573739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1" name="Rectangle 60"/>
            <p:cNvSpPr/>
            <p:nvPr/>
          </p:nvSpPr>
          <p:spPr bwMode="auto">
            <a:xfrm>
              <a:off x="14604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8033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58230" y="4947448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χ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96786" y="5049107"/>
              <a:ext cx="417914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3273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6702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763230" y="4947448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01786" y="5049107"/>
              <a:ext cx="417914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2323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752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163530" y="4947448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dirty="0" smtClean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7202086" y="5049107"/>
              <a:ext cx="417914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6326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975599" y="5049107"/>
              <a:ext cx="342901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4" name="Shape 117"/>
            <p:cNvCxnSpPr/>
            <p:nvPr/>
          </p:nvCxnSpPr>
          <p:spPr bwMode="auto">
            <a:xfrm flipV="1">
              <a:off x="1612900" y="4191320"/>
              <a:ext cx="2454490" cy="1053780"/>
            </a:xfrm>
            <a:prstGeom prst="curvedConnector3">
              <a:avLst>
                <a:gd name="adj1" fmla="val 328"/>
              </a:avLst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9" name="Shape 117"/>
            <p:cNvCxnSpPr/>
            <p:nvPr/>
          </p:nvCxnSpPr>
          <p:spPr bwMode="auto">
            <a:xfrm rot="5400000" flipH="1" flipV="1">
              <a:off x="3505201" y="4381500"/>
              <a:ext cx="838202" cy="83820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3" name="Shape 117"/>
            <p:cNvCxnSpPr/>
            <p:nvPr/>
          </p:nvCxnSpPr>
          <p:spPr bwMode="auto">
            <a:xfrm rot="16200000" flipV="1">
              <a:off x="4737101" y="4559299"/>
              <a:ext cx="850902" cy="4699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8" name="Shape 117"/>
            <p:cNvCxnSpPr/>
            <p:nvPr/>
          </p:nvCxnSpPr>
          <p:spPr bwMode="auto">
            <a:xfrm rot="10800000">
              <a:off x="5426634" y="4191320"/>
              <a:ext cx="2371166" cy="104108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964111" y="5850982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endParaRPr lang="he-IL" dirty="0"/>
            </a:p>
          </p:txBody>
        </p:sp>
        <p:cxnSp>
          <p:nvCxnSpPr>
            <p:cNvPr id="49" name="Curved Connector 48"/>
            <p:cNvCxnSpPr>
              <a:stCxn id="48" idx="0"/>
              <a:endCxn id="52" idx="2"/>
            </p:cNvCxnSpPr>
            <p:nvPr/>
          </p:nvCxnSpPr>
          <p:spPr bwMode="auto">
            <a:xfrm rot="5400000" flipH="1" flipV="1">
              <a:off x="1021826" y="5633965"/>
              <a:ext cx="431172" cy="286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2831056" y="5872750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x</a:t>
              </a:r>
              <a:endParaRPr lang="he-IL" dirty="0"/>
            </a:p>
          </p:txBody>
        </p:sp>
        <p:cxnSp>
          <p:nvCxnSpPr>
            <p:cNvPr id="56" name="Curved Connector 55"/>
            <p:cNvCxnSpPr>
              <a:stCxn id="55" idx="0"/>
            </p:cNvCxnSpPr>
            <p:nvPr/>
          </p:nvCxnSpPr>
          <p:spPr bwMode="auto">
            <a:xfrm rot="5400000" flipH="1" flipV="1">
              <a:off x="2888771" y="5655733"/>
              <a:ext cx="431172" cy="286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4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" y="172751"/>
            <a:ext cx="9144000" cy="690849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Union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linked lists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-3486" y="1228376"/>
            <a:ext cx="8995086" cy="1271589"/>
            <a:chOff x="-117786" y="2115069"/>
            <a:chExt cx="8995086" cy="1271589"/>
          </a:xfrm>
        </p:grpSpPr>
        <p:cxnSp>
          <p:nvCxnSpPr>
            <p:cNvPr id="126" name="Shape 125"/>
            <p:cNvCxnSpPr>
              <a:stCxn id="137" idx="6"/>
              <a:endCxn id="52" idx="1"/>
            </p:cNvCxnSpPr>
            <p:nvPr/>
          </p:nvCxnSpPr>
          <p:spPr bwMode="auto">
            <a:xfrm>
              <a:off x="1754011" y="2359378"/>
              <a:ext cx="1022193" cy="74463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-117786" y="2115069"/>
              <a:ext cx="2483720" cy="1230956"/>
              <a:chOff x="2942914" y="3207269"/>
              <a:chExt cx="2483720" cy="1230956"/>
            </a:xfrm>
          </p:grpSpPr>
          <p:grpSp>
            <p:nvGrpSpPr>
              <p:cNvPr id="3" name="Group 76"/>
              <p:cNvGrpSpPr/>
              <p:nvPr/>
            </p:nvGrpSpPr>
            <p:grpSpPr>
              <a:xfrm>
                <a:off x="2947030" y="3915005"/>
                <a:ext cx="2479604" cy="523220"/>
                <a:chOff x="3048630" y="4194405"/>
                <a:chExt cx="2479604" cy="523220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3048630" y="4219120"/>
                  <a:ext cx="119860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i="1" dirty="0" smtClean="0"/>
                    <a:t>size</a:t>
                  </a:r>
                  <a:endParaRPr lang="he-IL" sz="2400" i="1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4168990" y="4285369"/>
                  <a:ext cx="1359244" cy="370702"/>
                </a:xfrm>
                <a:prstGeom prst="rect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432615" y="4194405"/>
                  <a:ext cx="8402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accent6"/>
                      </a:solidFill>
                    </a:rPr>
                    <a:t>k</a:t>
                  </a:r>
                  <a:r>
                    <a:rPr lang="en-US" baseline="-25000" dirty="0" smtClean="0">
                      <a:solidFill>
                        <a:schemeClr val="accent6"/>
                      </a:solidFill>
                    </a:rPr>
                    <a:t>1</a:t>
                  </a:r>
                  <a:endParaRPr lang="he-IL" baseline="-25000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2942914" y="3565787"/>
                <a:ext cx="119860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i="1" dirty="0" smtClean="0"/>
                  <a:t>last</a:t>
                </a:r>
                <a:endParaRPr lang="he-IL" sz="2400" i="1" dirty="0"/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067390" y="3635267"/>
                <a:ext cx="1359244" cy="370702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4696178" y="3773312"/>
                <a:ext cx="112889" cy="112889"/>
              </a:xfrm>
              <a:prstGeom prst="ellips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067390" y="3264565"/>
                <a:ext cx="1359244" cy="370702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55271" y="3207269"/>
                <a:ext cx="119860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i="1" dirty="0" smtClean="0"/>
                  <a:t>first</a:t>
                </a:r>
                <a:endParaRPr lang="he-IL" sz="2400" i="1" dirty="0"/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4701822" y="3395133"/>
                <a:ext cx="112889" cy="112889"/>
              </a:xfrm>
              <a:prstGeom prst="ellips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31835" y="2209800"/>
              <a:ext cx="7145465" cy="1176858"/>
              <a:chOff x="-217760" y="4167641"/>
              <a:chExt cx="8536260" cy="1404024"/>
            </a:xfrm>
          </p:grpSpPr>
          <p:cxnSp>
            <p:nvCxnSpPr>
              <p:cNvPr id="118" name="Shape 117"/>
              <p:cNvCxnSpPr>
                <a:stCxn id="136" idx="5"/>
                <a:endCxn id="82" idx="2"/>
              </p:cNvCxnSpPr>
              <p:nvPr/>
            </p:nvCxnSpPr>
            <p:spPr bwMode="auto">
              <a:xfrm rot="16200000" flipH="1">
                <a:off x="3505734" y="1121390"/>
                <a:ext cx="574921" cy="8021910"/>
              </a:xfrm>
              <a:prstGeom prst="curvedConnector3">
                <a:avLst>
                  <a:gd name="adj1" fmla="val 180191"/>
                </a:avLst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>
              <a:xfrm>
                <a:off x="991329" y="4947448"/>
                <a:ext cx="543739" cy="62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i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he-I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029886" y="5049107"/>
                <a:ext cx="417914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9" name="Curved Connector 68"/>
              <p:cNvCxnSpPr/>
              <p:nvPr/>
            </p:nvCxnSpPr>
            <p:spPr bwMode="auto">
              <a:xfrm>
                <a:off x="2032000" y="5230168"/>
                <a:ext cx="879011" cy="1588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3" name="Curved Connector 72"/>
              <p:cNvCxnSpPr/>
              <p:nvPr/>
            </p:nvCxnSpPr>
            <p:spPr bwMode="auto">
              <a:xfrm>
                <a:off x="3913124" y="5231756"/>
                <a:ext cx="879011" cy="1588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4" name="Curved Connector 73"/>
              <p:cNvCxnSpPr/>
              <p:nvPr/>
            </p:nvCxnSpPr>
            <p:spPr bwMode="auto">
              <a:xfrm>
                <a:off x="6953956" y="5234932"/>
                <a:ext cx="267828" cy="1588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76" name="Curved Connector 75"/>
              <p:cNvCxnSpPr/>
              <p:nvPr/>
            </p:nvCxnSpPr>
            <p:spPr bwMode="auto">
              <a:xfrm>
                <a:off x="5802481" y="5236520"/>
                <a:ext cx="575741" cy="1588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78" name="TextBox 77"/>
              <p:cNvSpPr txBox="1"/>
              <p:nvPr/>
            </p:nvSpPr>
            <p:spPr>
              <a:xfrm>
                <a:off x="6048917" y="4797222"/>
                <a:ext cx="11986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600" i="1" dirty="0" smtClean="0"/>
                  <a:t>…</a:t>
                </a:r>
                <a:endParaRPr lang="he-IL" sz="3600" i="1" dirty="0"/>
              </a:p>
            </p:txBody>
          </p:sp>
          <p:grpSp>
            <p:nvGrpSpPr>
              <p:cNvPr id="4" name="Group 141"/>
              <p:cNvGrpSpPr/>
              <p:nvPr/>
            </p:nvGrpSpPr>
            <p:grpSpPr>
              <a:xfrm>
                <a:off x="8039681" y="5168900"/>
                <a:ext cx="189919" cy="150994"/>
                <a:chOff x="4468907" y="5451466"/>
                <a:chExt cx="573739" cy="1021049"/>
              </a:xfrm>
            </p:grpSpPr>
            <p:cxnSp>
              <p:nvCxnSpPr>
                <p:cNvPr id="143" name="Straight Connector 142"/>
                <p:cNvCxnSpPr/>
                <p:nvPr/>
              </p:nvCxnSpPr>
              <p:spPr bwMode="auto">
                <a:xfrm rot="5400000">
                  <a:off x="4245252" y="5675121"/>
                  <a:ext cx="1021049" cy="573739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 rot="16200000" flipH="1">
                  <a:off x="4245252" y="5675121"/>
                  <a:ext cx="1021049" cy="573739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1" name="Rectangle 60"/>
              <p:cNvSpPr/>
              <p:nvPr/>
            </p:nvSpPr>
            <p:spPr bwMode="auto">
              <a:xfrm>
                <a:off x="14604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8033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858230" y="4947449"/>
                <a:ext cx="543739" cy="62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i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β</a:t>
                </a:r>
                <a:endParaRPr lang="he-I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896786" y="5049107"/>
                <a:ext cx="417914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3273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702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763230" y="4889006"/>
                <a:ext cx="543739" cy="62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i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endParaRPr lang="he-I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801786" y="5049107"/>
                <a:ext cx="417914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2323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55752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163530" y="4947449"/>
                <a:ext cx="543739" cy="62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i="1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he-I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202086" y="5049107"/>
                <a:ext cx="417914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6326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975599" y="5049107"/>
                <a:ext cx="342901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4" name="Shape 117"/>
              <p:cNvCxnSpPr>
                <a:endCxn id="7" idx="3"/>
              </p:cNvCxnSpPr>
              <p:nvPr/>
            </p:nvCxnSpPr>
            <p:spPr bwMode="auto">
              <a:xfrm rot="10800000">
                <a:off x="539762" y="4786369"/>
                <a:ext cx="1073142" cy="458731"/>
              </a:xfrm>
              <a:prstGeom prst="curvedConnector3">
                <a:avLst>
                  <a:gd name="adj1" fmla="val -896"/>
                </a:avLst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89" name="Shape 117"/>
              <p:cNvCxnSpPr/>
              <p:nvPr/>
            </p:nvCxnSpPr>
            <p:spPr bwMode="auto">
              <a:xfrm rot="10800000">
                <a:off x="565645" y="4561581"/>
                <a:ext cx="2939559" cy="658122"/>
              </a:xfrm>
              <a:prstGeom prst="curvedConnector3">
                <a:avLst>
                  <a:gd name="adj1" fmla="val -581"/>
                </a:avLst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93" name="Shape 117"/>
              <p:cNvCxnSpPr>
                <a:endCxn id="6" idx="3"/>
              </p:cNvCxnSpPr>
              <p:nvPr/>
            </p:nvCxnSpPr>
            <p:spPr bwMode="auto">
              <a:xfrm rot="10800000">
                <a:off x="539760" y="4344109"/>
                <a:ext cx="4857744" cy="875592"/>
              </a:xfrm>
              <a:prstGeom prst="curvedConnector3">
                <a:avLst>
                  <a:gd name="adj1" fmla="val 653"/>
                </a:avLst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98" name="Shape 117"/>
              <p:cNvCxnSpPr/>
              <p:nvPr/>
            </p:nvCxnSpPr>
            <p:spPr bwMode="auto">
              <a:xfrm rot="10800000">
                <a:off x="550473" y="4167641"/>
                <a:ext cx="7247329" cy="1064758"/>
              </a:xfrm>
              <a:prstGeom prst="curvedConnector3">
                <a:avLst>
                  <a:gd name="adj1" fmla="val 176"/>
                </a:avLst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-157" y="5906637"/>
                <a:ext cx="915295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𝑈𝑛𝑖𝑜𝑛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" y="5906637"/>
                <a:ext cx="9152954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hape 125"/>
          <p:cNvCxnSpPr>
            <a:endCxn id="106" idx="1"/>
          </p:cNvCxnSpPr>
          <p:nvPr/>
        </p:nvCxnSpPr>
        <p:spPr bwMode="auto">
          <a:xfrm>
            <a:off x="1868311" y="3352285"/>
            <a:ext cx="1022193" cy="74463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1" name="Group 47"/>
          <p:cNvGrpSpPr/>
          <p:nvPr/>
        </p:nvGrpSpPr>
        <p:grpSpPr>
          <a:xfrm>
            <a:off x="-3486" y="3107976"/>
            <a:ext cx="2483720" cy="1230956"/>
            <a:chOff x="2942914" y="3207269"/>
            <a:chExt cx="2483720" cy="1230956"/>
          </a:xfrm>
        </p:grpSpPr>
        <p:grpSp>
          <p:nvGrpSpPr>
            <p:cNvPr id="135" name="Group 76"/>
            <p:cNvGrpSpPr/>
            <p:nvPr/>
          </p:nvGrpSpPr>
          <p:grpSpPr>
            <a:xfrm>
              <a:off x="2947030" y="3915005"/>
              <a:ext cx="2479604" cy="523220"/>
              <a:chOff x="3048630" y="4194405"/>
              <a:chExt cx="2479604" cy="523220"/>
            </a:xfrm>
          </p:grpSpPr>
          <p:sp>
            <p:nvSpPr>
              <p:cNvPr id="148" name="TextBox 147"/>
              <p:cNvSpPr txBox="1"/>
              <p:nvPr/>
            </p:nvSpPr>
            <p:spPr>
              <a:xfrm>
                <a:off x="3048630" y="4219120"/>
                <a:ext cx="119860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i="1" dirty="0" smtClean="0"/>
                  <a:t>size</a:t>
                </a:r>
                <a:endParaRPr lang="he-IL" sz="2400" i="1" dirty="0"/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4168990" y="4285369"/>
                <a:ext cx="1359244" cy="370702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432615" y="4194405"/>
                <a:ext cx="8402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accent6"/>
                    </a:solidFill>
                  </a:rPr>
                  <a:t>k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2</a:t>
                </a:r>
                <a:endParaRPr lang="he-IL" baseline="-25000" dirty="0"/>
              </a:p>
            </p:txBody>
          </p:sp>
        </p:grpSp>
        <p:sp>
          <p:nvSpPr>
            <p:cNvPr id="139" name="TextBox 13"/>
            <p:cNvSpPr txBox="1"/>
            <p:nvPr/>
          </p:nvSpPr>
          <p:spPr>
            <a:xfrm>
              <a:off x="2942914" y="3565787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last</a:t>
              </a:r>
              <a:endParaRPr lang="he-IL" sz="2400" i="1" dirty="0"/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4067390" y="3635267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696178" y="3773312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4067390" y="3264565"/>
              <a:ext cx="1359244" cy="370702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55271" y="3207269"/>
              <a:ext cx="119860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i="1" dirty="0" smtClean="0"/>
                <a:t>first</a:t>
              </a:r>
              <a:endParaRPr lang="he-IL" sz="2400" i="1" dirty="0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701822" y="3395133"/>
              <a:ext cx="112889" cy="112889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4" name="Shape 117"/>
          <p:cNvCxnSpPr>
            <a:endCxn id="122" idx="2"/>
          </p:cNvCxnSpPr>
          <p:nvPr/>
        </p:nvCxnSpPr>
        <p:spPr bwMode="auto">
          <a:xfrm rot="16200000" flipH="1">
            <a:off x="3958026" y="1658484"/>
            <a:ext cx="481910" cy="4705693"/>
          </a:xfrm>
          <a:prstGeom prst="curvedConnector3">
            <a:avLst>
              <a:gd name="adj1" fmla="val 147436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2858230" y="3856350"/>
            <a:ext cx="45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2890505" y="3941561"/>
            <a:ext cx="349824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7" name="Curved Connector 106"/>
          <p:cNvCxnSpPr/>
          <p:nvPr/>
        </p:nvCxnSpPr>
        <p:spPr bwMode="auto">
          <a:xfrm>
            <a:off x="3729346" y="4093327"/>
            <a:ext cx="735796" cy="133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8" name="Curved Connector 107"/>
          <p:cNvCxnSpPr/>
          <p:nvPr/>
        </p:nvCxnSpPr>
        <p:spPr bwMode="auto">
          <a:xfrm>
            <a:off x="5303983" y="4094658"/>
            <a:ext cx="735796" cy="133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3" name="Rectangle 112"/>
          <p:cNvSpPr/>
          <p:nvPr/>
        </p:nvSpPr>
        <p:spPr bwMode="auto">
          <a:xfrm>
            <a:off x="3250959" y="3941561"/>
            <a:ext cx="287033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537991" y="3941561"/>
            <a:ext cx="287033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420960" y="3823692"/>
            <a:ext cx="45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453235" y="3941561"/>
            <a:ext cx="349824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813689" y="3941561"/>
            <a:ext cx="287033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100721" y="3941561"/>
            <a:ext cx="287033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015583" y="3856350"/>
            <a:ext cx="455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047857" y="3941561"/>
            <a:ext cx="349824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408311" y="3941561"/>
            <a:ext cx="287033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695343" y="3941561"/>
            <a:ext cx="287033" cy="31072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9" name="Shape 117"/>
          <p:cNvCxnSpPr/>
          <p:nvPr/>
        </p:nvCxnSpPr>
        <p:spPr bwMode="auto">
          <a:xfrm rot="10800000">
            <a:off x="2480236" y="3721333"/>
            <a:ext cx="898297" cy="384510"/>
          </a:xfrm>
          <a:prstGeom prst="curvedConnector3">
            <a:avLst>
              <a:gd name="adj1" fmla="val -896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0" name="Shape 117"/>
          <p:cNvCxnSpPr/>
          <p:nvPr/>
        </p:nvCxnSpPr>
        <p:spPr bwMode="auto">
          <a:xfrm rot="10800000">
            <a:off x="2501901" y="3532914"/>
            <a:ext cx="2460623" cy="551641"/>
          </a:xfrm>
          <a:prstGeom prst="curvedConnector3">
            <a:avLst>
              <a:gd name="adj1" fmla="val -581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1" name="Shape 117"/>
          <p:cNvCxnSpPr/>
          <p:nvPr/>
        </p:nvCxnSpPr>
        <p:spPr bwMode="auto">
          <a:xfrm rot="10800000">
            <a:off x="2480234" y="3350628"/>
            <a:ext cx="4066282" cy="733925"/>
          </a:xfrm>
          <a:prstGeom prst="curvedConnector3">
            <a:avLst>
              <a:gd name="adj1" fmla="val 653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-157" y="4903337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Concatenate the two lists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157" y="5361324"/>
            <a:ext cx="9152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“list pointers” of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49895" y="2819721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x</a:t>
            </a:r>
            <a:endParaRPr lang="he-IL" dirty="0"/>
          </a:p>
        </p:txBody>
      </p:sp>
      <p:cxnSp>
        <p:nvCxnSpPr>
          <p:cNvPr id="88" name="Curved Connector 87"/>
          <p:cNvCxnSpPr>
            <a:stCxn id="87" idx="0"/>
            <a:endCxn id="75" idx="2"/>
          </p:cNvCxnSpPr>
          <p:nvPr/>
        </p:nvCxnSpPr>
        <p:spPr bwMode="auto">
          <a:xfrm rot="5400000" flipH="1" flipV="1">
            <a:off x="5998747" y="2595699"/>
            <a:ext cx="447040" cy="10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4" name="Rectangle 93"/>
          <p:cNvSpPr/>
          <p:nvPr/>
        </p:nvSpPr>
        <p:spPr>
          <a:xfrm>
            <a:off x="4355092" y="2819721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y</a:t>
            </a:r>
            <a:endParaRPr lang="he-IL" dirty="0"/>
          </a:p>
        </p:txBody>
      </p:sp>
      <p:cxnSp>
        <p:nvCxnSpPr>
          <p:cNvPr id="95" name="Curved Connector 94"/>
          <p:cNvCxnSpPr>
            <a:stCxn id="94" idx="2"/>
            <a:endCxn id="116" idx="0"/>
          </p:cNvCxnSpPr>
          <p:nvPr/>
        </p:nvCxnSpPr>
        <p:spPr bwMode="auto">
          <a:xfrm rot="16200000" flipH="1">
            <a:off x="4328244" y="3641658"/>
            <a:ext cx="598620" cy="118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579151"/>
            <a:ext cx="9144000" cy="690849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Union Find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linked lists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Analysis</a:t>
            </a:r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27"/>
              <p:cNvSpPr txBox="1">
                <a:spLocks noChangeArrowheads="1"/>
              </p:cNvSpPr>
              <p:nvPr/>
            </p:nvSpPr>
            <p:spPr bwMode="auto">
              <a:xfrm>
                <a:off x="0" y="2448243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worst-case time.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48243"/>
                <a:ext cx="9144000" cy="519112"/>
              </a:xfrm>
              <a:prstGeom prst="rect">
                <a:avLst/>
              </a:prstGeom>
              <a:blipFill>
                <a:blip r:embed="rId2"/>
                <a:stretch>
                  <a:fillRect t="-12941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27"/>
              <p:cNvSpPr txBox="1">
                <a:spLocks noChangeArrowheads="1"/>
              </p:cNvSpPr>
              <p:nvPr/>
            </p:nvSpPr>
            <p:spPr bwMode="auto">
              <a:xfrm>
                <a:off x="12700" y="3018473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err="1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worst case time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" y="3018473"/>
                <a:ext cx="9144000" cy="519112"/>
              </a:xfrm>
              <a:prstGeom prst="rect">
                <a:avLst/>
              </a:prstGeom>
              <a:blipFill>
                <a:blip r:embed="rId3"/>
                <a:stretch>
                  <a:fillRect t="-11765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2700" y="373983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7"/>
              <p:cNvSpPr txBox="1">
                <a:spLocks noChangeArrowheads="1"/>
              </p:cNvSpPr>
              <p:nvPr/>
            </p:nvSpPr>
            <p:spPr bwMode="auto">
              <a:xfrm>
                <a:off x="0" y="1878013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total number of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78013"/>
                <a:ext cx="9144000" cy="519112"/>
              </a:xfrm>
              <a:prstGeom prst="rect">
                <a:avLst/>
              </a:prstGeom>
              <a:blipFill>
                <a:blip r:embed="rId4"/>
                <a:stretch>
                  <a:fillRect t="-11765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8955" y="4422300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the list pointer of an item is changed,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list containing it has at least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12700" y="5376407"/>
                <a:ext cx="91440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list pointer can be changed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" y="5376407"/>
                <a:ext cx="914400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7"/>
              <p:cNvSpPr txBox="1">
                <a:spLocks noChangeArrowheads="1"/>
              </p:cNvSpPr>
              <p:nvPr/>
            </p:nvSpPr>
            <p:spPr bwMode="auto">
              <a:xfrm>
                <a:off x="12700" y="5942013"/>
                <a:ext cx="91440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cost of all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" y="5942013"/>
                <a:ext cx="9144000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3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0" grpId="0"/>
      <p:bldP spid="91" grpId="0"/>
      <p:bldP spid="92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30540"/>
              </p:ext>
            </p:extLst>
          </p:nvPr>
        </p:nvGraphicFramePr>
        <p:xfrm>
          <a:off x="947606" y="4538364"/>
          <a:ext cx="6934200" cy="153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334783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6620072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5125155"/>
                    </a:ext>
                  </a:extLst>
                </a:gridCol>
              </a:tblGrid>
              <a:tr h="510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85529"/>
                  </a:ext>
                </a:extLst>
              </a:tr>
              <a:tr h="510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58330"/>
                  </a:ext>
                </a:extLst>
              </a:tr>
              <a:tr h="510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18318"/>
                  </a:ext>
                </a:extLst>
              </a:tr>
            </a:tbl>
          </a:graphicData>
        </a:graphic>
      </p:graphicFrame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902"/>
            <a:ext cx="9144000" cy="817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Union-Find </a:t>
            </a:r>
            <a:r>
              <a:rPr lang="en-US" dirty="0" smtClean="0">
                <a:solidFill>
                  <a:schemeClr val="tx1"/>
                </a:solidFill>
              </a:rPr>
              <a:t>using linked lists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5440" y="4513352"/>
            <a:ext cx="2438400" cy="2076322"/>
            <a:chOff x="3464456" y="4589555"/>
            <a:chExt cx="2438400" cy="2076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145" name="Rectangle 9"/>
                <p:cNvSpPr>
                  <a:spLocks noChangeArrowheads="1"/>
                </p:cNvSpPr>
                <p:nvPr/>
              </p:nvSpPr>
              <p:spPr bwMode="auto">
                <a:xfrm>
                  <a:off x="3654956" y="4589555"/>
                  <a:ext cx="2057400" cy="1557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145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4956" y="4589555"/>
                  <a:ext cx="2057400" cy="155734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3464456" y="6142657"/>
              <a:ext cx="243840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Amortized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0" y="1711149"/>
                <a:ext cx="91440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cost of all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11149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0" y="1124057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worst-case time.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24057"/>
                <a:ext cx="9144000" cy="519112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8462" y="2302348"/>
                <a:ext cx="9144000" cy="9541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charge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cover the cost of all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2" y="2302348"/>
                <a:ext cx="9144000" cy="954107"/>
              </a:xfrm>
              <a:prstGeom prst="rect">
                <a:avLst/>
              </a:prstGeom>
              <a:blipFill>
                <a:blip r:embed="rId5"/>
                <a:stretch>
                  <a:fillRect t="-7051" b="-1730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-3" y="3359771"/>
                <a:ext cx="9144000" cy="9541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move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amortized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cost 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" y="3359771"/>
                <a:ext cx="9144000" cy="954107"/>
              </a:xfrm>
              <a:prstGeom prst="rect">
                <a:avLst/>
              </a:prstGeom>
              <a:blipFill>
                <a:blip r:embed="rId6"/>
                <a:stretch>
                  <a:fillRect t="-6369" b="-1656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82133" y="4513352"/>
            <a:ext cx="205740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Make-Set</a:t>
            </a:r>
          </a:p>
          <a:p>
            <a:pPr marL="342900" indent="-342900">
              <a:spcBef>
                <a:spcPct val="20000"/>
              </a:spcBef>
            </a:pPr>
            <a:r>
              <a:rPr lang="en-US" b="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endParaRPr lang="en-US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2744" y="4513352"/>
            <a:ext cx="2438400" cy="2076322"/>
            <a:chOff x="6018480" y="4589555"/>
            <a:chExt cx="2438400" cy="2076322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018480" y="6142657"/>
              <a:ext cx="243840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Amortized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6208980" y="4589555"/>
                  <a:ext cx="2057400" cy="1557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980" y="4589555"/>
                  <a:ext cx="2057400" cy="15573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006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47606" y="4538364"/>
          <a:ext cx="6934200" cy="153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334783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6620072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5125155"/>
                    </a:ext>
                  </a:extLst>
                </a:gridCol>
              </a:tblGrid>
              <a:tr h="510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585529"/>
                  </a:ext>
                </a:extLst>
              </a:tr>
              <a:tr h="510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58330"/>
                  </a:ext>
                </a:extLst>
              </a:tr>
              <a:tr h="5107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18318"/>
                  </a:ext>
                </a:extLst>
              </a:tr>
            </a:tbl>
          </a:graphicData>
        </a:graphic>
      </p:graphicFrame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902"/>
            <a:ext cx="9144000" cy="817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Union-Find </a:t>
            </a:r>
            <a:r>
              <a:rPr lang="en-US" dirty="0" smtClean="0">
                <a:solidFill>
                  <a:schemeClr val="tx1"/>
                </a:solidFill>
              </a:rPr>
              <a:t>using linked lists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5440" y="4513352"/>
            <a:ext cx="2438400" cy="2076322"/>
            <a:chOff x="3464456" y="4589555"/>
            <a:chExt cx="2438400" cy="2076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145" name="Rectangle 9"/>
                <p:cNvSpPr>
                  <a:spLocks noChangeArrowheads="1"/>
                </p:cNvSpPr>
                <p:nvPr/>
              </p:nvSpPr>
              <p:spPr bwMode="auto">
                <a:xfrm>
                  <a:off x="3654956" y="4589555"/>
                  <a:ext cx="2057400" cy="1557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145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4956" y="4589555"/>
                  <a:ext cx="2057400" cy="155734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3464456" y="6142657"/>
              <a:ext cx="243840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Amortized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0" y="1090189"/>
                <a:ext cx="9144000" cy="8925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get an amortized cost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amortized cost for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need to show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90189"/>
                <a:ext cx="9144000" cy="892552"/>
              </a:xfrm>
              <a:prstGeom prst="rect">
                <a:avLst/>
              </a:prstGeom>
              <a:blipFill>
                <a:blip r:embed="rId3"/>
                <a:stretch>
                  <a:fillRect t="-6164" b="-164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0" y="1933631"/>
                <a:ext cx="9144000" cy="8925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total cost of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sequence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operations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includes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is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33631"/>
                <a:ext cx="9144000" cy="892552"/>
              </a:xfrm>
              <a:prstGeom prst="rect">
                <a:avLst/>
              </a:prstGeom>
              <a:blipFill>
                <a:blip r:embed="rId4"/>
                <a:stretch>
                  <a:fillRect t="-6122" b="-1632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-3" y="2843295"/>
                <a:ext cx="9144000" cy="492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" y="2843295"/>
                <a:ext cx="914400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82133" y="4513352"/>
            <a:ext cx="205740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Make-Set</a:t>
            </a:r>
          </a:p>
          <a:p>
            <a:pPr marL="342900" indent="-342900">
              <a:spcBef>
                <a:spcPct val="20000"/>
              </a:spcBef>
            </a:pPr>
            <a:r>
              <a:rPr lang="en-US" b="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endParaRPr lang="en-US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2744" y="4513352"/>
            <a:ext cx="2438400" cy="2076322"/>
            <a:chOff x="6018480" y="4589555"/>
            <a:chExt cx="2438400" cy="2076322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018480" y="6142657"/>
              <a:ext cx="243840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Amortized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6208980" y="4589555"/>
                  <a:ext cx="2057400" cy="1557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spcBef>
                      <a:spcPct val="20000"/>
                    </a:spcBef>
                  </a:pPr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980" y="4589555"/>
                  <a:ext cx="2057400" cy="15573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-8" y="3386069"/>
                <a:ext cx="9144000" cy="8925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’s,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items participate in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’s,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total cost of all 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" y="3386069"/>
                <a:ext cx="9144000" cy="892552"/>
              </a:xfrm>
              <a:prstGeom prst="rect">
                <a:avLst/>
              </a:prstGeom>
              <a:blipFill>
                <a:blip r:embed="rId7"/>
                <a:stretch>
                  <a:fillRect t="-6122" b="-1632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48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17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Union-Find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73200"/>
            <a:ext cx="29718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kern="1200" dirty="0" smtClean="0">
                <a:solidFill>
                  <a:srgbClr val="0066FF"/>
                </a:solidFill>
                <a:latin typeface="Arial" pitchFamily="34" charset="0"/>
              </a:rPr>
              <a:t>Make-Set</a:t>
            </a:r>
            <a:endParaRPr lang="he-IL" kern="1200" dirty="0">
              <a:solidFill>
                <a:srgbClr val="0066FF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kern="1200" dirty="0" smtClean="0">
                <a:solidFill>
                  <a:srgbClr val="0066FF"/>
                </a:solidFill>
                <a:latin typeface="Arial" pitchFamily="34" charset="0"/>
              </a:rPr>
              <a:t>Link</a:t>
            </a:r>
            <a:endParaRPr lang="en-US" kern="1200" dirty="0">
              <a:solidFill>
                <a:srgbClr val="0066FF"/>
              </a:solidFill>
              <a:latin typeface="Arial" pitchFamily="34" charset="0"/>
            </a:endParaRPr>
          </a:p>
          <a:p>
            <a:pPr algn="ctr">
              <a:buNone/>
            </a:pPr>
            <a:r>
              <a:rPr lang="en-US" kern="1200" dirty="0" smtClean="0">
                <a:solidFill>
                  <a:srgbClr val="0066FF"/>
                </a:solidFill>
                <a:latin typeface="Arial" pitchFamily="34" charset="0"/>
              </a:rPr>
              <a:t>Find</a:t>
            </a:r>
            <a:endParaRPr lang="en-US" kern="1200" dirty="0">
              <a:solidFill>
                <a:srgbClr val="0066FF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5" name="Rectangle 9"/>
              <p:cNvSpPr>
                <a:spLocks noChangeArrowheads="1"/>
              </p:cNvSpPr>
              <p:nvPr/>
            </p:nvSpPr>
            <p:spPr bwMode="auto">
              <a:xfrm>
                <a:off x="2794000" y="1473200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114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000" y="1473200"/>
                <a:ext cx="2057400" cy="3276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2566988" y="3370263"/>
            <a:ext cx="2438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4648200" y="1473200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473200"/>
                <a:ext cx="2057400" cy="3276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6451600" y="1473200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he-IL" sz="3200" dirty="0" smtClean="0"/>
              </a:p>
            </p:txBody>
          </p:sp>
        </mc:Choice>
        <mc:Fallback xmlns="">
          <p:sp>
            <p:nvSpPr>
              <p:cNvPr id="1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600" y="1473200"/>
                <a:ext cx="2057400" cy="327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11888" y="3370263"/>
            <a:ext cx="2438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Amortized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76788" y="3370263"/>
            <a:ext cx="178911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br>
              <a:rPr lang="en-US" sz="3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sz="3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200" y="4857750"/>
                <a:ext cx="72009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da-DK" dirty="0" smtClean="0">
                    <a:solidFill>
                      <a:srgbClr val="0066FF"/>
                    </a:solidFill>
                  </a:rPr>
                  <a:t>Link(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):</a:t>
                </a:r>
                <a:r>
                  <a:rPr lang="da-DK" dirty="0" smtClean="0"/>
                  <a:t>  </a:t>
                </a:r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Unite the sets containing the </a:t>
                </a:r>
                <a:r>
                  <a:rPr lang="da-DK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</a:t>
                </a:r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elements 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4857750"/>
                <a:ext cx="7200900" cy="954107"/>
              </a:xfrm>
              <a:prstGeom prst="rect">
                <a:avLst/>
              </a:prstGeom>
              <a:blipFill>
                <a:blip r:embed="rId5"/>
                <a:stretch>
                  <a:fillRect t="-769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93725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da-DK" dirty="0" smtClean="0">
                    <a:solidFill>
                      <a:srgbClr val="0066FF"/>
                    </a:solidFill>
                  </a:rPr>
                  <a:t>Union(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)  </a:t>
                </a:r>
                <a:r>
                  <a:rPr lang="da-DK" dirty="0" smtClean="0"/>
                  <a:t>→</a:t>
                </a:r>
                <a:r>
                  <a:rPr lang="da-DK" dirty="0" smtClean="0">
                    <a:solidFill>
                      <a:srgbClr val="0066FF"/>
                    </a:solidFill>
                  </a:rPr>
                  <a:t>  Link(Find(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da-DK" dirty="0" smtClean="0">
                    <a:solidFill>
                      <a:srgbClr val="0066FF"/>
                    </a:solidFill>
                  </a:rPr>
                  <a:t>,Find(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da-DK" dirty="0" smtClean="0">
                    <a:solidFill>
                      <a:srgbClr val="0066FF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37250"/>
                <a:ext cx="9144000" cy="523220"/>
              </a:xfrm>
              <a:prstGeom prst="rect">
                <a:avLst/>
              </a:prstGeom>
              <a:blipFill>
                <a:blip r:embed="rId6"/>
                <a:stretch>
                  <a:fillRect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5929365" y="3862864"/>
            <a:ext cx="3071127" cy="1055608"/>
          </a:xfrm>
          <a:prstGeom prst="wedgeRoundRectCallout">
            <a:avLst>
              <a:gd name="adj1" fmla="val 1432"/>
              <a:gd name="adj2" fmla="val -117707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Inverse Ackermann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“almost constant”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52622" y="1128889"/>
            <a:ext cx="33867" cy="3386667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697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  <p:bldP spid="91150" grpId="0"/>
      <p:bldP spid="14" grpId="0"/>
      <p:bldP spid="15" grpId="0"/>
      <p:bldP spid="16" grpId="0"/>
      <p:bldP spid="17" grpId="0"/>
      <p:bldP spid="10" grpId="0"/>
      <p:bldP spid="12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5038"/>
            <a:ext cx="9144000" cy="76944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Union </a:t>
            </a:r>
            <a:r>
              <a:rPr lang="en-US" dirty="0" smtClean="0">
                <a:solidFill>
                  <a:srgbClr val="0000FF"/>
                </a:solidFill>
              </a:rPr>
              <a:t>Find </a:t>
            </a:r>
            <a:r>
              <a:rPr lang="en-US" dirty="0" smtClean="0"/>
              <a:t>using Trees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each set as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rooted tree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3470275" y="33940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013075" y="40036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470275" y="40036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27475" y="40036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2232" name="AutoShape 8"/>
          <p:cNvCxnSpPr>
            <a:cxnSpLocks noChangeShapeType="1"/>
            <a:stCxn id="52229" idx="7"/>
            <a:endCxn id="52228" idx="3"/>
          </p:cNvCxnSpPr>
          <p:nvPr/>
        </p:nvCxnSpPr>
        <p:spPr bwMode="auto">
          <a:xfrm flipV="1">
            <a:off x="3208338" y="3589338"/>
            <a:ext cx="2952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33" name="AutoShape 9"/>
          <p:cNvCxnSpPr>
            <a:cxnSpLocks noChangeShapeType="1"/>
            <a:stCxn id="52230" idx="0"/>
            <a:endCxn id="52228" idx="4"/>
          </p:cNvCxnSpPr>
          <p:nvPr/>
        </p:nvCxnSpPr>
        <p:spPr bwMode="auto">
          <a:xfrm flipV="1">
            <a:off x="3584575" y="3622675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34" name="AutoShape 10"/>
          <p:cNvCxnSpPr>
            <a:cxnSpLocks noChangeShapeType="1"/>
            <a:stCxn id="52231" idx="1"/>
            <a:endCxn id="52228" idx="5"/>
          </p:cNvCxnSpPr>
          <p:nvPr/>
        </p:nvCxnSpPr>
        <p:spPr bwMode="auto">
          <a:xfrm flipH="1" flipV="1">
            <a:off x="3665538" y="3589338"/>
            <a:ext cx="2952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529545" y="17526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by rank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207626" y="17526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compression</a:t>
            </a: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918075" y="27082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4689475" y="33178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5146675" y="33178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2240" name="AutoShape 16"/>
          <p:cNvCxnSpPr>
            <a:cxnSpLocks noChangeShapeType="1"/>
            <a:stCxn id="52238" idx="0"/>
            <a:endCxn id="52237" idx="3"/>
          </p:cNvCxnSpPr>
          <p:nvPr/>
        </p:nvCxnSpPr>
        <p:spPr bwMode="auto">
          <a:xfrm flipV="1">
            <a:off x="4803775" y="2903538"/>
            <a:ext cx="147638" cy="414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41" name="AutoShape 17"/>
          <p:cNvCxnSpPr>
            <a:cxnSpLocks noChangeShapeType="1"/>
            <a:stCxn id="52239" idx="0"/>
            <a:endCxn id="52237" idx="5"/>
          </p:cNvCxnSpPr>
          <p:nvPr/>
        </p:nvCxnSpPr>
        <p:spPr bwMode="auto">
          <a:xfrm flipH="1" flipV="1">
            <a:off x="5113338" y="2903538"/>
            <a:ext cx="147637" cy="414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6289675" y="33940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6594475" y="40036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2244" name="AutoShape 20"/>
          <p:cNvCxnSpPr>
            <a:cxnSpLocks noChangeShapeType="1"/>
            <a:stCxn id="52243" idx="0"/>
            <a:endCxn id="52242" idx="5"/>
          </p:cNvCxnSpPr>
          <p:nvPr/>
        </p:nvCxnSpPr>
        <p:spPr bwMode="auto">
          <a:xfrm flipH="1" flipV="1">
            <a:off x="6484938" y="3589338"/>
            <a:ext cx="223837" cy="414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45" name="AutoShape 21"/>
          <p:cNvCxnSpPr>
            <a:cxnSpLocks noChangeShapeType="1"/>
            <a:stCxn id="52228" idx="7"/>
            <a:endCxn id="52237" idx="2"/>
          </p:cNvCxnSpPr>
          <p:nvPr/>
        </p:nvCxnSpPr>
        <p:spPr bwMode="auto">
          <a:xfrm flipV="1">
            <a:off x="3665538" y="2822575"/>
            <a:ext cx="1252537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6061075" y="40036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5984875" y="46132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2248" name="AutoShape 24"/>
          <p:cNvCxnSpPr>
            <a:cxnSpLocks noChangeShapeType="1"/>
            <a:stCxn id="52247" idx="0"/>
            <a:endCxn id="52246" idx="4"/>
          </p:cNvCxnSpPr>
          <p:nvPr/>
        </p:nvCxnSpPr>
        <p:spPr bwMode="auto">
          <a:xfrm flipV="1">
            <a:off x="6099175" y="4232275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49" name="AutoShape 25"/>
          <p:cNvCxnSpPr>
            <a:cxnSpLocks noChangeShapeType="1"/>
            <a:stCxn id="52242" idx="1"/>
            <a:endCxn id="52237" idx="6"/>
          </p:cNvCxnSpPr>
          <p:nvPr/>
        </p:nvCxnSpPr>
        <p:spPr bwMode="auto">
          <a:xfrm flipH="1" flipV="1">
            <a:off x="5146675" y="2822575"/>
            <a:ext cx="1176338" cy="604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250" name="AutoShape 26"/>
          <p:cNvCxnSpPr>
            <a:cxnSpLocks noChangeShapeType="1"/>
            <a:stCxn id="52246" idx="0"/>
            <a:endCxn id="52242" idx="3"/>
          </p:cNvCxnSpPr>
          <p:nvPr/>
        </p:nvCxnSpPr>
        <p:spPr bwMode="auto">
          <a:xfrm flipV="1">
            <a:off x="6175375" y="3589338"/>
            <a:ext cx="147638" cy="414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251" name="Text Box 27"/>
              <p:cNvSpPr txBox="1">
                <a:spLocks noChangeArrowheads="1"/>
              </p:cNvSpPr>
              <p:nvPr/>
            </p:nvSpPr>
            <p:spPr bwMode="auto">
              <a:xfrm>
                <a:off x="0" y="5209104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parent of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denoted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25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09104"/>
                <a:ext cx="9144000" cy="519112"/>
              </a:xfrm>
              <a:prstGeom prst="rect">
                <a:avLst/>
              </a:prstGeom>
              <a:blipFill>
                <a:blip r:embed="rId2"/>
                <a:stretch>
                  <a:fillRect t="-12941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52" name="Text Box 28"/>
              <p:cNvSpPr txBox="1">
                <a:spLocks noChangeArrowheads="1"/>
              </p:cNvSpPr>
              <p:nvPr/>
            </p:nvSpPr>
            <p:spPr bwMode="auto">
              <a:xfrm>
                <a:off x="5581650" y="4422775"/>
                <a:ext cx="360363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5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1650" y="4422775"/>
                <a:ext cx="360363" cy="519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53" name="Text Box 29"/>
              <p:cNvSpPr txBox="1">
                <a:spLocks noChangeArrowheads="1"/>
              </p:cNvSpPr>
              <p:nvPr/>
            </p:nvSpPr>
            <p:spPr bwMode="auto">
              <a:xfrm>
                <a:off x="0" y="5750441"/>
                <a:ext cx="9144000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traces the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root</a:t>
                </a:r>
              </a:p>
            </p:txBody>
          </p:sp>
        </mc:Choice>
        <mc:Fallback xmlns="">
          <p:sp>
            <p:nvSpPr>
              <p:cNvPr id="5225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50441"/>
                <a:ext cx="9144000" cy="519113"/>
              </a:xfrm>
              <a:prstGeom prst="rect">
                <a:avLst/>
              </a:prstGeom>
              <a:blipFill>
                <a:blip r:embed="rId4"/>
                <a:stretch>
                  <a:fillRect t="-11765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54" name="Oval 30"/>
          <p:cNvSpPr>
            <a:spLocks noChangeArrowheads="1"/>
          </p:cNvSpPr>
          <p:nvPr/>
        </p:nvSpPr>
        <p:spPr bwMode="auto">
          <a:xfrm>
            <a:off x="1878013" y="3429000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55" name="Text Box 31"/>
              <p:cNvSpPr txBox="1">
                <a:spLocks noChangeArrowheads="1"/>
              </p:cNvSpPr>
              <p:nvPr/>
            </p:nvSpPr>
            <p:spPr bwMode="auto">
              <a:xfrm>
                <a:off x="5324475" y="3789363"/>
                <a:ext cx="900113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5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475" y="3789363"/>
                <a:ext cx="9001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1" grpId="0"/>
      <p:bldP spid="52252" grpId="0"/>
      <p:bldP spid="52253" grpId="0"/>
      <p:bldP spid="522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4038600" y="1821498"/>
            <a:ext cx="9906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743200" y="2278698"/>
            <a:ext cx="990600" cy="13716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30199"/>
            <a:ext cx="5029200" cy="6397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Union by rank</a:t>
            </a: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086100" y="21262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3910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019800" y="1821498"/>
            <a:ext cx="9906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63722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7391400" y="1821498"/>
            <a:ext cx="9906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77438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1066800" y="21262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33400" y="1973898"/>
            <a:ext cx="304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61" name="Text Box 13"/>
              <p:cNvSpPr txBox="1">
                <a:spLocks noChangeArrowheads="1"/>
              </p:cNvSpPr>
              <p:nvPr/>
            </p:nvSpPr>
            <p:spPr bwMode="auto">
              <a:xfrm>
                <a:off x="2606675" y="1965960"/>
                <a:ext cx="4572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675" y="1965960"/>
                <a:ext cx="457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2" name="Text Box 14"/>
              <p:cNvSpPr txBox="1">
                <a:spLocks noChangeArrowheads="1"/>
              </p:cNvSpPr>
              <p:nvPr/>
            </p:nvSpPr>
            <p:spPr bwMode="auto">
              <a:xfrm>
                <a:off x="4762500" y="1521460"/>
                <a:ext cx="4953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0" y="1521460"/>
                <a:ext cx="4953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3" name="Text Box 15"/>
              <p:cNvSpPr txBox="1">
                <a:spLocks noChangeArrowheads="1"/>
              </p:cNvSpPr>
              <p:nvPr/>
            </p:nvSpPr>
            <p:spPr bwMode="auto">
              <a:xfrm>
                <a:off x="5943600" y="1530985"/>
                <a:ext cx="457200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530985"/>
                <a:ext cx="457200" cy="519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4" name="Text Box 16"/>
              <p:cNvSpPr txBox="1">
                <a:spLocks noChangeArrowheads="1"/>
              </p:cNvSpPr>
              <p:nvPr/>
            </p:nvSpPr>
            <p:spPr bwMode="auto">
              <a:xfrm>
                <a:off x="8077200" y="1516698"/>
                <a:ext cx="4572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1516698"/>
                <a:ext cx="457200" cy="519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265" name="AutoShape 17"/>
          <p:cNvCxnSpPr>
            <a:cxnSpLocks noChangeShapeType="1"/>
            <a:stCxn id="53253" idx="7"/>
            <a:endCxn id="53254" idx="2"/>
          </p:cNvCxnSpPr>
          <p:nvPr/>
        </p:nvCxnSpPr>
        <p:spPr bwMode="auto">
          <a:xfrm flipV="1">
            <a:off x="3346450" y="1821498"/>
            <a:ext cx="10445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8124825" y="830898"/>
                <a:ext cx="9906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4825" y="830898"/>
                <a:ext cx="9906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6629400" y="121189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68" name="Text Box 20"/>
              <p:cNvSpPr txBox="1">
                <a:spLocks noChangeArrowheads="1"/>
              </p:cNvSpPr>
              <p:nvPr/>
            </p:nvSpPr>
            <p:spPr bwMode="auto">
              <a:xfrm>
                <a:off x="2538933" y="1299947"/>
                <a:ext cx="1368425" cy="5132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8933" y="1299947"/>
                <a:ext cx="1368425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9" name="Text Box 21"/>
              <p:cNvSpPr txBox="1">
                <a:spLocks noChangeArrowheads="1"/>
              </p:cNvSpPr>
              <p:nvPr/>
            </p:nvSpPr>
            <p:spPr bwMode="auto">
              <a:xfrm>
                <a:off x="0" y="4156688"/>
                <a:ext cx="9144000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moment,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𝑒𝑖𝑔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6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56688"/>
                <a:ext cx="9144000" cy="519113"/>
              </a:xfrm>
              <a:prstGeom prst="rect">
                <a:avLst/>
              </a:prstGeom>
              <a:blipFill>
                <a:blip r:embed="rId8"/>
                <a:stretch>
                  <a:fillRect t="-12941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70" name="Text Box 22"/>
              <p:cNvSpPr txBox="1">
                <a:spLocks noChangeArrowheads="1"/>
              </p:cNvSpPr>
              <p:nvPr/>
            </p:nvSpPr>
            <p:spPr bwMode="auto">
              <a:xfrm>
                <a:off x="0" y="4708320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later we will only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𝑒𝑖𝑔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7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08320"/>
                <a:ext cx="9144000" cy="519112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72" name="Text Box 24"/>
              <p:cNvSpPr txBox="1">
                <a:spLocks noChangeArrowheads="1"/>
              </p:cNvSpPr>
              <p:nvPr/>
            </p:nvSpPr>
            <p:spPr bwMode="auto">
              <a:xfrm>
                <a:off x="-180975" y="5425552"/>
                <a:ext cx="9144000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a root,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𝑟𝑎𝑛𝑘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&lt; 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𝑟𝑎𝑛𝑘</m:t>
                    </m:r>
                  </m:oMath>
                </a14:m>
                <a:endPara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7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975" y="5425552"/>
                <a:ext cx="9144000" cy="519112"/>
              </a:xfrm>
              <a:prstGeom prst="rect">
                <a:avLst/>
              </a:prstGeom>
              <a:blipFill>
                <a:blip r:embed="rId10"/>
                <a:stretch>
                  <a:fillRect t="-11765" b="-3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10007 " pathEditMode="relative" ptsTypes="AA">
                                      <p:cBhvr>
                                        <p:cTn id="10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10007 " pathEditMode="relative" ptsTypes="AA">
                                      <p:cBhvr>
                                        <p:cTn id="12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8" grpId="0" animBg="1"/>
      <p:bldP spid="53264" grpId="0"/>
      <p:bldP spid="53266" grpId="0"/>
      <p:bldP spid="53267" grpId="0" animBg="1"/>
      <p:bldP spid="53269" grpId="0"/>
      <p:bldP spid="53270" grpId="0"/>
      <p:bldP spid="532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4038600" y="1821498"/>
            <a:ext cx="990600" cy="13945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743200" y="2278699"/>
            <a:ext cx="990600" cy="9373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086100" y="21262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3910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019800" y="1821498"/>
            <a:ext cx="990600" cy="13945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63722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7391400" y="1237291"/>
            <a:ext cx="990600" cy="146454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7743825" y="1084891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1066800" y="21262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33400" y="1973898"/>
            <a:ext cx="304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61" name="Text Box 13"/>
              <p:cNvSpPr txBox="1">
                <a:spLocks noChangeArrowheads="1"/>
              </p:cNvSpPr>
              <p:nvPr/>
            </p:nvSpPr>
            <p:spPr bwMode="auto">
              <a:xfrm>
                <a:off x="2606675" y="1965960"/>
                <a:ext cx="4572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675" y="1965960"/>
                <a:ext cx="457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2" name="Text Box 14"/>
              <p:cNvSpPr txBox="1">
                <a:spLocks noChangeArrowheads="1"/>
              </p:cNvSpPr>
              <p:nvPr/>
            </p:nvSpPr>
            <p:spPr bwMode="auto">
              <a:xfrm>
                <a:off x="4762500" y="1521460"/>
                <a:ext cx="4953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0" y="1521460"/>
                <a:ext cx="4953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3" name="Text Box 15"/>
              <p:cNvSpPr txBox="1">
                <a:spLocks noChangeArrowheads="1"/>
              </p:cNvSpPr>
              <p:nvPr/>
            </p:nvSpPr>
            <p:spPr bwMode="auto">
              <a:xfrm>
                <a:off x="5943600" y="1530985"/>
                <a:ext cx="457200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530985"/>
                <a:ext cx="457200" cy="519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265" name="AutoShape 17"/>
          <p:cNvCxnSpPr>
            <a:cxnSpLocks noChangeShapeType="1"/>
            <a:stCxn id="53253" idx="7"/>
            <a:endCxn id="53254" idx="2"/>
          </p:cNvCxnSpPr>
          <p:nvPr/>
        </p:nvCxnSpPr>
        <p:spPr bwMode="auto">
          <a:xfrm flipV="1">
            <a:off x="3346450" y="1821498"/>
            <a:ext cx="10445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8124825" y="830898"/>
                <a:ext cx="9906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4825" y="830898"/>
                <a:ext cx="9906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6629400" y="121189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70" name="Text Box 22"/>
              <p:cNvSpPr txBox="1">
                <a:spLocks noChangeArrowheads="1"/>
              </p:cNvSpPr>
              <p:nvPr/>
            </p:nvSpPr>
            <p:spPr bwMode="auto">
              <a:xfrm>
                <a:off x="0" y="3880416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1: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 of rank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items.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7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80416"/>
                <a:ext cx="914400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-15240" y="5365851"/>
                <a:ext cx="9144000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Assign to each item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items that </a:t>
                </a:r>
                <a:b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were in its tree when it got rank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assigned a disjoint set 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240" y="5365851"/>
                <a:ext cx="9144000" cy="1200329"/>
              </a:xfrm>
              <a:prstGeom prst="rect">
                <a:avLst/>
              </a:prstGeom>
              <a:blipFill>
                <a:blip r:embed="rId7"/>
                <a:stretch>
                  <a:fillRect t="-4061" b="-1066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8465" y="4803283"/>
                <a:ext cx="9144000" cy="5845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2: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any moment, there are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5" y="4803283"/>
                <a:ext cx="9144000" cy="584584"/>
              </a:xfrm>
              <a:prstGeom prst="rect">
                <a:avLst/>
              </a:prstGeom>
              <a:blipFill>
                <a:blip r:embed="rId8"/>
                <a:stretch>
                  <a:fillRect t="-1042" b="-937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2538933" y="1299947"/>
                <a:ext cx="1368425" cy="5132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8933" y="1299947"/>
                <a:ext cx="1368425" cy="5132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8465" y="434608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easy induction.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30199"/>
            <a:ext cx="5029200" cy="6397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Union by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8463" y="3406281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0: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𝑒𝑖𝑔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" y="3406281"/>
                <a:ext cx="9144000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0" grpId="0"/>
      <p:bldP spid="24" grpId="0"/>
      <p:bldP spid="25" grpId="0"/>
      <p:bldP spid="2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4038600" y="1821498"/>
            <a:ext cx="990600" cy="13945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743200" y="2278699"/>
            <a:ext cx="990600" cy="9373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086100" y="21262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3910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019800" y="1821498"/>
            <a:ext cx="990600" cy="139451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6372225" y="16690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7391400" y="1237291"/>
            <a:ext cx="990600" cy="146454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7743825" y="1084891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1066800" y="212629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33400" y="1973898"/>
            <a:ext cx="304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61" name="Text Box 13"/>
              <p:cNvSpPr txBox="1">
                <a:spLocks noChangeArrowheads="1"/>
              </p:cNvSpPr>
              <p:nvPr/>
            </p:nvSpPr>
            <p:spPr bwMode="auto">
              <a:xfrm>
                <a:off x="2606675" y="1965960"/>
                <a:ext cx="4572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675" y="1965960"/>
                <a:ext cx="457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2" name="Text Box 14"/>
              <p:cNvSpPr txBox="1">
                <a:spLocks noChangeArrowheads="1"/>
              </p:cNvSpPr>
              <p:nvPr/>
            </p:nvSpPr>
            <p:spPr bwMode="auto">
              <a:xfrm>
                <a:off x="4762500" y="1521460"/>
                <a:ext cx="4953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0" y="1521460"/>
                <a:ext cx="4953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63" name="Text Box 15"/>
              <p:cNvSpPr txBox="1">
                <a:spLocks noChangeArrowheads="1"/>
              </p:cNvSpPr>
              <p:nvPr/>
            </p:nvSpPr>
            <p:spPr bwMode="auto">
              <a:xfrm>
                <a:off x="5943600" y="1530985"/>
                <a:ext cx="457200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</m:oMath>
                  </m:oMathPara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530985"/>
                <a:ext cx="457200" cy="519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265" name="AutoShape 17"/>
          <p:cNvCxnSpPr>
            <a:cxnSpLocks noChangeShapeType="1"/>
            <a:stCxn id="53253" idx="7"/>
            <a:endCxn id="53254" idx="2"/>
          </p:cNvCxnSpPr>
          <p:nvPr/>
        </p:nvCxnSpPr>
        <p:spPr bwMode="auto">
          <a:xfrm flipV="1">
            <a:off x="3346450" y="1821498"/>
            <a:ext cx="10445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8124825" y="830898"/>
                <a:ext cx="990600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2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4825" y="830898"/>
                <a:ext cx="9906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6629400" y="121189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70" name="Text Box 22"/>
              <p:cNvSpPr txBox="1">
                <a:spLocks noChangeArrowheads="1"/>
              </p:cNvSpPr>
              <p:nvPr/>
            </p:nvSpPr>
            <p:spPr bwMode="auto">
              <a:xfrm>
                <a:off x="0" y="4032820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1: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 of rank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items.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7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32820"/>
                <a:ext cx="914400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2538933" y="1299947"/>
                <a:ext cx="1368425" cy="5132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8933" y="1299947"/>
                <a:ext cx="1368425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8465" y="4701691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Corollaries: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30199"/>
            <a:ext cx="5029200" cy="6397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Union by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8463" y="3558685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0: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𝑒𝑖𝑔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" y="3558685"/>
                <a:ext cx="914400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0" y="5194211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𝑒𝑖𝑔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each tree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94211"/>
                <a:ext cx="9144000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8463" y="5693745"/>
                <a:ext cx="914400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worst-case time.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" y="5693745"/>
                <a:ext cx="9144000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0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0" grpId="0"/>
      <p:bldP spid="27" grpId="0"/>
      <p:bldP spid="30" grpId="0"/>
      <p:bldP spid="28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2485"/>
            <a:ext cx="9144000" cy="669925"/>
          </a:xfrm>
        </p:spPr>
        <p:txBody>
          <a:bodyPr/>
          <a:lstStyle/>
          <a:p>
            <a:r>
              <a:rPr lang="da-DK" dirty="0">
                <a:solidFill>
                  <a:srgbClr val="008000"/>
                </a:solidFill>
              </a:rPr>
              <a:t>Union-Find</a:t>
            </a:r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207891"/>
                <a:ext cx="9144000" cy="2419124"/>
              </a:xfrm>
            </p:spPr>
            <p:txBody>
              <a:bodyPr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a-DK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sz="2800" i="1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da-DK" sz="2800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 </a:t>
                </a:r>
                <a:r>
                  <a:rPr lang="da-DK" sz="28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Make-Set(</a:t>
                </a:r>
                <a:r>
                  <a:rPr lang="da-DK" sz="2800" i="1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info</a:t>
                </a:r>
                <a:r>
                  <a:rPr lang="da-DK" sz="28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Create an item </a:t>
                </a:r>
                <a14:m>
                  <m:oMath xmlns:m="http://schemas.openxmlformats.org/officeDocument/2006/math">
                    <m:r>
                      <a:rPr lang="da-DK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</a:t>
                </a:r>
                <a:b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associated information </a:t>
                </a:r>
                <a:r>
                  <a:rPr lang="da-DK" sz="2800" i="1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info, </a:t>
                </a: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create </a:t>
                </a:r>
                <a:b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containing it as its single item.</a:t>
                </a:r>
              </a:p>
              <a:p>
                <a:pPr marL="0" indent="0" algn="ctr">
                  <a:buNone/>
                </a:pPr>
                <a:r>
                  <a:rPr lang="da-DK" sz="28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Union(</a:t>
                </a:r>
                <a:r>
                  <a:rPr lang="da-DK" sz="2800" i="1" dirty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da-DK" sz="28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a-DK" sz="2800" i="1" dirty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da-DK" sz="28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da-D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Unite </a:t>
                </a:r>
                <a:r>
                  <a:rPr lang="da-D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sets </a:t>
                </a: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containing </a:t>
                </a:r>
                <a14:m>
                  <m:oMath xmlns:m="http://schemas.openxmlformats.org/officeDocument/2006/math">
                    <m:r>
                      <a:rPr lang="da-DK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a-DK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da-DK" sz="28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Find(</a:t>
                </a:r>
                <a14:m>
                  <m:oMath xmlns:m="http://schemas.openxmlformats.org/officeDocument/2006/math">
                    <m:r>
                      <a:rPr lang="da-DK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sz="28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a </a:t>
                </a:r>
                <a:r>
                  <a:rPr lang="da-DK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</a:t>
                </a:r>
                <a:r>
                  <a:rPr lang="da-DK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set containing </a:t>
                </a:r>
                <a14:m>
                  <m:oMath xmlns:m="http://schemas.openxmlformats.org/officeDocument/2006/math">
                    <m:r>
                      <a:rPr lang="da-DK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i="1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07891"/>
                <a:ext cx="9144000" cy="2419124"/>
              </a:xfrm>
              <a:blipFill>
                <a:blip r:embed="rId2"/>
                <a:stretch>
                  <a:fillRect t="-2519" b="-6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0" y="4734811"/>
                <a:ext cx="9144000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lvl="0" indent="-342900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da-DK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Variation:</a:t>
                </a:r>
                <a:r>
                  <a:rPr kumimoji="0" lang="da-DK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kumimoji="0" lang="da-DK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a-DK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Make-Set </a:t>
                </a:r>
                <a:r>
                  <a:rPr lang="da-DK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da-DK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Union</a:t>
                </a:r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specify a</a:t>
                </a:r>
                <a:r>
                  <a:rPr kumimoji="0" lang="da-DK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da-DK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</a:t>
                </a:r>
                <a:r>
                  <a:rPr kumimoji="0" lang="da-DK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new set</a:t>
                </a:r>
                <a:r>
                  <a:rPr lang="da-DK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da-DK" kern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Find(</a:t>
                </a:r>
                <a14:m>
                  <m:oMath xmlns:m="http://schemas.openxmlformats.org/officeDocument/2006/math">
                    <m:r>
                      <a:rPr kumimoji="0" lang="da-DK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 the </a:t>
                </a:r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 </a:t>
                </a:r>
                <a:r>
                  <a:rPr kumimoji="0" lang="da-D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set containing </a:t>
                </a:r>
                <a14:m>
                  <m:oMath xmlns:m="http://schemas.openxmlformats.org/officeDocument/2006/math">
                    <m:r>
                      <a:rPr kumimoji="0" lang="da-DK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kumimoji="0" 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kumimoji="0" 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34811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 t="-5907" b="-109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98247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da-DK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)=Find(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 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currently in same set.</a:t>
                </a:r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2472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121"/>
            <a:ext cx="9144000" cy="76944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Path Compression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 rot="-80795">
            <a:off x="5302584" y="1351292"/>
            <a:ext cx="1066800" cy="135835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 rot="-2217507">
            <a:off x="5700713" y="1229021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 rot="-80795">
            <a:off x="3510523" y="2689552"/>
            <a:ext cx="1066800" cy="137759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 rot="-80795">
            <a:off x="4398233" y="2003749"/>
            <a:ext cx="1066800" cy="1402964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 rot="-80795">
            <a:off x="2602531" y="3367413"/>
            <a:ext cx="1066800" cy="138254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 rot="-2217507">
            <a:off x="4803775" y="190370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15723" name="AutoShape 11"/>
          <p:cNvCxnSpPr>
            <a:cxnSpLocks noChangeShapeType="1"/>
            <a:stCxn id="115722" idx="6"/>
            <a:endCxn id="115721" idx="2"/>
          </p:cNvCxnSpPr>
          <p:nvPr/>
        </p:nvCxnSpPr>
        <p:spPr bwMode="auto">
          <a:xfrm flipV="1">
            <a:off x="3209925" y="2764133"/>
            <a:ext cx="717550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5724" name="AutoShape 12"/>
          <p:cNvCxnSpPr>
            <a:cxnSpLocks noChangeShapeType="1"/>
            <a:stCxn id="115721" idx="6"/>
            <a:endCxn id="115720" idx="2"/>
          </p:cNvCxnSpPr>
          <p:nvPr/>
        </p:nvCxnSpPr>
        <p:spPr bwMode="auto">
          <a:xfrm flipV="1">
            <a:off x="4110038" y="2086271"/>
            <a:ext cx="715962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5725" name="AutoShape 13"/>
          <p:cNvCxnSpPr>
            <a:cxnSpLocks noChangeShapeType="1"/>
            <a:stCxn id="115720" idx="6"/>
            <a:endCxn id="115716" idx="2"/>
          </p:cNvCxnSpPr>
          <p:nvPr/>
        </p:nvCxnSpPr>
        <p:spPr bwMode="auto">
          <a:xfrm flipV="1">
            <a:off x="5008563" y="1411583"/>
            <a:ext cx="714375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5733" name="Freeform 21"/>
          <p:cNvSpPr>
            <a:spLocks/>
          </p:cNvSpPr>
          <p:nvPr/>
        </p:nvSpPr>
        <p:spPr bwMode="auto">
          <a:xfrm>
            <a:off x="3998913" y="1351258"/>
            <a:ext cx="1709737" cy="1279525"/>
          </a:xfrm>
          <a:custGeom>
            <a:avLst/>
            <a:gdLst/>
            <a:ahLst/>
            <a:cxnLst>
              <a:cxn ang="0">
                <a:pos x="0" y="794"/>
              </a:cxn>
              <a:cxn ang="0">
                <a:pos x="397" y="227"/>
              </a:cxn>
              <a:cxn ang="0">
                <a:pos x="1077" y="0"/>
              </a:cxn>
            </a:cxnLst>
            <a:rect l="0" t="0" r="r" b="b"/>
            <a:pathLst>
              <a:path w="1077" h="794">
                <a:moveTo>
                  <a:pt x="0" y="794"/>
                </a:moveTo>
                <a:cubicBezTo>
                  <a:pt x="109" y="576"/>
                  <a:pt x="218" y="359"/>
                  <a:pt x="397" y="227"/>
                </a:cubicBezTo>
                <a:cubicBezTo>
                  <a:pt x="576" y="95"/>
                  <a:pt x="826" y="47"/>
                  <a:pt x="107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15734" name="Freeform 22"/>
          <p:cNvSpPr>
            <a:spLocks/>
          </p:cNvSpPr>
          <p:nvPr/>
        </p:nvSpPr>
        <p:spPr bwMode="auto">
          <a:xfrm>
            <a:off x="3098800" y="1260771"/>
            <a:ext cx="2609850" cy="2071687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53" y="284"/>
              </a:cxn>
              <a:cxn ang="0">
                <a:pos x="1644" y="0"/>
              </a:cxn>
            </a:cxnLst>
            <a:rect l="0" t="0" r="r" b="b"/>
            <a:pathLst>
              <a:path w="1644" h="1248">
                <a:moveTo>
                  <a:pt x="0" y="1248"/>
                </a:moveTo>
                <a:cubicBezTo>
                  <a:pt x="89" y="870"/>
                  <a:pt x="179" y="492"/>
                  <a:pt x="453" y="284"/>
                </a:cubicBezTo>
                <a:cubicBezTo>
                  <a:pt x="727" y="76"/>
                  <a:pt x="1185" y="38"/>
                  <a:pt x="164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 rot="-2217507">
            <a:off x="3905250" y="2581571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 rot="-2217507">
            <a:off x="3005138" y="325625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0" y="4865118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climbing to the root,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all the nodes visited point directly to the root!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auto">
              <a:xfrm>
                <a:off x="2539888" y="3072901"/>
                <a:ext cx="360363" cy="5191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888" y="3072901"/>
                <a:ext cx="360363" cy="5191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8466" y="5745657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increases the cost of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at most a constant factor,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may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speed-up subsequent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3" grpId="0" animBg="1"/>
      <p:bldP spid="115734" grpId="0" animBg="1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Union Find - pseudocode</a:t>
            </a:r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24812" y="3315017"/>
            <a:ext cx="4065031" cy="2362503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63421" y="4110037"/>
            <a:ext cx="3326437" cy="144760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65025" y="1808163"/>
            <a:ext cx="3326401" cy="1878815"/>
          </a:xfrm>
          <a:prstGeom prst="rect">
            <a:avLst/>
          </a:prstGeom>
          <a:noFill/>
          <a:ln/>
          <a:effectLst/>
        </p:spPr>
      </p:pic>
      <p:pic>
        <p:nvPicPr>
          <p:cNvPr id="104464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6915" y="1841183"/>
            <a:ext cx="40640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375"/>
            <a:ext cx="8229600" cy="1323439"/>
          </a:xfrm>
        </p:spPr>
        <p:txBody>
          <a:bodyPr>
            <a:spAutoFit/>
          </a:bodyPr>
          <a:lstStyle/>
          <a:p>
            <a:r>
              <a:rPr lang="da-DK" dirty="0" smtClean="0">
                <a:solidFill>
                  <a:srgbClr val="008000"/>
                </a:solidFill>
              </a:rPr>
              <a:t>Union-Find</a:t>
            </a:r>
            <a:br>
              <a:rPr lang="da-DK" dirty="0" smtClean="0">
                <a:solidFill>
                  <a:srgbClr val="008000"/>
                </a:solidFill>
              </a:rPr>
            </a:br>
            <a:r>
              <a:rPr lang="da-DK" sz="3600" dirty="0" smtClean="0">
                <a:solidFill>
                  <a:schemeClr val="tx1"/>
                </a:solidFill>
              </a:rPr>
              <a:t>Union by rank + Path compression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643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297866"/>
                  </p:ext>
                </p:extLst>
              </p:nvPr>
            </p:nvGraphicFramePr>
            <p:xfrm>
              <a:off x="1331913" y="2407720"/>
              <a:ext cx="6300787" cy="1177925"/>
            </p:xfrm>
            <a:graphic>
              <a:graphicData uri="http://schemas.openxmlformats.org/drawingml/2006/table">
                <a:tbl>
                  <a:tblPr/>
                  <a:tblGrid>
                    <a:gridCol w="1979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399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0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Make-set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Link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Find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73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𝑂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𝑂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𝑂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kumimoji="0" 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sz="32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643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297866"/>
                  </p:ext>
                </p:extLst>
              </p:nvPr>
            </p:nvGraphicFramePr>
            <p:xfrm>
              <a:off x="1331913" y="2407720"/>
              <a:ext cx="6300787" cy="1177925"/>
            </p:xfrm>
            <a:graphic>
              <a:graphicData uri="http://schemas.openxmlformats.org/drawingml/2006/table">
                <a:tbl>
                  <a:tblPr/>
                  <a:tblGrid>
                    <a:gridCol w="1979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399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0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Make-set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8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Link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8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Find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8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7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15" t="-105155" r="-219692" b="-4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00307" t="-105155" r="-119018" b="-4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70052" t="-105155" r="-1042" b="-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657" name="Group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107651"/>
                  </p:ext>
                </p:extLst>
              </p:nvPr>
            </p:nvGraphicFramePr>
            <p:xfrm>
              <a:off x="1331913" y="4720451"/>
              <a:ext cx="6300787" cy="1174750"/>
            </p:xfrm>
            <a:graphic>
              <a:graphicData uri="http://schemas.openxmlformats.org/drawingml/2006/table">
                <a:tbl>
                  <a:tblPr/>
                  <a:tblGrid>
                    <a:gridCol w="1979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399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73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Make-set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Link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Find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73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𝑂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𝑂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𝑂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kumimoji="0" lang="el-GR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𝛼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kumimoji="0" lang="en-US" sz="32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657" name="Group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107651"/>
                  </p:ext>
                </p:extLst>
              </p:nvPr>
            </p:nvGraphicFramePr>
            <p:xfrm>
              <a:off x="1331913" y="4720451"/>
              <a:ext cx="6300787" cy="1174750"/>
            </p:xfrm>
            <a:graphic>
              <a:graphicData uri="http://schemas.openxmlformats.org/drawingml/2006/table">
                <a:tbl>
                  <a:tblPr/>
                  <a:tblGrid>
                    <a:gridCol w="1979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399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73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Make-set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8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Link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8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80"/>
                              </a:solidFill>
                              <a:effectLst/>
                              <a:latin typeface="Arial" pitchFamily="34" charset="0"/>
                            </a:rPr>
                            <a:t>Find</a:t>
                          </a: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80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7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15" t="-104124" r="-219692" b="-4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307" t="-104124" r="-119018" b="-4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70052" t="-104124" r="-1042" b="-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2592388" y="1828283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Worst case</a:t>
            </a:r>
          </a:p>
        </p:txBody>
      </p:sp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2592388" y="4088626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Amortized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Nesting / Repeated application</a:t>
            </a:r>
          </a:p>
        </p:txBody>
      </p:sp>
      <p:pic>
        <p:nvPicPr>
          <p:cNvPr id="105480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1538" y="1268413"/>
            <a:ext cx="4679950" cy="105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486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65275" y="4094163"/>
            <a:ext cx="2160588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492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58950" y="4692650"/>
            <a:ext cx="177165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493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78000" y="5335588"/>
            <a:ext cx="1735138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494" name="Picture 2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00200" y="5907088"/>
            <a:ext cx="2089150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01" name="Picture 2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92638" y="4059238"/>
            <a:ext cx="155733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02" name="Picture 30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86313" y="4657725"/>
            <a:ext cx="1558925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03" name="Picture 3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05363" y="5300663"/>
            <a:ext cx="155733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04" name="Picture 32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27563" y="5872163"/>
            <a:ext cx="1557337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06" name="Picture 34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78575" y="4148138"/>
            <a:ext cx="8143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10" name="Picture 38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573838" y="4711700"/>
            <a:ext cx="566737" cy="35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11" name="Picture 39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73838" y="5318125"/>
            <a:ext cx="601662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13" name="Picture 41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781175" y="2528888"/>
            <a:ext cx="5400675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512" name="Picture 40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83350" y="5926138"/>
            <a:ext cx="1239838" cy="354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505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Ackermann</a:t>
            </a:r>
            <a:r>
              <a:rPr lang="en-US" dirty="0">
                <a:solidFill>
                  <a:srgbClr val="0066FF"/>
                </a:solidFill>
              </a:rPr>
              <a:t>’s </a:t>
            </a:r>
            <a:r>
              <a:rPr lang="en-US" dirty="0" smtClean="0">
                <a:solidFill>
                  <a:srgbClr val="0066FF"/>
                </a:solidFill>
              </a:rPr>
              <a:t>function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(one of many variations)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6513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9113" y="1873568"/>
            <a:ext cx="5564187" cy="1214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6515" name="Picture 1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9138" y="3480118"/>
            <a:ext cx="26257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6517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1663" y="4086225"/>
            <a:ext cx="28606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165" y="4678680"/>
            <a:ext cx="7335669" cy="5106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208" y="5229225"/>
            <a:ext cx="5765547" cy="10189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505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The</a:t>
            </a:r>
            <a:r>
              <a:rPr lang="en-US" dirty="0" smtClean="0">
                <a:solidFill>
                  <a:srgbClr val="33CC33"/>
                </a:solidFill>
              </a:rPr>
              <a:t> Tower</a:t>
            </a:r>
            <a:r>
              <a:rPr lang="en-US" dirty="0" smtClean="0">
                <a:solidFill>
                  <a:srgbClr val="0066FF"/>
                </a:solidFill>
              </a:rPr>
              <a:t> function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066" y="1743074"/>
            <a:ext cx="5571830" cy="10192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177503" y="3152775"/>
            <a:ext cx="1529856" cy="430712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627" y="3076575"/>
            <a:ext cx="2589005" cy="5107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62607"/>
              </p:ext>
            </p:extLst>
          </p:nvPr>
        </p:nvGraphicFramePr>
        <p:xfrm>
          <a:off x="2618305" y="4028116"/>
          <a:ext cx="3942032" cy="237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20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65,536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65,536</a:t>
                      </a:r>
                      <a:endParaRPr lang="he-IL" sz="20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e-I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793214" y="5229225"/>
            <a:ext cx="5765534" cy="1018971"/>
          </a:xfrm>
          <a:prstGeom prst="rect">
            <a:avLst/>
          </a:prstGeom>
          <a:noFill/>
          <a:ln/>
          <a:effectLst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Ackermann</a:t>
            </a:r>
            <a:r>
              <a:rPr lang="en-US">
                <a:solidFill>
                  <a:srgbClr val="0066FF"/>
                </a:solidFill>
              </a:rPr>
              <a:t>’s function (modified)</a:t>
            </a:r>
          </a:p>
        </p:txBody>
      </p:sp>
      <p:pic>
        <p:nvPicPr>
          <p:cNvPr id="107523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9113" y="1358900"/>
            <a:ext cx="5564187" cy="121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7529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12925" y="2916238"/>
            <a:ext cx="5249863" cy="1214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7530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71663" y="4508500"/>
            <a:ext cx="2195512" cy="46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7531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1663" y="5138738"/>
            <a:ext cx="2157412" cy="471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7536" name="Picture 1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9625" y="2495550"/>
            <a:ext cx="541338" cy="54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7537" name="Freeform 17"/>
          <p:cNvSpPr>
            <a:spLocks/>
          </p:cNvSpPr>
          <p:nvPr/>
        </p:nvSpPr>
        <p:spPr bwMode="auto">
          <a:xfrm>
            <a:off x="5111750" y="2528888"/>
            <a:ext cx="300038" cy="1079500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70" y="340"/>
              </a:cxn>
              <a:cxn ang="0">
                <a:pos x="0" y="680"/>
              </a:cxn>
            </a:cxnLst>
            <a:rect l="0" t="0" r="r" b="b"/>
            <a:pathLst>
              <a:path w="189" h="680">
                <a:moveTo>
                  <a:pt x="114" y="0"/>
                </a:moveTo>
                <a:cubicBezTo>
                  <a:pt x="151" y="113"/>
                  <a:pt x="189" y="227"/>
                  <a:pt x="170" y="340"/>
                </a:cubicBezTo>
                <a:cubicBezTo>
                  <a:pt x="151" y="453"/>
                  <a:pt x="75" y="566"/>
                  <a:pt x="0" y="680"/>
                </a:cubicBezTo>
              </a:path>
            </a:pathLst>
          </a:custGeom>
          <a:noFill/>
          <a:ln w="38100" cap="flat" cmpd="sng">
            <a:solidFill>
              <a:srgbClr val="9933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4572000" y="2249488"/>
            <a:ext cx="390525" cy="126047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70" y="340"/>
              </a:cxn>
              <a:cxn ang="0">
                <a:pos x="0" y="680"/>
              </a:cxn>
            </a:cxnLst>
            <a:rect l="0" t="0" r="r" b="b"/>
            <a:pathLst>
              <a:path w="189" h="680">
                <a:moveTo>
                  <a:pt x="114" y="0"/>
                </a:moveTo>
                <a:cubicBezTo>
                  <a:pt x="151" y="113"/>
                  <a:pt x="189" y="227"/>
                  <a:pt x="170" y="340"/>
                </a:cubicBezTo>
                <a:cubicBezTo>
                  <a:pt x="151" y="453"/>
                  <a:pt x="75" y="566"/>
                  <a:pt x="0" y="680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animBg="1"/>
      <p:bldP spid="1075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Inverse</a:t>
            </a:r>
            <a:r>
              <a:rPr lang="en-US">
                <a:solidFill>
                  <a:srgbClr val="0066FF"/>
                </a:solidFill>
              </a:rPr>
              <a:t> functions</a:t>
            </a:r>
          </a:p>
        </p:txBody>
      </p:sp>
      <p:pic>
        <p:nvPicPr>
          <p:cNvPr id="109593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28800" y="2546350"/>
            <a:ext cx="2232025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94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24063" y="3390900"/>
            <a:ext cx="1843087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95" name="Picture 2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41525" y="4300538"/>
            <a:ext cx="1806575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96" name="Picture 2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363" y="2546350"/>
            <a:ext cx="1168400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97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363" y="3390900"/>
            <a:ext cx="1169987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98" name="Picture 3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363" y="4300538"/>
            <a:ext cx="1168400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599" name="Picture 31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363" y="5110163"/>
            <a:ext cx="1168400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600" name="Picture 32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8575" y="2617788"/>
            <a:ext cx="814388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601" name="Picture 33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8575" y="3249613"/>
            <a:ext cx="531813" cy="67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602" name="Picture 34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8575" y="4300538"/>
            <a:ext cx="1096963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604" name="Picture 3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78575" y="5127625"/>
            <a:ext cx="885825" cy="35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9605" name="Picture 3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1675" y="1468438"/>
            <a:ext cx="7875588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512314" y="5110162"/>
            <a:ext cx="2936433" cy="388551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2026" y="5851644"/>
            <a:ext cx="5994888" cy="5101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4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357505"/>
                <a:ext cx="9144000" cy="87079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66FF"/>
                    </a:solidFill>
                  </a:rPr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function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4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57505"/>
                <a:ext cx="9144000" cy="870794"/>
              </a:xfrm>
              <a:blipFill>
                <a:blip r:embed="rId4"/>
                <a:stretch>
                  <a:fillRect t="-9155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77343"/>
              </p:ext>
            </p:extLst>
          </p:nvPr>
        </p:nvGraphicFramePr>
        <p:xfrm>
          <a:off x="2119251" y="2949930"/>
          <a:ext cx="4905498" cy="2804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sz="280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he-IL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e-IL" sz="2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[ 0 , 2 ]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[ 3 , 4 ]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[ 5 , 16 ]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[ 17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65,536 ]</a:t>
                      </a:r>
                      <a:endParaRPr lang="he-IL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e-IL" sz="24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[ 65,537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65,536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he-IL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079" y="1457059"/>
            <a:ext cx="6425122" cy="4701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116" y="2128083"/>
            <a:ext cx="5994888" cy="5101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97771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For all practical purposes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</m:oMath>
                </a14:m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77714"/>
                <a:ext cx="9144000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474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Inverse</a:t>
            </a:r>
            <a:r>
              <a:rPr lang="en-US">
                <a:solidFill>
                  <a:srgbClr val="0066FF"/>
                </a:solidFill>
              </a:rPr>
              <a:t> Ackermann function</a:t>
            </a: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05361" y="1468437"/>
            <a:ext cx="5836466" cy="430153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80025" y="3102012"/>
            <a:ext cx="5682408" cy="430235"/>
          </a:xfrm>
          <a:prstGeom prst="rect">
            <a:avLst/>
          </a:prstGeom>
          <a:noFill/>
          <a:ln/>
          <a:effectLst/>
        </p:spPr>
      </p:pic>
      <p:grpSp>
        <p:nvGrpSpPr>
          <p:cNvPr id="110616" name="Group 24"/>
          <p:cNvGrpSpPr>
            <a:grpSpLocks/>
          </p:cNvGrpSpPr>
          <p:nvPr/>
        </p:nvGrpSpPr>
        <p:grpSpPr bwMode="auto">
          <a:xfrm>
            <a:off x="1644650" y="3849903"/>
            <a:ext cx="5773738" cy="466725"/>
            <a:chOff x="723" y="1883"/>
            <a:chExt cx="3637" cy="294"/>
          </a:xfrm>
        </p:grpSpPr>
        <p:pic>
          <p:nvPicPr>
            <p:cNvPr id="110612" name="Picture 20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3" y="1905"/>
              <a:ext cx="494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0613" name="Text Box 21"/>
            <p:cNvSpPr txBox="1">
              <a:spLocks noChangeArrowheads="1"/>
            </p:cNvSpPr>
            <p:nvPr/>
          </p:nvSpPr>
          <p:spPr bwMode="auto">
            <a:xfrm>
              <a:off x="948" y="1883"/>
              <a:ext cx="31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the inverse of the function</a:t>
              </a:r>
              <a:r>
                <a:rPr lang="en-US" sz="2400" dirty="0"/>
                <a:t> </a:t>
              </a:r>
            </a:p>
          </p:txBody>
        </p:sp>
        <p:pic>
          <p:nvPicPr>
            <p:cNvPr id="110615" name="Picture 23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42" y="1905"/>
              <a:ext cx="618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68653" y="5102645"/>
            <a:ext cx="8159133" cy="44386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590966" y="2195017"/>
            <a:ext cx="6072328" cy="430211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112813" y="4562271"/>
            <a:ext cx="4896311" cy="430160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 bwMode="auto">
          <a:xfrm>
            <a:off x="1254642" y="2881423"/>
            <a:ext cx="6634716" cy="8399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Picture 2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369412" y="5916200"/>
            <a:ext cx="2390189" cy="4300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50292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Union Find</a:t>
            </a: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2357120" y="2407270"/>
            <a:ext cx="457200" cy="457200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2204720" y="2109450"/>
            <a:ext cx="1600200" cy="1066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 sz="2000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3860352" y="1772880"/>
            <a:ext cx="2520127" cy="1752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2367280" y="243332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he-I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8180" y="243332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he-I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9080" y="243332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he-I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9980" y="243332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he-I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0880" y="2433320"/>
            <a:ext cx="45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he-I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3208020" y="2407270"/>
            <a:ext cx="457200" cy="457200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058920" y="2407270"/>
            <a:ext cx="457200" cy="457200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909820" y="2407270"/>
            <a:ext cx="457200" cy="457200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760720" y="2407270"/>
            <a:ext cx="457200" cy="457200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09060" y="2115780"/>
            <a:ext cx="1600200" cy="1066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 sz="2000"/>
          </a:p>
        </p:txBody>
      </p:sp>
      <p:sp>
        <p:nvSpPr>
          <p:cNvPr id="3" name="TextBox 2"/>
          <p:cNvSpPr txBox="1"/>
          <p:nvPr/>
        </p:nvSpPr>
        <p:spPr>
          <a:xfrm>
            <a:off x="1649199" y="3789680"/>
            <a:ext cx="274973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ym typeface="Symbol"/>
              </a:rPr>
              <a:t> </a:t>
            </a:r>
            <a:r>
              <a:rPr lang="en-US" dirty="0" smtClean="0"/>
              <a:t>Make-Set()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smtClean="0">
                <a:sym typeface="Symbol"/>
              </a:rPr>
              <a:t> </a:t>
            </a:r>
            <a:r>
              <a:rPr lang="en-US" dirty="0" smtClean="0"/>
              <a:t>Make-Set()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Union(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/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Find(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Find(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7389" y="3779520"/>
            <a:ext cx="288072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ym typeface="Symbol"/>
              </a:rPr>
              <a:t>  </a:t>
            </a:r>
            <a:r>
              <a:rPr lang="en-US" dirty="0" smtClean="0"/>
              <a:t>Make-Set()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 smtClean="0">
                <a:sym typeface="Symbol"/>
              </a:rPr>
              <a:t> </a:t>
            </a:r>
            <a:r>
              <a:rPr lang="en-US" dirty="0" smtClean="0"/>
              <a:t>Make-Set()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smtClean="0">
                <a:sym typeface="Symbol"/>
              </a:rPr>
              <a:t> </a:t>
            </a:r>
            <a:r>
              <a:rPr lang="en-US" dirty="0" smtClean="0"/>
              <a:t>Make-Set()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Union(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/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Union(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err="1" smtClean="0"/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Find(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endParaRPr lang="he-I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4"/>
          <p:cNvSpPr>
            <a:spLocks noChangeAspect="1" noChangeArrowheads="1"/>
          </p:cNvSpPr>
          <p:nvPr/>
        </p:nvSpPr>
        <p:spPr bwMode="auto">
          <a:xfrm>
            <a:off x="2262656" y="2312412"/>
            <a:ext cx="660651" cy="66065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6" name="Oval 4"/>
          <p:cNvSpPr>
            <a:spLocks noChangeAspect="1" noChangeArrowheads="1"/>
          </p:cNvSpPr>
          <p:nvPr/>
        </p:nvSpPr>
        <p:spPr bwMode="auto">
          <a:xfrm>
            <a:off x="3105013" y="2315184"/>
            <a:ext cx="660651" cy="66065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7" name="Oval 4"/>
          <p:cNvSpPr>
            <a:spLocks noChangeAspect="1" noChangeArrowheads="1"/>
          </p:cNvSpPr>
          <p:nvPr/>
        </p:nvSpPr>
        <p:spPr bwMode="auto">
          <a:xfrm>
            <a:off x="3972305" y="2317956"/>
            <a:ext cx="660651" cy="66065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8" name="Oval 4"/>
          <p:cNvSpPr>
            <a:spLocks noChangeAspect="1" noChangeArrowheads="1"/>
          </p:cNvSpPr>
          <p:nvPr/>
        </p:nvSpPr>
        <p:spPr bwMode="auto">
          <a:xfrm>
            <a:off x="4806351" y="2312415"/>
            <a:ext cx="660651" cy="66065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9" name="Oval 4"/>
          <p:cNvSpPr>
            <a:spLocks noChangeAspect="1" noChangeArrowheads="1"/>
          </p:cNvSpPr>
          <p:nvPr/>
        </p:nvSpPr>
        <p:spPr bwMode="auto">
          <a:xfrm>
            <a:off x="5657020" y="2306873"/>
            <a:ext cx="660651" cy="66065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2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7" grpId="0" animBg="1"/>
      <p:bldP spid="91149" grpId="0" animBg="1"/>
      <p:bldP spid="2" grpId="0"/>
      <p:bldP spid="12" grpId="0"/>
      <p:bldP spid="13" grpId="0"/>
      <p:bldP spid="14" grpId="0"/>
      <p:bldP spid="15" grpId="0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2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Inverse</a:t>
            </a:r>
            <a:r>
              <a:rPr lang="en-US">
                <a:solidFill>
                  <a:srgbClr val="0066FF"/>
                </a:solidFill>
              </a:rPr>
              <a:t> Ackermann function</a:t>
            </a:r>
          </a:p>
        </p:txBody>
      </p:sp>
      <p:pic>
        <p:nvPicPr>
          <p:cNvPr id="110608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4975" y="1468438"/>
            <a:ext cx="5837238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0610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2187575"/>
            <a:ext cx="7405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36675" y="3000375"/>
            <a:ext cx="6475413" cy="519113"/>
            <a:chOff x="529" y="1877"/>
            <a:chExt cx="4079" cy="327"/>
          </a:xfrm>
        </p:grpSpPr>
        <p:pic>
          <p:nvPicPr>
            <p:cNvPr id="110612" name="Picture 20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9" y="1905"/>
              <a:ext cx="494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0613" name="Text Box 21"/>
            <p:cNvSpPr txBox="1">
              <a:spLocks noChangeArrowheads="1"/>
            </p:cNvSpPr>
            <p:nvPr/>
          </p:nvSpPr>
          <p:spPr bwMode="auto">
            <a:xfrm>
              <a:off x="948" y="1877"/>
              <a:ext cx="311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is the inverse of the function </a:t>
              </a:r>
            </a:p>
          </p:txBody>
        </p:sp>
        <p:pic>
          <p:nvPicPr>
            <p:cNvPr id="110615" name="Picture 23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0" y="1905"/>
              <a:ext cx="618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0619" name="Picture 2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3879850"/>
            <a:ext cx="82819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0620" name="AutoShape 28"/>
          <p:cNvSpPr>
            <a:spLocks noChangeArrowheads="1"/>
          </p:cNvSpPr>
          <p:nvPr/>
        </p:nvSpPr>
        <p:spPr bwMode="auto">
          <a:xfrm>
            <a:off x="520700" y="4868863"/>
            <a:ext cx="1981200" cy="1081087"/>
          </a:xfrm>
          <a:prstGeom prst="wedgeRoundRectCallout">
            <a:avLst>
              <a:gd name="adj1" fmla="val -20671"/>
              <a:gd name="adj2" fmla="val -93468"/>
              <a:gd name="adj3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/>
              <a:t>The first  “column”</a:t>
            </a:r>
          </a:p>
        </p:txBody>
      </p:sp>
      <p:sp>
        <p:nvSpPr>
          <p:cNvPr id="110621" name="AutoShape 29"/>
          <p:cNvSpPr>
            <a:spLocks noChangeArrowheads="1"/>
          </p:cNvSpPr>
          <p:nvPr/>
        </p:nvSpPr>
        <p:spPr bwMode="auto">
          <a:xfrm>
            <a:off x="6462713" y="4689475"/>
            <a:ext cx="2520950" cy="1081088"/>
          </a:xfrm>
          <a:prstGeom prst="wedgeRoundRectCallout">
            <a:avLst>
              <a:gd name="adj1" fmla="val 14926"/>
              <a:gd name="adj2" fmla="val -71588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/>
              <a:t>A  “diagonal”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0" grpId="0" animBg="1"/>
      <p:bldP spid="1106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5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772934"/>
                <a:ext cx="9144000" cy="769441"/>
              </a:xfr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upper bound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5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772934"/>
                <a:ext cx="9144000" cy="769441"/>
              </a:xfrm>
              <a:blipFill>
                <a:blip r:embed="rId2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199192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simplicity, we prove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bound on the amortized cost of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endParaRPr lang="he-IL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91929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8" y="3080033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bound is more complicated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(see a potential based analysis below)</a:t>
                </a:r>
                <a:endParaRPr lang="he-IL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" y="3080033"/>
                <a:ext cx="9144000" cy="954107"/>
              </a:xfrm>
              <a:prstGeom prst="rect">
                <a:avLst/>
              </a:prstGeom>
              <a:blipFill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076" y="426383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variant of the </a:t>
            </a:r>
            <a:r>
              <a:rPr lang="en-US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method</a:t>
            </a:r>
            <a:br>
              <a:rPr lang="en-US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items accumulate 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debits</a:t>
            </a:r>
            <a:endParaRPr lang="he-IL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1257180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to be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𝑙𝑒𝑣𝑒𝑙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𝑟𝑎𝑛𝑘</m:t>
                          </m:r>
                        </m:e>
                      </m:func>
                    </m:oMath>
                  </m:oMathPara>
                </a14:m>
                <a:endParaRPr lang="he-IL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7180"/>
                <a:ext cx="9144000" cy="954107"/>
              </a:xfrm>
              <a:prstGeom prst="rect">
                <a:avLst/>
              </a:prstGeom>
              <a:blipFill>
                <a:blip r:embed="rId2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618493"/>
                  </p:ext>
                </p:extLst>
              </p:nvPr>
            </p:nvGraphicFramePr>
            <p:xfrm>
              <a:off x="2119251" y="2424861"/>
              <a:ext cx="4905498" cy="37185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0376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678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𝑙𝑒𝑣𝑒𝑙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280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𝑟𝑎𝑛𝑘</m:t>
                                </m:r>
                              </m:oMath>
                            </m:oMathPara>
                          </a14:m>
                          <a:endParaRPr lang="he-IL" sz="280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[ 0 , 2 ]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[ 3 , 4 ]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[ 5 , 16 ]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[ 17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, 65,536 ]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he-IL" sz="2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[ 65,537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2400" baseline="30000" dirty="0" smtClean="0">
                              <a:solidFill>
                                <a:schemeClr val="tx1"/>
                              </a:solidFill>
                            </a:rPr>
                            <a:t>65,536 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he-IL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he-IL" sz="24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he-IL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1757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e-IL" sz="240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he-IL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38192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618493"/>
                  </p:ext>
                </p:extLst>
              </p:nvPr>
            </p:nvGraphicFramePr>
            <p:xfrm>
              <a:off x="2119251" y="2424861"/>
              <a:ext cx="4905498" cy="37185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0376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678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1176" r="-141791" b="-63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338" t="-1176" r="-849" b="-63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[ 0 , 2 ]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[ 3 , 4 ]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[ 5 , 16 ]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[ 17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, 65,536 ]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he-IL" sz="2400" baseline="30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[ 65,537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2400" baseline="30000" dirty="0" smtClean="0">
                              <a:solidFill>
                                <a:schemeClr val="tx1"/>
                              </a:solidFill>
                            </a:rPr>
                            <a:t>65,536 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he-IL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616000" r="-141791" b="-1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338" t="-616000" r="-849" b="-1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7570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716000" r="-141791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338" t="-716000" r="-849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8192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 txBox="1">
                <a:spLocks noChangeArrowheads="1"/>
              </p:cNvSpPr>
              <p:nvPr/>
            </p:nvSpPr>
            <p:spPr bwMode="auto">
              <a:xfrm>
                <a:off x="0" y="274166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4166"/>
                <a:ext cx="9144000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217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2652497"/>
                  </p:ext>
                </p:extLst>
              </p:nvPr>
            </p:nvGraphicFramePr>
            <p:xfrm>
              <a:off x="1863665" y="1557834"/>
              <a:ext cx="5416670" cy="14325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241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754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𝑙𝑒𝑣𝑒𝑙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he-IL" sz="280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𝑟𝑎𝑛𝑘</m:t>
                                </m:r>
                              </m:oMath>
                            </m:oMathPara>
                          </a14:m>
                          <a:endParaRPr lang="he-IL" sz="280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[ 0 , 2 ]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he-IL" sz="2400" i="1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he-IL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2652497"/>
                  </p:ext>
                </p:extLst>
              </p:nvPr>
            </p:nvGraphicFramePr>
            <p:xfrm>
              <a:off x="1863665" y="1557834"/>
              <a:ext cx="5416670" cy="143256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241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754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1176" r="-142935" b="-19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90" t="-1176" r="-766" b="-19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2" t="-113158" r="-142935" b="-11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[ 0 , 2 ]</a:t>
                          </a:r>
                          <a:endParaRPr lang="he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2" t="-216000" r="-142935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690" t="-216000" r="-766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0" y="3385255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nodes of level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684087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nodes of level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ℓ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ℓ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he-IL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84087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0" y="274166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4166"/>
                <a:ext cx="9144000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63" y="3850099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lang="he-IL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" y="3850099"/>
                <a:ext cx="9144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61" y="5289432"/>
                <a:ext cx="9144000" cy="8912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ℓ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&lt;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e-IL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" y="5289432"/>
                <a:ext cx="9144000" cy="891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2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0"/>
          <p:cNvSpPr>
            <a:spLocks noChangeAspect="1" noChangeArrowheads="1"/>
          </p:cNvSpPr>
          <p:nvPr/>
        </p:nvSpPr>
        <p:spPr bwMode="auto">
          <a:xfrm>
            <a:off x="2808161" y="48480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Oval 10"/>
          <p:cNvSpPr>
            <a:spLocks noChangeAspect="1" noChangeArrowheads="1"/>
          </p:cNvSpPr>
          <p:nvPr/>
        </p:nvSpPr>
        <p:spPr bwMode="auto">
          <a:xfrm>
            <a:off x="2960561" y="46956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3112961" y="4543256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Oval 10"/>
          <p:cNvSpPr>
            <a:spLocks noChangeAspect="1" noChangeArrowheads="1"/>
          </p:cNvSpPr>
          <p:nvPr/>
        </p:nvSpPr>
        <p:spPr bwMode="auto">
          <a:xfrm>
            <a:off x="3265361" y="43908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Oval 10"/>
          <p:cNvSpPr>
            <a:spLocks noChangeAspect="1" noChangeArrowheads="1"/>
          </p:cNvSpPr>
          <p:nvPr/>
        </p:nvSpPr>
        <p:spPr bwMode="auto">
          <a:xfrm>
            <a:off x="3417761" y="42384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3570161" y="40860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Oval 10"/>
          <p:cNvSpPr>
            <a:spLocks noChangeAspect="1" noChangeArrowheads="1"/>
          </p:cNvSpPr>
          <p:nvPr/>
        </p:nvSpPr>
        <p:spPr bwMode="auto">
          <a:xfrm>
            <a:off x="3722561" y="3933656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Oval 10"/>
          <p:cNvSpPr>
            <a:spLocks noChangeAspect="1" noChangeArrowheads="1"/>
          </p:cNvSpPr>
          <p:nvPr/>
        </p:nvSpPr>
        <p:spPr bwMode="auto">
          <a:xfrm>
            <a:off x="3874961" y="37812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Oval 10"/>
          <p:cNvSpPr>
            <a:spLocks noChangeAspect="1" noChangeArrowheads="1"/>
          </p:cNvSpPr>
          <p:nvPr/>
        </p:nvSpPr>
        <p:spPr bwMode="auto">
          <a:xfrm>
            <a:off x="4027361" y="36288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Oval 10"/>
          <p:cNvSpPr>
            <a:spLocks noChangeAspect="1" noChangeArrowheads="1"/>
          </p:cNvSpPr>
          <p:nvPr/>
        </p:nvSpPr>
        <p:spPr bwMode="auto">
          <a:xfrm>
            <a:off x="4179761" y="3476456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10"/>
          <p:cNvSpPr>
            <a:spLocks noChangeAspect="1" noChangeArrowheads="1"/>
          </p:cNvSpPr>
          <p:nvPr/>
        </p:nvSpPr>
        <p:spPr bwMode="auto">
          <a:xfrm>
            <a:off x="4332161" y="33240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6" name="Oval 10"/>
          <p:cNvSpPr>
            <a:spLocks noChangeAspect="1" noChangeArrowheads="1"/>
          </p:cNvSpPr>
          <p:nvPr/>
        </p:nvSpPr>
        <p:spPr bwMode="auto">
          <a:xfrm>
            <a:off x="4484561" y="31716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" name="Oval 10"/>
          <p:cNvSpPr>
            <a:spLocks noChangeAspect="1" noChangeArrowheads="1"/>
          </p:cNvSpPr>
          <p:nvPr/>
        </p:nvSpPr>
        <p:spPr bwMode="auto">
          <a:xfrm>
            <a:off x="4636961" y="3019256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" name="Oval 10"/>
          <p:cNvSpPr>
            <a:spLocks noChangeAspect="1" noChangeArrowheads="1"/>
          </p:cNvSpPr>
          <p:nvPr/>
        </p:nvSpPr>
        <p:spPr bwMode="auto">
          <a:xfrm>
            <a:off x="4789361" y="2866856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9" name="Oval 10"/>
          <p:cNvSpPr>
            <a:spLocks noChangeAspect="1" noChangeArrowheads="1"/>
          </p:cNvSpPr>
          <p:nvPr/>
        </p:nvSpPr>
        <p:spPr bwMode="auto">
          <a:xfrm>
            <a:off x="4941761" y="2714456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0" name="Oval 10"/>
          <p:cNvSpPr>
            <a:spLocks noChangeAspect="1" noChangeArrowheads="1"/>
          </p:cNvSpPr>
          <p:nvPr/>
        </p:nvSpPr>
        <p:spPr bwMode="auto">
          <a:xfrm>
            <a:off x="5094161" y="2562056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0" y="937205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ranks along each path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e-I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77974" y="3919298"/>
                <a:ext cx="24454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he-IL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74" y="3919298"/>
                <a:ext cx="244549" cy="523220"/>
              </a:xfrm>
              <a:prstGeom prst="rect">
                <a:avLst/>
              </a:prstGeom>
              <a:blipFill>
                <a:blip r:embed="rId2"/>
                <a:stretch>
                  <a:fillRect l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 bwMode="auto">
          <a:xfrm>
            <a:off x="2480066" y="3902382"/>
            <a:ext cx="2775097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99866" y="3960210"/>
                <a:ext cx="184785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ℓ</m:t>
                    </m:r>
                  </m:oMath>
                </a14:m>
                <a:endParaRPr lang="he-IL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866" y="3960210"/>
                <a:ext cx="18478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>
            <a:off x="2882232" y="3453647"/>
            <a:ext cx="2775097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448440" y="3004916"/>
            <a:ext cx="2775097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64291" y="3415929"/>
                <a:ext cx="199736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ℓ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he-IL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91" y="3415929"/>
                <a:ext cx="19973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576501" y="2410157"/>
                <a:ext cx="288170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𝑒𝑣𝑒𝑙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he-IL" baseline="30000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01" y="2410157"/>
                <a:ext cx="28817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94497" y="2294537"/>
            <a:ext cx="1009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root</a:t>
            </a:r>
            <a:endParaRPr lang="he-IL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"/>
              <p:cNvSpPr txBox="1">
                <a:spLocks noChangeArrowheads="1"/>
              </p:cNvSpPr>
              <p:nvPr/>
            </p:nvSpPr>
            <p:spPr bwMode="auto">
              <a:xfrm>
                <a:off x="0" y="139931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9931"/>
                <a:ext cx="9144000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65" y="5887764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𝑙𝑒𝑣𝑒𝑙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𝑟𝑜𝑜𝑡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𝑟𝑜𝑜𝑡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𝑟𝑎𝑛𝑘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he-IL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" y="5887764"/>
                <a:ext cx="914400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 bwMode="auto">
          <a:xfrm>
            <a:off x="2087362" y="4523102"/>
            <a:ext cx="2775097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10"/>
          <p:cNvSpPr>
            <a:spLocks noChangeAspect="1" noChangeArrowheads="1"/>
          </p:cNvSpPr>
          <p:nvPr/>
        </p:nvSpPr>
        <p:spPr bwMode="auto">
          <a:xfrm>
            <a:off x="2367893" y="5322184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" name="Oval 10"/>
          <p:cNvSpPr>
            <a:spLocks noChangeAspect="1" noChangeArrowheads="1"/>
          </p:cNvSpPr>
          <p:nvPr/>
        </p:nvSpPr>
        <p:spPr bwMode="auto">
          <a:xfrm>
            <a:off x="2520293" y="5169784"/>
            <a:ext cx="114300" cy="1143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5" name="Oval 10"/>
          <p:cNvSpPr>
            <a:spLocks noChangeAspect="1" noChangeArrowheads="1"/>
          </p:cNvSpPr>
          <p:nvPr/>
        </p:nvSpPr>
        <p:spPr bwMode="auto">
          <a:xfrm>
            <a:off x="2672693" y="5017384"/>
            <a:ext cx="114300" cy="1143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528557" y="4988771"/>
            <a:ext cx="2775097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36268" y="4993142"/>
                <a:ext cx="184785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he-IL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68" y="4993142"/>
                <a:ext cx="18478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1600" y="4577892"/>
                <a:ext cx="3970865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to scale.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may be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wider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77892"/>
                <a:ext cx="3970865" cy="1200329"/>
              </a:xfrm>
              <a:prstGeom prst="rect">
                <a:avLst/>
              </a:prstGeom>
              <a:blipFill>
                <a:blip r:embed="rId9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10359" y="2089079"/>
            <a:ext cx="3970865" cy="830997"/>
            <a:chOff x="-10359" y="1815677"/>
            <a:chExt cx="3970865" cy="830997"/>
          </a:xfrm>
        </p:grpSpPr>
        <p:sp>
          <p:nvSpPr>
            <p:cNvPr id="49" name="Oval 10"/>
            <p:cNvSpPr>
              <a:spLocks noChangeAspect="1" noChangeArrowheads="1"/>
            </p:cNvSpPr>
            <p:nvPr/>
          </p:nvSpPr>
          <p:spPr bwMode="auto">
            <a:xfrm>
              <a:off x="496750" y="2003723"/>
              <a:ext cx="114300" cy="1143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0359" y="1815677"/>
              <a:ext cx="397086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last node in a level</a:t>
              </a:r>
              <a:b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(or a child of the root)</a:t>
              </a:r>
              <a:endParaRPr lang="he-I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079" y="1405491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nodes along a search path into levels.</a:t>
            </a:r>
            <a:endParaRPr lang="he-I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41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8" y="124781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</a:t>
                </a:r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 passing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he-IL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" y="1247813"/>
                <a:ext cx="9144000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76" y="194492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a root, and not a child of the root,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e-IL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" y="1944926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14" y="298135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we </a:t>
            </a:r>
            <a:r>
              <a:rPr lang="en-US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operation.</a:t>
            </a:r>
            <a:endParaRPr lang="he-I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9" y="463991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</a:t>
                </a:r>
                <a:r>
                  <a:rPr lang="en-US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 itself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≤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he-IL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" y="4639917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89" y="535832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charge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 the nodes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 arbitrary sequence of operations ???</a:t>
            </a:r>
            <a:endParaRPr lang="he-I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1" y="3549392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(Note that 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𝑙𝑒𝑣𝑒𝑙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 &lt;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𝑙𝑒𝑣𝑒𝑙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it will remain so,</a:t>
                </a:r>
                <a:b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𝑙𝑒𝑣𝑒𝑙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does not change while</a:t>
                </a:r>
                <a:r>
                  <a:rPr lang="en-US" sz="2600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𝑙𝑒𝑣𝑒𝑙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does not decrease.)</a:t>
                </a:r>
                <a:endParaRPr lang="he-IL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" y="3549392"/>
                <a:ext cx="9144000" cy="892552"/>
              </a:xfrm>
              <a:prstGeom prst="rect">
                <a:avLst/>
              </a:prstGeom>
              <a:blipFill>
                <a:blip r:embed="rId5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>
                <a:off x="0" y="272936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2936"/>
                <a:ext cx="9144000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0" y="139928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9928"/>
                <a:ext cx="9144000" cy="769441"/>
              </a:xfrm>
              <a:prstGeom prst="rect">
                <a:avLst/>
              </a:prstGeom>
              <a:blipFill>
                <a:blip r:embed="rId2"/>
                <a:stretch>
                  <a:fillRect t="-16667" b="-37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38" y="1015052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node is only charged when it is no longer a root.</a:t>
            </a:r>
            <a:endParaRPr lang="he-I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2009" y="197378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9" y="1973788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6" y="1441772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a node is not a root, its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hence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remain fixed.</a:t>
                </a:r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" y="1441772"/>
                <a:ext cx="9144000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74" y="2516887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𝑟𝑎𝑛𝑘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" y="2516887"/>
                <a:ext cx="914400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42" y="301010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not be in the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never be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again.</a:t>
                </a:r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" y="3010108"/>
                <a:ext cx="9144000" cy="1200329"/>
              </a:xfrm>
              <a:prstGeom prst="rect">
                <a:avLst/>
              </a:prstGeom>
              <a:blipFill>
                <a:blip r:embed="rId6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9" y="4268102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total charge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" y="4268102"/>
                <a:ext cx="914400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8" y="4852764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charge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nodes is at most:</a:t>
                </a:r>
                <a:endParaRPr lang="he-IL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" y="4852764"/>
                <a:ext cx="914400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39" y="5404175"/>
                <a:ext cx="9144000" cy="1163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he-IL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9" y="5404175"/>
                <a:ext cx="9144000" cy="1163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 bwMode="auto">
              <a:xfrm>
                <a:off x="2542167" y="4153326"/>
                <a:ext cx="2388822" cy="919401"/>
              </a:xfrm>
              <a:prstGeom prst="wedgeRoundRectCallout">
                <a:avLst>
                  <a:gd name="adj1" fmla="val 29783"/>
                  <a:gd name="adj2" fmla="val 104178"/>
                  <a:gd name="adj3" fmla="val 16667"/>
                </a:avLst>
              </a:prstGeom>
              <a:solidFill>
                <a:srgbClr val="99FF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nodes</a:t>
                </a:r>
                <a:b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level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167" y="4153326"/>
                <a:ext cx="2388822" cy="919401"/>
              </a:xfrm>
              <a:prstGeom prst="wedgeRoundRectCallout">
                <a:avLst>
                  <a:gd name="adj1" fmla="val 29783"/>
                  <a:gd name="adj2" fmla="val 104178"/>
                  <a:gd name="adj3" fmla="val 16667"/>
                </a:avLst>
              </a:prstGeom>
              <a:blipFill>
                <a:blip r:embed="rId10"/>
                <a:stretch>
                  <a:fillRect l="-1777" r="-152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 bwMode="auto">
              <a:xfrm>
                <a:off x="5050956" y="4305726"/>
                <a:ext cx="2530681" cy="919401"/>
              </a:xfrm>
              <a:prstGeom prst="wedgeRoundRectCallout">
                <a:avLst>
                  <a:gd name="adj1" fmla="val -36570"/>
                  <a:gd name="adj2" fmla="val 98753"/>
                  <a:gd name="adj3" fmla="val 16667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charge</a:t>
                </a:r>
                <a:b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node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level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0956" y="4305726"/>
                <a:ext cx="2530681" cy="919401"/>
              </a:xfrm>
              <a:prstGeom prst="wedgeRoundRectCallout">
                <a:avLst>
                  <a:gd name="adj1" fmla="val -36570"/>
                  <a:gd name="adj2" fmla="val 98753"/>
                  <a:gd name="adj3" fmla="val 16667"/>
                </a:avLst>
              </a:prstGeom>
              <a:blipFill>
                <a:blip r:embed="rId11"/>
                <a:stretch>
                  <a:fillRect l="-191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15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819" y="4018847"/>
            <a:ext cx="5972499" cy="5804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665" y="1208119"/>
            <a:ext cx="6420187" cy="8621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927" y="4826351"/>
            <a:ext cx="6922826" cy="6342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Brace 6"/>
          <p:cNvSpPr/>
          <p:nvPr/>
        </p:nvSpPr>
        <p:spPr bwMode="auto">
          <a:xfrm rot="5400000">
            <a:off x="3133293" y="4303638"/>
            <a:ext cx="297986" cy="2579426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 rot="5400000">
            <a:off x="7035914" y="4938865"/>
            <a:ext cx="282057" cy="1258889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400964" y="2389192"/>
            <a:ext cx="1769221" cy="1055608"/>
          </a:xfrm>
          <a:prstGeom prst="wedgeRoundRectCallout">
            <a:avLst>
              <a:gd name="adj1" fmla="val 48984"/>
              <a:gd name="adj2" fmla="val 65086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Charge to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878175" y="2389192"/>
            <a:ext cx="3702402" cy="1055608"/>
          </a:xfrm>
          <a:prstGeom prst="wedgeRoundRectCallout">
            <a:avLst>
              <a:gd name="adj1" fmla="val -5876"/>
              <a:gd name="adj2" fmla="val 71550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charge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over all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4146827" y="3221535"/>
            <a:ext cx="331254" cy="1355782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6331751" y="3073079"/>
            <a:ext cx="331255" cy="1652694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653090" y="6065007"/>
            <a:ext cx="3258391" cy="578882"/>
          </a:xfrm>
          <a:prstGeom prst="wedgeRoundRectCallout">
            <a:avLst>
              <a:gd name="adj1" fmla="val -440"/>
              <a:gd name="adj2" fmla="val -92874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Make-Set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478496" y="6065007"/>
            <a:ext cx="3258391" cy="578882"/>
          </a:xfrm>
          <a:prstGeom prst="wedgeRoundRectCallout">
            <a:avLst>
              <a:gd name="adj1" fmla="val 2073"/>
              <a:gd name="adj2" fmla="val -97589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0" y="139928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9928"/>
                <a:ext cx="9144000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68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933" y="1398383"/>
            <a:ext cx="29718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kern="1200" dirty="0" smtClean="0">
                <a:solidFill>
                  <a:srgbClr val="0000FF"/>
                </a:solidFill>
                <a:latin typeface="Arial" pitchFamily="34" charset="0"/>
              </a:rPr>
              <a:t>Make-Set</a:t>
            </a:r>
            <a:endParaRPr lang="he-IL" kern="1200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kern="1200" dirty="0" smtClean="0">
                <a:solidFill>
                  <a:srgbClr val="0000FF"/>
                </a:solidFill>
                <a:latin typeface="Arial" pitchFamily="34" charset="0"/>
              </a:rPr>
              <a:t>Link</a:t>
            </a:r>
            <a:endParaRPr lang="en-US" kern="1200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buNone/>
            </a:pPr>
            <a:r>
              <a:rPr lang="en-US" kern="1200" dirty="0" smtClean="0">
                <a:solidFill>
                  <a:srgbClr val="0000FF"/>
                </a:solidFill>
                <a:latin typeface="Arial" pitchFamily="34" charset="0"/>
              </a:rPr>
              <a:t>Find</a:t>
            </a:r>
            <a:endParaRPr lang="en-US" kern="1200" dirty="0">
              <a:solidFill>
                <a:srgbClr val="0000FF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5" name="Rectangle 9"/>
              <p:cNvSpPr>
                <a:spLocks noChangeArrowheads="1"/>
              </p:cNvSpPr>
              <p:nvPr/>
            </p:nvSpPr>
            <p:spPr bwMode="auto">
              <a:xfrm>
                <a:off x="3505636" y="1381757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114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636" y="1381757"/>
                <a:ext cx="2057400" cy="3276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315136" y="3312072"/>
            <a:ext cx="2438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608078" y="1381757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endParaRPr lang="en-US" sz="3200" dirty="0"/>
              </a:p>
            </p:txBody>
          </p:sp>
        </mc:Choice>
        <mc:Fallback xmlns="">
          <p:sp>
            <p:nvSpPr>
              <p:cNvPr id="1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8078" y="1381757"/>
                <a:ext cx="2057400" cy="3276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417578" y="3312072"/>
            <a:ext cx="2438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Amortized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500770" y="1054072"/>
            <a:ext cx="33867" cy="3386667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/>
              <p:cNvSpPr txBox="1">
                <a:spLocks noChangeArrowheads="1"/>
              </p:cNvSpPr>
              <p:nvPr/>
            </p:nvSpPr>
            <p:spPr bwMode="auto">
              <a:xfrm>
                <a:off x="0" y="145932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5932"/>
                <a:ext cx="9144000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729051" y="4240754"/>
            <a:ext cx="3883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proved</a:t>
            </a:r>
            <a:endParaRPr lang="he-IL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3159" y="4251837"/>
            <a:ext cx="3883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promised</a:t>
            </a:r>
            <a:endParaRPr lang="he-IL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0" idx="0"/>
            <a:endCxn id="91150" idx="2"/>
          </p:cNvCxnSpPr>
          <p:nvPr/>
        </p:nvCxnSpPr>
        <p:spPr bwMode="auto">
          <a:xfrm flipV="1">
            <a:off x="3670982" y="3891509"/>
            <a:ext cx="863354" cy="349245"/>
          </a:xfrm>
          <a:prstGeom prst="straightConnector1">
            <a:avLst/>
          </a:prstGeom>
          <a:solidFill>
            <a:schemeClr val="folHlink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21" idx="0"/>
            <a:endCxn id="16" idx="2"/>
          </p:cNvCxnSpPr>
          <p:nvPr/>
        </p:nvCxnSpPr>
        <p:spPr bwMode="auto">
          <a:xfrm flipH="1" flipV="1">
            <a:off x="6636778" y="3891509"/>
            <a:ext cx="528312" cy="360328"/>
          </a:xfrm>
          <a:prstGeom prst="straightConnector1">
            <a:avLst/>
          </a:prstGeom>
          <a:solidFill>
            <a:schemeClr val="folHlink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614" y="5202390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𝑎𝑚𝑜𝑟𝑡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(Make-Set)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a slightly modified definition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e-IL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" y="5202390"/>
                <a:ext cx="9144000" cy="954107"/>
              </a:xfrm>
              <a:prstGeom prst="rect">
                <a:avLst/>
              </a:prstGeom>
              <a:blipFill>
                <a:blip r:embed="rId5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455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9" y="931359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odified definition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e-IL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" y="931359"/>
                <a:ext cx="9144000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9" y="3413601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(We shifted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making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he-I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" y="3413601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1" y="1384081"/>
                <a:ext cx="9144000" cy="916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𝑙𝑒𝑣𝑒𝑙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if</m:t>
                                </m:r>
                                <m:r>
                                  <a:rPr lang="en-US" sz="24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𝑟𝑎𝑛𝑘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𝑟𝑎𝑛𝑘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e-IL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" y="1384081"/>
                <a:ext cx="914400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>
                <a:off x="0" y="62804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kern="0" dirty="0" smtClean="0">
                    <a:solidFill>
                      <a:schemeClr val="tx1"/>
                    </a:solidFill>
                  </a:rPr>
                  <a:t>upper bound</a:t>
                </a:r>
                <a:endParaRPr lang="en-US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804"/>
                <a:ext cx="9144000" cy="769441"/>
              </a:xfrm>
              <a:prstGeom prst="rect">
                <a:avLst/>
              </a:prstGeom>
              <a:blipFill>
                <a:blip r:embed="rId5"/>
                <a:stretch>
                  <a:fillRect t="-16535" b="-362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53" y="2401475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contains nodes with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𝑟𝑎𝑛𝑘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∈(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he-IL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" y="2401475"/>
                <a:ext cx="9144000" cy="830997"/>
              </a:xfrm>
              <a:prstGeom prst="rect">
                <a:avLst/>
              </a:prstGeom>
              <a:blipFill>
                <a:blip r:embed="rId6"/>
                <a:stretch>
                  <a:fillRect t="-5882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5" y="4730552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do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(We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instead.)</a:t>
                </a:r>
                <a:endParaRPr lang="he-I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" y="4730552"/>
                <a:ext cx="914400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49" y="5213157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each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e-I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" y="5213157"/>
                <a:ext cx="914400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306" y="5982839"/>
            <a:ext cx="3730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nodes </a:t>
            </a:r>
            <a:endParaRPr lang="he-IL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555" y="3980868"/>
                <a:ext cx="9144000" cy="6335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nodes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𝑙𝑒𝑣𝑒𝑙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 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ℓ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</m:d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he-IL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" y="3980868"/>
                <a:ext cx="9144000" cy="633507"/>
              </a:xfrm>
              <a:prstGeom prst="rect">
                <a:avLst/>
              </a:prstGeom>
              <a:blipFill>
                <a:blip r:embed="rId9"/>
                <a:stretch>
                  <a:fillRect t="-962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67467" y="5635702"/>
                <a:ext cx="6976533" cy="11573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m:oMathPara>
                </a14:m>
                <a:endParaRPr lang="he-IL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67" y="5635702"/>
                <a:ext cx="6976533" cy="11573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77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17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Union-Find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73200"/>
            <a:ext cx="29718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kern="1200" dirty="0" smtClean="0">
                <a:solidFill>
                  <a:srgbClr val="0066FF"/>
                </a:solidFill>
                <a:latin typeface="Arial" pitchFamily="34" charset="0"/>
              </a:rPr>
              <a:t>Make-Set</a:t>
            </a:r>
            <a:endParaRPr lang="he-IL" kern="1200" dirty="0">
              <a:solidFill>
                <a:srgbClr val="0066FF"/>
              </a:solidFill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kern="1200" dirty="0" smtClean="0">
                <a:solidFill>
                  <a:srgbClr val="0066FF"/>
                </a:solidFill>
                <a:latin typeface="Arial" pitchFamily="34" charset="0"/>
              </a:rPr>
              <a:t>Link</a:t>
            </a:r>
            <a:endParaRPr lang="en-US" kern="1200" dirty="0">
              <a:solidFill>
                <a:srgbClr val="0066FF"/>
              </a:solidFill>
              <a:latin typeface="Arial" pitchFamily="34" charset="0"/>
            </a:endParaRPr>
          </a:p>
          <a:p>
            <a:pPr algn="ctr">
              <a:buNone/>
            </a:pPr>
            <a:r>
              <a:rPr lang="en-US" kern="1200" dirty="0" smtClean="0">
                <a:solidFill>
                  <a:srgbClr val="0066FF"/>
                </a:solidFill>
                <a:latin typeface="Arial" pitchFamily="34" charset="0"/>
              </a:rPr>
              <a:t>Find</a:t>
            </a:r>
            <a:endParaRPr lang="en-US" kern="1200" dirty="0">
              <a:solidFill>
                <a:srgbClr val="0066FF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5" name="Rectangle 9"/>
              <p:cNvSpPr>
                <a:spLocks noChangeArrowheads="1"/>
              </p:cNvSpPr>
              <p:nvPr/>
            </p:nvSpPr>
            <p:spPr bwMode="auto">
              <a:xfrm>
                <a:off x="2794000" y="1473200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114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4000" y="1473200"/>
                <a:ext cx="2057400" cy="3276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2566988" y="3370263"/>
            <a:ext cx="2438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4648200" y="1473200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473200"/>
                <a:ext cx="2057400" cy="3276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6451600" y="1473200"/>
                <a:ext cx="20574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32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he-IL" sz="3200" dirty="0" smtClean="0"/>
              </a:p>
            </p:txBody>
          </p:sp>
        </mc:Choice>
        <mc:Fallback xmlns="">
          <p:sp>
            <p:nvSpPr>
              <p:cNvPr id="15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600" y="1473200"/>
                <a:ext cx="2057400" cy="327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11888" y="3370263"/>
            <a:ext cx="2438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Amortized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76788" y="3370263"/>
            <a:ext cx="178911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br>
              <a:rPr lang="en-US" sz="3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sz="3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200" y="4857750"/>
                <a:ext cx="72009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da-DK" dirty="0" smtClean="0">
                    <a:solidFill>
                      <a:srgbClr val="0066FF"/>
                    </a:solidFill>
                  </a:rPr>
                  <a:t>Link(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):</a:t>
                </a:r>
                <a:r>
                  <a:rPr lang="da-DK" dirty="0" smtClean="0"/>
                  <a:t>  </a:t>
                </a:r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Unite the sets containing the </a:t>
                </a:r>
                <a:r>
                  <a:rPr lang="da-DK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</a:t>
                </a:r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elements 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4857750"/>
                <a:ext cx="7200900" cy="954107"/>
              </a:xfrm>
              <a:prstGeom prst="rect">
                <a:avLst/>
              </a:prstGeom>
              <a:blipFill>
                <a:blip r:embed="rId5"/>
                <a:stretch>
                  <a:fillRect t="-769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93725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da-DK" dirty="0" smtClean="0">
                    <a:solidFill>
                      <a:srgbClr val="0066FF"/>
                    </a:solidFill>
                  </a:rPr>
                  <a:t>Union(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</a:rPr>
                  <a:t>)  </a:t>
                </a:r>
                <a:r>
                  <a:rPr lang="da-DK" dirty="0" smtClean="0"/>
                  <a:t>→</a:t>
                </a:r>
                <a:r>
                  <a:rPr lang="da-DK" dirty="0" smtClean="0">
                    <a:solidFill>
                      <a:srgbClr val="0066FF"/>
                    </a:solidFill>
                  </a:rPr>
                  <a:t>  Link(Find(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da-DK" dirty="0" smtClean="0">
                    <a:solidFill>
                      <a:srgbClr val="0066FF"/>
                    </a:solidFill>
                  </a:rPr>
                  <a:t>,Find(</a:t>
                </a:r>
                <a14:m>
                  <m:oMath xmlns:m="http://schemas.openxmlformats.org/officeDocument/2006/math">
                    <m:r>
                      <a:rPr lang="da-DK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da-DK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da-DK" dirty="0" smtClean="0">
                    <a:solidFill>
                      <a:srgbClr val="0066FF"/>
                    </a:solidFill>
                  </a:rPr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37250"/>
                <a:ext cx="9144000" cy="523220"/>
              </a:xfrm>
              <a:prstGeom prst="rect">
                <a:avLst/>
              </a:prstGeom>
              <a:blipFill>
                <a:blip r:embed="rId6"/>
                <a:stretch>
                  <a:fillRect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5929365" y="3862864"/>
            <a:ext cx="3071127" cy="1055608"/>
          </a:xfrm>
          <a:prstGeom prst="wedgeRoundRectCallout">
            <a:avLst>
              <a:gd name="adj1" fmla="val 1432"/>
              <a:gd name="adj2" fmla="val -117707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Inverse Ackermann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“almost constant”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52622" y="1128889"/>
            <a:ext cx="33867" cy="3386667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  <p:bldP spid="91150" grpId="0"/>
      <p:bldP spid="14" grpId="0"/>
      <p:bldP spid="15" grpId="0"/>
      <p:bldP spid="16" grpId="0"/>
      <p:bldP spid="17" grpId="0"/>
      <p:bldP spid="10" grpId="0"/>
      <p:bldP spid="12" grpId="0"/>
      <p:bldP spid="2" grpId="0" animBg="1"/>
      <p:bldP spid="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961"/>
            <a:ext cx="9144000" cy="1061635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Lowest Common Ancestor (LCA)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977822" y="3009008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402129" y="3864102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3498605" y="3864102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595081" y="3864102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2012674" y="4899246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2759814" y="4899246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1518161" y="5867005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2514443" y="5867005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265534" y="4899246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3460041" y="5867005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3972190" y="4899246"/>
            <a:ext cx="228600" cy="228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6" name="Straight Arrow Connector 5"/>
          <p:cNvCxnSpPr>
            <a:stCxn id="16" idx="7"/>
            <a:endCxn id="15" idx="3"/>
          </p:cNvCxnSpPr>
          <p:nvPr/>
        </p:nvCxnSpPr>
        <p:spPr bwMode="auto">
          <a:xfrm flipV="1">
            <a:off x="2597251" y="3204130"/>
            <a:ext cx="414049" cy="693450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1" name="Straight Arrow Connector 30"/>
          <p:cNvCxnSpPr>
            <a:stCxn id="17" idx="1"/>
            <a:endCxn id="15" idx="5"/>
          </p:cNvCxnSpPr>
          <p:nvPr/>
        </p:nvCxnSpPr>
        <p:spPr bwMode="auto">
          <a:xfrm flipH="1" flipV="1">
            <a:off x="3172944" y="3204130"/>
            <a:ext cx="359139" cy="693450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2" name="Straight Arrow Connector 31"/>
          <p:cNvCxnSpPr>
            <a:stCxn id="28" idx="7"/>
            <a:endCxn id="16" idx="3"/>
          </p:cNvCxnSpPr>
          <p:nvPr/>
        </p:nvCxnSpPr>
        <p:spPr bwMode="auto">
          <a:xfrm flipV="1">
            <a:off x="1460656" y="4059224"/>
            <a:ext cx="974951" cy="873500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4" name="Straight Arrow Connector 33"/>
          <p:cNvCxnSpPr>
            <a:stCxn id="24" idx="7"/>
            <a:endCxn id="16" idx="4"/>
          </p:cNvCxnSpPr>
          <p:nvPr/>
        </p:nvCxnSpPr>
        <p:spPr bwMode="auto">
          <a:xfrm flipV="1">
            <a:off x="2207796" y="4092702"/>
            <a:ext cx="308633" cy="840022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8" name="Straight Arrow Connector 37"/>
          <p:cNvCxnSpPr>
            <a:stCxn id="25" idx="0"/>
            <a:endCxn id="16" idx="5"/>
          </p:cNvCxnSpPr>
          <p:nvPr/>
        </p:nvCxnSpPr>
        <p:spPr bwMode="auto">
          <a:xfrm flipH="1" flipV="1">
            <a:off x="2597251" y="4059224"/>
            <a:ext cx="276863" cy="840022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1" name="Straight Arrow Connector 40"/>
          <p:cNvCxnSpPr>
            <a:stCxn id="23" idx="1"/>
            <a:endCxn id="15" idx="6"/>
          </p:cNvCxnSpPr>
          <p:nvPr/>
        </p:nvCxnSpPr>
        <p:spPr bwMode="auto">
          <a:xfrm flipH="1" flipV="1">
            <a:off x="3206422" y="3123308"/>
            <a:ext cx="1422137" cy="774272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5" name="Straight Arrow Connector 44"/>
          <p:cNvCxnSpPr>
            <a:stCxn id="30" idx="0"/>
            <a:endCxn id="17" idx="4"/>
          </p:cNvCxnSpPr>
          <p:nvPr/>
        </p:nvCxnSpPr>
        <p:spPr bwMode="auto">
          <a:xfrm flipH="1" flipV="1">
            <a:off x="3612905" y="4092702"/>
            <a:ext cx="473585" cy="806544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8" name="Straight Arrow Connector 47"/>
          <p:cNvCxnSpPr>
            <a:stCxn id="26" idx="7"/>
            <a:endCxn id="24" idx="3"/>
          </p:cNvCxnSpPr>
          <p:nvPr/>
        </p:nvCxnSpPr>
        <p:spPr bwMode="auto">
          <a:xfrm flipV="1">
            <a:off x="1713283" y="5094368"/>
            <a:ext cx="332869" cy="806115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1" name="Straight Arrow Connector 50"/>
          <p:cNvCxnSpPr>
            <a:stCxn id="27" idx="1"/>
            <a:endCxn id="24" idx="5"/>
          </p:cNvCxnSpPr>
          <p:nvPr/>
        </p:nvCxnSpPr>
        <p:spPr bwMode="auto">
          <a:xfrm flipH="1" flipV="1">
            <a:off x="2207796" y="5094368"/>
            <a:ext cx="340125" cy="806115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4" name="Straight Arrow Connector 53"/>
          <p:cNvCxnSpPr>
            <a:stCxn id="29" idx="0"/>
            <a:endCxn id="30" idx="3"/>
          </p:cNvCxnSpPr>
          <p:nvPr/>
        </p:nvCxnSpPr>
        <p:spPr bwMode="auto">
          <a:xfrm flipV="1">
            <a:off x="3574341" y="5094368"/>
            <a:ext cx="431327" cy="772637"/>
          </a:xfrm>
          <a:prstGeom prst="straightConnector1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597251" y="2818214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58" name="TextBox 57"/>
          <p:cNvSpPr txBox="1"/>
          <p:nvPr/>
        </p:nvSpPr>
        <p:spPr>
          <a:xfrm>
            <a:off x="3769400" y="3714503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4822055" y="3716792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endParaRPr lang="he-IL" dirty="0"/>
          </a:p>
        </p:txBody>
      </p:sp>
      <p:sp>
        <p:nvSpPr>
          <p:cNvPr id="60" name="TextBox 59"/>
          <p:cNvSpPr txBox="1"/>
          <p:nvPr/>
        </p:nvSpPr>
        <p:spPr>
          <a:xfrm>
            <a:off x="1632461" y="4751936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</a:t>
            </a:r>
            <a:endParaRPr lang="he-IL" dirty="0"/>
          </a:p>
        </p:txBody>
      </p:sp>
      <p:sp>
        <p:nvSpPr>
          <p:cNvPr id="61" name="TextBox 60"/>
          <p:cNvSpPr txBox="1"/>
          <p:nvPr/>
        </p:nvSpPr>
        <p:spPr>
          <a:xfrm>
            <a:off x="885321" y="4751936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</a:t>
            </a:r>
            <a:endParaRPr lang="he-IL" dirty="0"/>
          </a:p>
        </p:txBody>
      </p:sp>
      <p:sp>
        <p:nvSpPr>
          <p:cNvPr id="62" name="TextBox 61"/>
          <p:cNvSpPr txBox="1"/>
          <p:nvPr/>
        </p:nvSpPr>
        <p:spPr>
          <a:xfrm>
            <a:off x="2012674" y="3730454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63" name="TextBox 62"/>
          <p:cNvSpPr txBox="1"/>
          <p:nvPr/>
        </p:nvSpPr>
        <p:spPr>
          <a:xfrm>
            <a:off x="3010308" y="4751936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4214868" y="4751936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h</a:t>
            </a:r>
            <a:endParaRPr lang="he-IL" dirty="0"/>
          </a:p>
        </p:txBody>
      </p:sp>
      <p:sp>
        <p:nvSpPr>
          <p:cNvPr id="65" name="TextBox 64"/>
          <p:cNvSpPr txBox="1"/>
          <p:nvPr/>
        </p:nvSpPr>
        <p:spPr>
          <a:xfrm>
            <a:off x="3728779" y="5713972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k</a:t>
            </a:r>
            <a:endParaRPr lang="he-IL" dirty="0"/>
          </a:p>
        </p:txBody>
      </p:sp>
      <p:sp>
        <p:nvSpPr>
          <p:cNvPr id="66" name="TextBox 65"/>
          <p:cNvSpPr txBox="1"/>
          <p:nvPr/>
        </p:nvSpPr>
        <p:spPr>
          <a:xfrm>
            <a:off x="2726231" y="5713972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j</a:t>
            </a:r>
            <a:endParaRPr lang="he-IL" dirty="0"/>
          </a:p>
        </p:txBody>
      </p:sp>
      <p:sp>
        <p:nvSpPr>
          <p:cNvPr id="67" name="TextBox 66"/>
          <p:cNvSpPr txBox="1"/>
          <p:nvPr/>
        </p:nvSpPr>
        <p:spPr>
          <a:xfrm>
            <a:off x="1189727" y="5719695"/>
            <a:ext cx="380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i</a:t>
            </a:r>
            <a:endParaRPr lang="he-IL" dirty="0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1472249"/>
            <a:ext cx="9144000" cy="10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rgbClr val="0066FF"/>
                </a:solidFill>
              </a:rPr>
              <a:t>LCA</a:t>
            </a:r>
            <a:r>
              <a:rPr lang="en-US" sz="3600" baseline="-25000" dirty="0" smtClean="0">
                <a:solidFill>
                  <a:srgbClr val="0066FF"/>
                </a:solidFill>
              </a:rPr>
              <a:t>T</a:t>
            </a:r>
            <a:r>
              <a:rPr lang="en-US" sz="3600" dirty="0" smtClean="0">
                <a:solidFill>
                  <a:srgbClr val="0066FF"/>
                </a:solidFill>
              </a:rPr>
              <a:t>(</a:t>
            </a:r>
            <a:r>
              <a:rPr lang="en-US" sz="3600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 smtClean="0">
                <a:solidFill>
                  <a:srgbClr val="0066FF"/>
                </a:solidFill>
              </a:rPr>
              <a:t>,</a:t>
            </a:r>
            <a:r>
              <a:rPr lang="en-US" sz="3600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smtClean="0">
                <a:solidFill>
                  <a:srgbClr val="0066FF"/>
                </a:solidFill>
              </a:rPr>
              <a:t>) – </a:t>
            </a:r>
            <a:r>
              <a:rPr lang="en-US" sz="3600" dirty="0" smtClean="0">
                <a:solidFill>
                  <a:schemeClr val="tx1"/>
                </a:solidFill>
              </a:rPr>
              <a:t>The lowest node </a:t>
            </a:r>
            <a:r>
              <a:rPr lang="en-US" sz="36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smtClean="0">
                <a:solidFill>
                  <a:schemeClr val="tx1"/>
                </a:solidFill>
              </a:rPr>
              <a:t> which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is an </a:t>
            </a:r>
            <a:r>
              <a:rPr lang="en-US" sz="3600" dirty="0" smtClean="0">
                <a:solidFill>
                  <a:srgbClr val="FF0000"/>
                </a:solidFill>
              </a:rPr>
              <a:t>ancestor</a:t>
            </a:r>
            <a:r>
              <a:rPr lang="en-US" sz="3600" dirty="0" smtClean="0">
                <a:solidFill>
                  <a:schemeClr val="tx1"/>
                </a:solidFill>
              </a:rPr>
              <a:t> of both </a:t>
            </a:r>
            <a:r>
              <a:rPr lang="en-US" sz="36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solidFill>
                  <a:schemeClr val="tx1"/>
                </a:solidFill>
              </a:rPr>
              <a:t> and </a:t>
            </a:r>
            <a:r>
              <a:rPr lang="en-US" sz="36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13946" y="3341434"/>
            <a:ext cx="2634018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LCA(</a:t>
            </a:r>
            <a:r>
              <a:rPr lang="en-US" dirty="0" err="1" smtClean="0"/>
              <a:t>e,k</a:t>
            </a:r>
            <a:r>
              <a:rPr lang="en-US" dirty="0" smtClean="0"/>
              <a:t>) = a</a:t>
            </a:r>
          </a:p>
          <a:p>
            <a:r>
              <a:rPr lang="en-US" dirty="0" smtClean="0"/>
              <a:t>LCA(</a:t>
            </a:r>
            <a:r>
              <a:rPr lang="en-US" dirty="0" err="1" smtClean="0"/>
              <a:t>f,g</a:t>
            </a:r>
            <a:r>
              <a:rPr lang="en-US" dirty="0" smtClean="0"/>
              <a:t>) = b</a:t>
            </a:r>
          </a:p>
          <a:p>
            <a:r>
              <a:rPr lang="en-US" dirty="0" smtClean="0"/>
              <a:t>LCA(</a:t>
            </a:r>
            <a:r>
              <a:rPr lang="en-US" dirty="0" err="1" smtClean="0"/>
              <a:t>c,h</a:t>
            </a:r>
            <a:r>
              <a:rPr lang="en-US" dirty="0" smtClean="0"/>
              <a:t>) = c</a:t>
            </a:r>
          </a:p>
          <a:p>
            <a:r>
              <a:rPr lang="en-US" dirty="0" smtClean="0"/>
              <a:t>…</a:t>
            </a:r>
            <a:endParaRPr lang="he-IL" dirty="0"/>
          </a:p>
        </p:txBody>
      </p:sp>
      <p:sp>
        <p:nvSpPr>
          <p:cNvPr id="70" name="TextBox 69"/>
          <p:cNvSpPr txBox="1"/>
          <p:nvPr/>
        </p:nvSpPr>
        <p:spPr>
          <a:xfrm>
            <a:off x="1370828" y="3175360"/>
            <a:ext cx="3802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T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71157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3961"/>
            <a:ext cx="9144000" cy="1061635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off-line</a:t>
            </a:r>
            <a:r>
              <a:rPr lang="en-US" dirty="0" smtClean="0">
                <a:solidFill>
                  <a:srgbClr val="0066FF"/>
                </a:solidFill>
              </a:rPr>
              <a:t> LCA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1499545"/>
            <a:ext cx="9144000" cy="10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Given a tree </a:t>
            </a:r>
            <a:r>
              <a:rPr lang="en-US" sz="3600" dirty="0" smtClean="0">
                <a:solidFill>
                  <a:srgbClr val="0066FF"/>
                </a:solidFill>
              </a:rPr>
              <a:t>T</a:t>
            </a:r>
            <a:r>
              <a:rPr lang="en-US" sz="3600" dirty="0" smtClean="0">
                <a:solidFill>
                  <a:schemeClr val="tx1"/>
                </a:solidFill>
              </a:rPr>
              <a:t> and a collection </a:t>
            </a:r>
            <a:r>
              <a:rPr lang="en-US" sz="3600" dirty="0" smtClean="0">
                <a:solidFill>
                  <a:srgbClr val="0066FF"/>
                </a:solidFill>
              </a:rPr>
              <a:t>P</a:t>
            </a:r>
            <a:r>
              <a:rPr lang="en-US" sz="3600" dirty="0" smtClean="0">
                <a:solidFill>
                  <a:schemeClr val="tx1"/>
                </a:solidFill>
              </a:rPr>
              <a:t> of pairs,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find </a:t>
            </a:r>
            <a:r>
              <a:rPr lang="en-US" sz="3600" dirty="0" smtClean="0">
                <a:solidFill>
                  <a:srgbClr val="0066FF"/>
                </a:solidFill>
              </a:rPr>
              <a:t>LCA</a:t>
            </a:r>
            <a:r>
              <a:rPr lang="en-US" sz="3600" baseline="-25000" dirty="0" smtClean="0">
                <a:solidFill>
                  <a:srgbClr val="0066FF"/>
                </a:solidFill>
              </a:rPr>
              <a:t>T</a:t>
            </a:r>
            <a:r>
              <a:rPr lang="en-US" sz="3600" dirty="0" smtClean="0">
                <a:solidFill>
                  <a:srgbClr val="0066FF"/>
                </a:solidFill>
              </a:rPr>
              <a:t>(</a:t>
            </a:r>
            <a:r>
              <a:rPr lang="en-US" sz="3600" dirty="0" err="1" smtClean="0">
                <a:solidFill>
                  <a:srgbClr val="0066FF"/>
                </a:solidFill>
              </a:rPr>
              <a:t>x,y</a:t>
            </a:r>
            <a:r>
              <a:rPr lang="en-US" sz="3600" dirty="0" smtClean="0">
                <a:solidFill>
                  <a:srgbClr val="0066FF"/>
                </a:solidFill>
              </a:rPr>
              <a:t>)</a:t>
            </a:r>
            <a:r>
              <a:rPr lang="en-US" sz="3600" dirty="0" smtClean="0">
                <a:solidFill>
                  <a:schemeClr val="tx1"/>
                </a:solidFill>
              </a:rPr>
              <a:t> for every </a:t>
            </a:r>
            <a:r>
              <a:rPr lang="en-US" sz="3600" dirty="0" smtClean="0">
                <a:solidFill>
                  <a:srgbClr val="0066FF"/>
                </a:solidFill>
              </a:rPr>
              <a:t>(</a:t>
            </a:r>
            <a:r>
              <a:rPr lang="en-US" sz="3600" dirty="0" err="1" smtClean="0">
                <a:solidFill>
                  <a:srgbClr val="0066FF"/>
                </a:solidFill>
              </a:rPr>
              <a:t>x,y</a:t>
            </a:r>
            <a:r>
              <a:rPr lang="en-US" sz="3600" dirty="0" smtClean="0">
                <a:solidFill>
                  <a:srgbClr val="0066FF"/>
                </a:solidFill>
              </a:rPr>
              <a:t>)</a:t>
            </a:r>
            <a:r>
              <a:rPr lang="en-US" sz="3600" dirty="0" smtClean="0">
                <a:solidFill>
                  <a:srgbClr val="0066FF"/>
                </a:solidFill>
                <a:sym typeface="Symbol"/>
              </a:rPr>
              <a:t>P</a:t>
            </a:r>
            <a:endParaRPr lang="en-US" sz="36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2" y="3248761"/>
            <a:ext cx="9144000" cy="10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Using </a:t>
            </a:r>
            <a:r>
              <a:rPr lang="en-US" sz="3600" dirty="0" smtClean="0">
                <a:solidFill>
                  <a:srgbClr val="FF0000"/>
                </a:solidFill>
              </a:rPr>
              <a:t>Union-Find</a:t>
            </a:r>
            <a:r>
              <a:rPr lang="en-US" sz="3600" dirty="0" smtClean="0">
                <a:solidFill>
                  <a:schemeClr val="tx1"/>
                </a:solidFill>
              </a:rPr>
              <a:t> we can get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0066FF"/>
                </a:solidFill>
              </a:rPr>
              <a:t>O((</a:t>
            </a:r>
            <a:r>
              <a:rPr lang="en-US" sz="3600" dirty="0" err="1" smtClean="0">
                <a:solidFill>
                  <a:srgbClr val="0066FF"/>
                </a:solidFill>
              </a:rPr>
              <a:t>m+n</a:t>
            </a:r>
            <a:r>
              <a:rPr lang="en-US" sz="3600" dirty="0" smtClean="0">
                <a:solidFill>
                  <a:srgbClr val="0066FF"/>
                </a:solidFill>
              </a:rPr>
              <a:t>)</a:t>
            </a:r>
            <a:r>
              <a:rPr lang="en-US" sz="3600" dirty="0" smtClean="0">
                <a:solidFill>
                  <a:srgbClr val="0066FF"/>
                </a:solidFill>
                <a:sym typeface="Symbol"/>
              </a:rPr>
              <a:t></a:t>
            </a:r>
            <a:r>
              <a:rPr lang="en-US" sz="3600" dirty="0" smtClean="0">
                <a:solidFill>
                  <a:srgbClr val="0066FF"/>
                </a:solidFill>
              </a:rPr>
              <a:t>(</a:t>
            </a:r>
            <a:r>
              <a:rPr lang="en-US" sz="3600" dirty="0" err="1" smtClean="0">
                <a:solidFill>
                  <a:srgbClr val="0066FF"/>
                </a:solidFill>
              </a:rPr>
              <a:t>m+n</a:t>
            </a:r>
            <a:r>
              <a:rPr lang="en-US" sz="3600" dirty="0" smtClean="0">
                <a:solidFill>
                  <a:srgbClr val="0066FF"/>
                </a:solidFill>
              </a:rPr>
              <a:t>)) </a:t>
            </a:r>
            <a:r>
              <a:rPr lang="en-US" sz="3600" dirty="0" smtClean="0">
                <a:solidFill>
                  <a:schemeClr val="tx1"/>
                </a:solidFill>
              </a:rPr>
              <a:t>time,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where </a:t>
            </a:r>
            <a:r>
              <a:rPr lang="en-US" sz="3600" dirty="0" smtClean="0">
                <a:solidFill>
                  <a:srgbClr val="0066FF"/>
                </a:solidFill>
              </a:rPr>
              <a:t>n=|T| </a:t>
            </a: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rgbClr val="0066FF"/>
                </a:solidFill>
              </a:rPr>
              <a:t>m=|P|</a:t>
            </a:r>
            <a:endParaRPr lang="en-US" sz="36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8192" y="5011625"/>
            <a:ext cx="9144000" cy="10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There are more involved </a:t>
            </a:r>
            <a:r>
              <a:rPr lang="en-US" sz="3600" dirty="0" smtClean="0">
                <a:solidFill>
                  <a:srgbClr val="CC0099"/>
                </a:solidFill>
              </a:rPr>
              <a:t>linear time </a:t>
            </a:r>
            <a:r>
              <a:rPr lang="en-US" sz="3600" dirty="0" smtClean="0">
                <a:solidFill>
                  <a:schemeClr val="tx1"/>
                </a:solidFill>
              </a:rPr>
              <a:t>algorithms, even for the </a:t>
            </a:r>
            <a:r>
              <a:rPr lang="en-US" sz="3600" dirty="0" smtClean="0">
                <a:solidFill>
                  <a:srgbClr val="008000"/>
                </a:solidFill>
              </a:rPr>
              <a:t>on-line</a:t>
            </a:r>
            <a:r>
              <a:rPr lang="en-US" sz="3600" dirty="0" smtClean="0">
                <a:solidFill>
                  <a:schemeClr val="tx1"/>
                </a:solidFill>
              </a:rPr>
              <a:t> version</a:t>
            </a:r>
            <a:endParaRPr lang="en-US" sz="36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/>
          <p:cNvSpPr/>
          <p:nvPr/>
        </p:nvSpPr>
        <p:spPr bwMode="auto">
          <a:xfrm>
            <a:off x="6219144" y="4159074"/>
            <a:ext cx="1477357" cy="2729743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843086" y="3137013"/>
            <a:ext cx="1255848" cy="3713564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 rot="658148">
            <a:off x="3333405" y="2017009"/>
            <a:ext cx="1433972" cy="4158064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 rot="1285813">
            <a:off x="1837216" y="859145"/>
            <a:ext cx="1641136" cy="4158064"/>
          </a:xfrm>
          <a:prstGeom prst="ellipse">
            <a:avLst/>
          </a:prstGeom>
          <a:solidFill>
            <a:schemeClr val="bg2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6665"/>
            <a:ext cx="9144000" cy="1061635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off-line</a:t>
            </a:r>
            <a:r>
              <a:rPr lang="en-US" dirty="0" smtClean="0">
                <a:solidFill>
                  <a:srgbClr val="0066FF"/>
                </a:solidFill>
              </a:rPr>
              <a:t> LCA 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2492684" y="2493677"/>
            <a:ext cx="330200" cy="8890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944996" y="2504789"/>
            <a:ext cx="5969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904200" y="2518437"/>
            <a:ext cx="311812" cy="1058413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974509" y="1359058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26063" y="4293145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2"/>
          <p:cNvSpPr>
            <a:spLocks noChangeAspect="1" noChangeArrowheads="1"/>
          </p:cNvSpPr>
          <p:nvPr/>
        </p:nvSpPr>
        <p:spPr bwMode="auto">
          <a:xfrm>
            <a:off x="2159309" y="2425414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Oval 13"/>
          <p:cNvSpPr>
            <a:spLocks noChangeAspect="1" noChangeArrowheads="1"/>
          </p:cNvSpPr>
          <p:nvPr/>
        </p:nvSpPr>
        <p:spPr bwMode="auto">
          <a:xfrm>
            <a:off x="2567296" y="2425414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Oval 14"/>
          <p:cNvSpPr>
            <a:spLocks noChangeAspect="1" noChangeArrowheads="1"/>
          </p:cNvSpPr>
          <p:nvPr/>
        </p:nvSpPr>
        <p:spPr bwMode="auto">
          <a:xfrm>
            <a:off x="2969972" y="2423827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9" name="AutoShape 18"/>
          <p:cNvCxnSpPr>
            <a:cxnSpLocks noChangeShapeType="1"/>
            <a:stCxn id="15" idx="0"/>
            <a:endCxn id="11" idx="3"/>
          </p:cNvCxnSpPr>
          <p:nvPr/>
        </p:nvCxnSpPr>
        <p:spPr bwMode="auto">
          <a:xfrm flipV="1">
            <a:off x="2248209" y="1619221"/>
            <a:ext cx="770937" cy="80619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20" name="AutoShape 19"/>
          <p:cNvCxnSpPr>
            <a:cxnSpLocks noChangeShapeType="1"/>
            <a:stCxn id="16" idx="0"/>
            <a:endCxn id="11" idx="3"/>
          </p:cNvCxnSpPr>
          <p:nvPr/>
        </p:nvCxnSpPr>
        <p:spPr bwMode="auto">
          <a:xfrm flipV="1">
            <a:off x="2656196" y="1619221"/>
            <a:ext cx="362950" cy="80619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21" name="AutoShape 20"/>
          <p:cNvCxnSpPr>
            <a:cxnSpLocks noChangeShapeType="1"/>
            <a:stCxn id="17" idx="0"/>
            <a:endCxn id="11" idx="4"/>
          </p:cNvCxnSpPr>
          <p:nvPr/>
        </p:nvCxnSpPr>
        <p:spPr bwMode="auto">
          <a:xfrm flipV="1">
            <a:off x="3058872" y="1663858"/>
            <a:ext cx="68037" cy="759969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3952738" y="2366037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5240045" y="3432388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30" name="AutoShape 20"/>
          <p:cNvCxnSpPr>
            <a:cxnSpLocks noChangeShapeType="1"/>
            <a:stCxn id="26" idx="1"/>
            <a:endCxn id="11" idx="5"/>
          </p:cNvCxnSpPr>
          <p:nvPr/>
        </p:nvCxnSpPr>
        <p:spPr bwMode="auto">
          <a:xfrm flipH="1" flipV="1">
            <a:off x="3234672" y="1619221"/>
            <a:ext cx="762703" cy="7914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33" name="AutoShape 20"/>
          <p:cNvCxnSpPr>
            <a:cxnSpLocks noChangeShapeType="1"/>
            <a:stCxn id="27" idx="1"/>
            <a:endCxn id="26" idx="5"/>
          </p:cNvCxnSpPr>
          <p:nvPr/>
        </p:nvCxnSpPr>
        <p:spPr bwMode="auto">
          <a:xfrm flipH="1" flipV="1">
            <a:off x="4212901" y="2626200"/>
            <a:ext cx="1071781" cy="8508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34" name="AutoShape 20"/>
          <p:cNvCxnSpPr>
            <a:cxnSpLocks noChangeShapeType="1"/>
            <a:stCxn id="28" idx="1"/>
            <a:endCxn id="27" idx="5"/>
          </p:cNvCxnSpPr>
          <p:nvPr/>
        </p:nvCxnSpPr>
        <p:spPr bwMode="auto">
          <a:xfrm flipH="1" flipV="1">
            <a:off x="5500208" y="3692551"/>
            <a:ext cx="1361228" cy="8069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3364302" y="3576850"/>
            <a:ext cx="5969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4011023" y="3590498"/>
            <a:ext cx="596900" cy="1012224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" name="Oval 12"/>
          <p:cNvSpPr>
            <a:spLocks noChangeAspect="1" noChangeArrowheads="1"/>
          </p:cNvSpPr>
          <p:nvPr/>
        </p:nvSpPr>
        <p:spPr bwMode="auto">
          <a:xfrm>
            <a:off x="3564967" y="3497475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6" name="Oval 14"/>
          <p:cNvSpPr>
            <a:spLocks noChangeAspect="1" noChangeArrowheads="1"/>
          </p:cNvSpPr>
          <p:nvPr/>
        </p:nvSpPr>
        <p:spPr bwMode="auto">
          <a:xfrm>
            <a:off x="4211854" y="3495888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1" name="AutoShape 20"/>
          <p:cNvCxnSpPr>
            <a:cxnSpLocks noChangeShapeType="1"/>
            <a:stCxn id="44" idx="0"/>
            <a:endCxn id="26" idx="3"/>
          </p:cNvCxnSpPr>
          <p:nvPr/>
        </p:nvCxnSpPr>
        <p:spPr bwMode="auto">
          <a:xfrm flipV="1">
            <a:off x="3653867" y="2626200"/>
            <a:ext cx="343508" cy="87127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54" name="AutoShape 20"/>
          <p:cNvCxnSpPr>
            <a:cxnSpLocks noChangeShapeType="1"/>
            <a:stCxn id="46" idx="0"/>
            <a:endCxn id="26" idx="4"/>
          </p:cNvCxnSpPr>
          <p:nvPr/>
        </p:nvCxnSpPr>
        <p:spPr bwMode="auto">
          <a:xfrm flipH="1" flipV="1">
            <a:off x="4105138" y="2670837"/>
            <a:ext cx="195616" cy="825051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4963390" y="4602722"/>
            <a:ext cx="596900" cy="1047451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5622338" y="4616370"/>
            <a:ext cx="380052" cy="1197576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4" name="Oval 12"/>
          <p:cNvSpPr>
            <a:spLocks noChangeAspect="1" noChangeArrowheads="1"/>
          </p:cNvSpPr>
          <p:nvPr/>
        </p:nvSpPr>
        <p:spPr bwMode="auto">
          <a:xfrm>
            <a:off x="5191351" y="4523347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5" name="Oval 14"/>
          <p:cNvSpPr>
            <a:spLocks noChangeAspect="1" noChangeArrowheads="1"/>
          </p:cNvSpPr>
          <p:nvPr/>
        </p:nvSpPr>
        <p:spPr bwMode="auto">
          <a:xfrm>
            <a:off x="5742702" y="4521760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66" name="AutoShape 20"/>
          <p:cNvCxnSpPr>
            <a:cxnSpLocks noChangeShapeType="1"/>
            <a:stCxn id="65" idx="0"/>
            <a:endCxn id="27" idx="4"/>
          </p:cNvCxnSpPr>
          <p:nvPr/>
        </p:nvCxnSpPr>
        <p:spPr bwMode="auto">
          <a:xfrm flipH="1" flipV="1">
            <a:off x="5392445" y="3737188"/>
            <a:ext cx="439157" cy="78457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69" name="AutoShape 20"/>
          <p:cNvCxnSpPr>
            <a:cxnSpLocks noChangeShapeType="1"/>
            <a:endCxn id="27" idx="3"/>
          </p:cNvCxnSpPr>
          <p:nvPr/>
        </p:nvCxnSpPr>
        <p:spPr bwMode="auto">
          <a:xfrm flipV="1">
            <a:off x="5266603" y="3692551"/>
            <a:ext cx="18079" cy="830796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73" name="AutoShape 20"/>
          <p:cNvCxnSpPr>
            <a:cxnSpLocks noChangeShapeType="1"/>
            <a:endCxn id="11" idx="6"/>
          </p:cNvCxnSpPr>
          <p:nvPr/>
        </p:nvCxnSpPr>
        <p:spPr bwMode="auto">
          <a:xfrm flipH="1" flipV="1">
            <a:off x="3279309" y="1511458"/>
            <a:ext cx="1853824" cy="644888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cxnSp>
        <p:nvCxnSpPr>
          <p:cNvPr id="76" name="AutoShape 20"/>
          <p:cNvCxnSpPr>
            <a:cxnSpLocks noChangeShapeType="1"/>
            <a:endCxn id="26" idx="6"/>
          </p:cNvCxnSpPr>
          <p:nvPr/>
        </p:nvCxnSpPr>
        <p:spPr bwMode="auto">
          <a:xfrm flipH="1" flipV="1">
            <a:off x="4257538" y="2518437"/>
            <a:ext cx="1067877" cy="533175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cxnSp>
        <p:nvCxnSpPr>
          <p:cNvPr id="79" name="AutoShape 20"/>
          <p:cNvCxnSpPr>
            <a:cxnSpLocks noChangeShapeType="1"/>
            <a:stCxn id="28" idx="1"/>
            <a:endCxn id="27" idx="5"/>
          </p:cNvCxnSpPr>
          <p:nvPr/>
        </p:nvCxnSpPr>
        <p:spPr bwMode="auto">
          <a:xfrm flipH="1" flipV="1">
            <a:off x="5500208" y="3692551"/>
            <a:ext cx="1361228" cy="80698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sp>
        <p:nvSpPr>
          <p:cNvPr id="83" name="AutoShape 15"/>
          <p:cNvSpPr>
            <a:spLocks noChangeArrowheads="1"/>
          </p:cNvSpPr>
          <p:nvPr/>
        </p:nvSpPr>
        <p:spPr bwMode="auto">
          <a:xfrm>
            <a:off x="6495597" y="4616370"/>
            <a:ext cx="957526" cy="1815152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6816799" y="4454894"/>
            <a:ext cx="304800" cy="304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355502" y="3047643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4098" y="1236226"/>
            <a:ext cx="32623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Going down: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Make-Set(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6370" y="2303042"/>
            <a:ext cx="32623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Going up: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i="1" dirty="0" smtClean="0">
                <a:sym typeface="Symbol"/>
              </a:rPr>
              <a:t/>
            </a:r>
            <a:br>
              <a:rPr lang="en-US" i="1" dirty="0" smtClean="0"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Union(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1421" y="5675865"/>
            <a:ext cx="35096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&lt;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then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LCA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 = “Find(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)”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57434" y="3339144"/>
            <a:ext cx="3889807" cy="1532334"/>
          </a:xfrm>
          <a:prstGeom prst="wedgeRoundRectCallout">
            <a:avLst>
              <a:gd name="adj1" fmla="val 46380"/>
              <a:gd name="adj2" fmla="val -97588"/>
              <a:gd name="adj3" fmla="val 16667"/>
            </a:avLst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We want these to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representatives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(How do we do it?)</a:t>
            </a:r>
            <a:endParaRPr kumimoji="0" lang="he-IL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25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5" grpId="0" animBg="1"/>
      <p:bldP spid="82" grpId="0" animBg="1"/>
      <p:bldP spid="13" grpId="0"/>
      <p:bldP spid="83" grpId="0" animBg="1"/>
      <p:bldP spid="28" grpId="0" animBg="1"/>
      <p:bldP spid="2" grpId="0"/>
      <p:bldP spid="45" grpId="0"/>
      <p:bldP spid="47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)) </a:t>
            </a:r>
            <a:r>
              <a:rPr lang="en-US" dirty="0" smtClean="0">
                <a:sym typeface="Symbol"/>
              </a:rPr>
              <a:t>upper bound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for Union-Find</a:t>
            </a:r>
            <a:br>
              <a:rPr lang="en-US" dirty="0" smtClean="0">
                <a:sym typeface="Symbol"/>
              </a:rPr>
            </a:br>
            <a:r>
              <a:rPr lang="en-US" sz="8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sz="3600" dirty="0" smtClean="0">
                <a:solidFill>
                  <a:srgbClr val="0070C0"/>
                </a:solidFill>
                <a:sym typeface="Symbol"/>
              </a:rPr>
              <a:t>(For those interested)</a:t>
            </a:r>
            <a:endParaRPr lang="he-I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Amortized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(reminder)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5961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6211" y="1733791"/>
            <a:ext cx="5778500" cy="51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5962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9311" y="4207116"/>
            <a:ext cx="4770438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603536" y="5286616"/>
            <a:ext cx="3225800" cy="1181100"/>
          </a:xfrm>
          <a:prstGeom prst="wedgeRoundRectCallout">
            <a:avLst>
              <a:gd name="adj1" fmla="val 11417"/>
              <a:gd name="adj2" fmla="val -91264"/>
              <a:gd name="adj3" fmla="val 16667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>
                <a:solidFill>
                  <a:srgbClr val="FF3300"/>
                </a:solidFill>
              </a:rPr>
              <a:t>Amortized</a:t>
            </a:r>
            <a:r>
              <a:rPr lang="en-US"/>
              <a:t> cost of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-th operation</a:t>
            </a: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3348324" y="2633904"/>
            <a:ext cx="3225800" cy="1181100"/>
          </a:xfrm>
          <a:prstGeom prst="wedgeRoundRectCallout">
            <a:avLst>
              <a:gd name="adj1" fmla="val -28347"/>
              <a:gd name="adj2" fmla="val 87231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>
                <a:solidFill>
                  <a:srgbClr val="0033CC"/>
                </a:solidFill>
              </a:rPr>
              <a:t>Actual </a:t>
            </a:r>
            <a:r>
              <a:rPr lang="en-US"/>
              <a:t>cost of</a:t>
            </a:r>
            <a:br>
              <a:rPr lang="en-US"/>
            </a:b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-th operation</a:t>
            </a:r>
          </a:p>
        </p:txBody>
      </p:sp>
      <p:sp>
        <p:nvSpPr>
          <p:cNvPr id="125968" name="AutoShape 16"/>
          <p:cNvSpPr>
            <a:spLocks noChangeArrowheads="1"/>
          </p:cNvSpPr>
          <p:nvPr/>
        </p:nvSpPr>
        <p:spPr bwMode="auto">
          <a:xfrm>
            <a:off x="4962811" y="5302491"/>
            <a:ext cx="3225800" cy="1181100"/>
          </a:xfrm>
          <a:prstGeom prst="wedgeRoundRectCallout">
            <a:avLst>
              <a:gd name="adj1" fmla="val -43699"/>
              <a:gd name="adj2" fmla="val -95565"/>
              <a:gd name="adj3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>
                <a:solidFill>
                  <a:srgbClr val="996600"/>
                </a:solidFill>
              </a:rPr>
              <a:t>Potential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/>
              <a:t>after</a:t>
            </a:r>
            <a:br>
              <a:rPr lang="en-US"/>
            </a:b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-th operation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 animBg="1"/>
      <p:bldP spid="125964" grpId="0" animBg="1"/>
      <p:bldP spid="1259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Amortized analysis (cont.)</a:t>
            </a:r>
          </a:p>
        </p:txBody>
      </p:sp>
      <p:pic>
        <p:nvPicPr>
          <p:cNvPr id="1269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0775" y="1498600"/>
            <a:ext cx="4770438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6985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1163" y="2287588"/>
            <a:ext cx="5989637" cy="159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6987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" y="3914775"/>
            <a:ext cx="7367588" cy="159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6988" name="AutoShape 12"/>
          <p:cNvSpPr>
            <a:spLocks noChangeArrowheads="1"/>
          </p:cNvSpPr>
          <p:nvPr/>
        </p:nvSpPr>
        <p:spPr bwMode="auto">
          <a:xfrm>
            <a:off x="5156200" y="5905500"/>
            <a:ext cx="3225800" cy="482600"/>
          </a:xfrm>
          <a:prstGeom prst="wedgeRoundRectCallout">
            <a:avLst>
              <a:gd name="adj1" fmla="val 23722"/>
              <a:gd name="adj2" fmla="val -103620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/>
              <a:t>Total </a:t>
            </a:r>
            <a:r>
              <a:rPr lang="en-US" b="1">
                <a:solidFill>
                  <a:srgbClr val="0033CC"/>
                </a:solidFill>
              </a:rPr>
              <a:t>actual</a:t>
            </a:r>
            <a:r>
              <a:rPr lang="en-US"/>
              <a:t> cost</a:t>
            </a:r>
          </a:p>
        </p:txBody>
      </p:sp>
      <p:pic>
        <p:nvPicPr>
          <p:cNvPr id="126993" name="Picture 1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438" y="5897563"/>
            <a:ext cx="3875087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Level </a:t>
            </a:r>
            <a:r>
              <a:rPr lang="en-US">
                <a:solidFill>
                  <a:schemeClr val="tx1"/>
                </a:solidFill>
              </a:rPr>
              <a:t>and</a:t>
            </a:r>
            <a:r>
              <a:rPr lang="en-US">
                <a:solidFill>
                  <a:srgbClr val="33CC33"/>
                </a:solidFill>
              </a:rPr>
              <a:t> </a:t>
            </a:r>
            <a:r>
              <a:rPr lang="en-US">
                <a:solidFill>
                  <a:srgbClr val="0066FF"/>
                </a:solidFill>
              </a:rPr>
              <a:t>Index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503238" y="1358900"/>
            <a:ext cx="4429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Back to union-find…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5662613" y="190658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6967538" y="144938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11631" name="AutoShape 15"/>
          <p:cNvCxnSpPr>
            <a:cxnSpLocks noChangeShapeType="1"/>
            <a:stCxn id="111629" idx="7"/>
            <a:endCxn id="111630" idx="2"/>
          </p:cNvCxnSpPr>
          <p:nvPr/>
        </p:nvCxnSpPr>
        <p:spPr bwMode="auto">
          <a:xfrm flipV="1">
            <a:off x="5922963" y="1601788"/>
            <a:ext cx="10445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11632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3400" y="1468438"/>
            <a:ext cx="309563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1634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892175"/>
            <a:ext cx="719137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1637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7888" y="2357438"/>
            <a:ext cx="2854325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1659" name="Picture 4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62225" y="5086350"/>
            <a:ext cx="3719513" cy="97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1660" name="Picture 4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800" y="3068638"/>
            <a:ext cx="8515350" cy="159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1661" name="Rectangle 45"/>
          <p:cNvSpPr>
            <a:spLocks noChangeArrowheads="1"/>
          </p:cNvSpPr>
          <p:nvPr/>
        </p:nvSpPr>
        <p:spPr bwMode="auto">
          <a:xfrm>
            <a:off x="203200" y="3543300"/>
            <a:ext cx="8788400" cy="12319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Potentials</a:t>
            </a:r>
          </a:p>
        </p:txBody>
      </p:sp>
      <p:pic>
        <p:nvPicPr>
          <p:cNvPr id="114703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975" y="1628775"/>
            <a:ext cx="7513638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4708" name="Picture 2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349500"/>
            <a:ext cx="23034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4709" name="AutoShape 21"/>
          <p:cNvSpPr>
            <a:spLocks noChangeArrowheads="1"/>
          </p:cNvSpPr>
          <p:nvPr/>
        </p:nvSpPr>
        <p:spPr bwMode="auto">
          <a:xfrm>
            <a:off x="4392613" y="5230813"/>
            <a:ext cx="360362" cy="449262"/>
          </a:xfrm>
          <a:prstGeom prst="downArrow">
            <a:avLst>
              <a:gd name="adj1" fmla="val 50000"/>
              <a:gd name="adj2" fmla="val 31167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114711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9200" y="5859463"/>
            <a:ext cx="1624013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4715" name="Picture 2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8850" y="3338513"/>
            <a:ext cx="4686300" cy="160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66" name="Picture 3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3963" y="2798763"/>
            <a:ext cx="4040187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2159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Bounds on</a:t>
            </a:r>
            <a:r>
              <a:rPr lang="en-US" sz="4400">
                <a:solidFill>
                  <a:srgbClr val="33CC33"/>
                </a:solidFill>
              </a:rPr>
              <a:t> level</a:t>
            </a:r>
            <a:endParaRPr lang="en-US" sz="4400">
              <a:solidFill>
                <a:srgbClr val="0066FF"/>
              </a:solidFill>
            </a:endParaRPr>
          </a:p>
        </p:txBody>
      </p:sp>
      <p:pic>
        <p:nvPicPr>
          <p:cNvPr id="116746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7138" y="4508500"/>
            <a:ext cx="41513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6751" name="Picture 1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6413" y="5229225"/>
            <a:ext cx="559117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761" name="AutoShape 25"/>
          <p:cNvSpPr>
            <a:spLocks noChangeArrowheads="1"/>
          </p:cNvSpPr>
          <p:nvPr/>
        </p:nvSpPr>
        <p:spPr bwMode="auto">
          <a:xfrm>
            <a:off x="161925" y="3429000"/>
            <a:ext cx="1981200" cy="989013"/>
          </a:xfrm>
          <a:prstGeom prst="wedgeRoundRectCallout">
            <a:avLst>
              <a:gd name="adj1" fmla="val 87579"/>
              <a:gd name="adj2" fmla="val -51926"/>
              <a:gd name="adj3" fmla="val 16667"/>
            </a:avLst>
          </a:prstGeom>
          <a:solidFill>
            <a:srgbClr val="993366">
              <a:alpha val="82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/>
              <a:t>Claim</a:t>
            </a:r>
          </a:p>
        </p:txBody>
      </p:sp>
      <p:pic>
        <p:nvPicPr>
          <p:cNvPr id="116762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2400" y="5759450"/>
            <a:ext cx="630078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763" name="AutoShape 27"/>
          <p:cNvSpPr>
            <a:spLocks noChangeArrowheads="1"/>
          </p:cNvSpPr>
          <p:nvPr/>
        </p:nvSpPr>
        <p:spPr bwMode="auto">
          <a:xfrm>
            <a:off x="7002463" y="3249613"/>
            <a:ext cx="1981200" cy="989012"/>
          </a:xfrm>
          <a:prstGeom prst="wedgeRoundRectCallout">
            <a:avLst>
              <a:gd name="adj1" fmla="val 27722"/>
              <a:gd name="adj2" fmla="val 158347"/>
              <a:gd name="adj3" fmla="val 16667"/>
            </a:avLst>
          </a:prstGeom>
          <a:solidFill>
            <a:srgbClr val="808000">
              <a:alpha val="82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/>
              <a:t>Proof</a:t>
            </a:r>
          </a:p>
        </p:txBody>
      </p:sp>
      <p:sp>
        <p:nvSpPr>
          <p:cNvPr id="116764" name="AutoShape 28"/>
          <p:cNvSpPr>
            <a:spLocks/>
          </p:cNvSpPr>
          <p:nvPr/>
        </p:nvSpPr>
        <p:spPr bwMode="auto">
          <a:xfrm>
            <a:off x="8081963" y="4598988"/>
            <a:ext cx="360362" cy="1620837"/>
          </a:xfrm>
          <a:prstGeom prst="rightBrace">
            <a:avLst>
              <a:gd name="adj1" fmla="val 3748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pic>
        <p:nvPicPr>
          <p:cNvPr id="116765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6250" y="1449388"/>
            <a:ext cx="8191500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760" name="AutoShape 24"/>
          <p:cNvSpPr>
            <a:spLocks noChangeArrowheads="1"/>
          </p:cNvSpPr>
          <p:nvPr/>
        </p:nvSpPr>
        <p:spPr bwMode="auto">
          <a:xfrm>
            <a:off x="206375" y="368300"/>
            <a:ext cx="1981200" cy="989013"/>
          </a:xfrm>
          <a:prstGeom prst="wedgeRoundRectCallout">
            <a:avLst>
              <a:gd name="adj1" fmla="val 49681"/>
              <a:gd name="adj2" fmla="val 114528"/>
              <a:gd name="adj3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/>
              <a:t>Definition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1" grpId="0" animBg="1"/>
      <p:bldP spid="116763" grpId="0" animBg="1"/>
      <p:bldP spid="116764" grpId="0" animBg="1"/>
      <p:bldP spid="11676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0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2850" y="2798763"/>
            <a:ext cx="4040188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2159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Bounds on</a:t>
            </a:r>
            <a:r>
              <a:rPr lang="en-US" sz="4400">
                <a:solidFill>
                  <a:srgbClr val="33CC33"/>
                </a:solidFill>
              </a:rPr>
              <a:t> index</a:t>
            </a:r>
            <a:endParaRPr lang="en-US" sz="4400">
              <a:solidFill>
                <a:srgbClr val="0066FF"/>
              </a:solidFill>
            </a:endParaRPr>
          </a:p>
        </p:txBody>
      </p:sp>
      <p:pic>
        <p:nvPicPr>
          <p:cNvPr id="117776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788" y="4238625"/>
            <a:ext cx="7466012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7779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875" y="1449388"/>
            <a:ext cx="8351838" cy="104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7778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925" y="5049838"/>
            <a:ext cx="8312150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1150937"/>
          </a:xfrm>
        </p:spPr>
        <p:txBody>
          <a:bodyPr/>
          <a:lstStyle/>
          <a:p>
            <a:r>
              <a:rPr lang="da-DK" sz="4000" dirty="0" smtClean="0">
                <a:solidFill>
                  <a:srgbClr val="008000"/>
                </a:solidFill>
              </a:rPr>
              <a:t>Important aplication:</a:t>
            </a:r>
            <a:br>
              <a:rPr lang="da-DK" sz="4000" dirty="0" smtClean="0">
                <a:solidFill>
                  <a:srgbClr val="008000"/>
                </a:solidFill>
              </a:rPr>
            </a:br>
            <a:r>
              <a:rPr lang="da-DK" sz="4000" dirty="0" smtClean="0">
                <a:solidFill>
                  <a:srgbClr val="0066FF"/>
                </a:solidFill>
              </a:rPr>
              <a:t>Incremental Connectivity</a:t>
            </a:r>
            <a:endParaRPr lang="en-US" sz="4000" dirty="0">
              <a:solidFill>
                <a:srgbClr val="0066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8500" y="1892300"/>
            <a:ext cx="7708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graph on </a:t>
            </a:r>
            <a:r>
              <a:rPr lang="en-US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 is built by adding edges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200" y="2476500"/>
            <a:ext cx="7708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stage we may want to know whether two given vertices are already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endParaRPr lang="he-I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155700" y="47117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2552700" y="54737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048500" y="45974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130800" y="38608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816600" y="54610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987800" y="46482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603500" y="3975100"/>
            <a:ext cx="431800" cy="393700"/>
          </a:xfrm>
          <a:prstGeom prst="ellips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he-I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1" name="Curved Connector 80"/>
          <p:cNvCxnSpPr>
            <a:stCxn id="59" idx="7"/>
            <a:endCxn id="79" idx="3"/>
          </p:cNvCxnSpPr>
          <p:nvPr/>
        </p:nvCxnSpPr>
        <p:spPr bwMode="auto">
          <a:xfrm rot="5400000" flipH="1" flipV="1">
            <a:off x="1866394" y="3969014"/>
            <a:ext cx="458212" cy="1142472"/>
          </a:xfrm>
          <a:prstGeom prst="curvedConnector3">
            <a:avLst>
              <a:gd name="adj1" fmla="val 50000"/>
            </a:avLst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Curved Connector 81"/>
          <p:cNvCxnSpPr>
            <a:stCxn id="75" idx="2"/>
            <a:endCxn id="79" idx="6"/>
          </p:cNvCxnSpPr>
          <p:nvPr/>
        </p:nvCxnSpPr>
        <p:spPr bwMode="auto">
          <a:xfrm rot="10800000">
            <a:off x="3035300" y="4171950"/>
            <a:ext cx="4013200" cy="622300"/>
          </a:xfrm>
          <a:prstGeom prst="curvedConnector3">
            <a:avLst>
              <a:gd name="adj1" fmla="val 50000"/>
            </a:avLst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urved Connector 84"/>
          <p:cNvCxnSpPr>
            <a:stCxn id="76" idx="2"/>
            <a:endCxn id="74" idx="0"/>
          </p:cNvCxnSpPr>
          <p:nvPr/>
        </p:nvCxnSpPr>
        <p:spPr bwMode="auto">
          <a:xfrm rot="10800000" flipV="1">
            <a:off x="2768600" y="4057650"/>
            <a:ext cx="2362200" cy="1416050"/>
          </a:xfrm>
          <a:prstGeom prst="curvedConnector2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Curved Connector 88"/>
          <p:cNvCxnSpPr>
            <a:stCxn id="77" idx="0"/>
            <a:endCxn id="76" idx="4"/>
          </p:cNvCxnSpPr>
          <p:nvPr/>
        </p:nvCxnSpPr>
        <p:spPr bwMode="auto">
          <a:xfrm rot="16200000" flipV="1">
            <a:off x="5086350" y="4514850"/>
            <a:ext cx="1206500" cy="685800"/>
          </a:xfrm>
          <a:prstGeom prst="curvedConnector3">
            <a:avLst>
              <a:gd name="adj1" fmla="val 50000"/>
            </a:avLst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Curved Connector 92"/>
          <p:cNvCxnSpPr>
            <a:stCxn id="59" idx="4"/>
            <a:endCxn id="74" idx="2"/>
          </p:cNvCxnSpPr>
          <p:nvPr/>
        </p:nvCxnSpPr>
        <p:spPr bwMode="auto">
          <a:xfrm rot="16200000" flipH="1">
            <a:off x="1679575" y="4797425"/>
            <a:ext cx="565150" cy="1181100"/>
          </a:xfrm>
          <a:prstGeom prst="curvedConnector2">
            <a:avLst/>
          </a:prstGeom>
          <a:solidFill>
            <a:schemeClr val="folHlink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149"/>
          <p:cNvSpPr txBox="1">
            <a:spLocks noChangeArrowheads="1"/>
          </p:cNvSpPr>
          <p:nvPr/>
        </p:nvSpPr>
        <p:spPr bwMode="auto">
          <a:xfrm>
            <a:off x="481013" y="6105525"/>
            <a:ext cx="1614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nion(1,2)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49"/>
          <p:cNvSpPr txBox="1">
            <a:spLocks noChangeArrowheads="1"/>
          </p:cNvSpPr>
          <p:nvPr/>
        </p:nvSpPr>
        <p:spPr bwMode="auto">
          <a:xfrm>
            <a:off x="2100263" y="6105525"/>
            <a:ext cx="1614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nion(2,7)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49"/>
          <p:cNvSpPr txBox="1">
            <a:spLocks noChangeArrowheads="1"/>
          </p:cNvSpPr>
          <p:nvPr/>
        </p:nvSpPr>
        <p:spPr bwMode="auto">
          <a:xfrm>
            <a:off x="3719513" y="6103293"/>
            <a:ext cx="25288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Find(1)=Find(6)?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49"/>
          <p:cNvSpPr txBox="1">
            <a:spLocks noChangeArrowheads="1"/>
          </p:cNvSpPr>
          <p:nvPr/>
        </p:nvSpPr>
        <p:spPr bwMode="auto">
          <a:xfrm>
            <a:off x="6253163" y="6105525"/>
            <a:ext cx="1614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nion(3,5)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49"/>
          <p:cNvSpPr txBox="1">
            <a:spLocks noChangeArrowheads="1"/>
          </p:cNvSpPr>
          <p:nvPr/>
        </p:nvSpPr>
        <p:spPr bwMode="auto">
          <a:xfrm>
            <a:off x="7872413" y="6105525"/>
            <a:ext cx="623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6" grpId="0"/>
      <p:bldP spid="97" grpId="0"/>
      <p:bldP spid="98" grpId="0"/>
      <p:bldP spid="99" grpId="0"/>
      <p:bldP spid="10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2159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Amortized cost of </a:t>
            </a:r>
            <a:r>
              <a:rPr lang="en-US" sz="4400">
                <a:solidFill>
                  <a:srgbClr val="33CC33"/>
                </a:solidFill>
              </a:rPr>
              <a:t>make</a:t>
            </a:r>
            <a:endParaRPr lang="en-US" sz="4400">
              <a:solidFill>
                <a:srgbClr val="0066FF"/>
              </a:solidFill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782763" y="1719263"/>
            <a:ext cx="55800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Actual cost:        O(1)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782763" y="2370138"/>
            <a:ext cx="55800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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</a:t>
            </a:r>
            <a:r>
              <a:rPr lang="en-US" sz="3200"/>
              <a:t>:                  0</a:t>
            </a: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4302125" y="3519488"/>
            <a:ext cx="539750" cy="630237"/>
          </a:xfrm>
          <a:prstGeom prst="downArrow">
            <a:avLst>
              <a:gd name="adj1" fmla="val 50000"/>
              <a:gd name="adj2" fmla="val 29191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781175" y="4649788"/>
            <a:ext cx="55800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Amortized cost:    O(1)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92" grpId="0"/>
      <p:bldP spid="118793" grpId="0" animBg="1"/>
      <p:bldP spid="1187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0" name="AutoShape 16"/>
          <p:cNvSpPr>
            <a:spLocks noChangeArrowheads="1"/>
          </p:cNvSpPr>
          <p:nvPr/>
        </p:nvSpPr>
        <p:spPr bwMode="auto">
          <a:xfrm>
            <a:off x="2465388" y="2589213"/>
            <a:ext cx="330200" cy="8890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917700" y="2600325"/>
            <a:ext cx="5969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19" name="AutoShape 15"/>
          <p:cNvSpPr>
            <a:spLocks noChangeArrowheads="1"/>
          </p:cNvSpPr>
          <p:nvPr/>
        </p:nvSpPr>
        <p:spPr bwMode="auto">
          <a:xfrm>
            <a:off x="2986088" y="2600325"/>
            <a:ext cx="596900" cy="18288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2159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Amortized cost of </a:t>
            </a:r>
            <a:r>
              <a:rPr lang="en-US" sz="4400">
                <a:solidFill>
                  <a:srgbClr val="33CC33"/>
                </a:solidFill>
              </a:rPr>
              <a:t>link</a:t>
            </a:r>
            <a:endParaRPr lang="en-US" sz="4400">
              <a:solidFill>
                <a:srgbClr val="0066FF"/>
              </a:solidFill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735388" y="2506663"/>
            <a:ext cx="51863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The potentials of </a:t>
            </a:r>
            <a:r>
              <a:rPr lang="en-US" sz="32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/>
              <a:t> and </a:t>
            </a:r>
            <a:r>
              <a:rPr lang="en-US" sz="32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aseline="-25000">
                <a:solidFill>
                  <a:srgbClr val="0033CC"/>
                </a:solidFill>
              </a:rPr>
              <a:t>1</a:t>
            </a:r>
            <a:r>
              <a:rPr lang="en-US" sz="3200">
                <a:solidFill>
                  <a:srgbClr val="0033CC"/>
                </a:solidFill>
              </a:rPr>
              <a:t>,…,</a:t>
            </a:r>
            <a:r>
              <a:rPr lang="en-US" sz="32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i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/>
              <a:t> can only decrease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862388" y="1779588"/>
            <a:ext cx="49323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Actual cost: O(1)</a:t>
            </a: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876300" y="2446338"/>
            <a:ext cx="990600" cy="13716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1219200" y="229393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2524125" y="1836738"/>
            <a:ext cx="304800" cy="304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158875" y="17399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2425700" y="1358900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915" name="AutoShape 11"/>
          <p:cNvCxnSpPr>
            <a:cxnSpLocks noChangeShapeType="1"/>
            <a:stCxn id="123911" idx="7"/>
            <a:endCxn id="123912" idx="2"/>
          </p:cNvCxnSpPr>
          <p:nvPr/>
        </p:nvCxnSpPr>
        <p:spPr bwMode="auto">
          <a:xfrm flipV="1">
            <a:off x="1479550" y="1989138"/>
            <a:ext cx="10445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916" name="Oval 12"/>
          <p:cNvSpPr>
            <a:spLocks noChangeAspect="1" noChangeArrowheads="1"/>
          </p:cNvSpPr>
          <p:nvPr/>
        </p:nvSpPr>
        <p:spPr bwMode="auto">
          <a:xfrm>
            <a:off x="2132013" y="2520950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17" name="Oval 13"/>
          <p:cNvSpPr>
            <a:spLocks noChangeAspect="1" noChangeArrowheads="1"/>
          </p:cNvSpPr>
          <p:nvPr/>
        </p:nvSpPr>
        <p:spPr bwMode="auto">
          <a:xfrm>
            <a:off x="2540000" y="2520950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18" name="Oval 14"/>
          <p:cNvSpPr>
            <a:spLocks noChangeAspect="1" noChangeArrowheads="1"/>
          </p:cNvSpPr>
          <p:nvPr/>
        </p:nvSpPr>
        <p:spPr bwMode="auto">
          <a:xfrm>
            <a:off x="3201988" y="2519363"/>
            <a:ext cx="177800" cy="1778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2730500" y="2273300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123922" name="AutoShape 18"/>
          <p:cNvCxnSpPr>
            <a:cxnSpLocks noChangeShapeType="1"/>
            <a:stCxn id="123916" idx="0"/>
            <a:endCxn id="123912" idx="3"/>
          </p:cNvCxnSpPr>
          <p:nvPr/>
        </p:nvCxnSpPr>
        <p:spPr bwMode="auto">
          <a:xfrm flipV="1">
            <a:off x="2220913" y="2097088"/>
            <a:ext cx="347662" cy="423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23" name="AutoShape 19"/>
          <p:cNvCxnSpPr>
            <a:cxnSpLocks noChangeShapeType="1"/>
            <a:stCxn id="123917" idx="0"/>
            <a:endCxn id="123912" idx="4"/>
          </p:cNvCxnSpPr>
          <p:nvPr/>
        </p:nvCxnSpPr>
        <p:spPr bwMode="auto">
          <a:xfrm flipV="1">
            <a:off x="2628900" y="2141538"/>
            <a:ext cx="47625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924" name="AutoShape 20"/>
          <p:cNvCxnSpPr>
            <a:cxnSpLocks noChangeShapeType="1"/>
            <a:stCxn id="123918" idx="0"/>
            <a:endCxn id="123912" idx="5"/>
          </p:cNvCxnSpPr>
          <p:nvPr/>
        </p:nvCxnSpPr>
        <p:spPr bwMode="auto">
          <a:xfrm flipH="1" flipV="1">
            <a:off x="2784475" y="2097088"/>
            <a:ext cx="506413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1716088" y="2312988"/>
            <a:ext cx="495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3355975" y="2301875"/>
            <a:ext cx="495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k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3735388" y="3702050"/>
            <a:ext cx="51863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The potentials of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/>
              <a:t> is increased by at most </a:t>
            </a:r>
            <a:r>
              <a:rPr lang="el-GR" i="1">
                <a:solidFill>
                  <a:srgbClr val="FF3300"/>
                </a:solidFill>
                <a:sym typeface="Symbol" pitchFamily="18" charset="2"/>
              </a:rPr>
              <a:t></a:t>
            </a:r>
            <a:r>
              <a:rPr lang="en-US" i="1">
                <a:solidFill>
                  <a:srgbClr val="FF3300"/>
                </a:solidFill>
                <a:sym typeface="Symbol" pitchFamily="18" charset="2"/>
              </a:rPr>
              <a:t>(n)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005388" y="4910138"/>
            <a:ext cx="26463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</a:t>
            </a:r>
            <a:r>
              <a:rPr lang="en-US" sz="3200"/>
              <a:t>  </a:t>
            </a:r>
            <a:r>
              <a:rPr lang="en-US" sz="3200">
                <a:sym typeface="Symbol" pitchFamily="18" charset="2"/>
              </a:rPr>
              <a:t></a:t>
            </a:r>
            <a:r>
              <a:rPr lang="en-US" sz="3200"/>
              <a:t>  </a:t>
            </a:r>
            <a:r>
              <a:rPr lang="el-GR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(n)</a:t>
            </a:r>
            <a:endParaRPr lang="el-GR" sz="320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4014788" y="5680075"/>
            <a:ext cx="462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Amortized cost: O(</a:t>
            </a:r>
            <a:r>
              <a:rPr lang="el-GR" i="1">
                <a:solidFill>
                  <a:srgbClr val="FF3300"/>
                </a:solidFill>
                <a:sym typeface="Symbol" pitchFamily="18" charset="2"/>
              </a:rPr>
              <a:t></a:t>
            </a:r>
            <a:r>
              <a:rPr lang="en-US" i="1">
                <a:solidFill>
                  <a:srgbClr val="FF3300"/>
                </a:solidFill>
                <a:sym typeface="Symbol" pitchFamily="18" charset="2"/>
              </a:rPr>
              <a:t>(n)</a:t>
            </a:r>
            <a:r>
              <a:rPr lang="en-US" sz="320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27" grpId="0"/>
      <p:bldP spid="123927" grpId="1"/>
      <p:bldP spid="123928" grpId="0"/>
      <p:bldP spid="1239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79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Amortized cost of </a:t>
            </a:r>
            <a:r>
              <a:rPr lang="en-US" sz="4400">
                <a:solidFill>
                  <a:srgbClr val="33CC33"/>
                </a:solidFill>
              </a:rPr>
              <a:t>find</a:t>
            </a:r>
            <a:endParaRPr lang="en-US" sz="4400">
              <a:solidFill>
                <a:srgbClr val="0066FF"/>
              </a:solidFill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 rot="-2217507">
            <a:off x="3400425" y="179863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20845" name="AutoShape 13"/>
          <p:cNvCxnSpPr>
            <a:cxnSpLocks noChangeShapeType="1"/>
            <a:stCxn id="120851" idx="6"/>
            <a:endCxn id="120850" idx="2"/>
          </p:cNvCxnSpPr>
          <p:nvPr/>
        </p:nvCxnSpPr>
        <p:spPr bwMode="auto">
          <a:xfrm flipV="1">
            <a:off x="909638" y="3333750"/>
            <a:ext cx="717550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0846" name="AutoShape 14"/>
          <p:cNvCxnSpPr>
            <a:cxnSpLocks noChangeShapeType="1"/>
            <a:stCxn id="120850" idx="6"/>
            <a:endCxn id="120840" idx="2"/>
          </p:cNvCxnSpPr>
          <p:nvPr/>
        </p:nvCxnSpPr>
        <p:spPr bwMode="auto">
          <a:xfrm flipV="1">
            <a:off x="1809750" y="1981200"/>
            <a:ext cx="1612900" cy="12144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120849" name="Freeform 17"/>
          <p:cNvSpPr>
            <a:spLocks/>
          </p:cNvSpPr>
          <p:nvPr/>
        </p:nvSpPr>
        <p:spPr bwMode="auto">
          <a:xfrm>
            <a:off x="798513" y="1830388"/>
            <a:ext cx="2609850" cy="2071687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53" y="284"/>
              </a:cxn>
              <a:cxn ang="0">
                <a:pos x="1644" y="0"/>
              </a:cxn>
            </a:cxnLst>
            <a:rect l="0" t="0" r="r" b="b"/>
            <a:pathLst>
              <a:path w="1644" h="1248">
                <a:moveTo>
                  <a:pt x="0" y="1248"/>
                </a:moveTo>
                <a:cubicBezTo>
                  <a:pt x="89" y="870"/>
                  <a:pt x="179" y="492"/>
                  <a:pt x="453" y="284"/>
                </a:cubicBezTo>
                <a:cubicBezTo>
                  <a:pt x="727" y="76"/>
                  <a:pt x="1185" y="38"/>
                  <a:pt x="164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20850" name="Oval 18"/>
          <p:cNvSpPr>
            <a:spLocks noChangeArrowheads="1"/>
          </p:cNvSpPr>
          <p:nvPr/>
        </p:nvSpPr>
        <p:spPr bwMode="auto">
          <a:xfrm rot="-2217507">
            <a:off x="1604963" y="315118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0851" name="Oval 19"/>
          <p:cNvSpPr>
            <a:spLocks noChangeArrowheads="1"/>
          </p:cNvSpPr>
          <p:nvPr/>
        </p:nvSpPr>
        <p:spPr bwMode="auto">
          <a:xfrm rot="-2217507">
            <a:off x="704850" y="38258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600075" y="3968750"/>
            <a:ext cx="4508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1550988" y="3360738"/>
            <a:ext cx="900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2811463" y="1201738"/>
            <a:ext cx="13509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y=p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’[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4487863" y="1268413"/>
            <a:ext cx="39608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/>
              <a:t> is unchanged</a:t>
            </a: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4487863" y="1719263"/>
            <a:ext cx="39608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]]</a:t>
            </a:r>
            <a:r>
              <a:rPr lang="en-US"/>
              <a:t> is increased</a:t>
            </a: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3743325" y="2349500"/>
            <a:ext cx="46799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/>
              <a:t> is either </a:t>
            </a:r>
            <a:br>
              <a:rPr lang="en-US"/>
            </a:br>
            <a:r>
              <a:rPr lang="en-US"/>
              <a:t>unchanged or is increased</a:t>
            </a: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2517775" y="3429000"/>
            <a:ext cx="64801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/>
              <a:t> is unchanged, then 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/>
              <a:t> is either unchanged or is increased</a:t>
            </a:r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2133600" y="4419600"/>
            <a:ext cx="70199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/>
              <a:t> is increased, then 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/>
              <a:t> is decreased by at most 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]–1</a:t>
            </a:r>
            <a:r>
              <a:rPr lang="en-US"/>
              <a:t> 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1601788" y="6038850"/>
            <a:ext cx="6030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is either unchanged or is </a:t>
            </a:r>
            <a:r>
              <a:rPr lang="en-US" b="1">
                <a:solidFill>
                  <a:srgbClr val="008000"/>
                </a:solidFill>
              </a:rPr>
              <a:t>decreased</a:t>
            </a:r>
          </a:p>
        </p:txBody>
      </p:sp>
      <p:pic>
        <p:nvPicPr>
          <p:cNvPr id="120863" name="Picture 3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5680075"/>
            <a:ext cx="7513637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9" grpId="0" animBg="1"/>
      <p:bldP spid="120855" grpId="0"/>
      <p:bldP spid="120856" grpId="0"/>
      <p:bldP spid="120857" grpId="0"/>
      <p:bldP spid="120858" grpId="0"/>
      <p:bldP spid="120859" grpId="0"/>
      <p:bldP spid="1208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79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Amortized cost of </a:t>
            </a:r>
            <a:r>
              <a:rPr lang="en-US" sz="4400">
                <a:solidFill>
                  <a:srgbClr val="33CC33"/>
                </a:solidFill>
              </a:rPr>
              <a:t>find</a:t>
            </a:r>
            <a:endParaRPr lang="en-US" sz="4400">
              <a:solidFill>
                <a:srgbClr val="0066FF"/>
              </a:solidFill>
            </a:endParaRPr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 rot="-2217507">
            <a:off x="3502025" y="217963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21860" name="AutoShape 4"/>
          <p:cNvCxnSpPr>
            <a:cxnSpLocks noChangeShapeType="1"/>
            <a:stCxn id="121864" idx="6"/>
            <a:endCxn id="121863" idx="2"/>
          </p:cNvCxnSpPr>
          <p:nvPr/>
        </p:nvCxnSpPr>
        <p:spPr bwMode="auto">
          <a:xfrm flipV="1">
            <a:off x="1011238" y="3714750"/>
            <a:ext cx="717550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121861" name="AutoShape 5"/>
          <p:cNvCxnSpPr>
            <a:cxnSpLocks noChangeShapeType="1"/>
            <a:stCxn id="121863" idx="6"/>
            <a:endCxn id="121859" idx="2"/>
          </p:cNvCxnSpPr>
          <p:nvPr/>
        </p:nvCxnSpPr>
        <p:spPr bwMode="auto">
          <a:xfrm flipV="1">
            <a:off x="1911350" y="2362200"/>
            <a:ext cx="1612900" cy="12144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121862" name="Freeform 6"/>
          <p:cNvSpPr>
            <a:spLocks/>
          </p:cNvSpPr>
          <p:nvPr/>
        </p:nvSpPr>
        <p:spPr bwMode="auto">
          <a:xfrm>
            <a:off x="1781175" y="1527175"/>
            <a:ext cx="2644775" cy="21717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53" y="284"/>
              </a:cxn>
              <a:cxn ang="0">
                <a:pos x="1644" y="0"/>
              </a:cxn>
            </a:cxnLst>
            <a:rect l="0" t="0" r="r" b="b"/>
            <a:pathLst>
              <a:path w="1644" h="1248">
                <a:moveTo>
                  <a:pt x="0" y="1248"/>
                </a:moveTo>
                <a:cubicBezTo>
                  <a:pt x="89" y="870"/>
                  <a:pt x="179" y="492"/>
                  <a:pt x="453" y="284"/>
                </a:cubicBezTo>
                <a:cubicBezTo>
                  <a:pt x="727" y="76"/>
                  <a:pt x="1185" y="38"/>
                  <a:pt x="164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 rot="-2217507">
            <a:off x="1706563" y="353218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 rot="-2217507">
            <a:off x="806450" y="4206875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47675" y="4349750"/>
            <a:ext cx="946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0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423988" y="3665538"/>
            <a:ext cx="900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4348163" y="1570038"/>
            <a:ext cx="4746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1875" name="AutoShape 19"/>
          <p:cNvCxnSpPr>
            <a:cxnSpLocks noChangeShapeType="1"/>
            <a:stCxn id="121859" idx="6"/>
            <a:endCxn id="121876" idx="2"/>
          </p:cNvCxnSpPr>
          <p:nvPr/>
        </p:nvCxnSpPr>
        <p:spPr bwMode="auto">
          <a:xfrm flipV="1">
            <a:off x="3706813" y="1631950"/>
            <a:ext cx="749300" cy="5921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121876" name="Oval 20"/>
          <p:cNvSpPr>
            <a:spLocks noChangeArrowheads="1"/>
          </p:cNvSpPr>
          <p:nvPr/>
        </p:nvSpPr>
        <p:spPr bwMode="auto">
          <a:xfrm rot="-2217507">
            <a:off x="4433888" y="1449388"/>
            <a:ext cx="228600" cy="22860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3216275" y="2308225"/>
            <a:ext cx="900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j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81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2788" y="2936875"/>
            <a:ext cx="5776912" cy="298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5729288" y="1181100"/>
            <a:ext cx="2705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Suppose that:</a:t>
            </a:r>
          </a:p>
        </p:txBody>
      </p:sp>
      <p:pic>
        <p:nvPicPr>
          <p:cNvPr id="121884" name="Picture 2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750" y="1792288"/>
            <a:ext cx="1908175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87" name="AutoShape 31"/>
          <p:cNvSpPr>
            <a:spLocks noChangeArrowheads="1"/>
          </p:cNvSpPr>
          <p:nvPr/>
        </p:nvSpPr>
        <p:spPr bwMode="auto">
          <a:xfrm>
            <a:off x="2730500" y="6223000"/>
            <a:ext cx="571500" cy="292100"/>
          </a:xfrm>
          <a:prstGeom prst="rightArrow">
            <a:avLst>
              <a:gd name="adj1" fmla="val 50000"/>
              <a:gd name="adj2" fmla="val 48913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2819400" y="6070600"/>
            <a:ext cx="4533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is decreased !</a:t>
            </a:r>
          </a:p>
        </p:txBody>
      </p:sp>
      <p:pic>
        <p:nvPicPr>
          <p:cNvPr id="121889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2450" y="2220913"/>
            <a:ext cx="291306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87" grpId="0" animBg="1"/>
      <p:bldP spid="12188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79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400"/>
              <a:t>Amortized cost of </a:t>
            </a:r>
            <a:r>
              <a:rPr lang="en-US" sz="4400">
                <a:solidFill>
                  <a:srgbClr val="33CC33"/>
                </a:solidFill>
              </a:rPr>
              <a:t>find</a:t>
            </a:r>
            <a:endParaRPr lang="en-US" sz="4400">
              <a:solidFill>
                <a:srgbClr val="0066FF"/>
              </a:solidFill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54000" y="2889250"/>
            <a:ext cx="946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x=x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0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347788" y="2535238"/>
            <a:ext cx="900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4830763" y="1468438"/>
            <a:ext cx="4746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01" name="Group 21"/>
          <p:cNvGrpSpPr>
            <a:grpSpLocks/>
          </p:cNvGrpSpPr>
          <p:nvPr/>
        </p:nvGrpSpPr>
        <p:grpSpPr bwMode="auto">
          <a:xfrm rot="1148997">
            <a:off x="971550" y="636588"/>
            <a:ext cx="3856038" cy="2986087"/>
            <a:chOff x="508" y="913"/>
            <a:chExt cx="2429" cy="1881"/>
          </a:xfrm>
        </p:grpSpPr>
        <p:sp>
          <p:nvSpPr>
            <p:cNvPr id="122883" name="Oval 3"/>
            <p:cNvSpPr>
              <a:spLocks noChangeArrowheads="1"/>
            </p:cNvSpPr>
            <p:nvPr/>
          </p:nvSpPr>
          <p:spPr bwMode="auto">
            <a:xfrm rot="-2217507">
              <a:off x="2206" y="1373"/>
              <a:ext cx="144" cy="144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122884" name="AutoShape 4"/>
            <p:cNvCxnSpPr>
              <a:cxnSpLocks noChangeShapeType="1"/>
              <a:stCxn id="122888" idx="6"/>
              <a:endCxn id="122887" idx="2"/>
            </p:cNvCxnSpPr>
            <p:nvPr/>
          </p:nvCxnSpPr>
          <p:spPr bwMode="auto">
            <a:xfrm flipV="1">
              <a:off x="637" y="2340"/>
              <a:ext cx="452" cy="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22885" name="AutoShape 5"/>
            <p:cNvCxnSpPr>
              <a:cxnSpLocks noChangeShapeType="1"/>
              <a:stCxn id="122887" idx="6"/>
              <a:endCxn id="122883" idx="2"/>
            </p:cNvCxnSpPr>
            <p:nvPr/>
          </p:nvCxnSpPr>
          <p:spPr bwMode="auto">
            <a:xfrm flipV="1">
              <a:off x="1204" y="1488"/>
              <a:ext cx="1016" cy="7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122887" name="Oval 7"/>
            <p:cNvSpPr>
              <a:spLocks noChangeArrowheads="1"/>
            </p:cNvSpPr>
            <p:nvPr/>
          </p:nvSpPr>
          <p:spPr bwMode="auto">
            <a:xfrm rot="-2217507">
              <a:off x="1075" y="2225"/>
              <a:ext cx="144" cy="144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2888" name="Oval 8"/>
            <p:cNvSpPr>
              <a:spLocks noChangeArrowheads="1"/>
            </p:cNvSpPr>
            <p:nvPr/>
          </p:nvSpPr>
          <p:spPr bwMode="auto">
            <a:xfrm rot="-2217507">
              <a:off x="508" y="2650"/>
              <a:ext cx="144" cy="144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122892" name="AutoShape 12"/>
            <p:cNvCxnSpPr>
              <a:cxnSpLocks noChangeShapeType="1"/>
              <a:stCxn id="122883" idx="6"/>
              <a:endCxn id="122893" idx="2"/>
            </p:cNvCxnSpPr>
            <p:nvPr/>
          </p:nvCxnSpPr>
          <p:spPr bwMode="auto">
            <a:xfrm flipV="1">
              <a:off x="2335" y="1028"/>
              <a:ext cx="472" cy="3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122893" name="Oval 13"/>
            <p:cNvSpPr>
              <a:spLocks noChangeArrowheads="1"/>
            </p:cNvSpPr>
            <p:nvPr/>
          </p:nvSpPr>
          <p:spPr bwMode="auto">
            <a:xfrm rot="-2217507">
              <a:off x="2793" y="913"/>
              <a:ext cx="144" cy="144"/>
            </a:xfrm>
            <a:prstGeom prst="ellipse">
              <a:avLst/>
            </a:prstGeom>
            <a:solidFill>
              <a:srgbClr val="800080"/>
            </a:solidFill>
            <a:ln w="9525" algn="ctr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3495675" y="1838325"/>
            <a:ext cx="9001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j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494088" y="2590800"/>
            <a:ext cx="50419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only nodes that can </a:t>
            </a:r>
            <a:br>
              <a:rPr lang="en-US"/>
            </a:br>
            <a:r>
              <a:rPr lang="en-US"/>
              <a:t>retain their potential are:</a:t>
            </a:r>
            <a:br>
              <a:rPr lang="en-US"/>
            </a:br>
            <a:r>
              <a:rPr lang="en-US"/>
              <a:t>the </a:t>
            </a:r>
            <a:r>
              <a:rPr lang="en-US">
                <a:solidFill>
                  <a:srgbClr val="008000"/>
                </a:solidFill>
              </a:rPr>
              <a:t>first</a:t>
            </a:r>
            <a:r>
              <a:rPr lang="en-US"/>
              <a:t>, the </a:t>
            </a:r>
            <a:r>
              <a:rPr lang="en-US">
                <a:solidFill>
                  <a:srgbClr val="FF0000"/>
                </a:solidFill>
              </a:rPr>
              <a:t>last</a:t>
            </a:r>
            <a:r>
              <a:rPr lang="en-US"/>
              <a:t> and the </a:t>
            </a:r>
            <a:br>
              <a:rPr lang="en-US"/>
            </a:br>
            <a:r>
              <a:rPr lang="en-US">
                <a:solidFill>
                  <a:srgbClr val="996600"/>
                </a:solidFill>
              </a:rPr>
              <a:t>last node of each level</a:t>
            </a: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842963" y="4576763"/>
            <a:ext cx="55800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Actual cost:       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728663" y="5075238"/>
            <a:ext cx="64817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ym typeface="Symbol" pitchFamily="18" charset="2"/>
              </a:rPr>
              <a:t>         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</a:t>
            </a:r>
            <a:r>
              <a:rPr lang="en-US" sz="3200"/>
              <a:t>  </a:t>
            </a:r>
            <a:r>
              <a:rPr lang="en-US" sz="3200">
                <a:sym typeface="Symbol" pitchFamily="18" charset="2"/>
              </a:rPr>
              <a:t></a:t>
            </a:r>
            <a:r>
              <a:rPr lang="en-US" sz="3200"/>
              <a:t>     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(n)+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1) – (</a:t>
            </a:r>
            <a:r>
              <a:rPr lang="en-US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16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1)</a:t>
            </a:r>
            <a:endParaRPr lang="el-GR" sz="320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892175" y="5856288"/>
            <a:ext cx="55800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Amortized cost:     </a:t>
            </a:r>
            <a:r>
              <a:rPr lang="el-GR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(n)+</a:t>
            </a: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>
            <a:off x="1016000" y="5753100"/>
            <a:ext cx="614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6" grpId="0"/>
      <p:bldP spid="122902" grpId="0"/>
      <p:bldP spid="122903" grpId="0"/>
      <p:bldP spid="122904" grpId="0"/>
      <p:bldP spid="1229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782637"/>
          </a:xfrm>
        </p:spPr>
        <p:txBody>
          <a:bodyPr/>
          <a:lstStyle/>
          <a:p>
            <a:r>
              <a:rPr lang="da-DK" sz="4000" dirty="0">
                <a:solidFill>
                  <a:srgbClr val="008000"/>
                </a:solidFill>
              </a:rPr>
              <a:t>Fun </a:t>
            </a:r>
            <a:r>
              <a:rPr lang="da-DK" sz="4000" dirty="0" smtClean="0">
                <a:solidFill>
                  <a:srgbClr val="008000"/>
                </a:solidFill>
              </a:rPr>
              <a:t>aplication: </a:t>
            </a:r>
            <a:r>
              <a:rPr lang="da-DK" sz="4000" dirty="0">
                <a:solidFill>
                  <a:srgbClr val="008000"/>
                </a:solidFill>
              </a:rPr>
              <a:t>Generating mazes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903663" y="15811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822825" y="15811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5722938" y="15811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6623050" y="15811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3903663" y="3395663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4822825" y="3395663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722938" y="3395663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623050" y="3395663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3922713" y="24955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841875" y="24955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5741988" y="24955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6642100" y="24955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3922713" y="4295775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4841875" y="4295775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5741988" y="4295775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6642100" y="4295775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rot="-5400000">
            <a:off x="3472656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rot="-5400000">
            <a:off x="4372768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rot="-5400000">
            <a:off x="5272881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rot="-5400000">
            <a:off x="6172993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rot="-5400000">
            <a:off x="3472657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rot="-5400000">
            <a:off x="4372769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rot="-5400000">
            <a:off x="5272882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rot="-5400000">
            <a:off x="6172994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rot="-5400000">
            <a:off x="3472656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rot="-5400000">
            <a:off x="4372768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rot="-5400000">
            <a:off x="5272881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rot="-5400000">
            <a:off x="6172993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rot="-5400000">
            <a:off x="3471068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rot="-5400000">
            <a:off x="4372768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rot="-5400000">
            <a:off x="5272881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 rot="-5400000">
            <a:off x="6172993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903663" y="5195888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4822825" y="5195888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5722938" y="5195888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6623050" y="5195888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 rot="-5400000">
            <a:off x="7073106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rot="-5400000">
            <a:off x="7073107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rot="-5400000">
            <a:off x="7073106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 rot="-5400000">
            <a:off x="7073106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49290" name="Group 138"/>
          <p:cNvGraphicFramePr>
            <a:graphicFrameLocks noGrp="1"/>
          </p:cNvGraphicFramePr>
          <p:nvPr/>
        </p:nvGraphicFramePr>
        <p:xfrm>
          <a:off x="3937000" y="1595438"/>
          <a:ext cx="3600450" cy="3600452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9307" name="Group 155"/>
          <p:cNvGrpSpPr>
            <a:grpSpLocks/>
          </p:cNvGrpSpPr>
          <p:nvPr/>
        </p:nvGrpSpPr>
        <p:grpSpPr bwMode="auto">
          <a:xfrm>
            <a:off x="309563" y="1581150"/>
            <a:ext cx="2987677" cy="1535113"/>
            <a:chOff x="195" y="1083"/>
            <a:chExt cx="1882" cy="967"/>
          </a:xfrm>
        </p:grpSpPr>
        <p:sp>
          <p:nvSpPr>
            <p:cNvPr id="49291" name="Text Box 139"/>
            <p:cNvSpPr txBox="1">
              <a:spLocks noChangeArrowheads="1"/>
            </p:cNvSpPr>
            <p:nvPr/>
          </p:nvSpPr>
          <p:spPr bwMode="auto">
            <a:xfrm>
              <a:off x="287" y="1083"/>
              <a:ext cx="169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-25000" dirty="0" smtClean="0"/>
                <a:t>1 </a:t>
              </a:r>
              <a:r>
                <a:rPr lang="en-US" sz="2400" dirty="0" smtClean="0">
                  <a:sym typeface="Symbol"/>
                </a:rPr>
                <a:t> </a:t>
              </a:r>
              <a:r>
                <a:rPr lang="en-US" sz="2400" dirty="0" smtClean="0"/>
                <a:t>Make-Set(1</a:t>
              </a:r>
              <a:r>
                <a:rPr lang="en-US" sz="2400" dirty="0"/>
                <a:t>)</a:t>
              </a:r>
            </a:p>
          </p:txBody>
        </p:sp>
        <p:sp>
          <p:nvSpPr>
            <p:cNvPr id="49292" name="Text Box 140"/>
            <p:cNvSpPr txBox="1">
              <a:spLocks noChangeArrowheads="1"/>
            </p:cNvSpPr>
            <p:nvPr/>
          </p:nvSpPr>
          <p:spPr bwMode="auto">
            <a:xfrm>
              <a:off x="332" y="1305"/>
              <a:ext cx="160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-25000" dirty="0" smtClean="0"/>
                <a:t>2 </a:t>
              </a:r>
              <a:r>
                <a:rPr lang="en-US" sz="2400" dirty="0" smtClean="0">
                  <a:sym typeface="Symbol"/>
                </a:rPr>
                <a:t></a:t>
              </a:r>
              <a:r>
                <a:rPr lang="en-US" sz="2400" dirty="0" smtClean="0"/>
                <a:t>Make-Set(2</a:t>
              </a:r>
              <a:r>
                <a:rPr lang="en-US" sz="2400" dirty="0"/>
                <a:t>)</a:t>
              </a:r>
            </a:p>
          </p:txBody>
        </p:sp>
        <p:sp>
          <p:nvSpPr>
            <p:cNvPr id="49293" name="Text Box 141"/>
            <p:cNvSpPr txBox="1">
              <a:spLocks noChangeArrowheads="1"/>
            </p:cNvSpPr>
            <p:nvPr/>
          </p:nvSpPr>
          <p:spPr bwMode="auto">
            <a:xfrm>
              <a:off x="195" y="1759"/>
              <a:ext cx="188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-25000" dirty="0" smtClean="0"/>
                <a:t>16 </a:t>
              </a:r>
              <a:r>
                <a:rPr lang="en-US" sz="2400" dirty="0" smtClean="0">
                  <a:sym typeface="Symbol"/>
                </a:rPr>
                <a:t> </a:t>
              </a:r>
              <a:r>
                <a:rPr lang="en-US" sz="2400" dirty="0" smtClean="0"/>
                <a:t>Make-Set(16</a:t>
              </a:r>
              <a:r>
                <a:rPr lang="en-US" sz="2400" dirty="0"/>
                <a:t>)</a:t>
              </a:r>
            </a:p>
          </p:txBody>
        </p:sp>
        <p:sp>
          <p:nvSpPr>
            <p:cNvPr id="49294" name="Text Box 142"/>
            <p:cNvSpPr txBox="1">
              <a:spLocks noChangeArrowheads="1"/>
            </p:cNvSpPr>
            <p:nvPr/>
          </p:nvSpPr>
          <p:spPr bwMode="auto">
            <a:xfrm rot="5400000">
              <a:off x="966" y="1529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sp>
        <p:nvSpPr>
          <p:cNvPr id="49295" name="Text Box 143"/>
          <p:cNvSpPr txBox="1">
            <a:spLocks noChangeArrowheads="1"/>
          </p:cNvSpPr>
          <p:nvPr/>
        </p:nvSpPr>
        <p:spPr bwMode="auto">
          <a:xfrm>
            <a:off x="701675" y="5451475"/>
            <a:ext cx="74707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Choose edges in random order and remove them if they connect two different regions</a:t>
            </a:r>
          </a:p>
        </p:txBody>
      </p:sp>
      <p:sp>
        <p:nvSpPr>
          <p:cNvPr id="49300" name="Text Box 148"/>
          <p:cNvSpPr txBox="1">
            <a:spLocks noChangeArrowheads="1"/>
          </p:cNvSpPr>
          <p:nvPr/>
        </p:nvSpPr>
        <p:spPr bwMode="auto">
          <a:xfrm>
            <a:off x="695325" y="3200400"/>
            <a:ext cx="27003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find(c</a:t>
            </a:r>
            <a:r>
              <a:rPr lang="en-US" sz="2400" baseline="-25000" dirty="0" smtClean="0"/>
              <a:t>6</a:t>
            </a:r>
            <a:r>
              <a:rPr lang="en-US" sz="2400" dirty="0"/>
              <a:t>)=</a:t>
            </a:r>
            <a:r>
              <a:rPr lang="en-US" sz="2400" dirty="0" smtClean="0"/>
              <a:t>find(c</a:t>
            </a:r>
            <a:r>
              <a:rPr lang="en-US" sz="2400" baseline="-25000" dirty="0" smtClean="0"/>
              <a:t>7</a:t>
            </a:r>
            <a:r>
              <a:rPr lang="en-US" sz="2400" dirty="0"/>
              <a:t>) ?</a:t>
            </a:r>
          </a:p>
        </p:txBody>
      </p:sp>
      <p:sp>
        <p:nvSpPr>
          <p:cNvPr id="49301" name="Text Box 149"/>
          <p:cNvSpPr txBox="1">
            <a:spLocks noChangeArrowheads="1"/>
          </p:cNvSpPr>
          <p:nvPr/>
        </p:nvSpPr>
        <p:spPr bwMode="auto">
          <a:xfrm>
            <a:off x="696913" y="3597275"/>
            <a:ext cx="27003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union(c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,c</a:t>
            </a:r>
            <a:r>
              <a:rPr lang="en-US" sz="2400" baseline="-25000" dirty="0" smtClean="0"/>
              <a:t>7</a:t>
            </a:r>
            <a:r>
              <a:rPr lang="en-US" sz="2400" dirty="0"/>
              <a:t>)</a:t>
            </a:r>
          </a:p>
        </p:txBody>
      </p:sp>
      <p:sp>
        <p:nvSpPr>
          <p:cNvPr id="49302" name="Text Box 150"/>
          <p:cNvSpPr txBox="1">
            <a:spLocks noChangeArrowheads="1"/>
          </p:cNvSpPr>
          <p:nvPr/>
        </p:nvSpPr>
        <p:spPr bwMode="auto">
          <a:xfrm>
            <a:off x="701675" y="4117975"/>
            <a:ext cx="270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find(c</a:t>
            </a:r>
            <a:r>
              <a:rPr lang="en-US" sz="2400" baseline="-25000" dirty="0" smtClean="0"/>
              <a:t>7</a:t>
            </a:r>
            <a:r>
              <a:rPr lang="en-US" sz="2400" dirty="0"/>
              <a:t>)=</a:t>
            </a:r>
            <a:r>
              <a:rPr lang="en-US" sz="2400" dirty="0" smtClean="0"/>
              <a:t>find(c</a:t>
            </a:r>
            <a:r>
              <a:rPr lang="en-US" sz="2400" baseline="-25000" dirty="0" smtClean="0"/>
              <a:t>11</a:t>
            </a:r>
            <a:r>
              <a:rPr lang="en-US" sz="2400" dirty="0"/>
              <a:t>) ?</a:t>
            </a:r>
          </a:p>
        </p:txBody>
      </p:sp>
      <p:sp>
        <p:nvSpPr>
          <p:cNvPr id="49303" name="Text Box 151"/>
          <p:cNvSpPr txBox="1">
            <a:spLocks noChangeArrowheads="1"/>
          </p:cNvSpPr>
          <p:nvPr/>
        </p:nvSpPr>
        <p:spPr bwMode="auto">
          <a:xfrm>
            <a:off x="703263" y="4514850"/>
            <a:ext cx="27003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union(c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,c</a:t>
            </a:r>
            <a:r>
              <a:rPr lang="en-US" sz="2400" baseline="-25000" dirty="0" smtClean="0"/>
              <a:t>11</a:t>
            </a:r>
            <a:r>
              <a:rPr lang="en-US" sz="2400" dirty="0"/>
              <a:t>)</a:t>
            </a:r>
          </a:p>
        </p:txBody>
      </p:sp>
      <p:sp>
        <p:nvSpPr>
          <p:cNvPr id="49306" name="Text Box 154"/>
          <p:cNvSpPr txBox="1">
            <a:spLocks noChangeArrowheads="1"/>
          </p:cNvSpPr>
          <p:nvPr/>
        </p:nvSpPr>
        <p:spPr bwMode="auto">
          <a:xfrm rot="5400000">
            <a:off x="1858169" y="4922044"/>
            <a:ext cx="5397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49308" name="Rectangle 156"/>
          <p:cNvSpPr>
            <a:spLocks noChangeArrowheads="1"/>
          </p:cNvSpPr>
          <p:nvPr/>
        </p:nvSpPr>
        <p:spPr bwMode="auto">
          <a:xfrm>
            <a:off x="3751263" y="1428750"/>
            <a:ext cx="360362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49309" name="Rectangle 157"/>
          <p:cNvSpPr>
            <a:spLocks noChangeArrowheads="1"/>
          </p:cNvSpPr>
          <p:nvPr/>
        </p:nvSpPr>
        <p:spPr bwMode="auto">
          <a:xfrm>
            <a:off x="7348538" y="4997450"/>
            <a:ext cx="360362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74" grpId="0" animBg="1"/>
      <p:bldP spid="49175" grpId="0" animBg="1"/>
      <p:bldP spid="49183" grpId="0" animBg="1"/>
      <p:bldP spid="49186" grpId="0" animBg="1"/>
      <p:bldP spid="49300" grpId="0"/>
      <p:bldP spid="49301" grpId="0"/>
      <p:bldP spid="49302" grpId="0"/>
      <p:bldP spid="49303" grpId="0"/>
      <p:bldP spid="493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782637"/>
          </a:xfrm>
        </p:spPr>
        <p:txBody>
          <a:bodyPr/>
          <a:lstStyle/>
          <a:p>
            <a:r>
              <a:rPr lang="da-DK" sz="4000" dirty="0">
                <a:solidFill>
                  <a:srgbClr val="008000"/>
                </a:solidFill>
              </a:rPr>
              <a:t>Fun </a:t>
            </a:r>
            <a:r>
              <a:rPr lang="da-DK" sz="4000" dirty="0" smtClean="0">
                <a:solidFill>
                  <a:srgbClr val="008000"/>
                </a:solidFill>
              </a:rPr>
              <a:t>aplication: </a:t>
            </a:r>
            <a:r>
              <a:rPr lang="da-DK" sz="4000" dirty="0">
                <a:solidFill>
                  <a:srgbClr val="008000"/>
                </a:solidFill>
              </a:rPr>
              <a:t>Generating mazes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3903663" y="15811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4822825" y="15811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5722938" y="15811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6623050" y="15811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903663" y="3395663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822825" y="3395663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6623050" y="3395663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922713" y="24955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4841875" y="24955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5741988" y="2495550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6642100" y="2495550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3922713" y="4295775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4841875" y="4295775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rot="-5400000">
            <a:off x="3472656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 rot="-5400000">
            <a:off x="4372768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rot="-5400000">
            <a:off x="5272881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 rot="-5400000">
            <a:off x="6172993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 rot="-5400000">
            <a:off x="3472657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rot="-5400000">
            <a:off x="4372769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 rot="-5400000">
            <a:off x="5272882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 rot="-5400000">
            <a:off x="3472656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 rot="-5400000">
            <a:off x="4372768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rot="-5400000">
            <a:off x="6172993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rot="-5400000">
            <a:off x="3471068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 rot="-5400000">
            <a:off x="4372768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 rot="-5400000">
            <a:off x="5272881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8" name="Line 34"/>
          <p:cNvSpPr>
            <a:spLocks noChangeShapeType="1"/>
          </p:cNvSpPr>
          <p:nvPr/>
        </p:nvSpPr>
        <p:spPr bwMode="auto">
          <a:xfrm rot="-5400000">
            <a:off x="6172993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>
            <a:off x="3903663" y="5195888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>
            <a:off x="4822825" y="5195888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>
            <a:off x="5722938" y="5195888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6623050" y="5195888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 rot="-5400000">
            <a:off x="7073106" y="20312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 rot="-5400000">
            <a:off x="7073107" y="3845719"/>
            <a:ext cx="9001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rot="-5400000">
            <a:off x="7073106" y="2945607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rot="-5400000">
            <a:off x="7073106" y="4745832"/>
            <a:ext cx="9001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103914" name="Group 490"/>
          <p:cNvGraphicFramePr>
            <a:graphicFrameLocks noGrp="1"/>
          </p:cNvGraphicFramePr>
          <p:nvPr/>
        </p:nvGraphicFramePr>
        <p:xfrm>
          <a:off x="3916363" y="1589088"/>
          <a:ext cx="3600450" cy="3600452"/>
        </p:xfrm>
        <a:graphic>
          <a:graphicData uri="http://schemas.openxmlformats.org/drawingml/2006/table">
            <a:tbl>
              <a:tblPr/>
              <a:tblGrid>
                <a:gridCol w="90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915" name="Rectangle 491"/>
          <p:cNvSpPr>
            <a:spLocks noChangeArrowheads="1"/>
          </p:cNvSpPr>
          <p:nvPr/>
        </p:nvSpPr>
        <p:spPr bwMode="auto">
          <a:xfrm>
            <a:off x="3751263" y="1428750"/>
            <a:ext cx="360362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03916" name="Rectangle 492"/>
          <p:cNvSpPr>
            <a:spLocks noChangeArrowheads="1"/>
          </p:cNvSpPr>
          <p:nvPr/>
        </p:nvSpPr>
        <p:spPr bwMode="auto">
          <a:xfrm>
            <a:off x="7348538" y="4997450"/>
            <a:ext cx="360362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3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  <p:bldP spid="103434" grpId="0" animBg="1"/>
      <p:bldP spid="103435" grpId="0" animBg="1"/>
      <p:bldP spid="103436" grpId="0" animBg="1"/>
      <p:bldP spid="103438" grpId="0" animBg="1"/>
      <p:bldP spid="103439" grpId="0" animBg="1"/>
      <p:bldP spid="103446" grpId="0" animBg="1"/>
      <p:bldP spid="103448" grpId="0" animBg="1"/>
      <p:bldP spid="103456" grpId="0" animBg="1"/>
      <p:bldP spid="103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2501900" y="1227138"/>
            <a:ext cx="4002088" cy="4002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82637"/>
          </a:xfrm>
          <a:noFill/>
          <a:ln/>
        </p:spPr>
        <p:txBody>
          <a:bodyPr/>
          <a:lstStyle/>
          <a:p>
            <a:r>
              <a:rPr lang="da-DK" sz="3800">
                <a:solidFill>
                  <a:srgbClr val="008000"/>
                </a:solidFill>
              </a:rPr>
              <a:t>Generating mazes – a larger example</a:t>
            </a:r>
            <a:endParaRPr lang="en-US" sz="380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71" name="Text Box 7"/>
              <p:cNvSpPr txBox="1">
                <a:spLocks noChangeArrowheads="1"/>
              </p:cNvSpPr>
              <p:nvPr/>
            </p:nvSpPr>
            <p:spPr bwMode="auto">
              <a:xfrm>
                <a:off x="0" y="5589588"/>
                <a:ext cx="9144000" cy="7176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Construction time  –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89588"/>
                <a:ext cx="9144000" cy="717697"/>
              </a:xfrm>
              <a:prstGeom prst="rect">
                <a:avLst/>
              </a:prstGeom>
              <a:blipFill>
                <a:blip r:embed="rId3"/>
                <a:stretch>
                  <a:fillRect t="-9322" b="-2542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2" name="AutoShape 8"/>
          <p:cNvSpPr>
            <a:spLocks/>
          </p:cNvSpPr>
          <p:nvPr/>
        </p:nvSpPr>
        <p:spPr bwMode="auto">
          <a:xfrm>
            <a:off x="1960563" y="1447800"/>
            <a:ext cx="450850" cy="3602038"/>
          </a:xfrm>
          <a:prstGeom prst="leftBrace">
            <a:avLst>
              <a:gd name="adj1" fmla="val 665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73" name="Text Box 9"/>
              <p:cNvSpPr txBox="1">
                <a:spLocks noChangeArrowheads="1"/>
              </p:cNvSpPr>
              <p:nvPr/>
            </p:nvSpPr>
            <p:spPr bwMode="auto">
              <a:xfrm>
                <a:off x="1530092" y="2908300"/>
                <a:ext cx="450850" cy="5794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i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3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092" y="2908300"/>
                <a:ext cx="450850" cy="579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2793076" y="1230284"/>
            <a:ext cx="3433157" cy="3981796"/>
          </a:xfrm>
          <a:custGeom>
            <a:avLst/>
            <a:gdLst>
              <a:gd name="connsiteX0" fmla="*/ 0 w 3433157"/>
              <a:gd name="connsiteY0" fmla="*/ 0 h 3981796"/>
              <a:gd name="connsiteX1" fmla="*/ 8313 w 3433157"/>
              <a:gd name="connsiteY1" fmla="*/ 307571 h 3981796"/>
              <a:gd name="connsiteX2" fmla="*/ 814648 w 3433157"/>
              <a:gd name="connsiteY2" fmla="*/ 315883 h 3981796"/>
              <a:gd name="connsiteX3" fmla="*/ 814648 w 3433157"/>
              <a:gd name="connsiteY3" fmla="*/ 515389 h 3981796"/>
              <a:gd name="connsiteX4" fmla="*/ 1005840 w 3433157"/>
              <a:gd name="connsiteY4" fmla="*/ 532014 h 3981796"/>
              <a:gd name="connsiteX5" fmla="*/ 1014153 w 3433157"/>
              <a:gd name="connsiteY5" fmla="*/ 897774 h 3981796"/>
              <a:gd name="connsiteX6" fmla="*/ 814648 w 3433157"/>
              <a:gd name="connsiteY6" fmla="*/ 922712 h 3981796"/>
              <a:gd name="connsiteX7" fmla="*/ 814648 w 3433157"/>
              <a:gd name="connsiteY7" fmla="*/ 1305098 h 3981796"/>
              <a:gd name="connsiteX8" fmla="*/ 822960 w 3433157"/>
              <a:gd name="connsiteY8" fmla="*/ 2327563 h 3981796"/>
              <a:gd name="connsiteX9" fmla="*/ 1005840 w 3433157"/>
              <a:gd name="connsiteY9" fmla="*/ 2327563 h 3981796"/>
              <a:gd name="connsiteX10" fmla="*/ 1005840 w 3433157"/>
              <a:gd name="connsiteY10" fmla="*/ 2743200 h 3981796"/>
              <a:gd name="connsiteX11" fmla="*/ 1795549 w 3433157"/>
              <a:gd name="connsiteY11" fmla="*/ 2726574 h 3981796"/>
              <a:gd name="connsiteX12" fmla="*/ 1795549 w 3433157"/>
              <a:gd name="connsiteY12" fmla="*/ 2892829 h 3981796"/>
              <a:gd name="connsiteX13" fmla="*/ 2011680 w 3433157"/>
              <a:gd name="connsiteY13" fmla="*/ 2892829 h 3981796"/>
              <a:gd name="connsiteX14" fmla="*/ 2011680 w 3433157"/>
              <a:gd name="connsiteY14" fmla="*/ 3125585 h 3981796"/>
              <a:gd name="connsiteX15" fmla="*/ 2211186 w 3433157"/>
              <a:gd name="connsiteY15" fmla="*/ 3125585 h 3981796"/>
              <a:gd name="connsiteX16" fmla="*/ 2236124 w 3433157"/>
              <a:gd name="connsiteY16" fmla="*/ 3316778 h 3981796"/>
              <a:gd name="connsiteX17" fmla="*/ 2651760 w 3433157"/>
              <a:gd name="connsiteY17" fmla="*/ 3316778 h 3981796"/>
              <a:gd name="connsiteX18" fmla="*/ 2643448 w 3433157"/>
              <a:gd name="connsiteY18" fmla="*/ 3699163 h 3981796"/>
              <a:gd name="connsiteX19" fmla="*/ 3416531 w 3433157"/>
              <a:gd name="connsiteY19" fmla="*/ 3699163 h 3981796"/>
              <a:gd name="connsiteX20" fmla="*/ 3433157 w 3433157"/>
              <a:gd name="connsiteY20" fmla="*/ 3981796 h 3981796"/>
              <a:gd name="connsiteX0" fmla="*/ 0 w 3433157"/>
              <a:gd name="connsiteY0" fmla="*/ 0 h 3981796"/>
              <a:gd name="connsiteX1" fmla="*/ 8313 w 3433157"/>
              <a:gd name="connsiteY1" fmla="*/ 307571 h 3981796"/>
              <a:gd name="connsiteX2" fmla="*/ 814648 w 3433157"/>
              <a:gd name="connsiteY2" fmla="*/ 315883 h 3981796"/>
              <a:gd name="connsiteX3" fmla="*/ 814648 w 3433157"/>
              <a:gd name="connsiteY3" fmla="*/ 515389 h 3981796"/>
              <a:gd name="connsiteX4" fmla="*/ 1005840 w 3433157"/>
              <a:gd name="connsiteY4" fmla="*/ 532014 h 3981796"/>
              <a:gd name="connsiteX5" fmla="*/ 1014153 w 3433157"/>
              <a:gd name="connsiteY5" fmla="*/ 897774 h 3981796"/>
              <a:gd name="connsiteX6" fmla="*/ 814648 w 3433157"/>
              <a:gd name="connsiteY6" fmla="*/ 922712 h 3981796"/>
              <a:gd name="connsiteX7" fmla="*/ 814648 w 3433157"/>
              <a:gd name="connsiteY7" fmla="*/ 1305098 h 3981796"/>
              <a:gd name="connsiteX8" fmla="*/ 822960 w 3433157"/>
              <a:gd name="connsiteY8" fmla="*/ 2327563 h 3981796"/>
              <a:gd name="connsiteX9" fmla="*/ 1005840 w 3433157"/>
              <a:gd name="connsiteY9" fmla="*/ 2327563 h 3981796"/>
              <a:gd name="connsiteX10" fmla="*/ 1047404 w 3433157"/>
              <a:gd name="connsiteY10" fmla="*/ 2709949 h 3981796"/>
              <a:gd name="connsiteX11" fmla="*/ 1795549 w 3433157"/>
              <a:gd name="connsiteY11" fmla="*/ 2726574 h 3981796"/>
              <a:gd name="connsiteX12" fmla="*/ 1795549 w 3433157"/>
              <a:gd name="connsiteY12" fmla="*/ 2892829 h 3981796"/>
              <a:gd name="connsiteX13" fmla="*/ 2011680 w 3433157"/>
              <a:gd name="connsiteY13" fmla="*/ 2892829 h 3981796"/>
              <a:gd name="connsiteX14" fmla="*/ 2011680 w 3433157"/>
              <a:gd name="connsiteY14" fmla="*/ 3125585 h 3981796"/>
              <a:gd name="connsiteX15" fmla="*/ 2211186 w 3433157"/>
              <a:gd name="connsiteY15" fmla="*/ 3125585 h 3981796"/>
              <a:gd name="connsiteX16" fmla="*/ 2236124 w 3433157"/>
              <a:gd name="connsiteY16" fmla="*/ 3316778 h 3981796"/>
              <a:gd name="connsiteX17" fmla="*/ 2651760 w 3433157"/>
              <a:gd name="connsiteY17" fmla="*/ 3316778 h 3981796"/>
              <a:gd name="connsiteX18" fmla="*/ 2643448 w 3433157"/>
              <a:gd name="connsiteY18" fmla="*/ 3699163 h 3981796"/>
              <a:gd name="connsiteX19" fmla="*/ 3416531 w 3433157"/>
              <a:gd name="connsiteY19" fmla="*/ 3699163 h 3981796"/>
              <a:gd name="connsiteX20" fmla="*/ 3433157 w 3433157"/>
              <a:gd name="connsiteY20" fmla="*/ 3981796 h 3981796"/>
              <a:gd name="connsiteX0" fmla="*/ 0 w 3433157"/>
              <a:gd name="connsiteY0" fmla="*/ 0 h 3981796"/>
              <a:gd name="connsiteX1" fmla="*/ 8313 w 3433157"/>
              <a:gd name="connsiteY1" fmla="*/ 307571 h 3981796"/>
              <a:gd name="connsiteX2" fmla="*/ 814648 w 3433157"/>
              <a:gd name="connsiteY2" fmla="*/ 315883 h 3981796"/>
              <a:gd name="connsiteX3" fmla="*/ 814648 w 3433157"/>
              <a:gd name="connsiteY3" fmla="*/ 515389 h 3981796"/>
              <a:gd name="connsiteX4" fmla="*/ 1005840 w 3433157"/>
              <a:gd name="connsiteY4" fmla="*/ 532014 h 3981796"/>
              <a:gd name="connsiteX5" fmla="*/ 1014153 w 3433157"/>
              <a:gd name="connsiteY5" fmla="*/ 897774 h 3981796"/>
              <a:gd name="connsiteX6" fmla="*/ 814648 w 3433157"/>
              <a:gd name="connsiteY6" fmla="*/ 922712 h 3981796"/>
              <a:gd name="connsiteX7" fmla="*/ 814648 w 3433157"/>
              <a:gd name="connsiteY7" fmla="*/ 1305098 h 3981796"/>
              <a:gd name="connsiteX8" fmla="*/ 822960 w 3433157"/>
              <a:gd name="connsiteY8" fmla="*/ 2327563 h 3981796"/>
              <a:gd name="connsiteX9" fmla="*/ 1005840 w 3433157"/>
              <a:gd name="connsiteY9" fmla="*/ 2327563 h 3981796"/>
              <a:gd name="connsiteX10" fmla="*/ 1005841 w 3433157"/>
              <a:gd name="connsiteY10" fmla="*/ 2709949 h 3981796"/>
              <a:gd name="connsiteX11" fmla="*/ 1795549 w 3433157"/>
              <a:gd name="connsiteY11" fmla="*/ 2726574 h 3981796"/>
              <a:gd name="connsiteX12" fmla="*/ 1795549 w 3433157"/>
              <a:gd name="connsiteY12" fmla="*/ 2892829 h 3981796"/>
              <a:gd name="connsiteX13" fmla="*/ 2011680 w 3433157"/>
              <a:gd name="connsiteY13" fmla="*/ 2892829 h 3981796"/>
              <a:gd name="connsiteX14" fmla="*/ 2011680 w 3433157"/>
              <a:gd name="connsiteY14" fmla="*/ 3125585 h 3981796"/>
              <a:gd name="connsiteX15" fmla="*/ 2211186 w 3433157"/>
              <a:gd name="connsiteY15" fmla="*/ 3125585 h 3981796"/>
              <a:gd name="connsiteX16" fmla="*/ 2236124 w 3433157"/>
              <a:gd name="connsiteY16" fmla="*/ 3316778 h 3981796"/>
              <a:gd name="connsiteX17" fmla="*/ 2651760 w 3433157"/>
              <a:gd name="connsiteY17" fmla="*/ 3316778 h 3981796"/>
              <a:gd name="connsiteX18" fmla="*/ 2643448 w 3433157"/>
              <a:gd name="connsiteY18" fmla="*/ 3699163 h 3981796"/>
              <a:gd name="connsiteX19" fmla="*/ 3416531 w 3433157"/>
              <a:gd name="connsiteY19" fmla="*/ 3699163 h 3981796"/>
              <a:gd name="connsiteX20" fmla="*/ 3433157 w 3433157"/>
              <a:gd name="connsiteY20" fmla="*/ 3981796 h 3981796"/>
              <a:gd name="connsiteX0" fmla="*/ 0 w 3433157"/>
              <a:gd name="connsiteY0" fmla="*/ 0 h 3981796"/>
              <a:gd name="connsiteX1" fmla="*/ 8313 w 3433157"/>
              <a:gd name="connsiteY1" fmla="*/ 307571 h 3981796"/>
              <a:gd name="connsiteX2" fmla="*/ 814648 w 3433157"/>
              <a:gd name="connsiteY2" fmla="*/ 315883 h 3981796"/>
              <a:gd name="connsiteX3" fmla="*/ 806336 w 3433157"/>
              <a:gd name="connsiteY3" fmla="*/ 548640 h 3981796"/>
              <a:gd name="connsiteX4" fmla="*/ 1005840 w 3433157"/>
              <a:gd name="connsiteY4" fmla="*/ 532014 h 3981796"/>
              <a:gd name="connsiteX5" fmla="*/ 1014153 w 3433157"/>
              <a:gd name="connsiteY5" fmla="*/ 897774 h 3981796"/>
              <a:gd name="connsiteX6" fmla="*/ 814648 w 3433157"/>
              <a:gd name="connsiteY6" fmla="*/ 922712 h 3981796"/>
              <a:gd name="connsiteX7" fmla="*/ 814648 w 3433157"/>
              <a:gd name="connsiteY7" fmla="*/ 1305098 h 3981796"/>
              <a:gd name="connsiteX8" fmla="*/ 822960 w 3433157"/>
              <a:gd name="connsiteY8" fmla="*/ 2327563 h 3981796"/>
              <a:gd name="connsiteX9" fmla="*/ 1005840 w 3433157"/>
              <a:gd name="connsiteY9" fmla="*/ 2327563 h 3981796"/>
              <a:gd name="connsiteX10" fmla="*/ 1005841 w 3433157"/>
              <a:gd name="connsiteY10" fmla="*/ 2709949 h 3981796"/>
              <a:gd name="connsiteX11" fmla="*/ 1795549 w 3433157"/>
              <a:gd name="connsiteY11" fmla="*/ 2726574 h 3981796"/>
              <a:gd name="connsiteX12" fmla="*/ 1795549 w 3433157"/>
              <a:gd name="connsiteY12" fmla="*/ 2892829 h 3981796"/>
              <a:gd name="connsiteX13" fmla="*/ 2011680 w 3433157"/>
              <a:gd name="connsiteY13" fmla="*/ 2892829 h 3981796"/>
              <a:gd name="connsiteX14" fmla="*/ 2011680 w 3433157"/>
              <a:gd name="connsiteY14" fmla="*/ 3125585 h 3981796"/>
              <a:gd name="connsiteX15" fmla="*/ 2211186 w 3433157"/>
              <a:gd name="connsiteY15" fmla="*/ 3125585 h 3981796"/>
              <a:gd name="connsiteX16" fmla="*/ 2236124 w 3433157"/>
              <a:gd name="connsiteY16" fmla="*/ 3316778 h 3981796"/>
              <a:gd name="connsiteX17" fmla="*/ 2651760 w 3433157"/>
              <a:gd name="connsiteY17" fmla="*/ 3316778 h 3981796"/>
              <a:gd name="connsiteX18" fmla="*/ 2643448 w 3433157"/>
              <a:gd name="connsiteY18" fmla="*/ 3699163 h 3981796"/>
              <a:gd name="connsiteX19" fmla="*/ 3416531 w 3433157"/>
              <a:gd name="connsiteY19" fmla="*/ 3699163 h 3981796"/>
              <a:gd name="connsiteX20" fmla="*/ 3433157 w 3433157"/>
              <a:gd name="connsiteY20" fmla="*/ 3981796 h 3981796"/>
              <a:gd name="connsiteX0" fmla="*/ 0 w 3433157"/>
              <a:gd name="connsiteY0" fmla="*/ 0 h 3981796"/>
              <a:gd name="connsiteX1" fmla="*/ 8313 w 3433157"/>
              <a:gd name="connsiteY1" fmla="*/ 307571 h 3981796"/>
              <a:gd name="connsiteX2" fmla="*/ 814648 w 3433157"/>
              <a:gd name="connsiteY2" fmla="*/ 315883 h 3981796"/>
              <a:gd name="connsiteX3" fmla="*/ 806336 w 3433157"/>
              <a:gd name="connsiteY3" fmla="*/ 548640 h 3981796"/>
              <a:gd name="connsiteX4" fmla="*/ 1005840 w 3433157"/>
              <a:gd name="connsiteY4" fmla="*/ 532014 h 3981796"/>
              <a:gd name="connsiteX5" fmla="*/ 1014153 w 3433157"/>
              <a:gd name="connsiteY5" fmla="*/ 897774 h 3981796"/>
              <a:gd name="connsiteX6" fmla="*/ 814648 w 3433157"/>
              <a:gd name="connsiteY6" fmla="*/ 906086 h 3981796"/>
              <a:gd name="connsiteX7" fmla="*/ 814648 w 3433157"/>
              <a:gd name="connsiteY7" fmla="*/ 1305098 h 3981796"/>
              <a:gd name="connsiteX8" fmla="*/ 822960 w 3433157"/>
              <a:gd name="connsiteY8" fmla="*/ 2327563 h 3981796"/>
              <a:gd name="connsiteX9" fmla="*/ 1005840 w 3433157"/>
              <a:gd name="connsiteY9" fmla="*/ 2327563 h 3981796"/>
              <a:gd name="connsiteX10" fmla="*/ 1005841 w 3433157"/>
              <a:gd name="connsiteY10" fmla="*/ 2709949 h 3981796"/>
              <a:gd name="connsiteX11" fmla="*/ 1795549 w 3433157"/>
              <a:gd name="connsiteY11" fmla="*/ 2726574 h 3981796"/>
              <a:gd name="connsiteX12" fmla="*/ 1795549 w 3433157"/>
              <a:gd name="connsiteY12" fmla="*/ 2892829 h 3981796"/>
              <a:gd name="connsiteX13" fmla="*/ 2011680 w 3433157"/>
              <a:gd name="connsiteY13" fmla="*/ 2892829 h 3981796"/>
              <a:gd name="connsiteX14" fmla="*/ 2011680 w 3433157"/>
              <a:gd name="connsiteY14" fmla="*/ 3125585 h 3981796"/>
              <a:gd name="connsiteX15" fmla="*/ 2211186 w 3433157"/>
              <a:gd name="connsiteY15" fmla="*/ 3125585 h 3981796"/>
              <a:gd name="connsiteX16" fmla="*/ 2236124 w 3433157"/>
              <a:gd name="connsiteY16" fmla="*/ 3316778 h 3981796"/>
              <a:gd name="connsiteX17" fmla="*/ 2651760 w 3433157"/>
              <a:gd name="connsiteY17" fmla="*/ 3316778 h 3981796"/>
              <a:gd name="connsiteX18" fmla="*/ 2643448 w 3433157"/>
              <a:gd name="connsiteY18" fmla="*/ 3699163 h 3981796"/>
              <a:gd name="connsiteX19" fmla="*/ 3416531 w 3433157"/>
              <a:gd name="connsiteY19" fmla="*/ 3699163 h 3981796"/>
              <a:gd name="connsiteX20" fmla="*/ 3433157 w 3433157"/>
              <a:gd name="connsiteY20" fmla="*/ 3981796 h 39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33157" h="3981796">
                <a:moveTo>
                  <a:pt x="0" y="0"/>
                </a:moveTo>
                <a:lnTo>
                  <a:pt x="8313" y="307571"/>
                </a:lnTo>
                <a:lnTo>
                  <a:pt x="814648" y="315883"/>
                </a:lnTo>
                <a:lnTo>
                  <a:pt x="806336" y="548640"/>
                </a:lnTo>
                <a:lnTo>
                  <a:pt x="1005840" y="532014"/>
                </a:lnTo>
                <a:lnTo>
                  <a:pt x="1014153" y="897774"/>
                </a:lnTo>
                <a:lnTo>
                  <a:pt x="814648" y="906086"/>
                </a:lnTo>
                <a:lnTo>
                  <a:pt x="814648" y="1305098"/>
                </a:lnTo>
                <a:cubicBezTo>
                  <a:pt x="817419" y="1645920"/>
                  <a:pt x="820189" y="1986741"/>
                  <a:pt x="822960" y="2327563"/>
                </a:cubicBezTo>
                <a:lnTo>
                  <a:pt x="1005840" y="2327563"/>
                </a:lnTo>
                <a:cubicBezTo>
                  <a:pt x="1005840" y="2455025"/>
                  <a:pt x="1005841" y="2582487"/>
                  <a:pt x="1005841" y="2709949"/>
                </a:cubicBezTo>
                <a:lnTo>
                  <a:pt x="1795549" y="2726574"/>
                </a:lnTo>
                <a:lnTo>
                  <a:pt x="1795549" y="2892829"/>
                </a:lnTo>
                <a:lnTo>
                  <a:pt x="2011680" y="2892829"/>
                </a:lnTo>
                <a:lnTo>
                  <a:pt x="2011680" y="3125585"/>
                </a:lnTo>
                <a:lnTo>
                  <a:pt x="2211186" y="3125585"/>
                </a:lnTo>
                <a:lnTo>
                  <a:pt x="2236124" y="3316778"/>
                </a:lnTo>
                <a:lnTo>
                  <a:pt x="2651760" y="3316778"/>
                </a:lnTo>
                <a:lnTo>
                  <a:pt x="2643448" y="3699163"/>
                </a:lnTo>
                <a:lnTo>
                  <a:pt x="3416531" y="3699163"/>
                </a:lnTo>
                <a:lnTo>
                  <a:pt x="3433157" y="3981796"/>
                </a:lnTo>
              </a:path>
            </a:pathLst>
          </a:custGeom>
          <a:noFill/>
          <a:ln w="22225" cap="flat" cmpd="sng" algn="ctr">
            <a:solidFill>
              <a:srgbClr val="CC009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873125"/>
          </a:xfrm>
        </p:spPr>
        <p:txBody>
          <a:bodyPr/>
          <a:lstStyle/>
          <a:p>
            <a:r>
              <a:rPr lang="da-DK">
                <a:solidFill>
                  <a:srgbClr val="008000"/>
                </a:solidFill>
              </a:rPr>
              <a:t>More serious aplications: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2319338"/>
            <a:ext cx="7354888" cy="2370137"/>
          </a:xfrm>
        </p:spPr>
        <p:txBody>
          <a:bodyPr/>
          <a:lstStyle/>
          <a:p>
            <a:r>
              <a:rPr lang="da-DK"/>
              <a:t>Maintaining an equivalence relation</a:t>
            </a:r>
          </a:p>
          <a:p>
            <a:r>
              <a:rPr lang="da-DK"/>
              <a:t>Incremental connectivity in graphs</a:t>
            </a:r>
          </a:p>
          <a:p>
            <a:r>
              <a:rPr lang="da-DK"/>
              <a:t>Computing minimum spanning trees</a:t>
            </a:r>
          </a:p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[ruled,vlined]{algorithm2e}&#10;&#10;\newcommand{\MAKESET}{\mbox{{\tt make}-{\tt set}}}&#10;\newcommand{\UNION}{{\tt union}}&#10;\newcommand{\FIND}{{\tt find}}&#10;\newcommand{\LINK}{{\tt link}}&#10;&#10;\newcommand{\LEVEL}{\ensuremath{\textit{level\/}}}&#10;\newcommand{\INDEX}{\ensuremath{\textit{index\/}}}&#10;\newcommand{\RANK}{\ensuremath{\textit{rank\/}}}&#10;&#10;\begin{document}&#10;\parbox{2.2in}{&#10;\begin{function}[H]&#10;\SetVline \dontprintsemicolon \BlankLine&#10;%&#10;\eIf{$x.\RANK&gt;y.\RANK$}&#10;{$y.p\gets x$}&#10;{$x.p\gets y$ \;&#10; \If{$x.\RANK=y.\RANK$}{$y.\RANK\gets y.\RANK+1$}&#10;}&#10;\caption{\LINK($x,y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363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^{(5)}(n)\;=\; 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4"/>
  <p:tag name="PICTUREFILESIZE" val="19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^{(7)}(n)\;=\;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4"/>
  <p:tag name="PICTUREFILESIZE" val="19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^{(3)}(n)\;=\; 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4"/>
  <p:tag name="PICTUREFILESIZE" val="20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^{(2)}(n)\;=\; 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4"/>
  <p:tag name="PICTUREFILESIZE" val="20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n+5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8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2^7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"/>
  <p:tag name="PICTUREFILESIZE" val="9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2^{2^{2^n}}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7"/>
  <p:tag name="PICTUREFILESIZE" val="10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}&#10;f^{(0)}(n)\;=\;n\\[4pt]&#10;f^{(i)}(n)\;=\;f(f^{(i-1)}(n))\;, \mbox{for } i&gt;0&#10;\end{array}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5"/>
  <p:tag name="PICTUREFILESIZE" val="95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og\log 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5"/>
  <p:tag name="PICTUREFILESIZE" val="17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begin{equation*}&#10;  A_k(n) \;=\;&#10;  \begin{cases}&#10;    n+1 &amp;  \textrm{if } k= 1, \\&#10;    A_{k-1}^{(n+1)}(n) &amp; \textrm{if } k&gt; 1.\\&#10;  \end{cases}&#10;\end{equation*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2"/>
  <p:tag name="PICTUREFILESIZE" val="86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[ruled,vlined]{algorithm2e}&#10;&#10;\newcommand{\MAKESET}{\mbox{{\tt make}-{\tt set}}}&#10;\newcommand{\UNION}{{\tt union}}&#10;\newcommand{\FIND}{{\tt find}}&#10;\newcommand{\LINK}{{\tt link}}&#10;&#10;\newcommand{\LEVEL}{\ensuremath{\textit{level\/}}}&#10;\newcommand{\INDEX}{\ensuremath{\textit{index\/}}}&#10;\newcommand{\RANK}{\ensuremath{\textit{rank\/}}}&#10;&#10;\begin{document}&#10;\parbox{1.8in}{&#10;\begin{function}[H]&#10;\SetVline \dontprintsemicolon \BlankLine&#10;%&#10;\If{$x.p\ne x$}&#10;{$x.p\gets \FIND(x.p)$}&#10;\Return{$x.p$}&#10;&#10;\caption{\FIND($x$)}&#10;\end{function}&#10;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219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A_1(n) \;=\; n+1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7"/>
  <p:tag name="PICTUREFILESIZE" val="21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A_2(n) \;=\; 2n+1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73"/>
  <p:tag name="PICTUREFILESIZE" val="2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A_3(n)\;=\;(n+1)2^{n+1}-1 \;&gt;\; n2^{n+1} \;&gt;\;2^n$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7"/>
  <p:tag name="PICTUREFILESIZE" val="63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latexsym,amssymb}&#10;\newcommand{\rdots}{\mathinner{%&#10;\mkern1mu\raise3pt\hbox{.}%&#10;\mkern2mu\raise6pt\hbox{.}%&#10;\mkern2mu\raise9pt\vbox{\kern7pt\hbox{.}}\mkern1mu}}&#10;\begin{document}&#10;\newcommand{\A}{\bar{A}}&#10;$$\lower8pt\hbox{$A_4(n) \;&gt;\; Tower(n) \;=\;$} \left.\lower8pt\hbox{$2^{2^{\rdots^{{}_2}}}$}\right\} n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7"/>
  <p:tag name="PICTUREFILESIZE" val="73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latexsym,amssymb}&#10;\newcommand{\rdots}{\mathinner{%&#10;\mkern1mu\raise3pt\hbox{.}%&#10;\mkern2mu\raise6pt\hbox{.}%&#10;\mkern2mu\raise9pt\vbox{\kern7pt\hbox{.}}\mkern1mu}}&#10;\begin{document}&#10;\newcommand{\A}{\bar{A}}&#10;$$\lower8pt\hbox{$T(n) \;=\; Tower(n) \;=\;$} \left.\lower8pt\hbox{$2^{2^{\rdots^{{}_2}}}$}\right\} n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7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latexsym,amssymb}&#10;\newcommand{\rdots}{\mathinner{%&#10;\mkern1mu\raise3pt\hbox{.}%&#10;\mkern2mu\raise6pt\hbox{.}%&#10;\mkern2mu\raise9pt\vbox{\kern7pt\hbox{.}}\mkern1mu}}&#10;\begin{document}&#10;\newcommand{\A}{\bar{A}}&#10;$$T(1)=2$$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4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latexsym,amssymb}&#10;\newcommand{\rdots}{\mathinner{%&#10;\mkern1mu\raise3pt\hbox{.}%&#10;\mkern2mu\raise6pt\hbox{.}%&#10;\mkern2mu\raise9pt\vbox{\kern7pt\hbox{.}}\mkern1mu}}&#10;\begin{document}&#10;\newcommand{\A}{\bar{A}}&#10;$$T(n)=2^{T(n-1)}$$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latexsym,amssymb}&#10;\newcommand{\rdots}{\mathinner{%&#10;\mkern1mu\raise3pt\hbox{.}%&#10;\mkern2mu\raise6pt\hbox{.}%&#10;\mkern2mu\raise9pt\vbox{\kern7pt\hbox{.}}\mkern1mu}}&#10;\begin{document}&#10;\newcommand{\A}{\bar{A}}&#10;$$\lower8pt\hbox{$\A_4(n) \;=\; Tower(n) \;=\;$} \left.\lower8pt\hbox{$2^{2^{\rdots^{{}_2}}}$}\right\} n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7"/>
  <p:tag name="PICTUREFILESIZE" val="69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begin{equation*}&#10;  A_k(n) \;=\;&#10;  \begin{cases}&#10;    n+1 &amp;  \textrm{if } k= 1, \\&#10;    A_{k-1}^{(n+1)}(n) &amp; \textrm{if } k&gt; 1.\\&#10;  \end{cases}&#10;\end{equation*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2"/>
  <p:tag name="PICTUREFILESIZE" val="86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newcommand{\A}{\bar{A}}&#10;\begin{equation*}&#10;  {\A}_k(n) \;=\;&#10;  \begin{cases}&#10;    2n &amp;  \textrm{if } k= 2, \\&#10;    \A_{k-1}^{(n)}(1) &amp; \textrm{if } k&gt;2.\\&#10;  \end{cases}&#10;\end{equation*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4"/>
  <p:tag name="PICTUREFILESIZE" val="89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[ruled,vlined]{algorithm2e}&#10;&#10;\newcommand{\MAKESET}{\mbox{{\tt make}-{\tt set}}}&#10;\newcommand{\UNION}{{\tt union}}&#10;\newcommand{\FIND}{{\tt find}}&#10;\newcommand{\LINK}{{\tt link}}&#10;&#10;\newcommand{\LEVEL}{\ensuremath{\textit{level\/}}}&#10;\newcommand{\INDEX}{\ensuremath{\textit{index\/}}}&#10;\newcommand{\RANK}{\ensuremath{\textit{rank\/}}}&#10;&#10;\begin{document}&#10;\parbox{1.8in}{&#10;% \makeatletter&#10;% \renewcommand{\@algocf@funcname}{Func}&#10;% \makeatother&#10;% \renewcommand{\algorithmcfname}{Func}&#10;\begin{function}[H]&#10;% \renewcommand{\algorithmcfname}{Func}&#10;%&#10;% \SetVline&#10;\dontprintsemicolon &#10;%\BlankLine&#10;%&#10;$x\gets \mbox{\tt new-item}()$&#10;$x.\mbox{\it info}\gets i$\;&#10;$x.p\gets x$\;&#10;$x.\RANK\gets 0$\;&#10;\Return{$x$}&#10;\caption{\rm\mbox{\MAKESET}($i$)}&#10;\end{function}&#10;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1"/>
  <p:tag name="PICTUREFILESIZE" val="26939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newcommand{\A}{\bar{A}}&#10;$$\A_2(n) \;=\; 2n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6"/>
  <p:tag name="PICTUREFILESIZE" val="22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newcommand{\A}{\bar{A}}&#10;$$\A_3(n)\;=\;2^{n}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3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0}&#10;$&gt;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3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n+1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3"/>
  <p:tag name="PICTUREFILESIZE" val="199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2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0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2^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1"/>
  <p:tag name="PICTUREFILESIZE" val="19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3"/>
  <p:tag name="PICTUREFILESIZE" val="13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3"/>
  <p:tag name="PICTUREFILESIZE" val="13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3"/>
  <p:tag name="PICTUREFILESIZE" val="13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3"/>
  <p:tag name="PICTUREFILESIZE" val="1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[ruled,vlined]{algorithm2e}&#10;&#10;\newcommand{\MAKESET}{\mbox{{\tt make}-{\tt set}}}&#10;\newcommand{\UNION}{{\tt union}}&#10;\newcommand{\FIND}{{\tt find}}&#10;\newcommand{\LINK}{{\tt link}}&#10;&#10;\newcommand{\LEVEL}{\ensuremath{\textit{level\/}}}&#10;\newcommand{\INDEX}{\ensuremath{\textit{index\/}}}&#10;\newcommand{\RANK}{\ensuremath{\textit{rank\/}}}&#10;&#10;\begin{document}&#10;\parbox{2.2in}{&#10;\begin{function}[H]&#10;\SetVline \dontprintsemicolon \BlankLine&#10;%&#10;$\LINK(\FIND(x),\FIND(y))$\;&#10;\caption{\UNION($x,y$)}&#10;\end{function}&#10;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bmp256"/>
  <p:tag name="ORIGWIDTH" val="160"/>
  <p:tag name="PICTUREFILESIZE" val="15138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n-1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6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ceil\frac{n}{2}\rceil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ceil \log_2 n \rceil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14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og^*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5"/>
  <p:tag name="PICTUREFILESIZE" val="130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F(n) \quad\Longrightarrow\quad  f(n) \;=\; \min\{k\ge 1 \mid F(k)\ge n\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1"/>
  <p:tag name="PICTUREFILESIZE" val="71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Tower(n)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36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\log^*n \;=\; \min\{k\ge 1 \mid \log^{(k)}n\le 1\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90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\log^*n \;=\; \min\{k\ge 1 \mid Tower(k)\ge n\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6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\log^*n \;=\; \min\{k\ge 1 \mid \log^{(k)}n\le 1\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90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lambda_r(n) \;=\; \min\{\, k\geq1 \mid A_r(k)\ge n \,\}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59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^{(i)}(n) =&#10;\underbrace{f(f(\ldots(f(n))\ldots))}_{\mbox{$i$ times}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4"/>
  <p:tag name="PICTUREFILESIZE" val="77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alpha(n) \;=\; \min\{\, k\geq1 \mid A_k(1)\ge n \,\}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56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A_n(1)\,=\, A_{n-1}^{(2)}(1) \,=\, A_{n-1}(A_{n-1}(1)) \,&gt;\, A_{n-1}(n) \,&gt;\, A_r(n)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7"/>
  <p:tag name="PICTUREFILESIZE" val="101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lambda_3(n) \;\le\; \lceil\log_2 n\rceil \;,\; \lambda_4(n) \;\le\; \log^*n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7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alpha(n) \le \lambda_r(n) \;,\;\mbox{for } 1\le r&lt;n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5"/>
  <p:tag name="PICTUREFILESIZE" val="550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 \alpha(n) \ll \log^*n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03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alpha(n)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"/>
  <p:tag name="PICTUREFILESIZE" val="124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A_n(1)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5"/>
  <p:tag name="PICTUREFILESIZE" val="12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alpha_r(n) \;=\; \min\{\, k\geq1 \mid A_k(r)\ge n \,\}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9"/>
  <p:tag name="PICTUREFILESIZE" val="59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alpha(n) \;=\; \alpha_1(n) \;=\; \min\{\, k\geq1 \mid A_k(1)\ge n \,\}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9"/>
  <p:tag name="PICTUREFILESIZE" val="71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A_n(1)\;=\; A_{n-1}^{(2)}(1) \;=\; A_{n-1}(A_{n-1}(1)) \;&gt;\; A_{n-1}(n)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1"/>
  <p:tag name="PICTUREFILESIZE" val="8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n+1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1"/>
  <p:tag name="PICTUREFILESIZE" val="19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\alpha(n)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"/>
  <p:tag name="PICTUREFILESIZE" val="12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[A_n(1)\]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5"/>
  <p:tag name="PICTUREFILESIZE" val="12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n + \ell + f\log^*n + n\log^*n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65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\begin{center}&#10;Total cost of a sequence of\\&#10;$n$ {\tt make-set}'s, $\ell$ {\tt link}'s, and $f$ {\tt find}'s: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84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begin{document}&#10;$$=\; n(\log^*n+1) + \ell + f\log^*n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1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\Phi$ --- A potential function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2"/>
  <p:tag name="PICTUREFILESIZE" val="34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$a_i \;=\; c_i + \Phi_i-\Phi_{i-1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0"/>
  <p:tag name="PICTUREFILESIZE" val="25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$a_i \;=\; c_i + \Phi_i-\Phi_{i-1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0"/>
  <p:tag name="PICTUREFILESIZE" val="25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$\sum_{i=1}^\ell a_i \;=\; \sum_{i=1}^\ell c_i + \Phi_\ell-\Phi_{0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3"/>
  <p:tag name="PICTUREFILESIZE" val="64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If $\Phi_\ell\ge \Phi_0$ then $\displaystyle\sum_{i=1}^\ell a_i \;\ge\; \sum_{i=1}^\ell c_i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9"/>
  <p:tag name="PICTUREFILESIZE" val="79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2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0"/>
  <p:tag name="PICTUREFILESIZE" val="189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(E.g., $\Phi_\ell\ge \Phi_0=0$)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5"/>
  <p:tag name="PICTUREFILESIZE" val="35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"/>
  <p:tag name="PICTUREFILESIZE" val="4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[x]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"/>
  <p:tag name="PICTUREFILESIZE" val="8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ank[x]&lt; rank[p[x]]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9"/>
  <p:tag name="PICTUREFILESIZE" val="38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= x$ or $\RANK[x]=0$:\\[-15pt]&#10;$$\LEVEL(x)\;=\;\INDEX(x) \;=\; 0$$  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4"/>
  <p:tag name="PICTUREFILESIZE" val="88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\ne x$ and $\RANK[x]&gt;0$:&#10;\null\vspace*{-3pt}&#10;  \begin{eqnarray*}&#10;  \LEVEL(x) &amp;=&amp; \max \{\, k\ge 1 \mid A_k(\RANK[x])&#10;  \leq \RANK[p[x]] \,\}\; , \\&#10;  \INDEX(x) &amp;=&amp; \max \{\, i\ge 1 \mid A_{\LEVEL(x)}^{(i)}(\RANK[x]) \leq&#10;  \RANK[p[x]] \, \} \; .\end{eqnarray*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61"/>
  <p:tag name="PICTUREFILESIZE" val="297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$\phi(x) \;=\; (\alpha(n)-\LEVEL(x))\cdot\RANK[x]-\INDEX(x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99"/>
  <p:tag name="PICTUREFILESIZE" val="92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$\Phi \;=\; \sum_x \phi(x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1"/>
  <p:tag name="PICTUREFILESIZE" val="33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$$\phi(x) \;\ge\; 0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3"/>
  <p:tag name="PICTUREFILESIZE" val="21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\ne x$ and $\RANK[x]&gt;0$:&#10;\end{center}&#10;\null\vspace*{-15pt}&#10;$$\begin{array}{c}1\le \LEVEL(x)&lt;\alpha(n)\;,\\[2pt]&#10;1\le \INDEX(x) \le \RANK[x]\;.\end{array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0"/>
  <p:tag name="PICTUREFILESIZE" val="140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2^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9"/>
  <p:tag name="PICTUREFILESIZE" val="19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\ne x$ and $\RANK[x]&gt;0$:&#10;\end{center}&#10;\null\vspace*{-20pt}&#10;$$\begin{array}{c}1\le \LEVEL(x)&lt;\alpha(n)\end{array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0"/>
  <p:tag name="PICTUREFILESIZE" val="927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1\le\RANK[x]&lt;\RANK[p[x]]&lt;n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4"/>
  <p:tag name="PICTUREFILESIZE" val="51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A_1(\RANK[x]) = \RANK[x]+1 \le \RANK[p[x]]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7"/>
  <p:tag name="PICTUREFILESIZE" val="73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A_{\alpha(n)}(\RANK[x]) \ge A_{\alpha(n)}(1) \ge  n &gt;&#10;\RANK[p[x]]$$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8"/>
  <p:tag name="PICTUREFILESIZE" val="91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\ne x$ and $\RANK[x]&gt;0$:&#10;\null\vspace*{-7pt}&#10;  \begin{eqnarray*}&#10;  \LEVEL(x) &amp;=&amp; \max \{\, k\ge 1 \mid A_k(\RANK[x])&#10;  \leq \RANK[p[x]] \,\}  \end{eqnarray*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1"/>
  <p:tag name="PICTUREFILESIZE" val="1578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\ne x$ and $\RANK[x]&gt;0$:&#10;\end{center}&#10;\null\vspace*{-20pt}&#10;$$\begin{array}{c}1\le \INDEX(x)\le \RANK[x]\end{array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0"/>
  <p:tag name="PICTUREFILESIZE" val="95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A_{\LEVEL(x)}^{(1)}(\RANK[x]) = A_{\LEVEL(x)}(\RANK[x]) \le&#10;\RANK[p[x]]$$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3"/>
  <p:tag name="PICTUREFILESIZE" val="125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newcommand{\LEVEL}{\ensuremath{\textit{level\/}}}&#10;\newcommand{\INDEX}{\ensuremath{\textit{index\/}}}&#10;\newcommand{\RANK}{\ensuremath{\textit{rank\/}}}&#10;\begin{document}&#10;\begin{center}&#10;If $p[x]\ne x$ and $\RANK[x]&gt;0$:&#10;\null\vspace*{-5pt}&#10;  \begin{eqnarray*}&#10;    \INDEX(x) &amp;=&amp; \max \{\, i\ge 1 \mid A_{\LEVEL(x)}^{(i)}(\RANK[x]) \leq&#10;  \RANK[p[x]] \, \} \end{eqnarray*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56"/>
  <p:tag name="PICTUREFILESIZE" val="185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A_{\LEVEL(x)}^{(\RANK[x]+1)}(\RANK[x]) = A_{\LEVEL(x)+1}(\RANK[x]) &gt;&#10;\RANK[p[x]]$$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48"/>
  <p:tag name="PICTUREFILESIZE" val="148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\newcommand{\LEVEL}{\ensuremath{\textit{level\/}}}&#10;\newcommand{\INDEX}{\ensuremath{\textit{index\/}}}&#10;\newcommand{\RANK}{\ensuremath{\textit{rank\/}}}&#10;\begin{document}&#10;\color[rgb]{0,0,1}&#10;$$\phi(x) \;=\; (\alpha(n)-\LEVEL(x))\cdot\RANK[x]-\INDEX(x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4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n)\;=\; \log n&#10;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9"/>
  <p:tag name="PICTUREFILESIZE" val="22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\newcommand{\LEVEL}{\ensuremath{\textit{level\/}}}&#10;\newcommand{\INDEX}{\ensuremath{\textit{index\/}}}&#10;\newcommand{\RANK}{\ensuremath{\textit{rank\/}}}&#10;\begin{document}&#10;\color[rgb]{0,0,1}&#10;$$\begin{array}{ccll}&#10;&amp;&amp; A_{\LEVEL(x_i)}^{(\INDEX(x_i)+1)}(\RANK[x_i]) \\&#10;&amp;=&amp; A_{\LEVEL(x_i)}(A_{\LEVEL(x_i)}^{(\INDEX(x_i))}(\RANK[x_i]))\\&#10;&amp;\le&amp; A_{\LEVEL(x_i)}(\RANK[p[x_i]]) &amp; \\&#10;&amp;\le&amp; A_{\LEVEL(x_j)}(\RANK[x_j]) &amp;\\&#10;&amp;\le&amp; \RANK[p[x_j]] &amp; \\&#10;&amp;\le&amp; \RANK[x_\ell] &#10;\end{array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521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0&lt;i&lt;j&lt;\ell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7"/>
  <p:tag name="PICTUREFILESIZE" val="22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LEVEL}{\ensuremath{\textit{level\/}}}&#10;\newcommand{\INDEX}{\ensuremath{\textit{index\/}}}&#10;\newcommand{\RANK}{\ensuremath{\textit{rank\/}}}&#10;\begin{document}&#10;$$\LEVEL(x_i)=\LEVEL(x_j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7"/>
  <p:tag name="PICTUREFILESIZE" val="34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5947</TotalTime>
  <Words>1824</Words>
  <Application>Microsoft Office PowerPoint</Application>
  <PresentationFormat>On-screen Show (4:3)</PresentationFormat>
  <Paragraphs>487</Paragraphs>
  <Slides>54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Unicode MS</vt:lpstr>
      <vt:lpstr>Cambria Math</vt:lpstr>
      <vt:lpstr>Times New Roman</vt:lpstr>
      <vt:lpstr>Symbol</vt:lpstr>
      <vt:lpstr>Wingdings</vt:lpstr>
      <vt:lpstr>Default Design</vt:lpstr>
      <vt:lpstr>Union-Find  A data structure for  maintaining a collection  of disjoint sets</vt:lpstr>
      <vt:lpstr>Union-Find</vt:lpstr>
      <vt:lpstr>Union Find</vt:lpstr>
      <vt:lpstr>Union-Find</vt:lpstr>
      <vt:lpstr>Important aplication: Incremental Connectivity</vt:lpstr>
      <vt:lpstr>Fun aplication: Generating mazes</vt:lpstr>
      <vt:lpstr>Fun aplication: Generating mazes</vt:lpstr>
      <vt:lpstr>Generating mazes – a larger example</vt:lpstr>
      <vt:lpstr>More serious aplications:</vt:lpstr>
      <vt:lpstr>Implementation using linked lists</vt:lpstr>
      <vt:lpstr>Union using linked lists</vt:lpstr>
      <vt:lpstr>Union Find using linked lists Analysis</vt:lpstr>
      <vt:lpstr>Union-Find using linked lists</vt:lpstr>
      <vt:lpstr>Union-Find using linked lists</vt:lpstr>
      <vt:lpstr>Union-Find</vt:lpstr>
      <vt:lpstr>Union Find using Trees</vt:lpstr>
      <vt:lpstr>Union by rank</vt:lpstr>
      <vt:lpstr>Union by rank</vt:lpstr>
      <vt:lpstr>Union by rank</vt:lpstr>
      <vt:lpstr>Path Compression</vt:lpstr>
      <vt:lpstr>Union Find - pseudocode</vt:lpstr>
      <vt:lpstr>Union-Find Union by rank + Path compression</vt:lpstr>
      <vt:lpstr>Nesting / Repeated application</vt:lpstr>
      <vt:lpstr>Ackermann’s function (one of many variations)</vt:lpstr>
      <vt:lpstr>The Tower function</vt:lpstr>
      <vt:lpstr>Ackermann’s function (modified)</vt:lpstr>
      <vt:lpstr>Inverse functions</vt:lpstr>
      <vt:lpstr>The log^∗⁡n function</vt:lpstr>
      <vt:lpstr>Inverse Ackermann function</vt:lpstr>
      <vt:lpstr>Inverse Ackermann function</vt:lpstr>
      <vt:lpstr>O(log^∗⁡n) upper bound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Lowest Common Ancestor (LCA)</vt:lpstr>
      <vt:lpstr>The off-line LCA problem</vt:lpstr>
      <vt:lpstr>The off-line LCA problem</vt:lpstr>
      <vt:lpstr>The O((n)) upper bound for Union-Find   (For those interested)</vt:lpstr>
      <vt:lpstr>Amortized analysis (reminder)</vt:lpstr>
      <vt:lpstr>Amortized analysis (cont.)</vt:lpstr>
      <vt:lpstr>Level and Index</vt:lpstr>
      <vt:lpstr>Potentials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zwick@tau.ac.il</dc:creator>
  <cp:lastModifiedBy>zwick</cp:lastModifiedBy>
  <cp:revision>551</cp:revision>
  <dcterms:created xsi:type="dcterms:W3CDTF">2005-07-09T18:29:35Z</dcterms:created>
  <dcterms:modified xsi:type="dcterms:W3CDTF">2018-06-16T12:02:26Z</dcterms:modified>
</cp:coreProperties>
</file>