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4" r:id="rId2"/>
    <p:sldId id="765" r:id="rId3"/>
    <p:sldId id="766" r:id="rId4"/>
    <p:sldId id="767" r:id="rId5"/>
    <p:sldId id="768" r:id="rId6"/>
    <p:sldId id="769" r:id="rId7"/>
    <p:sldId id="610" r:id="rId8"/>
    <p:sldId id="611" r:id="rId9"/>
    <p:sldId id="612" r:id="rId10"/>
    <p:sldId id="613" r:id="rId11"/>
    <p:sldId id="614" r:id="rId12"/>
    <p:sldId id="770" r:id="rId13"/>
    <p:sldId id="771" r:id="rId14"/>
    <p:sldId id="772" r:id="rId15"/>
    <p:sldId id="781" r:id="rId16"/>
  </p:sldIdLst>
  <p:sldSz cx="9144000" cy="6858000" type="screen4x3"/>
  <p:notesSz cx="6845300" cy="9348788"/>
  <p:custDataLst>
    <p:tags r:id="rId19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5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FF"/>
    <a:srgbClr val="0066FF"/>
    <a:srgbClr val="663300"/>
    <a:srgbClr val="CC00CC"/>
    <a:srgbClr val="FF33CC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29" autoAdjust="0"/>
  </p:normalViewPr>
  <p:slideViewPr>
    <p:cSldViewPr snapToGrid="0" snapToObjects="1">
      <p:cViewPr varScale="1">
        <p:scale>
          <a:sx n="106" d="100"/>
          <a:sy n="106" d="100"/>
        </p:scale>
        <p:origin x="1206" y="102"/>
      </p:cViewPr>
      <p:guideLst>
        <p:guide orient="horz" pos="1965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F643B70-72F5-4B02-974E-5E4037605E6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87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40238"/>
            <a:ext cx="5019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E625E25-DBEC-4BC3-AC7F-0F9EA8BA753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176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73D6-241D-4BBB-BFEC-227D9ACB7202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89C0-034B-4629-98AF-BB6D02A1E0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6F6B-35D0-4536-B3C2-37B802F3CA98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2EDA-3C43-40BD-977F-87699513D50A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2425"/>
            <a:ext cx="1943100" cy="5743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676900" cy="5743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AF06-9830-4676-B7DE-A24A875F9C71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8750E-1E0E-4611-BC79-1B4E06425662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7408-BFB9-4F4B-B3E6-0E0B9555CF6E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F68C-BBD2-46E1-B90F-66FA6C5806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E4F3-E4B5-4CF0-86FF-C9E9C4A8D9FB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82C9-A053-4606-A934-19A999DF17D1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10B-AFF9-439F-B4DF-ACB91EB5A23B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2AF0-5082-4FCD-AC9F-D1DCC37E724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A276-62C2-4EF6-BF67-0F520333651A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0BCC-4FE8-4323-9D37-EB2FF5EE1240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5471-09FF-451D-8B0B-9341A341AC58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E813-DA2D-4777-91FF-653FB650E13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8E6C-00EA-4A9D-A529-A256D18F3259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2045-5F67-491E-BB82-F45F889CE58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452F-C285-4051-9771-43C3534AAE1C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91C-9EEF-49BE-AA94-4E87577EEE09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18B8-5B6A-4ECF-A9E0-15E862929F1F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49B4-BABD-4604-B49B-AA22EABF32C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2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812B7B-985F-4055-9F8F-BD4DB8581CAB}" type="datetime1">
              <a:rPr lang="en-US"/>
              <a:pPr>
                <a:defRPr/>
              </a:pPr>
              <a:t>6/3/2018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17F3696A-42C3-494D-9C8C-06B87DB4B42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tags" Target="../tags/tag10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tags" Target="../tags/tag9.xml"/><Relationship Id="rId16" Type="http://schemas.openxmlformats.org/officeDocument/2006/relationships/image" Target="../media/image15.png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5" Type="http://schemas.openxmlformats.org/officeDocument/2006/relationships/tags" Target="../tags/tag12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tags" Target="../tags/tag11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15.xml"/><Relationship Id="rId7" Type="http://schemas.openxmlformats.org/officeDocument/2006/relationships/image" Target="../media/image1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921259"/>
            <a:ext cx="9144000" cy="1092200"/>
          </a:xfrm>
        </p:spPr>
        <p:txBody>
          <a:bodyPr/>
          <a:lstStyle/>
          <a:p>
            <a:pPr eaLnBrk="1" hangingPunct="1"/>
            <a:r>
              <a:rPr lang="da-DK" altLang="en-US" sz="5400" dirty="0" smtClean="0">
                <a:solidFill>
                  <a:srgbClr val="FF0000"/>
                </a:solidFill>
              </a:rPr>
              <a:t/>
            </a:r>
            <a:br>
              <a:rPr lang="da-DK" altLang="en-US" sz="5400" dirty="0" smtClean="0">
                <a:solidFill>
                  <a:srgbClr val="FF0000"/>
                </a:solidFill>
              </a:rPr>
            </a:br>
            <a:r>
              <a:rPr lang="da-DK" alt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</a:t>
            </a:r>
            <a:br>
              <a:rPr lang="da-DK" alt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6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4321175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a-DK" altLang="en-US" sz="3200" dirty="0" smtClean="0">
                <a:solidFill>
                  <a:srgbClr val="0070C0"/>
                </a:solidFill>
                <a:latin typeface="Arial" charset="0"/>
              </a:rPr>
              <a:t>Haim Kaplan and Uri Zwick</a:t>
            </a:r>
          </a:p>
          <a:p>
            <a:pPr algn="ctr" eaLnBrk="1" hangingPunct="1"/>
            <a:r>
              <a:rPr lang="da-DK" altLang="en-US" sz="3200" dirty="0" smtClean="0">
                <a:solidFill>
                  <a:srgbClr val="333399"/>
                </a:solidFill>
                <a:latin typeface="Arial" charset="0"/>
              </a:rPr>
              <a:t>May 2018</a:t>
            </a:r>
            <a:endParaRPr lang="en-US" altLang="en-US" sz="32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57084"/>
            <a:ext cx="91440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dirty="0" smtClean="0">
                <a:solidFill>
                  <a:srgbClr val="009900"/>
                </a:solidFill>
                <a:latin typeface="Times New Roman" pitchFamily="18" charset="0"/>
                <a:ea typeface="+mn-ea"/>
              </a:rPr>
              <a:t>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B8704E-8A3A-4453-A5D1-AB5A7D67FDE7}" type="slidenum">
              <a:rPr lang="he-IL" smtClean="0"/>
              <a:pPr/>
              <a:t>10</a:t>
            </a:fld>
            <a:endParaRPr lang="da-DK" smtClean="0"/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Oval 36"/>
          <p:cNvSpPr>
            <a:spLocks noChangeArrowheads="1"/>
          </p:cNvSpPr>
          <p:nvPr/>
        </p:nvSpPr>
        <p:spPr bwMode="auto">
          <a:xfrm>
            <a:off x="85725" y="3606800"/>
            <a:ext cx="8853488" cy="695325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"/>
          <p:cNvSpPr txBox="1">
            <a:spLocks noChangeArrowheads="1"/>
          </p:cNvSpPr>
          <p:nvPr/>
        </p:nvSpPr>
        <p:spPr bwMode="auto">
          <a:xfrm>
            <a:off x="0" y="50591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Find the median of the medians</a:t>
            </a:r>
            <a:b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</a:br>
            <a:r>
              <a:rPr lang="en-US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(by a recursive call)</a:t>
            </a:r>
          </a:p>
        </p:txBody>
      </p:sp>
      <p:cxnSp>
        <p:nvCxnSpPr>
          <p:cNvPr id="44" name="Curved Connector 43"/>
          <p:cNvCxnSpPr/>
          <p:nvPr/>
        </p:nvCxnSpPr>
        <p:spPr bwMode="auto">
          <a:xfrm rot="10800000" flipV="1">
            <a:off x="965200" y="327263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5" name="Curved Connector 44"/>
          <p:cNvCxnSpPr/>
          <p:nvPr/>
        </p:nvCxnSpPr>
        <p:spPr bwMode="auto">
          <a:xfrm rot="10800000" flipV="1">
            <a:off x="965200" y="260588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6" name="Curved Connector 45"/>
          <p:cNvCxnSpPr/>
          <p:nvPr/>
        </p:nvCxnSpPr>
        <p:spPr bwMode="auto">
          <a:xfrm>
            <a:off x="1357313" y="394414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7" name="Curved Connector 46"/>
          <p:cNvCxnSpPr/>
          <p:nvPr/>
        </p:nvCxnSpPr>
        <p:spPr bwMode="auto">
          <a:xfrm>
            <a:off x="1357313" y="394414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8" name="Oval 50"/>
          <p:cNvSpPr>
            <a:spLocks noChangeArrowheads="1"/>
          </p:cNvSpPr>
          <p:nvPr/>
        </p:nvSpPr>
        <p:spPr bwMode="auto">
          <a:xfrm>
            <a:off x="740360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0"/>
          <p:cNvSpPr>
            <a:spLocks noChangeArrowheads="1"/>
          </p:cNvSpPr>
          <p:nvPr/>
        </p:nvSpPr>
        <p:spPr bwMode="auto">
          <a:xfrm>
            <a:off x="7403603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3003F-C2C5-4F07-B35D-D1CEBA7B9EF0}" type="slidenum">
              <a:rPr lang="he-IL" smtClean="0"/>
              <a:pPr/>
              <a:t>11</a:t>
            </a:fld>
            <a:endParaRPr lang="da-DK" smtClean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2540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55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560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2564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6"/>
          <p:cNvSpPr>
            <a:spLocks noChangeArrowheads="1"/>
          </p:cNvSpPr>
          <p:nvPr/>
        </p:nvSpPr>
        <p:spPr bwMode="auto">
          <a:xfrm>
            <a:off x="85725" y="3606800"/>
            <a:ext cx="8853488" cy="695325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0" y="50591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Find the median of the medians</a:t>
            </a:r>
            <a:b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</a:br>
            <a:r>
              <a:rPr lang="en-US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(by a recursive call)</a:t>
            </a:r>
          </a:p>
        </p:txBody>
      </p:sp>
      <p:cxnSp>
        <p:nvCxnSpPr>
          <p:cNvPr id="45" name="Curved Connector 44"/>
          <p:cNvCxnSpPr/>
          <p:nvPr/>
        </p:nvCxnSpPr>
        <p:spPr bwMode="auto">
          <a:xfrm rot="10800000" flipV="1">
            <a:off x="965200" y="327263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6" name="Curved Connector 45"/>
          <p:cNvCxnSpPr/>
          <p:nvPr/>
        </p:nvCxnSpPr>
        <p:spPr bwMode="auto">
          <a:xfrm rot="10800000" flipV="1">
            <a:off x="965200" y="260588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7" name="Curved Connector 46"/>
          <p:cNvCxnSpPr/>
          <p:nvPr/>
        </p:nvCxnSpPr>
        <p:spPr bwMode="auto">
          <a:xfrm>
            <a:off x="1357313" y="394414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8" name="Curved Connector 47"/>
          <p:cNvCxnSpPr/>
          <p:nvPr/>
        </p:nvCxnSpPr>
        <p:spPr bwMode="auto">
          <a:xfrm>
            <a:off x="1357313" y="394414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9" name="Oval 50"/>
          <p:cNvSpPr>
            <a:spLocks noChangeArrowheads="1"/>
          </p:cNvSpPr>
          <p:nvPr/>
        </p:nvSpPr>
        <p:spPr bwMode="auto">
          <a:xfrm>
            <a:off x="740360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7403603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3003F-C2C5-4F07-B35D-D1CEBA7B9EF0}" type="slidenum">
              <a:rPr lang="he-IL" smtClean="0"/>
              <a:pPr/>
              <a:t>12</a:t>
            </a:fld>
            <a:endParaRPr lang="da-DK" smtClean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solidFill>
            <a:srgbClr val="FF0000">
              <a:alpha val="48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2540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55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560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2564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6"/>
          <p:cNvSpPr>
            <a:spLocks noChangeArrowheads="1"/>
          </p:cNvSpPr>
          <p:nvPr/>
        </p:nvSpPr>
        <p:spPr bwMode="auto">
          <a:xfrm>
            <a:off x="85725" y="3606800"/>
            <a:ext cx="8853488" cy="695325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0" y="50591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Find the median of the medians</a:t>
            </a:r>
            <a:b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</a:br>
            <a:r>
              <a:rPr lang="en-US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(by a recursive call)</a:t>
            </a:r>
          </a:p>
        </p:txBody>
      </p:sp>
      <p:cxnSp>
        <p:nvCxnSpPr>
          <p:cNvPr id="43" name="Curved Connector 42"/>
          <p:cNvCxnSpPr/>
          <p:nvPr/>
        </p:nvCxnSpPr>
        <p:spPr bwMode="auto">
          <a:xfrm rot="10800000" flipV="1">
            <a:off x="965200" y="327263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4" name="Curved Connector 43"/>
          <p:cNvCxnSpPr/>
          <p:nvPr/>
        </p:nvCxnSpPr>
        <p:spPr bwMode="auto">
          <a:xfrm rot="10800000" flipV="1">
            <a:off x="965200" y="260588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5" name="Curved Connector 44"/>
          <p:cNvCxnSpPr/>
          <p:nvPr/>
        </p:nvCxnSpPr>
        <p:spPr bwMode="auto">
          <a:xfrm>
            <a:off x="1357313" y="394414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6" name="Curved Connector 45"/>
          <p:cNvCxnSpPr/>
          <p:nvPr/>
        </p:nvCxnSpPr>
        <p:spPr bwMode="auto">
          <a:xfrm>
            <a:off x="1357313" y="394414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7" name="Oval 50"/>
          <p:cNvSpPr>
            <a:spLocks noChangeArrowheads="1"/>
          </p:cNvSpPr>
          <p:nvPr/>
        </p:nvSpPr>
        <p:spPr bwMode="auto">
          <a:xfrm>
            <a:off x="740360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50"/>
          <p:cNvSpPr>
            <a:spLocks noChangeArrowheads="1"/>
          </p:cNvSpPr>
          <p:nvPr/>
        </p:nvSpPr>
        <p:spPr bwMode="auto">
          <a:xfrm>
            <a:off x="7403603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3003F-C2C5-4F07-B35D-D1CEBA7B9EF0}" type="slidenum">
              <a:rPr lang="he-IL" smtClean="0"/>
              <a:pPr/>
              <a:t>13</a:t>
            </a:fld>
            <a:endParaRPr lang="da-DK" smtClean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540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solidFill>
            <a:srgbClr val="FF0000">
              <a:alpha val="48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555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560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2564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6"/>
          <p:cNvSpPr>
            <a:spLocks noChangeArrowheads="1"/>
          </p:cNvSpPr>
          <p:nvPr/>
        </p:nvSpPr>
        <p:spPr bwMode="auto">
          <a:xfrm>
            <a:off x="85725" y="3606800"/>
            <a:ext cx="8853488" cy="695325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0" y="50591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Find the median of the medians</a:t>
            </a:r>
            <a:b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</a:br>
            <a:r>
              <a:rPr lang="en-US" kern="0" dirty="0" smtClean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(by a recursive call)</a:t>
            </a:r>
          </a:p>
        </p:txBody>
      </p:sp>
      <p:cxnSp>
        <p:nvCxnSpPr>
          <p:cNvPr id="38" name="Curved Connector 37"/>
          <p:cNvCxnSpPr>
            <a:stCxn id="22549" idx="0"/>
            <a:endCxn id="22544" idx="0"/>
          </p:cNvCxnSpPr>
          <p:nvPr/>
        </p:nvCxnSpPr>
        <p:spPr bwMode="auto">
          <a:xfrm rot="16200000" flipH="1" flipV="1">
            <a:off x="3880644" y="3200399"/>
            <a:ext cx="4763" cy="1109663"/>
          </a:xfrm>
          <a:prstGeom prst="curvedConnector3">
            <a:avLst>
              <a:gd name="adj1" fmla="val -4799496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1" name="Curved Connector 40"/>
          <p:cNvCxnSpPr>
            <a:stCxn id="22549" idx="0"/>
            <a:endCxn id="22539" idx="0"/>
          </p:cNvCxnSpPr>
          <p:nvPr/>
        </p:nvCxnSpPr>
        <p:spPr bwMode="auto">
          <a:xfrm rot="16200000" flipV="1">
            <a:off x="3349626" y="2664619"/>
            <a:ext cx="9525" cy="2166938"/>
          </a:xfrm>
          <a:prstGeom prst="curvedConnector3">
            <a:avLst>
              <a:gd name="adj1" fmla="val 3824136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4" name="Curved Connector 43"/>
          <p:cNvCxnSpPr>
            <a:stCxn id="22549" idx="0"/>
            <a:endCxn id="22534" idx="0"/>
          </p:cNvCxnSpPr>
          <p:nvPr/>
        </p:nvCxnSpPr>
        <p:spPr bwMode="auto">
          <a:xfrm rot="16200000" flipV="1">
            <a:off x="2797176" y="2112169"/>
            <a:ext cx="4762" cy="3276600"/>
          </a:xfrm>
          <a:prstGeom prst="curvedConnector3">
            <a:avLst>
              <a:gd name="adj1" fmla="val 11521882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0" name="Curved Connector 49"/>
          <p:cNvCxnSpPr/>
          <p:nvPr/>
        </p:nvCxnSpPr>
        <p:spPr bwMode="auto">
          <a:xfrm rot="5400000" flipH="1">
            <a:off x="4924712" y="3589289"/>
            <a:ext cx="4763" cy="1109663"/>
          </a:xfrm>
          <a:prstGeom prst="curvedConnector3">
            <a:avLst>
              <a:gd name="adj1" fmla="val -4799496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1" name="Curved Connector 50"/>
          <p:cNvCxnSpPr/>
          <p:nvPr/>
        </p:nvCxnSpPr>
        <p:spPr bwMode="auto">
          <a:xfrm rot="5400000">
            <a:off x="5450968" y="3053509"/>
            <a:ext cx="9525" cy="2166938"/>
          </a:xfrm>
          <a:prstGeom prst="curvedConnector3">
            <a:avLst>
              <a:gd name="adj1" fmla="val 3824136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2" name="Curved Connector 51"/>
          <p:cNvCxnSpPr/>
          <p:nvPr/>
        </p:nvCxnSpPr>
        <p:spPr bwMode="auto">
          <a:xfrm rot="5400000">
            <a:off x="6008181" y="2501059"/>
            <a:ext cx="4762" cy="3276600"/>
          </a:xfrm>
          <a:prstGeom prst="curvedConnector3">
            <a:avLst>
              <a:gd name="adj1" fmla="val 11521882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3" name="Curved Connector 52"/>
          <p:cNvCxnSpPr/>
          <p:nvPr/>
        </p:nvCxnSpPr>
        <p:spPr bwMode="auto">
          <a:xfrm rot="10800000" flipV="1">
            <a:off x="965200" y="327263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Curved Connector 53"/>
          <p:cNvCxnSpPr/>
          <p:nvPr/>
        </p:nvCxnSpPr>
        <p:spPr bwMode="auto">
          <a:xfrm rot="10800000" flipV="1">
            <a:off x="965200" y="260588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Curved Connector 54"/>
          <p:cNvCxnSpPr/>
          <p:nvPr/>
        </p:nvCxnSpPr>
        <p:spPr bwMode="auto">
          <a:xfrm>
            <a:off x="1357313" y="394414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6" name="Curved Connector 55"/>
          <p:cNvCxnSpPr/>
          <p:nvPr/>
        </p:nvCxnSpPr>
        <p:spPr bwMode="auto">
          <a:xfrm>
            <a:off x="1357313" y="394414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7" name="Curved Connector 56"/>
          <p:cNvCxnSpPr/>
          <p:nvPr/>
        </p:nvCxnSpPr>
        <p:spPr bwMode="auto">
          <a:xfrm rot="10800000" flipV="1">
            <a:off x="4255034" y="326737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8" name="Curved Connector 57"/>
          <p:cNvCxnSpPr/>
          <p:nvPr/>
        </p:nvCxnSpPr>
        <p:spPr bwMode="auto">
          <a:xfrm rot="10800000" flipV="1">
            <a:off x="4255034" y="260062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Curved Connector 58"/>
          <p:cNvCxnSpPr/>
          <p:nvPr/>
        </p:nvCxnSpPr>
        <p:spPr bwMode="auto">
          <a:xfrm>
            <a:off x="4647147" y="393888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0" name="Curved Connector 59"/>
          <p:cNvCxnSpPr/>
          <p:nvPr/>
        </p:nvCxnSpPr>
        <p:spPr bwMode="auto">
          <a:xfrm>
            <a:off x="4647147" y="393888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1" name="Curved Connector 60"/>
          <p:cNvCxnSpPr/>
          <p:nvPr/>
        </p:nvCxnSpPr>
        <p:spPr bwMode="auto">
          <a:xfrm rot="10800000" flipV="1">
            <a:off x="6299354" y="326211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2" name="Curved Connector 61"/>
          <p:cNvCxnSpPr/>
          <p:nvPr/>
        </p:nvCxnSpPr>
        <p:spPr bwMode="auto">
          <a:xfrm rot="10800000" flipV="1">
            <a:off x="6299354" y="259536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3" name="Curved Connector 62"/>
          <p:cNvCxnSpPr/>
          <p:nvPr/>
        </p:nvCxnSpPr>
        <p:spPr bwMode="auto">
          <a:xfrm>
            <a:off x="6691467" y="393362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4" name="Curved Connector 63"/>
          <p:cNvCxnSpPr/>
          <p:nvPr/>
        </p:nvCxnSpPr>
        <p:spPr bwMode="auto">
          <a:xfrm>
            <a:off x="6691467" y="393362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65" name="Oval 50"/>
          <p:cNvSpPr>
            <a:spLocks noChangeArrowheads="1"/>
          </p:cNvSpPr>
          <p:nvPr/>
        </p:nvSpPr>
        <p:spPr bwMode="auto">
          <a:xfrm>
            <a:off x="740360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0"/>
          <p:cNvSpPr>
            <a:spLocks noChangeArrowheads="1"/>
          </p:cNvSpPr>
          <p:nvPr/>
        </p:nvSpPr>
        <p:spPr bwMode="auto">
          <a:xfrm>
            <a:off x="7403603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656790" y="2958681"/>
            <a:ext cx="4177862" cy="2096814"/>
          </a:xfrm>
          <a:prstGeom prst="rect">
            <a:avLst/>
          </a:prstGeom>
          <a:solidFill>
            <a:srgbClr val="FFFF00">
              <a:alpha val="59000"/>
            </a:srgb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88676" y="1560767"/>
            <a:ext cx="4177862" cy="2096814"/>
          </a:xfrm>
          <a:prstGeom prst="rect">
            <a:avLst/>
          </a:prstGeom>
          <a:solidFill>
            <a:srgbClr val="00B0F0">
              <a:alpha val="59000"/>
            </a:srgb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3003F-C2C5-4F07-B35D-D1CEBA7B9EF0}" type="slidenum">
              <a:rPr lang="he-IL" smtClean="0"/>
              <a:pPr/>
              <a:t>14</a:t>
            </a:fld>
            <a:endParaRPr lang="da-DK" smtClean="0"/>
          </a:p>
        </p:txBody>
      </p:sp>
      <p:grpSp>
        <p:nvGrpSpPr>
          <p:cNvPr id="2" name="Group 1"/>
          <p:cNvGrpSpPr/>
          <p:nvPr/>
        </p:nvGrpSpPr>
        <p:grpSpPr>
          <a:xfrm>
            <a:off x="965200" y="1779185"/>
            <a:ext cx="392113" cy="3063875"/>
            <a:chOff x="965200" y="2409825"/>
            <a:chExt cx="392113" cy="3063875"/>
          </a:xfrm>
        </p:grpSpPr>
        <p:sp>
          <p:nvSpPr>
            <p:cNvPr id="22532" name="Oval 3"/>
            <p:cNvSpPr>
              <a:spLocks noChangeArrowheads="1"/>
            </p:cNvSpPr>
            <p:nvPr/>
          </p:nvSpPr>
          <p:spPr bwMode="auto">
            <a:xfrm>
              <a:off x="965200" y="2409825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33" name="Oval 4"/>
            <p:cNvSpPr>
              <a:spLocks noChangeArrowheads="1"/>
            </p:cNvSpPr>
            <p:nvPr/>
          </p:nvSpPr>
          <p:spPr bwMode="auto">
            <a:xfrm>
              <a:off x="965200" y="3076575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34" name="Oval 5"/>
            <p:cNvSpPr>
              <a:spLocks noChangeArrowheads="1"/>
            </p:cNvSpPr>
            <p:nvPr/>
          </p:nvSpPr>
          <p:spPr bwMode="auto">
            <a:xfrm>
              <a:off x="965200" y="374808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35" name="Oval 6"/>
            <p:cNvSpPr>
              <a:spLocks noChangeArrowheads="1"/>
            </p:cNvSpPr>
            <p:nvPr/>
          </p:nvSpPr>
          <p:spPr bwMode="auto">
            <a:xfrm>
              <a:off x="965200" y="441483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36" name="Oval 7"/>
            <p:cNvSpPr>
              <a:spLocks noChangeArrowheads="1"/>
            </p:cNvSpPr>
            <p:nvPr/>
          </p:nvSpPr>
          <p:spPr bwMode="auto">
            <a:xfrm>
              <a:off x="965200" y="508158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39144" y="1774423"/>
            <a:ext cx="392112" cy="3063875"/>
            <a:chOff x="2074863" y="2405063"/>
            <a:chExt cx="392112" cy="3063875"/>
          </a:xfrm>
        </p:grpSpPr>
        <p:sp>
          <p:nvSpPr>
            <p:cNvPr id="22537" name="Oval 8"/>
            <p:cNvSpPr>
              <a:spLocks noChangeArrowheads="1"/>
            </p:cNvSpPr>
            <p:nvPr/>
          </p:nvSpPr>
          <p:spPr bwMode="auto">
            <a:xfrm>
              <a:off x="2074863" y="2405063"/>
              <a:ext cx="392112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Oval 9"/>
            <p:cNvSpPr>
              <a:spLocks noChangeArrowheads="1"/>
            </p:cNvSpPr>
            <p:nvPr/>
          </p:nvSpPr>
          <p:spPr bwMode="auto">
            <a:xfrm>
              <a:off x="2074863" y="3071813"/>
              <a:ext cx="392112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Oval 10"/>
            <p:cNvSpPr>
              <a:spLocks noChangeArrowheads="1"/>
            </p:cNvSpPr>
            <p:nvPr/>
          </p:nvSpPr>
          <p:spPr bwMode="auto">
            <a:xfrm>
              <a:off x="2074863" y="3743325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40" name="Oval 11"/>
            <p:cNvSpPr>
              <a:spLocks noChangeArrowheads="1"/>
            </p:cNvSpPr>
            <p:nvPr/>
          </p:nvSpPr>
          <p:spPr bwMode="auto">
            <a:xfrm>
              <a:off x="2074863" y="4410075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Oval 12"/>
            <p:cNvSpPr>
              <a:spLocks noChangeArrowheads="1"/>
            </p:cNvSpPr>
            <p:nvPr/>
          </p:nvSpPr>
          <p:spPr bwMode="auto">
            <a:xfrm>
              <a:off x="2074863" y="5076825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113087" y="1788710"/>
            <a:ext cx="392112" cy="3063875"/>
            <a:chOff x="3132138" y="2419350"/>
            <a:chExt cx="392112" cy="3063875"/>
          </a:xfrm>
        </p:grpSpPr>
        <p:sp>
          <p:nvSpPr>
            <p:cNvPr id="22542" name="Oval 13"/>
            <p:cNvSpPr>
              <a:spLocks noChangeArrowheads="1"/>
            </p:cNvSpPr>
            <p:nvPr/>
          </p:nvSpPr>
          <p:spPr bwMode="auto">
            <a:xfrm>
              <a:off x="3132138" y="2419350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Oval 14"/>
            <p:cNvSpPr>
              <a:spLocks noChangeArrowheads="1"/>
            </p:cNvSpPr>
            <p:nvPr/>
          </p:nvSpPr>
          <p:spPr bwMode="auto">
            <a:xfrm>
              <a:off x="3132138" y="3086100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Oval 15"/>
            <p:cNvSpPr>
              <a:spLocks noChangeArrowheads="1"/>
            </p:cNvSpPr>
            <p:nvPr/>
          </p:nvSpPr>
          <p:spPr bwMode="auto">
            <a:xfrm>
              <a:off x="3132138" y="3757613"/>
              <a:ext cx="392112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45" name="Oval 16"/>
            <p:cNvSpPr>
              <a:spLocks noChangeArrowheads="1"/>
            </p:cNvSpPr>
            <p:nvPr/>
          </p:nvSpPr>
          <p:spPr bwMode="auto">
            <a:xfrm>
              <a:off x="3132138" y="4424363"/>
              <a:ext cx="392112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Oval 17"/>
            <p:cNvSpPr>
              <a:spLocks noChangeArrowheads="1"/>
            </p:cNvSpPr>
            <p:nvPr/>
          </p:nvSpPr>
          <p:spPr bwMode="auto">
            <a:xfrm>
              <a:off x="3132138" y="5091113"/>
              <a:ext cx="392112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187030" y="1783948"/>
            <a:ext cx="392113" cy="3063875"/>
            <a:chOff x="4241800" y="2414588"/>
            <a:chExt cx="392113" cy="3063875"/>
          </a:xfrm>
        </p:grpSpPr>
        <p:sp>
          <p:nvSpPr>
            <p:cNvPr id="22547" name="Oval 18"/>
            <p:cNvSpPr>
              <a:spLocks noChangeArrowheads="1"/>
            </p:cNvSpPr>
            <p:nvPr/>
          </p:nvSpPr>
          <p:spPr bwMode="auto">
            <a:xfrm>
              <a:off x="4241800" y="241458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Oval 19"/>
            <p:cNvSpPr>
              <a:spLocks noChangeArrowheads="1"/>
            </p:cNvSpPr>
            <p:nvPr/>
          </p:nvSpPr>
          <p:spPr bwMode="auto">
            <a:xfrm>
              <a:off x="4241800" y="308133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Oval 20"/>
            <p:cNvSpPr>
              <a:spLocks noChangeArrowheads="1"/>
            </p:cNvSpPr>
            <p:nvPr/>
          </p:nvSpPr>
          <p:spPr bwMode="auto">
            <a:xfrm>
              <a:off x="4241800" y="3752850"/>
              <a:ext cx="392113" cy="392113"/>
            </a:xfrm>
            <a:prstGeom prst="ellipse">
              <a:avLst/>
            </a:prstGeom>
            <a:solidFill>
              <a:srgbClr val="FF0000">
                <a:alpha val="48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 dirty="0" smtClean="0"/>
                <a:t>x</a:t>
              </a:r>
              <a:endParaRPr lang="en-US" i="1" dirty="0"/>
            </a:p>
          </p:txBody>
        </p:sp>
        <p:sp>
          <p:nvSpPr>
            <p:cNvPr id="22550" name="Oval 21"/>
            <p:cNvSpPr>
              <a:spLocks noChangeArrowheads="1"/>
            </p:cNvSpPr>
            <p:nvPr/>
          </p:nvSpPr>
          <p:spPr bwMode="auto">
            <a:xfrm>
              <a:off x="4241800" y="4419600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Oval 22"/>
            <p:cNvSpPr>
              <a:spLocks noChangeArrowheads="1"/>
            </p:cNvSpPr>
            <p:nvPr/>
          </p:nvSpPr>
          <p:spPr bwMode="auto">
            <a:xfrm>
              <a:off x="4241800" y="5086350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60974" y="1783948"/>
            <a:ext cx="392113" cy="3063875"/>
            <a:chOff x="5241925" y="2414588"/>
            <a:chExt cx="392113" cy="3063875"/>
          </a:xfrm>
        </p:grpSpPr>
        <p:sp>
          <p:nvSpPr>
            <p:cNvPr id="22552" name="Oval 23"/>
            <p:cNvSpPr>
              <a:spLocks noChangeArrowheads="1"/>
            </p:cNvSpPr>
            <p:nvPr/>
          </p:nvSpPr>
          <p:spPr bwMode="auto">
            <a:xfrm>
              <a:off x="5241925" y="241458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Oval 24"/>
            <p:cNvSpPr>
              <a:spLocks noChangeArrowheads="1"/>
            </p:cNvSpPr>
            <p:nvPr/>
          </p:nvSpPr>
          <p:spPr bwMode="auto">
            <a:xfrm>
              <a:off x="5241925" y="308133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25"/>
            <p:cNvSpPr>
              <a:spLocks noChangeArrowheads="1"/>
            </p:cNvSpPr>
            <p:nvPr/>
          </p:nvSpPr>
          <p:spPr bwMode="auto">
            <a:xfrm>
              <a:off x="5241925" y="3752850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55" name="Oval 26"/>
            <p:cNvSpPr>
              <a:spLocks noChangeArrowheads="1"/>
            </p:cNvSpPr>
            <p:nvPr/>
          </p:nvSpPr>
          <p:spPr bwMode="auto">
            <a:xfrm>
              <a:off x="5241925" y="4419600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27"/>
            <p:cNvSpPr>
              <a:spLocks noChangeArrowheads="1"/>
            </p:cNvSpPr>
            <p:nvPr/>
          </p:nvSpPr>
          <p:spPr bwMode="auto">
            <a:xfrm>
              <a:off x="5241925" y="5086350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334918" y="1798235"/>
            <a:ext cx="392113" cy="3063875"/>
            <a:chOff x="6299200" y="2428875"/>
            <a:chExt cx="392113" cy="3063875"/>
          </a:xfrm>
        </p:grpSpPr>
        <p:sp>
          <p:nvSpPr>
            <p:cNvPr id="22557" name="Oval 28"/>
            <p:cNvSpPr>
              <a:spLocks noChangeArrowheads="1"/>
            </p:cNvSpPr>
            <p:nvPr/>
          </p:nvSpPr>
          <p:spPr bwMode="auto">
            <a:xfrm>
              <a:off x="6299200" y="2428875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29"/>
            <p:cNvSpPr>
              <a:spLocks noChangeArrowheads="1"/>
            </p:cNvSpPr>
            <p:nvPr/>
          </p:nvSpPr>
          <p:spPr bwMode="auto">
            <a:xfrm>
              <a:off x="6299200" y="3095625"/>
              <a:ext cx="392113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Oval 30"/>
            <p:cNvSpPr>
              <a:spLocks noChangeArrowheads="1"/>
            </p:cNvSpPr>
            <p:nvPr/>
          </p:nvSpPr>
          <p:spPr bwMode="auto">
            <a:xfrm>
              <a:off x="6299200" y="376713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60" name="Oval 31"/>
            <p:cNvSpPr>
              <a:spLocks noChangeArrowheads="1"/>
            </p:cNvSpPr>
            <p:nvPr/>
          </p:nvSpPr>
          <p:spPr bwMode="auto">
            <a:xfrm>
              <a:off x="6299200" y="443388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Oval 32"/>
            <p:cNvSpPr>
              <a:spLocks noChangeArrowheads="1"/>
            </p:cNvSpPr>
            <p:nvPr/>
          </p:nvSpPr>
          <p:spPr bwMode="auto">
            <a:xfrm>
              <a:off x="6299200" y="5100638"/>
              <a:ext cx="392113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08863" y="2460223"/>
            <a:ext cx="392112" cy="1730375"/>
            <a:chOff x="7408863" y="3090863"/>
            <a:chExt cx="392112" cy="1730375"/>
          </a:xfrm>
        </p:grpSpPr>
        <p:sp>
          <p:nvSpPr>
            <p:cNvPr id="22562" name="Oval 33"/>
            <p:cNvSpPr>
              <a:spLocks noChangeArrowheads="1"/>
            </p:cNvSpPr>
            <p:nvPr/>
          </p:nvSpPr>
          <p:spPr bwMode="auto">
            <a:xfrm>
              <a:off x="7408863" y="3090863"/>
              <a:ext cx="392112" cy="39211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Oval 34"/>
            <p:cNvSpPr>
              <a:spLocks noChangeArrowheads="1"/>
            </p:cNvSpPr>
            <p:nvPr/>
          </p:nvSpPr>
          <p:spPr bwMode="auto">
            <a:xfrm>
              <a:off x="7408863" y="3762375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2564" name="Oval 35"/>
            <p:cNvSpPr>
              <a:spLocks noChangeArrowheads="1"/>
            </p:cNvSpPr>
            <p:nvPr/>
          </p:nvSpPr>
          <p:spPr bwMode="auto">
            <a:xfrm>
              <a:off x="7408863" y="4429125"/>
              <a:ext cx="392112" cy="392113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0" y="30842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Use median of the medians as pivot</a:t>
            </a:r>
            <a:endParaRPr lang="en-US" kern="0" dirty="0" smtClean="0">
              <a:solidFill>
                <a:srgbClr val="00B05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5518156" y="1032297"/>
            <a:ext cx="928688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≥ </a:t>
            </a:r>
            <a:r>
              <a:rPr lang="en-US" i="1" dirty="0" smtClean="0">
                <a:cs typeface="Times New Roman" panose="02020603050405020304" pitchFamily="18" charset="0"/>
              </a:rPr>
              <a:t>x</a:t>
            </a:r>
            <a:endParaRPr lang="en-US" i="1" dirty="0">
              <a:cs typeface="Times New Roman" panose="02020603050405020304" pitchFamily="18" charset="0"/>
            </a:endParaRPr>
          </a:p>
        </p:txBody>
      </p:sp>
      <p:sp>
        <p:nvSpPr>
          <p:cNvPr id="67" name="Text Box 38"/>
          <p:cNvSpPr txBox="1">
            <a:spLocks noChangeArrowheads="1"/>
          </p:cNvSpPr>
          <p:nvPr/>
        </p:nvSpPr>
        <p:spPr bwMode="auto">
          <a:xfrm>
            <a:off x="2281377" y="5082881"/>
            <a:ext cx="928688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≤ </a:t>
            </a:r>
            <a:r>
              <a:rPr lang="en-US" i="1" dirty="0" smtClean="0">
                <a:cs typeface="Times New Roman" panose="02020603050405020304" pitchFamily="18" charset="0"/>
              </a:rPr>
              <a:t>x</a:t>
            </a:r>
            <a:endParaRPr lang="en-US" i="1" dirty="0">
              <a:cs typeface="Times New Roman" panose="02020603050405020304" pitchFamily="18" charset="0"/>
            </a:endParaRPr>
          </a:p>
        </p:txBody>
      </p:sp>
      <p:sp>
        <p:nvSpPr>
          <p:cNvPr id="70" name="Oval 50"/>
          <p:cNvSpPr>
            <a:spLocks noChangeArrowheads="1"/>
          </p:cNvSpPr>
          <p:nvPr/>
        </p:nvSpPr>
        <p:spPr bwMode="auto">
          <a:xfrm>
            <a:off x="7403603" y="1807256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50"/>
          <p:cNvSpPr>
            <a:spLocks noChangeArrowheads="1"/>
          </p:cNvSpPr>
          <p:nvPr/>
        </p:nvSpPr>
        <p:spPr bwMode="auto">
          <a:xfrm>
            <a:off x="7403603" y="4468874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" name="Curved Connector 50"/>
          <p:cNvCxnSpPr>
            <a:stCxn id="22557" idx="2"/>
            <a:endCxn id="22559" idx="2"/>
          </p:cNvCxnSpPr>
          <p:nvPr/>
        </p:nvCxnSpPr>
        <p:spPr bwMode="auto">
          <a:xfrm rot="10800000" flipV="1">
            <a:off x="6334918" y="1994292"/>
            <a:ext cx="12700" cy="133826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2" name="Curved Connector 51"/>
          <p:cNvCxnSpPr>
            <a:stCxn id="22559" idx="4"/>
            <a:endCxn id="22549" idx="4"/>
          </p:cNvCxnSpPr>
          <p:nvPr/>
        </p:nvCxnSpPr>
        <p:spPr bwMode="auto">
          <a:xfrm rot="5400000" flipH="1">
            <a:off x="5449887" y="2447523"/>
            <a:ext cx="14287" cy="2147888"/>
          </a:xfrm>
          <a:prstGeom prst="curvedConnector3">
            <a:avLst>
              <a:gd name="adj1" fmla="val -1600056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8" name="Curved Connector 57"/>
          <p:cNvCxnSpPr>
            <a:stCxn id="22549" idx="4"/>
            <a:endCxn id="22539" idx="4"/>
          </p:cNvCxnSpPr>
          <p:nvPr/>
        </p:nvCxnSpPr>
        <p:spPr bwMode="auto">
          <a:xfrm rot="5400000" flipH="1">
            <a:off x="3304381" y="2435618"/>
            <a:ext cx="9525" cy="2147887"/>
          </a:xfrm>
          <a:prstGeom prst="curvedConnector3">
            <a:avLst>
              <a:gd name="adj1" fmla="val -2400000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1" name="Curved Connector 60"/>
          <p:cNvCxnSpPr>
            <a:stCxn id="22539" idx="2"/>
            <a:endCxn id="22541" idx="2"/>
          </p:cNvCxnSpPr>
          <p:nvPr/>
        </p:nvCxnSpPr>
        <p:spPr bwMode="auto">
          <a:xfrm rot="10800000" flipV="1">
            <a:off x="2039144" y="3308742"/>
            <a:ext cx="12700" cy="13335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988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9F575-2470-4DCD-ABFE-93D7EC5BF512}" type="slidenum">
              <a:rPr lang="he-IL" smtClean="0"/>
              <a:pPr/>
              <a:t>15</a:t>
            </a:fld>
            <a:endParaRPr lang="da-DK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graphicFrame>
        <p:nvGraphicFramePr>
          <p:cNvPr id="14338" name="Object 38"/>
          <p:cNvGraphicFramePr>
            <a:graphicFrameLocks noChangeAspect="1"/>
          </p:cNvGraphicFramePr>
          <p:nvPr/>
        </p:nvGraphicFramePr>
        <p:xfrm>
          <a:off x="1275080" y="1906270"/>
          <a:ext cx="62992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955520" imgH="431640" progId="Equation.DSMT4">
                  <p:embed/>
                </p:oleObj>
              </mc:Choice>
              <mc:Fallback>
                <p:oleObj name="Equation" r:id="rId3" imgW="1955520" imgH="4316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080" y="1906270"/>
                        <a:ext cx="6299200" cy="138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9"/>
          <p:cNvGraphicFramePr>
            <a:graphicFrameLocks noChangeAspect="1"/>
          </p:cNvGraphicFramePr>
          <p:nvPr/>
        </p:nvGraphicFramePr>
        <p:xfrm>
          <a:off x="2135188" y="3832225"/>
          <a:ext cx="30686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952200" imgH="203040" progId="Equation.DSMT4">
                  <p:embed/>
                </p:oleObj>
              </mc:Choice>
              <mc:Fallback>
                <p:oleObj name="Equation" r:id="rId5" imgW="952200" imgH="20304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3832225"/>
                        <a:ext cx="3068637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476638"/>
            <a:ext cx="9144000" cy="82832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en-US" sz="5400" kern="0" dirty="0" smtClean="0">
                <a:solidFill>
                  <a:srgbClr val="33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Selection</a:t>
            </a:r>
            <a:endParaRPr lang="en-US" altLang="en-US" sz="5400" kern="0" dirty="0" smtClean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0063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Given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/>
              <a:t> items, each with a key that </a:t>
            </a:r>
            <a:br>
              <a:rPr lang="en-US" sz="3200" dirty="0" smtClean="0"/>
            </a:br>
            <a:r>
              <a:rPr lang="en-US" sz="3200" dirty="0" smtClean="0"/>
              <a:t>belongs to a </a:t>
            </a:r>
            <a:r>
              <a:rPr lang="en-US" sz="3200" dirty="0">
                <a:solidFill>
                  <a:srgbClr val="00B050"/>
                </a:solidFill>
              </a:rPr>
              <a:t>totally ordered </a:t>
            </a:r>
            <a:r>
              <a:rPr lang="en-US" sz="3200" dirty="0" smtClean="0">
                <a:solidFill>
                  <a:srgbClr val="00B050"/>
                </a:solidFill>
              </a:rPr>
              <a:t>domain, </a:t>
            </a:r>
            <a:br>
              <a:rPr lang="en-US" sz="3200" dirty="0" smtClean="0">
                <a:solidFill>
                  <a:srgbClr val="00B050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select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the item with the </a:t>
            </a:r>
            <a:r>
              <a:rPr lang="en-US" sz="3200" i="1" dirty="0" smtClean="0">
                <a:solidFill>
                  <a:schemeClr val="accent2"/>
                </a:solidFill>
              </a:rPr>
              <a:t>k</a:t>
            </a:r>
            <a:r>
              <a:rPr lang="en-US" sz="3200" dirty="0" smtClean="0"/>
              <a:t>-</a:t>
            </a:r>
            <a:r>
              <a:rPr lang="en-US" sz="3200" dirty="0" err="1" smtClean="0"/>
              <a:t>th</a:t>
            </a:r>
            <a:r>
              <a:rPr lang="en-US" sz="3200" dirty="0" smtClean="0"/>
              <a:t> smallest key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-2580" y="324932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item with the 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</a:t>
            </a:r>
            <a:r>
              <a:rPr lang="en-US" sz="3200" i="1" dirty="0" smtClean="0">
                <a:solidFill>
                  <a:schemeClr val="accent2"/>
                </a:solidFill>
                <a:sym typeface="Symbol"/>
              </a:rPr>
              <a:t>n</a:t>
            </a:r>
            <a:r>
              <a:rPr lang="en-US" sz="3200" dirty="0" smtClean="0">
                <a:solidFill>
                  <a:schemeClr val="accent2"/>
                </a:solidFill>
                <a:sym typeface="Symbol"/>
              </a:rPr>
              <a:t>/2</a:t>
            </a:r>
            <a:r>
              <a:rPr lang="en-US" sz="3200" dirty="0" smtClean="0"/>
              <a:t>-</a:t>
            </a:r>
            <a:r>
              <a:rPr lang="en-US" sz="3200" dirty="0" err="1" smtClean="0"/>
              <a:t>th</a:t>
            </a:r>
            <a:r>
              <a:rPr lang="en-US" sz="3200" dirty="0" smtClean="0"/>
              <a:t> smallest key</a:t>
            </a:r>
            <a:br>
              <a:rPr lang="en-US" sz="3200" dirty="0" smtClean="0"/>
            </a:br>
            <a:r>
              <a:rPr lang="en-US" sz="3200" dirty="0" smtClean="0"/>
              <a:t>is called the </a:t>
            </a:r>
            <a:r>
              <a:rPr lang="en-US" sz="3200" dirty="0" smtClean="0">
                <a:solidFill>
                  <a:srgbClr val="FF0000"/>
                </a:solidFill>
              </a:rPr>
              <a:t>median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338" y="442459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</a:t>
            </a:r>
            <a:r>
              <a:rPr lang="en-US" sz="3200" i="1" dirty="0">
                <a:solidFill>
                  <a:schemeClr val="accent2"/>
                </a:solidFill>
                <a:sym typeface="Symbol"/>
              </a:rPr>
              <a:t>k</a:t>
            </a:r>
            <a:r>
              <a:rPr lang="en-US" sz="3200" dirty="0" smtClean="0"/>
              <a:t>-</a:t>
            </a:r>
            <a:r>
              <a:rPr lang="en-US" sz="3200" dirty="0" err="1" smtClean="0"/>
              <a:t>th</a:t>
            </a:r>
            <a:r>
              <a:rPr lang="en-US" sz="3200" dirty="0" smtClean="0"/>
              <a:t> smallest item is also called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i="1" dirty="0" smtClean="0">
                <a:solidFill>
                  <a:schemeClr val="accent2"/>
                </a:solidFill>
              </a:rPr>
              <a:t>k</a:t>
            </a:r>
            <a:r>
              <a:rPr lang="en-US" sz="3200" dirty="0" smtClean="0"/>
              <a:t>-</a:t>
            </a:r>
            <a:r>
              <a:rPr lang="en-US" sz="3200" dirty="0" err="1" smtClean="0"/>
              <a:t>th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order statistic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7740" y="56153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Can we do it faster than sorting?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0" y="14007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Quick-select</a:t>
            </a:r>
            <a:endParaRPr lang="en-US" sz="5400" kern="0" dirty="0" smtClean="0">
              <a:solidFill>
                <a:srgbClr val="C0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850059" y="5126096"/>
            <a:ext cx="668337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20319" y="5126096"/>
            <a:ext cx="668338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pic>
        <p:nvPicPr>
          <p:cNvPr id="22" name="Picture 2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891702" y="1337856"/>
            <a:ext cx="7360597" cy="3221404"/>
          </a:xfrm>
          <a:prstGeom prst="rect">
            <a:avLst/>
          </a:prstGeom>
          <a:noFill/>
          <a:ln/>
          <a:effectLst/>
        </p:spPr>
      </p:pic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2190580" y="5126096"/>
            <a:ext cx="668337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2860840" y="5126096"/>
            <a:ext cx="668338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3531101" y="5126096"/>
            <a:ext cx="668338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4201362" y="5126096"/>
            <a:ext cx="668337" cy="48908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4871622" y="5126096"/>
            <a:ext cx="668338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5541883" y="5126096"/>
            <a:ext cx="668337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6212143" y="5126096"/>
            <a:ext cx="668337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6882403" y="5126096"/>
            <a:ext cx="668338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7552663" y="5126096"/>
            <a:ext cx="668337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pic>
        <p:nvPicPr>
          <p:cNvPr id="44" name="Picture 4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233" y="4743643"/>
            <a:ext cx="189738" cy="3040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6945" y="4843805"/>
            <a:ext cx="228600" cy="1897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ight Brace 47"/>
          <p:cNvSpPr/>
          <p:nvPr/>
        </p:nvSpPr>
        <p:spPr bwMode="auto">
          <a:xfrm rot="5400000">
            <a:off x="2399292" y="4213426"/>
            <a:ext cx="283993" cy="3382460"/>
          </a:xfrm>
          <a:prstGeom prst="rightBrac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362099" y="6038139"/>
                <a:ext cx="2344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[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099" y="6038139"/>
                <a:ext cx="2344950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ight Brace 50"/>
          <p:cNvSpPr/>
          <p:nvPr/>
        </p:nvSpPr>
        <p:spPr bwMode="auto">
          <a:xfrm rot="5400000">
            <a:off x="6419891" y="4245546"/>
            <a:ext cx="283993" cy="3318222"/>
          </a:xfrm>
          <a:prstGeom prst="rightBrac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82981" y="6038139"/>
            <a:ext cx="234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≥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smtClean="0"/>
              <a:t>p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55431" y="4611291"/>
            <a:ext cx="490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0" y="14007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60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Quick-select</a:t>
            </a:r>
            <a:endParaRPr lang="en-US" sz="5400" kern="0" dirty="0" smtClean="0">
              <a:solidFill>
                <a:srgbClr val="C0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03" y="1337856"/>
            <a:ext cx="7360597" cy="23402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8306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(Adapted from </a:t>
            </a:r>
            <a:r>
              <a:rPr lang="en-US" dirty="0" err="1" smtClean="0"/>
              <a:t>Sedgewick’s</a:t>
            </a:r>
            <a:r>
              <a:rPr lang="en-US" dirty="0" smtClean="0"/>
              <a:t> </a:t>
            </a:r>
            <a:r>
              <a:rPr lang="en-US" i="1" dirty="0" smtClean="0"/>
              <a:t>Algorithms in Java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850059" y="5126096"/>
            <a:ext cx="668337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1520319" y="5126096"/>
            <a:ext cx="668338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190580" y="5126096"/>
            <a:ext cx="668337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2860840" y="5126096"/>
            <a:ext cx="668338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3531101" y="5126096"/>
            <a:ext cx="668338" cy="489084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sz="3200" baseline="-25000" dirty="0">
              <a:solidFill>
                <a:srgbClr val="000000"/>
              </a:solidFill>
              <a:latin typeface="Times New Roman"/>
              <a:ea typeface="ＭＳ Ｐゴシック" charset="-128"/>
              <a:cs typeface="Arial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01362" y="5126096"/>
            <a:ext cx="668337" cy="48908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4871622" y="5126096"/>
            <a:ext cx="668338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541883" y="5126096"/>
            <a:ext cx="668337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6212143" y="5126096"/>
            <a:ext cx="668337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6882403" y="5126096"/>
            <a:ext cx="668338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7552663" y="5126096"/>
            <a:ext cx="668337" cy="489084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endParaRPr lang="en-US" altLang="en-US" dirty="0">
              <a:latin typeface="Comic Sans MS" charset="0"/>
              <a:ea typeface="+mn-ea"/>
              <a:cs typeface="Arial" charset="0"/>
            </a:endParaRPr>
          </a:p>
        </p:txBody>
      </p:sp>
      <p:pic>
        <p:nvPicPr>
          <p:cNvPr id="50" name="Picture 4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233" y="4743643"/>
            <a:ext cx="189738" cy="3040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6945" y="4843805"/>
            <a:ext cx="228600" cy="1897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" name="Right Brace 53"/>
          <p:cNvSpPr/>
          <p:nvPr/>
        </p:nvSpPr>
        <p:spPr bwMode="auto">
          <a:xfrm rot="5400000">
            <a:off x="2399292" y="4213426"/>
            <a:ext cx="283993" cy="3382460"/>
          </a:xfrm>
          <a:prstGeom prst="rightBrac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62099" y="6038139"/>
                <a:ext cx="2344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[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099" y="6038139"/>
                <a:ext cx="2344950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ight Brace 55"/>
          <p:cNvSpPr/>
          <p:nvPr/>
        </p:nvSpPr>
        <p:spPr bwMode="auto">
          <a:xfrm rot="5400000">
            <a:off x="6419891" y="4245546"/>
            <a:ext cx="283993" cy="3318222"/>
          </a:xfrm>
          <a:prstGeom prst="rightBrac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82981" y="6038139"/>
            <a:ext cx="234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≥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smtClean="0"/>
              <a:t>p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55431" y="4611291"/>
            <a:ext cx="490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0" y="4075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Analysis of Quick-Select </a:t>
            </a:r>
            <a:endParaRPr lang="en-US" sz="5400" kern="0" dirty="0" smtClean="0">
              <a:solidFill>
                <a:srgbClr val="C0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19208" y="1597179"/>
            <a:ext cx="2330970" cy="3072961"/>
            <a:chOff x="689548" y="2071453"/>
            <a:chExt cx="2330970" cy="3072961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2040372" y="2267594"/>
              <a:ext cx="382863" cy="5053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2087687" y="3028295"/>
              <a:ext cx="335548" cy="3998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pic>
          <p:nvPicPr>
            <p:cNvPr id="7" name="Picture 6" descr="TP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423235" y="2772934"/>
              <a:ext cx="383250" cy="268504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Picture 9" descr="TP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12917" y="4174918"/>
              <a:ext cx="383250" cy="268504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1699334" y="2071453"/>
              <a:ext cx="420733" cy="3072961"/>
              <a:chOff x="1700880" y="2071453"/>
              <a:chExt cx="420733" cy="3072961"/>
            </a:xfrm>
          </p:grpSpPr>
          <p:pic>
            <p:nvPicPr>
              <p:cNvPr id="2" name="Picture 1" descr="TP_tmp.png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700880" y="2071453"/>
                <a:ext cx="420733" cy="268993"/>
              </a:xfrm>
              <a:prstGeom prst="rect">
                <a:avLst/>
              </a:prstGeom>
              <a:noFill/>
              <a:ln/>
              <a:effectLst/>
              <a:extLst>
                <a:ext uri="{909E8E84-426E-40DD-AFC4-6F175D3DCCD1}">
                  <a14:hiddenFill xmlns:a14="http://schemas.microsoft.com/office/drawing/2010/main"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/>
                      </a:outerShdw>
                    </a:effectLst>
                  </a14:hiddenEffects>
                </a:ext>
                <a:ext uri="{31F19639-BCED-4A60-ADC4-E9642A236FB7}">
                  <a14:hiddenScene3d xmlns:a14="http://schemas.microsoft.com/office/drawing/2010/main">
                    <a:camera prst="orthographicFront">
                      <a:rot lat="0" lon="0" rev="0"/>
                    </a:camera>
                    <a:lightRig rig="threePt" dir="t">
                      <a:rot lat="0" lon="0" rev="0"/>
                    </a:lightRig>
                  </a14:hiddenScene3d>
                </a:ext>
                <a:ext uri="{E45631CC-5BF2-4C18-A39C-3461C7D3F71A}">
                  <a14:hiddenSp3d xmlns:a14="http://schemas.microsoft.com/office/drawing/2010/main" extrusionH="457200">
                    <a:contourClr>
                      <a:srgbClr val="000000"/>
                    </a:contourClr>
                  </a14:hiddenSp3d>
                </a:ex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9" name="Picture 8" descr="TP_tmp.png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719621" y="3473926"/>
                <a:ext cx="383250" cy="268504"/>
              </a:xfrm>
              <a:prstGeom prst="rect">
                <a:avLst/>
              </a:prstGeom>
              <a:noFill/>
              <a:ln/>
              <a:effectLst/>
              <a:extLst>
                <a:ext uri="{909E8E84-426E-40DD-AFC4-6F175D3DCCD1}">
                  <a14:hiddenFill xmlns:a14="http://schemas.microsoft.com/office/drawing/2010/main"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/>
                      </a:outerShdw>
                    </a:effectLst>
                  </a14:hiddenEffects>
                </a:ext>
                <a:ext uri="{31F19639-BCED-4A60-ADC4-E9642A236FB7}">
                  <a14:hiddenScene3d xmlns:a14="http://schemas.microsoft.com/office/drawing/2010/main">
                    <a:camera prst="orthographicFront">
                      <a:rot lat="0" lon="0" rev="0"/>
                    </a:camera>
                    <a:lightRig rig="threePt" dir="t">
                      <a:rot lat="0" lon="0" rev="0"/>
                    </a:lightRig>
                  </a14:hiddenScene3d>
                </a:ext>
                <a:ext uri="{E45631CC-5BF2-4C18-A39C-3461C7D3F71A}">
                  <a14:hiddenSp3d xmlns:a14="http://schemas.microsoft.com/office/drawing/2010/main" extrusionH="457200">
                    <a:contourClr>
                      <a:srgbClr val="000000"/>
                    </a:contourClr>
                  </a14:hiddenSp3d>
                </a:ex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1" name="Picture 10" descr="TP_tmp.png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701262" y="4875910"/>
                <a:ext cx="419968" cy="268504"/>
              </a:xfrm>
              <a:prstGeom prst="rect">
                <a:avLst/>
              </a:prstGeom>
              <a:noFill/>
              <a:ln/>
              <a:effectLst/>
              <a:extLst>
                <a:ext uri="{909E8E84-426E-40DD-AFC4-6F175D3DCCD1}">
                  <a14:hiddenFill xmlns:a14="http://schemas.microsoft.com/office/drawing/2010/main">
                    <a:pattFill prst="pct5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7357" dir="2700000" rotWithShape="0">
                        <a:scrgbClr r="0" g="0" b="0"/>
                      </a:outerShdw>
                    </a:effectLst>
                  </a14:hiddenEffects>
                </a:ext>
                <a:ext uri="{31F19639-BCED-4A60-ADC4-E9642A236FB7}">
                  <a14:hiddenScene3d xmlns:a14="http://schemas.microsoft.com/office/drawing/2010/main">
                    <a:camera prst="orthographicFront">
                      <a:rot lat="0" lon="0" rev="0"/>
                    </a:camera>
                    <a:lightRig rig="threePt" dir="t">
                      <a:rot lat="0" lon="0" rev="0"/>
                    </a:lightRig>
                  </a14:hiddenScene3d>
                </a:ext>
                <a:ext uri="{E45631CC-5BF2-4C18-A39C-3461C7D3F71A}">
                  <a14:hiddenSp3d xmlns:a14="http://schemas.microsoft.com/office/drawing/2010/main" extrusionH="457200">
                    <a:contourClr>
                      <a:srgbClr val="000000"/>
                    </a:contourClr>
                  </a14:hiddenSp3d>
                </a:ex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cxnSp>
          <p:nvCxnSpPr>
            <p:cNvPr id="50" name="Straight Connector 49"/>
            <p:cNvCxnSpPr/>
            <p:nvPr/>
          </p:nvCxnSpPr>
          <p:spPr bwMode="auto">
            <a:xfrm flipH="1">
              <a:off x="1396167" y="3744442"/>
              <a:ext cx="335548" cy="3998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1396167" y="4443422"/>
              <a:ext cx="296411" cy="4467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788463" y="3087932"/>
              <a:ext cx="232055" cy="2960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1431561" y="2340446"/>
              <a:ext cx="304244" cy="38026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134967" y="3767264"/>
              <a:ext cx="255964" cy="34004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H="1">
              <a:off x="689548" y="4443422"/>
              <a:ext cx="290986" cy="37966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3323486" y="1073563"/>
                <a:ext cx="5619337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/>
                  <a:t>Lemma: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sSub>
                      <m:sSub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486" y="1073563"/>
                <a:ext cx="5619337" cy="788742"/>
              </a:xfrm>
              <a:prstGeom prst="rect">
                <a:avLst/>
              </a:prstGeom>
              <a:blipFill>
                <a:blip r:embed="rId12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0" y="4888212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Total </a:t>
            </a:r>
            <a:r>
              <a:rPr lang="en-US" sz="3200" dirty="0" smtClean="0">
                <a:solidFill>
                  <a:srgbClr val="00B050"/>
                </a:solidFill>
              </a:rPr>
              <a:t>expected</a:t>
            </a:r>
            <a:r>
              <a:rPr lang="en-US" sz="3200" dirty="0" smtClean="0"/>
              <a:t> number of </a:t>
            </a:r>
            <a:r>
              <a:rPr lang="en-US" sz="3200" i="1" dirty="0" smtClean="0"/>
              <a:t>comparisons</a:t>
            </a:r>
            <a:r>
              <a:rPr lang="en-US" sz="3200" dirty="0" smtClean="0"/>
              <a:t> is at </a:t>
            </a:r>
            <a:r>
              <a:rPr lang="en-US" sz="3200" dirty="0" smtClean="0"/>
              <a:t>most: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7551" y="5493281"/>
                <a:ext cx="9143999" cy="1057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" y="5493281"/>
                <a:ext cx="9143999" cy="105746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700172" y="3434399"/>
                <a:ext cx="60426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Expected number of items </a:t>
                </a:r>
                <a:r>
                  <a:rPr lang="en-US" i="1" dirty="0" smtClean="0"/>
                  <a:t>removed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172" y="3434399"/>
                <a:ext cx="6042626" cy="523220"/>
              </a:xfrm>
              <a:prstGeom prst="rect">
                <a:avLst/>
              </a:prstGeom>
              <a:blipFill>
                <a:blip r:embed="rId1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320590" y="3978196"/>
                <a:ext cx="6801791" cy="7936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≥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590" y="3978196"/>
                <a:ext cx="6801791" cy="7936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548958" y="1816891"/>
            <a:ext cx="5051834" cy="1621551"/>
            <a:chOff x="3548958" y="1771626"/>
            <a:chExt cx="5051834" cy="162155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368864" y="1771626"/>
                  <a:ext cx="38929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8864" y="1771626"/>
                  <a:ext cx="389299" cy="52322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3548958" y="1797579"/>
              <a:ext cx="5051834" cy="1595598"/>
              <a:chOff x="3548958" y="1797579"/>
              <a:chExt cx="5051834" cy="1595598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3548958" y="2553082"/>
                <a:ext cx="5051834" cy="362139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 bwMode="auto">
              <a:xfrm>
                <a:off x="5296274" y="2553082"/>
                <a:ext cx="0" cy="36213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5539208" y="2553082"/>
                <a:ext cx="0" cy="36213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5232903" y="2869957"/>
                    <a:ext cx="389299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32903" y="2869957"/>
                    <a:ext cx="389299" cy="523220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Left Brace 12"/>
              <p:cNvSpPr/>
              <p:nvPr/>
            </p:nvSpPr>
            <p:spPr bwMode="auto">
              <a:xfrm rot="5400000">
                <a:off x="4409375" y="1430538"/>
                <a:ext cx="269415" cy="1990250"/>
              </a:xfrm>
              <a:prstGeom prst="leftBrace">
                <a:avLst/>
              </a:prstGeom>
              <a:noFill/>
              <a:ln w="31750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Left Brace 31"/>
              <p:cNvSpPr/>
              <p:nvPr/>
            </p:nvSpPr>
            <p:spPr bwMode="auto">
              <a:xfrm rot="5400000">
                <a:off x="6948566" y="900859"/>
                <a:ext cx="263634" cy="3040818"/>
              </a:xfrm>
              <a:prstGeom prst="leftBrace">
                <a:avLst/>
              </a:prstGeom>
              <a:noFill/>
              <a:ln w="31750" cap="flat" cmpd="sng" algn="ctr">
                <a:solidFill>
                  <a:srgbClr val="CC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475248" y="1797579"/>
                    <a:ext cx="11990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5248" y="1797579"/>
                    <a:ext cx="1199000" cy="52322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46768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23" grpId="0"/>
      <p:bldP spid="26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0" y="35761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Exact analysis </a:t>
            </a:r>
            <a:r>
              <a:rPr lang="en-US" sz="5400" kern="0" dirty="0" smtClean="0">
                <a:solidFill>
                  <a:srgbClr val="C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[Knuth 1971]</a:t>
            </a:r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9" y="1483967"/>
            <a:ext cx="8134744" cy="1168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1153" y="4264868"/>
            <a:ext cx="3926369" cy="53281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Down Arrow 25"/>
          <p:cNvSpPr/>
          <p:nvPr/>
        </p:nvSpPr>
        <p:spPr bwMode="auto">
          <a:xfrm>
            <a:off x="4320821" y="2969159"/>
            <a:ext cx="508000" cy="769256"/>
          </a:xfrm>
          <a:prstGeom prst="downArrow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74482" y="2750351"/>
            <a:ext cx="4034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(Slightly more complicated than the analysis of quicksort)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2248" y="4979499"/>
            <a:ext cx="6175466" cy="41855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005" y="5579875"/>
            <a:ext cx="5221701" cy="45744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4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425BF5-75B5-4808-A58B-BCEEA210B57A}" type="slidenum">
              <a:rPr lang="he-IL" smtClean="0"/>
              <a:pPr/>
              <a:t>7</a:t>
            </a:fld>
            <a:endParaRPr lang="da-DK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480717"/>
            <a:ext cx="9144000" cy="769441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Deterministic linear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endParaRPr lang="en-US" sz="3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259176"/>
            <a:ext cx="9144000" cy="584775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[Blum, Floyd, Pratt,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Rivest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Tarjan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(1973)]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16877-73D0-4F17-AD3C-CAB1135BBDEB}" type="slidenum">
              <a:rPr lang="he-IL" smtClean="0"/>
              <a:pPr/>
              <a:t>8</a:t>
            </a:fld>
            <a:endParaRPr lang="da-DK" smtClean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965200" y="242213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965200" y="508374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9465" name="Oval 24"/>
          <p:cNvSpPr>
            <a:spLocks noChangeArrowheads="1"/>
          </p:cNvSpPr>
          <p:nvPr/>
        </p:nvSpPr>
        <p:spPr bwMode="auto">
          <a:xfrm>
            <a:off x="207486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25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26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27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28"/>
          <p:cNvSpPr>
            <a:spLocks noChangeArrowheads="1"/>
          </p:cNvSpPr>
          <p:nvPr/>
        </p:nvSpPr>
        <p:spPr bwMode="auto">
          <a:xfrm>
            <a:off x="2074863" y="5083748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29"/>
          <p:cNvSpPr>
            <a:spLocks noChangeArrowheads="1"/>
          </p:cNvSpPr>
          <p:nvPr/>
        </p:nvSpPr>
        <p:spPr bwMode="auto">
          <a:xfrm>
            <a:off x="3132138" y="242213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30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31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Oval 32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33"/>
          <p:cNvSpPr>
            <a:spLocks noChangeArrowheads="1"/>
          </p:cNvSpPr>
          <p:nvPr/>
        </p:nvSpPr>
        <p:spPr bwMode="auto">
          <a:xfrm>
            <a:off x="3132138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34"/>
          <p:cNvSpPr>
            <a:spLocks noChangeArrowheads="1"/>
          </p:cNvSpPr>
          <p:nvPr/>
        </p:nvSpPr>
        <p:spPr bwMode="auto">
          <a:xfrm>
            <a:off x="4241800" y="2422130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35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36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37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38"/>
          <p:cNvSpPr>
            <a:spLocks noChangeArrowheads="1"/>
          </p:cNvSpPr>
          <p:nvPr/>
        </p:nvSpPr>
        <p:spPr bwMode="auto">
          <a:xfrm>
            <a:off x="4241800" y="5083748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Oval 39"/>
          <p:cNvSpPr>
            <a:spLocks noChangeArrowheads="1"/>
          </p:cNvSpPr>
          <p:nvPr/>
        </p:nvSpPr>
        <p:spPr bwMode="auto">
          <a:xfrm>
            <a:off x="5241925" y="2422130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40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41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42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43"/>
          <p:cNvSpPr>
            <a:spLocks noChangeArrowheads="1"/>
          </p:cNvSpPr>
          <p:nvPr/>
        </p:nvSpPr>
        <p:spPr bwMode="auto">
          <a:xfrm>
            <a:off x="5241925" y="5083748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44"/>
          <p:cNvSpPr>
            <a:spLocks noChangeArrowheads="1"/>
          </p:cNvSpPr>
          <p:nvPr/>
        </p:nvSpPr>
        <p:spPr bwMode="auto">
          <a:xfrm>
            <a:off x="6299200" y="242213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45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46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47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48"/>
          <p:cNvSpPr>
            <a:spLocks noChangeArrowheads="1"/>
          </p:cNvSpPr>
          <p:nvPr/>
        </p:nvSpPr>
        <p:spPr bwMode="auto">
          <a:xfrm>
            <a:off x="6299200" y="508374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50"/>
          <p:cNvSpPr>
            <a:spLocks noChangeArrowheads="1"/>
          </p:cNvSpPr>
          <p:nvPr/>
        </p:nvSpPr>
        <p:spPr bwMode="auto">
          <a:xfrm>
            <a:off x="740360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Oval 51"/>
          <p:cNvSpPr>
            <a:spLocks noChangeArrowheads="1"/>
          </p:cNvSpPr>
          <p:nvPr/>
        </p:nvSpPr>
        <p:spPr bwMode="auto">
          <a:xfrm>
            <a:off x="740360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52"/>
          <p:cNvSpPr>
            <a:spLocks noChangeArrowheads="1"/>
          </p:cNvSpPr>
          <p:nvPr/>
        </p:nvSpPr>
        <p:spPr bwMode="auto">
          <a:xfrm>
            <a:off x="740360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"/>
          <p:cNvSpPr txBox="1">
            <a:spLocks noChangeArrowheads="1"/>
          </p:cNvSpPr>
          <p:nvPr/>
        </p:nvSpPr>
        <p:spPr bwMode="auto">
          <a:xfrm>
            <a:off x="0" y="434556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Split the items into 5-tuples</a:t>
            </a:r>
            <a:endParaRPr lang="en-US" kern="0" dirty="0" smtClean="0">
              <a:solidFill>
                <a:srgbClr val="C0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9" name="Oval 50"/>
          <p:cNvSpPr>
            <a:spLocks noChangeArrowheads="1"/>
          </p:cNvSpPr>
          <p:nvPr/>
        </p:nvSpPr>
        <p:spPr bwMode="auto">
          <a:xfrm>
            <a:off x="740360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50"/>
          <p:cNvSpPr>
            <a:spLocks noChangeArrowheads="1"/>
          </p:cNvSpPr>
          <p:nvPr/>
        </p:nvSpPr>
        <p:spPr bwMode="auto">
          <a:xfrm>
            <a:off x="7403603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19ADB-7F8C-4E21-A8CE-4A0DFDE35A0F}" type="slidenum">
              <a:rPr lang="he-IL" smtClean="0"/>
              <a:pPr/>
              <a:t>9</a:t>
            </a:fld>
            <a:endParaRPr lang="da-DK" smtClean="0"/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965200" y="24098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965200" y="30765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965200" y="37480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965200" y="44148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965200" y="5081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2074863" y="24050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2074863" y="30718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0"/>
          <p:cNvSpPr>
            <a:spLocks noChangeArrowheads="1"/>
          </p:cNvSpPr>
          <p:nvPr/>
        </p:nvSpPr>
        <p:spPr bwMode="auto">
          <a:xfrm>
            <a:off x="2074863" y="37433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2074863" y="44100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2"/>
          <p:cNvSpPr>
            <a:spLocks noChangeArrowheads="1"/>
          </p:cNvSpPr>
          <p:nvPr/>
        </p:nvSpPr>
        <p:spPr bwMode="auto">
          <a:xfrm>
            <a:off x="2074863" y="50768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3132138" y="241935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Oval 14"/>
          <p:cNvSpPr>
            <a:spLocks noChangeArrowheads="1"/>
          </p:cNvSpPr>
          <p:nvPr/>
        </p:nvSpPr>
        <p:spPr bwMode="auto">
          <a:xfrm>
            <a:off x="3132138" y="3086100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3132138" y="37576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Oval 16"/>
          <p:cNvSpPr>
            <a:spLocks noChangeArrowheads="1"/>
          </p:cNvSpPr>
          <p:nvPr/>
        </p:nvSpPr>
        <p:spPr bwMode="auto">
          <a:xfrm>
            <a:off x="3132138" y="44243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3132138" y="509111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18"/>
          <p:cNvSpPr>
            <a:spLocks noChangeArrowheads="1"/>
          </p:cNvSpPr>
          <p:nvPr/>
        </p:nvSpPr>
        <p:spPr bwMode="auto">
          <a:xfrm>
            <a:off x="4241800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19"/>
          <p:cNvSpPr>
            <a:spLocks noChangeArrowheads="1"/>
          </p:cNvSpPr>
          <p:nvPr/>
        </p:nvSpPr>
        <p:spPr bwMode="auto">
          <a:xfrm>
            <a:off x="4241800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0"/>
          <p:cNvSpPr>
            <a:spLocks noChangeArrowheads="1"/>
          </p:cNvSpPr>
          <p:nvPr/>
        </p:nvSpPr>
        <p:spPr bwMode="auto">
          <a:xfrm>
            <a:off x="4241800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1"/>
          <p:cNvSpPr>
            <a:spLocks noChangeArrowheads="1"/>
          </p:cNvSpPr>
          <p:nvPr/>
        </p:nvSpPr>
        <p:spPr bwMode="auto">
          <a:xfrm>
            <a:off x="4241800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2"/>
          <p:cNvSpPr>
            <a:spLocks noChangeArrowheads="1"/>
          </p:cNvSpPr>
          <p:nvPr/>
        </p:nvSpPr>
        <p:spPr bwMode="auto">
          <a:xfrm>
            <a:off x="4241800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23"/>
          <p:cNvSpPr>
            <a:spLocks noChangeArrowheads="1"/>
          </p:cNvSpPr>
          <p:nvPr/>
        </p:nvSpPr>
        <p:spPr bwMode="auto">
          <a:xfrm>
            <a:off x="5241925" y="24145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4"/>
          <p:cNvSpPr>
            <a:spLocks noChangeArrowheads="1"/>
          </p:cNvSpPr>
          <p:nvPr/>
        </p:nvSpPr>
        <p:spPr bwMode="auto">
          <a:xfrm>
            <a:off x="5241925" y="30813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25"/>
          <p:cNvSpPr>
            <a:spLocks noChangeArrowheads="1"/>
          </p:cNvSpPr>
          <p:nvPr/>
        </p:nvSpPr>
        <p:spPr bwMode="auto">
          <a:xfrm>
            <a:off x="5241925" y="37528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6"/>
          <p:cNvSpPr>
            <a:spLocks noChangeArrowheads="1"/>
          </p:cNvSpPr>
          <p:nvPr/>
        </p:nvSpPr>
        <p:spPr bwMode="auto">
          <a:xfrm>
            <a:off x="5241925" y="441960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27"/>
          <p:cNvSpPr>
            <a:spLocks noChangeArrowheads="1"/>
          </p:cNvSpPr>
          <p:nvPr/>
        </p:nvSpPr>
        <p:spPr bwMode="auto">
          <a:xfrm>
            <a:off x="5241925" y="5086350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Oval 28"/>
          <p:cNvSpPr>
            <a:spLocks noChangeArrowheads="1"/>
          </p:cNvSpPr>
          <p:nvPr/>
        </p:nvSpPr>
        <p:spPr bwMode="auto">
          <a:xfrm>
            <a:off x="6299200" y="242887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Oval 29"/>
          <p:cNvSpPr>
            <a:spLocks noChangeArrowheads="1"/>
          </p:cNvSpPr>
          <p:nvPr/>
        </p:nvSpPr>
        <p:spPr bwMode="auto">
          <a:xfrm>
            <a:off x="6299200" y="3095625"/>
            <a:ext cx="392113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0"/>
          <p:cNvSpPr>
            <a:spLocks noChangeArrowheads="1"/>
          </p:cNvSpPr>
          <p:nvPr/>
        </p:nvSpPr>
        <p:spPr bwMode="auto">
          <a:xfrm>
            <a:off x="6299200" y="37671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1"/>
          <p:cNvSpPr>
            <a:spLocks noChangeArrowheads="1"/>
          </p:cNvSpPr>
          <p:nvPr/>
        </p:nvSpPr>
        <p:spPr bwMode="auto">
          <a:xfrm>
            <a:off x="6299200" y="443388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32"/>
          <p:cNvSpPr>
            <a:spLocks noChangeArrowheads="1"/>
          </p:cNvSpPr>
          <p:nvPr/>
        </p:nvSpPr>
        <p:spPr bwMode="auto">
          <a:xfrm>
            <a:off x="6299200" y="5100638"/>
            <a:ext cx="392113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33"/>
          <p:cNvSpPr>
            <a:spLocks noChangeArrowheads="1"/>
          </p:cNvSpPr>
          <p:nvPr/>
        </p:nvSpPr>
        <p:spPr bwMode="auto">
          <a:xfrm>
            <a:off x="7408863" y="3090863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4"/>
          <p:cNvSpPr>
            <a:spLocks noChangeArrowheads="1"/>
          </p:cNvSpPr>
          <p:nvPr/>
        </p:nvSpPr>
        <p:spPr bwMode="auto">
          <a:xfrm>
            <a:off x="7408863" y="376237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35"/>
          <p:cNvSpPr>
            <a:spLocks noChangeArrowheads="1"/>
          </p:cNvSpPr>
          <p:nvPr/>
        </p:nvSpPr>
        <p:spPr bwMode="auto">
          <a:xfrm>
            <a:off x="7408863" y="4429125"/>
            <a:ext cx="392112" cy="39211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"/>
          <p:cNvSpPr txBox="1">
            <a:spLocks noChangeArrowheads="1"/>
          </p:cNvSpPr>
          <p:nvPr/>
        </p:nvSpPr>
        <p:spPr bwMode="auto">
          <a:xfrm>
            <a:off x="0" y="434556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Find the median of each 5-tuples</a:t>
            </a:r>
            <a:endParaRPr lang="en-US" kern="0" dirty="0" smtClean="0">
              <a:solidFill>
                <a:srgbClr val="C0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cxnSp>
        <p:nvCxnSpPr>
          <p:cNvPr id="4" name="Curved Connector 3"/>
          <p:cNvCxnSpPr>
            <a:stCxn id="20485" idx="2"/>
            <a:endCxn id="20486" idx="2"/>
          </p:cNvCxnSpPr>
          <p:nvPr/>
        </p:nvCxnSpPr>
        <p:spPr bwMode="auto">
          <a:xfrm rot="10800000" flipV="1">
            <a:off x="965200" y="3272632"/>
            <a:ext cx="12700" cy="671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2" name="Curved Connector 41"/>
          <p:cNvCxnSpPr>
            <a:stCxn id="20484" idx="2"/>
            <a:endCxn id="20486" idx="2"/>
          </p:cNvCxnSpPr>
          <p:nvPr/>
        </p:nvCxnSpPr>
        <p:spPr bwMode="auto">
          <a:xfrm rot="10800000" flipV="1">
            <a:off x="965200" y="2605882"/>
            <a:ext cx="12700" cy="1338262"/>
          </a:xfrm>
          <a:prstGeom prst="curvedConnector3">
            <a:avLst>
              <a:gd name="adj1" fmla="val 4406898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7" name="Curved Connector 46"/>
          <p:cNvCxnSpPr>
            <a:stCxn id="20486" idx="6"/>
            <a:endCxn id="20487" idx="6"/>
          </p:cNvCxnSpPr>
          <p:nvPr/>
        </p:nvCxnSpPr>
        <p:spPr bwMode="auto">
          <a:xfrm>
            <a:off x="1357313" y="3944144"/>
            <a:ext cx="12700" cy="66675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0" name="Curved Connector 49"/>
          <p:cNvCxnSpPr>
            <a:stCxn id="20486" idx="6"/>
            <a:endCxn id="20488" idx="6"/>
          </p:cNvCxnSpPr>
          <p:nvPr/>
        </p:nvCxnSpPr>
        <p:spPr bwMode="auto">
          <a:xfrm>
            <a:off x="1357313" y="3944144"/>
            <a:ext cx="12700" cy="1333500"/>
          </a:xfrm>
          <a:prstGeom prst="curvedConnector3">
            <a:avLst>
              <a:gd name="adj1" fmla="val 3910346"/>
            </a:avLst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7403603" y="2422130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0"/>
          <p:cNvSpPr>
            <a:spLocks noChangeArrowheads="1"/>
          </p:cNvSpPr>
          <p:nvPr/>
        </p:nvSpPr>
        <p:spPr bwMode="auto">
          <a:xfrm>
            <a:off x="7403603" y="5083748"/>
            <a:ext cx="392112" cy="392112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WICK@FZFMRKMFUVWYY57I" val="510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n_0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58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n_2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56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n_4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58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% \usepackage[boxruled,vlined]{algorithm2e}&#10;\usepackage{color}&#10;&#10;\begin{document}&#10;%\color{blue}&#10;\[ C_{n,k} \;=\; n-1 + \frac{1}{n}\left(&#10;\sum_{i=1}^{k-1} C_{n-i,k-i} + \sum_{i=k+1}^n C_{i-1,k}&#10;\right) \]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6"/>
  <p:tag name="PICTUREFILESIZE" val="1768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C_{n,k} \;\sim \; 2(1+H_{\rm e}({\textstyle \frac{k}{n}}))\,n 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78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H_{\rm e}(\alpha) \;=\; -\alpha\ln\alpha -(1-\alpha)\ln(1-\alpha)  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2"/>
  <p:tag name="PICTUREFILESIZE" val="77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C_{n,n/2} \;\sim \; (2+2\ln 2)n \simeq 3.39n 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8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3in}{&#10;\begin{function}[H]&#10;\SetVline \dontprintsemicolon&#10;\If{$\ell&lt;r$}&#10;{&#10;$p\gets \mbox{\tt rand-partition}(A,\ell,r)$ \;&#10;\uIf{$p&gt;k$}&#10;{&#10;   $\mbox{\tt quick-select}(A,\ell,p-1,k)$&#10;}&#10;\ElseIf{$p&lt;k$}&#10;{&#10;   $\mbox{\tt quick-select}(A,p+1,r,k)$&#10;}&#10;}&#10;\caption{quick-select(\mbox{$A,\ell,r,k$})}&#10;\end{function}&#10;} &#10;&#10;\end{document}&#10;&#10;&#10;&#10;&#10;&#10;&#10;&#10;&#10;&#10;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5894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$\ell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$r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1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3in}{&#10;\begin{function}[H]&#10;\SetVline \dontprintsemicolon&#10;\While{$\ell&lt;r$}&#10;{&#10;$p\gets \mbox{\tt rand-partition}(A,\ell,r)$ \;&#10;\lIf{$p\ge k$}{$r\gets p-1$} \;&#10;\lIf{$p\le k$}{$\ell\gets p+1$}&#10;}&#10;\caption{quick-select(\mbox{$A,\ell,r,k$})}&#10;\end{function}&#10;} &#10;&#10;\end{document}&#10;&#10;&#10;&#10;&#10;&#10;&#10;&#10;&#10;&#10;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4214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$\ell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"/>
  <p:tag name="PICTUREFILESIZE" val="136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$r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"/>
  <p:tag name="PICTUREFILESIZE" val="11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n_1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4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\[ n_3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22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11583</TotalTime>
  <Words>225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MS PGothic</vt:lpstr>
      <vt:lpstr>Arial</vt:lpstr>
      <vt:lpstr>Cambria Math</vt:lpstr>
      <vt:lpstr>Comic Sans MS</vt:lpstr>
      <vt:lpstr>Symbol</vt:lpstr>
      <vt:lpstr>Times New Roman</vt:lpstr>
      <vt:lpstr>Standarddesign</vt:lpstr>
      <vt:lpstr>Equation</vt:lpstr>
      <vt:lpstr> Data Structures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Deterministic linear time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Probe Complexity</dc:title>
  <dc:creator>haimk</dc:creator>
  <cp:lastModifiedBy>zwick</cp:lastModifiedBy>
  <cp:revision>434</cp:revision>
  <dcterms:created xsi:type="dcterms:W3CDTF">2010-12-27T20:22:31Z</dcterms:created>
  <dcterms:modified xsi:type="dcterms:W3CDTF">2018-06-03T18:43:17Z</dcterms:modified>
</cp:coreProperties>
</file>