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7"/>
  </p:notesMasterIdLst>
  <p:sldIdLst>
    <p:sldId id="298" r:id="rId2"/>
    <p:sldId id="281" r:id="rId3"/>
    <p:sldId id="289" r:id="rId4"/>
    <p:sldId id="258" r:id="rId5"/>
    <p:sldId id="259" r:id="rId6"/>
    <p:sldId id="318" r:id="rId7"/>
    <p:sldId id="319" r:id="rId8"/>
    <p:sldId id="320" r:id="rId9"/>
    <p:sldId id="328" r:id="rId10"/>
    <p:sldId id="267" r:id="rId11"/>
    <p:sldId id="322" r:id="rId12"/>
    <p:sldId id="299" r:id="rId13"/>
    <p:sldId id="300" r:id="rId14"/>
    <p:sldId id="292" r:id="rId15"/>
    <p:sldId id="262" r:id="rId16"/>
    <p:sldId id="323" r:id="rId17"/>
    <p:sldId id="263" r:id="rId18"/>
    <p:sldId id="326" r:id="rId19"/>
    <p:sldId id="295" r:id="rId20"/>
    <p:sldId id="290" r:id="rId21"/>
    <p:sldId id="283" r:id="rId22"/>
    <p:sldId id="284" r:id="rId23"/>
    <p:sldId id="285" r:id="rId24"/>
    <p:sldId id="286" r:id="rId25"/>
    <p:sldId id="287" r:id="rId26"/>
    <p:sldId id="288" r:id="rId27"/>
    <p:sldId id="296" r:id="rId28"/>
    <p:sldId id="297" r:id="rId29"/>
    <p:sldId id="321" r:id="rId30"/>
    <p:sldId id="294" r:id="rId31"/>
    <p:sldId id="293" r:id="rId32"/>
    <p:sldId id="266" r:id="rId33"/>
    <p:sldId id="268" r:id="rId34"/>
    <p:sldId id="269" r:id="rId35"/>
    <p:sldId id="272" r:id="rId36"/>
    <p:sldId id="327" r:id="rId37"/>
    <p:sldId id="325" r:id="rId38"/>
    <p:sldId id="274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270" r:id="rId5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58"/>
    </p:embeddedFont>
  </p:embeddedFontLst>
  <p:custDataLst>
    <p:tags r:id="rId59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800080"/>
    <a:srgbClr val="FF00FF"/>
    <a:srgbClr val="33CC33"/>
    <a:srgbClr val="993300"/>
    <a:srgbClr val="CC3300"/>
    <a:srgbClr val="FF00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9" autoAdjust="0"/>
  </p:normalViewPr>
  <p:slideViewPr>
    <p:cSldViewPr snapToGrid="0">
      <p:cViewPr varScale="1">
        <p:scale>
          <a:sx n="107" d="100"/>
          <a:sy n="107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512" y="-86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C953F22-4F4F-4403-AAFA-BA30C21B77C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3623-1C7D-492D-BFE7-209E86D5D5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FC81-A8E0-4284-AA75-C7C58B1F8FE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1B2E-0497-4F6D-8F60-92DBC9D0013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057-5803-49C1-AAE6-A67D6F2608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7F6E-79E1-419D-BE2B-B6BFEA8F7A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CE30-1863-4300-B5F0-E4488CBF5A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2AA2-5006-426B-91BE-91B599DB39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A514-C1C9-41B7-9317-97EE601FB2D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2D3D-691D-40FF-B184-A310BFB944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7B84-B21A-46A0-938A-3D13010EB1F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7473-BDF4-4441-87CA-9A60B5821C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FB49F85E-B3D3-4EB9-AF39-5FCF6BBF54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18.xml"/><Relationship Id="rId16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9.png"/><Relationship Id="rId5" Type="http://schemas.openxmlformats.org/officeDocument/2006/relationships/tags" Target="../tags/tag2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8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8.xml"/><Relationship Id="rId7" Type="http://schemas.openxmlformats.org/officeDocument/2006/relationships/image" Target="../media/image3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4.xml"/><Relationship Id="rId7" Type="http://schemas.openxmlformats.org/officeDocument/2006/relationships/image" Target="../media/image4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46.xml"/><Relationship Id="rId10" Type="http://schemas.openxmlformats.org/officeDocument/2006/relationships/image" Target="../media/image50.png"/><Relationship Id="rId4" Type="http://schemas.openxmlformats.org/officeDocument/2006/relationships/tags" Target="../tags/tag45.xm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57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50.xml"/><Relationship Id="rId16" Type="http://schemas.openxmlformats.org/officeDocument/2006/relationships/image" Target="../media/image60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5.png"/><Relationship Id="rId5" Type="http://schemas.openxmlformats.org/officeDocument/2006/relationships/tags" Target="../tags/tag53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71.png"/><Relationship Id="rId5" Type="http://schemas.openxmlformats.org/officeDocument/2006/relationships/tags" Target="../tags/tag68.xml"/><Relationship Id="rId10" Type="http://schemas.openxmlformats.org/officeDocument/2006/relationships/image" Target="../media/image70.png"/><Relationship Id="rId4" Type="http://schemas.openxmlformats.org/officeDocument/2006/relationships/tags" Target="../tags/tag67.xml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71.png"/><Relationship Id="rId39" Type="http://schemas.openxmlformats.org/officeDocument/2006/relationships/image" Target="../media/image85.png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image" Target="../media/image80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70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75.png"/><Relationship Id="rId41" Type="http://schemas.openxmlformats.org/officeDocument/2006/relationships/image" Target="../media/image87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72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69.png"/><Relationship Id="rId28" Type="http://schemas.openxmlformats.org/officeDocument/2006/relationships/image" Target="../media/image73.png"/><Relationship Id="rId36" Type="http://schemas.openxmlformats.org/officeDocument/2006/relationships/image" Target="../media/image82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77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4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71.png"/><Relationship Id="rId26" Type="http://schemas.openxmlformats.org/officeDocument/2006/relationships/image" Target="../media/image80.png"/><Relationship Id="rId3" Type="http://schemas.openxmlformats.org/officeDocument/2006/relationships/tags" Target="../tags/tag93.xml"/><Relationship Id="rId21" Type="http://schemas.openxmlformats.org/officeDocument/2006/relationships/image" Target="../media/image75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70.png"/><Relationship Id="rId25" Type="http://schemas.openxmlformats.org/officeDocument/2006/relationships/image" Target="../media/image79.png"/><Relationship Id="rId2" Type="http://schemas.openxmlformats.org/officeDocument/2006/relationships/tags" Target="../tags/tag92.xml"/><Relationship Id="rId16" Type="http://schemas.openxmlformats.org/officeDocument/2006/relationships/image" Target="../media/image72.png"/><Relationship Id="rId20" Type="http://schemas.openxmlformats.org/officeDocument/2006/relationships/image" Target="../media/image73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78.png"/><Relationship Id="rId5" Type="http://schemas.openxmlformats.org/officeDocument/2006/relationships/tags" Target="../tags/tag95.xml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tags" Target="../tags/tag100.xml"/><Relationship Id="rId19" Type="http://schemas.openxmlformats.org/officeDocument/2006/relationships/image" Target="../media/image74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06.xml"/><Relationship Id="rId7" Type="http://schemas.openxmlformats.org/officeDocument/2006/relationships/image" Target="../media/image6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7.xml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10.xml"/><Relationship Id="rId7" Type="http://schemas.openxmlformats.org/officeDocument/2006/relationships/image" Target="../media/image63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1.xml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14.xml"/><Relationship Id="rId7" Type="http://schemas.openxmlformats.org/officeDocument/2006/relationships/image" Target="../media/image90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tags" Target="../tags/tag116.xml"/><Relationship Id="rId10" Type="http://schemas.openxmlformats.org/officeDocument/2006/relationships/image" Target="../media/image93.png"/><Relationship Id="rId4" Type="http://schemas.openxmlformats.org/officeDocument/2006/relationships/tags" Target="../tags/tag115.xml"/><Relationship Id="rId9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19.xml"/><Relationship Id="rId7" Type="http://schemas.openxmlformats.org/officeDocument/2006/relationships/image" Target="../media/image9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121.xml"/><Relationship Id="rId10" Type="http://schemas.openxmlformats.org/officeDocument/2006/relationships/image" Target="../media/image96.png"/><Relationship Id="rId4" Type="http://schemas.openxmlformats.org/officeDocument/2006/relationships/tags" Target="../tags/tag120.xml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103.png"/><Relationship Id="rId3" Type="http://schemas.openxmlformats.org/officeDocument/2006/relationships/tags" Target="../tags/tag124.xml"/><Relationship Id="rId21" Type="http://schemas.openxmlformats.org/officeDocument/2006/relationships/image" Target="../media/image99.png"/><Relationship Id="rId34" Type="http://schemas.openxmlformats.org/officeDocument/2006/relationships/image" Target="../media/image109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102.png"/><Relationship Id="rId33" Type="http://schemas.openxmlformats.org/officeDocument/2006/relationships/image" Target="../media/image108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98.png"/><Relationship Id="rId29" Type="http://schemas.openxmlformats.org/officeDocument/2006/relationships/image" Target="../media/image57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101.png"/><Relationship Id="rId32" Type="http://schemas.openxmlformats.org/officeDocument/2006/relationships/image" Target="../media/image107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58.png"/><Relationship Id="rId28" Type="http://schemas.openxmlformats.org/officeDocument/2006/relationships/image" Target="../media/image56.png"/><Relationship Id="rId36" Type="http://schemas.openxmlformats.org/officeDocument/2006/relationships/image" Target="../media/image111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6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101.png"/><Relationship Id="rId3" Type="http://schemas.openxmlformats.org/officeDocument/2006/relationships/tags" Target="../tags/tag142.xml"/><Relationship Id="rId21" Type="http://schemas.openxmlformats.org/officeDocument/2006/relationships/image" Target="../media/image112.png"/><Relationship Id="rId34" Type="http://schemas.openxmlformats.org/officeDocument/2006/relationships/image" Target="../media/image107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5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4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00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114.png"/><Relationship Id="rId28" Type="http://schemas.openxmlformats.org/officeDocument/2006/relationships/image" Target="../media/image103.png"/><Relationship Id="rId36" Type="http://schemas.openxmlformats.org/officeDocument/2006/relationships/image" Target="../media/image109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57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113.png"/><Relationship Id="rId27" Type="http://schemas.openxmlformats.org/officeDocument/2006/relationships/image" Target="../media/image102.png"/><Relationship Id="rId30" Type="http://schemas.openxmlformats.org/officeDocument/2006/relationships/image" Target="../media/image56.png"/><Relationship Id="rId35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image" Target="../media/image102.png"/><Relationship Id="rId3" Type="http://schemas.openxmlformats.org/officeDocument/2006/relationships/tags" Target="../tags/tag16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8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image" Target="../media/image101.png"/><Relationship Id="rId33" Type="http://schemas.openxmlformats.org/officeDocument/2006/relationships/image" Target="../media/image107.png"/><Relationship Id="rId38" Type="http://schemas.openxmlformats.org/officeDocument/2006/relationships/image" Target="../media/image116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image" Target="../media/image56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5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100.png"/><Relationship Id="rId28" Type="http://schemas.openxmlformats.org/officeDocument/2006/relationships/image" Target="../media/image104.png"/><Relationship Id="rId36" Type="http://schemas.openxmlformats.org/officeDocument/2006/relationships/image" Target="../media/image110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image" Target="../media/image105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115.png"/><Relationship Id="rId27" Type="http://schemas.openxmlformats.org/officeDocument/2006/relationships/image" Target="../media/image103.png"/><Relationship Id="rId30" Type="http://schemas.openxmlformats.org/officeDocument/2006/relationships/image" Target="../media/image57.png"/><Relationship Id="rId35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8.png"/><Relationship Id="rId3" Type="http://schemas.openxmlformats.org/officeDocument/2006/relationships/tags" Target="../tags/tag181.xml"/><Relationship Id="rId21" Type="http://schemas.openxmlformats.org/officeDocument/2006/relationships/image" Target="../media/image121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image" Target="../media/image117.png"/><Relationship Id="rId2" Type="http://schemas.openxmlformats.org/officeDocument/2006/relationships/tags" Target="../tags/tag180.xml"/><Relationship Id="rId16" Type="http://schemas.openxmlformats.org/officeDocument/2006/relationships/image" Target="../media/image73.png"/><Relationship Id="rId20" Type="http://schemas.openxmlformats.org/officeDocument/2006/relationships/image" Target="../media/image120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image" Target="../media/image71.png"/><Relationship Id="rId10" Type="http://schemas.openxmlformats.org/officeDocument/2006/relationships/tags" Target="../tags/tag188.xml"/><Relationship Id="rId19" Type="http://schemas.openxmlformats.org/officeDocument/2006/relationships/image" Target="../media/image119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image" Target="../media/image70.png"/><Relationship Id="rId22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77.png"/><Relationship Id="rId5" Type="http://schemas.openxmlformats.org/officeDocument/2006/relationships/tags" Target="../tags/tag196.xml"/><Relationship Id="rId10" Type="http://schemas.openxmlformats.org/officeDocument/2006/relationships/image" Target="../media/image70.png"/><Relationship Id="rId4" Type="http://schemas.openxmlformats.org/officeDocument/2006/relationships/tags" Target="../tags/tag195.xml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20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77.png"/><Relationship Id="rId5" Type="http://schemas.openxmlformats.org/officeDocument/2006/relationships/tags" Target="../tags/tag202.xml"/><Relationship Id="rId10" Type="http://schemas.openxmlformats.org/officeDocument/2006/relationships/image" Target="../media/image70.png"/><Relationship Id="rId4" Type="http://schemas.openxmlformats.org/officeDocument/2006/relationships/tags" Target="../tags/tag201.xml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77.png"/><Relationship Id="rId5" Type="http://schemas.openxmlformats.org/officeDocument/2006/relationships/tags" Target="../tags/tag208.xml"/><Relationship Id="rId10" Type="http://schemas.openxmlformats.org/officeDocument/2006/relationships/image" Target="../media/image70.png"/><Relationship Id="rId4" Type="http://schemas.openxmlformats.org/officeDocument/2006/relationships/tags" Target="../tags/tag207.xml"/><Relationship Id="rId9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77.png"/><Relationship Id="rId5" Type="http://schemas.openxmlformats.org/officeDocument/2006/relationships/tags" Target="../tags/tag214.xml"/><Relationship Id="rId10" Type="http://schemas.openxmlformats.org/officeDocument/2006/relationships/image" Target="../media/image70.png"/><Relationship Id="rId4" Type="http://schemas.openxmlformats.org/officeDocument/2006/relationships/tags" Target="../tags/tag213.xml"/><Relationship Id="rId9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77.png"/><Relationship Id="rId5" Type="http://schemas.openxmlformats.org/officeDocument/2006/relationships/tags" Target="../tags/tag220.xml"/><Relationship Id="rId10" Type="http://schemas.openxmlformats.org/officeDocument/2006/relationships/image" Target="../media/image70.png"/><Relationship Id="rId4" Type="http://schemas.openxmlformats.org/officeDocument/2006/relationships/tags" Target="../tags/tag219.xml"/><Relationship Id="rId9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24.xml"/><Relationship Id="rId7" Type="http://schemas.openxmlformats.org/officeDocument/2006/relationships/image" Target="../media/image71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26.xml"/><Relationship Id="rId10" Type="http://schemas.openxmlformats.org/officeDocument/2006/relationships/image" Target="../media/image73.png"/><Relationship Id="rId4" Type="http://schemas.openxmlformats.org/officeDocument/2006/relationships/tags" Target="../tags/tag225.xml"/><Relationship Id="rId9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29.xml"/><Relationship Id="rId7" Type="http://schemas.openxmlformats.org/officeDocument/2006/relationships/image" Target="../media/image71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31.xml"/><Relationship Id="rId10" Type="http://schemas.openxmlformats.org/officeDocument/2006/relationships/image" Target="../media/image73.png"/><Relationship Id="rId4" Type="http://schemas.openxmlformats.org/officeDocument/2006/relationships/tags" Target="../tags/tag230.xml"/><Relationship Id="rId9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34.xml"/><Relationship Id="rId7" Type="http://schemas.openxmlformats.org/officeDocument/2006/relationships/image" Target="../media/image71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36.xml"/><Relationship Id="rId10" Type="http://schemas.openxmlformats.org/officeDocument/2006/relationships/image" Target="../media/image73.png"/><Relationship Id="rId4" Type="http://schemas.openxmlformats.org/officeDocument/2006/relationships/tags" Target="../tags/tag235.xml"/><Relationship Id="rId9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39.xml"/><Relationship Id="rId7" Type="http://schemas.openxmlformats.org/officeDocument/2006/relationships/image" Target="../media/image71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41.xml"/><Relationship Id="rId10" Type="http://schemas.openxmlformats.org/officeDocument/2006/relationships/image" Target="../media/image73.png"/><Relationship Id="rId4" Type="http://schemas.openxmlformats.org/officeDocument/2006/relationships/tags" Target="../tags/tag240.xml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44.xml"/><Relationship Id="rId7" Type="http://schemas.openxmlformats.org/officeDocument/2006/relationships/image" Target="../media/image71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46.xml"/><Relationship Id="rId10" Type="http://schemas.openxmlformats.org/officeDocument/2006/relationships/image" Target="../media/image73.png"/><Relationship Id="rId4" Type="http://schemas.openxmlformats.org/officeDocument/2006/relationships/tags" Target="../tags/tag245.xml"/><Relationship Id="rId9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49.xml"/><Relationship Id="rId7" Type="http://schemas.openxmlformats.org/officeDocument/2006/relationships/image" Target="../media/image71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51.xml"/><Relationship Id="rId10" Type="http://schemas.openxmlformats.org/officeDocument/2006/relationships/image" Target="../media/image73.png"/><Relationship Id="rId4" Type="http://schemas.openxmlformats.org/officeDocument/2006/relationships/tags" Target="../tags/tag250.xml"/><Relationship Id="rId9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54.xml"/><Relationship Id="rId7" Type="http://schemas.openxmlformats.org/officeDocument/2006/relationships/image" Target="../media/image71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56.xml"/><Relationship Id="rId10" Type="http://schemas.openxmlformats.org/officeDocument/2006/relationships/image" Target="../media/image73.png"/><Relationship Id="rId4" Type="http://schemas.openxmlformats.org/officeDocument/2006/relationships/tags" Target="../tags/tag255.xml"/><Relationship Id="rId9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59.xml"/><Relationship Id="rId7" Type="http://schemas.openxmlformats.org/officeDocument/2006/relationships/image" Target="../media/image71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261.xml"/><Relationship Id="rId10" Type="http://schemas.openxmlformats.org/officeDocument/2006/relationships/image" Target="../media/image73.png"/><Relationship Id="rId4" Type="http://schemas.openxmlformats.org/officeDocument/2006/relationships/tags" Target="../tags/tag260.xml"/><Relationship Id="rId9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54231"/>
            <a:ext cx="9144000" cy="1091284"/>
          </a:xfrm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 smtClean="0">
                <a:solidFill>
                  <a:srgbClr val="FF0000"/>
                </a:solidFill>
              </a:rPr>
              <a:t>Data Structures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806283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a-DK" altLang="en-US" sz="3200" dirty="0" smtClean="0">
                <a:solidFill>
                  <a:srgbClr val="0070C0"/>
                </a:solidFill>
                <a:latin typeface="Arial" charset="0"/>
              </a:rPr>
              <a:t>Haim Kaplan and Uri Zwick</a:t>
            </a:r>
          </a:p>
          <a:p>
            <a:r>
              <a:rPr lang="da-DK" altLang="en-US" sz="3200" dirty="0" smtClean="0">
                <a:solidFill>
                  <a:srgbClr val="333399"/>
                </a:solidFill>
                <a:latin typeface="Arial" charset="0"/>
              </a:rPr>
              <a:t>May 2018</a:t>
            </a:r>
            <a:endParaRPr lang="en-US" altLang="en-US" sz="32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821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9900"/>
                </a:solidFill>
                <a:latin typeface="Times New Roman" pitchFamily="18" charset="0"/>
              </a:rPr>
              <a:t>Hashing</a:t>
            </a:r>
            <a:endParaRPr lang="en-US" sz="6000" dirty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What makes a hash function good?</a:t>
            </a:r>
          </a:p>
        </p:txBody>
      </p:sp>
      <p:sp>
        <p:nvSpPr>
          <p:cNvPr id="5123" name="Oval 3"/>
          <p:cNvSpPr>
            <a:spLocks noChangeAspect="1" noChangeArrowheads="1"/>
          </p:cNvSpPr>
          <p:nvPr/>
        </p:nvSpPr>
        <p:spPr bwMode="auto">
          <a:xfrm>
            <a:off x="2052638" y="1538288"/>
            <a:ext cx="4949825" cy="112553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124" name="Oval 6"/>
          <p:cNvSpPr>
            <a:spLocks noChangeAspect="1" noChangeArrowheads="1"/>
          </p:cNvSpPr>
          <p:nvPr/>
        </p:nvSpPr>
        <p:spPr bwMode="auto">
          <a:xfrm>
            <a:off x="3571875" y="1763713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5" name="Oval 7"/>
          <p:cNvSpPr>
            <a:spLocks noChangeAspect="1" noChangeArrowheads="1"/>
          </p:cNvSpPr>
          <p:nvPr/>
        </p:nvSpPr>
        <p:spPr bwMode="auto">
          <a:xfrm>
            <a:off x="4640263" y="1820863"/>
            <a:ext cx="55562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6" name="Oval 8"/>
          <p:cNvSpPr>
            <a:spLocks noChangeAspect="1" noChangeArrowheads="1"/>
          </p:cNvSpPr>
          <p:nvPr/>
        </p:nvSpPr>
        <p:spPr bwMode="auto">
          <a:xfrm>
            <a:off x="4921250" y="1763713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7" name="Oval 9"/>
          <p:cNvSpPr>
            <a:spLocks noChangeAspect="1" noChangeArrowheads="1"/>
          </p:cNvSpPr>
          <p:nvPr/>
        </p:nvSpPr>
        <p:spPr bwMode="auto">
          <a:xfrm>
            <a:off x="4808538" y="232568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8" name="Oval 10"/>
          <p:cNvSpPr>
            <a:spLocks noChangeAspect="1" noChangeArrowheads="1"/>
          </p:cNvSpPr>
          <p:nvPr/>
        </p:nvSpPr>
        <p:spPr bwMode="auto">
          <a:xfrm>
            <a:off x="3346450" y="1931988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9" name="Oval 11"/>
          <p:cNvSpPr>
            <a:spLocks noChangeAspect="1" noChangeArrowheads="1"/>
          </p:cNvSpPr>
          <p:nvPr/>
        </p:nvSpPr>
        <p:spPr bwMode="auto">
          <a:xfrm>
            <a:off x="4527550" y="2270125"/>
            <a:ext cx="55563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0" name="Oval 12"/>
          <p:cNvSpPr>
            <a:spLocks noChangeAspect="1" noChangeArrowheads="1"/>
          </p:cNvSpPr>
          <p:nvPr/>
        </p:nvSpPr>
        <p:spPr bwMode="auto">
          <a:xfrm>
            <a:off x="5089525" y="2044700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1" name="Oval 13"/>
          <p:cNvSpPr>
            <a:spLocks noChangeAspect="1" noChangeArrowheads="1"/>
          </p:cNvSpPr>
          <p:nvPr/>
        </p:nvSpPr>
        <p:spPr bwMode="auto">
          <a:xfrm>
            <a:off x="3627438" y="238283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2" name="Oval 14"/>
          <p:cNvSpPr>
            <a:spLocks noChangeAspect="1" noChangeArrowheads="1"/>
          </p:cNvSpPr>
          <p:nvPr/>
        </p:nvSpPr>
        <p:spPr bwMode="auto">
          <a:xfrm>
            <a:off x="4302125" y="2270125"/>
            <a:ext cx="55563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3" name="Oval 15"/>
          <p:cNvSpPr>
            <a:spLocks noChangeAspect="1" noChangeArrowheads="1"/>
          </p:cNvSpPr>
          <p:nvPr/>
        </p:nvSpPr>
        <p:spPr bwMode="auto">
          <a:xfrm>
            <a:off x="4414838" y="193198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5134" name="AutoShape 16"/>
          <p:cNvCxnSpPr>
            <a:cxnSpLocks noChangeAspect="1" noChangeShapeType="1"/>
            <a:stCxn id="5124" idx="4"/>
            <a:endCxn id="5148" idx="0"/>
          </p:cNvCxnSpPr>
          <p:nvPr/>
        </p:nvCxnSpPr>
        <p:spPr bwMode="auto">
          <a:xfrm rot="5400000">
            <a:off x="2493963" y="2571750"/>
            <a:ext cx="1855787" cy="35401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5" name="AutoShape 17"/>
          <p:cNvCxnSpPr>
            <a:cxnSpLocks noChangeAspect="1" noChangeShapeType="1"/>
            <a:stCxn id="5128" idx="4"/>
            <a:endCxn id="5148" idx="0"/>
          </p:cNvCxnSpPr>
          <p:nvPr/>
        </p:nvCxnSpPr>
        <p:spPr bwMode="auto">
          <a:xfrm rot="5400000">
            <a:off x="2465388" y="2768600"/>
            <a:ext cx="1687512" cy="128588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6" name="AutoShape 18"/>
          <p:cNvCxnSpPr>
            <a:cxnSpLocks noChangeAspect="1" noChangeShapeType="1"/>
            <a:stCxn id="5131" idx="4"/>
            <a:endCxn id="5148" idx="0"/>
          </p:cNvCxnSpPr>
          <p:nvPr/>
        </p:nvCxnSpPr>
        <p:spPr bwMode="auto">
          <a:xfrm rot="5400000">
            <a:off x="2831307" y="2853531"/>
            <a:ext cx="1236662" cy="4095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7" name="AutoShape 19"/>
          <p:cNvCxnSpPr>
            <a:cxnSpLocks noChangeAspect="1" noChangeShapeType="1"/>
            <a:stCxn id="5133" idx="4"/>
            <a:endCxn id="5159" idx="0"/>
          </p:cNvCxnSpPr>
          <p:nvPr/>
        </p:nvCxnSpPr>
        <p:spPr bwMode="auto">
          <a:xfrm rot="16200000" flipH="1">
            <a:off x="3616326" y="2814637"/>
            <a:ext cx="1687512" cy="3651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8" name="AutoShape 20"/>
          <p:cNvCxnSpPr>
            <a:cxnSpLocks noChangeAspect="1" noChangeShapeType="1"/>
            <a:stCxn id="5125" idx="4"/>
            <a:endCxn id="5159" idx="0"/>
          </p:cNvCxnSpPr>
          <p:nvPr/>
        </p:nvCxnSpPr>
        <p:spPr bwMode="auto">
          <a:xfrm rot="5400000">
            <a:off x="3672681" y="2682082"/>
            <a:ext cx="1800225" cy="188912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9" name="AutoShape 21"/>
          <p:cNvCxnSpPr>
            <a:cxnSpLocks noChangeAspect="1" noChangeShapeType="1"/>
            <a:stCxn id="5127" idx="4"/>
            <a:endCxn id="5163" idx="0"/>
          </p:cNvCxnSpPr>
          <p:nvPr/>
        </p:nvCxnSpPr>
        <p:spPr bwMode="auto">
          <a:xfrm rot="16200000" flipH="1">
            <a:off x="4233863" y="2984500"/>
            <a:ext cx="1293812" cy="90488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0" name="AutoShape 22"/>
          <p:cNvCxnSpPr>
            <a:cxnSpLocks noChangeAspect="1" noChangeShapeType="1"/>
            <a:stCxn id="5129" idx="4"/>
            <a:endCxn id="5159" idx="0"/>
          </p:cNvCxnSpPr>
          <p:nvPr/>
        </p:nvCxnSpPr>
        <p:spPr bwMode="auto">
          <a:xfrm rot="5400000">
            <a:off x="3840957" y="2963069"/>
            <a:ext cx="1350962" cy="76200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1" name="AutoShape 23"/>
          <p:cNvCxnSpPr>
            <a:cxnSpLocks noChangeAspect="1" noChangeShapeType="1"/>
            <a:stCxn id="5126" idx="4"/>
            <a:endCxn id="5163" idx="0"/>
          </p:cNvCxnSpPr>
          <p:nvPr/>
        </p:nvCxnSpPr>
        <p:spPr bwMode="auto">
          <a:xfrm rot="5400000">
            <a:off x="4010025" y="2736851"/>
            <a:ext cx="1855787" cy="23812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2" name="AutoShape 24"/>
          <p:cNvCxnSpPr>
            <a:cxnSpLocks noChangeAspect="1" noChangeShapeType="1"/>
            <a:stCxn id="5130" idx="4"/>
            <a:endCxn id="5163" idx="0"/>
          </p:cNvCxnSpPr>
          <p:nvPr/>
        </p:nvCxnSpPr>
        <p:spPr bwMode="auto">
          <a:xfrm rot="5400000">
            <a:off x="4234657" y="2793206"/>
            <a:ext cx="1574800" cy="192087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3" name="AutoShape 25"/>
          <p:cNvCxnSpPr>
            <a:cxnSpLocks noChangeAspect="1" noChangeShapeType="1"/>
            <a:stCxn id="5132" idx="4"/>
            <a:endCxn id="5159" idx="0"/>
          </p:cNvCxnSpPr>
          <p:nvPr/>
        </p:nvCxnSpPr>
        <p:spPr bwMode="auto">
          <a:xfrm rot="16200000" flipH="1">
            <a:off x="3729038" y="2927350"/>
            <a:ext cx="1350962" cy="147638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44" name="Rectangle 26"/>
          <p:cNvSpPr>
            <a:spLocks noChangeAspect="1" noChangeArrowheads="1"/>
          </p:cNvSpPr>
          <p:nvPr/>
        </p:nvSpPr>
        <p:spPr bwMode="auto">
          <a:xfrm>
            <a:off x="2740025" y="3675063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5" name="Rectangle 27"/>
          <p:cNvSpPr>
            <a:spLocks noChangeAspect="1" noChangeArrowheads="1"/>
          </p:cNvSpPr>
          <p:nvPr/>
        </p:nvSpPr>
        <p:spPr bwMode="auto">
          <a:xfrm>
            <a:off x="285273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6" name="Rectangle 28"/>
          <p:cNvSpPr>
            <a:spLocks noChangeAspect="1" noChangeArrowheads="1"/>
          </p:cNvSpPr>
          <p:nvPr/>
        </p:nvSpPr>
        <p:spPr bwMode="auto">
          <a:xfrm>
            <a:off x="296386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7" name="Rectangle 29"/>
          <p:cNvSpPr>
            <a:spLocks noChangeAspect="1" noChangeArrowheads="1"/>
          </p:cNvSpPr>
          <p:nvPr/>
        </p:nvSpPr>
        <p:spPr bwMode="auto">
          <a:xfrm>
            <a:off x="307657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8" name="Rectangle 30"/>
          <p:cNvSpPr>
            <a:spLocks noChangeAspect="1" noChangeArrowheads="1"/>
          </p:cNvSpPr>
          <p:nvPr/>
        </p:nvSpPr>
        <p:spPr bwMode="auto">
          <a:xfrm>
            <a:off x="31877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9" name="Rectangle 31"/>
          <p:cNvSpPr>
            <a:spLocks noChangeAspect="1" noChangeArrowheads="1"/>
          </p:cNvSpPr>
          <p:nvPr/>
        </p:nvSpPr>
        <p:spPr bwMode="auto">
          <a:xfrm>
            <a:off x="33004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0" name="Rectangle 32"/>
          <p:cNvSpPr>
            <a:spLocks noChangeAspect="1" noChangeArrowheads="1"/>
          </p:cNvSpPr>
          <p:nvPr/>
        </p:nvSpPr>
        <p:spPr bwMode="auto">
          <a:xfrm>
            <a:off x="341312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1" name="Rectangle 33"/>
          <p:cNvSpPr>
            <a:spLocks noChangeAspect="1" noChangeArrowheads="1"/>
          </p:cNvSpPr>
          <p:nvPr/>
        </p:nvSpPr>
        <p:spPr bwMode="auto">
          <a:xfrm>
            <a:off x="35242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2" name="Rectangle 34"/>
          <p:cNvSpPr>
            <a:spLocks noChangeAspect="1" noChangeArrowheads="1"/>
          </p:cNvSpPr>
          <p:nvPr/>
        </p:nvSpPr>
        <p:spPr bwMode="auto">
          <a:xfrm>
            <a:off x="36369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3" name="Rectangle 35"/>
          <p:cNvSpPr>
            <a:spLocks noChangeAspect="1" noChangeArrowheads="1"/>
          </p:cNvSpPr>
          <p:nvPr/>
        </p:nvSpPr>
        <p:spPr bwMode="auto">
          <a:xfrm>
            <a:off x="374808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4" name="Rectangle 36"/>
          <p:cNvSpPr>
            <a:spLocks noChangeAspect="1" noChangeArrowheads="1"/>
          </p:cNvSpPr>
          <p:nvPr/>
        </p:nvSpPr>
        <p:spPr bwMode="auto">
          <a:xfrm>
            <a:off x="38608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5" name="Rectangle 37"/>
          <p:cNvSpPr>
            <a:spLocks noChangeAspect="1" noChangeArrowheads="1"/>
          </p:cNvSpPr>
          <p:nvPr/>
        </p:nvSpPr>
        <p:spPr bwMode="auto">
          <a:xfrm>
            <a:off x="397351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6" name="Rectangle 38"/>
          <p:cNvSpPr>
            <a:spLocks noChangeAspect="1" noChangeArrowheads="1"/>
          </p:cNvSpPr>
          <p:nvPr/>
        </p:nvSpPr>
        <p:spPr bwMode="auto">
          <a:xfrm>
            <a:off x="408463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7" name="Rectangle 39"/>
          <p:cNvSpPr>
            <a:spLocks noChangeAspect="1" noChangeArrowheads="1"/>
          </p:cNvSpPr>
          <p:nvPr/>
        </p:nvSpPr>
        <p:spPr bwMode="auto">
          <a:xfrm>
            <a:off x="41973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8" name="Rectangle 40"/>
          <p:cNvSpPr>
            <a:spLocks noChangeAspect="1" noChangeArrowheads="1"/>
          </p:cNvSpPr>
          <p:nvPr/>
        </p:nvSpPr>
        <p:spPr bwMode="auto">
          <a:xfrm>
            <a:off x="43100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9" name="Rectangle 41"/>
          <p:cNvSpPr>
            <a:spLocks noChangeAspect="1" noChangeArrowheads="1"/>
          </p:cNvSpPr>
          <p:nvPr/>
        </p:nvSpPr>
        <p:spPr bwMode="auto">
          <a:xfrm>
            <a:off x="442118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0" name="Rectangle 42"/>
          <p:cNvSpPr>
            <a:spLocks noChangeAspect="1" noChangeArrowheads="1"/>
          </p:cNvSpPr>
          <p:nvPr/>
        </p:nvSpPr>
        <p:spPr bwMode="auto">
          <a:xfrm>
            <a:off x="4533900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1" name="Rectangle 43"/>
          <p:cNvSpPr>
            <a:spLocks noChangeAspect="1" noChangeArrowheads="1"/>
          </p:cNvSpPr>
          <p:nvPr/>
        </p:nvSpPr>
        <p:spPr bwMode="auto">
          <a:xfrm>
            <a:off x="464502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2" name="Rectangle 44"/>
          <p:cNvSpPr>
            <a:spLocks noChangeAspect="1" noChangeArrowheads="1"/>
          </p:cNvSpPr>
          <p:nvPr/>
        </p:nvSpPr>
        <p:spPr bwMode="auto">
          <a:xfrm>
            <a:off x="475773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3" name="Rectangle 45"/>
          <p:cNvSpPr>
            <a:spLocks noChangeAspect="1" noChangeArrowheads="1"/>
          </p:cNvSpPr>
          <p:nvPr/>
        </p:nvSpPr>
        <p:spPr bwMode="auto">
          <a:xfrm>
            <a:off x="4870450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4" name="Rectangle 46"/>
          <p:cNvSpPr>
            <a:spLocks noChangeAspect="1" noChangeArrowheads="1"/>
          </p:cNvSpPr>
          <p:nvPr/>
        </p:nvSpPr>
        <p:spPr bwMode="auto">
          <a:xfrm>
            <a:off x="498157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5" name="Rectangle 47"/>
          <p:cNvSpPr>
            <a:spLocks noChangeAspect="1" noChangeArrowheads="1"/>
          </p:cNvSpPr>
          <p:nvPr/>
        </p:nvSpPr>
        <p:spPr bwMode="auto">
          <a:xfrm>
            <a:off x="509428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6" name="Rectangle 48"/>
          <p:cNvSpPr>
            <a:spLocks noChangeAspect="1" noChangeArrowheads="1"/>
          </p:cNvSpPr>
          <p:nvPr/>
        </p:nvSpPr>
        <p:spPr bwMode="auto">
          <a:xfrm>
            <a:off x="52054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7" name="Rectangle 49"/>
          <p:cNvSpPr>
            <a:spLocks noChangeAspect="1" noChangeArrowheads="1"/>
          </p:cNvSpPr>
          <p:nvPr/>
        </p:nvSpPr>
        <p:spPr bwMode="auto">
          <a:xfrm>
            <a:off x="531812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8" name="Rectangle 50"/>
          <p:cNvSpPr>
            <a:spLocks noChangeAspect="1" noChangeArrowheads="1"/>
          </p:cNvSpPr>
          <p:nvPr/>
        </p:nvSpPr>
        <p:spPr bwMode="auto">
          <a:xfrm>
            <a:off x="543083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9" name="Rectangle 51"/>
          <p:cNvSpPr>
            <a:spLocks noChangeAspect="1" noChangeArrowheads="1"/>
          </p:cNvSpPr>
          <p:nvPr/>
        </p:nvSpPr>
        <p:spPr bwMode="auto">
          <a:xfrm>
            <a:off x="554196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0" name="Rectangle 52"/>
          <p:cNvSpPr>
            <a:spLocks noChangeAspect="1" noChangeArrowheads="1"/>
          </p:cNvSpPr>
          <p:nvPr/>
        </p:nvSpPr>
        <p:spPr bwMode="auto">
          <a:xfrm>
            <a:off x="565467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1" name="Rectangle 53"/>
          <p:cNvSpPr>
            <a:spLocks noChangeAspect="1" noChangeArrowheads="1"/>
          </p:cNvSpPr>
          <p:nvPr/>
        </p:nvSpPr>
        <p:spPr bwMode="auto">
          <a:xfrm>
            <a:off x="57658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2" name="Rectangle 54"/>
          <p:cNvSpPr>
            <a:spLocks noChangeAspect="1" noChangeArrowheads="1"/>
          </p:cNvSpPr>
          <p:nvPr/>
        </p:nvSpPr>
        <p:spPr bwMode="auto">
          <a:xfrm>
            <a:off x="58785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3" name="Rectangle 55"/>
          <p:cNvSpPr>
            <a:spLocks noChangeAspect="1" noChangeArrowheads="1"/>
          </p:cNvSpPr>
          <p:nvPr/>
        </p:nvSpPr>
        <p:spPr bwMode="auto">
          <a:xfrm>
            <a:off x="599122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4" name="Rectangle 56"/>
          <p:cNvSpPr>
            <a:spLocks noChangeAspect="1" noChangeArrowheads="1"/>
          </p:cNvSpPr>
          <p:nvPr/>
        </p:nvSpPr>
        <p:spPr bwMode="auto">
          <a:xfrm>
            <a:off x="61023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5" name="Rectangle 57"/>
          <p:cNvSpPr>
            <a:spLocks noChangeAspect="1" noChangeArrowheads="1"/>
          </p:cNvSpPr>
          <p:nvPr/>
        </p:nvSpPr>
        <p:spPr bwMode="auto">
          <a:xfrm>
            <a:off x="62150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5176" name="Group 73"/>
          <p:cNvGrpSpPr>
            <a:grpSpLocks noChangeAspect="1"/>
          </p:cNvGrpSpPr>
          <p:nvPr/>
        </p:nvGrpSpPr>
        <p:grpSpPr bwMode="auto">
          <a:xfrm>
            <a:off x="2727325" y="1538288"/>
            <a:ext cx="3543300" cy="1125537"/>
            <a:chOff x="1122" y="1139"/>
            <a:chExt cx="3572" cy="1134"/>
          </a:xfrm>
        </p:grpSpPr>
        <p:sp>
          <p:nvSpPr>
            <p:cNvPr id="5183" name="Line 63"/>
            <p:cNvSpPr>
              <a:spLocks noChangeAspect="1" noChangeShapeType="1"/>
            </p:cNvSpPr>
            <p:nvPr/>
          </p:nvSpPr>
          <p:spPr bwMode="auto">
            <a:xfrm>
              <a:off x="112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4" name="Line 64"/>
            <p:cNvSpPr>
              <a:spLocks noChangeAspect="1" noChangeShapeType="1"/>
            </p:cNvSpPr>
            <p:nvPr/>
          </p:nvSpPr>
          <p:spPr bwMode="auto">
            <a:xfrm>
              <a:off x="163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5" name="Line 65"/>
            <p:cNvSpPr>
              <a:spLocks noChangeAspect="1" noChangeShapeType="1"/>
            </p:cNvSpPr>
            <p:nvPr/>
          </p:nvSpPr>
          <p:spPr bwMode="auto">
            <a:xfrm>
              <a:off x="214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6" name="Line 66"/>
            <p:cNvSpPr>
              <a:spLocks noChangeAspect="1" noChangeShapeType="1"/>
            </p:cNvSpPr>
            <p:nvPr/>
          </p:nvSpPr>
          <p:spPr bwMode="auto">
            <a:xfrm>
              <a:off x="265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7" name="Line 67"/>
            <p:cNvSpPr>
              <a:spLocks noChangeAspect="1" noChangeShapeType="1"/>
            </p:cNvSpPr>
            <p:nvPr/>
          </p:nvSpPr>
          <p:spPr bwMode="auto">
            <a:xfrm>
              <a:off x="316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8" name="Line 68"/>
            <p:cNvSpPr>
              <a:spLocks noChangeAspect="1" noChangeShapeType="1"/>
            </p:cNvSpPr>
            <p:nvPr/>
          </p:nvSpPr>
          <p:spPr bwMode="auto">
            <a:xfrm>
              <a:off x="367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9" name="Line 69"/>
            <p:cNvSpPr>
              <a:spLocks noChangeAspect="1" noChangeShapeType="1"/>
            </p:cNvSpPr>
            <p:nvPr/>
          </p:nvSpPr>
          <p:spPr bwMode="auto">
            <a:xfrm>
              <a:off x="418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90" name="Line 70"/>
            <p:cNvSpPr>
              <a:spLocks noChangeAspect="1" noChangeShapeType="1"/>
            </p:cNvSpPr>
            <p:nvPr/>
          </p:nvSpPr>
          <p:spPr bwMode="auto">
            <a:xfrm>
              <a:off x="4694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0" y="4149725"/>
            <a:ext cx="91439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Behaves </a:t>
            </a:r>
            <a:r>
              <a:rPr lang="en-US" dirty="0"/>
              <a:t>like a </a:t>
            </a:r>
            <a:r>
              <a:rPr lang="en-US" dirty="0">
                <a:solidFill>
                  <a:srgbClr val="FF0000"/>
                </a:solidFill>
              </a:rPr>
              <a:t>“random function”</a:t>
            </a:r>
          </a:p>
        </p:txBody>
      </p:sp>
      <p:pic>
        <p:nvPicPr>
          <p:cNvPr id="5178" name="Picture 7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798763"/>
            <a:ext cx="404813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5790" name="Text Box 78"/>
          <p:cNvSpPr txBox="1">
            <a:spLocks noChangeArrowheads="1"/>
          </p:cNvSpPr>
          <p:nvPr/>
        </p:nvSpPr>
        <p:spPr bwMode="auto">
          <a:xfrm>
            <a:off x="0" y="4566445"/>
            <a:ext cx="9143999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Has a </a:t>
            </a:r>
            <a:r>
              <a:rPr lang="en-US" dirty="0">
                <a:solidFill>
                  <a:srgbClr val="008000"/>
                </a:solidFill>
              </a:rPr>
              <a:t>succinct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representation</a:t>
            </a:r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0" y="4983163"/>
            <a:ext cx="9143999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Easy </a:t>
            </a:r>
            <a:r>
              <a:rPr lang="en-US" dirty="0">
                <a:solidFill>
                  <a:srgbClr val="0000FF"/>
                </a:solidFill>
              </a:rPr>
              <a:t>to compute</a:t>
            </a:r>
          </a:p>
        </p:txBody>
      </p:sp>
      <p:sp>
        <p:nvSpPr>
          <p:cNvPr id="115793" name="Text Box 81"/>
          <p:cNvSpPr txBox="1">
            <a:spLocks noChangeArrowheads="1"/>
          </p:cNvSpPr>
          <p:nvPr/>
        </p:nvSpPr>
        <p:spPr bwMode="auto">
          <a:xfrm>
            <a:off x="0" y="5625296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 single hash function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satisfy the first condition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87" grpId="0"/>
      <p:bldP spid="115790" grpId="0"/>
      <p:bldP spid="115791" grpId="0"/>
      <p:bldP spid="1157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01695"/>
            <a:ext cx="9143999" cy="707886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00B050"/>
                </a:solidFill>
              </a:rPr>
              <a:t>Families</a:t>
            </a:r>
            <a:r>
              <a:rPr lang="en-US" sz="4000" dirty="0" smtClean="0">
                <a:solidFill>
                  <a:srgbClr val="0000FF"/>
                </a:solidFill>
              </a:rPr>
              <a:t> of hash functions</a:t>
            </a:r>
          </a:p>
        </p:txBody>
      </p: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-1" y="1114425"/>
            <a:ext cx="91439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cannot choose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“truly random”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hash function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90" name="Text Box 78"/>
          <p:cNvSpPr txBox="1">
            <a:spLocks noChangeArrowheads="1"/>
          </p:cNvSpPr>
          <p:nvPr/>
        </p:nvSpPr>
        <p:spPr bwMode="auto">
          <a:xfrm>
            <a:off x="12699" y="2204245"/>
            <a:ext cx="9143999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Compromise:</a:t>
            </a:r>
            <a:b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Choose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hash function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a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carefully chosen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hash functions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0" y="3598863"/>
            <a:ext cx="914399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function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have a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succinct 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should be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easy to compute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93" name="Text Box 81"/>
          <p:cNvSpPr txBox="1">
            <a:spLocks noChangeArrowheads="1"/>
          </p:cNvSpPr>
          <p:nvPr/>
        </p:nvSpPr>
        <p:spPr bwMode="auto">
          <a:xfrm>
            <a:off x="0" y="4672796"/>
            <a:ext cx="9144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every sequence of operations, the running time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data structure, when a random hash function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chosen, is expected to be small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75"/>
          <p:cNvSpPr txBox="1">
            <a:spLocks noChangeArrowheads="1"/>
          </p:cNvSpPr>
          <p:nvPr/>
        </p:nvSpPr>
        <p:spPr bwMode="auto">
          <a:xfrm>
            <a:off x="12699" y="1584325"/>
            <a:ext cx="91439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hash function is usually not a good 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87" grpId="0"/>
      <p:bldP spid="115790" grpId="0"/>
      <p:bldP spid="115791" grpId="0"/>
      <p:bldP spid="115793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2517"/>
            <a:ext cx="91440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00B050"/>
                </a:solidFill>
              </a:rPr>
              <a:t>Modular</a:t>
            </a:r>
            <a:r>
              <a:rPr lang="en-US" sz="4000" dirty="0" smtClean="0">
                <a:solidFill>
                  <a:srgbClr val="0000FF"/>
                </a:solidFill>
              </a:rPr>
              <a:t>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27" name="Picture 2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68850" y="2349462"/>
            <a:ext cx="5887912" cy="417145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0" y="337692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prime number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09838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 </a:t>
            </a:r>
            <a:r>
              <a:rPr lang="en-US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“Universal Family”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below)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2124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(slow)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divisions</a:t>
            </a:r>
            <a:endParaRPr lang="he-I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923423" y="2890981"/>
            <a:ext cx="3230636" cy="4172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325"/>
            <a:ext cx="91440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Multiplicative</a:t>
            </a:r>
            <a:r>
              <a:rPr lang="en-US" sz="4000" dirty="0" smtClean="0">
                <a:solidFill>
                  <a:srgbClr val="0000FF"/>
                </a:solidFill>
              </a:rPr>
              <a:t>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</a:t>
            </a:r>
            <a:r>
              <a:rPr lang="en-US" sz="2400" dirty="0" err="1" smtClean="0">
                <a:solidFill>
                  <a:srgbClr val="993300"/>
                </a:solidFill>
              </a:rPr>
              <a:t>Dietzfelbinger-Hagerup-Katajainen-Penttonen</a:t>
            </a:r>
            <a:r>
              <a:rPr lang="en-US" sz="2400" dirty="0" smtClean="0">
                <a:solidFill>
                  <a:srgbClr val="993300"/>
                </a:solidFill>
              </a:rPr>
              <a:t> (1997)]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57398" y="4924240"/>
            <a:ext cx="4629205" cy="43443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22234" y="1437721"/>
            <a:ext cx="3873853" cy="950234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0" y="591969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Extremely fast in practice!</a:t>
            </a:r>
            <a:endParaRPr lang="he-I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61855" y="1684793"/>
            <a:ext cx="3306657" cy="45609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25810" y="2403780"/>
            <a:ext cx="3714779" cy="634371"/>
          </a:xfrm>
          <a:prstGeom prst="rect">
            <a:avLst/>
          </a:prstGeom>
          <a:noFill/>
          <a:ln/>
          <a:effectLst/>
        </p:spPr>
      </p:pic>
      <p:grpSp>
        <p:nvGrpSpPr>
          <p:cNvPr id="38" name="Group 37"/>
          <p:cNvGrpSpPr/>
          <p:nvPr/>
        </p:nvGrpSpPr>
        <p:grpSpPr>
          <a:xfrm>
            <a:off x="2992798" y="2584971"/>
            <a:ext cx="4384133" cy="2200107"/>
            <a:chOff x="2143125" y="2867083"/>
            <a:chExt cx="4384133" cy="2200107"/>
          </a:xfrm>
        </p:grpSpPr>
        <p:cxnSp>
          <p:nvCxnSpPr>
            <p:cNvPr id="83" name="Straight Connector 82"/>
            <p:cNvCxnSpPr/>
            <p:nvPr/>
          </p:nvCxnSpPr>
          <p:spPr bwMode="auto">
            <a:xfrm>
              <a:off x="2143125" y="4154556"/>
              <a:ext cx="4381500" cy="952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Rectangle 83"/>
            <p:cNvSpPr/>
            <p:nvPr/>
          </p:nvSpPr>
          <p:spPr bwMode="auto">
            <a:xfrm>
              <a:off x="4362450" y="4292668"/>
              <a:ext cx="216217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152650" y="4292668"/>
              <a:ext cx="216217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" name="Group 97"/>
            <p:cNvGrpSpPr/>
            <p:nvPr/>
          </p:nvGrpSpPr>
          <p:grpSpPr>
            <a:xfrm>
              <a:off x="4362450" y="3363981"/>
              <a:ext cx="2162175" cy="304800"/>
              <a:chOff x="4229100" y="3790950"/>
              <a:chExt cx="2162175" cy="30480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4229100" y="3790950"/>
                <a:ext cx="2162175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87" name="Picture 86" descr="TP_tmp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5192493" y="3856036"/>
                <a:ext cx="237316" cy="196972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3" name="Group 29"/>
            <p:cNvGrpSpPr/>
            <p:nvPr/>
          </p:nvGrpSpPr>
          <p:grpSpPr bwMode="auto">
            <a:xfrm>
              <a:off x="4362450" y="3754506"/>
              <a:ext cx="2162175" cy="304800"/>
              <a:chOff x="5943600" y="4181475"/>
              <a:chExt cx="2162175" cy="30480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5943600" y="4181475"/>
                <a:ext cx="2162175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28" name="Picture 27" descr="TP_tmp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6937083" y="4237035"/>
                <a:ext cx="196184" cy="19618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3724275" y="3402081"/>
              <a:ext cx="7524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ym typeface="Symbol"/>
                </a:rPr>
                <a:t></a:t>
              </a:r>
              <a:endParaRPr lang="he-IL" b="1" dirty="0"/>
            </a:p>
          </p:txBody>
        </p:sp>
        <p:pic>
          <p:nvPicPr>
            <p:cNvPr id="27" name="Picture 26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751235" y="4864498"/>
              <a:ext cx="126492" cy="2026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6" name="Left Brace 95"/>
            <p:cNvSpPr/>
            <p:nvPr/>
          </p:nvSpPr>
          <p:spPr bwMode="auto">
            <a:xfrm rot="16200000">
              <a:off x="4742258" y="4255865"/>
              <a:ext cx="155599" cy="94358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 rot="5400000">
              <a:off x="5344229" y="2124368"/>
              <a:ext cx="194553" cy="217150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6" name="Picture 25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513382" y="4306786"/>
              <a:ext cx="583706" cy="27889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291847" y="4289898"/>
              <a:ext cx="0" cy="30155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362307" y="2867083"/>
              <a:ext cx="201376" cy="12567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6480" y="539113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an </a:t>
            </a:r>
            <a:r>
              <a:rPr lang="en-US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“almost-universal”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(see below)</a:t>
            </a:r>
            <a:endParaRPr lang="he-I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863" y="3248164"/>
            <a:ext cx="35249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0&lt;a&lt;2</a:t>
            </a:r>
            <a:r>
              <a:rPr lang="en-US" baseline="30000" dirty="0" smtClean="0"/>
              <a:t>w</a:t>
            </a:r>
            <a:r>
              <a:rPr lang="en-US" dirty="0" smtClean="0"/>
              <a:t>, and a is odd</a:t>
            </a:r>
            <a:endParaRPr lang="he-IL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wn Arrow 79"/>
          <p:cNvSpPr/>
          <p:nvPr/>
        </p:nvSpPr>
        <p:spPr bwMode="auto">
          <a:xfrm rot="19715244" flipH="1">
            <a:off x="2184302" y="3443984"/>
            <a:ext cx="379379" cy="614303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971471" y="3139832"/>
            <a:ext cx="557720" cy="391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1918"/>
            <a:ext cx="9144000" cy="7254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Tabulation based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</a:t>
            </a:r>
            <a:r>
              <a:rPr lang="en-US" sz="2400" dirty="0" err="1" smtClean="0">
                <a:solidFill>
                  <a:srgbClr val="993300"/>
                </a:solidFill>
              </a:rPr>
              <a:t>Patrascu-Thorup</a:t>
            </a:r>
            <a:r>
              <a:rPr lang="en-US" sz="2400" dirty="0" smtClean="0">
                <a:solidFill>
                  <a:srgbClr val="993300"/>
                </a:solidFill>
              </a:rPr>
              <a:t> (2012)]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81100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06905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32710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58515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428750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2149475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870200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3590925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87700" y="3975593"/>
            <a:ext cx="710871" cy="556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Symbol"/>
              </a:rPr>
              <a:t>+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8" name="Shape 67"/>
          <p:cNvCxnSpPr>
            <a:stCxn id="40" idx="4"/>
          </p:cNvCxnSpPr>
          <p:nvPr/>
        </p:nvCxnSpPr>
        <p:spPr bwMode="auto">
          <a:xfrm rot="5400000">
            <a:off x="2359793" y="4801401"/>
            <a:ext cx="552453" cy="14234"/>
          </a:xfrm>
          <a:prstGeom prst="curvedConnector3">
            <a:avLst>
              <a:gd name="adj1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4917057" y="1960542"/>
            <a:ext cx="36230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 variant can also be used to hash strings</a:t>
            </a:r>
            <a:endParaRPr lang="he-IL" dirty="0"/>
          </a:p>
        </p:txBody>
      </p:sp>
      <p:sp>
        <p:nvSpPr>
          <p:cNvPr id="76" name="TextBox 75"/>
          <p:cNvSpPr txBox="1"/>
          <p:nvPr/>
        </p:nvSpPr>
        <p:spPr>
          <a:xfrm>
            <a:off x="5010150" y="3122592"/>
            <a:ext cx="33813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be stored </a:t>
            </a:r>
            <a:br>
              <a:rPr lang="en-US" dirty="0" smtClean="0"/>
            </a:br>
            <a:r>
              <a:rPr lang="en-US" dirty="0" smtClean="0"/>
              <a:t>in a small table</a:t>
            </a:r>
            <a:endParaRPr lang="he-IL" dirty="0"/>
          </a:p>
        </p:txBody>
      </p:sp>
      <p:sp>
        <p:nvSpPr>
          <p:cNvPr id="86" name="TextBox 85"/>
          <p:cNvSpPr txBox="1"/>
          <p:nvPr/>
        </p:nvSpPr>
        <p:spPr>
          <a:xfrm>
            <a:off x="923925" y="1608117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“byte”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225790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Very efficient in practice</a:t>
            </a:r>
            <a:endParaRPr lang="he-IL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5748244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Very good theoretical properties</a:t>
            </a:r>
            <a:endParaRPr lang="he-IL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67724" y="2917382"/>
            <a:ext cx="541621" cy="624423"/>
            <a:chOff x="577036" y="2669318"/>
            <a:chExt cx="541621" cy="624423"/>
          </a:xfrm>
        </p:grpSpPr>
        <p:sp>
          <p:nvSpPr>
            <p:cNvPr id="45" name="Trapezoid 44"/>
            <p:cNvSpPr/>
            <p:nvPr/>
          </p:nvSpPr>
          <p:spPr bwMode="auto">
            <a:xfrm>
              <a:off x="577036" y="2669318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48" name="Picture 47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6650" y="2848819"/>
              <a:ext cx="355971" cy="3963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3" name="Group 62"/>
          <p:cNvGrpSpPr/>
          <p:nvPr/>
        </p:nvGrpSpPr>
        <p:grpSpPr bwMode="auto">
          <a:xfrm>
            <a:off x="1987569" y="2917382"/>
            <a:ext cx="541621" cy="624423"/>
            <a:chOff x="1987571" y="2820102"/>
            <a:chExt cx="541621" cy="624423"/>
          </a:xfrm>
        </p:grpSpPr>
        <p:sp>
          <p:nvSpPr>
            <p:cNvPr id="53" name="Trapezoid 52"/>
            <p:cNvSpPr/>
            <p:nvPr/>
          </p:nvSpPr>
          <p:spPr bwMode="auto">
            <a:xfrm>
              <a:off x="1987571" y="2820102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67013" y="2999602"/>
              <a:ext cx="396314" cy="3963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0" name="Group 69"/>
          <p:cNvGrpSpPr/>
          <p:nvPr/>
        </p:nvGrpSpPr>
        <p:grpSpPr bwMode="auto">
          <a:xfrm>
            <a:off x="3427264" y="2917382"/>
            <a:ext cx="541621" cy="624423"/>
            <a:chOff x="3427264" y="2820102"/>
            <a:chExt cx="541621" cy="624423"/>
          </a:xfrm>
        </p:grpSpPr>
        <p:sp>
          <p:nvSpPr>
            <p:cNvPr id="59" name="Trapezoid 58"/>
            <p:cNvSpPr/>
            <p:nvPr/>
          </p:nvSpPr>
          <p:spPr bwMode="auto">
            <a:xfrm>
              <a:off x="3427264" y="2820102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6706" y="2999602"/>
              <a:ext cx="396314" cy="39631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1" name="Bent Arrow 70"/>
          <p:cNvSpPr/>
          <p:nvPr/>
        </p:nvSpPr>
        <p:spPr bwMode="auto">
          <a:xfrm rot="10800000">
            <a:off x="2986391" y="3550598"/>
            <a:ext cx="836581" cy="9236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Bent Arrow 71"/>
          <p:cNvSpPr/>
          <p:nvPr/>
        </p:nvSpPr>
        <p:spPr bwMode="auto">
          <a:xfrm rot="10800000" flipH="1">
            <a:off x="1426723" y="3537628"/>
            <a:ext cx="836581" cy="9236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 rot="1884756">
            <a:off x="2722590" y="3443984"/>
            <a:ext cx="379379" cy="614303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743200" y="3143074"/>
            <a:ext cx="466927" cy="388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2707418" y="2917382"/>
            <a:ext cx="541621" cy="624423"/>
            <a:chOff x="2707418" y="2820102"/>
            <a:chExt cx="541621" cy="624423"/>
          </a:xfrm>
        </p:grpSpPr>
        <p:sp>
          <p:nvSpPr>
            <p:cNvPr id="56" name="Trapezoid 55"/>
            <p:cNvSpPr/>
            <p:nvPr/>
          </p:nvSpPr>
          <p:spPr bwMode="auto">
            <a:xfrm>
              <a:off x="2707418" y="2820102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64" name="Picture 63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86860" y="2999602"/>
              <a:ext cx="396314" cy="39631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31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0249"/>
            <a:ext cx="91440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Universal families of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50240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if and only if</a:t>
            </a: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60841" y="2692477"/>
            <a:ext cx="5620727" cy="1014116"/>
          </a:xfrm>
          <a:prstGeom prst="rect">
            <a:avLst/>
          </a:prstGeom>
          <a:noFill/>
          <a:ln/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248" y="394088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almost universal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and only if</a:t>
            </a: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56737" y="5140685"/>
            <a:ext cx="5622437" cy="10144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7868"/>
            <a:ext cx="9144000" cy="646331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i="1" dirty="0" smtClean="0">
                <a:solidFill>
                  <a:srgbClr val="0000FF"/>
                </a:solidFill>
              </a:rPr>
              <a:t>k</a:t>
            </a:r>
            <a:r>
              <a:rPr lang="en-US" sz="3600" dirty="0" smtClean="0">
                <a:solidFill>
                  <a:srgbClr val="0000FF"/>
                </a:solidFill>
              </a:rPr>
              <a:t>-</a:t>
            </a:r>
            <a:r>
              <a:rPr lang="en-US" sz="3600" dirty="0" smtClean="0">
                <a:solidFill>
                  <a:srgbClr val="008000"/>
                </a:solidFill>
              </a:rPr>
              <a:t>independent</a:t>
            </a:r>
            <a:r>
              <a:rPr lang="en-US" sz="3600" dirty="0" smtClean="0">
                <a:solidFill>
                  <a:srgbClr val="0000FF"/>
                </a:solidFill>
              </a:rPr>
              <a:t> families of hash functions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25920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and only if</a:t>
            </a: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9879" y="2527102"/>
            <a:ext cx="8223903" cy="762003"/>
          </a:xfrm>
          <a:prstGeom prst="rect">
            <a:avLst/>
          </a:prstGeom>
          <a:noFill/>
          <a:ln/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2976" y="364904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and only if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46251" y="4916942"/>
            <a:ext cx="8225205" cy="7621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 simple universal family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836613" y="4588833"/>
            <a:ext cx="74707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represent a function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 only need two numbers,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746919" y="5657684"/>
            <a:ext cx="7650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size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the hash table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arbitrary.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14393" y="1694516"/>
            <a:ext cx="7315215" cy="190424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5425" y="3928627"/>
            <a:ext cx="7013151" cy="4638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 simple universal family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14393" y="1694516"/>
            <a:ext cx="7315215" cy="190424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65425" y="3899443"/>
            <a:ext cx="7013151" cy="46382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44509" y="4606339"/>
            <a:ext cx="8254982" cy="72967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2423" y="5527251"/>
            <a:ext cx="7719155" cy="8252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998"/>
            <a:ext cx="8229600" cy="8016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Probabilistic analysis of chaining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667" name="Text Box 3"/>
              <p:cNvSpPr txBox="1">
                <a:spLocks noChangeArrowheads="1"/>
              </p:cNvSpPr>
              <p:nvPr/>
            </p:nvSpPr>
            <p:spPr bwMode="auto">
              <a:xfrm>
                <a:off x="0" y="1106488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– number of elements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in (an arbitrary)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dictionary </a:t>
                </a:r>
                <a:r>
                  <a:rPr lang="en-US" sz="2400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mc:Choice>
        <mc:Fallback>
          <p:sp>
            <p:nvSpPr>
              <p:cNvPr id="113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06488"/>
                <a:ext cx="9144000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668" name="Text Box 4"/>
              <p:cNvSpPr txBox="1">
                <a:spLocks noChangeArrowheads="1"/>
              </p:cNvSpPr>
              <p:nvPr/>
            </p:nvSpPr>
            <p:spPr bwMode="auto">
              <a:xfrm>
                <a:off x="1601788" y="1477169"/>
                <a:ext cx="6030912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– size of hash table</a:t>
                </a:r>
              </a:p>
            </p:txBody>
          </p:sp>
        </mc:Choice>
        <mc:Fallback>
          <p:sp>
            <p:nvSpPr>
              <p:cNvPr id="113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788" y="1477169"/>
                <a:ext cx="6030912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0" y="2420938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Assume that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randomly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chosen 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universal family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3704" name="Group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6897929"/>
                  </p:ext>
                </p:extLst>
              </p:nvPr>
            </p:nvGraphicFramePr>
            <p:xfrm>
              <a:off x="304800" y="4314824"/>
              <a:ext cx="8429625" cy="2311956"/>
            </p:xfrm>
            <a:graphic>
              <a:graphicData uri="http://schemas.openxmlformats.org/drawingml/2006/table">
                <a:tbl>
                  <a:tblPr/>
                  <a:tblGrid>
                    <a:gridCol w="3790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12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5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87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he-IL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Expected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Worst-case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7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Successful Search</a:t>
                          </a:r>
                          <a:b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</a:b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Delete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87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Unsuccessful Search</a:t>
                          </a:r>
                          <a:b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</a:b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(Verified) Insert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0" lang="en-US" sz="3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3704" name="Group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6897929"/>
                  </p:ext>
                </p:extLst>
              </p:nvPr>
            </p:nvGraphicFramePr>
            <p:xfrm>
              <a:off x="304800" y="4314824"/>
              <a:ext cx="8429625" cy="2311956"/>
            </p:xfrm>
            <a:graphic>
              <a:graphicData uri="http://schemas.openxmlformats.org/drawingml/2006/table">
                <a:tbl>
                  <a:tblPr/>
                  <a:tblGrid>
                    <a:gridCol w="3790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12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5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87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he-IL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Expected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Worst-case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Successful Search</a:t>
                          </a:r>
                          <a:b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</a:b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Delete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74581" t="-69178" r="-113966" b="-10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43921" t="-69178" r="-1241" b="-1089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Unsuccessful Search</a:t>
                          </a:r>
                          <a:b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</a:b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(Verified) Insert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74581" t="-181618" r="-11396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43921" t="-181618" r="-1241" b="-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4486" y="3109912"/>
            <a:ext cx="3298389" cy="80101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355300" y="3133571"/>
            <a:ext cx="4321975" cy="753692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1601788" y="1847850"/>
                <a:ext cx="6030912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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/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– load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factor</a:t>
                </a:r>
                <a:endPara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788" y="1847850"/>
                <a:ext cx="6030912" cy="461665"/>
              </a:xfrm>
              <a:prstGeom prst="rect">
                <a:avLst/>
              </a:prstGeom>
              <a:blipFill>
                <a:blip r:embed="rId9"/>
                <a:stretch>
                  <a:fillRect t="-11842" b="-28947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 rot="5400000">
            <a:off x="3648075" y="3552825"/>
            <a:ext cx="104775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  <p:bldP spid="11367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2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3484"/>
            <a:ext cx="7772400" cy="683316"/>
          </a:xfrm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</a:rPr>
              <a:t>Dictionaries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67294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 </a:t>
            </a:r>
            <a:r>
              <a:rPr lang="en-US" sz="2400" dirty="0" smtClean="0">
                <a:solidFill>
                  <a:schemeClr val="accent6"/>
                </a:solidFill>
                <a:sym typeface="Symbol"/>
              </a:rPr>
              <a:t> </a:t>
            </a:r>
            <a:r>
              <a:rPr lang="en-US" sz="2400" dirty="0" smtClean="0">
                <a:solidFill>
                  <a:schemeClr val="accent6"/>
                </a:solidFill>
              </a:rPr>
              <a:t>Dictionary() </a:t>
            </a:r>
            <a:r>
              <a:rPr lang="en-US" sz="2400" dirty="0" smtClean="0"/>
              <a:t>– Create an empty dictionary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Insert(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x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Insert item </a:t>
            </a:r>
            <a:r>
              <a:rPr lang="en-US" sz="2400" i="1" dirty="0" smtClean="0"/>
              <a:t>x</a:t>
            </a:r>
            <a:r>
              <a:rPr lang="en-US" sz="2400" dirty="0" smtClean="0"/>
              <a:t> into </a:t>
            </a:r>
            <a:r>
              <a:rPr lang="en-US" sz="2400" i="1" dirty="0" smtClean="0"/>
              <a:t>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Find(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Find an item with key </a:t>
            </a:r>
            <a:r>
              <a:rPr lang="en-US" sz="2400" i="1" dirty="0" smtClean="0"/>
              <a:t>k</a:t>
            </a:r>
            <a:r>
              <a:rPr lang="en-US" sz="2400" dirty="0" smtClean="0"/>
              <a:t> in </a:t>
            </a:r>
            <a:r>
              <a:rPr lang="en-US" sz="2400" i="1" dirty="0" smtClean="0"/>
              <a:t>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Delete(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item with key </a:t>
            </a:r>
            <a:r>
              <a:rPr lang="en-US" sz="2400" i="1" dirty="0" smtClean="0"/>
              <a:t>k</a:t>
            </a:r>
            <a:r>
              <a:rPr lang="en-US" sz="2400" dirty="0" smtClean="0"/>
              <a:t> from </a:t>
            </a:r>
            <a:r>
              <a:rPr lang="en-US" sz="2400" i="1" dirty="0" smtClean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0534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use </a:t>
            </a:r>
            <a:r>
              <a:rPr lang="en-US" dirty="0" smtClean="0">
                <a:solidFill>
                  <a:srgbClr val="0000FF"/>
                </a:solidFill>
              </a:rPr>
              <a:t>balanced search trees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O(log n)</a:t>
            </a:r>
            <a:r>
              <a:rPr lang="en-US" dirty="0" smtClean="0"/>
              <a:t> time per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19540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(Predecessors and successors, etc.,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supported)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892" y="5801396"/>
            <a:ext cx="374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we do better?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2436" y="5781688"/>
            <a:ext cx="374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YES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8302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Chaining: </a:t>
            </a:r>
            <a:r>
              <a:rPr lang="en-US" sz="4000" dirty="0" smtClean="0">
                <a:solidFill>
                  <a:srgbClr val="33CC33"/>
                </a:solidFill>
              </a:rPr>
              <a:t>pros</a:t>
            </a:r>
            <a:r>
              <a:rPr lang="en-US" sz="4000" dirty="0" smtClean="0">
                <a:solidFill>
                  <a:srgbClr val="0000FF"/>
                </a:solidFill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cons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466725" y="1389062"/>
                <a:ext cx="8229600" cy="2173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Pros: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Simple to</a:t>
                </a:r>
                <a:r>
                  <a:rPr kumimoji="0" lang="en-US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implement (and analyze)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kern="0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Constant time per operation (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𝑂</m:t>
                    </m:r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(</m:t>
                    </m:r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1</m:t>
                    </m:r>
                    <m:r>
                      <a:rPr lang="en-US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+</m:t>
                    </m:r>
                    <m:r>
                      <a:rPr lang="en-US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𝛼</m:t>
                    </m:r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kern="0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)</a:t>
                </a:r>
                <a:endParaRPr kumimoji="0" lang="en-US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kern="0" baseline="0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Fairly</a:t>
                </a:r>
                <a:r>
                  <a:rPr lang="en-US" kern="0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 insensitive to table size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Simple</a:t>
                </a:r>
                <a:r>
                  <a:rPr kumimoji="0" lang="en-US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hash functions suffice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389062"/>
                <a:ext cx="8229600" cy="2173288"/>
              </a:xfrm>
              <a:prstGeom prst="rect">
                <a:avLst/>
              </a:prstGeom>
              <a:blipFill>
                <a:blip r:embed="rId2"/>
                <a:stretch>
                  <a:fillRect t="-10112" b="-140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3779837"/>
            <a:ext cx="8229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Space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wasted on pointers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Dynamic allocations required</a:t>
            </a:r>
            <a:endParaRPr lang="en-US" kern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kern="0" dirty="0" smtClean="0">
                <a:solidFill>
                  <a:srgbClr val="80008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Many cache misses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60007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Hashing with open addressing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376363" y="877888"/>
            <a:ext cx="63912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Hashing without pointers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11188" y="2178050"/>
            <a:ext cx="7921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Insert key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first free position among</a:t>
            </a:r>
          </a:p>
        </p:txBody>
      </p:sp>
      <p:sp>
        <p:nvSpPr>
          <p:cNvPr id="125961" name="AutoShape 9"/>
          <p:cNvSpPr>
            <a:spLocks/>
          </p:cNvSpPr>
          <p:nvPr/>
        </p:nvSpPr>
        <p:spPr bwMode="auto">
          <a:xfrm rot="-5400000">
            <a:off x="4459288" y="-412750"/>
            <a:ext cx="225425" cy="7559675"/>
          </a:xfrm>
          <a:prstGeom prst="leftBrace">
            <a:avLst>
              <a:gd name="adj1" fmla="val 279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125963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7838" y="1595438"/>
            <a:ext cx="564991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2097088" y="3397250"/>
            <a:ext cx="4951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Assumed to be a </a:t>
            </a:r>
            <a:r>
              <a:rPr lang="en-US" sz="2400" dirty="0">
                <a:solidFill>
                  <a:srgbClr val="008000"/>
                </a:solidFill>
              </a:rPr>
              <a:t>permutation</a:t>
            </a:r>
          </a:p>
        </p:txBody>
      </p:sp>
      <p:pic>
        <p:nvPicPr>
          <p:cNvPr id="125964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150" y="2803525"/>
            <a:ext cx="750570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647825" y="6067425"/>
            <a:ext cx="5849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search, follow the same order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646238" y="5603875"/>
            <a:ext cx="5849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room found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Table is full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4"/>
          <p:cNvSpPr>
            <a:spLocks noChangeAspect="1" noChangeArrowheads="1"/>
          </p:cNvSpPr>
          <p:nvPr/>
        </p:nvSpPr>
        <p:spPr bwMode="auto">
          <a:xfrm>
            <a:off x="1974851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" name="Rectangle 15"/>
          <p:cNvSpPr>
            <a:spLocks noChangeAspect="1" noChangeArrowheads="1"/>
          </p:cNvSpPr>
          <p:nvPr/>
        </p:nvSpPr>
        <p:spPr bwMode="auto">
          <a:xfrm>
            <a:off x="2526079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6"/>
          <p:cNvSpPr>
            <a:spLocks noChangeAspect="1" noChangeArrowheads="1"/>
          </p:cNvSpPr>
          <p:nvPr/>
        </p:nvSpPr>
        <p:spPr bwMode="auto">
          <a:xfrm>
            <a:off x="3079976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7"/>
          <p:cNvSpPr>
            <a:spLocks noChangeAspect="1" noChangeArrowheads="1"/>
          </p:cNvSpPr>
          <p:nvPr/>
        </p:nvSpPr>
        <p:spPr bwMode="auto">
          <a:xfrm>
            <a:off x="3633873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8"/>
          <p:cNvSpPr>
            <a:spLocks noChangeAspect="1" noChangeArrowheads="1"/>
          </p:cNvSpPr>
          <p:nvPr/>
        </p:nvSpPr>
        <p:spPr bwMode="auto">
          <a:xfrm>
            <a:off x="4187770" y="4678364"/>
            <a:ext cx="552562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9"/>
          <p:cNvSpPr>
            <a:spLocks noChangeAspect="1" noChangeArrowheads="1"/>
          </p:cNvSpPr>
          <p:nvPr/>
        </p:nvSpPr>
        <p:spPr bwMode="auto">
          <a:xfrm>
            <a:off x="4740332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20"/>
          <p:cNvSpPr>
            <a:spLocks noChangeAspect="1" noChangeArrowheads="1"/>
          </p:cNvSpPr>
          <p:nvPr/>
        </p:nvSpPr>
        <p:spPr bwMode="auto">
          <a:xfrm>
            <a:off x="5291560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1"/>
          <p:cNvSpPr>
            <a:spLocks noChangeAspect="1" noChangeArrowheads="1"/>
          </p:cNvSpPr>
          <p:nvPr/>
        </p:nvSpPr>
        <p:spPr bwMode="auto">
          <a:xfrm>
            <a:off x="5845457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2"/>
          <p:cNvSpPr>
            <a:spLocks noChangeAspect="1" noChangeArrowheads="1"/>
          </p:cNvSpPr>
          <p:nvPr/>
        </p:nvSpPr>
        <p:spPr bwMode="auto">
          <a:xfrm>
            <a:off x="6399354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5" name="Group 44"/>
          <p:cNvGrpSpPr/>
          <p:nvPr/>
        </p:nvGrpSpPr>
        <p:grpSpPr>
          <a:xfrm>
            <a:off x="4118049" y="4105274"/>
            <a:ext cx="701601" cy="557213"/>
            <a:chOff x="3898974" y="4514849"/>
            <a:chExt cx="701601" cy="557213"/>
          </a:xfrm>
        </p:grpSpPr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4246541" y="482398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98974" y="4514849"/>
              <a:ext cx="701601" cy="30353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4" name="Group 43"/>
          <p:cNvGrpSpPr/>
          <p:nvPr/>
        </p:nvGrpSpPr>
        <p:grpSpPr>
          <a:xfrm>
            <a:off x="2403247" y="4105274"/>
            <a:ext cx="740003" cy="576263"/>
            <a:chOff x="2184172" y="4514849"/>
            <a:chExt cx="740003" cy="576263"/>
          </a:xfrm>
        </p:grpSpPr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2557050" y="4849907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7" name="Picture 36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184172" y="4514849"/>
              <a:ext cx="740003" cy="29533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5193770" y="4095750"/>
            <a:ext cx="683155" cy="566738"/>
            <a:chOff x="4974695" y="4505325"/>
            <a:chExt cx="683155" cy="566738"/>
          </a:xfrm>
        </p:grpSpPr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5333162" y="4820137"/>
              <a:ext cx="0" cy="251926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9" name="Picture 38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974695" y="4505325"/>
              <a:ext cx="683155" cy="30868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8" grpId="0"/>
      <p:bldP spid="125961" grpId="0" animBg="1"/>
      <p:bldP spid="125962" grpId="0"/>
      <p:bldP spid="125965" grpId="0"/>
      <p:bldP spid="12596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Hashing with open addressing</a:t>
            </a: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20679" y="2290403"/>
            <a:ext cx="3565593" cy="280445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67254" y="2155753"/>
            <a:ext cx="3754453" cy="30737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67739" y="2697163"/>
            <a:ext cx="2481046" cy="523680"/>
          </a:xfrm>
          <a:prstGeom prst="rect">
            <a:avLst/>
          </a:prstGeom>
          <a:noFill/>
          <a:ln/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191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How do we </a:t>
            </a:r>
            <a:r>
              <a:rPr lang="en-US" sz="4000" dirty="0" smtClean="0">
                <a:solidFill>
                  <a:srgbClr val="FF0000"/>
                </a:solidFill>
              </a:rPr>
              <a:t>delete</a:t>
            </a:r>
            <a:r>
              <a:rPr lang="en-US" sz="4000" dirty="0" smtClean="0">
                <a:solidFill>
                  <a:srgbClr val="0000FF"/>
                </a:solidFill>
              </a:rPr>
              <a:t> elements?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168161"/>
            <a:ext cx="91440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Caution: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When we delete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 element,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dirty="0">
                <a:latin typeface="Times New Roman" pitchFamily="18" charset="0"/>
                <a:cs typeface="Times New Roman" pitchFamily="18" charset="0"/>
              </a:rPr>
            </a:b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set the corresponding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1654175" y="2506663"/>
            <a:ext cx="2159000" cy="900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1655763" y="2508250"/>
            <a:ext cx="2159000" cy="900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63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613" y="2663825"/>
            <a:ext cx="31496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4" name="Rectangle 14"/>
          <p:cNvSpPr>
            <a:spLocks noChangeAspect="1" noChangeArrowheads="1"/>
          </p:cNvSpPr>
          <p:nvPr/>
        </p:nvSpPr>
        <p:spPr bwMode="auto">
          <a:xfrm>
            <a:off x="147002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5" name="Rectangle 15"/>
          <p:cNvSpPr>
            <a:spLocks noChangeAspect="1" noChangeArrowheads="1"/>
          </p:cNvSpPr>
          <p:nvPr/>
        </p:nvSpPr>
        <p:spPr bwMode="auto">
          <a:xfrm>
            <a:off x="2125663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6" name="Rectangle 16"/>
          <p:cNvSpPr>
            <a:spLocks noChangeAspect="1" noChangeArrowheads="1"/>
          </p:cNvSpPr>
          <p:nvPr/>
        </p:nvSpPr>
        <p:spPr bwMode="auto">
          <a:xfrm>
            <a:off x="278447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7" name="Rectangle 17"/>
          <p:cNvSpPr>
            <a:spLocks noChangeAspect="1" noChangeArrowheads="1"/>
          </p:cNvSpPr>
          <p:nvPr/>
        </p:nvSpPr>
        <p:spPr bwMode="auto">
          <a:xfrm>
            <a:off x="3443288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8" name="Rectangle 18"/>
          <p:cNvSpPr>
            <a:spLocks noChangeAspect="1" noChangeArrowheads="1"/>
          </p:cNvSpPr>
          <p:nvPr/>
        </p:nvSpPr>
        <p:spPr bwMode="auto">
          <a:xfrm>
            <a:off x="4102100" y="4316413"/>
            <a:ext cx="657225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9" name="Rectangle 19"/>
          <p:cNvSpPr>
            <a:spLocks noChangeAspect="1" noChangeArrowheads="1"/>
          </p:cNvSpPr>
          <p:nvPr/>
        </p:nvSpPr>
        <p:spPr bwMode="auto">
          <a:xfrm>
            <a:off x="475932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0" name="Rectangle 20"/>
          <p:cNvSpPr>
            <a:spLocks noChangeAspect="1" noChangeArrowheads="1"/>
          </p:cNvSpPr>
          <p:nvPr/>
        </p:nvSpPr>
        <p:spPr bwMode="auto">
          <a:xfrm>
            <a:off x="5414963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1" name="Rectangle 21"/>
          <p:cNvSpPr>
            <a:spLocks noChangeAspect="1" noChangeArrowheads="1"/>
          </p:cNvSpPr>
          <p:nvPr/>
        </p:nvSpPr>
        <p:spPr bwMode="auto">
          <a:xfrm>
            <a:off x="607377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2" name="Rectangle 22"/>
          <p:cNvSpPr>
            <a:spLocks noChangeAspect="1" noChangeArrowheads="1"/>
          </p:cNvSpPr>
          <p:nvPr/>
        </p:nvSpPr>
        <p:spPr bwMode="auto">
          <a:xfrm>
            <a:off x="6732588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73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4368800"/>
            <a:ext cx="592138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7000" name="Picture 2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1788" y="4368800"/>
            <a:ext cx="590550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75" name="Line 26"/>
          <p:cNvSpPr>
            <a:spLocks noChangeAspect="1" noChangeShapeType="1"/>
          </p:cNvSpPr>
          <p:nvPr/>
        </p:nvSpPr>
        <p:spPr bwMode="auto">
          <a:xfrm>
            <a:off x="6894513" y="4643438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6" name="Line 27"/>
          <p:cNvSpPr>
            <a:spLocks noChangeAspect="1" noChangeShapeType="1"/>
          </p:cNvSpPr>
          <p:nvPr/>
        </p:nvSpPr>
        <p:spPr bwMode="auto">
          <a:xfrm>
            <a:off x="6238875" y="4643438"/>
            <a:ext cx="33178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7" name="Line 28"/>
          <p:cNvSpPr>
            <a:spLocks noChangeAspect="1" noChangeShapeType="1"/>
          </p:cNvSpPr>
          <p:nvPr/>
        </p:nvSpPr>
        <p:spPr bwMode="auto">
          <a:xfrm>
            <a:off x="4921250" y="4643438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8" name="Line 29"/>
          <p:cNvSpPr>
            <a:spLocks noChangeAspect="1" noChangeShapeType="1"/>
          </p:cNvSpPr>
          <p:nvPr/>
        </p:nvSpPr>
        <p:spPr bwMode="auto">
          <a:xfrm>
            <a:off x="3605213" y="4643438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9" name="Line 30"/>
          <p:cNvSpPr>
            <a:spLocks noChangeAspect="1" noChangeShapeType="1"/>
          </p:cNvSpPr>
          <p:nvPr/>
        </p:nvSpPr>
        <p:spPr bwMode="auto">
          <a:xfrm>
            <a:off x="2290763" y="4643438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0" name="Line 31"/>
          <p:cNvSpPr>
            <a:spLocks noChangeAspect="1" noChangeShapeType="1"/>
          </p:cNvSpPr>
          <p:nvPr/>
        </p:nvSpPr>
        <p:spPr bwMode="auto">
          <a:xfrm>
            <a:off x="1631950" y="4643438"/>
            <a:ext cx="33178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81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49888" y="4386263"/>
            <a:ext cx="592137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82" name="Line 41"/>
          <p:cNvSpPr>
            <a:spLocks noChangeShapeType="1"/>
          </p:cNvSpPr>
          <p:nvPr/>
        </p:nvSpPr>
        <p:spPr bwMode="auto">
          <a:xfrm>
            <a:off x="3090863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3" name="Line 45"/>
          <p:cNvSpPr>
            <a:spLocks noChangeShapeType="1"/>
          </p:cNvSpPr>
          <p:nvPr/>
        </p:nvSpPr>
        <p:spPr bwMode="auto">
          <a:xfrm>
            <a:off x="4440238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4" name="Line 47"/>
          <p:cNvSpPr>
            <a:spLocks noChangeShapeType="1"/>
          </p:cNvSpPr>
          <p:nvPr/>
        </p:nvSpPr>
        <p:spPr bwMode="auto">
          <a:xfrm>
            <a:off x="5753100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85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89213" y="3686175"/>
            <a:ext cx="1004887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6" name="Picture 50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8588" y="3686175"/>
            <a:ext cx="1004887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7" name="Picture 5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1450" y="3686175"/>
            <a:ext cx="1004888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7028" name="Line 52"/>
          <p:cNvSpPr>
            <a:spLocks noChangeAspect="1" noChangeShapeType="1"/>
          </p:cNvSpPr>
          <p:nvPr/>
        </p:nvSpPr>
        <p:spPr bwMode="auto">
          <a:xfrm>
            <a:off x="4256088" y="4689475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7029" name="Line 53"/>
          <p:cNvSpPr>
            <a:spLocks noChangeAspect="1" noChangeShapeType="1"/>
          </p:cNvSpPr>
          <p:nvPr/>
        </p:nvSpPr>
        <p:spPr bwMode="auto">
          <a:xfrm flipH="1">
            <a:off x="4254500" y="4689475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922152" y="5254988"/>
            <a:ext cx="1278498" cy="374287"/>
          </a:xfrm>
          <a:prstGeom prst="wedgeRoundRectCallout">
            <a:avLst>
              <a:gd name="adj1" fmla="val -16783"/>
              <a:gd name="adj2" fmla="val -126475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“deleted”</a:t>
            </a:r>
            <a:endParaRPr kumimoji="0" 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52400" y="5856288"/>
            <a:ext cx="914400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Problematic solution…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2" grpId="0" animBg="1"/>
      <p:bldP spid="19483" grpId="0" animBg="1"/>
      <p:bldP spid="19484" grpId="0" animBg="1"/>
      <p:bldP spid="127028" grpId="0" animBg="1"/>
      <p:bldP spid="127029" grpId="0" animBg="1"/>
      <p:bldP spid="3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Probabilistic analysis </a:t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of open addressing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01788" y="1762125"/>
            <a:ext cx="6300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number of elements in dictionary 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601788" y="2185988"/>
            <a:ext cx="6030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size of hash table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933451" y="3424238"/>
            <a:ext cx="71691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Uniform probing: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for every 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k,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0)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k,m−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 permutation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601788" y="2686050"/>
            <a:ext cx="6030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=n/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load factor (Note: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830264" y="4560888"/>
            <a:ext cx="4075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Expected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unsuccessful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335240" y="5589587"/>
            <a:ext cx="1065160" cy="816748"/>
          </a:xfrm>
          <a:prstGeom prst="rect">
            <a:avLst/>
          </a:prstGeom>
          <a:noFill/>
          <a:ln/>
          <a:effectLst/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402139" y="4570413"/>
            <a:ext cx="4075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Expected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342540" y="5599112"/>
            <a:ext cx="2194311" cy="816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  <p:bldP spid="128026" grpId="0"/>
      <p:bldP spid="12802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Probabilistic analysis </a:t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of open addressing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35000" y="1846263"/>
            <a:ext cx="584993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Claim: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Expected no. of probes for an unsuccessful search is at most: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74695" y="1898650"/>
            <a:ext cx="1065160" cy="816748"/>
          </a:xfrm>
          <a:prstGeom prst="rect">
            <a:avLst/>
          </a:prstGeom>
          <a:noFill/>
          <a:ln/>
          <a:effectLst/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352550" y="3054350"/>
            <a:ext cx="62103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random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table, the probability that it is full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20700" y="4249738"/>
            <a:ext cx="81010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probability that the first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cells probed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all occupied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at most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i="1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38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5403850"/>
            <a:ext cx="6648450" cy="81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  <p:bldP spid="129034" grpId="0"/>
      <p:bldP spid="1290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Open addressing variants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906713" y="2254250"/>
            <a:ext cx="3330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Linear probing: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636838" y="3695700"/>
            <a:ext cx="3870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Quadratic probing: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906713" y="4973638"/>
            <a:ext cx="3330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Double hashing: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376363" y="1470025"/>
            <a:ext cx="6391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do we define </a:t>
            </a:r>
            <a:r>
              <a:rPr lang="en-US" i="1">
                <a:solidFill>
                  <a:srgbClr val="008000"/>
                </a:solidFill>
              </a:rPr>
              <a:t>h(k,i)</a:t>
            </a:r>
            <a:r>
              <a:rPr lang="en-US"/>
              <a:t> ?</a:t>
            </a:r>
          </a:p>
        </p:txBody>
      </p:sp>
      <p:pic>
        <p:nvPicPr>
          <p:cNvPr id="130066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375" y="2884488"/>
            <a:ext cx="5176838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0067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225" y="4235450"/>
            <a:ext cx="68135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0069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0338" y="5576888"/>
            <a:ext cx="6283325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1638300" y="2295688"/>
            <a:ext cx="5734050" cy="1152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/>
      <p:bldP spid="130058" grpId="0"/>
      <p:bldP spid="13005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“The most important hashing technique”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574801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905538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23787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4" name="Group 43"/>
          <p:cNvGrpSpPr/>
          <p:nvPr/>
        </p:nvGrpSpPr>
        <p:grpSpPr bwMode="auto">
          <a:xfrm>
            <a:off x="2453692" y="1743073"/>
            <a:ext cx="581961" cy="576264"/>
            <a:chOff x="2482267" y="4105273"/>
            <a:chExt cx="581961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2776125" y="44403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2" name="Picture 41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82267" y="4105273"/>
              <a:ext cx="581961" cy="29018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oup 46"/>
          <p:cNvGrpSpPr/>
          <p:nvPr/>
        </p:nvGrpSpPr>
        <p:grpSpPr bwMode="auto">
          <a:xfrm>
            <a:off x="3126169" y="177164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570214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902552" y="2326239"/>
            <a:ext cx="331537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234090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56482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97165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229503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565651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96388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22872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561064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93402" y="2326239"/>
            <a:ext cx="331537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224940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55567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88015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220353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2860" y="24193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7185" y="2419348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61" name="Group 60"/>
          <p:cNvGrpSpPr/>
          <p:nvPr/>
        </p:nvGrpSpPr>
        <p:grpSpPr>
          <a:xfrm>
            <a:off x="2809270" y="2747532"/>
            <a:ext cx="537254" cy="558837"/>
            <a:chOff x="2809270" y="3042807"/>
            <a:chExt cx="537254" cy="558837"/>
          </a:xfrm>
        </p:grpSpPr>
        <p:pic>
          <p:nvPicPr>
            <p:cNvPr id="54" name="Picture 53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809270" y="3333750"/>
              <a:ext cx="537254" cy="2678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074966" y="304280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06835" y="2419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2" name="TextBox 61"/>
          <p:cNvSpPr txBox="1"/>
          <p:nvPr/>
        </p:nvSpPr>
        <p:spPr>
          <a:xfrm>
            <a:off x="1590675" y="4411206"/>
            <a:ext cx="5962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But, much less </a:t>
            </a:r>
            <a:r>
              <a:rPr lang="en-US" dirty="0" smtClean="0">
                <a:solidFill>
                  <a:srgbClr val="FF0000"/>
                </a:solidFill>
              </a:rPr>
              <a:t>cache misses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0675" y="3390900"/>
            <a:ext cx="5962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probes</a:t>
            </a:r>
            <a:r>
              <a:rPr lang="en-US" dirty="0" smtClean="0"/>
              <a:t> than uniform probing,</a:t>
            </a:r>
            <a:br>
              <a:rPr lang="en-US" dirty="0" smtClean="0"/>
            </a:br>
            <a:r>
              <a:rPr lang="en-US" dirty="0" smtClean="0"/>
              <a:t>as probe sequences “merge”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561975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More complicated analysis..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490650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smtClean="0"/>
              <a:t>Extremely efficient in practice</a:t>
            </a:r>
            <a:endParaRPr lang="he-IL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 – </a:t>
            </a:r>
            <a:r>
              <a:rPr lang="en-US" dirty="0" smtClean="0">
                <a:solidFill>
                  <a:srgbClr val="008000"/>
                </a:solidFill>
              </a:rPr>
              <a:t>Deletions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708151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038888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3712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3" name="Group 46"/>
          <p:cNvGrpSpPr/>
          <p:nvPr/>
        </p:nvGrpSpPr>
        <p:grpSpPr bwMode="auto">
          <a:xfrm>
            <a:off x="3564319" y="152399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703564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3035902" y="208811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367440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6981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4030515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362853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699001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5029738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3620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694414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2910626" y="1504948"/>
            <a:ext cx="582492" cy="576264"/>
            <a:chOff x="2777276" y="1743073"/>
            <a:chExt cx="582492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3071400" y="20781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777276" y="1743073"/>
              <a:ext cx="582492" cy="29045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6026752" y="2088114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358290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6890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7021365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353703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501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7203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69" name="Group 68"/>
          <p:cNvGrpSpPr/>
          <p:nvPr/>
        </p:nvGrpSpPr>
        <p:grpSpPr bwMode="auto">
          <a:xfrm>
            <a:off x="3266224" y="2509405"/>
            <a:ext cx="537744" cy="559081"/>
            <a:chOff x="3132875" y="2747532"/>
            <a:chExt cx="537744" cy="559081"/>
          </a:xfrm>
        </p:grpSpPr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132875" y="3038475"/>
              <a:ext cx="537744" cy="26813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398816" y="274753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9387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283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1571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375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593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8123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0310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75" name="Group 74"/>
          <p:cNvGrpSpPr/>
          <p:nvPr/>
        </p:nvGrpSpPr>
        <p:grpSpPr bwMode="auto">
          <a:xfrm>
            <a:off x="5583366" y="1523999"/>
            <a:ext cx="552264" cy="557213"/>
            <a:chOff x="5450017" y="1762124"/>
            <a:chExt cx="552264" cy="557213"/>
          </a:xfrm>
        </p:grpSpPr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5722916" y="20712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73" name="Picture 72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5450017" y="1762124"/>
              <a:ext cx="552264" cy="2753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6" name="TextBox 75"/>
          <p:cNvSpPr txBox="1"/>
          <p:nvPr/>
        </p:nvSpPr>
        <p:spPr>
          <a:xfrm>
            <a:off x="0" y="3305175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the key in cell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be moved to cell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77" name="Rectangle 14"/>
          <p:cNvSpPr>
            <a:spLocks noChangeAspect="1" noChangeArrowheads="1"/>
          </p:cNvSpPr>
          <p:nvPr/>
        </p:nvSpPr>
        <p:spPr bwMode="auto">
          <a:xfrm>
            <a:off x="1574801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78" name="Rectangle 15"/>
          <p:cNvSpPr>
            <a:spLocks noChangeAspect="1" noChangeArrowheads="1"/>
          </p:cNvSpPr>
          <p:nvPr/>
        </p:nvSpPr>
        <p:spPr bwMode="auto">
          <a:xfrm>
            <a:off x="1905538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79" name="Rectangle 16"/>
          <p:cNvSpPr>
            <a:spLocks noChangeAspect="1" noChangeArrowheads="1"/>
          </p:cNvSpPr>
          <p:nvPr/>
        </p:nvSpPr>
        <p:spPr bwMode="auto">
          <a:xfrm>
            <a:off x="2237876" y="507896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0" name="Rectangle 17"/>
          <p:cNvSpPr>
            <a:spLocks noChangeAspect="1" noChangeArrowheads="1"/>
          </p:cNvSpPr>
          <p:nvPr/>
        </p:nvSpPr>
        <p:spPr bwMode="auto">
          <a:xfrm>
            <a:off x="2570214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1" name="Rectangle 18"/>
          <p:cNvSpPr>
            <a:spLocks noChangeAspect="1" noChangeArrowheads="1"/>
          </p:cNvSpPr>
          <p:nvPr/>
        </p:nvSpPr>
        <p:spPr bwMode="auto">
          <a:xfrm>
            <a:off x="2902552" y="507896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2" name="Rectangle 19"/>
          <p:cNvSpPr>
            <a:spLocks noChangeAspect="1" noChangeArrowheads="1"/>
          </p:cNvSpPr>
          <p:nvPr/>
        </p:nvSpPr>
        <p:spPr bwMode="auto">
          <a:xfrm>
            <a:off x="3234090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3" name="Rectangle 20"/>
          <p:cNvSpPr>
            <a:spLocks noChangeAspect="1" noChangeArrowheads="1"/>
          </p:cNvSpPr>
          <p:nvPr/>
        </p:nvSpPr>
        <p:spPr bwMode="auto">
          <a:xfrm>
            <a:off x="3564826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4" name="Rectangle 21"/>
          <p:cNvSpPr>
            <a:spLocks noChangeAspect="1" noChangeArrowheads="1"/>
          </p:cNvSpPr>
          <p:nvPr/>
        </p:nvSpPr>
        <p:spPr bwMode="auto">
          <a:xfrm>
            <a:off x="3897165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8" name="Picture 87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2323915" y="4745512"/>
            <a:ext cx="143059" cy="249819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3306515" y="4733921"/>
            <a:ext cx="151060" cy="273000"/>
          </a:xfrm>
          <a:prstGeom prst="rect">
            <a:avLst/>
          </a:prstGeom>
          <a:noFill/>
          <a:ln/>
          <a:effectLst/>
        </p:spPr>
      </p:pic>
      <p:pic>
        <p:nvPicPr>
          <p:cNvPr id="115" name="Picture 114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1193736" y="5881668"/>
            <a:ext cx="1426428" cy="333379"/>
          </a:xfrm>
          <a:prstGeom prst="rect">
            <a:avLst/>
          </a:prstGeom>
          <a:noFill/>
          <a:ln/>
          <a:effectLst/>
        </p:spPr>
      </p:pic>
      <p:sp>
        <p:nvSpPr>
          <p:cNvPr id="96" name="Rectangle 14"/>
          <p:cNvSpPr>
            <a:spLocks noChangeAspect="1" noChangeArrowheads="1"/>
          </p:cNvSpPr>
          <p:nvPr/>
        </p:nvSpPr>
        <p:spPr bwMode="auto">
          <a:xfrm>
            <a:off x="4899026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7" name="Rectangle 15"/>
          <p:cNvSpPr>
            <a:spLocks noChangeAspect="1" noChangeArrowheads="1"/>
          </p:cNvSpPr>
          <p:nvPr/>
        </p:nvSpPr>
        <p:spPr bwMode="auto">
          <a:xfrm>
            <a:off x="5229763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8" name="Rectangle 16"/>
          <p:cNvSpPr>
            <a:spLocks noChangeAspect="1" noChangeArrowheads="1"/>
          </p:cNvSpPr>
          <p:nvPr/>
        </p:nvSpPr>
        <p:spPr bwMode="auto">
          <a:xfrm>
            <a:off x="5562101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9" name="Rectangle 17"/>
          <p:cNvSpPr>
            <a:spLocks noChangeAspect="1" noChangeArrowheads="1"/>
          </p:cNvSpPr>
          <p:nvPr/>
        </p:nvSpPr>
        <p:spPr bwMode="auto">
          <a:xfrm>
            <a:off x="5894439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0" name="Rectangle 18"/>
          <p:cNvSpPr>
            <a:spLocks noChangeAspect="1" noChangeArrowheads="1"/>
          </p:cNvSpPr>
          <p:nvPr/>
        </p:nvSpPr>
        <p:spPr bwMode="auto">
          <a:xfrm>
            <a:off x="6226777" y="507896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1" name="Rectangle 19"/>
          <p:cNvSpPr>
            <a:spLocks noChangeAspect="1" noChangeArrowheads="1"/>
          </p:cNvSpPr>
          <p:nvPr/>
        </p:nvSpPr>
        <p:spPr bwMode="auto">
          <a:xfrm>
            <a:off x="6558315" y="507896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" name="Rectangle 20"/>
          <p:cNvSpPr>
            <a:spLocks noChangeAspect="1" noChangeArrowheads="1"/>
          </p:cNvSpPr>
          <p:nvPr/>
        </p:nvSpPr>
        <p:spPr bwMode="auto">
          <a:xfrm>
            <a:off x="6889051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" name="Rectangle 21"/>
          <p:cNvSpPr>
            <a:spLocks noChangeAspect="1" noChangeArrowheads="1"/>
          </p:cNvSpPr>
          <p:nvPr/>
        </p:nvSpPr>
        <p:spPr bwMode="auto">
          <a:xfrm>
            <a:off x="7221390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04" name="Picture 103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6638740" y="4713207"/>
            <a:ext cx="143059" cy="249819"/>
          </a:xfrm>
          <a:prstGeom prst="rect">
            <a:avLst/>
          </a:prstGeom>
          <a:noFill/>
          <a:ln/>
          <a:effectLst/>
        </p:spPr>
      </p:pic>
      <p:pic>
        <p:nvPicPr>
          <p:cNvPr id="105" name="Picture 104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5325815" y="4701616"/>
            <a:ext cx="151060" cy="273000"/>
          </a:xfrm>
          <a:prstGeom prst="rect">
            <a:avLst/>
          </a:prstGeom>
          <a:noFill/>
          <a:ln/>
          <a:effectLst/>
        </p:spPr>
      </p:pic>
      <p:pic>
        <p:nvPicPr>
          <p:cNvPr id="119" name="Picture 118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5197153" y="5876928"/>
            <a:ext cx="2060898" cy="342858"/>
          </a:xfrm>
          <a:prstGeom prst="rect">
            <a:avLst/>
          </a:prstGeom>
          <a:noFill/>
          <a:ln/>
          <a:effectLst/>
        </p:spPr>
      </p:pic>
      <p:sp>
        <p:nvSpPr>
          <p:cNvPr id="110" name="Line 45"/>
          <p:cNvSpPr>
            <a:spLocks noChangeShapeType="1"/>
          </p:cNvSpPr>
          <p:nvPr/>
        </p:nvSpPr>
        <p:spPr bwMode="auto">
          <a:xfrm flipV="1">
            <a:off x="2398690" y="54907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1" name="Line 45"/>
          <p:cNvSpPr>
            <a:spLocks noChangeShapeType="1"/>
          </p:cNvSpPr>
          <p:nvPr/>
        </p:nvSpPr>
        <p:spPr bwMode="auto">
          <a:xfrm flipV="1">
            <a:off x="2065315" y="54907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2" name="Line 45"/>
          <p:cNvSpPr>
            <a:spLocks noChangeShapeType="1"/>
          </p:cNvSpPr>
          <p:nvPr/>
        </p:nvSpPr>
        <p:spPr bwMode="auto">
          <a:xfrm flipV="1">
            <a:off x="1722415" y="54907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 flipV="1">
            <a:off x="3741715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4" name="Line 45"/>
          <p:cNvSpPr>
            <a:spLocks noChangeShapeType="1"/>
          </p:cNvSpPr>
          <p:nvPr/>
        </p:nvSpPr>
        <p:spPr bwMode="auto">
          <a:xfrm flipV="1">
            <a:off x="40560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18" name="Picture 117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2728229" y="5881683"/>
            <a:ext cx="1881690" cy="333348"/>
          </a:xfrm>
          <a:prstGeom prst="rect">
            <a:avLst/>
          </a:prstGeom>
          <a:noFill/>
          <a:ln/>
          <a:effectLst/>
        </p:spPr>
      </p:pic>
      <p:sp>
        <p:nvSpPr>
          <p:cNvPr id="120" name="Line 45"/>
          <p:cNvSpPr>
            <a:spLocks noChangeShapeType="1"/>
          </p:cNvSpPr>
          <p:nvPr/>
        </p:nvSpPr>
        <p:spPr bwMode="auto">
          <a:xfrm flipV="1">
            <a:off x="6408715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1" name="Line 45"/>
          <p:cNvSpPr>
            <a:spLocks noChangeShapeType="1"/>
          </p:cNvSpPr>
          <p:nvPr/>
        </p:nvSpPr>
        <p:spPr bwMode="auto">
          <a:xfrm flipV="1">
            <a:off x="60753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2" name="Line 45"/>
          <p:cNvSpPr>
            <a:spLocks noChangeShapeType="1"/>
          </p:cNvSpPr>
          <p:nvPr/>
        </p:nvSpPr>
        <p:spPr bwMode="auto">
          <a:xfrm flipV="1">
            <a:off x="57324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3" name="Line 45"/>
          <p:cNvSpPr>
            <a:spLocks noChangeShapeType="1"/>
          </p:cNvSpPr>
          <p:nvPr/>
        </p:nvSpPr>
        <p:spPr bwMode="auto">
          <a:xfrm flipV="1">
            <a:off x="67230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3345021" y="3971928"/>
            <a:ext cx="2717161" cy="3429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1476 -0.04166 -0.02934 -0.0831 -0.04167 -0.08333 C -0.05399 -0.08356 -0.06406 -0.04259 -0.07396 -0.00139 " pathEditMode="relative" ptsTypes="a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03704E-6 C -0.00572 -0.04028 -0.01145 -0.08033 -0.0177 -0.08056 C -0.02395 -0.08079 -0.03072 -0.04121 -0.03749 -0.00139 " pathEditMode="relative" ptsTypes="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C -0.0217 -0.04051 -0.04323 -0.08079 -0.06146 -0.08056 C -0.07969 -0.08033 -0.09462 -0.03959 -0.10937 0.00138 " pathEditMode="relative" ptsTypes="a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 – </a:t>
            </a:r>
            <a:r>
              <a:rPr lang="en-US" dirty="0" smtClean="0">
                <a:solidFill>
                  <a:srgbClr val="008000"/>
                </a:solidFill>
              </a:rPr>
              <a:t>Deletions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708151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038888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3712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2" name="Group 46"/>
          <p:cNvGrpSpPr/>
          <p:nvPr/>
        </p:nvGrpSpPr>
        <p:grpSpPr bwMode="auto">
          <a:xfrm>
            <a:off x="3564319" y="152399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703564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3035902" y="208811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367440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6981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4030515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362853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699001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5029738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3620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694414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3" name="Group 65"/>
          <p:cNvGrpSpPr/>
          <p:nvPr/>
        </p:nvGrpSpPr>
        <p:grpSpPr bwMode="auto">
          <a:xfrm>
            <a:off x="2910626" y="1504948"/>
            <a:ext cx="582492" cy="576264"/>
            <a:chOff x="2777276" y="1743073"/>
            <a:chExt cx="582492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3071400" y="20781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777276" y="1743073"/>
              <a:ext cx="582492" cy="29045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6026752" y="2088114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358290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6890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7021365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353703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501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7203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68"/>
          <p:cNvGrpSpPr/>
          <p:nvPr/>
        </p:nvGrpSpPr>
        <p:grpSpPr bwMode="auto">
          <a:xfrm>
            <a:off x="3266224" y="2509405"/>
            <a:ext cx="537744" cy="559081"/>
            <a:chOff x="3132875" y="2747532"/>
            <a:chExt cx="537744" cy="559081"/>
          </a:xfrm>
        </p:grpSpPr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132875" y="3038475"/>
              <a:ext cx="537744" cy="26813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398816" y="274753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9387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283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1571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375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593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8123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0310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74"/>
          <p:cNvGrpSpPr/>
          <p:nvPr/>
        </p:nvGrpSpPr>
        <p:grpSpPr bwMode="auto">
          <a:xfrm>
            <a:off x="5583366" y="1523999"/>
            <a:ext cx="552264" cy="557213"/>
            <a:chOff x="5450017" y="1762124"/>
            <a:chExt cx="552264" cy="557213"/>
          </a:xfrm>
        </p:grpSpPr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5722916" y="20712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73" name="Picture 72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450017" y="1762124"/>
              <a:ext cx="552264" cy="2753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6" name="TextBox 75"/>
          <p:cNvSpPr txBox="1"/>
          <p:nvPr/>
        </p:nvSpPr>
        <p:spPr>
          <a:xfrm>
            <a:off x="0" y="3305175"/>
            <a:ext cx="91439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When an item is </a:t>
            </a:r>
            <a:r>
              <a:rPr lang="en-US" dirty="0" smtClean="0">
                <a:solidFill>
                  <a:srgbClr val="FF0000"/>
                </a:solidFill>
              </a:rPr>
              <a:t>deleted</a:t>
            </a:r>
            <a:r>
              <a:rPr lang="en-US" dirty="0" smtClean="0"/>
              <a:t>, the hash table </a:t>
            </a:r>
            <a:br>
              <a:rPr lang="en-US" dirty="0" smtClean="0"/>
            </a:br>
            <a:r>
              <a:rPr lang="en-US" dirty="0" smtClean="0"/>
              <a:t>is in exactly the state it would have been </a:t>
            </a:r>
            <a:br>
              <a:rPr lang="en-US" dirty="0" smtClean="0"/>
            </a:br>
            <a:r>
              <a:rPr lang="en-US" dirty="0" smtClean="0"/>
              <a:t>if the item were not </a:t>
            </a:r>
            <a:r>
              <a:rPr lang="en-US" dirty="0" smtClean="0">
                <a:solidFill>
                  <a:srgbClr val="008000"/>
                </a:solidFill>
              </a:rPr>
              <a:t>inserted</a:t>
            </a:r>
            <a:r>
              <a:rPr lang="en-US" dirty="0" smtClean="0"/>
              <a:t>!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3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20"/>
            <a:ext cx="7772400" cy="68331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Dictionaries with “small keys”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155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/>
              <a:t>Suppose all keys are in </a:t>
            </a:r>
            <a:r>
              <a:rPr lang="en-US" sz="2600" dirty="0" smtClean="0">
                <a:solidFill>
                  <a:srgbClr val="FF0000"/>
                </a:solidFill>
              </a:rPr>
              <a:t>[</a:t>
            </a:r>
            <a:r>
              <a:rPr lang="en-US" sz="2600" i="1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>
                <a:solidFill>
                  <a:srgbClr val="FF0000"/>
                </a:solidFill>
              </a:rPr>
              <a:t>] = {0,1,…,</a:t>
            </a:r>
            <a:r>
              <a:rPr lang="en-US" sz="2600" i="1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>
                <a:solidFill>
                  <a:srgbClr val="FF0000"/>
                </a:solidFill>
              </a:rPr>
              <a:t>−1}</a:t>
            </a:r>
            <a:r>
              <a:rPr lang="en-US" sz="2600" dirty="0" smtClean="0"/>
              <a:t>, where </a:t>
            </a:r>
            <a:r>
              <a:rPr lang="en-US" sz="2600" i="1" dirty="0" smtClean="0">
                <a:solidFill>
                  <a:srgbClr val="FF0000"/>
                </a:solidFill>
              </a:rPr>
              <a:t>m </a:t>
            </a:r>
            <a:r>
              <a:rPr lang="en-US" sz="2600" dirty="0" smtClean="0">
                <a:solidFill>
                  <a:srgbClr val="FF0000"/>
                </a:solidFill>
              </a:rPr>
              <a:t>= O(</a:t>
            </a:r>
            <a:r>
              <a:rPr lang="en-US" sz="2600" i="1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161447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Can implement a dictionary using an array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of length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69" name="Picture 6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24349" y="3948832"/>
            <a:ext cx="3540059" cy="298952"/>
          </a:xfrm>
          <a:prstGeom prst="rect">
            <a:avLst/>
          </a:prstGeom>
          <a:noFill/>
          <a:ln/>
          <a:effectLst/>
        </p:spPr>
      </p:pic>
      <p:sp>
        <p:nvSpPr>
          <p:cNvPr id="65" name="TextBox 64"/>
          <p:cNvSpPr txBox="1"/>
          <p:nvPr/>
        </p:nvSpPr>
        <p:spPr>
          <a:xfrm>
            <a:off x="0" y="550618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(Assume different items have different keys.)</a:t>
            </a:r>
            <a:endParaRPr lang="he-IL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5075955"/>
            <a:ext cx="9143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O(1) </a:t>
            </a:r>
            <a:r>
              <a:rPr lang="en-US" sz="2400" dirty="0" smtClean="0"/>
              <a:t>time per operation (after initialization)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814366" y="5992266"/>
            <a:ext cx="3257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What if </a:t>
            </a:r>
            <a:r>
              <a:rPr lang="en-US" sz="3200" i="1" dirty="0" smtClean="0">
                <a:solidFill>
                  <a:srgbClr val="FF0000"/>
                </a:solidFill>
              </a:rPr>
              <a:t>m</a:t>
            </a:r>
            <a:r>
              <a:rPr lang="en-US" sz="3200" i="1" dirty="0" smtClean="0">
                <a:solidFill>
                  <a:srgbClr val="FF0000"/>
                </a:solidFill>
                <a:sym typeface="Symbol"/>
              </a:rPr>
              <a:t></a:t>
            </a:r>
            <a:r>
              <a:rPr lang="en-US" sz="3200" dirty="0" smtClean="0">
                <a:solidFill>
                  <a:srgbClr val="FF0000"/>
                </a:solidFill>
              </a:rPr>
              <a:t>&gt;&gt;</a:t>
            </a:r>
            <a:r>
              <a:rPr lang="en-US" sz="3200" i="1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?</a:t>
            </a:r>
            <a:endParaRPr lang="he-IL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4076679" y="5992266"/>
            <a:ext cx="44291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Use a </a:t>
            </a:r>
            <a:r>
              <a:rPr lang="en-US" sz="3200" dirty="0" smtClean="0">
                <a:solidFill>
                  <a:srgbClr val="7030A0"/>
                </a:solidFill>
              </a:rPr>
              <a:t>hash function</a:t>
            </a:r>
            <a:endParaRPr lang="he-IL" sz="3200" dirty="0">
              <a:solidFill>
                <a:srgbClr val="7030A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495408" y="2283137"/>
            <a:ext cx="6083300" cy="1633542"/>
            <a:chOff x="1495408" y="2290757"/>
            <a:chExt cx="6083300" cy="1633542"/>
          </a:xfrm>
        </p:grpSpPr>
        <p:sp>
          <p:nvSpPr>
            <p:cNvPr id="15" name="Rectangle 85"/>
            <p:cNvSpPr>
              <a:spLocks noChangeArrowheads="1"/>
            </p:cNvSpPr>
            <p:nvPr/>
          </p:nvSpPr>
          <p:spPr bwMode="auto">
            <a:xfrm>
              <a:off x="1606533" y="3195637"/>
              <a:ext cx="179387" cy="360362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" name="Rectangle 86"/>
            <p:cNvSpPr>
              <a:spLocks noChangeArrowheads="1"/>
            </p:cNvSpPr>
            <p:nvPr/>
          </p:nvSpPr>
          <p:spPr bwMode="auto">
            <a:xfrm>
              <a:off x="17859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7" name="Rectangle 87"/>
            <p:cNvSpPr>
              <a:spLocks noChangeArrowheads="1"/>
            </p:cNvSpPr>
            <p:nvPr/>
          </p:nvSpPr>
          <p:spPr bwMode="auto">
            <a:xfrm>
              <a:off x="19653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8" name="Rectangle 88"/>
            <p:cNvSpPr>
              <a:spLocks noChangeArrowheads="1"/>
            </p:cNvSpPr>
            <p:nvPr/>
          </p:nvSpPr>
          <p:spPr bwMode="auto">
            <a:xfrm>
              <a:off x="214469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" name="Rectangle 89"/>
            <p:cNvSpPr>
              <a:spLocks noChangeArrowheads="1"/>
            </p:cNvSpPr>
            <p:nvPr/>
          </p:nvSpPr>
          <p:spPr bwMode="auto">
            <a:xfrm>
              <a:off x="23240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25034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" name="Rectangle 91"/>
            <p:cNvSpPr>
              <a:spLocks noChangeArrowheads="1"/>
            </p:cNvSpPr>
            <p:nvPr/>
          </p:nvSpPr>
          <p:spPr bwMode="auto">
            <a:xfrm>
              <a:off x="2682858" y="3197224"/>
              <a:ext cx="179387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" name="Rectangle 92"/>
            <p:cNvSpPr>
              <a:spLocks noChangeArrowheads="1"/>
            </p:cNvSpPr>
            <p:nvPr/>
          </p:nvSpPr>
          <p:spPr bwMode="auto">
            <a:xfrm>
              <a:off x="28622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30416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32210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34004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35797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7" name="Rectangle 97"/>
            <p:cNvSpPr>
              <a:spLocks noChangeArrowheads="1"/>
            </p:cNvSpPr>
            <p:nvPr/>
          </p:nvSpPr>
          <p:spPr bwMode="auto">
            <a:xfrm>
              <a:off x="37591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8" name="Rectangle 98"/>
            <p:cNvSpPr>
              <a:spLocks noChangeArrowheads="1"/>
            </p:cNvSpPr>
            <p:nvPr/>
          </p:nvSpPr>
          <p:spPr bwMode="auto">
            <a:xfrm>
              <a:off x="39385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9" name="Rectangle 99"/>
            <p:cNvSpPr>
              <a:spLocks noChangeArrowheads="1"/>
            </p:cNvSpPr>
            <p:nvPr/>
          </p:nvSpPr>
          <p:spPr bwMode="auto">
            <a:xfrm>
              <a:off x="41179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0" name="Rectangle 100"/>
            <p:cNvSpPr>
              <a:spLocks noChangeArrowheads="1"/>
            </p:cNvSpPr>
            <p:nvPr/>
          </p:nvSpPr>
          <p:spPr bwMode="auto">
            <a:xfrm>
              <a:off x="42973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>
              <a:off x="44767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4656120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3" name="Rectangle 103"/>
            <p:cNvSpPr>
              <a:spLocks noChangeArrowheads="1"/>
            </p:cNvSpPr>
            <p:nvPr/>
          </p:nvSpPr>
          <p:spPr bwMode="auto">
            <a:xfrm>
              <a:off x="48355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4" name="Rectangle 104"/>
            <p:cNvSpPr>
              <a:spLocks noChangeArrowheads="1"/>
            </p:cNvSpPr>
            <p:nvPr/>
          </p:nvSpPr>
          <p:spPr bwMode="auto">
            <a:xfrm>
              <a:off x="50148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5" name="Rectangle 105"/>
            <p:cNvSpPr>
              <a:spLocks noChangeArrowheads="1"/>
            </p:cNvSpPr>
            <p:nvPr/>
          </p:nvSpPr>
          <p:spPr bwMode="auto">
            <a:xfrm>
              <a:off x="51942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6" name="Rectangle 106"/>
            <p:cNvSpPr>
              <a:spLocks noChangeArrowheads="1"/>
            </p:cNvSpPr>
            <p:nvPr/>
          </p:nvSpPr>
          <p:spPr bwMode="auto">
            <a:xfrm>
              <a:off x="5373670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7" name="Rectangle 107"/>
            <p:cNvSpPr>
              <a:spLocks noChangeArrowheads="1"/>
            </p:cNvSpPr>
            <p:nvPr/>
          </p:nvSpPr>
          <p:spPr bwMode="auto">
            <a:xfrm>
              <a:off x="55530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8" name="Rectangle 108"/>
            <p:cNvSpPr>
              <a:spLocks noChangeArrowheads="1"/>
            </p:cNvSpPr>
            <p:nvPr/>
          </p:nvSpPr>
          <p:spPr bwMode="auto">
            <a:xfrm>
              <a:off x="57324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59118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0" name="Rectangle 110"/>
            <p:cNvSpPr>
              <a:spLocks noChangeArrowheads="1"/>
            </p:cNvSpPr>
            <p:nvPr/>
          </p:nvSpPr>
          <p:spPr bwMode="auto">
            <a:xfrm>
              <a:off x="60912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" name="Rectangle 111"/>
            <p:cNvSpPr>
              <a:spLocks noChangeArrowheads="1"/>
            </p:cNvSpPr>
            <p:nvPr/>
          </p:nvSpPr>
          <p:spPr bwMode="auto">
            <a:xfrm>
              <a:off x="62706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2" name="Rectangle 112"/>
            <p:cNvSpPr>
              <a:spLocks noChangeArrowheads="1"/>
            </p:cNvSpPr>
            <p:nvPr/>
          </p:nvSpPr>
          <p:spPr bwMode="auto">
            <a:xfrm>
              <a:off x="64499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3" name="Rectangle 113"/>
            <p:cNvSpPr>
              <a:spLocks noChangeArrowheads="1"/>
            </p:cNvSpPr>
            <p:nvPr/>
          </p:nvSpPr>
          <p:spPr bwMode="auto">
            <a:xfrm>
              <a:off x="66293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4" name="Rectangle 114"/>
            <p:cNvSpPr>
              <a:spLocks noChangeArrowheads="1"/>
            </p:cNvSpPr>
            <p:nvPr/>
          </p:nvSpPr>
          <p:spPr bwMode="auto">
            <a:xfrm>
              <a:off x="68087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5" name="Rectangle 115"/>
            <p:cNvSpPr>
              <a:spLocks noChangeArrowheads="1"/>
            </p:cNvSpPr>
            <p:nvPr/>
          </p:nvSpPr>
          <p:spPr bwMode="auto">
            <a:xfrm>
              <a:off x="69881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" name="Rectangle 116"/>
            <p:cNvSpPr>
              <a:spLocks noChangeArrowheads="1"/>
            </p:cNvSpPr>
            <p:nvPr/>
          </p:nvSpPr>
          <p:spPr bwMode="auto">
            <a:xfrm>
              <a:off x="71675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7" name="Text Box 117"/>
            <p:cNvSpPr txBox="1">
              <a:spLocks noChangeArrowheads="1"/>
            </p:cNvSpPr>
            <p:nvPr/>
          </p:nvSpPr>
          <p:spPr bwMode="auto">
            <a:xfrm>
              <a:off x="1495408" y="3557587"/>
              <a:ext cx="3603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1676383" y="3557587"/>
              <a:ext cx="3603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6948470" y="3557587"/>
              <a:ext cx="630238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m</a:t>
              </a:r>
              <a:r>
                <a:rPr lang="en-US" sz="1800">
                  <a:solidFill>
                    <a:srgbClr val="0000FF"/>
                  </a:solidFill>
                </a:rPr>
                <a:t>-1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495408" y="2290757"/>
              <a:ext cx="5972208" cy="633416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1651776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2728101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6250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4701364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50601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>
              <a:off x="64952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5" name="Oval 22"/>
            <p:cNvSpPr>
              <a:spLocks noChangeArrowheads="1"/>
            </p:cNvSpPr>
            <p:nvPr/>
          </p:nvSpPr>
          <p:spPr bwMode="auto">
            <a:xfrm>
              <a:off x="5418914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 rot="16200000" flipH="1">
              <a:off x="1430320" y="2929729"/>
              <a:ext cx="531813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rot="16200000" flipH="1">
              <a:off x="2505851" y="2930523"/>
              <a:ext cx="5334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5400000">
              <a:off x="34027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5400000">
              <a:off x="4479114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rot="5400000">
              <a:off x="48378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196664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>
              <a:off x="62729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11" name="Picture 1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42432" y="4329809"/>
            <a:ext cx="3103892" cy="298953"/>
          </a:xfrm>
          <a:prstGeom prst="rect">
            <a:avLst/>
          </a:prstGeom>
          <a:noFill/>
          <a:ln/>
          <a:effectLst/>
        </p:spPr>
      </p:pic>
      <p:pic>
        <p:nvPicPr>
          <p:cNvPr id="112" name="Picture 1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93225" y="4710831"/>
            <a:ext cx="3402307" cy="298906"/>
          </a:xfrm>
          <a:prstGeom prst="rect">
            <a:avLst/>
          </a:prstGeom>
          <a:noFill/>
          <a:ln/>
          <a:effectLst/>
        </p:spPr>
      </p:pic>
      <p:sp>
        <p:nvSpPr>
          <p:cNvPr id="114" name="TextBox 113"/>
          <p:cNvSpPr txBox="1"/>
          <p:nvPr/>
        </p:nvSpPr>
        <p:spPr>
          <a:xfrm>
            <a:off x="5076825" y="4056780"/>
            <a:ext cx="35718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Special case: </a:t>
            </a:r>
            <a:r>
              <a:rPr lang="en-US" sz="2400" dirty="0" smtClean="0">
                <a:solidFill>
                  <a:srgbClr val="FF0000"/>
                </a:solidFill>
              </a:rPr>
              <a:t>Sets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bit vector</a:t>
            </a:r>
            <a:endParaRPr lang="he-IL" sz="2400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39644" y="2118180"/>
            <a:ext cx="4197634" cy="7357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rPr>
              <a:t>Direct addressing</a:t>
            </a: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9912"/>
            <a:ext cx="8229600" cy="7000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Expected number of probes</a:t>
            </a:r>
            <a:b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/>
              <a:t>Assuming </a:t>
            </a:r>
            <a:r>
              <a:rPr lang="en-US" sz="3200" dirty="0" smtClean="0">
                <a:solidFill>
                  <a:srgbClr val="008000"/>
                </a:solidFill>
              </a:rPr>
              <a:t>random</a:t>
            </a:r>
            <a:r>
              <a:rPr lang="en-US" sz="3200" dirty="0" smtClean="0"/>
              <a:t> hash functions</a:t>
            </a:r>
            <a:endParaRPr lang="he-IL" sz="3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695689" y="1719374"/>
          <a:ext cx="7800975" cy="3422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0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Successful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endParaRPr lang="he-IL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Unsuccessful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8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Uniform</a:t>
                      </a:r>
                      <a:r>
                        <a:rPr lang="en-US" sz="2400" baseline="0" dirty="0" smtClean="0"/>
                        <a:t> Probing</a:t>
                      </a:r>
                      <a:endParaRPr lang="he-IL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8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Probing</a:t>
                      </a:r>
                      <a:endParaRPr lang="he-IL" sz="240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" name="Picture 10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93373" y="3102087"/>
            <a:ext cx="1718813" cy="639763"/>
          </a:xfrm>
          <a:prstGeom prst="rect">
            <a:avLst/>
          </a:prstGeom>
          <a:noFill/>
          <a:ln/>
          <a:effectLst/>
        </p:spPr>
      </p:pic>
      <p:pic>
        <p:nvPicPr>
          <p:cNvPr id="102" name="Picture 10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07779" y="3073513"/>
            <a:ext cx="982250" cy="753174"/>
          </a:xfrm>
          <a:prstGeom prst="rect">
            <a:avLst/>
          </a:prstGeom>
          <a:noFill/>
          <a:ln/>
          <a:effectLst/>
        </p:spPr>
      </p:pic>
      <p:pic>
        <p:nvPicPr>
          <p:cNvPr id="101" name="Picture 10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97723" y="4254612"/>
            <a:ext cx="1710112" cy="668338"/>
          </a:xfrm>
          <a:prstGeom prst="rect">
            <a:avLst/>
          </a:prstGeom>
          <a:noFill/>
          <a:ln/>
          <a:effectLst/>
        </p:spPr>
      </p:pic>
      <p:pic>
        <p:nvPicPr>
          <p:cNvPr id="100" name="Picture 9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7655" y="4178412"/>
            <a:ext cx="2222499" cy="820738"/>
          </a:xfrm>
          <a:prstGeom prst="rect">
            <a:avLst/>
          </a:prstGeom>
          <a:noFill/>
          <a:ln/>
          <a:effectLst/>
        </p:spPr>
      </p:pic>
      <p:sp>
        <p:nvSpPr>
          <p:cNvPr id="104" name="TextBox 103"/>
          <p:cNvSpPr txBox="1"/>
          <p:nvPr/>
        </p:nvSpPr>
        <p:spPr>
          <a:xfrm>
            <a:off x="0" y="582388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When, say,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0.6</a:t>
            </a:r>
            <a:r>
              <a:rPr lang="en-US" dirty="0" smtClean="0">
                <a:sym typeface="Symbol"/>
              </a:rPr>
              <a:t>, all small constants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5109306" y="5181007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993300"/>
                </a:solidFill>
                <a:latin typeface="Arial"/>
                <a:ea typeface="+mj-ea"/>
                <a:cs typeface="+mj-cs"/>
              </a:rPr>
              <a:t>[Knuth (1962)]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280845" y="3703638"/>
            <a:ext cx="573483" cy="439738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95288"/>
            <a:ext cx="8229600" cy="700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Expected number of probes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2038350" y="1508125"/>
            <a:ext cx="47339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2211388" y="1597025"/>
            <a:ext cx="4140200" cy="4143375"/>
          </a:xfrm>
          <a:custGeom>
            <a:avLst/>
            <a:gdLst/>
            <a:ahLst/>
            <a:cxnLst>
              <a:cxn ang="0">
                <a:pos x="2024" y="2060"/>
              </a:cxn>
              <a:cxn ang="0">
                <a:pos x="2075" y="2008"/>
              </a:cxn>
              <a:cxn ang="0">
                <a:pos x="2244" y="1726"/>
              </a:cxn>
              <a:cxn ang="0">
                <a:pos x="2608" y="2"/>
              </a:cxn>
              <a:cxn ang="0">
                <a:pos x="2580" y="321"/>
              </a:cxn>
              <a:cxn ang="0">
                <a:pos x="2552" y="577"/>
              </a:cxn>
              <a:cxn ang="0">
                <a:pos x="2539" y="673"/>
              </a:cxn>
              <a:cxn ang="0">
                <a:pos x="2510" y="875"/>
              </a:cxn>
              <a:cxn ang="0">
                <a:pos x="2480" y="1044"/>
              </a:cxn>
              <a:cxn ang="0">
                <a:pos x="2465" y="1122"/>
              </a:cxn>
              <a:cxn ang="0">
                <a:pos x="2451" y="1184"/>
              </a:cxn>
              <a:cxn ang="0">
                <a:pos x="2427" y="1283"/>
              </a:cxn>
              <a:cxn ang="0">
                <a:pos x="2408" y="1351"/>
              </a:cxn>
              <a:cxn ang="0">
                <a:pos x="2365" y="1493"/>
              </a:cxn>
              <a:cxn ang="0">
                <a:pos x="2336" y="1569"/>
              </a:cxn>
              <a:cxn ang="0">
                <a:pos x="2319" y="1612"/>
              </a:cxn>
              <a:cxn ang="0">
                <a:pos x="2305" y="1647"/>
              </a:cxn>
              <a:cxn ang="0">
                <a:pos x="2256" y="1748"/>
              </a:cxn>
              <a:cxn ang="0">
                <a:pos x="2248" y="1760"/>
              </a:cxn>
              <a:cxn ang="0">
                <a:pos x="2218" y="1813"/>
              </a:cxn>
              <a:cxn ang="0">
                <a:pos x="2194" y="1853"/>
              </a:cxn>
              <a:cxn ang="0">
                <a:pos x="2162" y="1900"/>
              </a:cxn>
              <a:cxn ang="0">
                <a:pos x="2136" y="1935"/>
              </a:cxn>
              <a:cxn ang="0">
                <a:pos x="2023" y="2061"/>
              </a:cxn>
              <a:cxn ang="0">
                <a:pos x="1903" y="2161"/>
              </a:cxn>
              <a:cxn ang="0">
                <a:pos x="1847" y="2199"/>
              </a:cxn>
              <a:cxn ang="0">
                <a:pos x="1676" y="2292"/>
              </a:cxn>
              <a:cxn ang="0">
                <a:pos x="1493" y="2366"/>
              </a:cxn>
              <a:cxn ang="0">
                <a:pos x="1387" y="2400"/>
              </a:cxn>
              <a:cxn ang="0">
                <a:pos x="1162" y="2458"/>
              </a:cxn>
              <a:cxn ang="0">
                <a:pos x="927" y="2504"/>
              </a:cxn>
              <a:cxn ang="0">
                <a:pos x="641" y="2547"/>
              </a:cxn>
              <a:cxn ang="0">
                <a:pos x="470" y="2567"/>
              </a:cxn>
              <a:cxn ang="0">
                <a:pos x="181" y="2595"/>
              </a:cxn>
              <a:cxn ang="0">
                <a:pos x="20" y="2609"/>
              </a:cxn>
              <a:cxn ang="0">
                <a:pos x="14" y="2591"/>
              </a:cxn>
              <a:cxn ang="0">
                <a:pos x="42" y="2587"/>
              </a:cxn>
              <a:cxn ang="0">
                <a:pos x="234" y="2571"/>
              </a:cxn>
              <a:cxn ang="0">
                <a:pos x="522" y="2541"/>
              </a:cxn>
              <a:cxn ang="0">
                <a:pos x="751" y="2512"/>
              </a:cxn>
              <a:cxn ang="0">
                <a:pos x="1038" y="2464"/>
              </a:cxn>
              <a:cxn ang="0">
                <a:pos x="1326" y="2398"/>
              </a:cxn>
              <a:cxn ang="0">
                <a:pos x="1610" y="2300"/>
              </a:cxn>
              <a:cxn ang="0">
                <a:pos x="1891" y="2145"/>
              </a:cxn>
              <a:cxn ang="0">
                <a:pos x="2118" y="1925"/>
              </a:cxn>
              <a:cxn ang="0">
                <a:pos x="2132" y="1908"/>
              </a:cxn>
              <a:cxn ang="0">
                <a:pos x="2178" y="1840"/>
              </a:cxn>
              <a:cxn ang="0">
                <a:pos x="2233" y="1748"/>
              </a:cxn>
              <a:cxn ang="0">
                <a:pos x="2258" y="1698"/>
              </a:cxn>
              <a:cxn ang="0">
                <a:pos x="2287" y="1635"/>
              </a:cxn>
              <a:cxn ang="0">
                <a:pos x="2317" y="1563"/>
              </a:cxn>
              <a:cxn ang="0">
                <a:pos x="2360" y="1443"/>
              </a:cxn>
              <a:cxn ang="0">
                <a:pos x="2407" y="1285"/>
              </a:cxn>
              <a:cxn ang="0">
                <a:pos x="2432" y="1180"/>
              </a:cxn>
              <a:cxn ang="0">
                <a:pos x="2459" y="1050"/>
              </a:cxn>
              <a:cxn ang="0">
                <a:pos x="2489" y="884"/>
              </a:cxn>
              <a:cxn ang="0">
                <a:pos x="2504" y="789"/>
              </a:cxn>
              <a:cxn ang="0">
                <a:pos x="2533" y="575"/>
              </a:cxn>
              <a:cxn ang="0">
                <a:pos x="2553" y="388"/>
              </a:cxn>
              <a:cxn ang="0">
                <a:pos x="2580" y="88"/>
              </a:cxn>
            </a:cxnLst>
            <a:rect l="0" t="0" r="r" b="b"/>
            <a:pathLst>
              <a:path w="2608" h="2610">
                <a:moveTo>
                  <a:pt x="1621" y="2318"/>
                </a:moveTo>
                <a:lnTo>
                  <a:pt x="1618" y="2318"/>
                </a:lnTo>
                <a:lnTo>
                  <a:pt x="1619" y="2318"/>
                </a:lnTo>
                <a:lnTo>
                  <a:pt x="1621" y="2318"/>
                </a:lnTo>
                <a:close/>
                <a:moveTo>
                  <a:pt x="2024" y="2060"/>
                </a:moveTo>
                <a:lnTo>
                  <a:pt x="2017" y="2066"/>
                </a:lnTo>
                <a:lnTo>
                  <a:pt x="2024" y="2060"/>
                </a:lnTo>
                <a:close/>
                <a:moveTo>
                  <a:pt x="2077" y="2005"/>
                </a:moveTo>
                <a:lnTo>
                  <a:pt x="2073" y="2011"/>
                </a:lnTo>
                <a:lnTo>
                  <a:pt x="2075" y="2008"/>
                </a:lnTo>
                <a:lnTo>
                  <a:pt x="2077" y="2005"/>
                </a:lnTo>
                <a:close/>
                <a:moveTo>
                  <a:pt x="2244" y="1726"/>
                </a:moveTo>
                <a:lnTo>
                  <a:pt x="2244" y="1727"/>
                </a:lnTo>
                <a:lnTo>
                  <a:pt x="2242" y="1728"/>
                </a:lnTo>
                <a:lnTo>
                  <a:pt x="2244" y="1726"/>
                </a:lnTo>
                <a:close/>
                <a:moveTo>
                  <a:pt x="2396" y="1396"/>
                </a:moveTo>
                <a:lnTo>
                  <a:pt x="2395" y="1399"/>
                </a:lnTo>
                <a:lnTo>
                  <a:pt x="2396" y="1396"/>
                </a:lnTo>
                <a:close/>
                <a:moveTo>
                  <a:pt x="2588" y="0"/>
                </a:moveTo>
                <a:lnTo>
                  <a:pt x="2608" y="2"/>
                </a:lnTo>
                <a:lnTo>
                  <a:pt x="2600" y="90"/>
                </a:lnTo>
                <a:lnTo>
                  <a:pt x="2597" y="131"/>
                </a:lnTo>
                <a:lnTo>
                  <a:pt x="2594" y="161"/>
                </a:lnTo>
                <a:lnTo>
                  <a:pt x="2594" y="171"/>
                </a:lnTo>
                <a:lnTo>
                  <a:pt x="2580" y="321"/>
                </a:lnTo>
                <a:lnTo>
                  <a:pt x="2573" y="390"/>
                </a:lnTo>
                <a:lnTo>
                  <a:pt x="2570" y="424"/>
                </a:lnTo>
                <a:lnTo>
                  <a:pt x="2568" y="439"/>
                </a:lnTo>
                <a:lnTo>
                  <a:pt x="2566" y="456"/>
                </a:lnTo>
                <a:lnTo>
                  <a:pt x="2552" y="577"/>
                </a:lnTo>
                <a:lnTo>
                  <a:pt x="2551" y="580"/>
                </a:lnTo>
                <a:lnTo>
                  <a:pt x="2552" y="578"/>
                </a:lnTo>
                <a:lnTo>
                  <a:pt x="2545" y="633"/>
                </a:lnTo>
                <a:lnTo>
                  <a:pt x="2541" y="660"/>
                </a:lnTo>
                <a:lnTo>
                  <a:pt x="2539" y="673"/>
                </a:lnTo>
                <a:lnTo>
                  <a:pt x="2538" y="686"/>
                </a:lnTo>
                <a:lnTo>
                  <a:pt x="2523" y="792"/>
                </a:lnTo>
                <a:lnTo>
                  <a:pt x="2516" y="841"/>
                </a:lnTo>
                <a:lnTo>
                  <a:pt x="2512" y="864"/>
                </a:lnTo>
                <a:lnTo>
                  <a:pt x="2510" y="875"/>
                </a:lnTo>
                <a:lnTo>
                  <a:pt x="2509" y="882"/>
                </a:lnTo>
                <a:lnTo>
                  <a:pt x="2509" y="887"/>
                </a:lnTo>
                <a:lnTo>
                  <a:pt x="2493" y="975"/>
                </a:lnTo>
                <a:lnTo>
                  <a:pt x="2482" y="1035"/>
                </a:lnTo>
                <a:lnTo>
                  <a:pt x="2480" y="1044"/>
                </a:lnTo>
                <a:lnTo>
                  <a:pt x="2479" y="1049"/>
                </a:lnTo>
                <a:lnTo>
                  <a:pt x="2479" y="1054"/>
                </a:lnTo>
                <a:lnTo>
                  <a:pt x="2465" y="1121"/>
                </a:lnTo>
                <a:lnTo>
                  <a:pt x="2464" y="1125"/>
                </a:lnTo>
                <a:lnTo>
                  <a:pt x="2465" y="1122"/>
                </a:lnTo>
                <a:lnTo>
                  <a:pt x="2458" y="1154"/>
                </a:lnTo>
                <a:lnTo>
                  <a:pt x="2455" y="1169"/>
                </a:lnTo>
                <a:lnTo>
                  <a:pt x="2454" y="1170"/>
                </a:lnTo>
                <a:lnTo>
                  <a:pt x="2455" y="1169"/>
                </a:lnTo>
                <a:lnTo>
                  <a:pt x="2451" y="1184"/>
                </a:lnTo>
                <a:lnTo>
                  <a:pt x="2450" y="1187"/>
                </a:lnTo>
                <a:lnTo>
                  <a:pt x="2451" y="1185"/>
                </a:lnTo>
                <a:lnTo>
                  <a:pt x="2438" y="1242"/>
                </a:lnTo>
                <a:lnTo>
                  <a:pt x="2430" y="1271"/>
                </a:lnTo>
                <a:lnTo>
                  <a:pt x="2427" y="1283"/>
                </a:lnTo>
                <a:lnTo>
                  <a:pt x="2426" y="1290"/>
                </a:lnTo>
                <a:lnTo>
                  <a:pt x="2425" y="1292"/>
                </a:lnTo>
                <a:lnTo>
                  <a:pt x="2426" y="1291"/>
                </a:lnTo>
                <a:lnTo>
                  <a:pt x="2424" y="1297"/>
                </a:lnTo>
                <a:lnTo>
                  <a:pt x="2408" y="1351"/>
                </a:lnTo>
                <a:lnTo>
                  <a:pt x="2396" y="1395"/>
                </a:lnTo>
                <a:lnTo>
                  <a:pt x="2395" y="1399"/>
                </a:lnTo>
                <a:lnTo>
                  <a:pt x="2394" y="1402"/>
                </a:lnTo>
                <a:lnTo>
                  <a:pt x="2379" y="1449"/>
                </a:lnTo>
                <a:lnTo>
                  <a:pt x="2365" y="1493"/>
                </a:lnTo>
                <a:lnTo>
                  <a:pt x="2367" y="1484"/>
                </a:lnTo>
                <a:lnTo>
                  <a:pt x="2364" y="1493"/>
                </a:lnTo>
                <a:lnTo>
                  <a:pt x="2348" y="1535"/>
                </a:lnTo>
                <a:lnTo>
                  <a:pt x="2338" y="1565"/>
                </a:lnTo>
                <a:lnTo>
                  <a:pt x="2336" y="1569"/>
                </a:lnTo>
                <a:lnTo>
                  <a:pt x="2337" y="1569"/>
                </a:lnTo>
                <a:lnTo>
                  <a:pt x="2335" y="1575"/>
                </a:lnTo>
                <a:lnTo>
                  <a:pt x="2336" y="1570"/>
                </a:lnTo>
                <a:lnTo>
                  <a:pt x="2317" y="1616"/>
                </a:lnTo>
                <a:lnTo>
                  <a:pt x="2319" y="1612"/>
                </a:lnTo>
                <a:lnTo>
                  <a:pt x="2311" y="1630"/>
                </a:lnTo>
                <a:lnTo>
                  <a:pt x="2307" y="1638"/>
                </a:lnTo>
                <a:lnTo>
                  <a:pt x="2306" y="1642"/>
                </a:lnTo>
                <a:lnTo>
                  <a:pt x="2306" y="1644"/>
                </a:lnTo>
                <a:lnTo>
                  <a:pt x="2305" y="1647"/>
                </a:lnTo>
                <a:lnTo>
                  <a:pt x="2305" y="1646"/>
                </a:lnTo>
                <a:lnTo>
                  <a:pt x="2304" y="1647"/>
                </a:lnTo>
                <a:lnTo>
                  <a:pt x="2277" y="1707"/>
                </a:lnTo>
                <a:lnTo>
                  <a:pt x="2262" y="1734"/>
                </a:lnTo>
                <a:lnTo>
                  <a:pt x="2256" y="1748"/>
                </a:lnTo>
                <a:lnTo>
                  <a:pt x="2256" y="1749"/>
                </a:lnTo>
                <a:lnTo>
                  <a:pt x="2252" y="1755"/>
                </a:lnTo>
                <a:lnTo>
                  <a:pt x="2253" y="1753"/>
                </a:lnTo>
                <a:lnTo>
                  <a:pt x="2251" y="1755"/>
                </a:lnTo>
                <a:lnTo>
                  <a:pt x="2248" y="1760"/>
                </a:lnTo>
                <a:lnTo>
                  <a:pt x="2246" y="1765"/>
                </a:lnTo>
                <a:lnTo>
                  <a:pt x="2248" y="1761"/>
                </a:lnTo>
                <a:lnTo>
                  <a:pt x="2219" y="1813"/>
                </a:lnTo>
                <a:lnTo>
                  <a:pt x="2220" y="1810"/>
                </a:lnTo>
                <a:lnTo>
                  <a:pt x="2218" y="1813"/>
                </a:lnTo>
                <a:lnTo>
                  <a:pt x="2203" y="1838"/>
                </a:lnTo>
                <a:lnTo>
                  <a:pt x="2196" y="1849"/>
                </a:lnTo>
                <a:lnTo>
                  <a:pt x="2196" y="1849"/>
                </a:lnTo>
                <a:lnTo>
                  <a:pt x="2193" y="1855"/>
                </a:lnTo>
                <a:lnTo>
                  <a:pt x="2194" y="1853"/>
                </a:lnTo>
                <a:lnTo>
                  <a:pt x="2192" y="1855"/>
                </a:lnTo>
                <a:lnTo>
                  <a:pt x="2190" y="1858"/>
                </a:lnTo>
                <a:lnTo>
                  <a:pt x="2189" y="1860"/>
                </a:lnTo>
                <a:lnTo>
                  <a:pt x="2188" y="1861"/>
                </a:lnTo>
                <a:lnTo>
                  <a:pt x="2162" y="1900"/>
                </a:lnTo>
                <a:lnTo>
                  <a:pt x="2161" y="1901"/>
                </a:lnTo>
                <a:lnTo>
                  <a:pt x="2147" y="1920"/>
                </a:lnTo>
                <a:lnTo>
                  <a:pt x="2141" y="1929"/>
                </a:lnTo>
                <a:lnTo>
                  <a:pt x="2137" y="1933"/>
                </a:lnTo>
                <a:lnTo>
                  <a:pt x="2136" y="1935"/>
                </a:lnTo>
                <a:lnTo>
                  <a:pt x="2135" y="1937"/>
                </a:lnTo>
                <a:lnTo>
                  <a:pt x="2133" y="1939"/>
                </a:lnTo>
                <a:lnTo>
                  <a:pt x="2077" y="2004"/>
                </a:lnTo>
                <a:lnTo>
                  <a:pt x="2075" y="2008"/>
                </a:lnTo>
                <a:lnTo>
                  <a:pt x="2023" y="2061"/>
                </a:lnTo>
                <a:lnTo>
                  <a:pt x="2016" y="2066"/>
                </a:lnTo>
                <a:lnTo>
                  <a:pt x="1962" y="2115"/>
                </a:lnTo>
                <a:lnTo>
                  <a:pt x="1961" y="2115"/>
                </a:lnTo>
                <a:lnTo>
                  <a:pt x="1962" y="2115"/>
                </a:lnTo>
                <a:lnTo>
                  <a:pt x="1903" y="2161"/>
                </a:lnTo>
                <a:lnTo>
                  <a:pt x="1901" y="2162"/>
                </a:lnTo>
                <a:lnTo>
                  <a:pt x="1902" y="2161"/>
                </a:lnTo>
                <a:lnTo>
                  <a:pt x="1847" y="2198"/>
                </a:lnTo>
                <a:lnTo>
                  <a:pt x="1844" y="2200"/>
                </a:lnTo>
                <a:lnTo>
                  <a:pt x="1847" y="2199"/>
                </a:lnTo>
                <a:lnTo>
                  <a:pt x="1792" y="2233"/>
                </a:lnTo>
                <a:lnTo>
                  <a:pt x="1796" y="2229"/>
                </a:lnTo>
                <a:lnTo>
                  <a:pt x="1791" y="2233"/>
                </a:lnTo>
                <a:lnTo>
                  <a:pt x="1732" y="2266"/>
                </a:lnTo>
                <a:lnTo>
                  <a:pt x="1676" y="2292"/>
                </a:lnTo>
                <a:lnTo>
                  <a:pt x="1619" y="2318"/>
                </a:lnTo>
                <a:lnTo>
                  <a:pt x="1617" y="2318"/>
                </a:lnTo>
                <a:lnTo>
                  <a:pt x="1557" y="2342"/>
                </a:lnTo>
                <a:lnTo>
                  <a:pt x="1501" y="2363"/>
                </a:lnTo>
                <a:lnTo>
                  <a:pt x="1493" y="2366"/>
                </a:lnTo>
                <a:lnTo>
                  <a:pt x="1501" y="2364"/>
                </a:lnTo>
                <a:lnTo>
                  <a:pt x="1442" y="2384"/>
                </a:lnTo>
                <a:lnTo>
                  <a:pt x="1445" y="2382"/>
                </a:lnTo>
                <a:lnTo>
                  <a:pt x="1441" y="2384"/>
                </a:lnTo>
                <a:lnTo>
                  <a:pt x="1387" y="2400"/>
                </a:lnTo>
                <a:lnTo>
                  <a:pt x="1331" y="2417"/>
                </a:lnTo>
                <a:lnTo>
                  <a:pt x="1272" y="2432"/>
                </a:lnTo>
                <a:lnTo>
                  <a:pt x="1217" y="2446"/>
                </a:lnTo>
                <a:lnTo>
                  <a:pt x="1157" y="2460"/>
                </a:lnTo>
                <a:lnTo>
                  <a:pt x="1162" y="2458"/>
                </a:lnTo>
                <a:lnTo>
                  <a:pt x="1157" y="2460"/>
                </a:lnTo>
                <a:lnTo>
                  <a:pt x="1097" y="2472"/>
                </a:lnTo>
                <a:lnTo>
                  <a:pt x="1042" y="2483"/>
                </a:lnTo>
                <a:lnTo>
                  <a:pt x="982" y="2494"/>
                </a:lnTo>
                <a:lnTo>
                  <a:pt x="927" y="2504"/>
                </a:lnTo>
                <a:lnTo>
                  <a:pt x="869" y="2514"/>
                </a:lnTo>
                <a:lnTo>
                  <a:pt x="809" y="2523"/>
                </a:lnTo>
                <a:lnTo>
                  <a:pt x="753" y="2531"/>
                </a:lnTo>
                <a:lnTo>
                  <a:pt x="694" y="2540"/>
                </a:lnTo>
                <a:lnTo>
                  <a:pt x="641" y="2547"/>
                </a:lnTo>
                <a:lnTo>
                  <a:pt x="585" y="2554"/>
                </a:lnTo>
                <a:lnTo>
                  <a:pt x="569" y="2556"/>
                </a:lnTo>
                <a:lnTo>
                  <a:pt x="584" y="2554"/>
                </a:lnTo>
                <a:lnTo>
                  <a:pt x="524" y="2561"/>
                </a:lnTo>
                <a:lnTo>
                  <a:pt x="470" y="2567"/>
                </a:lnTo>
                <a:lnTo>
                  <a:pt x="410" y="2573"/>
                </a:lnTo>
                <a:lnTo>
                  <a:pt x="350" y="2580"/>
                </a:lnTo>
                <a:lnTo>
                  <a:pt x="296" y="2585"/>
                </a:lnTo>
                <a:lnTo>
                  <a:pt x="236" y="2591"/>
                </a:lnTo>
                <a:lnTo>
                  <a:pt x="181" y="2595"/>
                </a:lnTo>
                <a:lnTo>
                  <a:pt x="126" y="2601"/>
                </a:lnTo>
                <a:lnTo>
                  <a:pt x="67" y="2605"/>
                </a:lnTo>
                <a:lnTo>
                  <a:pt x="39" y="2607"/>
                </a:lnTo>
                <a:lnTo>
                  <a:pt x="26" y="2609"/>
                </a:lnTo>
                <a:lnTo>
                  <a:pt x="20" y="2609"/>
                </a:lnTo>
                <a:lnTo>
                  <a:pt x="17" y="2610"/>
                </a:lnTo>
                <a:lnTo>
                  <a:pt x="0" y="2610"/>
                </a:lnTo>
                <a:lnTo>
                  <a:pt x="0" y="2590"/>
                </a:lnTo>
                <a:lnTo>
                  <a:pt x="14" y="2590"/>
                </a:lnTo>
                <a:lnTo>
                  <a:pt x="14" y="2591"/>
                </a:lnTo>
                <a:lnTo>
                  <a:pt x="17" y="2589"/>
                </a:lnTo>
                <a:lnTo>
                  <a:pt x="24" y="2589"/>
                </a:lnTo>
                <a:lnTo>
                  <a:pt x="24" y="2590"/>
                </a:lnTo>
                <a:lnTo>
                  <a:pt x="37" y="2588"/>
                </a:lnTo>
                <a:lnTo>
                  <a:pt x="42" y="2587"/>
                </a:lnTo>
                <a:lnTo>
                  <a:pt x="37" y="2587"/>
                </a:lnTo>
                <a:lnTo>
                  <a:pt x="65" y="2585"/>
                </a:lnTo>
                <a:lnTo>
                  <a:pt x="124" y="2581"/>
                </a:lnTo>
                <a:lnTo>
                  <a:pt x="179" y="2575"/>
                </a:lnTo>
                <a:lnTo>
                  <a:pt x="234" y="2571"/>
                </a:lnTo>
                <a:lnTo>
                  <a:pt x="294" y="2565"/>
                </a:lnTo>
                <a:lnTo>
                  <a:pt x="349" y="2560"/>
                </a:lnTo>
                <a:lnTo>
                  <a:pt x="409" y="2553"/>
                </a:lnTo>
                <a:lnTo>
                  <a:pt x="468" y="2547"/>
                </a:lnTo>
                <a:lnTo>
                  <a:pt x="522" y="2541"/>
                </a:lnTo>
                <a:lnTo>
                  <a:pt x="582" y="2534"/>
                </a:lnTo>
                <a:lnTo>
                  <a:pt x="582" y="2535"/>
                </a:lnTo>
                <a:lnTo>
                  <a:pt x="638" y="2528"/>
                </a:lnTo>
                <a:lnTo>
                  <a:pt x="692" y="2521"/>
                </a:lnTo>
                <a:lnTo>
                  <a:pt x="751" y="2512"/>
                </a:lnTo>
                <a:lnTo>
                  <a:pt x="806" y="2504"/>
                </a:lnTo>
                <a:lnTo>
                  <a:pt x="865" y="2495"/>
                </a:lnTo>
                <a:lnTo>
                  <a:pt x="924" y="2485"/>
                </a:lnTo>
                <a:lnTo>
                  <a:pt x="978" y="2475"/>
                </a:lnTo>
                <a:lnTo>
                  <a:pt x="1038" y="2464"/>
                </a:lnTo>
                <a:lnTo>
                  <a:pt x="1093" y="2453"/>
                </a:lnTo>
                <a:lnTo>
                  <a:pt x="1153" y="2440"/>
                </a:lnTo>
                <a:lnTo>
                  <a:pt x="1212" y="2427"/>
                </a:lnTo>
                <a:lnTo>
                  <a:pt x="1268" y="2413"/>
                </a:lnTo>
                <a:lnTo>
                  <a:pt x="1326" y="2398"/>
                </a:lnTo>
                <a:lnTo>
                  <a:pt x="1381" y="2381"/>
                </a:lnTo>
                <a:lnTo>
                  <a:pt x="1436" y="2365"/>
                </a:lnTo>
                <a:lnTo>
                  <a:pt x="1494" y="2345"/>
                </a:lnTo>
                <a:lnTo>
                  <a:pt x="1550" y="2324"/>
                </a:lnTo>
                <a:lnTo>
                  <a:pt x="1610" y="2300"/>
                </a:lnTo>
                <a:lnTo>
                  <a:pt x="1668" y="2274"/>
                </a:lnTo>
                <a:lnTo>
                  <a:pt x="1723" y="2247"/>
                </a:lnTo>
                <a:lnTo>
                  <a:pt x="1782" y="2216"/>
                </a:lnTo>
                <a:lnTo>
                  <a:pt x="1836" y="2182"/>
                </a:lnTo>
                <a:lnTo>
                  <a:pt x="1891" y="2145"/>
                </a:lnTo>
                <a:lnTo>
                  <a:pt x="1891" y="2145"/>
                </a:lnTo>
                <a:lnTo>
                  <a:pt x="1949" y="2100"/>
                </a:lnTo>
                <a:lnTo>
                  <a:pt x="2003" y="2052"/>
                </a:lnTo>
                <a:lnTo>
                  <a:pt x="2063" y="1991"/>
                </a:lnTo>
                <a:lnTo>
                  <a:pt x="2118" y="1925"/>
                </a:lnTo>
                <a:lnTo>
                  <a:pt x="2119" y="1924"/>
                </a:lnTo>
                <a:lnTo>
                  <a:pt x="2120" y="1922"/>
                </a:lnTo>
                <a:lnTo>
                  <a:pt x="2122" y="1921"/>
                </a:lnTo>
                <a:lnTo>
                  <a:pt x="2126" y="1916"/>
                </a:lnTo>
                <a:lnTo>
                  <a:pt x="2132" y="1908"/>
                </a:lnTo>
                <a:lnTo>
                  <a:pt x="2146" y="1890"/>
                </a:lnTo>
                <a:lnTo>
                  <a:pt x="2145" y="1890"/>
                </a:lnTo>
                <a:lnTo>
                  <a:pt x="2172" y="1850"/>
                </a:lnTo>
                <a:lnTo>
                  <a:pt x="2179" y="1839"/>
                </a:lnTo>
                <a:lnTo>
                  <a:pt x="2178" y="1840"/>
                </a:lnTo>
                <a:lnTo>
                  <a:pt x="2179" y="1838"/>
                </a:lnTo>
                <a:lnTo>
                  <a:pt x="2186" y="1827"/>
                </a:lnTo>
                <a:lnTo>
                  <a:pt x="2202" y="1802"/>
                </a:lnTo>
                <a:lnTo>
                  <a:pt x="2231" y="1751"/>
                </a:lnTo>
                <a:lnTo>
                  <a:pt x="2233" y="1748"/>
                </a:lnTo>
                <a:lnTo>
                  <a:pt x="2233" y="1747"/>
                </a:lnTo>
                <a:lnTo>
                  <a:pt x="2235" y="1744"/>
                </a:lnTo>
                <a:lnTo>
                  <a:pt x="2237" y="1739"/>
                </a:lnTo>
                <a:lnTo>
                  <a:pt x="2245" y="1725"/>
                </a:lnTo>
                <a:lnTo>
                  <a:pt x="2258" y="1698"/>
                </a:lnTo>
                <a:lnTo>
                  <a:pt x="2286" y="1639"/>
                </a:lnTo>
                <a:lnTo>
                  <a:pt x="2287" y="1637"/>
                </a:lnTo>
                <a:lnTo>
                  <a:pt x="2286" y="1638"/>
                </a:lnTo>
                <a:lnTo>
                  <a:pt x="2287" y="1636"/>
                </a:lnTo>
                <a:lnTo>
                  <a:pt x="2287" y="1635"/>
                </a:lnTo>
                <a:lnTo>
                  <a:pt x="2291" y="1626"/>
                </a:lnTo>
                <a:lnTo>
                  <a:pt x="2289" y="1630"/>
                </a:lnTo>
                <a:lnTo>
                  <a:pt x="2293" y="1622"/>
                </a:lnTo>
                <a:lnTo>
                  <a:pt x="2301" y="1604"/>
                </a:lnTo>
                <a:lnTo>
                  <a:pt x="2317" y="1563"/>
                </a:lnTo>
                <a:lnTo>
                  <a:pt x="2316" y="1566"/>
                </a:lnTo>
                <a:lnTo>
                  <a:pt x="2319" y="1557"/>
                </a:lnTo>
                <a:lnTo>
                  <a:pt x="2330" y="1527"/>
                </a:lnTo>
                <a:lnTo>
                  <a:pt x="2346" y="1485"/>
                </a:lnTo>
                <a:lnTo>
                  <a:pt x="2360" y="1443"/>
                </a:lnTo>
                <a:lnTo>
                  <a:pt x="2375" y="1395"/>
                </a:lnTo>
                <a:lnTo>
                  <a:pt x="2377" y="1390"/>
                </a:lnTo>
                <a:lnTo>
                  <a:pt x="2389" y="1345"/>
                </a:lnTo>
                <a:lnTo>
                  <a:pt x="2405" y="1291"/>
                </a:lnTo>
                <a:lnTo>
                  <a:pt x="2407" y="1285"/>
                </a:lnTo>
                <a:lnTo>
                  <a:pt x="2408" y="1280"/>
                </a:lnTo>
                <a:lnTo>
                  <a:pt x="2408" y="1278"/>
                </a:lnTo>
                <a:lnTo>
                  <a:pt x="2411" y="1265"/>
                </a:lnTo>
                <a:lnTo>
                  <a:pt x="2418" y="1238"/>
                </a:lnTo>
                <a:lnTo>
                  <a:pt x="2432" y="1180"/>
                </a:lnTo>
                <a:lnTo>
                  <a:pt x="2433" y="1176"/>
                </a:lnTo>
                <a:lnTo>
                  <a:pt x="2436" y="1165"/>
                </a:lnTo>
                <a:lnTo>
                  <a:pt x="2438" y="1149"/>
                </a:lnTo>
                <a:lnTo>
                  <a:pt x="2446" y="1118"/>
                </a:lnTo>
                <a:lnTo>
                  <a:pt x="2459" y="1050"/>
                </a:lnTo>
                <a:lnTo>
                  <a:pt x="2460" y="1046"/>
                </a:lnTo>
                <a:lnTo>
                  <a:pt x="2461" y="1040"/>
                </a:lnTo>
                <a:lnTo>
                  <a:pt x="2463" y="1031"/>
                </a:lnTo>
                <a:lnTo>
                  <a:pt x="2474" y="971"/>
                </a:lnTo>
                <a:lnTo>
                  <a:pt x="2489" y="884"/>
                </a:lnTo>
                <a:lnTo>
                  <a:pt x="2491" y="873"/>
                </a:lnTo>
                <a:lnTo>
                  <a:pt x="2491" y="872"/>
                </a:lnTo>
                <a:lnTo>
                  <a:pt x="2493" y="861"/>
                </a:lnTo>
                <a:lnTo>
                  <a:pt x="2497" y="838"/>
                </a:lnTo>
                <a:lnTo>
                  <a:pt x="2504" y="789"/>
                </a:lnTo>
                <a:lnTo>
                  <a:pt x="2519" y="683"/>
                </a:lnTo>
                <a:lnTo>
                  <a:pt x="2520" y="671"/>
                </a:lnTo>
                <a:lnTo>
                  <a:pt x="2522" y="657"/>
                </a:lnTo>
                <a:lnTo>
                  <a:pt x="2526" y="630"/>
                </a:lnTo>
                <a:lnTo>
                  <a:pt x="2533" y="575"/>
                </a:lnTo>
                <a:lnTo>
                  <a:pt x="2547" y="454"/>
                </a:lnTo>
                <a:lnTo>
                  <a:pt x="2549" y="437"/>
                </a:lnTo>
                <a:lnTo>
                  <a:pt x="2550" y="422"/>
                </a:lnTo>
                <a:lnTo>
                  <a:pt x="2554" y="388"/>
                </a:lnTo>
                <a:lnTo>
                  <a:pt x="2553" y="388"/>
                </a:lnTo>
                <a:lnTo>
                  <a:pt x="2560" y="319"/>
                </a:lnTo>
                <a:lnTo>
                  <a:pt x="2574" y="169"/>
                </a:lnTo>
                <a:lnTo>
                  <a:pt x="2574" y="159"/>
                </a:lnTo>
                <a:lnTo>
                  <a:pt x="2577" y="129"/>
                </a:lnTo>
                <a:lnTo>
                  <a:pt x="2580" y="88"/>
                </a:lnTo>
                <a:lnTo>
                  <a:pt x="2588" y="0"/>
                </a:lnTo>
                <a:close/>
              </a:path>
            </a:pathLst>
          </a:custGeom>
          <a:solidFill>
            <a:srgbClr val="3F3D99"/>
          </a:solidFill>
          <a:ln w="0">
            <a:solidFill>
              <a:srgbClr val="3F3D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2211388" y="2876550"/>
            <a:ext cx="4483100" cy="2968625"/>
          </a:xfrm>
          <a:custGeom>
            <a:avLst/>
            <a:gdLst/>
            <a:ahLst/>
            <a:cxnLst>
              <a:cxn ang="0">
                <a:pos x="2822" y="1188"/>
              </a:cxn>
              <a:cxn ang="0">
                <a:pos x="2815" y="1307"/>
              </a:cxn>
              <a:cxn ang="0">
                <a:pos x="2811" y="1356"/>
              </a:cxn>
              <a:cxn ang="0">
                <a:pos x="2802" y="1405"/>
              </a:cxn>
              <a:cxn ang="0">
                <a:pos x="2798" y="1426"/>
              </a:cxn>
              <a:cxn ang="0">
                <a:pos x="2790" y="1458"/>
              </a:cxn>
              <a:cxn ang="0">
                <a:pos x="2779" y="1486"/>
              </a:cxn>
              <a:cxn ang="0">
                <a:pos x="2769" y="1506"/>
              </a:cxn>
              <a:cxn ang="0">
                <a:pos x="2751" y="1537"/>
              </a:cxn>
              <a:cxn ang="0">
                <a:pos x="2737" y="1555"/>
              </a:cxn>
              <a:cxn ang="0">
                <a:pos x="2711" y="1583"/>
              </a:cxn>
              <a:cxn ang="0">
                <a:pos x="2689" y="1602"/>
              </a:cxn>
              <a:cxn ang="0">
                <a:pos x="2651" y="1626"/>
              </a:cxn>
              <a:cxn ang="0">
                <a:pos x="2626" y="1641"/>
              </a:cxn>
              <a:cxn ang="0">
                <a:pos x="2593" y="1655"/>
              </a:cxn>
              <a:cxn ang="0">
                <a:pos x="2562" y="1669"/>
              </a:cxn>
              <a:cxn ang="0">
                <a:pos x="2538" y="1678"/>
              </a:cxn>
              <a:cxn ang="0">
                <a:pos x="2501" y="1690"/>
              </a:cxn>
              <a:cxn ang="0">
                <a:pos x="2475" y="1697"/>
              </a:cxn>
              <a:cxn ang="0">
                <a:pos x="2422" y="1710"/>
              </a:cxn>
              <a:cxn ang="0">
                <a:pos x="2182" y="1754"/>
              </a:cxn>
              <a:cxn ang="0">
                <a:pos x="1956" y="1780"/>
              </a:cxn>
              <a:cxn ang="0">
                <a:pos x="1614" y="1807"/>
              </a:cxn>
              <a:cxn ang="0">
                <a:pos x="1270" y="1827"/>
              </a:cxn>
              <a:cxn ang="0">
                <a:pos x="926" y="1843"/>
              </a:cxn>
              <a:cxn ang="0">
                <a:pos x="584" y="1855"/>
              </a:cxn>
              <a:cxn ang="0">
                <a:pos x="296" y="1863"/>
              </a:cxn>
              <a:cxn ang="0">
                <a:pos x="38" y="1869"/>
              </a:cxn>
              <a:cxn ang="0">
                <a:pos x="66" y="1849"/>
              </a:cxn>
              <a:cxn ang="0">
                <a:pos x="410" y="1840"/>
              </a:cxn>
              <a:cxn ang="0">
                <a:pos x="752" y="1829"/>
              </a:cxn>
              <a:cxn ang="0">
                <a:pos x="1095" y="1816"/>
              </a:cxn>
              <a:cxn ang="0">
                <a:pos x="1439" y="1798"/>
              </a:cxn>
              <a:cxn ang="0">
                <a:pos x="1785" y="1776"/>
              </a:cxn>
              <a:cxn ang="0">
                <a:pos x="2069" y="1749"/>
              </a:cxn>
              <a:cxn ang="0">
                <a:pos x="2410" y="1693"/>
              </a:cxn>
              <a:cxn ang="0">
                <a:pos x="2427" y="1689"/>
              </a:cxn>
              <a:cxn ang="0">
                <a:pos x="2479" y="1675"/>
              </a:cxn>
              <a:cxn ang="0">
                <a:pos x="2531" y="1660"/>
              </a:cxn>
              <a:cxn ang="0">
                <a:pos x="2562" y="1647"/>
              </a:cxn>
              <a:cxn ang="0">
                <a:pos x="2587" y="1637"/>
              </a:cxn>
              <a:cxn ang="0">
                <a:pos x="2620" y="1622"/>
              </a:cxn>
              <a:cxn ang="0">
                <a:pos x="2663" y="1595"/>
              </a:cxn>
              <a:cxn ang="0">
                <a:pos x="2693" y="1572"/>
              </a:cxn>
              <a:cxn ang="0">
                <a:pos x="2723" y="1541"/>
              </a:cxn>
              <a:cxn ang="0">
                <a:pos x="2734" y="1526"/>
              </a:cxn>
              <a:cxn ang="0">
                <a:pos x="2755" y="1490"/>
              </a:cxn>
              <a:cxn ang="0">
                <a:pos x="2762" y="1472"/>
              </a:cxn>
              <a:cxn ang="0">
                <a:pos x="2771" y="1451"/>
              </a:cxn>
              <a:cxn ang="0">
                <a:pos x="2782" y="1405"/>
              </a:cxn>
              <a:cxn ang="0">
                <a:pos x="2788" y="1379"/>
              </a:cxn>
              <a:cxn ang="0">
                <a:pos x="2794" y="1317"/>
              </a:cxn>
              <a:cxn ang="0">
                <a:pos x="2799" y="1242"/>
              </a:cxn>
            </a:cxnLst>
            <a:rect l="0" t="0" r="r" b="b"/>
            <a:pathLst>
              <a:path w="2824" h="1870">
                <a:moveTo>
                  <a:pt x="2804" y="0"/>
                </a:moveTo>
                <a:lnTo>
                  <a:pt x="2824" y="0"/>
                </a:lnTo>
                <a:lnTo>
                  <a:pt x="2823" y="1068"/>
                </a:lnTo>
                <a:lnTo>
                  <a:pt x="2822" y="1143"/>
                </a:lnTo>
                <a:lnTo>
                  <a:pt x="2822" y="1187"/>
                </a:lnTo>
                <a:lnTo>
                  <a:pt x="2822" y="1188"/>
                </a:lnTo>
                <a:lnTo>
                  <a:pt x="2821" y="1219"/>
                </a:lnTo>
                <a:lnTo>
                  <a:pt x="2819" y="1244"/>
                </a:lnTo>
                <a:lnTo>
                  <a:pt x="2818" y="1263"/>
                </a:lnTo>
                <a:lnTo>
                  <a:pt x="2817" y="1279"/>
                </a:lnTo>
                <a:lnTo>
                  <a:pt x="2816" y="1294"/>
                </a:lnTo>
                <a:lnTo>
                  <a:pt x="2815" y="1307"/>
                </a:lnTo>
                <a:lnTo>
                  <a:pt x="2814" y="1319"/>
                </a:lnTo>
                <a:lnTo>
                  <a:pt x="2813" y="1329"/>
                </a:lnTo>
                <a:lnTo>
                  <a:pt x="2812" y="1347"/>
                </a:lnTo>
                <a:lnTo>
                  <a:pt x="2811" y="1355"/>
                </a:lnTo>
                <a:lnTo>
                  <a:pt x="2810" y="1360"/>
                </a:lnTo>
                <a:lnTo>
                  <a:pt x="2811" y="1356"/>
                </a:lnTo>
                <a:lnTo>
                  <a:pt x="2810" y="1363"/>
                </a:lnTo>
                <a:lnTo>
                  <a:pt x="2807" y="1382"/>
                </a:lnTo>
                <a:lnTo>
                  <a:pt x="2806" y="1388"/>
                </a:lnTo>
                <a:lnTo>
                  <a:pt x="2805" y="1394"/>
                </a:lnTo>
                <a:lnTo>
                  <a:pt x="2803" y="1404"/>
                </a:lnTo>
                <a:lnTo>
                  <a:pt x="2802" y="1405"/>
                </a:lnTo>
                <a:lnTo>
                  <a:pt x="2802" y="1406"/>
                </a:lnTo>
                <a:lnTo>
                  <a:pt x="2802" y="1409"/>
                </a:lnTo>
                <a:lnTo>
                  <a:pt x="2800" y="1418"/>
                </a:lnTo>
                <a:lnTo>
                  <a:pt x="2801" y="1414"/>
                </a:lnTo>
                <a:lnTo>
                  <a:pt x="2799" y="1422"/>
                </a:lnTo>
                <a:lnTo>
                  <a:pt x="2798" y="1426"/>
                </a:lnTo>
                <a:lnTo>
                  <a:pt x="2797" y="1429"/>
                </a:lnTo>
                <a:lnTo>
                  <a:pt x="2798" y="1427"/>
                </a:lnTo>
                <a:lnTo>
                  <a:pt x="2793" y="1445"/>
                </a:lnTo>
                <a:lnTo>
                  <a:pt x="2792" y="1450"/>
                </a:lnTo>
                <a:lnTo>
                  <a:pt x="2793" y="1446"/>
                </a:lnTo>
                <a:lnTo>
                  <a:pt x="2790" y="1458"/>
                </a:lnTo>
                <a:lnTo>
                  <a:pt x="2788" y="1463"/>
                </a:lnTo>
                <a:lnTo>
                  <a:pt x="2787" y="1467"/>
                </a:lnTo>
                <a:lnTo>
                  <a:pt x="2786" y="1467"/>
                </a:lnTo>
                <a:lnTo>
                  <a:pt x="2784" y="1471"/>
                </a:lnTo>
                <a:lnTo>
                  <a:pt x="2779" y="1484"/>
                </a:lnTo>
                <a:lnTo>
                  <a:pt x="2779" y="1486"/>
                </a:lnTo>
                <a:lnTo>
                  <a:pt x="2778" y="1489"/>
                </a:lnTo>
                <a:lnTo>
                  <a:pt x="2778" y="1488"/>
                </a:lnTo>
                <a:lnTo>
                  <a:pt x="2777" y="1490"/>
                </a:lnTo>
                <a:lnTo>
                  <a:pt x="2773" y="1498"/>
                </a:lnTo>
                <a:lnTo>
                  <a:pt x="2770" y="1505"/>
                </a:lnTo>
                <a:lnTo>
                  <a:pt x="2769" y="1506"/>
                </a:lnTo>
                <a:lnTo>
                  <a:pt x="2765" y="1512"/>
                </a:lnTo>
                <a:lnTo>
                  <a:pt x="2761" y="1520"/>
                </a:lnTo>
                <a:lnTo>
                  <a:pt x="2762" y="1518"/>
                </a:lnTo>
                <a:lnTo>
                  <a:pt x="2761" y="1521"/>
                </a:lnTo>
                <a:lnTo>
                  <a:pt x="2754" y="1532"/>
                </a:lnTo>
                <a:lnTo>
                  <a:pt x="2751" y="1537"/>
                </a:lnTo>
                <a:lnTo>
                  <a:pt x="2750" y="1539"/>
                </a:lnTo>
                <a:lnTo>
                  <a:pt x="2749" y="1540"/>
                </a:lnTo>
                <a:lnTo>
                  <a:pt x="2748" y="1542"/>
                </a:lnTo>
                <a:lnTo>
                  <a:pt x="2747" y="1543"/>
                </a:lnTo>
                <a:lnTo>
                  <a:pt x="2740" y="1552"/>
                </a:lnTo>
                <a:lnTo>
                  <a:pt x="2737" y="1555"/>
                </a:lnTo>
                <a:lnTo>
                  <a:pt x="2736" y="1557"/>
                </a:lnTo>
                <a:lnTo>
                  <a:pt x="2722" y="1571"/>
                </a:lnTo>
                <a:lnTo>
                  <a:pt x="2721" y="1573"/>
                </a:lnTo>
                <a:lnTo>
                  <a:pt x="2711" y="1583"/>
                </a:lnTo>
                <a:lnTo>
                  <a:pt x="2712" y="1582"/>
                </a:lnTo>
                <a:lnTo>
                  <a:pt x="2711" y="1583"/>
                </a:lnTo>
                <a:lnTo>
                  <a:pt x="2707" y="1586"/>
                </a:lnTo>
                <a:lnTo>
                  <a:pt x="2702" y="1591"/>
                </a:lnTo>
                <a:lnTo>
                  <a:pt x="2701" y="1591"/>
                </a:lnTo>
                <a:lnTo>
                  <a:pt x="2689" y="1601"/>
                </a:lnTo>
                <a:lnTo>
                  <a:pt x="2688" y="1602"/>
                </a:lnTo>
                <a:lnTo>
                  <a:pt x="2689" y="1602"/>
                </a:lnTo>
                <a:lnTo>
                  <a:pt x="2678" y="1610"/>
                </a:lnTo>
                <a:lnTo>
                  <a:pt x="2677" y="1610"/>
                </a:lnTo>
                <a:lnTo>
                  <a:pt x="2675" y="1612"/>
                </a:lnTo>
                <a:lnTo>
                  <a:pt x="2674" y="1612"/>
                </a:lnTo>
                <a:lnTo>
                  <a:pt x="2673" y="1613"/>
                </a:lnTo>
                <a:lnTo>
                  <a:pt x="2651" y="1626"/>
                </a:lnTo>
                <a:lnTo>
                  <a:pt x="2650" y="1627"/>
                </a:lnTo>
                <a:lnTo>
                  <a:pt x="2650" y="1627"/>
                </a:lnTo>
                <a:lnTo>
                  <a:pt x="2645" y="1630"/>
                </a:lnTo>
                <a:lnTo>
                  <a:pt x="2642" y="1632"/>
                </a:lnTo>
                <a:lnTo>
                  <a:pt x="2623" y="1643"/>
                </a:lnTo>
                <a:lnTo>
                  <a:pt x="2626" y="1641"/>
                </a:lnTo>
                <a:lnTo>
                  <a:pt x="2617" y="1645"/>
                </a:lnTo>
                <a:lnTo>
                  <a:pt x="2614" y="1646"/>
                </a:lnTo>
                <a:lnTo>
                  <a:pt x="2602" y="1653"/>
                </a:lnTo>
                <a:lnTo>
                  <a:pt x="2601" y="1653"/>
                </a:lnTo>
                <a:lnTo>
                  <a:pt x="2594" y="1655"/>
                </a:lnTo>
                <a:lnTo>
                  <a:pt x="2593" y="1655"/>
                </a:lnTo>
                <a:lnTo>
                  <a:pt x="2593" y="1656"/>
                </a:lnTo>
                <a:lnTo>
                  <a:pt x="2590" y="1657"/>
                </a:lnTo>
                <a:lnTo>
                  <a:pt x="2588" y="1658"/>
                </a:lnTo>
                <a:lnTo>
                  <a:pt x="2574" y="1664"/>
                </a:lnTo>
                <a:lnTo>
                  <a:pt x="2568" y="1666"/>
                </a:lnTo>
                <a:lnTo>
                  <a:pt x="2562" y="1669"/>
                </a:lnTo>
                <a:lnTo>
                  <a:pt x="2560" y="1670"/>
                </a:lnTo>
                <a:lnTo>
                  <a:pt x="2558" y="1670"/>
                </a:lnTo>
                <a:lnTo>
                  <a:pt x="2546" y="1675"/>
                </a:lnTo>
                <a:lnTo>
                  <a:pt x="2539" y="1677"/>
                </a:lnTo>
                <a:lnTo>
                  <a:pt x="2538" y="1677"/>
                </a:lnTo>
                <a:lnTo>
                  <a:pt x="2538" y="1678"/>
                </a:lnTo>
                <a:lnTo>
                  <a:pt x="2534" y="1679"/>
                </a:lnTo>
                <a:lnTo>
                  <a:pt x="2533" y="1680"/>
                </a:lnTo>
                <a:lnTo>
                  <a:pt x="2531" y="1680"/>
                </a:lnTo>
                <a:lnTo>
                  <a:pt x="2502" y="1690"/>
                </a:lnTo>
                <a:lnTo>
                  <a:pt x="2504" y="1689"/>
                </a:lnTo>
                <a:lnTo>
                  <a:pt x="2501" y="1690"/>
                </a:lnTo>
                <a:lnTo>
                  <a:pt x="2486" y="1694"/>
                </a:lnTo>
                <a:lnTo>
                  <a:pt x="2486" y="1693"/>
                </a:lnTo>
                <a:lnTo>
                  <a:pt x="2479" y="1695"/>
                </a:lnTo>
                <a:lnTo>
                  <a:pt x="2479" y="1695"/>
                </a:lnTo>
                <a:lnTo>
                  <a:pt x="2479" y="1696"/>
                </a:lnTo>
                <a:lnTo>
                  <a:pt x="2475" y="1697"/>
                </a:lnTo>
                <a:lnTo>
                  <a:pt x="2474" y="1698"/>
                </a:lnTo>
                <a:lnTo>
                  <a:pt x="2471" y="1698"/>
                </a:lnTo>
                <a:lnTo>
                  <a:pt x="2430" y="1709"/>
                </a:lnTo>
                <a:lnTo>
                  <a:pt x="2429" y="1709"/>
                </a:lnTo>
                <a:lnTo>
                  <a:pt x="2423" y="1710"/>
                </a:lnTo>
                <a:lnTo>
                  <a:pt x="2422" y="1710"/>
                </a:lnTo>
                <a:lnTo>
                  <a:pt x="2420" y="1712"/>
                </a:lnTo>
                <a:lnTo>
                  <a:pt x="2416" y="1712"/>
                </a:lnTo>
                <a:lnTo>
                  <a:pt x="2357" y="1725"/>
                </a:lnTo>
                <a:lnTo>
                  <a:pt x="2297" y="1736"/>
                </a:lnTo>
                <a:lnTo>
                  <a:pt x="2241" y="1746"/>
                </a:lnTo>
                <a:lnTo>
                  <a:pt x="2182" y="1754"/>
                </a:lnTo>
                <a:lnTo>
                  <a:pt x="2127" y="1761"/>
                </a:lnTo>
                <a:lnTo>
                  <a:pt x="2072" y="1768"/>
                </a:lnTo>
                <a:lnTo>
                  <a:pt x="2055" y="1770"/>
                </a:lnTo>
                <a:lnTo>
                  <a:pt x="2071" y="1768"/>
                </a:lnTo>
                <a:lnTo>
                  <a:pt x="2011" y="1775"/>
                </a:lnTo>
                <a:lnTo>
                  <a:pt x="1956" y="1780"/>
                </a:lnTo>
                <a:lnTo>
                  <a:pt x="1897" y="1786"/>
                </a:lnTo>
                <a:lnTo>
                  <a:pt x="1843" y="1791"/>
                </a:lnTo>
                <a:lnTo>
                  <a:pt x="1787" y="1796"/>
                </a:lnTo>
                <a:lnTo>
                  <a:pt x="1728" y="1800"/>
                </a:lnTo>
                <a:lnTo>
                  <a:pt x="1672" y="1804"/>
                </a:lnTo>
                <a:lnTo>
                  <a:pt x="1614" y="1807"/>
                </a:lnTo>
                <a:lnTo>
                  <a:pt x="1554" y="1812"/>
                </a:lnTo>
                <a:lnTo>
                  <a:pt x="1499" y="1816"/>
                </a:lnTo>
                <a:lnTo>
                  <a:pt x="1440" y="1818"/>
                </a:lnTo>
                <a:lnTo>
                  <a:pt x="1385" y="1822"/>
                </a:lnTo>
                <a:lnTo>
                  <a:pt x="1329" y="1825"/>
                </a:lnTo>
                <a:lnTo>
                  <a:pt x="1270" y="1827"/>
                </a:lnTo>
                <a:lnTo>
                  <a:pt x="1215" y="1830"/>
                </a:lnTo>
                <a:lnTo>
                  <a:pt x="1156" y="1833"/>
                </a:lnTo>
                <a:lnTo>
                  <a:pt x="1096" y="1836"/>
                </a:lnTo>
                <a:lnTo>
                  <a:pt x="1041" y="1838"/>
                </a:lnTo>
                <a:lnTo>
                  <a:pt x="981" y="1840"/>
                </a:lnTo>
                <a:lnTo>
                  <a:pt x="926" y="1843"/>
                </a:lnTo>
                <a:lnTo>
                  <a:pt x="868" y="1845"/>
                </a:lnTo>
                <a:lnTo>
                  <a:pt x="808" y="1847"/>
                </a:lnTo>
                <a:lnTo>
                  <a:pt x="753" y="1849"/>
                </a:lnTo>
                <a:lnTo>
                  <a:pt x="693" y="1851"/>
                </a:lnTo>
                <a:lnTo>
                  <a:pt x="640" y="1853"/>
                </a:lnTo>
                <a:lnTo>
                  <a:pt x="584" y="1855"/>
                </a:lnTo>
                <a:lnTo>
                  <a:pt x="524" y="1857"/>
                </a:lnTo>
                <a:lnTo>
                  <a:pt x="470" y="1858"/>
                </a:lnTo>
                <a:lnTo>
                  <a:pt x="410" y="1860"/>
                </a:lnTo>
                <a:lnTo>
                  <a:pt x="350" y="1862"/>
                </a:lnTo>
                <a:lnTo>
                  <a:pt x="350" y="1862"/>
                </a:lnTo>
                <a:lnTo>
                  <a:pt x="296" y="1863"/>
                </a:lnTo>
                <a:lnTo>
                  <a:pt x="236" y="1865"/>
                </a:lnTo>
                <a:lnTo>
                  <a:pt x="181" y="1867"/>
                </a:lnTo>
                <a:lnTo>
                  <a:pt x="180" y="1867"/>
                </a:lnTo>
                <a:lnTo>
                  <a:pt x="126" y="1868"/>
                </a:lnTo>
                <a:lnTo>
                  <a:pt x="67" y="1869"/>
                </a:lnTo>
                <a:lnTo>
                  <a:pt x="38" y="1869"/>
                </a:lnTo>
                <a:lnTo>
                  <a:pt x="25" y="1870"/>
                </a:lnTo>
                <a:lnTo>
                  <a:pt x="0" y="1870"/>
                </a:lnTo>
                <a:lnTo>
                  <a:pt x="0" y="1850"/>
                </a:lnTo>
                <a:lnTo>
                  <a:pt x="24" y="1850"/>
                </a:lnTo>
                <a:lnTo>
                  <a:pt x="37" y="1849"/>
                </a:lnTo>
                <a:lnTo>
                  <a:pt x="66" y="1849"/>
                </a:lnTo>
                <a:lnTo>
                  <a:pt x="125" y="1847"/>
                </a:lnTo>
                <a:lnTo>
                  <a:pt x="180" y="1847"/>
                </a:lnTo>
                <a:lnTo>
                  <a:pt x="235" y="1845"/>
                </a:lnTo>
                <a:lnTo>
                  <a:pt x="295" y="1843"/>
                </a:lnTo>
                <a:lnTo>
                  <a:pt x="350" y="1842"/>
                </a:lnTo>
                <a:lnTo>
                  <a:pt x="410" y="1840"/>
                </a:lnTo>
                <a:lnTo>
                  <a:pt x="469" y="1838"/>
                </a:lnTo>
                <a:lnTo>
                  <a:pt x="523" y="1837"/>
                </a:lnTo>
                <a:lnTo>
                  <a:pt x="583" y="1835"/>
                </a:lnTo>
                <a:lnTo>
                  <a:pt x="639" y="1833"/>
                </a:lnTo>
                <a:lnTo>
                  <a:pt x="693" y="1831"/>
                </a:lnTo>
                <a:lnTo>
                  <a:pt x="752" y="1829"/>
                </a:lnTo>
                <a:lnTo>
                  <a:pt x="807" y="1827"/>
                </a:lnTo>
                <a:lnTo>
                  <a:pt x="867" y="1825"/>
                </a:lnTo>
                <a:lnTo>
                  <a:pt x="925" y="1823"/>
                </a:lnTo>
                <a:lnTo>
                  <a:pt x="980" y="1820"/>
                </a:lnTo>
                <a:lnTo>
                  <a:pt x="1040" y="1818"/>
                </a:lnTo>
                <a:lnTo>
                  <a:pt x="1095" y="1816"/>
                </a:lnTo>
                <a:lnTo>
                  <a:pt x="1155" y="1813"/>
                </a:lnTo>
                <a:lnTo>
                  <a:pt x="1214" y="1810"/>
                </a:lnTo>
                <a:lnTo>
                  <a:pt x="1269" y="1807"/>
                </a:lnTo>
                <a:lnTo>
                  <a:pt x="1329" y="1805"/>
                </a:lnTo>
                <a:lnTo>
                  <a:pt x="1384" y="1802"/>
                </a:lnTo>
                <a:lnTo>
                  <a:pt x="1439" y="1798"/>
                </a:lnTo>
                <a:lnTo>
                  <a:pt x="1498" y="1796"/>
                </a:lnTo>
                <a:lnTo>
                  <a:pt x="1553" y="1792"/>
                </a:lnTo>
                <a:lnTo>
                  <a:pt x="1613" y="1787"/>
                </a:lnTo>
                <a:lnTo>
                  <a:pt x="1672" y="1784"/>
                </a:lnTo>
                <a:lnTo>
                  <a:pt x="1726" y="1780"/>
                </a:lnTo>
                <a:lnTo>
                  <a:pt x="1785" y="1776"/>
                </a:lnTo>
                <a:lnTo>
                  <a:pt x="1841" y="1771"/>
                </a:lnTo>
                <a:lnTo>
                  <a:pt x="1895" y="1766"/>
                </a:lnTo>
                <a:lnTo>
                  <a:pt x="1954" y="1760"/>
                </a:lnTo>
                <a:lnTo>
                  <a:pt x="2009" y="1755"/>
                </a:lnTo>
                <a:lnTo>
                  <a:pt x="2069" y="1748"/>
                </a:lnTo>
                <a:lnTo>
                  <a:pt x="2069" y="1749"/>
                </a:lnTo>
                <a:lnTo>
                  <a:pt x="2125" y="1742"/>
                </a:lnTo>
                <a:lnTo>
                  <a:pt x="2179" y="1735"/>
                </a:lnTo>
                <a:lnTo>
                  <a:pt x="2237" y="1726"/>
                </a:lnTo>
                <a:lnTo>
                  <a:pt x="2293" y="1716"/>
                </a:lnTo>
                <a:lnTo>
                  <a:pt x="2353" y="1705"/>
                </a:lnTo>
                <a:lnTo>
                  <a:pt x="2410" y="1693"/>
                </a:lnTo>
                <a:lnTo>
                  <a:pt x="2411" y="1692"/>
                </a:lnTo>
                <a:lnTo>
                  <a:pt x="2415" y="1692"/>
                </a:lnTo>
                <a:lnTo>
                  <a:pt x="2418" y="1691"/>
                </a:lnTo>
                <a:lnTo>
                  <a:pt x="2421" y="1690"/>
                </a:lnTo>
                <a:lnTo>
                  <a:pt x="2419" y="1690"/>
                </a:lnTo>
                <a:lnTo>
                  <a:pt x="2427" y="1689"/>
                </a:lnTo>
                <a:lnTo>
                  <a:pt x="2465" y="1679"/>
                </a:lnTo>
                <a:lnTo>
                  <a:pt x="2467" y="1677"/>
                </a:lnTo>
                <a:lnTo>
                  <a:pt x="2472" y="1677"/>
                </a:lnTo>
                <a:lnTo>
                  <a:pt x="2472" y="1678"/>
                </a:lnTo>
                <a:lnTo>
                  <a:pt x="2472" y="1677"/>
                </a:lnTo>
                <a:lnTo>
                  <a:pt x="2479" y="1675"/>
                </a:lnTo>
                <a:lnTo>
                  <a:pt x="2481" y="1675"/>
                </a:lnTo>
                <a:lnTo>
                  <a:pt x="2496" y="1671"/>
                </a:lnTo>
                <a:lnTo>
                  <a:pt x="2523" y="1662"/>
                </a:lnTo>
                <a:lnTo>
                  <a:pt x="2526" y="1659"/>
                </a:lnTo>
                <a:lnTo>
                  <a:pt x="2531" y="1659"/>
                </a:lnTo>
                <a:lnTo>
                  <a:pt x="2531" y="1660"/>
                </a:lnTo>
                <a:lnTo>
                  <a:pt x="2531" y="1659"/>
                </a:lnTo>
                <a:lnTo>
                  <a:pt x="2539" y="1656"/>
                </a:lnTo>
                <a:lnTo>
                  <a:pt x="2552" y="1651"/>
                </a:lnTo>
                <a:lnTo>
                  <a:pt x="2555" y="1650"/>
                </a:lnTo>
                <a:lnTo>
                  <a:pt x="2557" y="1650"/>
                </a:lnTo>
                <a:lnTo>
                  <a:pt x="2562" y="1647"/>
                </a:lnTo>
                <a:lnTo>
                  <a:pt x="2560" y="1648"/>
                </a:lnTo>
                <a:lnTo>
                  <a:pt x="2566" y="1645"/>
                </a:lnTo>
                <a:lnTo>
                  <a:pt x="2580" y="1640"/>
                </a:lnTo>
                <a:lnTo>
                  <a:pt x="2584" y="1638"/>
                </a:lnTo>
                <a:lnTo>
                  <a:pt x="2585" y="1638"/>
                </a:lnTo>
                <a:lnTo>
                  <a:pt x="2587" y="1637"/>
                </a:lnTo>
                <a:lnTo>
                  <a:pt x="2594" y="1634"/>
                </a:lnTo>
                <a:lnTo>
                  <a:pt x="2607" y="1628"/>
                </a:lnTo>
                <a:lnTo>
                  <a:pt x="2610" y="1626"/>
                </a:lnTo>
                <a:lnTo>
                  <a:pt x="2611" y="1626"/>
                </a:lnTo>
                <a:lnTo>
                  <a:pt x="2613" y="1625"/>
                </a:lnTo>
                <a:lnTo>
                  <a:pt x="2620" y="1622"/>
                </a:lnTo>
                <a:lnTo>
                  <a:pt x="2631" y="1615"/>
                </a:lnTo>
                <a:lnTo>
                  <a:pt x="2635" y="1612"/>
                </a:lnTo>
                <a:lnTo>
                  <a:pt x="2638" y="1612"/>
                </a:lnTo>
                <a:lnTo>
                  <a:pt x="2641" y="1610"/>
                </a:lnTo>
                <a:lnTo>
                  <a:pt x="2661" y="1597"/>
                </a:lnTo>
                <a:lnTo>
                  <a:pt x="2663" y="1595"/>
                </a:lnTo>
                <a:lnTo>
                  <a:pt x="2667" y="1593"/>
                </a:lnTo>
                <a:lnTo>
                  <a:pt x="2676" y="1586"/>
                </a:lnTo>
                <a:lnTo>
                  <a:pt x="2691" y="1573"/>
                </a:lnTo>
                <a:lnTo>
                  <a:pt x="2693" y="1571"/>
                </a:lnTo>
                <a:lnTo>
                  <a:pt x="2694" y="1571"/>
                </a:lnTo>
                <a:lnTo>
                  <a:pt x="2693" y="1572"/>
                </a:lnTo>
                <a:lnTo>
                  <a:pt x="2694" y="1571"/>
                </a:lnTo>
                <a:lnTo>
                  <a:pt x="2695" y="1571"/>
                </a:lnTo>
                <a:lnTo>
                  <a:pt x="2706" y="1560"/>
                </a:lnTo>
                <a:lnTo>
                  <a:pt x="2707" y="1558"/>
                </a:lnTo>
                <a:lnTo>
                  <a:pt x="2722" y="1543"/>
                </a:lnTo>
                <a:lnTo>
                  <a:pt x="2723" y="1541"/>
                </a:lnTo>
                <a:lnTo>
                  <a:pt x="2725" y="1537"/>
                </a:lnTo>
                <a:lnTo>
                  <a:pt x="2724" y="1539"/>
                </a:lnTo>
                <a:lnTo>
                  <a:pt x="2731" y="1530"/>
                </a:lnTo>
                <a:lnTo>
                  <a:pt x="2732" y="1529"/>
                </a:lnTo>
                <a:lnTo>
                  <a:pt x="2733" y="1527"/>
                </a:lnTo>
                <a:lnTo>
                  <a:pt x="2734" y="1526"/>
                </a:lnTo>
                <a:lnTo>
                  <a:pt x="2738" y="1521"/>
                </a:lnTo>
                <a:lnTo>
                  <a:pt x="2744" y="1511"/>
                </a:lnTo>
                <a:lnTo>
                  <a:pt x="2748" y="1503"/>
                </a:lnTo>
                <a:lnTo>
                  <a:pt x="2748" y="1502"/>
                </a:lnTo>
                <a:lnTo>
                  <a:pt x="2752" y="1495"/>
                </a:lnTo>
                <a:lnTo>
                  <a:pt x="2755" y="1490"/>
                </a:lnTo>
                <a:lnTo>
                  <a:pt x="2759" y="1482"/>
                </a:lnTo>
                <a:lnTo>
                  <a:pt x="2760" y="1480"/>
                </a:lnTo>
                <a:lnTo>
                  <a:pt x="2759" y="1481"/>
                </a:lnTo>
                <a:lnTo>
                  <a:pt x="2761" y="1478"/>
                </a:lnTo>
                <a:lnTo>
                  <a:pt x="2761" y="1477"/>
                </a:lnTo>
                <a:lnTo>
                  <a:pt x="2762" y="1472"/>
                </a:lnTo>
                <a:lnTo>
                  <a:pt x="2766" y="1462"/>
                </a:lnTo>
                <a:lnTo>
                  <a:pt x="2766" y="1461"/>
                </a:lnTo>
                <a:lnTo>
                  <a:pt x="2767" y="1461"/>
                </a:lnTo>
                <a:lnTo>
                  <a:pt x="2769" y="1458"/>
                </a:lnTo>
                <a:lnTo>
                  <a:pt x="2772" y="1445"/>
                </a:lnTo>
                <a:lnTo>
                  <a:pt x="2771" y="1451"/>
                </a:lnTo>
                <a:lnTo>
                  <a:pt x="2774" y="1440"/>
                </a:lnTo>
                <a:lnTo>
                  <a:pt x="2779" y="1422"/>
                </a:lnTo>
                <a:lnTo>
                  <a:pt x="2781" y="1413"/>
                </a:lnTo>
                <a:lnTo>
                  <a:pt x="2780" y="1418"/>
                </a:lnTo>
                <a:lnTo>
                  <a:pt x="2782" y="1410"/>
                </a:lnTo>
                <a:lnTo>
                  <a:pt x="2782" y="1405"/>
                </a:lnTo>
                <a:lnTo>
                  <a:pt x="2782" y="1403"/>
                </a:lnTo>
                <a:lnTo>
                  <a:pt x="2784" y="1399"/>
                </a:lnTo>
                <a:lnTo>
                  <a:pt x="2786" y="1390"/>
                </a:lnTo>
                <a:lnTo>
                  <a:pt x="2787" y="1385"/>
                </a:lnTo>
                <a:lnTo>
                  <a:pt x="2787" y="1384"/>
                </a:lnTo>
                <a:lnTo>
                  <a:pt x="2788" y="1379"/>
                </a:lnTo>
                <a:lnTo>
                  <a:pt x="2791" y="1360"/>
                </a:lnTo>
                <a:lnTo>
                  <a:pt x="2792" y="1353"/>
                </a:lnTo>
                <a:lnTo>
                  <a:pt x="2792" y="1345"/>
                </a:lnTo>
                <a:lnTo>
                  <a:pt x="2792" y="1345"/>
                </a:lnTo>
                <a:lnTo>
                  <a:pt x="2793" y="1327"/>
                </a:lnTo>
                <a:lnTo>
                  <a:pt x="2794" y="1317"/>
                </a:lnTo>
                <a:lnTo>
                  <a:pt x="2795" y="1305"/>
                </a:lnTo>
                <a:lnTo>
                  <a:pt x="2796" y="1292"/>
                </a:lnTo>
                <a:lnTo>
                  <a:pt x="2797" y="1278"/>
                </a:lnTo>
                <a:lnTo>
                  <a:pt x="2798" y="1262"/>
                </a:lnTo>
                <a:lnTo>
                  <a:pt x="2799" y="1243"/>
                </a:lnTo>
                <a:lnTo>
                  <a:pt x="2799" y="1242"/>
                </a:lnTo>
                <a:lnTo>
                  <a:pt x="2801" y="1217"/>
                </a:lnTo>
                <a:lnTo>
                  <a:pt x="2802" y="1187"/>
                </a:lnTo>
                <a:lnTo>
                  <a:pt x="2802" y="1143"/>
                </a:lnTo>
                <a:lnTo>
                  <a:pt x="2803" y="1068"/>
                </a:lnTo>
                <a:lnTo>
                  <a:pt x="2804" y="0"/>
                </a:lnTo>
                <a:close/>
              </a:path>
            </a:pathLst>
          </a:custGeom>
          <a:solidFill>
            <a:srgbClr val="993D71"/>
          </a:solidFill>
          <a:ln w="0">
            <a:solidFill>
              <a:srgbClr val="993D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2211388" y="1598613"/>
            <a:ext cx="4308475" cy="4227513"/>
          </a:xfrm>
          <a:custGeom>
            <a:avLst/>
            <a:gdLst/>
            <a:ahLst/>
            <a:cxnLst>
              <a:cxn ang="0">
                <a:pos x="2176" y="2271"/>
              </a:cxn>
              <a:cxn ang="0">
                <a:pos x="2464" y="1918"/>
              </a:cxn>
              <a:cxn ang="0">
                <a:pos x="2512" y="1788"/>
              </a:cxn>
              <a:cxn ang="0">
                <a:pos x="2630" y="1008"/>
              </a:cxn>
              <a:cxn ang="0">
                <a:pos x="2708" y="131"/>
              </a:cxn>
              <a:cxn ang="0">
                <a:pos x="2692" y="445"/>
              </a:cxn>
              <a:cxn ang="0">
                <a:pos x="2671" y="779"/>
              </a:cxn>
              <a:cxn ang="0">
                <a:pos x="2653" y="985"/>
              </a:cxn>
              <a:cxn ang="0">
                <a:pos x="2627" y="1212"/>
              </a:cxn>
              <a:cxn ang="0">
                <a:pos x="2610" y="1334"/>
              </a:cxn>
              <a:cxn ang="0">
                <a:pos x="2594" y="1435"/>
              </a:cxn>
              <a:cxn ang="0">
                <a:pos x="2568" y="1575"/>
              </a:cxn>
              <a:cxn ang="0">
                <a:pos x="2539" y="1696"/>
              </a:cxn>
              <a:cxn ang="0">
                <a:pos x="2492" y="1843"/>
              </a:cxn>
              <a:cxn ang="0">
                <a:pos x="2478" y="1883"/>
              </a:cxn>
              <a:cxn ang="0">
                <a:pos x="2454" y="1941"/>
              </a:cxn>
              <a:cxn ang="0">
                <a:pos x="2426" y="2000"/>
              </a:cxn>
              <a:cxn ang="0">
                <a:pos x="2407" y="2032"/>
              </a:cxn>
              <a:cxn ang="0">
                <a:pos x="2393" y="2055"/>
              </a:cxn>
              <a:cxn ang="0">
                <a:pos x="2363" y="2104"/>
              </a:cxn>
              <a:cxn ang="0">
                <a:pos x="2333" y="2144"/>
              </a:cxn>
              <a:cxn ang="0">
                <a:pos x="2304" y="2180"/>
              </a:cxn>
              <a:cxn ang="0">
                <a:pos x="2247" y="2238"/>
              </a:cxn>
              <a:cxn ang="0">
                <a:pos x="2187" y="2288"/>
              </a:cxn>
              <a:cxn ang="0">
                <a:pos x="2137" y="2324"/>
              </a:cxn>
              <a:cxn ang="0">
                <a:pos x="2015" y="2391"/>
              </a:cxn>
              <a:cxn ang="0">
                <a:pos x="1900" y="2439"/>
              </a:cxn>
              <a:cxn ang="0">
                <a:pos x="1674" y="2505"/>
              </a:cxn>
              <a:cxn ang="0">
                <a:pos x="1440" y="2550"/>
              </a:cxn>
              <a:cxn ang="0">
                <a:pos x="1198" y="2583"/>
              </a:cxn>
              <a:cxn ang="0">
                <a:pos x="926" y="2611"/>
              </a:cxn>
              <a:cxn ang="0">
                <a:pos x="584" y="2635"/>
              </a:cxn>
              <a:cxn ang="0">
                <a:pos x="236" y="2653"/>
              </a:cxn>
              <a:cxn ang="0">
                <a:pos x="17" y="2663"/>
              </a:cxn>
              <a:cxn ang="0">
                <a:pos x="24" y="2642"/>
              </a:cxn>
              <a:cxn ang="0">
                <a:pos x="295" y="2631"/>
              </a:cxn>
              <a:cxn ang="0">
                <a:pos x="639" y="2612"/>
              </a:cxn>
              <a:cxn ang="0">
                <a:pos x="866" y="2595"/>
              </a:cxn>
              <a:cxn ang="0">
                <a:pos x="1213" y="2561"/>
              </a:cxn>
              <a:cxn ang="0">
                <a:pos x="1383" y="2540"/>
              </a:cxn>
              <a:cxn ang="0">
                <a:pos x="1724" y="2472"/>
              </a:cxn>
              <a:cxn ang="0">
                <a:pos x="2065" y="2344"/>
              </a:cxn>
              <a:cxn ang="0">
                <a:pos x="2147" y="2293"/>
              </a:cxn>
              <a:cxn ang="0">
                <a:pos x="2204" y="2250"/>
              </a:cxn>
              <a:cxn ang="0">
                <a:pos x="2287" y="2168"/>
              </a:cxn>
              <a:cxn ang="0">
                <a:pos x="2318" y="2130"/>
              </a:cxn>
              <a:cxn ang="0">
                <a:pos x="2348" y="2090"/>
              </a:cxn>
              <a:cxn ang="0">
                <a:pos x="2390" y="2022"/>
              </a:cxn>
              <a:cxn ang="0">
                <a:pos x="2418" y="1970"/>
              </a:cxn>
              <a:cxn ang="0">
                <a:pos x="2446" y="1910"/>
              </a:cxn>
              <a:cxn ang="0">
                <a:pos x="2489" y="1793"/>
              </a:cxn>
              <a:cxn ang="0">
                <a:pos x="2523" y="1677"/>
              </a:cxn>
              <a:cxn ang="0">
                <a:pos x="2549" y="1571"/>
              </a:cxn>
              <a:cxn ang="0">
                <a:pos x="2575" y="1432"/>
              </a:cxn>
              <a:cxn ang="0">
                <a:pos x="2589" y="1349"/>
              </a:cxn>
              <a:cxn ang="0">
                <a:pos x="2601" y="1256"/>
              </a:cxn>
              <a:cxn ang="0">
                <a:pos x="2628" y="1027"/>
              </a:cxn>
              <a:cxn ang="0">
                <a:pos x="2636" y="951"/>
              </a:cxn>
              <a:cxn ang="0">
                <a:pos x="2659" y="664"/>
              </a:cxn>
              <a:cxn ang="0">
                <a:pos x="2672" y="444"/>
              </a:cxn>
              <a:cxn ang="0">
                <a:pos x="2688" y="131"/>
              </a:cxn>
            </a:cxnLst>
            <a:rect l="0" t="0" r="r" b="b"/>
            <a:pathLst>
              <a:path w="2714" h="2663">
                <a:moveTo>
                  <a:pt x="2151" y="2289"/>
                </a:moveTo>
                <a:lnTo>
                  <a:pt x="2150" y="2290"/>
                </a:lnTo>
                <a:lnTo>
                  <a:pt x="2147" y="2292"/>
                </a:lnTo>
                <a:lnTo>
                  <a:pt x="2151" y="2289"/>
                </a:lnTo>
                <a:close/>
                <a:moveTo>
                  <a:pt x="2177" y="2270"/>
                </a:moveTo>
                <a:lnTo>
                  <a:pt x="2176" y="2271"/>
                </a:lnTo>
                <a:lnTo>
                  <a:pt x="2177" y="2270"/>
                </a:lnTo>
                <a:close/>
                <a:moveTo>
                  <a:pt x="2432" y="1941"/>
                </a:moveTo>
                <a:lnTo>
                  <a:pt x="2430" y="1945"/>
                </a:lnTo>
                <a:lnTo>
                  <a:pt x="2428" y="1948"/>
                </a:lnTo>
                <a:lnTo>
                  <a:pt x="2432" y="1941"/>
                </a:lnTo>
                <a:close/>
                <a:moveTo>
                  <a:pt x="2464" y="1918"/>
                </a:moveTo>
                <a:lnTo>
                  <a:pt x="2463" y="1921"/>
                </a:lnTo>
                <a:lnTo>
                  <a:pt x="2463" y="1919"/>
                </a:lnTo>
                <a:lnTo>
                  <a:pt x="2464" y="1918"/>
                </a:lnTo>
                <a:close/>
                <a:moveTo>
                  <a:pt x="2512" y="1788"/>
                </a:moveTo>
                <a:lnTo>
                  <a:pt x="2509" y="1799"/>
                </a:lnTo>
                <a:lnTo>
                  <a:pt x="2512" y="1788"/>
                </a:lnTo>
                <a:close/>
                <a:moveTo>
                  <a:pt x="2516" y="1778"/>
                </a:moveTo>
                <a:lnTo>
                  <a:pt x="2512" y="1788"/>
                </a:lnTo>
                <a:lnTo>
                  <a:pt x="2514" y="1783"/>
                </a:lnTo>
                <a:lnTo>
                  <a:pt x="2514" y="1782"/>
                </a:lnTo>
                <a:lnTo>
                  <a:pt x="2516" y="1778"/>
                </a:lnTo>
                <a:close/>
                <a:moveTo>
                  <a:pt x="2630" y="1008"/>
                </a:moveTo>
                <a:lnTo>
                  <a:pt x="2630" y="1013"/>
                </a:lnTo>
                <a:lnTo>
                  <a:pt x="2629" y="1015"/>
                </a:lnTo>
                <a:lnTo>
                  <a:pt x="2630" y="1008"/>
                </a:lnTo>
                <a:close/>
                <a:moveTo>
                  <a:pt x="2694" y="0"/>
                </a:moveTo>
                <a:lnTo>
                  <a:pt x="2714" y="1"/>
                </a:lnTo>
                <a:lnTo>
                  <a:pt x="2708" y="131"/>
                </a:lnTo>
                <a:lnTo>
                  <a:pt x="2707" y="151"/>
                </a:lnTo>
                <a:lnTo>
                  <a:pt x="2700" y="306"/>
                </a:lnTo>
                <a:lnTo>
                  <a:pt x="2696" y="377"/>
                </a:lnTo>
                <a:lnTo>
                  <a:pt x="2694" y="411"/>
                </a:lnTo>
                <a:lnTo>
                  <a:pt x="2693" y="428"/>
                </a:lnTo>
                <a:lnTo>
                  <a:pt x="2692" y="445"/>
                </a:lnTo>
                <a:lnTo>
                  <a:pt x="2685" y="568"/>
                </a:lnTo>
                <a:lnTo>
                  <a:pt x="2681" y="625"/>
                </a:lnTo>
                <a:lnTo>
                  <a:pt x="2680" y="652"/>
                </a:lnTo>
                <a:lnTo>
                  <a:pt x="2679" y="665"/>
                </a:lnTo>
                <a:lnTo>
                  <a:pt x="2678" y="679"/>
                </a:lnTo>
                <a:lnTo>
                  <a:pt x="2671" y="779"/>
                </a:lnTo>
                <a:lnTo>
                  <a:pt x="2667" y="825"/>
                </a:lnTo>
                <a:lnTo>
                  <a:pt x="2665" y="848"/>
                </a:lnTo>
                <a:lnTo>
                  <a:pt x="2663" y="870"/>
                </a:lnTo>
                <a:lnTo>
                  <a:pt x="2656" y="953"/>
                </a:lnTo>
                <a:lnTo>
                  <a:pt x="2652" y="992"/>
                </a:lnTo>
                <a:lnTo>
                  <a:pt x="2653" y="985"/>
                </a:lnTo>
                <a:lnTo>
                  <a:pt x="2652" y="993"/>
                </a:lnTo>
                <a:lnTo>
                  <a:pt x="2650" y="1011"/>
                </a:lnTo>
                <a:lnTo>
                  <a:pt x="2648" y="1029"/>
                </a:lnTo>
                <a:lnTo>
                  <a:pt x="2634" y="1154"/>
                </a:lnTo>
                <a:lnTo>
                  <a:pt x="2628" y="1209"/>
                </a:lnTo>
                <a:lnTo>
                  <a:pt x="2627" y="1212"/>
                </a:lnTo>
                <a:lnTo>
                  <a:pt x="2628" y="1210"/>
                </a:lnTo>
                <a:lnTo>
                  <a:pt x="2624" y="1237"/>
                </a:lnTo>
                <a:lnTo>
                  <a:pt x="2621" y="1256"/>
                </a:lnTo>
                <a:lnTo>
                  <a:pt x="2621" y="1262"/>
                </a:lnTo>
                <a:lnTo>
                  <a:pt x="2614" y="1311"/>
                </a:lnTo>
                <a:lnTo>
                  <a:pt x="2610" y="1334"/>
                </a:lnTo>
                <a:lnTo>
                  <a:pt x="2609" y="1345"/>
                </a:lnTo>
                <a:lnTo>
                  <a:pt x="2608" y="1351"/>
                </a:lnTo>
                <a:lnTo>
                  <a:pt x="2608" y="1357"/>
                </a:lnTo>
                <a:lnTo>
                  <a:pt x="2600" y="1400"/>
                </a:lnTo>
                <a:lnTo>
                  <a:pt x="2595" y="1430"/>
                </a:lnTo>
                <a:lnTo>
                  <a:pt x="2594" y="1435"/>
                </a:lnTo>
                <a:lnTo>
                  <a:pt x="2594" y="1440"/>
                </a:lnTo>
                <a:lnTo>
                  <a:pt x="2580" y="1515"/>
                </a:lnTo>
                <a:lnTo>
                  <a:pt x="2573" y="1550"/>
                </a:lnTo>
                <a:lnTo>
                  <a:pt x="2572" y="1553"/>
                </a:lnTo>
                <a:lnTo>
                  <a:pt x="2573" y="1551"/>
                </a:lnTo>
                <a:lnTo>
                  <a:pt x="2568" y="1575"/>
                </a:lnTo>
                <a:lnTo>
                  <a:pt x="2565" y="1586"/>
                </a:lnTo>
                <a:lnTo>
                  <a:pt x="2566" y="1584"/>
                </a:lnTo>
                <a:lnTo>
                  <a:pt x="2552" y="1644"/>
                </a:lnTo>
                <a:lnTo>
                  <a:pt x="2545" y="1672"/>
                </a:lnTo>
                <a:lnTo>
                  <a:pt x="2541" y="1685"/>
                </a:lnTo>
                <a:lnTo>
                  <a:pt x="2539" y="1696"/>
                </a:lnTo>
                <a:lnTo>
                  <a:pt x="2538" y="1698"/>
                </a:lnTo>
                <a:lnTo>
                  <a:pt x="2523" y="1751"/>
                </a:lnTo>
                <a:lnTo>
                  <a:pt x="2516" y="1776"/>
                </a:lnTo>
                <a:lnTo>
                  <a:pt x="2514" y="1783"/>
                </a:lnTo>
                <a:lnTo>
                  <a:pt x="2508" y="1799"/>
                </a:lnTo>
                <a:lnTo>
                  <a:pt x="2492" y="1843"/>
                </a:lnTo>
                <a:lnTo>
                  <a:pt x="2481" y="1873"/>
                </a:lnTo>
                <a:lnTo>
                  <a:pt x="2479" y="1878"/>
                </a:lnTo>
                <a:lnTo>
                  <a:pt x="2480" y="1878"/>
                </a:lnTo>
                <a:lnTo>
                  <a:pt x="2479" y="1883"/>
                </a:lnTo>
                <a:lnTo>
                  <a:pt x="2479" y="1879"/>
                </a:lnTo>
                <a:lnTo>
                  <a:pt x="2478" y="1883"/>
                </a:lnTo>
                <a:lnTo>
                  <a:pt x="2464" y="1917"/>
                </a:lnTo>
                <a:lnTo>
                  <a:pt x="2463" y="1919"/>
                </a:lnTo>
                <a:lnTo>
                  <a:pt x="2458" y="1932"/>
                </a:lnTo>
                <a:lnTo>
                  <a:pt x="2455" y="1941"/>
                </a:lnTo>
                <a:lnTo>
                  <a:pt x="2455" y="1939"/>
                </a:lnTo>
                <a:lnTo>
                  <a:pt x="2454" y="1941"/>
                </a:lnTo>
                <a:lnTo>
                  <a:pt x="2450" y="1949"/>
                </a:lnTo>
                <a:lnTo>
                  <a:pt x="2437" y="1978"/>
                </a:lnTo>
                <a:lnTo>
                  <a:pt x="2429" y="1992"/>
                </a:lnTo>
                <a:lnTo>
                  <a:pt x="2427" y="1998"/>
                </a:lnTo>
                <a:lnTo>
                  <a:pt x="2426" y="1998"/>
                </a:lnTo>
                <a:lnTo>
                  <a:pt x="2426" y="2000"/>
                </a:lnTo>
                <a:lnTo>
                  <a:pt x="2425" y="2001"/>
                </a:lnTo>
                <a:lnTo>
                  <a:pt x="2425" y="2002"/>
                </a:lnTo>
                <a:lnTo>
                  <a:pt x="2423" y="2005"/>
                </a:lnTo>
                <a:lnTo>
                  <a:pt x="2424" y="2003"/>
                </a:lnTo>
                <a:lnTo>
                  <a:pt x="2422" y="2006"/>
                </a:lnTo>
                <a:lnTo>
                  <a:pt x="2407" y="2032"/>
                </a:lnTo>
                <a:lnTo>
                  <a:pt x="2408" y="2032"/>
                </a:lnTo>
                <a:lnTo>
                  <a:pt x="2397" y="2052"/>
                </a:lnTo>
                <a:lnTo>
                  <a:pt x="2398" y="2050"/>
                </a:lnTo>
                <a:lnTo>
                  <a:pt x="2396" y="2052"/>
                </a:lnTo>
                <a:lnTo>
                  <a:pt x="2393" y="2057"/>
                </a:lnTo>
                <a:lnTo>
                  <a:pt x="2393" y="2055"/>
                </a:lnTo>
                <a:lnTo>
                  <a:pt x="2392" y="2058"/>
                </a:lnTo>
                <a:lnTo>
                  <a:pt x="2378" y="2082"/>
                </a:lnTo>
                <a:lnTo>
                  <a:pt x="2365" y="2101"/>
                </a:lnTo>
                <a:lnTo>
                  <a:pt x="2364" y="2103"/>
                </a:lnTo>
                <a:lnTo>
                  <a:pt x="2363" y="2104"/>
                </a:lnTo>
                <a:lnTo>
                  <a:pt x="2363" y="2104"/>
                </a:lnTo>
                <a:lnTo>
                  <a:pt x="2348" y="2125"/>
                </a:lnTo>
                <a:lnTo>
                  <a:pt x="2340" y="2135"/>
                </a:lnTo>
                <a:lnTo>
                  <a:pt x="2337" y="2140"/>
                </a:lnTo>
                <a:lnTo>
                  <a:pt x="2335" y="2142"/>
                </a:lnTo>
                <a:lnTo>
                  <a:pt x="2334" y="2144"/>
                </a:lnTo>
                <a:lnTo>
                  <a:pt x="2333" y="2144"/>
                </a:lnTo>
                <a:lnTo>
                  <a:pt x="2318" y="2164"/>
                </a:lnTo>
                <a:lnTo>
                  <a:pt x="2316" y="2165"/>
                </a:lnTo>
                <a:lnTo>
                  <a:pt x="2317" y="2165"/>
                </a:lnTo>
                <a:lnTo>
                  <a:pt x="2309" y="2174"/>
                </a:lnTo>
                <a:lnTo>
                  <a:pt x="2305" y="2178"/>
                </a:lnTo>
                <a:lnTo>
                  <a:pt x="2304" y="2180"/>
                </a:lnTo>
                <a:lnTo>
                  <a:pt x="2302" y="2182"/>
                </a:lnTo>
                <a:lnTo>
                  <a:pt x="2275" y="2212"/>
                </a:lnTo>
                <a:lnTo>
                  <a:pt x="2260" y="2226"/>
                </a:lnTo>
                <a:lnTo>
                  <a:pt x="2249" y="2236"/>
                </a:lnTo>
                <a:lnTo>
                  <a:pt x="2247" y="2237"/>
                </a:lnTo>
                <a:lnTo>
                  <a:pt x="2247" y="2238"/>
                </a:lnTo>
                <a:lnTo>
                  <a:pt x="2217" y="2265"/>
                </a:lnTo>
                <a:lnTo>
                  <a:pt x="2218" y="2263"/>
                </a:lnTo>
                <a:lnTo>
                  <a:pt x="2216" y="2266"/>
                </a:lnTo>
                <a:lnTo>
                  <a:pt x="2201" y="2277"/>
                </a:lnTo>
                <a:lnTo>
                  <a:pt x="2190" y="2286"/>
                </a:lnTo>
                <a:lnTo>
                  <a:pt x="2187" y="2288"/>
                </a:lnTo>
                <a:lnTo>
                  <a:pt x="2186" y="2289"/>
                </a:lnTo>
                <a:lnTo>
                  <a:pt x="2159" y="2308"/>
                </a:lnTo>
                <a:lnTo>
                  <a:pt x="2146" y="2318"/>
                </a:lnTo>
                <a:lnTo>
                  <a:pt x="2139" y="2323"/>
                </a:lnTo>
                <a:lnTo>
                  <a:pt x="2140" y="2322"/>
                </a:lnTo>
                <a:lnTo>
                  <a:pt x="2137" y="2324"/>
                </a:lnTo>
                <a:lnTo>
                  <a:pt x="2134" y="2326"/>
                </a:lnTo>
                <a:lnTo>
                  <a:pt x="2131" y="2328"/>
                </a:lnTo>
                <a:lnTo>
                  <a:pt x="2075" y="2361"/>
                </a:lnTo>
                <a:lnTo>
                  <a:pt x="2077" y="2359"/>
                </a:lnTo>
                <a:lnTo>
                  <a:pt x="2075" y="2361"/>
                </a:lnTo>
                <a:lnTo>
                  <a:pt x="2015" y="2391"/>
                </a:lnTo>
                <a:lnTo>
                  <a:pt x="1960" y="2416"/>
                </a:lnTo>
                <a:lnTo>
                  <a:pt x="1962" y="2415"/>
                </a:lnTo>
                <a:lnTo>
                  <a:pt x="1959" y="2416"/>
                </a:lnTo>
                <a:lnTo>
                  <a:pt x="1900" y="2439"/>
                </a:lnTo>
                <a:lnTo>
                  <a:pt x="1892" y="2442"/>
                </a:lnTo>
                <a:lnTo>
                  <a:pt x="1900" y="2439"/>
                </a:lnTo>
                <a:lnTo>
                  <a:pt x="1845" y="2459"/>
                </a:lnTo>
                <a:lnTo>
                  <a:pt x="1847" y="2458"/>
                </a:lnTo>
                <a:lnTo>
                  <a:pt x="1844" y="2459"/>
                </a:lnTo>
                <a:lnTo>
                  <a:pt x="1789" y="2475"/>
                </a:lnTo>
                <a:lnTo>
                  <a:pt x="1730" y="2491"/>
                </a:lnTo>
                <a:lnTo>
                  <a:pt x="1674" y="2505"/>
                </a:lnTo>
                <a:lnTo>
                  <a:pt x="1616" y="2518"/>
                </a:lnTo>
                <a:lnTo>
                  <a:pt x="1620" y="2517"/>
                </a:lnTo>
                <a:lnTo>
                  <a:pt x="1615" y="2518"/>
                </a:lnTo>
                <a:lnTo>
                  <a:pt x="1555" y="2530"/>
                </a:lnTo>
                <a:lnTo>
                  <a:pt x="1500" y="2541"/>
                </a:lnTo>
                <a:lnTo>
                  <a:pt x="1440" y="2550"/>
                </a:lnTo>
                <a:lnTo>
                  <a:pt x="1386" y="2559"/>
                </a:lnTo>
                <a:lnTo>
                  <a:pt x="1330" y="2567"/>
                </a:lnTo>
                <a:lnTo>
                  <a:pt x="1321" y="2568"/>
                </a:lnTo>
                <a:lnTo>
                  <a:pt x="1271" y="2574"/>
                </a:lnTo>
                <a:lnTo>
                  <a:pt x="1216" y="2581"/>
                </a:lnTo>
                <a:lnTo>
                  <a:pt x="1198" y="2583"/>
                </a:lnTo>
                <a:lnTo>
                  <a:pt x="1215" y="2581"/>
                </a:lnTo>
                <a:lnTo>
                  <a:pt x="1156" y="2588"/>
                </a:lnTo>
                <a:lnTo>
                  <a:pt x="1096" y="2594"/>
                </a:lnTo>
                <a:lnTo>
                  <a:pt x="1041" y="2600"/>
                </a:lnTo>
                <a:lnTo>
                  <a:pt x="981" y="2605"/>
                </a:lnTo>
                <a:lnTo>
                  <a:pt x="926" y="2611"/>
                </a:lnTo>
                <a:lnTo>
                  <a:pt x="868" y="2615"/>
                </a:lnTo>
                <a:lnTo>
                  <a:pt x="808" y="2620"/>
                </a:lnTo>
                <a:lnTo>
                  <a:pt x="753" y="2624"/>
                </a:lnTo>
                <a:lnTo>
                  <a:pt x="693" y="2628"/>
                </a:lnTo>
                <a:lnTo>
                  <a:pt x="640" y="2632"/>
                </a:lnTo>
                <a:lnTo>
                  <a:pt x="584" y="2635"/>
                </a:lnTo>
                <a:lnTo>
                  <a:pt x="524" y="2639"/>
                </a:lnTo>
                <a:lnTo>
                  <a:pt x="470" y="2642"/>
                </a:lnTo>
                <a:lnTo>
                  <a:pt x="410" y="2645"/>
                </a:lnTo>
                <a:lnTo>
                  <a:pt x="350" y="2648"/>
                </a:lnTo>
                <a:lnTo>
                  <a:pt x="296" y="2651"/>
                </a:lnTo>
                <a:lnTo>
                  <a:pt x="236" y="2653"/>
                </a:lnTo>
                <a:lnTo>
                  <a:pt x="181" y="2656"/>
                </a:lnTo>
                <a:lnTo>
                  <a:pt x="126" y="2658"/>
                </a:lnTo>
                <a:lnTo>
                  <a:pt x="67" y="2661"/>
                </a:lnTo>
                <a:lnTo>
                  <a:pt x="38" y="2662"/>
                </a:lnTo>
                <a:lnTo>
                  <a:pt x="25" y="2663"/>
                </a:lnTo>
                <a:lnTo>
                  <a:pt x="17" y="2663"/>
                </a:lnTo>
                <a:lnTo>
                  <a:pt x="16" y="2663"/>
                </a:lnTo>
                <a:lnTo>
                  <a:pt x="0" y="2663"/>
                </a:lnTo>
                <a:lnTo>
                  <a:pt x="0" y="2643"/>
                </a:lnTo>
                <a:lnTo>
                  <a:pt x="7" y="2643"/>
                </a:lnTo>
                <a:lnTo>
                  <a:pt x="8" y="2642"/>
                </a:lnTo>
                <a:lnTo>
                  <a:pt x="24" y="2642"/>
                </a:lnTo>
                <a:lnTo>
                  <a:pt x="37" y="2642"/>
                </a:lnTo>
                <a:lnTo>
                  <a:pt x="66" y="2641"/>
                </a:lnTo>
                <a:lnTo>
                  <a:pt x="125" y="2638"/>
                </a:lnTo>
                <a:lnTo>
                  <a:pt x="180" y="2636"/>
                </a:lnTo>
                <a:lnTo>
                  <a:pt x="235" y="2633"/>
                </a:lnTo>
                <a:lnTo>
                  <a:pt x="295" y="2631"/>
                </a:lnTo>
                <a:lnTo>
                  <a:pt x="350" y="2628"/>
                </a:lnTo>
                <a:lnTo>
                  <a:pt x="410" y="2625"/>
                </a:lnTo>
                <a:lnTo>
                  <a:pt x="469" y="2622"/>
                </a:lnTo>
                <a:lnTo>
                  <a:pt x="523" y="2619"/>
                </a:lnTo>
                <a:lnTo>
                  <a:pt x="583" y="2615"/>
                </a:lnTo>
                <a:lnTo>
                  <a:pt x="639" y="2612"/>
                </a:lnTo>
                <a:lnTo>
                  <a:pt x="693" y="2608"/>
                </a:lnTo>
                <a:lnTo>
                  <a:pt x="751" y="2604"/>
                </a:lnTo>
                <a:lnTo>
                  <a:pt x="806" y="2600"/>
                </a:lnTo>
                <a:lnTo>
                  <a:pt x="801" y="2601"/>
                </a:lnTo>
                <a:lnTo>
                  <a:pt x="807" y="2600"/>
                </a:lnTo>
                <a:lnTo>
                  <a:pt x="866" y="2595"/>
                </a:lnTo>
                <a:lnTo>
                  <a:pt x="925" y="2591"/>
                </a:lnTo>
                <a:lnTo>
                  <a:pt x="979" y="2585"/>
                </a:lnTo>
                <a:lnTo>
                  <a:pt x="1039" y="2580"/>
                </a:lnTo>
                <a:lnTo>
                  <a:pt x="1094" y="2574"/>
                </a:lnTo>
                <a:lnTo>
                  <a:pt x="1154" y="2568"/>
                </a:lnTo>
                <a:lnTo>
                  <a:pt x="1213" y="2561"/>
                </a:lnTo>
                <a:lnTo>
                  <a:pt x="1213" y="2562"/>
                </a:lnTo>
                <a:lnTo>
                  <a:pt x="1268" y="2555"/>
                </a:lnTo>
                <a:lnTo>
                  <a:pt x="1268" y="2554"/>
                </a:lnTo>
                <a:lnTo>
                  <a:pt x="1328" y="2547"/>
                </a:lnTo>
                <a:lnTo>
                  <a:pt x="1328" y="2548"/>
                </a:lnTo>
                <a:lnTo>
                  <a:pt x="1383" y="2540"/>
                </a:lnTo>
                <a:lnTo>
                  <a:pt x="1438" y="2530"/>
                </a:lnTo>
                <a:lnTo>
                  <a:pt x="1496" y="2521"/>
                </a:lnTo>
                <a:lnTo>
                  <a:pt x="1551" y="2510"/>
                </a:lnTo>
                <a:lnTo>
                  <a:pt x="1611" y="2499"/>
                </a:lnTo>
                <a:lnTo>
                  <a:pt x="1670" y="2486"/>
                </a:lnTo>
                <a:lnTo>
                  <a:pt x="1724" y="2472"/>
                </a:lnTo>
                <a:lnTo>
                  <a:pt x="1783" y="2456"/>
                </a:lnTo>
                <a:lnTo>
                  <a:pt x="1839" y="2439"/>
                </a:lnTo>
                <a:lnTo>
                  <a:pt x="1893" y="2420"/>
                </a:lnTo>
                <a:lnTo>
                  <a:pt x="1952" y="2398"/>
                </a:lnTo>
                <a:lnTo>
                  <a:pt x="2006" y="2373"/>
                </a:lnTo>
                <a:lnTo>
                  <a:pt x="2065" y="2344"/>
                </a:lnTo>
                <a:lnTo>
                  <a:pt x="2119" y="2312"/>
                </a:lnTo>
                <a:lnTo>
                  <a:pt x="2121" y="2310"/>
                </a:lnTo>
                <a:lnTo>
                  <a:pt x="2127" y="2307"/>
                </a:lnTo>
                <a:lnTo>
                  <a:pt x="2134" y="2302"/>
                </a:lnTo>
                <a:lnTo>
                  <a:pt x="2134" y="2303"/>
                </a:lnTo>
                <a:lnTo>
                  <a:pt x="2147" y="2293"/>
                </a:lnTo>
                <a:lnTo>
                  <a:pt x="2150" y="2290"/>
                </a:lnTo>
                <a:lnTo>
                  <a:pt x="2175" y="2273"/>
                </a:lnTo>
                <a:lnTo>
                  <a:pt x="2176" y="2271"/>
                </a:lnTo>
                <a:lnTo>
                  <a:pt x="2178" y="2270"/>
                </a:lnTo>
                <a:lnTo>
                  <a:pt x="2189" y="2262"/>
                </a:lnTo>
                <a:lnTo>
                  <a:pt x="2204" y="2250"/>
                </a:lnTo>
                <a:lnTo>
                  <a:pt x="2233" y="2224"/>
                </a:lnTo>
                <a:lnTo>
                  <a:pt x="2235" y="2222"/>
                </a:lnTo>
                <a:lnTo>
                  <a:pt x="2237" y="2221"/>
                </a:lnTo>
                <a:lnTo>
                  <a:pt x="2247" y="2211"/>
                </a:lnTo>
                <a:lnTo>
                  <a:pt x="2260" y="2198"/>
                </a:lnTo>
                <a:lnTo>
                  <a:pt x="2287" y="2168"/>
                </a:lnTo>
                <a:lnTo>
                  <a:pt x="2288" y="2167"/>
                </a:lnTo>
                <a:lnTo>
                  <a:pt x="2290" y="2165"/>
                </a:lnTo>
                <a:lnTo>
                  <a:pt x="2295" y="2160"/>
                </a:lnTo>
                <a:lnTo>
                  <a:pt x="2303" y="2151"/>
                </a:lnTo>
                <a:lnTo>
                  <a:pt x="2317" y="2133"/>
                </a:lnTo>
                <a:lnTo>
                  <a:pt x="2318" y="2130"/>
                </a:lnTo>
                <a:lnTo>
                  <a:pt x="2318" y="2131"/>
                </a:lnTo>
                <a:lnTo>
                  <a:pt x="2320" y="2128"/>
                </a:lnTo>
                <a:lnTo>
                  <a:pt x="2321" y="2127"/>
                </a:lnTo>
                <a:lnTo>
                  <a:pt x="2332" y="2114"/>
                </a:lnTo>
                <a:lnTo>
                  <a:pt x="2347" y="2093"/>
                </a:lnTo>
                <a:lnTo>
                  <a:pt x="2348" y="2090"/>
                </a:lnTo>
                <a:lnTo>
                  <a:pt x="2361" y="2071"/>
                </a:lnTo>
                <a:lnTo>
                  <a:pt x="2376" y="2048"/>
                </a:lnTo>
                <a:lnTo>
                  <a:pt x="2378" y="2044"/>
                </a:lnTo>
                <a:lnTo>
                  <a:pt x="2378" y="2043"/>
                </a:lnTo>
                <a:lnTo>
                  <a:pt x="2379" y="2041"/>
                </a:lnTo>
                <a:lnTo>
                  <a:pt x="2390" y="2022"/>
                </a:lnTo>
                <a:lnTo>
                  <a:pt x="2406" y="1996"/>
                </a:lnTo>
                <a:lnTo>
                  <a:pt x="2408" y="1993"/>
                </a:lnTo>
                <a:lnTo>
                  <a:pt x="2408" y="1989"/>
                </a:lnTo>
                <a:lnTo>
                  <a:pt x="2408" y="1989"/>
                </a:lnTo>
                <a:lnTo>
                  <a:pt x="2412" y="1982"/>
                </a:lnTo>
                <a:lnTo>
                  <a:pt x="2418" y="1970"/>
                </a:lnTo>
                <a:lnTo>
                  <a:pt x="2430" y="1945"/>
                </a:lnTo>
                <a:lnTo>
                  <a:pt x="2436" y="1934"/>
                </a:lnTo>
                <a:lnTo>
                  <a:pt x="2438" y="1926"/>
                </a:lnTo>
                <a:lnTo>
                  <a:pt x="2438" y="1926"/>
                </a:lnTo>
                <a:lnTo>
                  <a:pt x="2438" y="1925"/>
                </a:lnTo>
                <a:lnTo>
                  <a:pt x="2446" y="1910"/>
                </a:lnTo>
                <a:lnTo>
                  <a:pt x="2459" y="1876"/>
                </a:lnTo>
                <a:lnTo>
                  <a:pt x="2461" y="1871"/>
                </a:lnTo>
                <a:lnTo>
                  <a:pt x="2459" y="1875"/>
                </a:lnTo>
                <a:lnTo>
                  <a:pt x="2463" y="1866"/>
                </a:lnTo>
                <a:lnTo>
                  <a:pt x="2474" y="1836"/>
                </a:lnTo>
                <a:lnTo>
                  <a:pt x="2489" y="1793"/>
                </a:lnTo>
                <a:lnTo>
                  <a:pt x="2493" y="1782"/>
                </a:lnTo>
                <a:lnTo>
                  <a:pt x="2497" y="1770"/>
                </a:lnTo>
                <a:lnTo>
                  <a:pt x="2504" y="1746"/>
                </a:lnTo>
                <a:lnTo>
                  <a:pt x="2519" y="1693"/>
                </a:lnTo>
                <a:lnTo>
                  <a:pt x="2520" y="1687"/>
                </a:lnTo>
                <a:lnTo>
                  <a:pt x="2523" y="1677"/>
                </a:lnTo>
                <a:lnTo>
                  <a:pt x="2522" y="1679"/>
                </a:lnTo>
                <a:lnTo>
                  <a:pt x="2526" y="1666"/>
                </a:lnTo>
                <a:lnTo>
                  <a:pt x="2533" y="1639"/>
                </a:lnTo>
                <a:lnTo>
                  <a:pt x="2547" y="1579"/>
                </a:lnTo>
                <a:lnTo>
                  <a:pt x="2548" y="1575"/>
                </a:lnTo>
                <a:lnTo>
                  <a:pt x="2549" y="1571"/>
                </a:lnTo>
                <a:lnTo>
                  <a:pt x="2554" y="1546"/>
                </a:lnTo>
                <a:lnTo>
                  <a:pt x="2560" y="1512"/>
                </a:lnTo>
                <a:lnTo>
                  <a:pt x="2575" y="1438"/>
                </a:lnTo>
                <a:lnTo>
                  <a:pt x="2574" y="1438"/>
                </a:lnTo>
                <a:lnTo>
                  <a:pt x="2574" y="1434"/>
                </a:lnTo>
                <a:lnTo>
                  <a:pt x="2575" y="1432"/>
                </a:lnTo>
                <a:lnTo>
                  <a:pt x="2576" y="1426"/>
                </a:lnTo>
                <a:lnTo>
                  <a:pt x="2581" y="1396"/>
                </a:lnTo>
                <a:lnTo>
                  <a:pt x="2589" y="1355"/>
                </a:lnTo>
                <a:lnTo>
                  <a:pt x="2588" y="1355"/>
                </a:lnTo>
                <a:lnTo>
                  <a:pt x="2588" y="1351"/>
                </a:lnTo>
                <a:lnTo>
                  <a:pt x="2589" y="1349"/>
                </a:lnTo>
                <a:lnTo>
                  <a:pt x="2590" y="1342"/>
                </a:lnTo>
                <a:lnTo>
                  <a:pt x="2590" y="1341"/>
                </a:lnTo>
                <a:lnTo>
                  <a:pt x="2595" y="1309"/>
                </a:lnTo>
                <a:lnTo>
                  <a:pt x="2602" y="1260"/>
                </a:lnTo>
                <a:lnTo>
                  <a:pt x="2601" y="1260"/>
                </a:lnTo>
                <a:lnTo>
                  <a:pt x="2601" y="1256"/>
                </a:lnTo>
                <a:lnTo>
                  <a:pt x="2602" y="1253"/>
                </a:lnTo>
                <a:lnTo>
                  <a:pt x="2605" y="1234"/>
                </a:lnTo>
                <a:lnTo>
                  <a:pt x="2609" y="1208"/>
                </a:lnTo>
                <a:lnTo>
                  <a:pt x="2615" y="1152"/>
                </a:lnTo>
                <a:lnTo>
                  <a:pt x="2629" y="1027"/>
                </a:lnTo>
                <a:lnTo>
                  <a:pt x="2628" y="1027"/>
                </a:lnTo>
                <a:lnTo>
                  <a:pt x="2629" y="1018"/>
                </a:lnTo>
                <a:lnTo>
                  <a:pt x="2630" y="1013"/>
                </a:lnTo>
                <a:lnTo>
                  <a:pt x="2630" y="1008"/>
                </a:lnTo>
                <a:lnTo>
                  <a:pt x="2633" y="990"/>
                </a:lnTo>
                <a:lnTo>
                  <a:pt x="2632" y="990"/>
                </a:lnTo>
                <a:lnTo>
                  <a:pt x="2636" y="951"/>
                </a:lnTo>
                <a:lnTo>
                  <a:pt x="2643" y="868"/>
                </a:lnTo>
                <a:lnTo>
                  <a:pt x="2645" y="846"/>
                </a:lnTo>
                <a:lnTo>
                  <a:pt x="2647" y="823"/>
                </a:lnTo>
                <a:lnTo>
                  <a:pt x="2650" y="777"/>
                </a:lnTo>
                <a:lnTo>
                  <a:pt x="2658" y="677"/>
                </a:lnTo>
                <a:lnTo>
                  <a:pt x="2659" y="664"/>
                </a:lnTo>
                <a:lnTo>
                  <a:pt x="2660" y="657"/>
                </a:lnTo>
                <a:lnTo>
                  <a:pt x="2659" y="663"/>
                </a:lnTo>
                <a:lnTo>
                  <a:pt x="2660" y="650"/>
                </a:lnTo>
                <a:lnTo>
                  <a:pt x="2661" y="624"/>
                </a:lnTo>
                <a:lnTo>
                  <a:pt x="2665" y="567"/>
                </a:lnTo>
                <a:lnTo>
                  <a:pt x="2672" y="444"/>
                </a:lnTo>
                <a:lnTo>
                  <a:pt x="2673" y="427"/>
                </a:lnTo>
                <a:lnTo>
                  <a:pt x="2674" y="410"/>
                </a:lnTo>
                <a:lnTo>
                  <a:pt x="2676" y="376"/>
                </a:lnTo>
                <a:lnTo>
                  <a:pt x="2680" y="305"/>
                </a:lnTo>
                <a:lnTo>
                  <a:pt x="2687" y="150"/>
                </a:lnTo>
                <a:lnTo>
                  <a:pt x="2688" y="131"/>
                </a:lnTo>
                <a:lnTo>
                  <a:pt x="2694" y="0"/>
                </a:lnTo>
                <a:close/>
              </a:path>
            </a:pathLst>
          </a:custGeom>
          <a:solidFill>
            <a:srgbClr val="998B3D"/>
          </a:solidFill>
          <a:ln w="0">
            <a:solidFill>
              <a:srgbClr val="998B3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2211388" y="1598613"/>
            <a:ext cx="3230563" cy="4054475"/>
          </a:xfrm>
          <a:custGeom>
            <a:avLst/>
            <a:gdLst/>
            <a:ahLst/>
            <a:cxnLst>
              <a:cxn ang="0">
                <a:pos x="1734" y="1324"/>
              </a:cxn>
              <a:cxn ang="0">
                <a:pos x="1894" y="698"/>
              </a:cxn>
              <a:cxn ang="0">
                <a:pos x="2035" y="0"/>
              </a:cxn>
              <a:cxn ang="0">
                <a:pos x="2022" y="106"/>
              </a:cxn>
              <a:cxn ang="0">
                <a:pos x="1993" y="290"/>
              </a:cxn>
              <a:cxn ang="0">
                <a:pos x="1966" y="437"/>
              </a:cxn>
              <a:cxn ang="0">
                <a:pos x="1935" y="598"/>
              </a:cxn>
              <a:cxn ang="0">
                <a:pos x="1921" y="669"/>
              </a:cxn>
              <a:cxn ang="0">
                <a:pos x="1908" y="728"/>
              </a:cxn>
              <a:cxn ang="0">
                <a:pos x="1906" y="736"/>
              </a:cxn>
              <a:cxn ang="0">
                <a:pos x="1858" y="931"/>
              </a:cxn>
              <a:cxn ang="0">
                <a:pos x="1853" y="954"/>
              </a:cxn>
              <a:cxn ang="0">
                <a:pos x="1797" y="1141"/>
              </a:cxn>
              <a:cxn ang="0">
                <a:pos x="1734" y="1324"/>
              </a:cxn>
              <a:cxn ang="0">
                <a:pos x="1622" y="1582"/>
              </a:cxn>
              <a:cxn ang="0">
                <a:pos x="1561" y="1692"/>
              </a:cxn>
              <a:cxn ang="0">
                <a:pos x="1447" y="1864"/>
              </a:cxn>
              <a:cxn ang="0">
                <a:pos x="1391" y="1932"/>
              </a:cxn>
              <a:cxn ang="0">
                <a:pos x="1279" y="2049"/>
              </a:cxn>
              <a:cxn ang="0">
                <a:pos x="1219" y="2102"/>
              </a:cxn>
              <a:cxn ang="0">
                <a:pos x="1159" y="2150"/>
              </a:cxn>
              <a:cxn ang="0">
                <a:pos x="1046" y="2226"/>
              </a:cxn>
              <a:cxn ang="0">
                <a:pos x="986" y="2262"/>
              </a:cxn>
              <a:cxn ang="0">
                <a:pos x="930" y="2291"/>
              </a:cxn>
              <a:cxn ang="0">
                <a:pos x="815" y="2345"/>
              </a:cxn>
              <a:cxn ang="0">
                <a:pos x="696" y="2391"/>
              </a:cxn>
              <a:cxn ang="0">
                <a:pos x="642" y="2410"/>
              </a:cxn>
              <a:cxn ang="0">
                <a:pos x="586" y="2429"/>
              </a:cxn>
              <a:cxn ang="0">
                <a:pos x="412" y="2476"/>
              </a:cxn>
              <a:cxn ang="0">
                <a:pos x="351" y="2490"/>
              </a:cxn>
              <a:cxn ang="0">
                <a:pos x="182" y="2525"/>
              </a:cxn>
              <a:cxn ang="0">
                <a:pos x="39" y="2550"/>
              </a:cxn>
              <a:cxn ang="0">
                <a:pos x="17" y="2554"/>
              </a:cxn>
              <a:cxn ang="0">
                <a:pos x="14" y="2534"/>
              </a:cxn>
              <a:cxn ang="0">
                <a:pos x="17" y="2534"/>
              </a:cxn>
              <a:cxn ang="0">
                <a:pos x="37" y="2530"/>
              </a:cxn>
              <a:cxn ang="0">
                <a:pos x="178" y="2506"/>
              </a:cxn>
              <a:cxn ang="0">
                <a:pos x="348" y="2471"/>
              </a:cxn>
              <a:cxn ang="0">
                <a:pos x="521" y="2427"/>
              </a:cxn>
              <a:cxn ang="0">
                <a:pos x="689" y="2373"/>
              </a:cxn>
              <a:cxn ang="0">
                <a:pos x="864" y="2302"/>
              </a:cxn>
              <a:cxn ang="0">
                <a:pos x="1035" y="2210"/>
              </a:cxn>
              <a:cxn ang="0">
                <a:pos x="1149" y="2134"/>
              </a:cxn>
              <a:cxn ang="0">
                <a:pos x="1321" y="1981"/>
              </a:cxn>
              <a:cxn ang="0">
                <a:pos x="1490" y="1769"/>
              </a:cxn>
              <a:cxn ang="0">
                <a:pos x="1604" y="1573"/>
              </a:cxn>
              <a:cxn ang="0">
                <a:pos x="1777" y="1141"/>
              </a:cxn>
              <a:cxn ang="0">
                <a:pos x="1839" y="926"/>
              </a:cxn>
              <a:cxn ang="0">
                <a:pos x="1860" y="846"/>
              </a:cxn>
              <a:cxn ang="0">
                <a:pos x="1889" y="723"/>
              </a:cxn>
              <a:cxn ang="0">
                <a:pos x="1902" y="664"/>
              </a:cxn>
              <a:cxn ang="0">
                <a:pos x="1947" y="440"/>
              </a:cxn>
              <a:cxn ang="0">
                <a:pos x="1947" y="434"/>
              </a:cxn>
              <a:cxn ang="0">
                <a:pos x="1974" y="286"/>
              </a:cxn>
              <a:cxn ang="0">
                <a:pos x="2002" y="108"/>
              </a:cxn>
              <a:cxn ang="0">
                <a:pos x="2016" y="15"/>
              </a:cxn>
            </a:cxnLst>
            <a:rect l="0" t="0" r="r" b="b"/>
            <a:pathLst>
              <a:path w="2035" h="2554">
                <a:moveTo>
                  <a:pt x="1736" y="1321"/>
                </a:moveTo>
                <a:lnTo>
                  <a:pt x="1734" y="1325"/>
                </a:lnTo>
                <a:lnTo>
                  <a:pt x="1734" y="1324"/>
                </a:lnTo>
                <a:lnTo>
                  <a:pt x="1736" y="1321"/>
                </a:lnTo>
                <a:close/>
                <a:moveTo>
                  <a:pt x="1898" y="680"/>
                </a:moveTo>
                <a:lnTo>
                  <a:pt x="1894" y="698"/>
                </a:lnTo>
                <a:lnTo>
                  <a:pt x="1898" y="680"/>
                </a:lnTo>
                <a:close/>
                <a:moveTo>
                  <a:pt x="2015" y="0"/>
                </a:moveTo>
                <a:lnTo>
                  <a:pt x="2035" y="0"/>
                </a:lnTo>
                <a:lnTo>
                  <a:pt x="2035" y="17"/>
                </a:lnTo>
                <a:lnTo>
                  <a:pt x="2027" y="68"/>
                </a:lnTo>
                <a:lnTo>
                  <a:pt x="2022" y="106"/>
                </a:lnTo>
                <a:lnTo>
                  <a:pt x="2021" y="111"/>
                </a:lnTo>
                <a:lnTo>
                  <a:pt x="2020" y="118"/>
                </a:lnTo>
                <a:lnTo>
                  <a:pt x="1993" y="290"/>
                </a:lnTo>
                <a:lnTo>
                  <a:pt x="1979" y="370"/>
                </a:lnTo>
                <a:lnTo>
                  <a:pt x="1968" y="427"/>
                </a:lnTo>
                <a:lnTo>
                  <a:pt x="1966" y="437"/>
                </a:lnTo>
                <a:lnTo>
                  <a:pt x="1966" y="442"/>
                </a:lnTo>
                <a:lnTo>
                  <a:pt x="1965" y="446"/>
                </a:lnTo>
                <a:lnTo>
                  <a:pt x="1935" y="598"/>
                </a:lnTo>
                <a:lnTo>
                  <a:pt x="1921" y="668"/>
                </a:lnTo>
                <a:lnTo>
                  <a:pt x="1918" y="680"/>
                </a:lnTo>
                <a:lnTo>
                  <a:pt x="1921" y="669"/>
                </a:lnTo>
                <a:lnTo>
                  <a:pt x="1914" y="702"/>
                </a:lnTo>
                <a:lnTo>
                  <a:pt x="1910" y="719"/>
                </a:lnTo>
                <a:lnTo>
                  <a:pt x="1908" y="728"/>
                </a:lnTo>
                <a:lnTo>
                  <a:pt x="1906" y="735"/>
                </a:lnTo>
                <a:lnTo>
                  <a:pt x="1905" y="738"/>
                </a:lnTo>
                <a:lnTo>
                  <a:pt x="1906" y="736"/>
                </a:lnTo>
                <a:lnTo>
                  <a:pt x="1879" y="851"/>
                </a:lnTo>
                <a:lnTo>
                  <a:pt x="1865" y="904"/>
                </a:lnTo>
                <a:lnTo>
                  <a:pt x="1858" y="931"/>
                </a:lnTo>
                <a:lnTo>
                  <a:pt x="1855" y="944"/>
                </a:lnTo>
                <a:lnTo>
                  <a:pt x="1853" y="950"/>
                </a:lnTo>
                <a:lnTo>
                  <a:pt x="1853" y="954"/>
                </a:lnTo>
                <a:lnTo>
                  <a:pt x="1852" y="956"/>
                </a:lnTo>
                <a:lnTo>
                  <a:pt x="1796" y="1147"/>
                </a:lnTo>
                <a:lnTo>
                  <a:pt x="1797" y="1141"/>
                </a:lnTo>
                <a:lnTo>
                  <a:pt x="1795" y="1148"/>
                </a:lnTo>
                <a:lnTo>
                  <a:pt x="1736" y="1320"/>
                </a:lnTo>
                <a:lnTo>
                  <a:pt x="1734" y="1324"/>
                </a:lnTo>
                <a:lnTo>
                  <a:pt x="1681" y="1455"/>
                </a:lnTo>
                <a:lnTo>
                  <a:pt x="1622" y="1581"/>
                </a:lnTo>
                <a:lnTo>
                  <a:pt x="1622" y="1582"/>
                </a:lnTo>
                <a:lnTo>
                  <a:pt x="1562" y="1692"/>
                </a:lnTo>
                <a:lnTo>
                  <a:pt x="1563" y="1689"/>
                </a:lnTo>
                <a:lnTo>
                  <a:pt x="1561" y="1692"/>
                </a:lnTo>
                <a:lnTo>
                  <a:pt x="1507" y="1779"/>
                </a:lnTo>
                <a:lnTo>
                  <a:pt x="1506" y="1781"/>
                </a:lnTo>
                <a:lnTo>
                  <a:pt x="1447" y="1864"/>
                </a:lnTo>
                <a:lnTo>
                  <a:pt x="1392" y="1931"/>
                </a:lnTo>
                <a:lnTo>
                  <a:pt x="1392" y="1931"/>
                </a:lnTo>
                <a:lnTo>
                  <a:pt x="1391" y="1932"/>
                </a:lnTo>
                <a:lnTo>
                  <a:pt x="1336" y="1994"/>
                </a:lnTo>
                <a:lnTo>
                  <a:pt x="1277" y="2053"/>
                </a:lnTo>
                <a:lnTo>
                  <a:pt x="1279" y="2049"/>
                </a:lnTo>
                <a:lnTo>
                  <a:pt x="1276" y="2053"/>
                </a:lnTo>
                <a:lnTo>
                  <a:pt x="1220" y="2101"/>
                </a:lnTo>
                <a:lnTo>
                  <a:pt x="1219" y="2102"/>
                </a:lnTo>
                <a:lnTo>
                  <a:pt x="1220" y="2102"/>
                </a:lnTo>
                <a:lnTo>
                  <a:pt x="1161" y="2149"/>
                </a:lnTo>
                <a:lnTo>
                  <a:pt x="1159" y="2150"/>
                </a:lnTo>
                <a:lnTo>
                  <a:pt x="1160" y="2149"/>
                </a:lnTo>
                <a:lnTo>
                  <a:pt x="1100" y="2191"/>
                </a:lnTo>
                <a:lnTo>
                  <a:pt x="1046" y="2226"/>
                </a:lnTo>
                <a:lnTo>
                  <a:pt x="1043" y="2228"/>
                </a:lnTo>
                <a:lnTo>
                  <a:pt x="1046" y="2227"/>
                </a:lnTo>
                <a:lnTo>
                  <a:pt x="986" y="2262"/>
                </a:lnTo>
                <a:lnTo>
                  <a:pt x="991" y="2258"/>
                </a:lnTo>
                <a:lnTo>
                  <a:pt x="985" y="2262"/>
                </a:lnTo>
                <a:lnTo>
                  <a:pt x="930" y="2291"/>
                </a:lnTo>
                <a:lnTo>
                  <a:pt x="872" y="2320"/>
                </a:lnTo>
                <a:lnTo>
                  <a:pt x="812" y="2347"/>
                </a:lnTo>
                <a:lnTo>
                  <a:pt x="815" y="2345"/>
                </a:lnTo>
                <a:lnTo>
                  <a:pt x="811" y="2347"/>
                </a:lnTo>
                <a:lnTo>
                  <a:pt x="755" y="2368"/>
                </a:lnTo>
                <a:lnTo>
                  <a:pt x="696" y="2391"/>
                </a:lnTo>
                <a:lnTo>
                  <a:pt x="690" y="2394"/>
                </a:lnTo>
                <a:lnTo>
                  <a:pt x="696" y="2392"/>
                </a:lnTo>
                <a:lnTo>
                  <a:pt x="642" y="2410"/>
                </a:lnTo>
                <a:lnTo>
                  <a:pt x="587" y="2429"/>
                </a:lnTo>
                <a:lnTo>
                  <a:pt x="590" y="2427"/>
                </a:lnTo>
                <a:lnTo>
                  <a:pt x="586" y="2429"/>
                </a:lnTo>
                <a:lnTo>
                  <a:pt x="526" y="2446"/>
                </a:lnTo>
                <a:lnTo>
                  <a:pt x="471" y="2461"/>
                </a:lnTo>
                <a:lnTo>
                  <a:pt x="412" y="2476"/>
                </a:lnTo>
                <a:lnTo>
                  <a:pt x="352" y="2490"/>
                </a:lnTo>
                <a:lnTo>
                  <a:pt x="356" y="2490"/>
                </a:lnTo>
                <a:lnTo>
                  <a:pt x="351" y="2490"/>
                </a:lnTo>
                <a:lnTo>
                  <a:pt x="297" y="2502"/>
                </a:lnTo>
                <a:lnTo>
                  <a:pt x="237" y="2515"/>
                </a:lnTo>
                <a:lnTo>
                  <a:pt x="182" y="2525"/>
                </a:lnTo>
                <a:lnTo>
                  <a:pt x="127" y="2535"/>
                </a:lnTo>
                <a:lnTo>
                  <a:pt x="67" y="2545"/>
                </a:lnTo>
                <a:lnTo>
                  <a:pt x="39" y="2550"/>
                </a:lnTo>
                <a:lnTo>
                  <a:pt x="26" y="2552"/>
                </a:lnTo>
                <a:lnTo>
                  <a:pt x="20" y="2553"/>
                </a:lnTo>
                <a:lnTo>
                  <a:pt x="17" y="2554"/>
                </a:lnTo>
                <a:lnTo>
                  <a:pt x="0" y="2554"/>
                </a:lnTo>
                <a:lnTo>
                  <a:pt x="0" y="2534"/>
                </a:lnTo>
                <a:lnTo>
                  <a:pt x="14" y="2534"/>
                </a:lnTo>
                <a:lnTo>
                  <a:pt x="14" y="2535"/>
                </a:lnTo>
                <a:lnTo>
                  <a:pt x="16" y="2534"/>
                </a:lnTo>
                <a:lnTo>
                  <a:pt x="17" y="2534"/>
                </a:lnTo>
                <a:lnTo>
                  <a:pt x="22" y="2533"/>
                </a:lnTo>
                <a:lnTo>
                  <a:pt x="36" y="2530"/>
                </a:lnTo>
                <a:lnTo>
                  <a:pt x="37" y="2530"/>
                </a:lnTo>
                <a:lnTo>
                  <a:pt x="65" y="2526"/>
                </a:lnTo>
                <a:lnTo>
                  <a:pt x="123" y="2516"/>
                </a:lnTo>
                <a:lnTo>
                  <a:pt x="178" y="2506"/>
                </a:lnTo>
                <a:lnTo>
                  <a:pt x="233" y="2496"/>
                </a:lnTo>
                <a:lnTo>
                  <a:pt x="293" y="2483"/>
                </a:lnTo>
                <a:lnTo>
                  <a:pt x="348" y="2471"/>
                </a:lnTo>
                <a:lnTo>
                  <a:pt x="408" y="2457"/>
                </a:lnTo>
                <a:lnTo>
                  <a:pt x="466" y="2442"/>
                </a:lnTo>
                <a:lnTo>
                  <a:pt x="521" y="2427"/>
                </a:lnTo>
                <a:lnTo>
                  <a:pt x="581" y="2409"/>
                </a:lnTo>
                <a:lnTo>
                  <a:pt x="636" y="2391"/>
                </a:lnTo>
                <a:lnTo>
                  <a:pt x="689" y="2373"/>
                </a:lnTo>
                <a:lnTo>
                  <a:pt x="748" y="2350"/>
                </a:lnTo>
                <a:lnTo>
                  <a:pt x="804" y="2328"/>
                </a:lnTo>
                <a:lnTo>
                  <a:pt x="864" y="2302"/>
                </a:lnTo>
                <a:lnTo>
                  <a:pt x="921" y="2274"/>
                </a:lnTo>
                <a:lnTo>
                  <a:pt x="975" y="2245"/>
                </a:lnTo>
                <a:lnTo>
                  <a:pt x="1035" y="2210"/>
                </a:lnTo>
                <a:lnTo>
                  <a:pt x="1089" y="2175"/>
                </a:lnTo>
                <a:lnTo>
                  <a:pt x="1149" y="2133"/>
                </a:lnTo>
                <a:lnTo>
                  <a:pt x="1149" y="2134"/>
                </a:lnTo>
                <a:lnTo>
                  <a:pt x="1208" y="2086"/>
                </a:lnTo>
                <a:lnTo>
                  <a:pt x="1263" y="2038"/>
                </a:lnTo>
                <a:lnTo>
                  <a:pt x="1321" y="1981"/>
                </a:lnTo>
                <a:lnTo>
                  <a:pt x="1377" y="1919"/>
                </a:lnTo>
                <a:lnTo>
                  <a:pt x="1431" y="1851"/>
                </a:lnTo>
                <a:lnTo>
                  <a:pt x="1490" y="1769"/>
                </a:lnTo>
                <a:lnTo>
                  <a:pt x="1490" y="1769"/>
                </a:lnTo>
                <a:lnTo>
                  <a:pt x="1545" y="1681"/>
                </a:lnTo>
                <a:lnTo>
                  <a:pt x="1604" y="1573"/>
                </a:lnTo>
                <a:lnTo>
                  <a:pt x="1662" y="1447"/>
                </a:lnTo>
                <a:lnTo>
                  <a:pt x="1718" y="1312"/>
                </a:lnTo>
                <a:lnTo>
                  <a:pt x="1777" y="1141"/>
                </a:lnTo>
                <a:lnTo>
                  <a:pt x="1833" y="951"/>
                </a:lnTo>
                <a:lnTo>
                  <a:pt x="1836" y="938"/>
                </a:lnTo>
                <a:lnTo>
                  <a:pt x="1839" y="926"/>
                </a:lnTo>
                <a:lnTo>
                  <a:pt x="1839" y="925"/>
                </a:lnTo>
                <a:lnTo>
                  <a:pt x="1846" y="899"/>
                </a:lnTo>
                <a:lnTo>
                  <a:pt x="1860" y="846"/>
                </a:lnTo>
                <a:lnTo>
                  <a:pt x="1887" y="731"/>
                </a:lnTo>
                <a:lnTo>
                  <a:pt x="1888" y="727"/>
                </a:lnTo>
                <a:lnTo>
                  <a:pt x="1889" y="723"/>
                </a:lnTo>
                <a:lnTo>
                  <a:pt x="1891" y="715"/>
                </a:lnTo>
                <a:lnTo>
                  <a:pt x="1894" y="698"/>
                </a:lnTo>
                <a:lnTo>
                  <a:pt x="1902" y="664"/>
                </a:lnTo>
                <a:lnTo>
                  <a:pt x="1916" y="594"/>
                </a:lnTo>
                <a:lnTo>
                  <a:pt x="1946" y="443"/>
                </a:lnTo>
                <a:lnTo>
                  <a:pt x="1947" y="440"/>
                </a:lnTo>
                <a:lnTo>
                  <a:pt x="1946" y="440"/>
                </a:lnTo>
                <a:lnTo>
                  <a:pt x="1946" y="436"/>
                </a:lnTo>
                <a:lnTo>
                  <a:pt x="1947" y="434"/>
                </a:lnTo>
                <a:lnTo>
                  <a:pt x="1949" y="424"/>
                </a:lnTo>
                <a:lnTo>
                  <a:pt x="1960" y="366"/>
                </a:lnTo>
                <a:lnTo>
                  <a:pt x="1974" y="286"/>
                </a:lnTo>
                <a:lnTo>
                  <a:pt x="2001" y="115"/>
                </a:lnTo>
                <a:lnTo>
                  <a:pt x="2002" y="109"/>
                </a:lnTo>
                <a:lnTo>
                  <a:pt x="2002" y="108"/>
                </a:lnTo>
                <a:lnTo>
                  <a:pt x="2003" y="102"/>
                </a:lnTo>
                <a:lnTo>
                  <a:pt x="2008" y="65"/>
                </a:lnTo>
                <a:lnTo>
                  <a:pt x="2016" y="15"/>
                </a:lnTo>
                <a:lnTo>
                  <a:pt x="2015" y="15"/>
                </a:lnTo>
                <a:lnTo>
                  <a:pt x="2015" y="0"/>
                </a:lnTo>
                <a:close/>
              </a:path>
            </a:pathLst>
          </a:custGeom>
          <a:solidFill>
            <a:srgbClr val="3D9956"/>
          </a:solidFill>
          <a:ln w="0">
            <a:solidFill>
              <a:srgbClr val="3D99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27263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40506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5844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27622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9400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3117850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3035300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3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6" y="59"/>
              </a:cxn>
              <a:cxn ang="0">
                <a:pos x="20" y="59"/>
              </a:cxn>
              <a:cxn ang="0">
                <a:pos x="23" y="57"/>
              </a:cxn>
              <a:cxn ang="0">
                <a:pos x="25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2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3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6" y="59"/>
                </a:lnTo>
                <a:lnTo>
                  <a:pt x="20" y="59"/>
                </a:lnTo>
                <a:lnTo>
                  <a:pt x="23" y="57"/>
                </a:lnTo>
                <a:lnTo>
                  <a:pt x="25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2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3109913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3141663" y="6146800"/>
            <a:ext cx="58738" cy="98425"/>
          </a:xfrm>
          <a:custGeom>
            <a:avLst/>
            <a:gdLst/>
            <a:ahLst/>
            <a:cxnLst>
              <a:cxn ang="0">
                <a:pos x="15" y="28"/>
              </a:cxn>
              <a:cxn ang="0">
                <a:pos x="12" y="30"/>
              </a:cxn>
              <a:cxn ang="0">
                <a:pos x="8" y="34"/>
              </a:cxn>
              <a:cxn ang="0">
                <a:pos x="10" y="50"/>
              </a:cxn>
              <a:cxn ang="0">
                <a:pos x="14" y="57"/>
              </a:cxn>
              <a:cxn ang="0">
                <a:pos x="22" y="59"/>
              </a:cxn>
              <a:cxn ang="0">
                <a:pos x="26" y="55"/>
              </a:cxn>
              <a:cxn ang="0">
                <a:pos x="29" y="45"/>
              </a:cxn>
              <a:cxn ang="0">
                <a:pos x="26" y="32"/>
              </a:cxn>
              <a:cxn ang="0">
                <a:pos x="23" y="29"/>
              </a:cxn>
              <a:cxn ang="0">
                <a:pos x="16" y="27"/>
              </a:cxn>
              <a:cxn ang="0">
                <a:pos x="36" y="0"/>
              </a:cxn>
              <a:cxn ang="0">
                <a:pos x="33" y="2"/>
              </a:cxn>
              <a:cxn ang="0">
                <a:pos x="19" y="10"/>
              </a:cxn>
              <a:cxn ang="0">
                <a:pos x="16" y="14"/>
              </a:cxn>
              <a:cxn ang="0">
                <a:pos x="12" y="21"/>
              </a:cxn>
              <a:cxn ang="0">
                <a:pos x="13" y="26"/>
              </a:cxn>
              <a:cxn ang="0">
                <a:pos x="19" y="23"/>
              </a:cxn>
              <a:cxn ang="0">
                <a:pos x="29" y="25"/>
              </a:cxn>
              <a:cxn ang="0">
                <a:pos x="35" y="31"/>
              </a:cxn>
              <a:cxn ang="0">
                <a:pos x="36" y="37"/>
              </a:cxn>
              <a:cxn ang="0">
                <a:pos x="36" y="45"/>
              </a:cxn>
              <a:cxn ang="0">
                <a:pos x="30" y="57"/>
              </a:cxn>
              <a:cxn ang="0">
                <a:pos x="23" y="61"/>
              </a:cxn>
              <a:cxn ang="0">
                <a:pos x="16" y="62"/>
              </a:cxn>
              <a:cxn ang="0">
                <a:pos x="11" y="60"/>
              </a:cxn>
              <a:cxn ang="0">
                <a:pos x="2" y="49"/>
              </a:cxn>
              <a:cxn ang="0">
                <a:pos x="1" y="30"/>
              </a:cxn>
              <a:cxn ang="0">
                <a:pos x="8" y="13"/>
              </a:cxn>
              <a:cxn ang="0">
                <a:pos x="18" y="4"/>
              </a:cxn>
              <a:cxn ang="0">
                <a:pos x="23" y="1"/>
              </a:cxn>
              <a:cxn ang="0">
                <a:pos x="30" y="1"/>
              </a:cxn>
            </a:cxnLst>
            <a:rect l="0" t="0" r="r" b="b"/>
            <a:pathLst>
              <a:path w="37" h="62">
                <a:moveTo>
                  <a:pt x="16" y="27"/>
                </a:moveTo>
                <a:lnTo>
                  <a:pt x="15" y="28"/>
                </a:lnTo>
                <a:lnTo>
                  <a:pt x="14" y="28"/>
                </a:lnTo>
                <a:lnTo>
                  <a:pt x="12" y="30"/>
                </a:lnTo>
                <a:lnTo>
                  <a:pt x="9" y="31"/>
                </a:lnTo>
                <a:lnTo>
                  <a:pt x="8" y="34"/>
                </a:lnTo>
                <a:lnTo>
                  <a:pt x="8" y="42"/>
                </a:lnTo>
                <a:lnTo>
                  <a:pt x="10" y="50"/>
                </a:lnTo>
                <a:lnTo>
                  <a:pt x="12" y="55"/>
                </a:lnTo>
                <a:lnTo>
                  <a:pt x="14" y="57"/>
                </a:lnTo>
                <a:lnTo>
                  <a:pt x="19" y="59"/>
                </a:lnTo>
                <a:lnTo>
                  <a:pt x="22" y="59"/>
                </a:lnTo>
                <a:lnTo>
                  <a:pt x="24" y="57"/>
                </a:lnTo>
                <a:lnTo>
                  <a:pt x="26" y="55"/>
                </a:lnTo>
                <a:lnTo>
                  <a:pt x="27" y="52"/>
                </a:lnTo>
                <a:lnTo>
                  <a:pt x="29" y="45"/>
                </a:lnTo>
                <a:lnTo>
                  <a:pt x="27" y="36"/>
                </a:lnTo>
                <a:lnTo>
                  <a:pt x="26" y="32"/>
                </a:lnTo>
                <a:lnTo>
                  <a:pt x="25" y="30"/>
                </a:lnTo>
                <a:lnTo>
                  <a:pt x="23" y="29"/>
                </a:lnTo>
                <a:lnTo>
                  <a:pt x="17" y="27"/>
                </a:lnTo>
                <a:lnTo>
                  <a:pt x="16" y="27"/>
                </a:lnTo>
                <a:close/>
                <a:moveTo>
                  <a:pt x="34" y="0"/>
                </a:moveTo>
                <a:lnTo>
                  <a:pt x="36" y="0"/>
                </a:lnTo>
                <a:lnTo>
                  <a:pt x="36" y="1"/>
                </a:lnTo>
                <a:lnTo>
                  <a:pt x="33" y="2"/>
                </a:lnTo>
                <a:lnTo>
                  <a:pt x="27" y="4"/>
                </a:lnTo>
                <a:lnTo>
                  <a:pt x="19" y="10"/>
                </a:lnTo>
                <a:lnTo>
                  <a:pt x="17" y="12"/>
                </a:lnTo>
                <a:lnTo>
                  <a:pt x="16" y="14"/>
                </a:lnTo>
                <a:lnTo>
                  <a:pt x="14" y="18"/>
                </a:lnTo>
                <a:lnTo>
                  <a:pt x="12" y="21"/>
                </a:lnTo>
                <a:lnTo>
                  <a:pt x="10" y="28"/>
                </a:lnTo>
                <a:lnTo>
                  <a:pt x="13" y="26"/>
                </a:lnTo>
                <a:lnTo>
                  <a:pt x="16" y="24"/>
                </a:lnTo>
                <a:lnTo>
                  <a:pt x="19" y="23"/>
                </a:lnTo>
                <a:lnTo>
                  <a:pt x="22" y="23"/>
                </a:lnTo>
                <a:lnTo>
                  <a:pt x="29" y="25"/>
                </a:lnTo>
                <a:lnTo>
                  <a:pt x="33" y="28"/>
                </a:lnTo>
                <a:lnTo>
                  <a:pt x="35" y="31"/>
                </a:lnTo>
                <a:lnTo>
                  <a:pt x="36" y="34"/>
                </a:lnTo>
                <a:lnTo>
                  <a:pt x="36" y="37"/>
                </a:lnTo>
                <a:lnTo>
                  <a:pt x="37" y="41"/>
                </a:lnTo>
                <a:lnTo>
                  <a:pt x="36" y="45"/>
                </a:lnTo>
                <a:lnTo>
                  <a:pt x="33" y="54"/>
                </a:lnTo>
                <a:lnTo>
                  <a:pt x="30" y="57"/>
                </a:lnTo>
                <a:lnTo>
                  <a:pt x="26" y="60"/>
                </a:lnTo>
                <a:lnTo>
                  <a:pt x="23" y="61"/>
                </a:lnTo>
                <a:lnTo>
                  <a:pt x="18" y="62"/>
                </a:lnTo>
                <a:lnTo>
                  <a:pt x="16" y="62"/>
                </a:lnTo>
                <a:lnTo>
                  <a:pt x="13" y="61"/>
                </a:lnTo>
                <a:lnTo>
                  <a:pt x="11" y="60"/>
                </a:lnTo>
                <a:lnTo>
                  <a:pt x="8" y="58"/>
                </a:lnTo>
                <a:lnTo>
                  <a:pt x="2" y="49"/>
                </a:lnTo>
                <a:lnTo>
                  <a:pt x="0" y="37"/>
                </a:lnTo>
                <a:lnTo>
                  <a:pt x="1" y="30"/>
                </a:lnTo>
                <a:lnTo>
                  <a:pt x="3" y="22"/>
                </a:lnTo>
                <a:lnTo>
                  <a:pt x="8" y="13"/>
                </a:lnTo>
                <a:lnTo>
                  <a:pt x="15" y="7"/>
                </a:lnTo>
                <a:lnTo>
                  <a:pt x="18" y="4"/>
                </a:lnTo>
                <a:lnTo>
                  <a:pt x="21" y="3"/>
                </a:lnTo>
                <a:lnTo>
                  <a:pt x="23" y="1"/>
                </a:lnTo>
                <a:lnTo>
                  <a:pt x="26" y="1"/>
                </a:lnTo>
                <a:lnTo>
                  <a:pt x="30" y="1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32956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34734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6512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38290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flipV="1">
            <a:off x="4008438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9" name="Freeform 25"/>
          <p:cNvSpPr>
            <a:spLocks noEditPoints="1"/>
          </p:cNvSpPr>
          <p:nvPr/>
        </p:nvSpPr>
        <p:spPr bwMode="auto">
          <a:xfrm>
            <a:off x="3924300" y="6146800"/>
            <a:ext cx="60325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6" y="4"/>
              </a:cxn>
              <a:cxn ang="0">
                <a:pos x="14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7" y="59"/>
              </a:cxn>
              <a:cxn ang="0">
                <a:pos x="20" y="59"/>
              </a:cxn>
              <a:cxn ang="0">
                <a:pos x="24" y="57"/>
              </a:cxn>
              <a:cxn ang="0">
                <a:pos x="26" y="55"/>
              </a:cxn>
              <a:cxn ang="0">
                <a:pos x="28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8" y="11"/>
              </a:cxn>
              <a:cxn ang="0">
                <a:pos x="27" y="10"/>
              </a:cxn>
              <a:cxn ang="0">
                <a:pos x="26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7" y="21"/>
              </a:cxn>
              <a:cxn ang="0">
                <a:pos x="38" y="30"/>
              </a:cxn>
              <a:cxn ang="0">
                <a:pos x="37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8" y="59"/>
              </a:cxn>
              <a:cxn ang="0">
                <a:pos x="23" y="61"/>
              </a:cxn>
              <a:cxn ang="0">
                <a:pos x="19" y="62"/>
              </a:cxn>
              <a:cxn ang="0">
                <a:pos x="16" y="62"/>
              </a:cxn>
              <a:cxn ang="0">
                <a:pos x="10" y="58"/>
              </a:cxn>
              <a:cxn ang="0">
                <a:pos x="7" y="55"/>
              </a:cxn>
              <a:cxn ang="0">
                <a:pos x="5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6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9" y="2"/>
                </a:moveTo>
                <a:lnTo>
                  <a:pt x="16" y="4"/>
                </a:lnTo>
                <a:lnTo>
                  <a:pt x="14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7" y="59"/>
                </a:lnTo>
                <a:lnTo>
                  <a:pt x="20" y="59"/>
                </a:lnTo>
                <a:lnTo>
                  <a:pt x="24" y="57"/>
                </a:lnTo>
                <a:lnTo>
                  <a:pt x="26" y="55"/>
                </a:lnTo>
                <a:lnTo>
                  <a:pt x="28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8" y="11"/>
                </a:lnTo>
                <a:lnTo>
                  <a:pt x="27" y="10"/>
                </a:lnTo>
                <a:lnTo>
                  <a:pt x="26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7" y="21"/>
                </a:lnTo>
                <a:lnTo>
                  <a:pt x="38" y="30"/>
                </a:lnTo>
                <a:lnTo>
                  <a:pt x="37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8" y="59"/>
                </a:lnTo>
                <a:lnTo>
                  <a:pt x="23" y="61"/>
                </a:lnTo>
                <a:lnTo>
                  <a:pt x="19" y="62"/>
                </a:lnTo>
                <a:lnTo>
                  <a:pt x="16" y="62"/>
                </a:lnTo>
                <a:lnTo>
                  <a:pt x="10" y="58"/>
                </a:lnTo>
                <a:lnTo>
                  <a:pt x="7" y="55"/>
                </a:lnTo>
                <a:lnTo>
                  <a:pt x="5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6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4000500" y="6229350"/>
            <a:ext cx="15875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0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4" y="10"/>
              </a:cxn>
              <a:cxn ang="0">
                <a:pos x="2" y="9"/>
              </a:cxn>
              <a:cxn ang="0">
                <a:pos x="0" y="7"/>
              </a:cxn>
              <a:cxn ang="0">
                <a:pos x="0" y="6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0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4032250" y="6148388"/>
            <a:ext cx="58738" cy="968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" y="0"/>
              </a:cxn>
              <a:cxn ang="0">
                <a:pos x="37" y="1"/>
              </a:cxn>
              <a:cxn ang="0">
                <a:pos x="16" y="61"/>
              </a:cxn>
              <a:cxn ang="0">
                <a:pos x="10" y="61"/>
              </a:cxn>
              <a:cxn ang="0">
                <a:pos x="30" y="8"/>
              </a:cxn>
              <a:cxn ang="0">
                <a:pos x="8" y="8"/>
              </a:cxn>
              <a:cxn ang="0">
                <a:pos x="7" y="9"/>
              </a:cxn>
              <a:cxn ang="0">
                <a:pos x="3" y="11"/>
              </a:cxn>
              <a:cxn ang="0">
                <a:pos x="0" y="15"/>
              </a:cxn>
              <a:cxn ang="0">
                <a:pos x="0" y="14"/>
              </a:cxn>
              <a:cxn ang="0">
                <a:pos x="5" y="0"/>
              </a:cxn>
            </a:cxnLst>
            <a:rect l="0" t="0" r="r" b="b"/>
            <a:pathLst>
              <a:path w="37" h="61">
                <a:moveTo>
                  <a:pt x="5" y="0"/>
                </a:moveTo>
                <a:lnTo>
                  <a:pt x="37" y="0"/>
                </a:lnTo>
                <a:lnTo>
                  <a:pt x="37" y="1"/>
                </a:lnTo>
                <a:lnTo>
                  <a:pt x="16" y="61"/>
                </a:lnTo>
                <a:lnTo>
                  <a:pt x="10" y="61"/>
                </a:lnTo>
                <a:lnTo>
                  <a:pt x="30" y="8"/>
                </a:lnTo>
                <a:lnTo>
                  <a:pt x="8" y="8"/>
                </a:lnTo>
                <a:lnTo>
                  <a:pt x="7" y="9"/>
                </a:lnTo>
                <a:lnTo>
                  <a:pt x="3" y="11"/>
                </a:lnTo>
                <a:lnTo>
                  <a:pt x="0" y="15"/>
                </a:lnTo>
                <a:lnTo>
                  <a:pt x="0" y="1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41862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43640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V="1">
            <a:off x="45434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47212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4897438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4814888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3" y="6"/>
              </a:cxn>
              <a:cxn ang="0">
                <a:pos x="12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2" y="55"/>
              </a:cxn>
              <a:cxn ang="0">
                <a:pos x="16" y="59"/>
              </a:cxn>
              <a:cxn ang="0">
                <a:pos x="20" y="59"/>
              </a:cxn>
              <a:cxn ang="0">
                <a:pos x="23" y="57"/>
              </a:cxn>
              <a:cxn ang="0">
                <a:pos x="25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2" y="52"/>
              </a:cxn>
              <a:cxn ang="0">
                <a:pos x="30" y="56"/>
              </a:cxn>
              <a:cxn ang="0">
                <a:pos x="27" y="59"/>
              </a:cxn>
              <a:cxn ang="0">
                <a:pos x="22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2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3" y="6"/>
                </a:lnTo>
                <a:lnTo>
                  <a:pt x="12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2" y="55"/>
                </a:lnTo>
                <a:lnTo>
                  <a:pt x="16" y="59"/>
                </a:lnTo>
                <a:lnTo>
                  <a:pt x="20" y="59"/>
                </a:lnTo>
                <a:lnTo>
                  <a:pt x="23" y="57"/>
                </a:lnTo>
                <a:lnTo>
                  <a:pt x="25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2" y="52"/>
                </a:lnTo>
                <a:lnTo>
                  <a:pt x="30" y="56"/>
                </a:lnTo>
                <a:lnTo>
                  <a:pt x="27" y="59"/>
                </a:lnTo>
                <a:lnTo>
                  <a:pt x="22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2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4889500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9" name="Freeform 35"/>
          <p:cNvSpPr>
            <a:spLocks noEditPoints="1"/>
          </p:cNvSpPr>
          <p:nvPr/>
        </p:nvSpPr>
        <p:spPr bwMode="auto">
          <a:xfrm>
            <a:off x="4924425" y="6146800"/>
            <a:ext cx="53975" cy="98425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9" y="39"/>
              </a:cxn>
              <a:cxn ang="0">
                <a:pos x="8" y="50"/>
              </a:cxn>
              <a:cxn ang="0">
                <a:pos x="11" y="55"/>
              </a:cxn>
              <a:cxn ang="0">
                <a:pos x="15" y="59"/>
              </a:cxn>
              <a:cxn ang="0">
                <a:pos x="22" y="58"/>
              </a:cxn>
              <a:cxn ang="0">
                <a:pos x="24" y="54"/>
              </a:cxn>
              <a:cxn ang="0">
                <a:pos x="26" y="50"/>
              </a:cxn>
              <a:cxn ang="0">
                <a:pos x="23" y="42"/>
              </a:cxn>
              <a:cxn ang="0">
                <a:pos x="17" y="2"/>
              </a:cxn>
              <a:cxn ang="0">
                <a:pos x="11" y="6"/>
              </a:cxn>
              <a:cxn ang="0">
                <a:pos x="9" y="14"/>
              </a:cxn>
              <a:cxn ang="0">
                <a:pos x="12" y="18"/>
              </a:cxn>
              <a:cxn ang="0">
                <a:pos x="18" y="26"/>
              </a:cxn>
              <a:cxn ang="0">
                <a:pos x="23" y="21"/>
              </a:cxn>
              <a:cxn ang="0">
                <a:pos x="24" y="16"/>
              </a:cxn>
              <a:cxn ang="0">
                <a:pos x="24" y="10"/>
              </a:cxn>
              <a:cxn ang="0">
                <a:pos x="23" y="6"/>
              </a:cxn>
              <a:cxn ang="0">
                <a:pos x="19" y="3"/>
              </a:cxn>
              <a:cxn ang="0">
                <a:pos x="17" y="0"/>
              </a:cxn>
              <a:cxn ang="0">
                <a:pos x="23" y="1"/>
              </a:cxn>
              <a:cxn ang="0">
                <a:pos x="31" y="6"/>
              </a:cxn>
              <a:cxn ang="0">
                <a:pos x="33" y="13"/>
              </a:cxn>
              <a:cxn ang="0">
                <a:pos x="32" y="18"/>
              </a:cxn>
              <a:cxn ang="0">
                <a:pos x="27" y="23"/>
              </a:cxn>
              <a:cxn ang="0">
                <a:pos x="20" y="28"/>
              </a:cxn>
              <a:cxn ang="0">
                <a:pos x="31" y="37"/>
              </a:cxn>
              <a:cxn ang="0">
                <a:pos x="34" y="47"/>
              </a:cxn>
              <a:cxn ang="0">
                <a:pos x="32" y="54"/>
              </a:cxn>
              <a:cxn ang="0">
                <a:pos x="27" y="59"/>
              </a:cxn>
              <a:cxn ang="0">
                <a:pos x="21" y="62"/>
              </a:cxn>
              <a:cxn ang="0">
                <a:pos x="9" y="60"/>
              </a:cxn>
              <a:cxn ang="0">
                <a:pos x="3" y="56"/>
              </a:cxn>
              <a:cxn ang="0">
                <a:pos x="0" y="50"/>
              </a:cxn>
              <a:cxn ang="0">
                <a:pos x="1" y="42"/>
              </a:cxn>
              <a:cxn ang="0">
                <a:pos x="12" y="31"/>
              </a:cxn>
              <a:cxn ang="0">
                <a:pos x="4" y="24"/>
              </a:cxn>
              <a:cxn ang="0">
                <a:pos x="2" y="19"/>
              </a:cxn>
              <a:cxn ang="0">
                <a:pos x="1" y="14"/>
              </a:cxn>
              <a:cxn ang="0">
                <a:pos x="5" y="4"/>
              </a:cxn>
              <a:cxn ang="0">
                <a:pos x="13" y="1"/>
              </a:cxn>
            </a:cxnLst>
            <a:rect l="0" t="0" r="r" b="b"/>
            <a:pathLst>
              <a:path w="34" h="62">
                <a:moveTo>
                  <a:pt x="13" y="32"/>
                </a:moveTo>
                <a:lnTo>
                  <a:pt x="12" y="34"/>
                </a:lnTo>
                <a:lnTo>
                  <a:pt x="10" y="37"/>
                </a:lnTo>
                <a:lnTo>
                  <a:pt x="9" y="39"/>
                </a:lnTo>
                <a:lnTo>
                  <a:pt x="8" y="42"/>
                </a:lnTo>
                <a:lnTo>
                  <a:pt x="8" y="50"/>
                </a:lnTo>
                <a:lnTo>
                  <a:pt x="9" y="52"/>
                </a:lnTo>
                <a:lnTo>
                  <a:pt x="11" y="55"/>
                </a:lnTo>
                <a:lnTo>
                  <a:pt x="13" y="57"/>
                </a:lnTo>
                <a:lnTo>
                  <a:pt x="15" y="59"/>
                </a:lnTo>
                <a:lnTo>
                  <a:pt x="20" y="59"/>
                </a:lnTo>
                <a:lnTo>
                  <a:pt x="22" y="58"/>
                </a:lnTo>
                <a:lnTo>
                  <a:pt x="23" y="56"/>
                </a:lnTo>
                <a:lnTo>
                  <a:pt x="24" y="54"/>
                </a:lnTo>
                <a:lnTo>
                  <a:pt x="25" y="52"/>
                </a:lnTo>
                <a:lnTo>
                  <a:pt x="26" y="50"/>
                </a:lnTo>
                <a:lnTo>
                  <a:pt x="24" y="44"/>
                </a:lnTo>
                <a:lnTo>
                  <a:pt x="23" y="42"/>
                </a:lnTo>
                <a:lnTo>
                  <a:pt x="13" y="32"/>
                </a:lnTo>
                <a:close/>
                <a:moveTo>
                  <a:pt x="17" y="2"/>
                </a:moveTo>
                <a:lnTo>
                  <a:pt x="13" y="3"/>
                </a:lnTo>
                <a:lnTo>
                  <a:pt x="11" y="6"/>
                </a:lnTo>
                <a:lnTo>
                  <a:pt x="9" y="11"/>
                </a:lnTo>
                <a:lnTo>
                  <a:pt x="9" y="14"/>
                </a:lnTo>
                <a:lnTo>
                  <a:pt x="10" y="16"/>
                </a:lnTo>
                <a:lnTo>
                  <a:pt x="12" y="18"/>
                </a:lnTo>
                <a:lnTo>
                  <a:pt x="13" y="21"/>
                </a:lnTo>
                <a:lnTo>
                  <a:pt x="18" y="26"/>
                </a:lnTo>
                <a:lnTo>
                  <a:pt x="21" y="23"/>
                </a:lnTo>
                <a:lnTo>
                  <a:pt x="23" y="21"/>
                </a:lnTo>
                <a:lnTo>
                  <a:pt x="24" y="19"/>
                </a:lnTo>
                <a:lnTo>
                  <a:pt x="24" y="16"/>
                </a:lnTo>
                <a:lnTo>
                  <a:pt x="25" y="12"/>
                </a:ln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2" y="4"/>
                </a:lnTo>
                <a:lnTo>
                  <a:pt x="19" y="3"/>
                </a:lnTo>
                <a:lnTo>
                  <a:pt x="17" y="2"/>
                </a:lnTo>
                <a:close/>
                <a:moveTo>
                  <a:pt x="17" y="0"/>
                </a:moveTo>
                <a:lnTo>
                  <a:pt x="21" y="0"/>
                </a:lnTo>
                <a:lnTo>
                  <a:pt x="23" y="1"/>
                </a:lnTo>
                <a:lnTo>
                  <a:pt x="29" y="4"/>
                </a:lnTo>
                <a:lnTo>
                  <a:pt x="31" y="6"/>
                </a:lnTo>
                <a:lnTo>
                  <a:pt x="32" y="8"/>
                </a:lnTo>
                <a:lnTo>
                  <a:pt x="33" y="13"/>
                </a:lnTo>
                <a:lnTo>
                  <a:pt x="33" y="15"/>
                </a:lnTo>
                <a:lnTo>
                  <a:pt x="32" y="18"/>
                </a:lnTo>
                <a:lnTo>
                  <a:pt x="31" y="20"/>
                </a:lnTo>
                <a:lnTo>
                  <a:pt x="27" y="23"/>
                </a:lnTo>
                <a:lnTo>
                  <a:pt x="24" y="25"/>
                </a:lnTo>
                <a:lnTo>
                  <a:pt x="20" y="28"/>
                </a:lnTo>
                <a:lnTo>
                  <a:pt x="27" y="33"/>
                </a:lnTo>
                <a:lnTo>
                  <a:pt x="31" y="37"/>
                </a:lnTo>
                <a:lnTo>
                  <a:pt x="33" y="40"/>
                </a:lnTo>
                <a:lnTo>
                  <a:pt x="34" y="47"/>
                </a:lnTo>
                <a:lnTo>
                  <a:pt x="33" y="51"/>
                </a:lnTo>
                <a:lnTo>
                  <a:pt x="32" y="54"/>
                </a:lnTo>
                <a:lnTo>
                  <a:pt x="30" y="57"/>
                </a:lnTo>
                <a:lnTo>
                  <a:pt x="27" y="59"/>
                </a:lnTo>
                <a:lnTo>
                  <a:pt x="23" y="61"/>
                </a:lnTo>
                <a:lnTo>
                  <a:pt x="21" y="62"/>
                </a:lnTo>
                <a:lnTo>
                  <a:pt x="13" y="62"/>
                </a:lnTo>
                <a:lnTo>
                  <a:pt x="9" y="60"/>
                </a:lnTo>
                <a:lnTo>
                  <a:pt x="6" y="59"/>
                </a:lnTo>
                <a:lnTo>
                  <a:pt x="3" y="56"/>
                </a:lnTo>
                <a:lnTo>
                  <a:pt x="2" y="53"/>
                </a:lnTo>
                <a:lnTo>
                  <a:pt x="0" y="50"/>
                </a:lnTo>
                <a:lnTo>
                  <a:pt x="0" y="44"/>
                </a:lnTo>
                <a:lnTo>
                  <a:pt x="1" y="42"/>
                </a:lnTo>
                <a:lnTo>
                  <a:pt x="4" y="36"/>
                </a:lnTo>
                <a:lnTo>
                  <a:pt x="12" y="31"/>
                </a:lnTo>
                <a:lnTo>
                  <a:pt x="8" y="27"/>
                </a:lnTo>
                <a:lnTo>
                  <a:pt x="4" y="24"/>
                </a:lnTo>
                <a:lnTo>
                  <a:pt x="3" y="21"/>
                </a:lnTo>
                <a:lnTo>
                  <a:pt x="2" y="19"/>
                </a:lnTo>
                <a:lnTo>
                  <a:pt x="1" y="17"/>
                </a:lnTo>
                <a:lnTo>
                  <a:pt x="1" y="14"/>
                </a:lnTo>
                <a:lnTo>
                  <a:pt x="3" y="7"/>
                </a:lnTo>
                <a:lnTo>
                  <a:pt x="5" y="4"/>
                </a:lnTo>
                <a:lnTo>
                  <a:pt x="11" y="1"/>
                </a:lnTo>
                <a:lnTo>
                  <a:pt x="13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50752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52546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V="1">
            <a:off x="54324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56102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5788025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auto">
          <a:xfrm>
            <a:off x="5705475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4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6" y="59"/>
              </a:cxn>
              <a:cxn ang="0">
                <a:pos x="20" y="59"/>
              </a:cxn>
              <a:cxn ang="0">
                <a:pos x="24" y="57"/>
              </a:cxn>
              <a:cxn ang="0">
                <a:pos x="26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6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5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4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6" y="59"/>
                </a:lnTo>
                <a:lnTo>
                  <a:pt x="20" y="59"/>
                </a:lnTo>
                <a:lnTo>
                  <a:pt x="24" y="57"/>
                </a:lnTo>
                <a:lnTo>
                  <a:pt x="26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6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5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5780088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7" y="0"/>
              </a:cxn>
              <a:cxn ang="0">
                <a:pos x="9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8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7" y="0"/>
                </a:lnTo>
                <a:lnTo>
                  <a:pt x="9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8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7" name="Freeform 43"/>
          <p:cNvSpPr>
            <a:spLocks noEditPoints="1"/>
          </p:cNvSpPr>
          <p:nvPr/>
        </p:nvSpPr>
        <p:spPr bwMode="auto">
          <a:xfrm>
            <a:off x="5811838" y="6146800"/>
            <a:ext cx="60325" cy="984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5" y="3"/>
              </a:cxn>
              <a:cxn ang="0">
                <a:pos x="13" y="4"/>
              </a:cxn>
              <a:cxn ang="0">
                <a:pos x="11" y="7"/>
              </a:cxn>
              <a:cxn ang="0">
                <a:pos x="9" y="11"/>
              </a:cxn>
              <a:cxn ang="0">
                <a:pos x="9" y="13"/>
              </a:cxn>
              <a:cxn ang="0">
                <a:pos x="9" y="21"/>
              </a:cxn>
              <a:cxn ang="0">
                <a:pos x="10" y="28"/>
              </a:cxn>
              <a:cxn ang="0">
                <a:pos x="14" y="33"/>
              </a:cxn>
              <a:cxn ang="0">
                <a:pos x="17" y="34"/>
              </a:cxn>
              <a:cxn ang="0">
                <a:pos x="20" y="34"/>
              </a:cxn>
              <a:cxn ang="0">
                <a:pos x="26" y="32"/>
              </a:cxn>
              <a:cxn ang="0">
                <a:pos x="29" y="31"/>
              </a:cxn>
              <a:cxn ang="0">
                <a:pos x="29" y="27"/>
              </a:cxn>
              <a:cxn ang="0">
                <a:pos x="29" y="24"/>
              </a:cxn>
              <a:cxn ang="0">
                <a:pos x="29" y="17"/>
              </a:cxn>
              <a:cxn ang="0">
                <a:pos x="29" y="13"/>
              </a:cxn>
              <a:cxn ang="0">
                <a:pos x="27" y="10"/>
              </a:cxn>
              <a:cxn ang="0">
                <a:pos x="21" y="4"/>
              </a:cxn>
              <a:cxn ang="0">
                <a:pos x="18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9" y="3"/>
              </a:cxn>
              <a:cxn ang="0">
                <a:pos x="31" y="6"/>
              </a:cxn>
              <a:cxn ang="0">
                <a:pos x="36" y="14"/>
              </a:cxn>
              <a:cxn ang="0">
                <a:pos x="38" y="24"/>
              </a:cxn>
              <a:cxn ang="0">
                <a:pos x="36" y="34"/>
              </a:cxn>
              <a:cxn ang="0">
                <a:pos x="33" y="43"/>
              </a:cxn>
              <a:cxn ang="0">
                <a:pos x="24" y="52"/>
              </a:cxn>
              <a:cxn ang="0">
                <a:pos x="19" y="57"/>
              </a:cxn>
              <a:cxn ang="0">
                <a:pos x="11" y="61"/>
              </a:cxn>
              <a:cxn ang="0">
                <a:pos x="4" y="62"/>
              </a:cxn>
              <a:cxn ang="0">
                <a:pos x="1" y="62"/>
              </a:cxn>
              <a:cxn ang="0">
                <a:pos x="1" y="61"/>
              </a:cxn>
              <a:cxn ang="0">
                <a:pos x="5" y="61"/>
              </a:cxn>
              <a:cxn ang="0">
                <a:pos x="9" y="60"/>
              </a:cxn>
              <a:cxn ang="0">
                <a:pos x="11" y="58"/>
              </a:cxn>
              <a:cxn ang="0">
                <a:pos x="15" y="56"/>
              </a:cxn>
              <a:cxn ang="0">
                <a:pos x="20" y="49"/>
              </a:cxn>
              <a:cxn ang="0">
                <a:pos x="24" y="44"/>
              </a:cxn>
              <a:cxn ang="0">
                <a:pos x="26" y="39"/>
              </a:cxn>
              <a:cxn ang="0">
                <a:pos x="28" y="34"/>
              </a:cxn>
              <a:cxn ang="0">
                <a:pos x="24" y="36"/>
              </a:cxn>
              <a:cxn ang="0">
                <a:pos x="21" y="37"/>
              </a:cxn>
              <a:cxn ang="0">
                <a:pos x="18" y="38"/>
              </a:cxn>
              <a:cxn ang="0">
                <a:pos x="11" y="38"/>
              </a:cxn>
              <a:cxn ang="0">
                <a:pos x="8" y="36"/>
              </a:cxn>
              <a:cxn ang="0">
                <a:pos x="5" y="33"/>
              </a:cxn>
              <a:cxn ang="0">
                <a:pos x="1" y="28"/>
              </a:cxn>
              <a:cxn ang="0">
                <a:pos x="0" y="24"/>
              </a:cxn>
              <a:cxn ang="0">
                <a:pos x="0" y="21"/>
              </a:cxn>
              <a:cxn ang="0">
                <a:pos x="2" y="11"/>
              </a:cxn>
              <a:cxn ang="0">
                <a:pos x="8" y="4"/>
              </a:cxn>
              <a:cxn ang="0">
                <a:pos x="15" y="1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8" y="2"/>
                </a:moveTo>
                <a:lnTo>
                  <a:pt x="15" y="3"/>
                </a:lnTo>
                <a:lnTo>
                  <a:pt x="13" y="4"/>
                </a:lnTo>
                <a:lnTo>
                  <a:pt x="11" y="7"/>
                </a:lnTo>
                <a:lnTo>
                  <a:pt x="9" y="11"/>
                </a:lnTo>
                <a:lnTo>
                  <a:pt x="9" y="13"/>
                </a:lnTo>
                <a:lnTo>
                  <a:pt x="9" y="21"/>
                </a:lnTo>
                <a:lnTo>
                  <a:pt x="10" y="28"/>
                </a:lnTo>
                <a:lnTo>
                  <a:pt x="14" y="33"/>
                </a:lnTo>
                <a:lnTo>
                  <a:pt x="17" y="34"/>
                </a:lnTo>
                <a:lnTo>
                  <a:pt x="20" y="34"/>
                </a:lnTo>
                <a:lnTo>
                  <a:pt x="26" y="32"/>
                </a:lnTo>
                <a:lnTo>
                  <a:pt x="29" y="31"/>
                </a:lnTo>
                <a:lnTo>
                  <a:pt x="29" y="27"/>
                </a:lnTo>
                <a:lnTo>
                  <a:pt x="29" y="24"/>
                </a:lnTo>
                <a:lnTo>
                  <a:pt x="29" y="17"/>
                </a:lnTo>
                <a:lnTo>
                  <a:pt x="29" y="13"/>
                </a:lnTo>
                <a:lnTo>
                  <a:pt x="27" y="10"/>
                </a:lnTo>
                <a:lnTo>
                  <a:pt x="21" y="4"/>
                </a:lnTo>
                <a:lnTo>
                  <a:pt x="18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9" y="3"/>
                </a:lnTo>
                <a:lnTo>
                  <a:pt x="31" y="6"/>
                </a:lnTo>
                <a:lnTo>
                  <a:pt x="36" y="14"/>
                </a:lnTo>
                <a:lnTo>
                  <a:pt x="38" y="24"/>
                </a:lnTo>
                <a:lnTo>
                  <a:pt x="36" y="34"/>
                </a:lnTo>
                <a:lnTo>
                  <a:pt x="33" y="43"/>
                </a:lnTo>
                <a:lnTo>
                  <a:pt x="24" y="52"/>
                </a:lnTo>
                <a:lnTo>
                  <a:pt x="19" y="57"/>
                </a:lnTo>
                <a:lnTo>
                  <a:pt x="11" y="61"/>
                </a:lnTo>
                <a:lnTo>
                  <a:pt x="4" y="62"/>
                </a:lnTo>
                <a:lnTo>
                  <a:pt x="1" y="62"/>
                </a:lnTo>
                <a:lnTo>
                  <a:pt x="1" y="61"/>
                </a:lnTo>
                <a:lnTo>
                  <a:pt x="5" y="61"/>
                </a:lnTo>
                <a:lnTo>
                  <a:pt x="9" y="60"/>
                </a:lnTo>
                <a:lnTo>
                  <a:pt x="11" y="58"/>
                </a:lnTo>
                <a:lnTo>
                  <a:pt x="15" y="56"/>
                </a:lnTo>
                <a:lnTo>
                  <a:pt x="20" y="49"/>
                </a:lnTo>
                <a:lnTo>
                  <a:pt x="24" y="44"/>
                </a:lnTo>
                <a:lnTo>
                  <a:pt x="26" y="39"/>
                </a:lnTo>
                <a:lnTo>
                  <a:pt x="28" y="34"/>
                </a:lnTo>
                <a:lnTo>
                  <a:pt x="24" y="36"/>
                </a:lnTo>
                <a:lnTo>
                  <a:pt x="21" y="37"/>
                </a:lnTo>
                <a:lnTo>
                  <a:pt x="18" y="38"/>
                </a:lnTo>
                <a:lnTo>
                  <a:pt x="11" y="38"/>
                </a:lnTo>
                <a:lnTo>
                  <a:pt x="8" y="36"/>
                </a:lnTo>
                <a:lnTo>
                  <a:pt x="5" y="33"/>
                </a:lnTo>
                <a:lnTo>
                  <a:pt x="1" y="28"/>
                </a:lnTo>
                <a:lnTo>
                  <a:pt x="0" y="24"/>
                </a:lnTo>
                <a:lnTo>
                  <a:pt x="0" y="21"/>
                </a:lnTo>
                <a:lnTo>
                  <a:pt x="2" y="11"/>
                </a:lnTo>
                <a:lnTo>
                  <a:pt x="8" y="4"/>
                </a:lnTo>
                <a:lnTo>
                  <a:pt x="15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59674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V="1">
            <a:off x="61452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V="1">
            <a:off x="63230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V="1">
            <a:off x="65008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6678613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6605588" y="6146800"/>
            <a:ext cx="38100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4" y="0"/>
              </a:cxn>
            </a:cxnLst>
            <a:rect l="0" t="0" r="r" b="b"/>
            <a:pathLst>
              <a:path w="24" h="61">
                <a:moveTo>
                  <a:pt x="14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6670675" y="6229350"/>
            <a:ext cx="17463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4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4" y="0"/>
              </a:cxn>
            </a:cxnLst>
            <a:rect l="0" t="0" r="r" b="b"/>
            <a:pathLst>
              <a:path w="11" h="10">
                <a:moveTo>
                  <a:pt x="4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4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5" name="Freeform 51"/>
          <p:cNvSpPr>
            <a:spLocks noEditPoints="1"/>
          </p:cNvSpPr>
          <p:nvPr/>
        </p:nvSpPr>
        <p:spPr bwMode="auto">
          <a:xfrm>
            <a:off x="6702425" y="6146800"/>
            <a:ext cx="58738" cy="984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6" y="3"/>
              </a:cxn>
              <a:cxn ang="0">
                <a:pos x="13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3" y="57"/>
              </a:cxn>
              <a:cxn ang="0">
                <a:pos x="16" y="59"/>
              </a:cxn>
              <a:cxn ang="0">
                <a:pos x="20" y="59"/>
              </a:cxn>
              <a:cxn ang="0">
                <a:pos x="22" y="58"/>
              </a:cxn>
              <a:cxn ang="0">
                <a:pos x="24" y="55"/>
              </a:cxn>
              <a:cxn ang="0">
                <a:pos x="25" y="52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3" y="6"/>
              </a:cxn>
              <a:cxn ang="0">
                <a:pos x="22" y="4"/>
              </a:cxn>
              <a:cxn ang="0">
                <a:pos x="18" y="2"/>
              </a:cxn>
              <a:cxn ang="0">
                <a:pos x="18" y="0"/>
              </a:cxn>
              <a:cxn ang="0">
                <a:pos x="22" y="1"/>
              </a:cxn>
              <a:cxn ang="0">
                <a:pos x="24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2" y="52"/>
              </a:cxn>
              <a:cxn ang="0">
                <a:pos x="30" y="56"/>
              </a:cxn>
              <a:cxn ang="0">
                <a:pos x="27" y="59"/>
              </a:cxn>
              <a:cxn ang="0">
                <a:pos x="24" y="61"/>
              </a:cxn>
              <a:cxn ang="0">
                <a:pos x="21" y="62"/>
              </a:cxn>
              <a:cxn ang="0">
                <a:pos x="18" y="62"/>
              </a:cxn>
              <a:cxn ang="0">
                <a:pos x="14" y="61"/>
              </a:cxn>
              <a:cxn ang="0">
                <a:pos x="11" y="59"/>
              </a:cxn>
              <a:cxn ang="0">
                <a:pos x="7" y="56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4" y="10"/>
              </a:cxn>
              <a:cxn ang="0">
                <a:pos x="7" y="6"/>
              </a:cxn>
              <a:cxn ang="0">
                <a:pos x="11" y="2"/>
              </a:cxn>
              <a:cxn ang="0">
                <a:pos x="16" y="1"/>
              </a:cxn>
              <a:cxn ang="0">
                <a:pos x="18" y="0"/>
              </a:cxn>
            </a:cxnLst>
            <a:rect l="0" t="0" r="r" b="b"/>
            <a:pathLst>
              <a:path w="37" h="62">
                <a:moveTo>
                  <a:pt x="18" y="2"/>
                </a:moveTo>
                <a:lnTo>
                  <a:pt x="16" y="3"/>
                </a:lnTo>
                <a:lnTo>
                  <a:pt x="13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3" y="57"/>
                </a:lnTo>
                <a:lnTo>
                  <a:pt x="16" y="59"/>
                </a:lnTo>
                <a:lnTo>
                  <a:pt x="20" y="59"/>
                </a:lnTo>
                <a:lnTo>
                  <a:pt x="22" y="58"/>
                </a:lnTo>
                <a:lnTo>
                  <a:pt x="24" y="55"/>
                </a:lnTo>
                <a:lnTo>
                  <a:pt x="25" y="52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3" y="6"/>
                </a:lnTo>
                <a:lnTo>
                  <a:pt x="22" y="4"/>
                </a:lnTo>
                <a:lnTo>
                  <a:pt x="18" y="2"/>
                </a:lnTo>
                <a:close/>
                <a:moveTo>
                  <a:pt x="18" y="0"/>
                </a:moveTo>
                <a:lnTo>
                  <a:pt x="22" y="1"/>
                </a:lnTo>
                <a:lnTo>
                  <a:pt x="24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2" y="52"/>
                </a:lnTo>
                <a:lnTo>
                  <a:pt x="30" y="56"/>
                </a:lnTo>
                <a:lnTo>
                  <a:pt x="27" y="59"/>
                </a:lnTo>
                <a:lnTo>
                  <a:pt x="24" y="61"/>
                </a:lnTo>
                <a:lnTo>
                  <a:pt x="21" y="62"/>
                </a:lnTo>
                <a:lnTo>
                  <a:pt x="18" y="62"/>
                </a:lnTo>
                <a:lnTo>
                  <a:pt x="14" y="61"/>
                </a:lnTo>
                <a:lnTo>
                  <a:pt x="11" y="59"/>
                </a:lnTo>
                <a:lnTo>
                  <a:pt x="7" y="56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4" y="10"/>
                </a:lnTo>
                <a:lnTo>
                  <a:pt x="7" y="6"/>
                </a:lnTo>
                <a:lnTo>
                  <a:pt x="11" y="2"/>
                </a:lnTo>
                <a:lnTo>
                  <a:pt x="16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35188" y="6069013"/>
            <a:ext cx="4635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2227263" y="60690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2227263" y="589597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2227263" y="57245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>
            <a:off x="2227263" y="55514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2227263" y="53784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2227263" y="52054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3" name="Freeform 59"/>
          <p:cNvSpPr>
            <a:spLocks/>
          </p:cNvSpPr>
          <p:nvPr/>
        </p:nvSpPr>
        <p:spPr bwMode="auto">
          <a:xfrm>
            <a:off x="2116138" y="5157788"/>
            <a:ext cx="53975" cy="9683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4" y="0"/>
              </a:cxn>
              <a:cxn ang="0">
                <a:pos x="30" y="8"/>
              </a:cxn>
              <a:cxn ang="0">
                <a:pos x="12" y="8"/>
              </a:cxn>
              <a:cxn ang="0">
                <a:pos x="8" y="16"/>
              </a:cxn>
              <a:cxn ang="0">
                <a:pos x="16" y="18"/>
              </a:cxn>
              <a:cxn ang="0">
                <a:pos x="22" y="21"/>
              </a:cxn>
              <a:cxn ang="0">
                <a:pos x="27" y="24"/>
              </a:cxn>
              <a:cxn ang="0">
                <a:pos x="30" y="27"/>
              </a:cxn>
              <a:cxn ang="0">
                <a:pos x="31" y="31"/>
              </a:cxn>
              <a:cxn ang="0">
                <a:pos x="33" y="34"/>
              </a:cxn>
              <a:cxn ang="0">
                <a:pos x="33" y="42"/>
              </a:cxn>
              <a:cxn ang="0">
                <a:pos x="31" y="47"/>
              </a:cxn>
              <a:cxn ang="0">
                <a:pos x="29" y="51"/>
              </a:cxn>
              <a:cxn ang="0">
                <a:pos x="26" y="55"/>
              </a:cxn>
              <a:cxn ang="0">
                <a:pos x="24" y="56"/>
              </a:cxn>
              <a:cxn ang="0">
                <a:pos x="16" y="60"/>
              </a:cxn>
              <a:cxn ang="0">
                <a:pos x="14" y="61"/>
              </a:cxn>
              <a:cxn ang="0">
                <a:pos x="6" y="61"/>
              </a:cxn>
              <a:cxn ang="0">
                <a:pos x="4" y="60"/>
              </a:cxn>
              <a:cxn ang="0">
                <a:pos x="3" y="59"/>
              </a:cxn>
              <a:cxn ang="0">
                <a:pos x="1" y="58"/>
              </a:cxn>
              <a:cxn ang="0">
                <a:pos x="0" y="56"/>
              </a:cxn>
              <a:cxn ang="0">
                <a:pos x="0" y="54"/>
              </a:cxn>
              <a:cxn ang="0">
                <a:pos x="1" y="54"/>
              </a:cxn>
              <a:cxn ang="0">
                <a:pos x="2" y="53"/>
              </a:cxn>
              <a:cxn ang="0">
                <a:pos x="6" y="53"/>
              </a:cxn>
              <a:cxn ang="0">
                <a:pos x="8" y="55"/>
              </a:cxn>
              <a:cxn ang="0">
                <a:pos x="11" y="55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6" y="46"/>
              </a:cxn>
              <a:cxn ang="0">
                <a:pos x="27" y="44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7" y="27"/>
              </a:cxn>
              <a:cxn ang="0">
                <a:pos x="14" y="25"/>
              </a:cxn>
              <a:cxn ang="0">
                <a:pos x="11" y="24"/>
              </a:cxn>
              <a:cxn ang="0">
                <a:pos x="6" y="24"/>
              </a:cxn>
              <a:cxn ang="0">
                <a:pos x="2" y="24"/>
              </a:cxn>
              <a:cxn ang="0">
                <a:pos x="13" y="0"/>
              </a:cxn>
            </a:cxnLst>
            <a:rect l="0" t="0" r="r" b="b"/>
            <a:pathLst>
              <a:path w="34" h="61">
                <a:moveTo>
                  <a:pt x="13" y="0"/>
                </a:moveTo>
                <a:lnTo>
                  <a:pt x="34" y="0"/>
                </a:lnTo>
                <a:lnTo>
                  <a:pt x="30" y="8"/>
                </a:lnTo>
                <a:lnTo>
                  <a:pt x="12" y="8"/>
                </a:lnTo>
                <a:lnTo>
                  <a:pt x="8" y="16"/>
                </a:lnTo>
                <a:lnTo>
                  <a:pt x="16" y="18"/>
                </a:lnTo>
                <a:lnTo>
                  <a:pt x="22" y="21"/>
                </a:lnTo>
                <a:lnTo>
                  <a:pt x="27" y="24"/>
                </a:lnTo>
                <a:lnTo>
                  <a:pt x="30" y="27"/>
                </a:lnTo>
                <a:lnTo>
                  <a:pt x="31" y="31"/>
                </a:lnTo>
                <a:lnTo>
                  <a:pt x="33" y="34"/>
                </a:lnTo>
                <a:lnTo>
                  <a:pt x="33" y="42"/>
                </a:lnTo>
                <a:lnTo>
                  <a:pt x="31" y="47"/>
                </a:lnTo>
                <a:lnTo>
                  <a:pt x="29" y="51"/>
                </a:lnTo>
                <a:lnTo>
                  <a:pt x="26" y="55"/>
                </a:lnTo>
                <a:lnTo>
                  <a:pt x="24" y="56"/>
                </a:lnTo>
                <a:lnTo>
                  <a:pt x="16" y="60"/>
                </a:lnTo>
                <a:lnTo>
                  <a:pt x="14" y="61"/>
                </a:lnTo>
                <a:lnTo>
                  <a:pt x="6" y="61"/>
                </a:lnTo>
                <a:lnTo>
                  <a:pt x="4" y="60"/>
                </a:lnTo>
                <a:lnTo>
                  <a:pt x="3" y="59"/>
                </a:lnTo>
                <a:lnTo>
                  <a:pt x="1" y="58"/>
                </a:lnTo>
                <a:lnTo>
                  <a:pt x="0" y="56"/>
                </a:lnTo>
                <a:lnTo>
                  <a:pt x="0" y="54"/>
                </a:lnTo>
                <a:lnTo>
                  <a:pt x="1" y="54"/>
                </a:lnTo>
                <a:lnTo>
                  <a:pt x="2" y="53"/>
                </a:lnTo>
                <a:lnTo>
                  <a:pt x="6" y="53"/>
                </a:lnTo>
                <a:lnTo>
                  <a:pt x="8" y="55"/>
                </a:lnTo>
                <a:lnTo>
                  <a:pt x="11" y="55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6" y="46"/>
                </a:lnTo>
                <a:lnTo>
                  <a:pt x="27" y="44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7" y="27"/>
                </a:lnTo>
                <a:lnTo>
                  <a:pt x="14" y="25"/>
                </a:lnTo>
                <a:lnTo>
                  <a:pt x="11" y="24"/>
                </a:lnTo>
                <a:lnTo>
                  <a:pt x="6" y="24"/>
                </a:lnTo>
                <a:lnTo>
                  <a:pt x="2" y="2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2227263" y="50339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2227263" y="48609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2227263" y="46878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2227263" y="45164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2227263" y="43418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2054225" y="4292600"/>
            <a:ext cx="38100" cy="968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5" y="0"/>
              </a:cxn>
            </a:cxnLst>
            <a:rect l="0" t="0" r="r" b="b"/>
            <a:pathLst>
              <a:path w="24" h="61">
                <a:moveTo>
                  <a:pt x="15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0" name="Freeform 66"/>
          <p:cNvSpPr>
            <a:spLocks noEditPoints="1"/>
          </p:cNvSpPr>
          <p:nvPr/>
        </p:nvSpPr>
        <p:spPr bwMode="auto">
          <a:xfrm>
            <a:off x="2114550" y="4292600"/>
            <a:ext cx="60325" cy="96838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6" y="4"/>
              </a:cxn>
              <a:cxn ang="0">
                <a:pos x="15" y="6"/>
              </a:cxn>
              <a:cxn ang="0">
                <a:pos x="13" y="8"/>
              </a:cxn>
              <a:cxn ang="0">
                <a:pos x="12" y="10"/>
              </a:cxn>
              <a:cxn ang="0">
                <a:pos x="10" y="13"/>
              </a:cxn>
              <a:cxn ang="0">
                <a:pos x="10" y="17"/>
              </a:cxn>
              <a:cxn ang="0">
                <a:pos x="9" y="25"/>
              </a:cxn>
              <a:cxn ang="0">
                <a:pos x="8" y="32"/>
              </a:cxn>
              <a:cxn ang="0">
                <a:pos x="9" y="43"/>
              </a:cxn>
              <a:cxn ang="0">
                <a:pos x="12" y="52"/>
              </a:cxn>
              <a:cxn ang="0">
                <a:pos x="13" y="55"/>
              </a:cxn>
              <a:cxn ang="0">
                <a:pos x="17" y="59"/>
              </a:cxn>
              <a:cxn ang="0">
                <a:pos x="21" y="59"/>
              </a:cxn>
              <a:cxn ang="0">
                <a:pos x="22" y="58"/>
              </a:cxn>
              <a:cxn ang="0">
                <a:pos x="24" y="57"/>
              </a:cxn>
              <a:cxn ang="0">
                <a:pos x="26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7" y="10"/>
              </a:cxn>
              <a:cxn ang="0">
                <a:pos x="26" y="7"/>
              </a:cxn>
              <a:cxn ang="0">
                <a:pos x="23" y="4"/>
              </a:cxn>
              <a:cxn ang="0">
                <a:pos x="19" y="2"/>
              </a:cxn>
              <a:cxn ang="0">
                <a:pos x="19" y="0"/>
              </a:cxn>
              <a:cxn ang="0">
                <a:pos x="23" y="0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8" y="20"/>
              </a:cxn>
              <a:cxn ang="0">
                <a:pos x="38" y="30"/>
              </a:cxn>
              <a:cxn ang="0">
                <a:pos x="37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1"/>
              </a:cxn>
              <a:cxn ang="0">
                <a:pos x="16" y="61"/>
              </a:cxn>
              <a:cxn ang="0">
                <a:pos x="10" y="58"/>
              </a:cxn>
              <a:cxn ang="0">
                <a:pos x="7" y="55"/>
              </a:cxn>
              <a:cxn ang="0">
                <a:pos x="5" y="51"/>
              </a:cxn>
              <a:cxn ang="0">
                <a:pos x="2" y="42"/>
              </a:cxn>
              <a:cxn ang="0">
                <a:pos x="0" y="30"/>
              </a:cxn>
              <a:cxn ang="0">
                <a:pos x="1" y="21"/>
              </a:cxn>
              <a:cxn ang="0">
                <a:pos x="3" y="14"/>
              </a:cxn>
              <a:cxn ang="0">
                <a:pos x="6" y="10"/>
              </a:cxn>
              <a:cxn ang="0">
                <a:pos x="8" y="6"/>
              </a:cxn>
              <a:cxn ang="0">
                <a:pos x="12" y="2"/>
              </a:cxn>
              <a:cxn ang="0">
                <a:pos x="15" y="1"/>
              </a:cxn>
              <a:cxn ang="0">
                <a:pos x="17" y="0"/>
              </a:cxn>
              <a:cxn ang="0">
                <a:pos x="19" y="0"/>
              </a:cxn>
            </a:cxnLst>
            <a:rect l="0" t="0" r="r" b="b"/>
            <a:pathLst>
              <a:path w="38" h="61">
                <a:moveTo>
                  <a:pt x="19" y="2"/>
                </a:moveTo>
                <a:lnTo>
                  <a:pt x="16" y="4"/>
                </a:lnTo>
                <a:lnTo>
                  <a:pt x="15" y="6"/>
                </a:lnTo>
                <a:lnTo>
                  <a:pt x="13" y="8"/>
                </a:lnTo>
                <a:lnTo>
                  <a:pt x="12" y="10"/>
                </a:lnTo>
                <a:lnTo>
                  <a:pt x="10" y="13"/>
                </a:lnTo>
                <a:lnTo>
                  <a:pt x="10" y="17"/>
                </a:lnTo>
                <a:lnTo>
                  <a:pt x="9" y="25"/>
                </a:lnTo>
                <a:lnTo>
                  <a:pt x="8" y="32"/>
                </a:lnTo>
                <a:lnTo>
                  <a:pt x="9" y="43"/>
                </a:lnTo>
                <a:lnTo>
                  <a:pt x="12" y="52"/>
                </a:lnTo>
                <a:lnTo>
                  <a:pt x="13" y="55"/>
                </a:lnTo>
                <a:lnTo>
                  <a:pt x="17" y="59"/>
                </a:lnTo>
                <a:lnTo>
                  <a:pt x="21" y="59"/>
                </a:lnTo>
                <a:lnTo>
                  <a:pt x="22" y="58"/>
                </a:lnTo>
                <a:lnTo>
                  <a:pt x="24" y="57"/>
                </a:lnTo>
                <a:lnTo>
                  <a:pt x="26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7" y="10"/>
                </a:lnTo>
                <a:lnTo>
                  <a:pt x="26" y="7"/>
                </a:lnTo>
                <a:lnTo>
                  <a:pt x="23" y="4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3" y="0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8" y="20"/>
                </a:lnTo>
                <a:lnTo>
                  <a:pt x="38" y="30"/>
                </a:lnTo>
                <a:lnTo>
                  <a:pt x="37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1"/>
                </a:lnTo>
                <a:lnTo>
                  <a:pt x="16" y="61"/>
                </a:lnTo>
                <a:lnTo>
                  <a:pt x="10" y="58"/>
                </a:lnTo>
                <a:lnTo>
                  <a:pt x="7" y="55"/>
                </a:lnTo>
                <a:lnTo>
                  <a:pt x="5" y="51"/>
                </a:lnTo>
                <a:lnTo>
                  <a:pt x="2" y="42"/>
                </a:lnTo>
                <a:lnTo>
                  <a:pt x="0" y="30"/>
                </a:lnTo>
                <a:lnTo>
                  <a:pt x="1" y="21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2" y="2"/>
                </a:lnTo>
                <a:lnTo>
                  <a:pt x="15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2227263" y="41703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2227263" y="39973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2227263" y="38242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2227263" y="36512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>
            <a:off x="2227263" y="3479800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054225" y="3429000"/>
            <a:ext cx="38100" cy="968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5" y="0"/>
              </a:cxn>
            </a:cxnLst>
            <a:rect l="0" t="0" r="r" b="b"/>
            <a:pathLst>
              <a:path w="24" h="61">
                <a:moveTo>
                  <a:pt x="15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2116138" y="3430588"/>
            <a:ext cx="53975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4" y="0"/>
              </a:cxn>
              <a:cxn ang="0">
                <a:pos x="30" y="8"/>
              </a:cxn>
              <a:cxn ang="0">
                <a:pos x="13" y="8"/>
              </a:cxn>
              <a:cxn ang="0">
                <a:pos x="9" y="16"/>
              </a:cxn>
              <a:cxn ang="0">
                <a:pos x="19" y="19"/>
              </a:cxn>
              <a:cxn ang="0">
                <a:pos x="27" y="24"/>
              </a:cxn>
              <a:cxn ang="0">
                <a:pos x="30" y="27"/>
              </a:cxn>
              <a:cxn ang="0">
                <a:pos x="32" y="31"/>
              </a:cxn>
              <a:cxn ang="0">
                <a:pos x="33" y="35"/>
              </a:cxn>
              <a:cxn ang="0">
                <a:pos x="33" y="42"/>
              </a:cxn>
              <a:cxn ang="0">
                <a:pos x="30" y="50"/>
              </a:cxn>
              <a:cxn ang="0">
                <a:pos x="28" y="53"/>
              </a:cxn>
              <a:cxn ang="0">
                <a:pos x="26" y="55"/>
              </a:cxn>
              <a:cxn ang="0">
                <a:pos x="24" y="56"/>
              </a:cxn>
              <a:cxn ang="0">
                <a:pos x="20" y="58"/>
              </a:cxn>
              <a:cxn ang="0">
                <a:pos x="17" y="60"/>
              </a:cxn>
              <a:cxn ang="0">
                <a:pos x="14" y="61"/>
              </a:cxn>
              <a:cxn ang="0">
                <a:pos x="6" y="61"/>
              </a:cxn>
              <a:cxn ang="0">
                <a:pos x="5" y="60"/>
              </a:cxn>
              <a:cxn ang="0">
                <a:pos x="3" y="59"/>
              </a:cxn>
              <a:cxn ang="0">
                <a:pos x="2" y="58"/>
              </a:cxn>
              <a:cxn ang="0">
                <a:pos x="1" y="56"/>
              </a:cxn>
              <a:cxn ang="0">
                <a:pos x="0" y="55"/>
              </a:cxn>
              <a:cxn ang="0">
                <a:pos x="0" y="55"/>
              </a:cxn>
              <a:cxn ang="0">
                <a:pos x="2" y="53"/>
              </a:cxn>
              <a:cxn ang="0">
                <a:pos x="6" y="53"/>
              </a:cxn>
              <a:cxn ang="0">
                <a:pos x="7" y="54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7" y="46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5" y="25"/>
              </a:cxn>
              <a:cxn ang="0">
                <a:pos x="11" y="24"/>
              </a:cxn>
              <a:cxn ang="0">
                <a:pos x="6" y="24"/>
              </a:cxn>
              <a:cxn ang="0">
                <a:pos x="2" y="24"/>
              </a:cxn>
              <a:cxn ang="0">
                <a:pos x="14" y="0"/>
              </a:cxn>
            </a:cxnLst>
            <a:rect l="0" t="0" r="r" b="b"/>
            <a:pathLst>
              <a:path w="34" h="61">
                <a:moveTo>
                  <a:pt x="14" y="0"/>
                </a:moveTo>
                <a:lnTo>
                  <a:pt x="34" y="0"/>
                </a:lnTo>
                <a:lnTo>
                  <a:pt x="30" y="8"/>
                </a:lnTo>
                <a:lnTo>
                  <a:pt x="13" y="8"/>
                </a:lnTo>
                <a:lnTo>
                  <a:pt x="9" y="16"/>
                </a:lnTo>
                <a:lnTo>
                  <a:pt x="19" y="19"/>
                </a:lnTo>
                <a:lnTo>
                  <a:pt x="27" y="24"/>
                </a:lnTo>
                <a:lnTo>
                  <a:pt x="30" y="27"/>
                </a:lnTo>
                <a:lnTo>
                  <a:pt x="32" y="31"/>
                </a:lnTo>
                <a:lnTo>
                  <a:pt x="33" y="35"/>
                </a:lnTo>
                <a:lnTo>
                  <a:pt x="33" y="42"/>
                </a:lnTo>
                <a:lnTo>
                  <a:pt x="30" y="50"/>
                </a:lnTo>
                <a:lnTo>
                  <a:pt x="28" y="53"/>
                </a:lnTo>
                <a:lnTo>
                  <a:pt x="26" y="55"/>
                </a:lnTo>
                <a:lnTo>
                  <a:pt x="24" y="56"/>
                </a:lnTo>
                <a:lnTo>
                  <a:pt x="20" y="58"/>
                </a:lnTo>
                <a:lnTo>
                  <a:pt x="17" y="60"/>
                </a:lnTo>
                <a:lnTo>
                  <a:pt x="14" y="61"/>
                </a:lnTo>
                <a:lnTo>
                  <a:pt x="6" y="61"/>
                </a:lnTo>
                <a:lnTo>
                  <a:pt x="5" y="60"/>
                </a:lnTo>
                <a:lnTo>
                  <a:pt x="3" y="59"/>
                </a:lnTo>
                <a:lnTo>
                  <a:pt x="2" y="58"/>
                </a:lnTo>
                <a:lnTo>
                  <a:pt x="1" y="56"/>
                </a:lnTo>
                <a:lnTo>
                  <a:pt x="0" y="55"/>
                </a:lnTo>
                <a:lnTo>
                  <a:pt x="0" y="55"/>
                </a:lnTo>
                <a:lnTo>
                  <a:pt x="2" y="53"/>
                </a:lnTo>
                <a:lnTo>
                  <a:pt x="6" y="53"/>
                </a:lnTo>
                <a:lnTo>
                  <a:pt x="7" y="54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7" y="46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5" y="25"/>
                </a:lnTo>
                <a:lnTo>
                  <a:pt x="11" y="24"/>
                </a:lnTo>
                <a:lnTo>
                  <a:pt x="6" y="24"/>
                </a:lnTo>
                <a:lnTo>
                  <a:pt x="2" y="2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2227263" y="33067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227263" y="31337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2227263" y="29606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2227263" y="27892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>
            <a:off x="2227263" y="26146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2041525" y="2565400"/>
            <a:ext cx="61913" cy="9683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3" y="1"/>
              </a:cxn>
              <a:cxn ang="0">
                <a:pos x="27" y="3"/>
              </a:cxn>
              <a:cxn ang="0">
                <a:pos x="31" y="6"/>
              </a:cxn>
              <a:cxn ang="0">
                <a:pos x="33" y="8"/>
              </a:cxn>
              <a:cxn ang="0">
                <a:pos x="34" y="10"/>
              </a:cxn>
              <a:cxn ang="0">
                <a:pos x="35" y="13"/>
              </a:cxn>
              <a:cxn ang="0">
                <a:pos x="35" y="17"/>
              </a:cxn>
              <a:cxn ang="0">
                <a:pos x="34" y="20"/>
              </a:cxn>
              <a:cxn ang="0">
                <a:pos x="33" y="25"/>
              </a:cxn>
              <a:cxn ang="0">
                <a:pos x="29" y="32"/>
              </a:cxn>
              <a:cxn ang="0">
                <a:pos x="23" y="41"/>
              </a:cxn>
              <a:cxn ang="0">
                <a:pos x="8" y="55"/>
              </a:cxn>
              <a:cxn ang="0">
                <a:pos x="31" y="55"/>
              </a:cxn>
              <a:cxn ang="0">
                <a:pos x="33" y="54"/>
              </a:cxn>
              <a:cxn ang="0">
                <a:pos x="33" y="54"/>
              </a:cxn>
              <a:cxn ang="0">
                <a:pos x="37" y="51"/>
              </a:cxn>
              <a:cxn ang="0">
                <a:pos x="39" y="51"/>
              </a:cxn>
              <a:cxn ang="0">
                <a:pos x="35" y="61"/>
              </a:cxn>
              <a:cxn ang="0">
                <a:pos x="0" y="61"/>
              </a:cxn>
              <a:cxn ang="0">
                <a:pos x="0" y="60"/>
              </a:cxn>
              <a:cxn ang="0">
                <a:pos x="16" y="43"/>
              </a:cxn>
              <a:cxn ang="0">
                <a:pos x="22" y="37"/>
              </a:cxn>
              <a:cxn ang="0">
                <a:pos x="26" y="28"/>
              </a:cxn>
              <a:cxn ang="0">
                <a:pos x="28" y="20"/>
              </a:cxn>
              <a:cxn ang="0">
                <a:pos x="27" y="17"/>
              </a:cxn>
              <a:cxn ang="0">
                <a:pos x="26" y="14"/>
              </a:cxn>
              <a:cxn ang="0">
                <a:pos x="24" y="11"/>
              </a:cxn>
              <a:cxn ang="0">
                <a:pos x="23" y="10"/>
              </a:cxn>
              <a:cxn ang="0">
                <a:pos x="21" y="9"/>
              </a:cxn>
              <a:cxn ang="0">
                <a:pos x="18" y="8"/>
              </a:cxn>
              <a:cxn ang="0">
                <a:pos x="13" y="8"/>
              </a:cxn>
              <a:cxn ang="0">
                <a:pos x="10" y="9"/>
              </a:cxn>
              <a:cxn ang="0">
                <a:pos x="7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18"/>
              </a:cxn>
              <a:cxn ang="0">
                <a:pos x="3" y="10"/>
              </a:cxn>
              <a:cxn ang="0">
                <a:pos x="4" y="8"/>
              </a:cxn>
              <a:cxn ang="0">
                <a:pos x="6" y="6"/>
              </a:cxn>
              <a:cxn ang="0">
                <a:pos x="12" y="2"/>
              </a:cxn>
              <a:cxn ang="0">
                <a:pos x="19" y="0"/>
              </a:cxn>
            </a:cxnLst>
            <a:rect l="0" t="0" r="r" b="b"/>
            <a:pathLst>
              <a:path w="39" h="61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1" y="6"/>
                </a:lnTo>
                <a:lnTo>
                  <a:pt x="33" y="8"/>
                </a:lnTo>
                <a:lnTo>
                  <a:pt x="34" y="10"/>
                </a:lnTo>
                <a:lnTo>
                  <a:pt x="35" y="13"/>
                </a:lnTo>
                <a:lnTo>
                  <a:pt x="35" y="17"/>
                </a:lnTo>
                <a:lnTo>
                  <a:pt x="34" y="20"/>
                </a:lnTo>
                <a:lnTo>
                  <a:pt x="33" y="25"/>
                </a:lnTo>
                <a:lnTo>
                  <a:pt x="29" y="32"/>
                </a:lnTo>
                <a:lnTo>
                  <a:pt x="23" y="41"/>
                </a:lnTo>
                <a:lnTo>
                  <a:pt x="8" y="55"/>
                </a:lnTo>
                <a:lnTo>
                  <a:pt x="31" y="55"/>
                </a:lnTo>
                <a:lnTo>
                  <a:pt x="33" y="54"/>
                </a:lnTo>
                <a:lnTo>
                  <a:pt x="33" y="54"/>
                </a:lnTo>
                <a:lnTo>
                  <a:pt x="37" y="51"/>
                </a:lnTo>
                <a:lnTo>
                  <a:pt x="39" y="51"/>
                </a:lnTo>
                <a:lnTo>
                  <a:pt x="35" y="61"/>
                </a:lnTo>
                <a:lnTo>
                  <a:pt x="0" y="61"/>
                </a:lnTo>
                <a:lnTo>
                  <a:pt x="0" y="60"/>
                </a:lnTo>
                <a:lnTo>
                  <a:pt x="16" y="43"/>
                </a:lnTo>
                <a:lnTo>
                  <a:pt x="22" y="37"/>
                </a:lnTo>
                <a:lnTo>
                  <a:pt x="26" y="28"/>
                </a:lnTo>
                <a:lnTo>
                  <a:pt x="28" y="20"/>
                </a:lnTo>
                <a:lnTo>
                  <a:pt x="27" y="17"/>
                </a:lnTo>
                <a:lnTo>
                  <a:pt x="26" y="14"/>
                </a:lnTo>
                <a:lnTo>
                  <a:pt x="24" y="11"/>
                </a:lnTo>
                <a:lnTo>
                  <a:pt x="23" y="10"/>
                </a:lnTo>
                <a:lnTo>
                  <a:pt x="21" y="9"/>
                </a:lnTo>
                <a:lnTo>
                  <a:pt x="18" y="8"/>
                </a:lnTo>
                <a:lnTo>
                  <a:pt x="13" y="8"/>
                </a:lnTo>
                <a:lnTo>
                  <a:pt x="10" y="9"/>
                </a:lnTo>
                <a:lnTo>
                  <a:pt x="7" y="10"/>
                </a:lnTo>
                <a:lnTo>
                  <a:pt x="4" y="13"/>
                </a:lnTo>
                <a:lnTo>
                  <a:pt x="3" y="15"/>
                </a:lnTo>
                <a:lnTo>
                  <a:pt x="3" y="18"/>
                </a:lnTo>
                <a:lnTo>
                  <a:pt x="1" y="18"/>
                </a:lnTo>
                <a:lnTo>
                  <a:pt x="3" y="10"/>
                </a:lnTo>
                <a:lnTo>
                  <a:pt x="4" y="8"/>
                </a:lnTo>
                <a:lnTo>
                  <a:pt x="6" y="6"/>
                </a:lnTo>
                <a:lnTo>
                  <a:pt x="12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4" name="Freeform 80"/>
          <p:cNvSpPr>
            <a:spLocks noEditPoints="1"/>
          </p:cNvSpPr>
          <p:nvPr/>
        </p:nvSpPr>
        <p:spPr bwMode="auto">
          <a:xfrm>
            <a:off x="2114550" y="2565400"/>
            <a:ext cx="60325" cy="9842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16" y="5"/>
              </a:cxn>
              <a:cxn ang="0">
                <a:pos x="15" y="7"/>
              </a:cxn>
              <a:cxn ang="0">
                <a:pos x="13" y="9"/>
              </a:cxn>
              <a:cxn ang="0">
                <a:pos x="12" y="11"/>
              </a:cxn>
              <a:cxn ang="0">
                <a:pos x="10" y="14"/>
              </a:cxn>
              <a:cxn ang="0">
                <a:pos x="10" y="18"/>
              </a:cxn>
              <a:cxn ang="0">
                <a:pos x="9" y="26"/>
              </a:cxn>
              <a:cxn ang="0">
                <a:pos x="8" y="33"/>
              </a:cxn>
              <a:cxn ang="0">
                <a:pos x="9" y="44"/>
              </a:cxn>
              <a:cxn ang="0">
                <a:pos x="12" y="53"/>
              </a:cxn>
              <a:cxn ang="0">
                <a:pos x="13" y="56"/>
              </a:cxn>
              <a:cxn ang="0">
                <a:pos x="17" y="60"/>
              </a:cxn>
              <a:cxn ang="0">
                <a:pos x="21" y="60"/>
              </a:cxn>
              <a:cxn ang="0">
                <a:pos x="22" y="59"/>
              </a:cxn>
              <a:cxn ang="0">
                <a:pos x="24" y="58"/>
              </a:cxn>
              <a:cxn ang="0">
                <a:pos x="26" y="56"/>
              </a:cxn>
              <a:cxn ang="0">
                <a:pos x="27" y="51"/>
              </a:cxn>
              <a:cxn ang="0">
                <a:pos x="28" y="41"/>
              </a:cxn>
              <a:cxn ang="0">
                <a:pos x="29" y="29"/>
              </a:cxn>
              <a:cxn ang="0">
                <a:pos x="28" y="20"/>
              </a:cxn>
              <a:cxn ang="0">
                <a:pos x="27" y="12"/>
              </a:cxn>
              <a:cxn ang="0">
                <a:pos x="27" y="10"/>
              </a:cxn>
              <a:cxn ang="0">
                <a:pos x="26" y="8"/>
              </a:cxn>
              <a:cxn ang="0">
                <a:pos x="23" y="5"/>
              </a:cxn>
              <a:cxn ang="0">
                <a:pos x="19" y="3"/>
              </a:cxn>
              <a:cxn ang="0">
                <a:pos x="19" y="0"/>
              </a:cxn>
              <a:cxn ang="0">
                <a:pos x="23" y="1"/>
              </a:cxn>
              <a:cxn ang="0">
                <a:pos x="26" y="2"/>
              </a:cxn>
              <a:cxn ang="0">
                <a:pos x="28" y="4"/>
              </a:cxn>
              <a:cxn ang="0">
                <a:pos x="31" y="8"/>
              </a:cxn>
              <a:cxn ang="0">
                <a:pos x="35" y="14"/>
              </a:cxn>
              <a:cxn ang="0">
                <a:pos x="38" y="21"/>
              </a:cxn>
              <a:cxn ang="0">
                <a:pos x="38" y="31"/>
              </a:cxn>
              <a:cxn ang="0">
                <a:pos x="37" y="41"/>
              </a:cxn>
              <a:cxn ang="0">
                <a:pos x="35" y="49"/>
              </a:cxn>
              <a:cxn ang="0">
                <a:pos x="33" y="53"/>
              </a:cxn>
              <a:cxn ang="0">
                <a:pos x="30" y="57"/>
              </a:cxn>
              <a:cxn ang="0">
                <a:pos x="27" y="60"/>
              </a:cxn>
              <a:cxn ang="0">
                <a:pos x="23" y="61"/>
              </a:cxn>
              <a:cxn ang="0">
                <a:pos x="19" y="62"/>
              </a:cxn>
              <a:cxn ang="0">
                <a:pos x="16" y="62"/>
              </a:cxn>
              <a:cxn ang="0">
                <a:pos x="10" y="59"/>
              </a:cxn>
              <a:cxn ang="0">
                <a:pos x="7" y="56"/>
              </a:cxn>
              <a:cxn ang="0">
                <a:pos x="5" y="52"/>
              </a:cxn>
              <a:cxn ang="0">
                <a:pos x="2" y="43"/>
              </a:cxn>
              <a:cxn ang="0">
                <a:pos x="0" y="31"/>
              </a:cxn>
              <a:cxn ang="0">
                <a:pos x="1" y="22"/>
              </a:cxn>
              <a:cxn ang="0">
                <a:pos x="3" y="15"/>
              </a:cxn>
              <a:cxn ang="0">
                <a:pos x="6" y="10"/>
              </a:cxn>
              <a:cxn ang="0">
                <a:pos x="8" y="7"/>
              </a:cxn>
              <a:cxn ang="0">
                <a:pos x="12" y="3"/>
              </a:cxn>
              <a:cxn ang="0">
                <a:pos x="15" y="2"/>
              </a:cxn>
              <a:cxn ang="0">
                <a:pos x="17" y="1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9" y="3"/>
                </a:moveTo>
                <a:lnTo>
                  <a:pt x="16" y="5"/>
                </a:lnTo>
                <a:lnTo>
                  <a:pt x="15" y="7"/>
                </a:lnTo>
                <a:lnTo>
                  <a:pt x="13" y="9"/>
                </a:lnTo>
                <a:lnTo>
                  <a:pt x="12" y="11"/>
                </a:lnTo>
                <a:lnTo>
                  <a:pt x="10" y="14"/>
                </a:lnTo>
                <a:lnTo>
                  <a:pt x="10" y="18"/>
                </a:lnTo>
                <a:lnTo>
                  <a:pt x="9" y="26"/>
                </a:lnTo>
                <a:lnTo>
                  <a:pt x="8" y="33"/>
                </a:lnTo>
                <a:lnTo>
                  <a:pt x="9" y="44"/>
                </a:lnTo>
                <a:lnTo>
                  <a:pt x="12" y="53"/>
                </a:lnTo>
                <a:lnTo>
                  <a:pt x="13" y="56"/>
                </a:lnTo>
                <a:lnTo>
                  <a:pt x="17" y="60"/>
                </a:lnTo>
                <a:lnTo>
                  <a:pt x="21" y="60"/>
                </a:lnTo>
                <a:lnTo>
                  <a:pt x="22" y="59"/>
                </a:lnTo>
                <a:lnTo>
                  <a:pt x="24" y="58"/>
                </a:lnTo>
                <a:lnTo>
                  <a:pt x="26" y="56"/>
                </a:lnTo>
                <a:lnTo>
                  <a:pt x="27" y="51"/>
                </a:lnTo>
                <a:lnTo>
                  <a:pt x="28" y="41"/>
                </a:lnTo>
                <a:lnTo>
                  <a:pt x="29" y="29"/>
                </a:lnTo>
                <a:lnTo>
                  <a:pt x="28" y="20"/>
                </a:lnTo>
                <a:lnTo>
                  <a:pt x="27" y="12"/>
                </a:lnTo>
                <a:lnTo>
                  <a:pt x="27" y="10"/>
                </a:lnTo>
                <a:lnTo>
                  <a:pt x="26" y="8"/>
                </a:lnTo>
                <a:lnTo>
                  <a:pt x="23" y="5"/>
                </a:lnTo>
                <a:lnTo>
                  <a:pt x="19" y="3"/>
                </a:lnTo>
                <a:close/>
                <a:moveTo>
                  <a:pt x="19" y="0"/>
                </a:moveTo>
                <a:lnTo>
                  <a:pt x="23" y="1"/>
                </a:lnTo>
                <a:lnTo>
                  <a:pt x="26" y="2"/>
                </a:lnTo>
                <a:lnTo>
                  <a:pt x="28" y="4"/>
                </a:lnTo>
                <a:lnTo>
                  <a:pt x="31" y="8"/>
                </a:lnTo>
                <a:lnTo>
                  <a:pt x="35" y="14"/>
                </a:lnTo>
                <a:lnTo>
                  <a:pt x="38" y="21"/>
                </a:lnTo>
                <a:lnTo>
                  <a:pt x="38" y="31"/>
                </a:lnTo>
                <a:lnTo>
                  <a:pt x="37" y="41"/>
                </a:lnTo>
                <a:lnTo>
                  <a:pt x="35" y="49"/>
                </a:lnTo>
                <a:lnTo>
                  <a:pt x="33" y="53"/>
                </a:lnTo>
                <a:lnTo>
                  <a:pt x="30" y="57"/>
                </a:lnTo>
                <a:lnTo>
                  <a:pt x="27" y="60"/>
                </a:lnTo>
                <a:lnTo>
                  <a:pt x="23" y="61"/>
                </a:lnTo>
                <a:lnTo>
                  <a:pt x="19" y="62"/>
                </a:lnTo>
                <a:lnTo>
                  <a:pt x="16" y="62"/>
                </a:lnTo>
                <a:lnTo>
                  <a:pt x="10" y="59"/>
                </a:lnTo>
                <a:lnTo>
                  <a:pt x="7" y="56"/>
                </a:lnTo>
                <a:lnTo>
                  <a:pt x="5" y="52"/>
                </a:lnTo>
                <a:lnTo>
                  <a:pt x="2" y="43"/>
                </a:lnTo>
                <a:lnTo>
                  <a:pt x="0" y="31"/>
                </a:lnTo>
                <a:lnTo>
                  <a:pt x="1" y="22"/>
                </a:lnTo>
                <a:lnTo>
                  <a:pt x="3" y="15"/>
                </a:lnTo>
                <a:lnTo>
                  <a:pt x="6" y="10"/>
                </a:lnTo>
                <a:lnTo>
                  <a:pt x="8" y="7"/>
                </a:lnTo>
                <a:lnTo>
                  <a:pt x="12" y="3"/>
                </a:lnTo>
                <a:lnTo>
                  <a:pt x="15" y="2"/>
                </a:lnTo>
                <a:lnTo>
                  <a:pt x="17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>
            <a:off x="2227263" y="24431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>
            <a:off x="2227263" y="227171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7" name="Line 83"/>
          <p:cNvSpPr>
            <a:spLocks noChangeShapeType="1"/>
          </p:cNvSpPr>
          <p:nvPr/>
        </p:nvSpPr>
        <p:spPr bwMode="auto">
          <a:xfrm>
            <a:off x="2227263" y="20970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8" name="Line 84"/>
          <p:cNvSpPr>
            <a:spLocks noChangeShapeType="1"/>
          </p:cNvSpPr>
          <p:nvPr/>
        </p:nvSpPr>
        <p:spPr bwMode="auto">
          <a:xfrm>
            <a:off x="2227263" y="19256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>
            <a:off x="2227263" y="1752600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2041525" y="1701800"/>
            <a:ext cx="61913" cy="9683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3" y="1"/>
              </a:cxn>
              <a:cxn ang="0">
                <a:pos x="27" y="3"/>
              </a:cxn>
              <a:cxn ang="0">
                <a:pos x="31" y="5"/>
              </a:cxn>
              <a:cxn ang="0">
                <a:pos x="33" y="7"/>
              </a:cxn>
              <a:cxn ang="0">
                <a:pos x="34" y="10"/>
              </a:cxn>
              <a:cxn ang="0">
                <a:pos x="35" y="13"/>
              </a:cxn>
              <a:cxn ang="0">
                <a:pos x="35" y="16"/>
              </a:cxn>
              <a:cxn ang="0">
                <a:pos x="34" y="20"/>
              </a:cxn>
              <a:cxn ang="0">
                <a:pos x="33" y="25"/>
              </a:cxn>
              <a:cxn ang="0">
                <a:pos x="29" y="32"/>
              </a:cxn>
              <a:cxn ang="0">
                <a:pos x="23" y="40"/>
              </a:cxn>
              <a:cxn ang="0">
                <a:pos x="8" y="55"/>
              </a:cxn>
              <a:cxn ang="0">
                <a:pos x="31" y="55"/>
              </a:cxn>
              <a:cxn ang="0">
                <a:pos x="33" y="54"/>
              </a:cxn>
              <a:cxn ang="0">
                <a:pos x="33" y="54"/>
              </a:cxn>
              <a:cxn ang="0">
                <a:pos x="37" y="50"/>
              </a:cxn>
              <a:cxn ang="0">
                <a:pos x="39" y="50"/>
              </a:cxn>
              <a:cxn ang="0">
                <a:pos x="35" y="61"/>
              </a:cxn>
              <a:cxn ang="0">
                <a:pos x="0" y="61"/>
              </a:cxn>
              <a:cxn ang="0">
                <a:pos x="0" y="59"/>
              </a:cxn>
              <a:cxn ang="0">
                <a:pos x="16" y="43"/>
              </a:cxn>
              <a:cxn ang="0">
                <a:pos x="22" y="36"/>
              </a:cxn>
              <a:cxn ang="0">
                <a:pos x="26" y="27"/>
              </a:cxn>
              <a:cxn ang="0">
                <a:pos x="28" y="20"/>
              </a:cxn>
              <a:cxn ang="0">
                <a:pos x="27" y="16"/>
              </a:cxn>
              <a:cxn ang="0">
                <a:pos x="26" y="14"/>
              </a:cxn>
              <a:cxn ang="0">
                <a:pos x="24" y="11"/>
              </a:cxn>
              <a:cxn ang="0">
                <a:pos x="23" y="9"/>
              </a:cxn>
              <a:cxn ang="0">
                <a:pos x="21" y="8"/>
              </a:cxn>
              <a:cxn ang="0">
                <a:pos x="18" y="7"/>
              </a:cxn>
              <a:cxn ang="0">
                <a:pos x="13" y="7"/>
              </a:cxn>
              <a:cxn ang="0">
                <a:pos x="10" y="8"/>
              </a:cxn>
              <a:cxn ang="0">
                <a:pos x="7" y="10"/>
              </a:cxn>
              <a:cxn ang="0">
                <a:pos x="4" y="13"/>
              </a:cxn>
              <a:cxn ang="0">
                <a:pos x="3" y="15"/>
              </a:cxn>
              <a:cxn ang="0">
                <a:pos x="3" y="17"/>
              </a:cxn>
              <a:cxn ang="0">
                <a:pos x="1" y="17"/>
              </a:cxn>
              <a:cxn ang="0">
                <a:pos x="3" y="10"/>
              </a:cxn>
              <a:cxn ang="0">
                <a:pos x="4" y="7"/>
              </a:cxn>
              <a:cxn ang="0">
                <a:pos x="6" y="5"/>
              </a:cxn>
              <a:cxn ang="0">
                <a:pos x="12" y="2"/>
              </a:cxn>
              <a:cxn ang="0">
                <a:pos x="19" y="0"/>
              </a:cxn>
            </a:cxnLst>
            <a:rect l="0" t="0" r="r" b="b"/>
            <a:pathLst>
              <a:path w="39" h="61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1" y="5"/>
                </a:lnTo>
                <a:lnTo>
                  <a:pt x="33" y="7"/>
                </a:lnTo>
                <a:lnTo>
                  <a:pt x="34" y="10"/>
                </a:lnTo>
                <a:lnTo>
                  <a:pt x="35" y="13"/>
                </a:lnTo>
                <a:lnTo>
                  <a:pt x="35" y="16"/>
                </a:lnTo>
                <a:lnTo>
                  <a:pt x="34" y="20"/>
                </a:lnTo>
                <a:lnTo>
                  <a:pt x="33" y="25"/>
                </a:lnTo>
                <a:lnTo>
                  <a:pt x="29" y="32"/>
                </a:lnTo>
                <a:lnTo>
                  <a:pt x="23" y="40"/>
                </a:lnTo>
                <a:lnTo>
                  <a:pt x="8" y="55"/>
                </a:lnTo>
                <a:lnTo>
                  <a:pt x="31" y="55"/>
                </a:lnTo>
                <a:lnTo>
                  <a:pt x="33" y="54"/>
                </a:lnTo>
                <a:lnTo>
                  <a:pt x="33" y="54"/>
                </a:lnTo>
                <a:lnTo>
                  <a:pt x="37" y="50"/>
                </a:lnTo>
                <a:lnTo>
                  <a:pt x="39" y="50"/>
                </a:lnTo>
                <a:lnTo>
                  <a:pt x="35" y="61"/>
                </a:lnTo>
                <a:lnTo>
                  <a:pt x="0" y="61"/>
                </a:lnTo>
                <a:lnTo>
                  <a:pt x="0" y="59"/>
                </a:lnTo>
                <a:lnTo>
                  <a:pt x="16" y="43"/>
                </a:lnTo>
                <a:lnTo>
                  <a:pt x="22" y="36"/>
                </a:lnTo>
                <a:lnTo>
                  <a:pt x="26" y="27"/>
                </a:lnTo>
                <a:lnTo>
                  <a:pt x="28" y="20"/>
                </a:lnTo>
                <a:lnTo>
                  <a:pt x="27" y="16"/>
                </a:lnTo>
                <a:lnTo>
                  <a:pt x="26" y="14"/>
                </a:lnTo>
                <a:lnTo>
                  <a:pt x="24" y="11"/>
                </a:lnTo>
                <a:lnTo>
                  <a:pt x="23" y="9"/>
                </a:lnTo>
                <a:lnTo>
                  <a:pt x="21" y="8"/>
                </a:lnTo>
                <a:lnTo>
                  <a:pt x="18" y="7"/>
                </a:lnTo>
                <a:lnTo>
                  <a:pt x="13" y="7"/>
                </a:lnTo>
                <a:lnTo>
                  <a:pt x="10" y="8"/>
                </a:lnTo>
                <a:lnTo>
                  <a:pt x="7" y="10"/>
                </a:lnTo>
                <a:lnTo>
                  <a:pt x="4" y="13"/>
                </a:lnTo>
                <a:lnTo>
                  <a:pt x="3" y="15"/>
                </a:lnTo>
                <a:lnTo>
                  <a:pt x="3" y="17"/>
                </a:lnTo>
                <a:lnTo>
                  <a:pt x="1" y="17"/>
                </a:lnTo>
                <a:lnTo>
                  <a:pt x="3" y="10"/>
                </a:lnTo>
                <a:lnTo>
                  <a:pt x="4" y="7"/>
                </a:lnTo>
                <a:lnTo>
                  <a:pt x="6" y="5"/>
                </a:lnTo>
                <a:lnTo>
                  <a:pt x="12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2116138" y="1703388"/>
            <a:ext cx="53975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4" y="0"/>
              </a:cxn>
              <a:cxn ang="0">
                <a:pos x="30" y="8"/>
              </a:cxn>
              <a:cxn ang="0">
                <a:pos x="13" y="8"/>
              </a:cxn>
              <a:cxn ang="0">
                <a:pos x="9" y="16"/>
              </a:cxn>
              <a:cxn ang="0">
                <a:pos x="19" y="19"/>
              </a:cxn>
              <a:cxn ang="0">
                <a:pos x="27" y="25"/>
              </a:cxn>
              <a:cxn ang="0">
                <a:pos x="30" y="27"/>
              </a:cxn>
              <a:cxn ang="0">
                <a:pos x="32" y="31"/>
              </a:cxn>
              <a:cxn ang="0">
                <a:pos x="33" y="35"/>
              </a:cxn>
              <a:cxn ang="0">
                <a:pos x="33" y="42"/>
              </a:cxn>
              <a:cxn ang="0">
                <a:pos x="30" y="50"/>
              </a:cxn>
              <a:cxn ang="0">
                <a:pos x="28" y="53"/>
              </a:cxn>
              <a:cxn ang="0">
                <a:pos x="26" y="55"/>
              </a:cxn>
              <a:cxn ang="0">
                <a:pos x="24" y="56"/>
              </a:cxn>
              <a:cxn ang="0">
                <a:pos x="20" y="58"/>
              </a:cxn>
              <a:cxn ang="0">
                <a:pos x="17" y="60"/>
              </a:cxn>
              <a:cxn ang="0">
                <a:pos x="14" y="61"/>
              </a:cxn>
              <a:cxn ang="0">
                <a:pos x="6" y="61"/>
              </a:cxn>
              <a:cxn ang="0">
                <a:pos x="5" y="60"/>
              </a:cxn>
              <a:cxn ang="0">
                <a:pos x="3" y="59"/>
              </a:cxn>
              <a:cxn ang="0">
                <a:pos x="2" y="58"/>
              </a:cxn>
              <a:cxn ang="0">
                <a:pos x="1" y="56"/>
              </a:cxn>
              <a:cxn ang="0">
                <a:pos x="0" y="55"/>
              </a:cxn>
              <a:cxn ang="0">
                <a:pos x="0" y="55"/>
              </a:cxn>
              <a:cxn ang="0">
                <a:pos x="2" y="53"/>
              </a:cxn>
              <a:cxn ang="0">
                <a:pos x="6" y="53"/>
              </a:cxn>
              <a:cxn ang="0">
                <a:pos x="7" y="54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7" y="46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5" y="25"/>
              </a:cxn>
              <a:cxn ang="0">
                <a:pos x="11" y="25"/>
              </a:cxn>
              <a:cxn ang="0">
                <a:pos x="6" y="24"/>
              </a:cxn>
              <a:cxn ang="0">
                <a:pos x="2" y="24"/>
              </a:cxn>
              <a:cxn ang="0">
                <a:pos x="14" y="0"/>
              </a:cxn>
            </a:cxnLst>
            <a:rect l="0" t="0" r="r" b="b"/>
            <a:pathLst>
              <a:path w="34" h="61">
                <a:moveTo>
                  <a:pt x="14" y="0"/>
                </a:moveTo>
                <a:lnTo>
                  <a:pt x="34" y="0"/>
                </a:lnTo>
                <a:lnTo>
                  <a:pt x="30" y="8"/>
                </a:lnTo>
                <a:lnTo>
                  <a:pt x="13" y="8"/>
                </a:lnTo>
                <a:lnTo>
                  <a:pt x="9" y="16"/>
                </a:lnTo>
                <a:lnTo>
                  <a:pt x="19" y="19"/>
                </a:lnTo>
                <a:lnTo>
                  <a:pt x="27" y="25"/>
                </a:lnTo>
                <a:lnTo>
                  <a:pt x="30" y="27"/>
                </a:lnTo>
                <a:lnTo>
                  <a:pt x="32" y="31"/>
                </a:lnTo>
                <a:lnTo>
                  <a:pt x="33" y="35"/>
                </a:lnTo>
                <a:lnTo>
                  <a:pt x="33" y="42"/>
                </a:lnTo>
                <a:lnTo>
                  <a:pt x="30" y="50"/>
                </a:lnTo>
                <a:lnTo>
                  <a:pt x="28" y="53"/>
                </a:lnTo>
                <a:lnTo>
                  <a:pt x="26" y="55"/>
                </a:lnTo>
                <a:lnTo>
                  <a:pt x="24" y="56"/>
                </a:lnTo>
                <a:lnTo>
                  <a:pt x="20" y="58"/>
                </a:lnTo>
                <a:lnTo>
                  <a:pt x="17" y="60"/>
                </a:lnTo>
                <a:lnTo>
                  <a:pt x="14" y="61"/>
                </a:lnTo>
                <a:lnTo>
                  <a:pt x="6" y="61"/>
                </a:lnTo>
                <a:lnTo>
                  <a:pt x="5" y="60"/>
                </a:lnTo>
                <a:lnTo>
                  <a:pt x="3" y="59"/>
                </a:lnTo>
                <a:lnTo>
                  <a:pt x="2" y="58"/>
                </a:lnTo>
                <a:lnTo>
                  <a:pt x="1" y="56"/>
                </a:lnTo>
                <a:lnTo>
                  <a:pt x="0" y="55"/>
                </a:lnTo>
                <a:lnTo>
                  <a:pt x="0" y="55"/>
                </a:lnTo>
                <a:lnTo>
                  <a:pt x="2" y="53"/>
                </a:lnTo>
                <a:lnTo>
                  <a:pt x="6" y="53"/>
                </a:lnTo>
                <a:lnTo>
                  <a:pt x="7" y="54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7" y="46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5" y="25"/>
                </a:lnTo>
                <a:lnTo>
                  <a:pt x="11" y="25"/>
                </a:lnTo>
                <a:lnTo>
                  <a:pt x="6" y="24"/>
                </a:lnTo>
                <a:lnTo>
                  <a:pt x="2" y="2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>
            <a:off x="2227263" y="15811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 flipV="1">
            <a:off x="2227263" y="1522413"/>
            <a:ext cx="1588" cy="464026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" name="Picture 9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792720" y="3732319"/>
            <a:ext cx="1027306" cy="382376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11659" y="1907226"/>
            <a:ext cx="1393274" cy="544513"/>
          </a:xfrm>
          <a:prstGeom prst="rect">
            <a:avLst/>
          </a:prstGeom>
          <a:noFill/>
          <a:ln/>
          <a:effectLst/>
        </p:spPr>
      </p:pic>
      <p:pic>
        <p:nvPicPr>
          <p:cNvPr id="94" name="Picture 9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4866" y="1836737"/>
            <a:ext cx="1856259" cy="685491"/>
          </a:xfrm>
          <a:prstGeom prst="rect">
            <a:avLst/>
          </a:prstGeom>
          <a:noFill/>
          <a:ln/>
          <a:effectLst/>
        </p:spPr>
      </p:pic>
      <p:sp>
        <p:nvSpPr>
          <p:cNvPr id="95" name="TextBox 94"/>
          <p:cNvSpPr txBox="1"/>
          <p:nvPr/>
        </p:nvSpPr>
        <p:spPr>
          <a:xfrm>
            <a:off x="2013625" y="6089509"/>
            <a:ext cx="42801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0.5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6"/>
          <p:cNvSpPr>
            <a:spLocks noChangeAspect="1" noChangeArrowheads="1"/>
          </p:cNvSpPr>
          <p:nvPr/>
        </p:nvSpPr>
        <p:spPr bwMode="auto">
          <a:xfrm>
            <a:off x="1241425" y="2798763"/>
            <a:ext cx="6661150" cy="151288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0243" name="Oval 64"/>
          <p:cNvSpPr>
            <a:spLocks noChangeArrowheads="1"/>
          </p:cNvSpPr>
          <p:nvPr/>
        </p:nvSpPr>
        <p:spPr bwMode="auto">
          <a:xfrm>
            <a:off x="2592388" y="3148013"/>
            <a:ext cx="1530350" cy="8112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Perfect hashing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601788" y="1379538"/>
            <a:ext cx="6030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Suppose that </a:t>
            </a:r>
            <a:r>
              <a:rPr lang="en-US" i="1">
                <a:solidFill>
                  <a:srgbClr val="0000FF"/>
                </a:solidFill>
              </a:rPr>
              <a:t>D</a:t>
            </a:r>
            <a:r>
              <a:rPr lang="en-US"/>
              <a:t> is static.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31800" y="1898650"/>
            <a:ext cx="8461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want to implement </a:t>
            </a:r>
            <a:r>
              <a:rPr lang="en-US">
                <a:solidFill>
                  <a:srgbClr val="008000"/>
                </a:solidFill>
              </a:rPr>
              <a:t>Find</a:t>
            </a:r>
            <a:r>
              <a:rPr lang="en-US"/>
              <a:t> is </a:t>
            </a:r>
            <a:r>
              <a:rPr lang="en-US">
                <a:solidFill>
                  <a:srgbClr val="FF0000"/>
                </a:solidFill>
              </a:rPr>
              <a:t>O(1)</a:t>
            </a:r>
            <a:r>
              <a:rPr lang="en-US"/>
              <a:t> worst case time.</a:t>
            </a:r>
          </a:p>
        </p:txBody>
      </p:sp>
      <p:sp>
        <p:nvSpPr>
          <p:cNvPr id="10247" name="Oval 7"/>
          <p:cNvSpPr>
            <a:spLocks noChangeAspect="1" noChangeArrowheads="1"/>
          </p:cNvSpPr>
          <p:nvPr/>
        </p:nvSpPr>
        <p:spPr bwMode="auto">
          <a:xfrm>
            <a:off x="3132138" y="3508375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8" name="Oval 8"/>
          <p:cNvSpPr>
            <a:spLocks noChangeAspect="1" noChangeArrowheads="1"/>
          </p:cNvSpPr>
          <p:nvPr/>
        </p:nvSpPr>
        <p:spPr bwMode="auto">
          <a:xfrm>
            <a:off x="3762375" y="3417888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9" name="Oval 9"/>
          <p:cNvSpPr>
            <a:spLocks noChangeAspect="1" noChangeArrowheads="1"/>
          </p:cNvSpPr>
          <p:nvPr/>
        </p:nvSpPr>
        <p:spPr bwMode="auto">
          <a:xfrm>
            <a:off x="3671888" y="3778250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0" name="Oval 10"/>
          <p:cNvSpPr>
            <a:spLocks noChangeAspect="1" noChangeArrowheads="1"/>
          </p:cNvSpPr>
          <p:nvPr/>
        </p:nvSpPr>
        <p:spPr bwMode="auto">
          <a:xfrm>
            <a:off x="3581400" y="3328988"/>
            <a:ext cx="76200" cy="746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1" name="Oval 11"/>
          <p:cNvSpPr>
            <a:spLocks noChangeAspect="1" noChangeArrowheads="1"/>
          </p:cNvSpPr>
          <p:nvPr/>
        </p:nvSpPr>
        <p:spPr bwMode="auto">
          <a:xfrm>
            <a:off x="2862263" y="3608388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2" name="Oval 12"/>
          <p:cNvSpPr>
            <a:spLocks noChangeAspect="1" noChangeArrowheads="1"/>
          </p:cNvSpPr>
          <p:nvPr/>
        </p:nvSpPr>
        <p:spPr bwMode="auto">
          <a:xfrm>
            <a:off x="3492500" y="3598863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3" name="Oval 13"/>
          <p:cNvSpPr>
            <a:spLocks noChangeAspect="1" noChangeArrowheads="1"/>
          </p:cNvSpPr>
          <p:nvPr/>
        </p:nvSpPr>
        <p:spPr bwMode="auto">
          <a:xfrm>
            <a:off x="3851275" y="3598863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4" name="Oval 14"/>
          <p:cNvSpPr>
            <a:spLocks noChangeAspect="1" noChangeArrowheads="1"/>
          </p:cNvSpPr>
          <p:nvPr/>
        </p:nvSpPr>
        <p:spPr bwMode="auto">
          <a:xfrm>
            <a:off x="3402013" y="32385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5" name="Oval 15"/>
          <p:cNvSpPr>
            <a:spLocks noChangeAspect="1" noChangeArrowheads="1"/>
          </p:cNvSpPr>
          <p:nvPr/>
        </p:nvSpPr>
        <p:spPr bwMode="auto">
          <a:xfrm>
            <a:off x="3311525" y="3778250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6" name="Oval 16"/>
          <p:cNvSpPr>
            <a:spLocks noChangeAspect="1" noChangeArrowheads="1"/>
          </p:cNvSpPr>
          <p:nvPr/>
        </p:nvSpPr>
        <p:spPr bwMode="auto">
          <a:xfrm>
            <a:off x="2951163" y="3408363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0257" name="AutoShape 17"/>
          <p:cNvCxnSpPr>
            <a:cxnSpLocks noChangeAspect="1" noChangeShapeType="1"/>
            <a:stCxn id="10247" idx="4"/>
            <a:endCxn id="10269" idx="0"/>
          </p:cNvCxnSpPr>
          <p:nvPr/>
        </p:nvCxnSpPr>
        <p:spPr bwMode="auto">
          <a:xfrm rot="5400000">
            <a:off x="1183482" y="3390106"/>
            <a:ext cx="1792288" cy="2181225"/>
          </a:xfrm>
          <a:prstGeom prst="curvedConnector3">
            <a:avLst>
              <a:gd name="adj1" fmla="val 499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8" name="AutoShape 18"/>
          <p:cNvCxnSpPr>
            <a:cxnSpLocks noChangeAspect="1" noChangeShapeType="1"/>
            <a:stCxn id="10251" idx="4"/>
            <a:endCxn id="10276" idx="0"/>
          </p:cNvCxnSpPr>
          <p:nvPr/>
        </p:nvCxnSpPr>
        <p:spPr bwMode="auto">
          <a:xfrm rot="5400000">
            <a:off x="1626394" y="4102894"/>
            <a:ext cx="1692275" cy="8556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9" name="AutoShape 19"/>
          <p:cNvCxnSpPr>
            <a:cxnSpLocks noChangeAspect="1" noChangeShapeType="1"/>
            <a:stCxn id="10254" idx="4"/>
            <a:endCxn id="10279" idx="0"/>
          </p:cNvCxnSpPr>
          <p:nvPr/>
        </p:nvCxnSpPr>
        <p:spPr bwMode="auto">
          <a:xfrm rot="5400000">
            <a:off x="1937544" y="3874294"/>
            <a:ext cx="2062163" cy="942975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0"/>
          <p:cNvCxnSpPr>
            <a:cxnSpLocks noChangeAspect="1" noChangeShapeType="1"/>
            <a:stCxn id="10256" idx="4"/>
            <a:endCxn id="10271" idx="0"/>
          </p:cNvCxnSpPr>
          <p:nvPr/>
        </p:nvCxnSpPr>
        <p:spPr bwMode="auto">
          <a:xfrm rot="5400000">
            <a:off x="1193801" y="3581400"/>
            <a:ext cx="1892300" cy="1698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1" name="AutoShape 21"/>
          <p:cNvCxnSpPr>
            <a:cxnSpLocks noChangeAspect="1" noChangeShapeType="1"/>
            <a:stCxn id="10248" idx="4"/>
            <a:endCxn id="10289" idx="0"/>
          </p:cNvCxnSpPr>
          <p:nvPr/>
        </p:nvCxnSpPr>
        <p:spPr bwMode="auto">
          <a:xfrm rot="16200000" flipH="1">
            <a:off x="2961481" y="4333082"/>
            <a:ext cx="1882775" cy="204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2"/>
          <p:cNvCxnSpPr>
            <a:cxnSpLocks noChangeAspect="1" noChangeShapeType="1"/>
            <a:stCxn id="10250" idx="4"/>
            <a:endCxn id="10286" idx="0"/>
          </p:cNvCxnSpPr>
          <p:nvPr/>
        </p:nvCxnSpPr>
        <p:spPr bwMode="auto">
          <a:xfrm rot="5400000">
            <a:off x="2599531" y="4356894"/>
            <a:ext cx="1973263" cy="666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3"/>
          <p:cNvCxnSpPr>
            <a:cxnSpLocks noChangeAspect="1" noChangeShapeType="1"/>
            <a:stCxn id="10252" idx="4"/>
            <a:endCxn id="10282" idx="0"/>
          </p:cNvCxnSpPr>
          <p:nvPr/>
        </p:nvCxnSpPr>
        <p:spPr bwMode="auto">
          <a:xfrm rot="5400000">
            <a:off x="2389188" y="4235450"/>
            <a:ext cx="1701800" cy="5810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4" name="AutoShape 24"/>
          <p:cNvCxnSpPr>
            <a:cxnSpLocks noChangeAspect="1" noChangeShapeType="1"/>
            <a:stCxn id="10249" idx="4"/>
            <a:endCxn id="10293" idx="0"/>
          </p:cNvCxnSpPr>
          <p:nvPr/>
        </p:nvCxnSpPr>
        <p:spPr bwMode="auto">
          <a:xfrm rot="16200000" flipH="1">
            <a:off x="3398044" y="4166394"/>
            <a:ext cx="1522413" cy="8985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25"/>
          <p:cNvCxnSpPr>
            <a:cxnSpLocks noChangeAspect="1" noChangeShapeType="1"/>
            <a:stCxn id="10253" idx="4"/>
            <a:endCxn id="10284" idx="0"/>
          </p:cNvCxnSpPr>
          <p:nvPr/>
        </p:nvCxnSpPr>
        <p:spPr bwMode="auto">
          <a:xfrm rot="5400000">
            <a:off x="2719388" y="4206875"/>
            <a:ext cx="1701800" cy="6381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6" name="AutoShape 26"/>
          <p:cNvCxnSpPr>
            <a:cxnSpLocks noChangeAspect="1" noChangeShapeType="1"/>
            <a:stCxn id="10255" idx="4"/>
            <a:endCxn id="10280" idx="0"/>
          </p:cNvCxnSpPr>
          <p:nvPr/>
        </p:nvCxnSpPr>
        <p:spPr bwMode="auto">
          <a:xfrm rot="5400000">
            <a:off x="2237581" y="4264819"/>
            <a:ext cx="1522413" cy="70167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67" name="Rectangle 27"/>
          <p:cNvSpPr>
            <a:spLocks noChangeAspect="1" noChangeArrowheads="1"/>
          </p:cNvSpPr>
          <p:nvPr/>
        </p:nvSpPr>
        <p:spPr bwMode="auto">
          <a:xfrm>
            <a:off x="611188" y="5375275"/>
            <a:ext cx="150812" cy="3032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68" name="Rectangle 28"/>
          <p:cNvSpPr>
            <a:spLocks noChangeAspect="1" noChangeArrowheads="1"/>
          </p:cNvSpPr>
          <p:nvPr/>
        </p:nvSpPr>
        <p:spPr bwMode="auto">
          <a:xfrm>
            <a:off x="7620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69" name="Rectangle 29"/>
          <p:cNvSpPr>
            <a:spLocks noChangeAspect="1" noChangeArrowheads="1"/>
          </p:cNvSpPr>
          <p:nvPr/>
        </p:nvSpPr>
        <p:spPr bwMode="auto">
          <a:xfrm>
            <a:off x="9128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0" name="Rectangle 30"/>
          <p:cNvSpPr>
            <a:spLocks noChangeAspect="1" noChangeArrowheads="1"/>
          </p:cNvSpPr>
          <p:nvPr/>
        </p:nvSpPr>
        <p:spPr bwMode="auto">
          <a:xfrm>
            <a:off x="10636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1" name="Rectangle 31"/>
          <p:cNvSpPr>
            <a:spLocks noChangeAspect="1" noChangeArrowheads="1"/>
          </p:cNvSpPr>
          <p:nvPr/>
        </p:nvSpPr>
        <p:spPr bwMode="auto">
          <a:xfrm>
            <a:off x="12144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2" name="Rectangle 32"/>
          <p:cNvSpPr>
            <a:spLocks noChangeAspect="1" noChangeArrowheads="1"/>
          </p:cNvSpPr>
          <p:nvPr/>
        </p:nvSpPr>
        <p:spPr bwMode="auto">
          <a:xfrm>
            <a:off x="13652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3" name="Rectangle 33"/>
          <p:cNvSpPr>
            <a:spLocks noChangeAspect="1" noChangeArrowheads="1"/>
          </p:cNvSpPr>
          <p:nvPr/>
        </p:nvSpPr>
        <p:spPr bwMode="auto">
          <a:xfrm>
            <a:off x="15160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4" name="Rectangle 34"/>
          <p:cNvSpPr>
            <a:spLocks noChangeAspect="1" noChangeArrowheads="1"/>
          </p:cNvSpPr>
          <p:nvPr/>
        </p:nvSpPr>
        <p:spPr bwMode="auto">
          <a:xfrm>
            <a:off x="16668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5" name="Rectangle 35"/>
          <p:cNvSpPr>
            <a:spLocks noChangeAspect="1" noChangeArrowheads="1"/>
          </p:cNvSpPr>
          <p:nvPr/>
        </p:nvSpPr>
        <p:spPr bwMode="auto">
          <a:xfrm>
            <a:off x="18176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6" name="Rectangle 36"/>
          <p:cNvSpPr>
            <a:spLocks noChangeAspect="1" noChangeArrowheads="1"/>
          </p:cNvSpPr>
          <p:nvPr/>
        </p:nvSpPr>
        <p:spPr bwMode="auto">
          <a:xfrm>
            <a:off x="19685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7" name="Rectangle 37"/>
          <p:cNvSpPr>
            <a:spLocks noChangeAspect="1" noChangeArrowheads="1"/>
          </p:cNvSpPr>
          <p:nvPr/>
        </p:nvSpPr>
        <p:spPr bwMode="auto">
          <a:xfrm>
            <a:off x="21193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8" name="Rectangle 38"/>
          <p:cNvSpPr>
            <a:spLocks noChangeAspect="1" noChangeArrowheads="1"/>
          </p:cNvSpPr>
          <p:nvPr/>
        </p:nvSpPr>
        <p:spPr bwMode="auto">
          <a:xfrm>
            <a:off x="22701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9" name="Rectangle 39"/>
          <p:cNvSpPr>
            <a:spLocks noChangeAspect="1" noChangeArrowheads="1"/>
          </p:cNvSpPr>
          <p:nvPr/>
        </p:nvSpPr>
        <p:spPr bwMode="auto">
          <a:xfrm>
            <a:off x="24209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0" name="Rectangle 40"/>
          <p:cNvSpPr>
            <a:spLocks noChangeAspect="1" noChangeArrowheads="1"/>
          </p:cNvSpPr>
          <p:nvPr/>
        </p:nvSpPr>
        <p:spPr bwMode="auto">
          <a:xfrm>
            <a:off x="25717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1" name="Rectangle 41"/>
          <p:cNvSpPr>
            <a:spLocks noChangeAspect="1" noChangeArrowheads="1"/>
          </p:cNvSpPr>
          <p:nvPr/>
        </p:nvSpPr>
        <p:spPr bwMode="auto">
          <a:xfrm>
            <a:off x="27225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2" name="Rectangle 42"/>
          <p:cNvSpPr>
            <a:spLocks noChangeAspect="1" noChangeArrowheads="1"/>
          </p:cNvSpPr>
          <p:nvPr/>
        </p:nvSpPr>
        <p:spPr bwMode="auto">
          <a:xfrm>
            <a:off x="28733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3" name="Rectangle 43"/>
          <p:cNvSpPr>
            <a:spLocks noChangeAspect="1" noChangeArrowheads="1"/>
          </p:cNvSpPr>
          <p:nvPr/>
        </p:nvSpPr>
        <p:spPr bwMode="auto">
          <a:xfrm>
            <a:off x="30241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4" name="Rectangle 44"/>
          <p:cNvSpPr>
            <a:spLocks noChangeAspect="1" noChangeArrowheads="1"/>
          </p:cNvSpPr>
          <p:nvPr/>
        </p:nvSpPr>
        <p:spPr bwMode="auto">
          <a:xfrm>
            <a:off x="31750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5" name="Rectangle 45"/>
          <p:cNvSpPr>
            <a:spLocks noChangeAspect="1" noChangeArrowheads="1"/>
          </p:cNvSpPr>
          <p:nvPr/>
        </p:nvSpPr>
        <p:spPr bwMode="auto">
          <a:xfrm>
            <a:off x="33258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6" name="Rectangle 46"/>
          <p:cNvSpPr>
            <a:spLocks noChangeAspect="1" noChangeArrowheads="1"/>
          </p:cNvSpPr>
          <p:nvPr/>
        </p:nvSpPr>
        <p:spPr bwMode="auto">
          <a:xfrm>
            <a:off x="34766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7" name="Rectangle 47"/>
          <p:cNvSpPr>
            <a:spLocks noChangeAspect="1" noChangeArrowheads="1"/>
          </p:cNvSpPr>
          <p:nvPr/>
        </p:nvSpPr>
        <p:spPr bwMode="auto">
          <a:xfrm>
            <a:off x="36274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8" name="Rectangle 48"/>
          <p:cNvSpPr>
            <a:spLocks noChangeAspect="1" noChangeArrowheads="1"/>
          </p:cNvSpPr>
          <p:nvPr/>
        </p:nvSpPr>
        <p:spPr bwMode="auto">
          <a:xfrm>
            <a:off x="37782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9" name="Rectangle 49"/>
          <p:cNvSpPr>
            <a:spLocks noChangeAspect="1" noChangeArrowheads="1"/>
          </p:cNvSpPr>
          <p:nvPr/>
        </p:nvSpPr>
        <p:spPr bwMode="auto">
          <a:xfrm>
            <a:off x="39290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0" name="Rectangle 50"/>
          <p:cNvSpPr>
            <a:spLocks noChangeAspect="1" noChangeArrowheads="1"/>
          </p:cNvSpPr>
          <p:nvPr/>
        </p:nvSpPr>
        <p:spPr bwMode="auto">
          <a:xfrm>
            <a:off x="40798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1" name="Rectangle 51"/>
          <p:cNvSpPr>
            <a:spLocks noChangeAspect="1" noChangeArrowheads="1"/>
          </p:cNvSpPr>
          <p:nvPr/>
        </p:nvSpPr>
        <p:spPr bwMode="auto">
          <a:xfrm>
            <a:off x="42306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2" name="Rectangle 52"/>
          <p:cNvSpPr>
            <a:spLocks noChangeAspect="1" noChangeArrowheads="1"/>
          </p:cNvSpPr>
          <p:nvPr/>
        </p:nvSpPr>
        <p:spPr bwMode="auto">
          <a:xfrm>
            <a:off x="43815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3" name="Rectangle 53"/>
          <p:cNvSpPr>
            <a:spLocks noChangeAspect="1" noChangeArrowheads="1"/>
          </p:cNvSpPr>
          <p:nvPr/>
        </p:nvSpPr>
        <p:spPr bwMode="auto">
          <a:xfrm>
            <a:off x="45323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4" name="Rectangle 54"/>
          <p:cNvSpPr>
            <a:spLocks noChangeAspect="1" noChangeArrowheads="1"/>
          </p:cNvSpPr>
          <p:nvPr/>
        </p:nvSpPr>
        <p:spPr bwMode="auto">
          <a:xfrm>
            <a:off x="46831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5" name="Rectangle 55"/>
          <p:cNvSpPr>
            <a:spLocks noChangeAspect="1" noChangeArrowheads="1"/>
          </p:cNvSpPr>
          <p:nvPr/>
        </p:nvSpPr>
        <p:spPr bwMode="auto">
          <a:xfrm>
            <a:off x="48339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6" name="Rectangle 56"/>
          <p:cNvSpPr>
            <a:spLocks noChangeAspect="1" noChangeArrowheads="1"/>
          </p:cNvSpPr>
          <p:nvPr/>
        </p:nvSpPr>
        <p:spPr bwMode="auto">
          <a:xfrm>
            <a:off x="49847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7" name="Rectangle 57"/>
          <p:cNvSpPr>
            <a:spLocks noChangeAspect="1" noChangeArrowheads="1"/>
          </p:cNvSpPr>
          <p:nvPr/>
        </p:nvSpPr>
        <p:spPr bwMode="auto">
          <a:xfrm>
            <a:off x="51355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8" name="Rectangle 58"/>
          <p:cNvSpPr>
            <a:spLocks noChangeAspect="1" noChangeArrowheads="1"/>
          </p:cNvSpPr>
          <p:nvPr/>
        </p:nvSpPr>
        <p:spPr bwMode="auto">
          <a:xfrm>
            <a:off x="52863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9" name="Text Box 65"/>
          <p:cNvSpPr txBox="1">
            <a:spLocks noChangeArrowheads="1"/>
          </p:cNvSpPr>
          <p:nvPr/>
        </p:nvSpPr>
        <p:spPr bwMode="auto">
          <a:xfrm>
            <a:off x="5832475" y="4552950"/>
            <a:ext cx="27892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Perfect hashing:</a:t>
            </a:r>
            <a:r>
              <a:rPr lang="en-US"/>
              <a:t/>
            </a:r>
            <a:br>
              <a:rPr lang="en-US"/>
            </a:br>
            <a:r>
              <a:rPr lang="en-US"/>
              <a:t>No collisions</a:t>
            </a:r>
          </a:p>
        </p:txBody>
      </p:sp>
      <p:sp>
        <p:nvSpPr>
          <p:cNvPr id="10300" name="Text Box 66"/>
          <p:cNvSpPr txBox="1">
            <a:spLocks noChangeArrowheads="1"/>
          </p:cNvSpPr>
          <p:nvPr/>
        </p:nvSpPr>
        <p:spPr bwMode="auto">
          <a:xfrm>
            <a:off x="1330325" y="6038850"/>
            <a:ext cx="6211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Can we achieve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Expected no. of collisions</a:t>
            </a:r>
          </a:p>
        </p:txBody>
      </p:sp>
      <p:pic>
        <p:nvPicPr>
          <p:cNvPr id="117824" name="Picture 6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449388"/>
            <a:ext cx="7275513" cy="81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34" name="Picture 7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429000"/>
            <a:ext cx="7350125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4" name="Picture 8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8713" y="5049838"/>
            <a:ext cx="6757987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5" name="Picture 8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9663" y="5559425"/>
            <a:ext cx="69056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6" name="Picture 8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1063" y="2489200"/>
            <a:ext cx="7570787" cy="84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Expected no. of collisions</a:t>
            </a:r>
          </a:p>
        </p:txBody>
      </p:sp>
      <p:pic>
        <p:nvPicPr>
          <p:cNvPr id="11879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2038" y="2168525"/>
            <a:ext cx="6757987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1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9663" y="3608388"/>
            <a:ext cx="69056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6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675" y="2716213"/>
            <a:ext cx="76454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7" name="Picture 1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1449388"/>
            <a:ext cx="661035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01667" y="4210050"/>
            <a:ext cx="7754953" cy="480806"/>
          </a:xfrm>
          <a:prstGeom prst="rect">
            <a:avLst/>
          </a:prstGeom>
          <a:noFill/>
          <a:ln/>
          <a:effectLst/>
        </p:spPr>
      </p:pic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5562600" y="5049838"/>
            <a:ext cx="2879725" cy="630237"/>
          </a:xfrm>
          <a:prstGeom prst="wedgeRoundRectCallout">
            <a:avLst>
              <a:gd name="adj1" fmla="val -1542"/>
              <a:gd name="adj2" fmla="val -112972"/>
              <a:gd name="adj3" fmla="val 16667"/>
            </a:avLst>
          </a:prstGeom>
          <a:solidFill>
            <a:srgbClr val="99CC00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No collisions!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495300" y="5006975"/>
            <a:ext cx="47624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If we are willing to use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, then any universal family contains a perfect hash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0" grpId="0" animBg="1"/>
      <p:bldP spid="1188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6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1063" y="4321654"/>
            <a:ext cx="7381875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8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556122" y="5034238"/>
            <a:ext cx="6031757" cy="1414980"/>
          </a:xfrm>
          <a:prstGeom prst="rect">
            <a:avLst/>
          </a:prstGeom>
          <a:noFill/>
          <a:ln/>
          <a:effectLst/>
        </p:spPr>
      </p:pic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92717" y="1362857"/>
            <a:ext cx="7648021" cy="2844294"/>
            <a:chOff x="792717" y="1197481"/>
            <a:chExt cx="7648021" cy="2844294"/>
          </a:xfrm>
        </p:grpSpPr>
        <p:pic>
          <p:nvPicPr>
            <p:cNvPr id="76" name="Picture 78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22538" y="1266216"/>
              <a:ext cx="177800" cy="320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7" name="Picture 96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416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8" name="Picture 7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711700" y="2682875"/>
              <a:ext cx="323850" cy="395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79" name="AutoShape 47"/>
            <p:cNvCxnSpPr>
              <a:cxnSpLocks noChangeShapeType="1"/>
            </p:cNvCxnSpPr>
            <p:nvPr/>
          </p:nvCxnSpPr>
          <p:spPr bwMode="auto">
            <a:xfrm rot="16200000" flipH="1">
              <a:off x="2546439" y="1570125"/>
              <a:ext cx="271463" cy="17621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49"/>
            <p:cNvCxnSpPr>
              <a:cxnSpLocks noChangeShapeType="1"/>
            </p:cNvCxnSpPr>
            <p:nvPr/>
          </p:nvCxnSpPr>
          <p:spPr bwMode="auto">
            <a:xfrm rot="5400000">
              <a:off x="2681377" y="1611400"/>
              <a:ext cx="271463" cy="9366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798762" y="1359639"/>
              <a:ext cx="731838" cy="4508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51"/>
            <p:cNvCxnSpPr>
              <a:cxnSpLocks noChangeShapeType="1"/>
            </p:cNvCxnSpPr>
            <p:nvPr/>
          </p:nvCxnSpPr>
          <p:spPr bwMode="auto">
            <a:xfrm rot="5400000">
              <a:off x="3533650" y="1534264"/>
              <a:ext cx="541338" cy="11113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2"/>
            <p:cNvCxnSpPr>
              <a:cxnSpLocks noChangeShapeType="1"/>
            </p:cNvCxnSpPr>
            <p:nvPr/>
          </p:nvCxnSpPr>
          <p:spPr bwMode="auto">
            <a:xfrm>
              <a:off x="3378451" y="1459862"/>
              <a:ext cx="439738" cy="3603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53"/>
            <p:cNvCxnSpPr>
              <a:cxnSpLocks noChangeShapeType="1"/>
              <a:stCxn id="128" idx="2"/>
              <a:endCxn id="121" idx="1"/>
            </p:cNvCxnSpPr>
            <p:nvPr/>
          </p:nvCxnSpPr>
          <p:spPr bwMode="auto">
            <a:xfrm rot="5400000">
              <a:off x="1665497" y="1757811"/>
              <a:ext cx="618468" cy="1609486"/>
            </a:xfrm>
            <a:prstGeom prst="curvedConnector4">
              <a:avLst>
                <a:gd name="adj1" fmla="val 31775"/>
                <a:gd name="adj2" fmla="val 1142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64"/>
            <p:cNvCxnSpPr>
              <a:cxnSpLocks noChangeShapeType="1"/>
              <a:stCxn id="132" idx="2"/>
              <a:endCxn id="123" idx="1"/>
            </p:cNvCxnSpPr>
            <p:nvPr/>
          </p:nvCxnSpPr>
          <p:spPr bwMode="auto">
            <a:xfrm rot="16200000" flipH="1">
              <a:off x="3677653" y="2436228"/>
              <a:ext cx="618468" cy="2526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88" name="Picture 7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665299" y="1362278"/>
              <a:ext cx="142875" cy="250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1531938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22526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261143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297180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33321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479925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5200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555942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59197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62801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66405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70008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7359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77200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80803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04" name="Picture 94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84350" y="2692400"/>
              <a:ext cx="287338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5" name="Picture 98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344863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6" name="Line 99"/>
            <p:cNvSpPr>
              <a:spLocks noChangeShapeType="1"/>
            </p:cNvSpPr>
            <p:nvPr/>
          </p:nvSpPr>
          <p:spPr bwMode="auto">
            <a:xfrm>
              <a:off x="234156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7" name="Line 100"/>
            <p:cNvSpPr>
              <a:spLocks noChangeShapeType="1"/>
            </p:cNvSpPr>
            <p:nvPr/>
          </p:nvSpPr>
          <p:spPr bwMode="auto">
            <a:xfrm>
              <a:off x="30607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08" name="Picture 104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9388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9" name="Picture 105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0183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0" name="Picture 106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3787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8169275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78105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>
              <a:off x="67294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63690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>
              <a:off x="56499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52895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7" name="AutoShape 113"/>
            <p:cNvSpPr>
              <a:spLocks/>
            </p:cNvSpPr>
            <p:nvPr/>
          </p:nvSpPr>
          <p:spPr bwMode="auto">
            <a:xfrm rot="16200000">
              <a:off x="2833688" y="2597150"/>
              <a:ext cx="288925" cy="1430338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18" name="AutoShape 114"/>
            <p:cNvSpPr>
              <a:spLocks/>
            </p:cNvSpPr>
            <p:nvPr/>
          </p:nvSpPr>
          <p:spPr bwMode="auto">
            <a:xfrm rot="16200000">
              <a:off x="6675438" y="1687512"/>
              <a:ext cx="288925" cy="3241675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19" name="Picture 127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792413" y="3476625"/>
              <a:ext cx="493713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0" name="Picture 128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594475" y="3457575"/>
              <a:ext cx="493713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1" name="Rectangle 83"/>
            <p:cNvSpPr>
              <a:spLocks noChangeArrowheads="1"/>
            </p:cNvSpPr>
            <p:nvPr/>
          </p:nvSpPr>
          <p:spPr bwMode="auto">
            <a:xfrm>
              <a:off x="11699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22" name="Picture 121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1183392" y="2760668"/>
              <a:ext cx="330860" cy="23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3" name="Rectangle 83"/>
            <p:cNvSpPr>
              <a:spLocks noChangeArrowheads="1"/>
            </p:cNvSpPr>
            <p:nvPr/>
          </p:nvSpPr>
          <p:spPr bwMode="auto">
            <a:xfrm>
              <a:off x="41132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24" name="Picture 123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4128600" y="2740545"/>
              <a:ext cx="329588" cy="2624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5" name="Rectangle 84"/>
            <p:cNvSpPr>
              <a:spLocks noChangeArrowheads="1"/>
            </p:cNvSpPr>
            <p:nvPr/>
          </p:nvSpPr>
          <p:spPr bwMode="auto">
            <a:xfrm>
              <a:off x="1159429" y="1802470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26" name="Rectangle 85"/>
            <p:cNvSpPr>
              <a:spLocks noChangeArrowheads="1"/>
            </p:cNvSpPr>
            <p:nvPr/>
          </p:nvSpPr>
          <p:spPr bwMode="auto">
            <a:xfrm>
              <a:off x="1880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7" name="Rectangle 86"/>
            <p:cNvSpPr>
              <a:spLocks noChangeArrowheads="1"/>
            </p:cNvSpPr>
            <p:nvPr/>
          </p:nvSpPr>
          <p:spPr bwMode="auto">
            <a:xfrm>
              <a:off x="223892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8" name="Rectangle 87"/>
            <p:cNvSpPr>
              <a:spLocks noChangeArrowheads="1"/>
            </p:cNvSpPr>
            <p:nvPr/>
          </p:nvSpPr>
          <p:spPr bwMode="auto">
            <a:xfrm>
              <a:off x="2599292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9" name="Rectangle 88"/>
            <p:cNvSpPr>
              <a:spLocks noChangeArrowheads="1"/>
            </p:cNvSpPr>
            <p:nvPr/>
          </p:nvSpPr>
          <p:spPr bwMode="auto">
            <a:xfrm>
              <a:off x="29596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0" name="Picture 129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1411841" y="1864866"/>
              <a:ext cx="215900" cy="2871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1" name="Rectangle 89"/>
            <p:cNvSpPr>
              <a:spLocks noChangeArrowheads="1"/>
            </p:cNvSpPr>
            <p:nvPr/>
          </p:nvSpPr>
          <p:spPr bwMode="auto">
            <a:xfrm>
              <a:off x="33200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2" name="Rectangle 90"/>
            <p:cNvSpPr>
              <a:spLocks noChangeArrowheads="1"/>
            </p:cNvSpPr>
            <p:nvPr/>
          </p:nvSpPr>
          <p:spPr bwMode="auto">
            <a:xfrm>
              <a:off x="36803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" name="Rectangle 91"/>
            <p:cNvSpPr>
              <a:spLocks noChangeArrowheads="1"/>
            </p:cNvSpPr>
            <p:nvPr/>
          </p:nvSpPr>
          <p:spPr bwMode="auto">
            <a:xfrm>
              <a:off x="4039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43995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5" name="Rectangle 93"/>
            <p:cNvSpPr>
              <a:spLocks noChangeArrowheads="1"/>
            </p:cNvSpPr>
            <p:nvPr/>
          </p:nvSpPr>
          <p:spPr bwMode="auto">
            <a:xfrm>
              <a:off x="47598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6" name="Rectangle 83"/>
            <p:cNvSpPr>
              <a:spLocks noChangeArrowheads="1"/>
            </p:cNvSpPr>
            <p:nvPr/>
          </p:nvSpPr>
          <p:spPr bwMode="auto">
            <a:xfrm>
              <a:off x="7927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7" name="Picture 136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857213" y="1965284"/>
              <a:ext cx="231370" cy="1641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8" name="Rectangle 85"/>
            <p:cNvSpPr>
              <a:spLocks noChangeArrowheads="1"/>
            </p:cNvSpPr>
            <p:nvPr/>
          </p:nvSpPr>
          <p:spPr bwMode="auto">
            <a:xfrm>
              <a:off x="5116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9" name="Rectangle 86"/>
            <p:cNvSpPr>
              <a:spLocks noChangeArrowheads="1"/>
            </p:cNvSpPr>
            <p:nvPr/>
          </p:nvSpPr>
          <p:spPr bwMode="auto">
            <a:xfrm>
              <a:off x="547510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0" name="Rectangle 87"/>
            <p:cNvSpPr>
              <a:spLocks noChangeArrowheads="1"/>
            </p:cNvSpPr>
            <p:nvPr/>
          </p:nvSpPr>
          <p:spPr bwMode="auto">
            <a:xfrm>
              <a:off x="5835468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1" name="Rectangle 88"/>
            <p:cNvSpPr>
              <a:spLocks noChangeArrowheads="1"/>
            </p:cNvSpPr>
            <p:nvPr/>
          </p:nvSpPr>
          <p:spPr bwMode="auto">
            <a:xfrm>
              <a:off x="61958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2" name="Rectangle 89"/>
            <p:cNvSpPr>
              <a:spLocks noChangeArrowheads="1"/>
            </p:cNvSpPr>
            <p:nvPr/>
          </p:nvSpPr>
          <p:spPr bwMode="auto">
            <a:xfrm>
              <a:off x="65561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" name="Rectangle 90"/>
            <p:cNvSpPr>
              <a:spLocks noChangeArrowheads="1"/>
            </p:cNvSpPr>
            <p:nvPr/>
          </p:nvSpPr>
          <p:spPr bwMode="auto">
            <a:xfrm>
              <a:off x="69165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" name="Rectangle 91"/>
            <p:cNvSpPr>
              <a:spLocks noChangeArrowheads="1"/>
            </p:cNvSpPr>
            <p:nvPr/>
          </p:nvSpPr>
          <p:spPr bwMode="auto">
            <a:xfrm>
              <a:off x="7275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5" name="Rectangle 92"/>
            <p:cNvSpPr>
              <a:spLocks noChangeArrowheads="1"/>
            </p:cNvSpPr>
            <p:nvPr/>
          </p:nvSpPr>
          <p:spPr bwMode="auto">
            <a:xfrm>
              <a:off x="76356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6" name="Rectangle 93"/>
            <p:cNvSpPr>
              <a:spLocks noChangeArrowheads="1"/>
            </p:cNvSpPr>
            <p:nvPr/>
          </p:nvSpPr>
          <p:spPr bwMode="auto">
            <a:xfrm>
              <a:off x="79960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7" name="AutoShape 114"/>
            <p:cNvSpPr>
              <a:spLocks/>
            </p:cNvSpPr>
            <p:nvPr/>
          </p:nvSpPr>
          <p:spPr bwMode="auto">
            <a:xfrm rot="5400000">
              <a:off x="4969226" y="-1633549"/>
              <a:ext cx="288925" cy="6472500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he-IL"/>
            </a:p>
          </p:txBody>
        </p:sp>
        <p:pic>
          <p:nvPicPr>
            <p:cNvPr id="148" name="Picture 147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949005" y="1197481"/>
              <a:ext cx="315078" cy="22351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pic>
        <p:nvPicPr>
          <p:cNvPr id="87" name="Picture 8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594416" y="4392612"/>
            <a:ext cx="5991680" cy="463931"/>
          </a:xfrm>
          <a:prstGeom prst="rect">
            <a:avLst/>
          </a:prstGeom>
          <a:noFill/>
          <a:ln/>
          <a:effectLst/>
        </p:spPr>
      </p:pic>
      <p:pic>
        <p:nvPicPr>
          <p:cNvPr id="120962" name="Picture 1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73250" y="5159375"/>
            <a:ext cx="1700213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964" name="Picture 1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40250" y="5159375"/>
            <a:ext cx="2770188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0" name="Group 79"/>
          <p:cNvGrpSpPr/>
          <p:nvPr/>
        </p:nvGrpSpPr>
        <p:grpSpPr>
          <a:xfrm>
            <a:off x="792717" y="1362857"/>
            <a:ext cx="7648021" cy="2844294"/>
            <a:chOff x="792717" y="1197481"/>
            <a:chExt cx="7648021" cy="2844294"/>
          </a:xfrm>
        </p:grpSpPr>
        <p:pic>
          <p:nvPicPr>
            <p:cNvPr id="91" name="Picture 7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822538" y="1266216"/>
              <a:ext cx="177800" cy="320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2" name="Picture 9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6416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5" name="Picture 74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711700" y="2682875"/>
              <a:ext cx="323850" cy="395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96" name="AutoShape 47"/>
            <p:cNvCxnSpPr>
              <a:cxnSpLocks noChangeShapeType="1"/>
            </p:cNvCxnSpPr>
            <p:nvPr/>
          </p:nvCxnSpPr>
          <p:spPr bwMode="auto">
            <a:xfrm rot="16200000" flipH="1">
              <a:off x="2546439" y="1570125"/>
              <a:ext cx="271463" cy="17621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7" name="AutoShape 49"/>
            <p:cNvCxnSpPr>
              <a:cxnSpLocks noChangeShapeType="1"/>
            </p:cNvCxnSpPr>
            <p:nvPr/>
          </p:nvCxnSpPr>
          <p:spPr bwMode="auto">
            <a:xfrm rot="5400000">
              <a:off x="2681377" y="1611400"/>
              <a:ext cx="271463" cy="9366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798762" y="1359639"/>
              <a:ext cx="731838" cy="4508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9" name="AutoShape 51"/>
            <p:cNvCxnSpPr>
              <a:cxnSpLocks noChangeShapeType="1"/>
            </p:cNvCxnSpPr>
            <p:nvPr/>
          </p:nvCxnSpPr>
          <p:spPr bwMode="auto">
            <a:xfrm rot="5400000">
              <a:off x="3533650" y="1534264"/>
              <a:ext cx="541338" cy="11113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0" name="AutoShape 52"/>
            <p:cNvCxnSpPr>
              <a:cxnSpLocks noChangeShapeType="1"/>
            </p:cNvCxnSpPr>
            <p:nvPr/>
          </p:nvCxnSpPr>
          <p:spPr bwMode="auto">
            <a:xfrm>
              <a:off x="3378451" y="1459862"/>
              <a:ext cx="439738" cy="3603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1" name="AutoShape 53"/>
            <p:cNvCxnSpPr>
              <a:cxnSpLocks noChangeShapeType="1"/>
              <a:stCxn id="147" idx="2"/>
              <a:endCxn id="136" idx="1"/>
            </p:cNvCxnSpPr>
            <p:nvPr/>
          </p:nvCxnSpPr>
          <p:spPr bwMode="auto">
            <a:xfrm rot="5400000">
              <a:off x="1665497" y="1757811"/>
              <a:ext cx="618468" cy="1609486"/>
            </a:xfrm>
            <a:prstGeom prst="curvedConnector4">
              <a:avLst>
                <a:gd name="adj1" fmla="val 31775"/>
                <a:gd name="adj2" fmla="val 1142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" name="AutoShape 64"/>
            <p:cNvCxnSpPr>
              <a:cxnSpLocks noChangeShapeType="1"/>
              <a:stCxn id="151" idx="2"/>
              <a:endCxn id="138" idx="1"/>
            </p:cNvCxnSpPr>
            <p:nvPr/>
          </p:nvCxnSpPr>
          <p:spPr bwMode="auto">
            <a:xfrm rot="16200000" flipH="1">
              <a:off x="3677653" y="2436228"/>
              <a:ext cx="618468" cy="2526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03" name="Picture 7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665299" y="1362278"/>
              <a:ext cx="142875" cy="250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4" name="Rectangle 79"/>
            <p:cNvSpPr>
              <a:spLocks noChangeArrowheads="1"/>
            </p:cNvSpPr>
            <p:nvPr/>
          </p:nvSpPr>
          <p:spPr bwMode="auto">
            <a:xfrm>
              <a:off x="1531938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05" name="Rectangle 80"/>
            <p:cNvSpPr>
              <a:spLocks noChangeArrowheads="1"/>
            </p:cNvSpPr>
            <p:nvPr/>
          </p:nvSpPr>
          <p:spPr bwMode="auto">
            <a:xfrm>
              <a:off x="22526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06" name="Rectangle 81"/>
            <p:cNvSpPr>
              <a:spLocks noChangeArrowheads="1"/>
            </p:cNvSpPr>
            <p:nvPr/>
          </p:nvSpPr>
          <p:spPr bwMode="auto">
            <a:xfrm>
              <a:off x="261143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07" name="Rectangle 82"/>
            <p:cNvSpPr>
              <a:spLocks noChangeArrowheads="1"/>
            </p:cNvSpPr>
            <p:nvPr/>
          </p:nvSpPr>
          <p:spPr bwMode="auto">
            <a:xfrm>
              <a:off x="297180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08" name="Rectangle 83"/>
            <p:cNvSpPr>
              <a:spLocks noChangeArrowheads="1"/>
            </p:cNvSpPr>
            <p:nvPr/>
          </p:nvSpPr>
          <p:spPr bwMode="auto">
            <a:xfrm>
              <a:off x="33321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09" name="Rectangle 84"/>
            <p:cNvSpPr>
              <a:spLocks noChangeArrowheads="1"/>
            </p:cNvSpPr>
            <p:nvPr/>
          </p:nvSpPr>
          <p:spPr bwMode="auto">
            <a:xfrm>
              <a:off x="4479925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0" name="Rectangle 85"/>
            <p:cNvSpPr>
              <a:spLocks noChangeArrowheads="1"/>
            </p:cNvSpPr>
            <p:nvPr/>
          </p:nvSpPr>
          <p:spPr bwMode="auto">
            <a:xfrm>
              <a:off x="5200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1" name="Rectangle 86"/>
            <p:cNvSpPr>
              <a:spLocks noChangeArrowheads="1"/>
            </p:cNvSpPr>
            <p:nvPr/>
          </p:nvSpPr>
          <p:spPr bwMode="auto">
            <a:xfrm>
              <a:off x="555942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2" name="Rectangle 87"/>
            <p:cNvSpPr>
              <a:spLocks noChangeArrowheads="1"/>
            </p:cNvSpPr>
            <p:nvPr/>
          </p:nvSpPr>
          <p:spPr bwMode="auto">
            <a:xfrm>
              <a:off x="59197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3" name="Rectangle 88"/>
            <p:cNvSpPr>
              <a:spLocks noChangeArrowheads="1"/>
            </p:cNvSpPr>
            <p:nvPr/>
          </p:nvSpPr>
          <p:spPr bwMode="auto">
            <a:xfrm>
              <a:off x="62801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4" name="Rectangle 89"/>
            <p:cNvSpPr>
              <a:spLocks noChangeArrowheads="1"/>
            </p:cNvSpPr>
            <p:nvPr/>
          </p:nvSpPr>
          <p:spPr bwMode="auto">
            <a:xfrm>
              <a:off x="66405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5" name="Rectangle 90"/>
            <p:cNvSpPr>
              <a:spLocks noChangeArrowheads="1"/>
            </p:cNvSpPr>
            <p:nvPr/>
          </p:nvSpPr>
          <p:spPr bwMode="auto">
            <a:xfrm>
              <a:off x="70008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6" name="Rectangle 91"/>
            <p:cNvSpPr>
              <a:spLocks noChangeArrowheads="1"/>
            </p:cNvSpPr>
            <p:nvPr/>
          </p:nvSpPr>
          <p:spPr bwMode="auto">
            <a:xfrm>
              <a:off x="7359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7" name="Rectangle 92"/>
            <p:cNvSpPr>
              <a:spLocks noChangeArrowheads="1"/>
            </p:cNvSpPr>
            <p:nvPr/>
          </p:nvSpPr>
          <p:spPr bwMode="auto">
            <a:xfrm>
              <a:off x="77200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18" name="Rectangle 93"/>
            <p:cNvSpPr>
              <a:spLocks noChangeArrowheads="1"/>
            </p:cNvSpPr>
            <p:nvPr/>
          </p:nvSpPr>
          <p:spPr bwMode="auto">
            <a:xfrm>
              <a:off x="80803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19" name="Picture 9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784350" y="2692400"/>
              <a:ext cx="287338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0" name="Picture 98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344863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1" name="Line 99"/>
            <p:cNvSpPr>
              <a:spLocks noChangeShapeType="1"/>
            </p:cNvSpPr>
            <p:nvPr/>
          </p:nvSpPr>
          <p:spPr bwMode="auto">
            <a:xfrm>
              <a:off x="234156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22" name="Line 100"/>
            <p:cNvSpPr>
              <a:spLocks noChangeShapeType="1"/>
            </p:cNvSpPr>
            <p:nvPr/>
          </p:nvSpPr>
          <p:spPr bwMode="auto">
            <a:xfrm>
              <a:off x="30607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23" name="Picture 104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9388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4" name="Picture 105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0183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5" name="Picture 106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3787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6" name="Line 107"/>
            <p:cNvSpPr>
              <a:spLocks noChangeShapeType="1"/>
            </p:cNvSpPr>
            <p:nvPr/>
          </p:nvSpPr>
          <p:spPr bwMode="auto">
            <a:xfrm>
              <a:off x="8169275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27" name="Line 108"/>
            <p:cNvSpPr>
              <a:spLocks noChangeShapeType="1"/>
            </p:cNvSpPr>
            <p:nvPr/>
          </p:nvSpPr>
          <p:spPr bwMode="auto">
            <a:xfrm>
              <a:off x="78105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28" name="Line 109"/>
            <p:cNvSpPr>
              <a:spLocks noChangeShapeType="1"/>
            </p:cNvSpPr>
            <p:nvPr/>
          </p:nvSpPr>
          <p:spPr bwMode="auto">
            <a:xfrm>
              <a:off x="67294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29" name="Line 110"/>
            <p:cNvSpPr>
              <a:spLocks noChangeShapeType="1"/>
            </p:cNvSpPr>
            <p:nvPr/>
          </p:nvSpPr>
          <p:spPr bwMode="auto">
            <a:xfrm>
              <a:off x="63690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30" name="Line 111"/>
            <p:cNvSpPr>
              <a:spLocks noChangeShapeType="1"/>
            </p:cNvSpPr>
            <p:nvPr/>
          </p:nvSpPr>
          <p:spPr bwMode="auto">
            <a:xfrm>
              <a:off x="56499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31" name="Line 112"/>
            <p:cNvSpPr>
              <a:spLocks noChangeShapeType="1"/>
            </p:cNvSpPr>
            <p:nvPr/>
          </p:nvSpPr>
          <p:spPr bwMode="auto">
            <a:xfrm>
              <a:off x="52895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32" name="AutoShape 113"/>
            <p:cNvSpPr>
              <a:spLocks/>
            </p:cNvSpPr>
            <p:nvPr/>
          </p:nvSpPr>
          <p:spPr bwMode="auto">
            <a:xfrm rot="16200000">
              <a:off x="2833688" y="2597150"/>
              <a:ext cx="288925" cy="1430338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33" name="AutoShape 114"/>
            <p:cNvSpPr>
              <a:spLocks/>
            </p:cNvSpPr>
            <p:nvPr/>
          </p:nvSpPr>
          <p:spPr bwMode="auto">
            <a:xfrm rot="16200000">
              <a:off x="6675438" y="1687512"/>
              <a:ext cx="288925" cy="3241675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34" name="Picture 127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92413" y="3476625"/>
              <a:ext cx="493713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5" name="Picture 128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594475" y="3457575"/>
              <a:ext cx="493713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6" name="Rectangle 83"/>
            <p:cNvSpPr>
              <a:spLocks noChangeArrowheads="1"/>
            </p:cNvSpPr>
            <p:nvPr/>
          </p:nvSpPr>
          <p:spPr bwMode="auto">
            <a:xfrm>
              <a:off x="11699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37" name="Picture 136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1183392" y="2760668"/>
              <a:ext cx="330860" cy="23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8" name="Rectangle 83"/>
            <p:cNvSpPr>
              <a:spLocks noChangeArrowheads="1"/>
            </p:cNvSpPr>
            <p:nvPr/>
          </p:nvSpPr>
          <p:spPr bwMode="auto">
            <a:xfrm>
              <a:off x="41132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39" name="Picture 138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128600" y="2740545"/>
              <a:ext cx="329588" cy="2624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4" name="Rectangle 84"/>
            <p:cNvSpPr>
              <a:spLocks noChangeArrowheads="1"/>
            </p:cNvSpPr>
            <p:nvPr/>
          </p:nvSpPr>
          <p:spPr bwMode="auto">
            <a:xfrm>
              <a:off x="1159429" y="1802470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45" name="Rectangle 85"/>
            <p:cNvSpPr>
              <a:spLocks noChangeArrowheads="1"/>
            </p:cNvSpPr>
            <p:nvPr/>
          </p:nvSpPr>
          <p:spPr bwMode="auto">
            <a:xfrm>
              <a:off x="1880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46" name="Rectangle 86"/>
            <p:cNvSpPr>
              <a:spLocks noChangeArrowheads="1"/>
            </p:cNvSpPr>
            <p:nvPr/>
          </p:nvSpPr>
          <p:spPr bwMode="auto">
            <a:xfrm>
              <a:off x="223892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47" name="Rectangle 87"/>
            <p:cNvSpPr>
              <a:spLocks noChangeArrowheads="1"/>
            </p:cNvSpPr>
            <p:nvPr/>
          </p:nvSpPr>
          <p:spPr bwMode="auto">
            <a:xfrm>
              <a:off x="2599292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48" name="Rectangle 88"/>
            <p:cNvSpPr>
              <a:spLocks noChangeArrowheads="1"/>
            </p:cNvSpPr>
            <p:nvPr/>
          </p:nvSpPr>
          <p:spPr bwMode="auto">
            <a:xfrm>
              <a:off x="29596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49" name="Picture 148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1411841" y="1864866"/>
              <a:ext cx="215900" cy="2871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0" name="Rectangle 89"/>
            <p:cNvSpPr>
              <a:spLocks noChangeArrowheads="1"/>
            </p:cNvSpPr>
            <p:nvPr/>
          </p:nvSpPr>
          <p:spPr bwMode="auto">
            <a:xfrm>
              <a:off x="33200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1" name="Rectangle 90"/>
            <p:cNvSpPr>
              <a:spLocks noChangeArrowheads="1"/>
            </p:cNvSpPr>
            <p:nvPr/>
          </p:nvSpPr>
          <p:spPr bwMode="auto">
            <a:xfrm>
              <a:off x="36803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2" name="Rectangle 91"/>
            <p:cNvSpPr>
              <a:spLocks noChangeArrowheads="1"/>
            </p:cNvSpPr>
            <p:nvPr/>
          </p:nvSpPr>
          <p:spPr bwMode="auto">
            <a:xfrm>
              <a:off x="4039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3" name="Rectangle 92"/>
            <p:cNvSpPr>
              <a:spLocks noChangeArrowheads="1"/>
            </p:cNvSpPr>
            <p:nvPr/>
          </p:nvSpPr>
          <p:spPr bwMode="auto">
            <a:xfrm>
              <a:off x="43995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4" name="Rectangle 93"/>
            <p:cNvSpPr>
              <a:spLocks noChangeArrowheads="1"/>
            </p:cNvSpPr>
            <p:nvPr/>
          </p:nvSpPr>
          <p:spPr bwMode="auto">
            <a:xfrm>
              <a:off x="47598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5" name="Rectangle 83"/>
            <p:cNvSpPr>
              <a:spLocks noChangeArrowheads="1"/>
            </p:cNvSpPr>
            <p:nvPr/>
          </p:nvSpPr>
          <p:spPr bwMode="auto">
            <a:xfrm>
              <a:off x="7927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156" name="Picture 155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857213" y="1965284"/>
              <a:ext cx="231370" cy="1641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7" name="Rectangle 85"/>
            <p:cNvSpPr>
              <a:spLocks noChangeArrowheads="1"/>
            </p:cNvSpPr>
            <p:nvPr/>
          </p:nvSpPr>
          <p:spPr bwMode="auto">
            <a:xfrm>
              <a:off x="5116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8" name="Rectangle 86"/>
            <p:cNvSpPr>
              <a:spLocks noChangeArrowheads="1"/>
            </p:cNvSpPr>
            <p:nvPr/>
          </p:nvSpPr>
          <p:spPr bwMode="auto">
            <a:xfrm>
              <a:off x="547510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9" name="Rectangle 87"/>
            <p:cNvSpPr>
              <a:spLocks noChangeArrowheads="1"/>
            </p:cNvSpPr>
            <p:nvPr/>
          </p:nvSpPr>
          <p:spPr bwMode="auto">
            <a:xfrm>
              <a:off x="5835468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0" name="Rectangle 88"/>
            <p:cNvSpPr>
              <a:spLocks noChangeArrowheads="1"/>
            </p:cNvSpPr>
            <p:nvPr/>
          </p:nvSpPr>
          <p:spPr bwMode="auto">
            <a:xfrm>
              <a:off x="61958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1" name="Rectangle 89"/>
            <p:cNvSpPr>
              <a:spLocks noChangeArrowheads="1"/>
            </p:cNvSpPr>
            <p:nvPr/>
          </p:nvSpPr>
          <p:spPr bwMode="auto">
            <a:xfrm>
              <a:off x="65561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2" name="Rectangle 90"/>
            <p:cNvSpPr>
              <a:spLocks noChangeArrowheads="1"/>
            </p:cNvSpPr>
            <p:nvPr/>
          </p:nvSpPr>
          <p:spPr bwMode="auto">
            <a:xfrm>
              <a:off x="69165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3" name="Rectangle 91"/>
            <p:cNvSpPr>
              <a:spLocks noChangeArrowheads="1"/>
            </p:cNvSpPr>
            <p:nvPr/>
          </p:nvSpPr>
          <p:spPr bwMode="auto">
            <a:xfrm>
              <a:off x="7275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4" name="Rectangle 92"/>
            <p:cNvSpPr>
              <a:spLocks noChangeArrowheads="1"/>
            </p:cNvSpPr>
            <p:nvPr/>
          </p:nvSpPr>
          <p:spPr bwMode="auto">
            <a:xfrm>
              <a:off x="76356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5" name="Rectangle 93"/>
            <p:cNvSpPr>
              <a:spLocks noChangeArrowheads="1"/>
            </p:cNvSpPr>
            <p:nvPr/>
          </p:nvSpPr>
          <p:spPr bwMode="auto">
            <a:xfrm>
              <a:off x="79960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76" name="AutoShape 114"/>
            <p:cNvSpPr>
              <a:spLocks/>
            </p:cNvSpPr>
            <p:nvPr/>
          </p:nvSpPr>
          <p:spPr bwMode="auto">
            <a:xfrm rot="5400000">
              <a:off x="4969226" y="-1633549"/>
              <a:ext cx="288925" cy="6472500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pic>
          <p:nvPicPr>
            <p:cNvPr id="79" name="Picture 78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4949005" y="1197481"/>
              <a:ext cx="315078" cy="223517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2849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1" name="Text Box 81"/>
          <p:cNvSpPr txBox="1">
            <a:spLocks noChangeArrowheads="1"/>
          </p:cNvSpPr>
          <p:nvPr/>
        </p:nvSpPr>
        <p:spPr bwMode="auto">
          <a:xfrm>
            <a:off x="792163" y="5949950"/>
            <a:ext cx="2071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Total size:</a:t>
            </a:r>
          </a:p>
        </p:txBody>
      </p:sp>
      <p:sp>
        <p:nvSpPr>
          <p:cNvPr id="123057" name="AutoShape 177"/>
          <p:cNvSpPr>
            <a:spLocks noChangeArrowheads="1"/>
          </p:cNvSpPr>
          <p:nvPr/>
        </p:nvSpPr>
        <p:spPr bwMode="auto">
          <a:xfrm>
            <a:off x="269875" y="4392113"/>
            <a:ext cx="2681288" cy="1260475"/>
          </a:xfrm>
          <a:prstGeom prst="wedgeRoundRectCallout">
            <a:avLst>
              <a:gd name="adj1" fmla="val 9264"/>
              <a:gd name="adj2" fmla="val -72796"/>
              <a:gd name="adj3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/>
              <a:t>Assume that each h</a:t>
            </a:r>
            <a:r>
              <a:rPr lang="en-US" sz="2000" baseline="-25000" dirty="0"/>
              <a:t>i</a:t>
            </a:r>
            <a:r>
              <a:rPr lang="en-US" sz="2000" dirty="0"/>
              <a:t> can be represented using 2 words</a:t>
            </a:r>
            <a:endParaRPr lang="en-US" dirty="0"/>
          </a:p>
        </p:txBody>
      </p:sp>
      <p:pic>
        <p:nvPicPr>
          <p:cNvPr id="232" name="Picture 23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582963" y="4401268"/>
            <a:ext cx="4965745" cy="2138903"/>
          </a:xfrm>
          <a:prstGeom prst="rect">
            <a:avLst/>
          </a:prstGeom>
          <a:noFill/>
          <a:ln/>
          <a:effectLst/>
        </p:spPr>
      </p:pic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92717" y="1362857"/>
            <a:ext cx="7648021" cy="2844294"/>
            <a:chOff x="792717" y="1197481"/>
            <a:chExt cx="7648021" cy="2844294"/>
          </a:xfrm>
        </p:grpSpPr>
        <p:pic>
          <p:nvPicPr>
            <p:cNvPr id="81" name="Picture 78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822538" y="1266216"/>
              <a:ext cx="177800" cy="320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" name="Picture 9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6416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3" name="Picture 74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711700" y="2682875"/>
              <a:ext cx="323850" cy="395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84" name="AutoShape 47"/>
            <p:cNvCxnSpPr>
              <a:cxnSpLocks noChangeShapeType="1"/>
            </p:cNvCxnSpPr>
            <p:nvPr/>
          </p:nvCxnSpPr>
          <p:spPr bwMode="auto">
            <a:xfrm rot="16200000" flipH="1">
              <a:off x="2546439" y="1570125"/>
              <a:ext cx="271463" cy="17621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49"/>
            <p:cNvCxnSpPr>
              <a:cxnSpLocks noChangeShapeType="1"/>
            </p:cNvCxnSpPr>
            <p:nvPr/>
          </p:nvCxnSpPr>
          <p:spPr bwMode="auto">
            <a:xfrm rot="5400000">
              <a:off x="2681377" y="1611400"/>
              <a:ext cx="271463" cy="9366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798762" y="1359639"/>
              <a:ext cx="731838" cy="4508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51"/>
            <p:cNvCxnSpPr>
              <a:cxnSpLocks noChangeShapeType="1"/>
            </p:cNvCxnSpPr>
            <p:nvPr/>
          </p:nvCxnSpPr>
          <p:spPr bwMode="auto">
            <a:xfrm rot="5400000">
              <a:off x="3533650" y="1534264"/>
              <a:ext cx="541338" cy="11113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52"/>
            <p:cNvCxnSpPr>
              <a:cxnSpLocks noChangeShapeType="1"/>
            </p:cNvCxnSpPr>
            <p:nvPr/>
          </p:nvCxnSpPr>
          <p:spPr bwMode="auto">
            <a:xfrm>
              <a:off x="3378451" y="1459862"/>
              <a:ext cx="439738" cy="3603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3" name="AutoShape 53"/>
            <p:cNvCxnSpPr>
              <a:cxnSpLocks noChangeShapeType="1"/>
              <a:stCxn id="194" idx="2"/>
              <a:endCxn id="187" idx="1"/>
            </p:cNvCxnSpPr>
            <p:nvPr/>
          </p:nvCxnSpPr>
          <p:spPr bwMode="auto">
            <a:xfrm rot="5400000">
              <a:off x="1665497" y="1757811"/>
              <a:ext cx="618468" cy="1609486"/>
            </a:xfrm>
            <a:prstGeom prst="curvedConnector4">
              <a:avLst>
                <a:gd name="adj1" fmla="val 31775"/>
                <a:gd name="adj2" fmla="val 1142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4" name="AutoShape 64"/>
            <p:cNvCxnSpPr>
              <a:cxnSpLocks noChangeShapeType="1"/>
              <a:stCxn id="208" idx="2"/>
              <a:endCxn id="189" idx="1"/>
            </p:cNvCxnSpPr>
            <p:nvPr/>
          </p:nvCxnSpPr>
          <p:spPr bwMode="auto">
            <a:xfrm rot="16200000" flipH="1">
              <a:off x="3677653" y="2436228"/>
              <a:ext cx="618468" cy="2526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95" name="Picture 76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665299" y="1362278"/>
              <a:ext cx="142875" cy="250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6" name="Rectangle 79"/>
            <p:cNvSpPr>
              <a:spLocks noChangeArrowheads="1"/>
            </p:cNvSpPr>
            <p:nvPr/>
          </p:nvSpPr>
          <p:spPr bwMode="auto">
            <a:xfrm>
              <a:off x="1531938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97" name="Rectangle 80"/>
            <p:cNvSpPr>
              <a:spLocks noChangeArrowheads="1"/>
            </p:cNvSpPr>
            <p:nvPr/>
          </p:nvSpPr>
          <p:spPr bwMode="auto">
            <a:xfrm>
              <a:off x="22526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8" name="Rectangle 81"/>
            <p:cNvSpPr>
              <a:spLocks noChangeArrowheads="1"/>
            </p:cNvSpPr>
            <p:nvPr/>
          </p:nvSpPr>
          <p:spPr bwMode="auto">
            <a:xfrm>
              <a:off x="261143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9" name="Rectangle 82"/>
            <p:cNvSpPr>
              <a:spLocks noChangeArrowheads="1"/>
            </p:cNvSpPr>
            <p:nvPr/>
          </p:nvSpPr>
          <p:spPr bwMode="auto">
            <a:xfrm>
              <a:off x="297180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0" name="Rectangle 83"/>
            <p:cNvSpPr>
              <a:spLocks noChangeArrowheads="1"/>
            </p:cNvSpPr>
            <p:nvPr/>
          </p:nvSpPr>
          <p:spPr bwMode="auto">
            <a:xfrm>
              <a:off x="33321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1" name="Rectangle 84"/>
            <p:cNvSpPr>
              <a:spLocks noChangeArrowheads="1"/>
            </p:cNvSpPr>
            <p:nvPr/>
          </p:nvSpPr>
          <p:spPr bwMode="auto">
            <a:xfrm>
              <a:off x="4479925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02" name="Rectangle 85"/>
            <p:cNvSpPr>
              <a:spLocks noChangeArrowheads="1"/>
            </p:cNvSpPr>
            <p:nvPr/>
          </p:nvSpPr>
          <p:spPr bwMode="auto">
            <a:xfrm>
              <a:off x="5200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3" name="Rectangle 86"/>
            <p:cNvSpPr>
              <a:spLocks noChangeArrowheads="1"/>
            </p:cNvSpPr>
            <p:nvPr/>
          </p:nvSpPr>
          <p:spPr bwMode="auto">
            <a:xfrm>
              <a:off x="555942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4" name="Rectangle 87"/>
            <p:cNvSpPr>
              <a:spLocks noChangeArrowheads="1"/>
            </p:cNvSpPr>
            <p:nvPr/>
          </p:nvSpPr>
          <p:spPr bwMode="auto">
            <a:xfrm>
              <a:off x="59197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5" name="Rectangle 88"/>
            <p:cNvSpPr>
              <a:spLocks noChangeArrowheads="1"/>
            </p:cNvSpPr>
            <p:nvPr/>
          </p:nvSpPr>
          <p:spPr bwMode="auto">
            <a:xfrm>
              <a:off x="62801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6" name="Rectangle 89"/>
            <p:cNvSpPr>
              <a:spLocks noChangeArrowheads="1"/>
            </p:cNvSpPr>
            <p:nvPr/>
          </p:nvSpPr>
          <p:spPr bwMode="auto">
            <a:xfrm>
              <a:off x="66405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7" name="Rectangle 90"/>
            <p:cNvSpPr>
              <a:spLocks noChangeArrowheads="1"/>
            </p:cNvSpPr>
            <p:nvPr/>
          </p:nvSpPr>
          <p:spPr bwMode="auto">
            <a:xfrm>
              <a:off x="70008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8" name="Rectangle 91"/>
            <p:cNvSpPr>
              <a:spLocks noChangeArrowheads="1"/>
            </p:cNvSpPr>
            <p:nvPr/>
          </p:nvSpPr>
          <p:spPr bwMode="auto">
            <a:xfrm>
              <a:off x="7359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9" name="Rectangle 92"/>
            <p:cNvSpPr>
              <a:spLocks noChangeArrowheads="1"/>
            </p:cNvSpPr>
            <p:nvPr/>
          </p:nvSpPr>
          <p:spPr bwMode="auto">
            <a:xfrm>
              <a:off x="77200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0" name="Rectangle 93"/>
            <p:cNvSpPr>
              <a:spLocks noChangeArrowheads="1"/>
            </p:cNvSpPr>
            <p:nvPr/>
          </p:nvSpPr>
          <p:spPr bwMode="auto">
            <a:xfrm>
              <a:off x="80803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11" name="Picture 94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784350" y="2692400"/>
              <a:ext cx="287338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2" name="Picture 98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344863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3" name="Line 99"/>
            <p:cNvSpPr>
              <a:spLocks noChangeShapeType="1"/>
            </p:cNvSpPr>
            <p:nvPr/>
          </p:nvSpPr>
          <p:spPr bwMode="auto">
            <a:xfrm>
              <a:off x="234156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4" name="Line 100"/>
            <p:cNvSpPr>
              <a:spLocks noChangeShapeType="1"/>
            </p:cNvSpPr>
            <p:nvPr/>
          </p:nvSpPr>
          <p:spPr bwMode="auto">
            <a:xfrm>
              <a:off x="30607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15" name="Picture 10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9388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6" name="Picture 105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0183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7" name="Picture 106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3787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8" name="Line 107"/>
            <p:cNvSpPr>
              <a:spLocks noChangeShapeType="1"/>
            </p:cNvSpPr>
            <p:nvPr/>
          </p:nvSpPr>
          <p:spPr bwMode="auto">
            <a:xfrm>
              <a:off x="8169275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9" name="Line 108"/>
            <p:cNvSpPr>
              <a:spLocks noChangeShapeType="1"/>
            </p:cNvSpPr>
            <p:nvPr/>
          </p:nvSpPr>
          <p:spPr bwMode="auto">
            <a:xfrm>
              <a:off x="78105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0" name="Line 109"/>
            <p:cNvSpPr>
              <a:spLocks noChangeShapeType="1"/>
            </p:cNvSpPr>
            <p:nvPr/>
          </p:nvSpPr>
          <p:spPr bwMode="auto">
            <a:xfrm>
              <a:off x="67294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1" name="Line 110"/>
            <p:cNvSpPr>
              <a:spLocks noChangeShapeType="1"/>
            </p:cNvSpPr>
            <p:nvPr/>
          </p:nvSpPr>
          <p:spPr bwMode="auto">
            <a:xfrm>
              <a:off x="63690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2" name="Line 111"/>
            <p:cNvSpPr>
              <a:spLocks noChangeShapeType="1"/>
            </p:cNvSpPr>
            <p:nvPr/>
          </p:nvSpPr>
          <p:spPr bwMode="auto">
            <a:xfrm>
              <a:off x="56499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3" name="Line 112"/>
            <p:cNvSpPr>
              <a:spLocks noChangeShapeType="1"/>
            </p:cNvSpPr>
            <p:nvPr/>
          </p:nvSpPr>
          <p:spPr bwMode="auto">
            <a:xfrm>
              <a:off x="52895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4" name="AutoShape 113"/>
            <p:cNvSpPr>
              <a:spLocks/>
            </p:cNvSpPr>
            <p:nvPr/>
          </p:nvSpPr>
          <p:spPr bwMode="auto">
            <a:xfrm rot="16200000">
              <a:off x="2833688" y="2597150"/>
              <a:ext cx="288925" cy="1430338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63" name="AutoShape 114"/>
            <p:cNvSpPr>
              <a:spLocks/>
            </p:cNvSpPr>
            <p:nvPr/>
          </p:nvSpPr>
          <p:spPr bwMode="auto">
            <a:xfrm rot="16200000">
              <a:off x="6675438" y="1687512"/>
              <a:ext cx="288925" cy="3241675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74" name="Picture 127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2792413" y="3476625"/>
              <a:ext cx="493713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6" name="Picture 128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6594475" y="3457575"/>
              <a:ext cx="493713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>
              <a:off x="11699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88" name="Picture 187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1183392" y="2760668"/>
              <a:ext cx="330860" cy="23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9" name="Rectangle 83"/>
            <p:cNvSpPr>
              <a:spLocks noChangeArrowheads="1"/>
            </p:cNvSpPr>
            <p:nvPr/>
          </p:nvSpPr>
          <p:spPr bwMode="auto">
            <a:xfrm>
              <a:off x="41132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90" name="Picture 189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4128600" y="2740545"/>
              <a:ext cx="329588" cy="2624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1" name="Rectangle 84"/>
            <p:cNvSpPr>
              <a:spLocks noChangeArrowheads="1"/>
            </p:cNvSpPr>
            <p:nvPr/>
          </p:nvSpPr>
          <p:spPr bwMode="auto">
            <a:xfrm>
              <a:off x="1159429" y="1802470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92" name="Rectangle 85"/>
            <p:cNvSpPr>
              <a:spLocks noChangeArrowheads="1"/>
            </p:cNvSpPr>
            <p:nvPr/>
          </p:nvSpPr>
          <p:spPr bwMode="auto">
            <a:xfrm>
              <a:off x="1880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3" name="Rectangle 86"/>
            <p:cNvSpPr>
              <a:spLocks noChangeArrowheads="1"/>
            </p:cNvSpPr>
            <p:nvPr/>
          </p:nvSpPr>
          <p:spPr bwMode="auto">
            <a:xfrm>
              <a:off x="223892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4" name="Rectangle 87"/>
            <p:cNvSpPr>
              <a:spLocks noChangeArrowheads="1"/>
            </p:cNvSpPr>
            <p:nvPr/>
          </p:nvSpPr>
          <p:spPr bwMode="auto">
            <a:xfrm>
              <a:off x="2599292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6" name="Rectangle 88"/>
            <p:cNvSpPr>
              <a:spLocks noChangeArrowheads="1"/>
            </p:cNvSpPr>
            <p:nvPr/>
          </p:nvSpPr>
          <p:spPr bwMode="auto">
            <a:xfrm>
              <a:off x="29596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206" name="Picture 205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1411841" y="1864866"/>
              <a:ext cx="215900" cy="2871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07" name="Rectangle 89"/>
            <p:cNvSpPr>
              <a:spLocks noChangeArrowheads="1"/>
            </p:cNvSpPr>
            <p:nvPr/>
          </p:nvSpPr>
          <p:spPr bwMode="auto">
            <a:xfrm>
              <a:off x="33200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8" name="Rectangle 90"/>
            <p:cNvSpPr>
              <a:spLocks noChangeArrowheads="1"/>
            </p:cNvSpPr>
            <p:nvPr/>
          </p:nvSpPr>
          <p:spPr bwMode="auto">
            <a:xfrm>
              <a:off x="36803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9" name="Rectangle 91"/>
            <p:cNvSpPr>
              <a:spLocks noChangeArrowheads="1"/>
            </p:cNvSpPr>
            <p:nvPr/>
          </p:nvSpPr>
          <p:spPr bwMode="auto">
            <a:xfrm>
              <a:off x="4039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0" name="Rectangle 92"/>
            <p:cNvSpPr>
              <a:spLocks noChangeArrowheads="1"/>
            </p:cNvSpPr>
            <p:nvPr/>
          </p:nvSpPr>
          <p:spPr bwMode="auto">
            <a:xfrm>
              <a:off x="43995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1" name="Rectangle 93"/>
            <p:cNvSpPr>
              <a:spLocks noChangeArrowheads="1"/>
            </p:cNvSpPr>
            <p:nvPr/>
          </p:nvSpPr>
          <p:spPr bwMode="auto">
            <a:xfrm>
              <a:off x="47598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2" name="Rectangle 83"/>
            <p:cNvSpPr>
              <a:spLocks noChangeArrowheads="1"/>
            </p:cNvSpPr>
            <p:nvPr/>
          </p:nvSpPr>
          <p:spPr bwMode="auto">
            <a:xfrm>
              <a:off x="7927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213" name="Picture 212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857213" y="1965284"/>
              <a:ext cx="231370" cy="1641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4" name="Rectangle 85"/>
            <p:cNvSpPr>
              <a:spLocks noChangeArrowheads="1"/>
            </p:cNvSpPr>
            <p:nvPr/>
          </p:nvSpPr>
          <p:spPr bwMode="auto">
            <a:xfrm>
              <a:off x="5116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7" name="Rectangle 86"/>
            <p:cNvSpPr>
              <a:spLocks noChangeArrowheads="1"/>
            </p:cNvSpPr>
            <p:nvPr/>
          </p:nvSpPr>
          <p:spPr bwMode="auto">
            <a:xfrm>
              <a:off x="547510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8" name="Rectangle 87"/>
            <p:cNvSpPr>
              <a:spLocks noChangeArrowheads="1"/>
            </p:cNvSpPr>
            <p:nvPr/>
          </p:nvSpPr>
          <p:spPr bwMode="auto">
            <a:xfrm>
              <a:off x="5835468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9" name="Rectangle 88"/>
            <p:cNvSpPr>
              <a:spLocks noChangeArrowheads="1"/>
            </p:cNvSpPr>
            <p:nvPr/>
          </p:nvSpPr>
          <p:spPr bwMode="auto">
            <a:xfrm>
              <a:off x="61958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0" name="Rectangle 89"/>
            <p:cNvSpPr>
              <a:spLocks noChangeArrowheads="1"/>
            </p:cNvSpPr>
            <p:nvPr/>
          </p:nvSpPr>
          <p:spPr bwMode="auto">
            <a:xfrm>
              <a:off x="65561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1" name="Rectangle 90"/>
            <p:cNvSpPr>
              <a:spLocks noChangeArrowheads="1"/>
            </p:cNvSpPr>
            <p:nvPr/>
          </p:nvSpPr>
          <p:spPr bwMode="auto">
            <a:xfrm>
              <a:off x="69165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2" name="Rectangle 91"/>
            <p:cNvSpPr>
              <a:spLocks noChangeArrowheads="1"/>
            </p:cNvSpPr>
            <p:nvPr/>
          </p:nvSpPr>
          <p:spPr bwMode="auto">
            <a:xfrm>
              <a:off x="7275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3" name="Rectangle 92"/>
            <p:cNvSpPr>
              <a:spLocks noChangeArrowheads="1"/>
            </p:cNvSpPr>
            <p:nvPr/>
          </p:nvSpPr>
          <p:spPr bwMode="auto">
            <a:xfrm>
              <a:off x="76356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4" name="Rectangle 93"/>
            <p:cNvSpPr>
              <a:spLocks noChangeArrowheads="1"/>
            </p:cNvSpPr>
            <p:nvPr/>
          </p:nvSpPr>
          <p:spPr bwMode="auto">
            <a:xfrm>
              <a:off x="79960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5" name="AutoShape 114"/>
            <p:cNvSpPr>
              <a:spLocks/>
            </p:cNvSpPr>
            <p:nvPr/>
          </p:nvSpPr>
          <p:spPr bwMode="auto">
            <a:xfrm rot="5400000">
              <a:off x="4969226" y="-1633549"/>
              <a:ext cx="288925" cy="6472500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he-IL"/>
            </a:p>
          </p:txBody>
        </p:sp>
        <p:pic>
          <p:nvPicPr>
            <p:cNvPr id="226" name="Picture 225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4949005" y="1197481"/>
              <a:ext cx="315078" cy="22351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27" name="AutoShape 170"/>
          <p:cNvSpPr>
            <a:spLocks/>
          </p:cNvSpPr>
          <p:nvPr/>
        </p:nvSpPr>
        <p:spPr bwMode="auto">
          <a:xfrm rot="16200000">
            <a:off x="1743075" y="3113160"/>
            <a:ext cx="288925" cy="709613"/>
          </a:xfrm>
          <a:prstGeom prst="leftBrace">
            <a:avLst>
              <a:gd name="adj1" fmla="val 20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228" name="AutoShape 171"/>
          <p:cNvSpPr>
            <a:spLocks/>
          </p:cNvSpPr>
          <p:nvPr/>
        </p:nvSpPr>
        <p:spPr bwMode="auto">
          <a:xfrm rot="16200000">
            <a:off x="4681538" y="3103635"/>
            <a:ext cx="288925" cy="709613"/>
          </a:xfrm>
          <a:prstGeom prst="leftBrace">
            <a:avLst>
              <a:gd name="adj1" fmla="val 20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229" name="Picture 17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782763" y="3722761"/>
            <a:ext cx="193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0" name="Picture 17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730750" y="3708473"/>
            <a:ext cx="193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3" name="AutoShape 170"/>
          <p:cNvSpPr>
            <a:spLocks/>
          </p:cNvSpPr>
          <p:nvPr/>
        </p:nvSpPr>
        <p:spPr bwMode="auto">
          <a:xfrm rot="5400000">
            <a:off x="1379867" y="1417305"/>
            <a:ext cx="288925" cy="709613"/>
          </a:xfrm>
          <a:prstGeom prst="leftBrace">
            <a:avLst>
              <a:gd name="adj1" fmla="val 20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235" name="Picture 17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448780" y="1316786"/>
            <a:ext cx="193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1" grpId="0"/>
      <p:bldP spid="1230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A randomized algorithm for constructing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a perfect two level hash table:</a:t>
            </a:r>
          </a:p>
        </p:txBody>
      </p:sp>
      <p:sp>
        <p:nvSpPr>
          <p:cNvPr id="123986" name="Text Box 82"/>
          <p:cNvSpPr txBox="1">
            <a:spLocks noChangeArrowheads="1"/>
          </p:cNvSpPr>
          <p:nvPr/>
        </p:nvSpPr>
        <p:spPr bwMode="auto">
          <a:xfrm>
            <a:off x="971550" y="2078038"/>
            <a:ext cx="71104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Choose a random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/>
              <a:t> from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p,</a:t>
            </a:r>
            <a:r>
              <a:rPr lang="en-US" i="1" dirty="0" err="1" smtClean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and compute the number of collisions. If there are more than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/>
              <a:t> collisions, repeat.</a:t>
            </a:r>
          </a:p>
        </p:txBody>
      </p:sp>
      <p:sp>
        <p:nvSpPr>
          <p:cNvPr id="123987" name="Text Box 83"/>
          <p:cNvSpPr txBox="1">
            <a:spLocks noChangeArrowheads="1"/>
          </p:cNvSpPr>
          <p:nvPr/>
        </p:nvSpPr>
        <p:spPr bwMode="auto">
          <a:xfrm>
            <a:off x="971550" y="3608388"/>
            <a:ext cx="71104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For each cell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dirty="0" err="1"/>
              <a:t>,if</a:t>
            </a:r>
            <a:r>
              <a:rPr lang="en-US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n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&gt;1</a:t>
            </a:r>
            <a:r>
              <a:rPr lang="en-US" dirty="0"/>
              <a:t>, choose a random hash function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(p,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. If there are any collisions, repeat.</a:t>
            </a:r>
          </a:p>
        </p:txBody>
      </p:sp>
      <p:sp>
        <p:nvSpPr>
          <p:cNvPr id="123988" name="Text Box 84"/>
          <p:cNvSpPr txBox="1">
            <a:spLocks noChangeArrowheads="1"/>
          </p:cNvSpPr>
          <p:nvPr/>
        </p:nvSpPr>
        <p:spPr bwMode="auto">
          <a:xfrm>
            <a:off x="1420813" y="5181600"/>
            <a:ext cx="6211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Expected</a:t>
            </a:r>
            <a:r>
              <a:rPr lang="en-US"/>
              <a:t> construction time –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3989" name="Text Box 85"/>
          <p:cNvSpPr txBox="1">
            <a:spLocks noChangeArrowheads="1"/>
          </p:cNvSpPr>
          <p:nvPr/>
        </p:nvSpPr>
        <p:spPr bwMode="auto">
          <a:xfrm>
            <a:off x="1420813" y="570071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Worst case</a:t>
            </a:r>
            <a:r>
              <a:rPr lang="en-US" dirty="0"/>
              <a:t> </a:t>
            </a:r>
            <a:r>
              <a:rPr lang="en-US" dirty="0" smtClean="0"/>
              <a:t>search </a:t>
            </a:r>
            <a:r>
              <a:rPr lang="en-US" dirty="0"/>
              <a:t>time – </a:t>
            </a:r>
            <a:r>
              <a:rPr lang="en-US" dirty="0">
                <a:solidFill>
                  <a:srgbClr val="FF0000"/>
                </a:solidFill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86" grpId="0"/>
      <p:bldP spid="123987" grpId="0"/>
      <p:bldP spid="123988" grpId="0"/>
      <p:bldP spid="1239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70026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00763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3310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65439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797777" y="2573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29315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6005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792390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24728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60876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791613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2395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56289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788627" y="2573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20165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5090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783240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15578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4810" y="3609973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11560" y="3629023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5960" y="36671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70026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00763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3310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65439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797777" y="44979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2" name="Picture 8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263984" y="2190748"/>
            <a:ext cx="714226" cy="290451"/>
          </a:xfrm>
          <a:prstGeom prst="rect">
            <a:avLst/>
          </a:prstGeom>
          <a:noFill/>
          <a:ln/>
          <a:effectLst/>
        </p:spPr>
      </p:pic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29315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5" name="Picture 8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663418" y="2228849"/>
            <a:ext cx="677163" cy="275379"/>
          </a:xfrm>
          <a:prstGeom prst="rect">
            <a:avLst/>
          </a:prstGeom>
          <a:noFill/>
          <a:ln/>
          <a:effectLst/>
        </p:spPr>
      </p:pic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6005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792390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24728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60876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791613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2395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05" name="Picture 10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624767" y="5076825"/>
            <a:ext cx="659359" cy="268139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56289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788627" y="44979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20165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5090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783240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15578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endCxn id="48" idx="0"/>
          </p:cNvCxnSpPr>
          <p:nvPr/>
        </p:nvCxnSpPr>
        <p:spPr bwMode="auto">
          <a:xfrm flipH="1">
            <a:off x="2963546" y="3895725"/>
            <a:ext cx="646429" cy="6022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endCxn id="32" idx="2"/>
          </p:cNvCxnSpPr>
          <p:nvPr/>
        </p:nvCxnSpPr>
        <p:spPr bwMode="auto">
          <a:xfrm flipV="1">
            <a:off x="3886201" y="2988711"/>
            <a:ext cx="740844" cy="6212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1585" y="26479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84" name="Picture 8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635207" y="5067298"/>
            <a:ext cx="714228" cy="290452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273505" y="5086348"/>
            <a:ext cx="714230" cy="290453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endCxn id="56" idx="0"/>
          </p:cNvCxnSpPr>
          <p:nvPr/>
        </p:nvCxnSpPr>
        <p:spPr bwMode="auto">
          <a:xfrm>
            <a:off x="4486275" y="3990975"/>
            <a:ext cx="140770" cy="5069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endCxn id="16" idx="2"/>
          </p:cNvCxnSpPr>
          <p:nvPr/>
        </p:nvCxnSpPr>
        <p:spPr bwMode="auto">
          <a:xfrm flipH="1" flipV="1">
            <a:off x="2963546" y="2988711"/>
            <a:ext cx="1294129" cy="6403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6" name="Picture 95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4710" y="26479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7" name="Straight Arrow Connector 96"/>
          <p:cNvCxnSpPr>
            <a:endCxn id="32" idx="2"/>
          </p:cNvCxnSpPr>
          <p:nvPr/>
        </p:nvCxnSpPr>
        <p:spPr bwMode="auto">
          <a:xfrm flipH="1" flipV="1">
            <a:off x="4627045" y="2988711"/>
            <a:ext cx="554556" cy="64983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endCxn id="65" idx="0"/>
          </p:cNvCxnSpPr>
          <p:nvPr/>
        </p:nvCxnSpPr>
        <p:spPr bwMode="auto">
          <a:xfrm>
            <a:off x="5495925" y="4000500"/>
            <a:ext cx="458471" cy="49743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7" name="Picture 106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273507" y="1800223"/>
            <a:ext cx="714228" cy="290452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1110" y="2638423"/>
            <a:ext cx="238074" cy="2650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0105 0.08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889 C -0.02326 0.12061 -0.04756 0.15255 -0.07812 0.18473 C -0.10867 0.21691 -0.14548 0.24931 -0.18228 0.28195 " pathEditMode="relative" ptsTypes="a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Hashing</a:t>
            </a:r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>
            <a:off x="701675" y="1808163"/>
            <a:ext cx="7921625" cy="1800225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31800" y="998538"/>
            <a:ext cx="27892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Huge</a:t>
            </a:r>
            <a:br>
              <a:rPr lang="en-US"/>
            </a:br>
            <a:r>
              <a:rPr lang="en-US"/>
              <a:t> universe </a:t>
            </a:r>
            <a:r>
              <a:rPr lang="en-US" i="1">
                <a:solidFill>
                  <a:srgbClr val="CC3300"/>
                </a:solidFill>
              </a:rPr>
              <a:t>U</a:t>
            </a:r>
          </a:p>
        </p:txBody>
      </p: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3222625" y="5859463"/>
            <a:ext cx="2789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3078" name="Oval 22"/>
          <p:cNvSpPr>
            <a:spLocks noChangeArrowheads="1"/>
          </p:cNvSpPr>
          <p:nvPr/>
        </p:nvSpPr>
        <p:spPr bwMode="auto">
          <a:xfrm>
            <a:off x="1692275" y="270827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79" name="Oval 23"/>
          <p:cNvSpPr>
            <a:spLocks noChangeArrowheads="1"/>
          </p:cNvSpPr>
          <p:nvPr/>
        </p:nvSpPr>
        <p:spPr bwMode="auto">
          <a:xfrm>
            <a:off x="4841875" y="2259013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0" name="Oval 24"/>
          <p:cNvSpPr>
            <a:spLocks noChangeArrowheads="1"/>
          </p:cNvSpPr>
          <p:nvPr/>
        </p:nvSpPr>
        <p:spPr bwMode="auto">
          <a:xfrm>
            <a:off x="6551613" y="216852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1" name="Oval 25"/>
          <p:cNvSpPr>
            <a:spLocks noChangeArrowheads="1"/>
          </p:cNvSpPr>
          <p:nvPr/>
        </p:nvSpPr>
        <p:spPr bwMode="auto">
          <a:xfrm>
            <a:off x="6823075" y="3068638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2" name="Oval 26"/>
          <p:cNvSpPr>
            <a:spLocks noChangeArrowheads="1"/>
          </p:cNvSpPr>
          <p:nvPr/>
        </p:nvSpPr>
        <p:spPr bwMode="auto">
          <a:xfrm>
            <a:off x="2771775" y="243840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3" name="Oval 27"/>
          <p:cNvSpPr>
            <a:spLocks noChangeArrowheads="1"/>
          </p:cNvSpPr>
          <p:nvPr/>
        </p:nvSpPr>
        <p:spPr bwMode="auto">
          <a:xfrm>
            <a:off x="5202238" y="3249613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4" name="Oval 28"/>
          <p:cNvSpPr>
            <a:spLocks noChangeArrowheads="1"/>
          </p:cNvSpPr>
          <p:nvPr/>
        </p:nvSpPr>
        <p:spPr bwMode="auto">
          <a:xfrm>
            <a:off x="5562600" y="261937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5" name="Oval 29"/>
          <p:cNvSpPr>
            <a:spLocks noChangeArrowheads="1"/>
          </p:cNvSpPr>
          <p:nvPr/>
        </p:nvSpPr>
        <p:spPr bwMode="auto">
          <a:xfrm>
            <a:off x="3041650" y="297815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6" name="Oval 30"/>
          <p:cNvSpPr>
            <a:spLocks noChangeArrowheads="1"/>
          </p:cNvSpPr>
          <p:nvPr/>
        </p:nvSpPr>
        <p:spPr bwMode="auto">
          <a:xfrm>
            <a:off x="4302125" y="297815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7" name="Oval 31"/>
          <p:cNvSpPr>
            <a:spLocks noChangeArrowheads="1"/>
          </p:cNvSpPr>
          <p:nvPr/>
        </p:nvSpPr>
        <p:spPr bwMode="auto">
          <a:xfrm>
            <a:off x="3941763" y="243840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3088" name="AutoShape 32"/>
          <p:cNvCxnSpPr>
            <a:cxnSpLocks noChangeShapeType="1"/>
            <a:stCxn id="3078" idx="4"/>
            <a:endCxn id="3100" idx="0"/>
          </p:cNvCxnSpPr>
          <p:nvPr/>
        </p:nvCxnSpPr>
        <p:spPr bwMode="auto">
          <a:xfrm rot="16200000" flipH="1">
            <a:off x="778669" y="3756819"/>
            <a:ext cx="2430462" cy="514350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" name="AutoShape 33"/>
          <p:cNvCxnSpPr>
            <a:cxnSpLocks noChangeShapeType="1"/>
            <a:stCxn id="3082" idx="4"/>
            <a:endCxn id="3107" idx="0"/>
          </p:cNvCxnSpPr>
          <p:nvPr/>
        </p:nvCxnSpPr>
        <p:spPr bwMode="auto">
          <a:xfrm rot="16200000" flipH="1">
            <a:off x="1811338" y="3533775"/>
            <a:ext cx="2700337" cy="69056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0" name="AutoShape 34"/>
          <p:cNvCxnSpPr>
            <a:cxnSpLocks noChangeShapeType="1"/>
            <a:stCxn id="3085" idx="4"/>
            <a:endCxn id="3129" idx="0"/>
          </p:cNvCxnSpPr>
          <p:nvPr/>
        </p:nvCxnSpPr>
        <p:spPr bwMode="auto">
          <a:xfrm rot="16200000" flipH="1">
            <a:off x="4189413" y="1965325"/>
            <a:ext cx="2160587" cy="4367213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1" name="AutoShape 35"/>
          <p:cNvCxnSpPr>
            <a:cxnSpLocks noChangeShapeType="1"/>
            <a:stCxn id="3087" idx="4"/>
            <a:endCxn id="3102" idx="0"/>
          </p:cNvCxnSpPr>
          <p:nvPr/>
        </p:nvCxnSpPr>
        <p:spPr bwMode="auto">
          <a:xfrm rot="5400000">
            <a:off x="1947863" y="3190875"/>
            <a:ext cx="2700337" cy="1376363"/>
          </a:xfrm>
          <a:prstGeom prst="curvedConnector3">
            <a:avLst>
              <a:gd name="adj1" fmla="val 52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2" name="AutoShape 36"/>
          <p:cNvCxnSpPr>
            <a:cxnSpLocks noChangeShapeType="1"/>
            <a:stCxn id="3079" idx="4"/>
            <a:endCxn id="3120" idx="0"/>
          </p:cNvCxnSpPr>
          <p:nvPr/>
        </p:nvCxnSpPr>
        <p:spPr bwMode="auto">
          <a:xfrm rot="16200000" flipH="1">
            <a:off x="3922712" y="3313113"/>
            <a:ext cx="2879725" cy="952500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3" name="AutoShape 37"/>
          <p:cNvCxnSpPr>
            <a:cxnSpLocks noChangeShapeType="1"/>
            <a:stCxn id="3081" idx="4"/>
            <a:endCxn id="3117" idx="0"/>
          </p:cNvCxnSpPr>
          <p:nvPr/>
        </p:nvCxnSpPr>
        <p:spPr bwMode="auto">
          <a:xfrm rot="5400000">
            <a:off x="5049044" y="3410744"/>
            <a:ext cx="2070100" cy="1566862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4" name="AutoShape 38"/>
          <p:cNvCxnSpPr>
            <a:cxnSpLocks noChangeShapeType="1"/>
            <a:stCxn id="3083" idx="4"/>
            <a:endCxn id="3113" idx="0"/>
          </p:cNvCxnSpPr>
          <p:nvPr/>
        </p:nvCxnSpPr>
        <p:spPr bwMode="auto">
          <a:xfrm rot="5400000">
            <a:off x="3970338" y="3952875"/>
            <a:ext cx="1889125" cy="663575"/>
          </a:xfrm>
          <a:prstGeom prst="curved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5" name="AutoShape 39"/>
          <p:cNvCxnSpPr>
            <a:cxnSpLocks noChangeShapeType="1"/>
            <a:stCxn id="3080" idx="4"/>
            <a:endCxn id="3124" idx="0"/>
          </p:cNvCxnSpPr>
          <p:nvPr/>
        </p:nvCxnSpPr>
        <p:spPr bwMode="auto">
          <a:xfrm rot="5400000">
            <a:off x="5091113" y="3724275"/>
            <a:ext cx="2970212" cy="39688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6" name="AutoShape 41"/>
          <p:cNvCxnSpPr>
            <a:cxnSpLocks noChangeShapeType="1"/>
            <a:stCxn id="3084" idx="4"/>
            <a:endCxn id="3117" idx="0"/>
          </p:cNvCxnSpPr>
          <p:nvPr/>
        </p:nvCxnSpPr>
        <p:spPr bwMode="auto">
          <a:xfrm rot="5400000">
            <a:off x="4194176" y="3816350"/>
            <a:ext cx="2519362" cy="306387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7" name="AutoShape 42"/>
          <p:cNvCxnSpPr>
            <a:cxnSpLocks noChangeShapeType="1"/>
            <a:stCxn id="3086" idx="4"/>
            <a:endCxn id="3113" idx="0"/>
          </p:cNvCxnSpPr>
          <p:nvPr/>
        </p:nvCxnSpPr>
        <p:spPr bwMode="auto">
          <a:xfrm rot="16200000" flipH="1">
            <a:off x="3384550" y="4030663"/>
            <a:ext cx="2160587" cy="236538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98" name="Rectangle 85"/>
          <p:cNvSpPr>
            <a:spLocks noChangeArrowheads="1"/>
          </p:cNvSpPr>
          <p:nvPr/>
        </p:nvSpPr>
        <p:spPr bwMode="auto">
          <a:xfrm>
            <a:off x="1801813" y="5227638"/>
            <a:ext cx="1793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99" name="Rectangle 86"/>
          <p:cNvSpPr>
            <a:spLocks noChangeArrowheads="1"/>
          </p:cNvSpPr>
          <p:nvPr/>
        </p:nvSpPr>
        <p:spPr bwMode="auto">
          <a:xfrm>
            <a:off x="19812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0" name="Rectangle 87"/>
          <p:cNvSpPr>
            <a:spLocks noChangeArrowheads="1"/>
          </p:cNvSpPr>
          <p:nvPr/>
        </p:nvSpPr>
        <p:spPr bwMode="auto">
          <a:xfrm>
            <a:off x="21605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1" name="Rectangle 88"/>
          <p:cNvSpPr>
            <a:spLocks noChangeArrowheads="1"/>
          </p:cNvSpPr>
          <p:nvPr/>
        </p:nvSpPr>
        <p:spPr bwMode="auto">
          <a:xfrm>
            <a:off x="23399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2" name="Rectangle 89"/>
          <p:cNvSpPr>
            <a:spLocks noChangeArrowheads="1"/>
          </p:cNvSpPr>
          <p:nvPr/>
        </p:nvSpPr>
        <p:spPr bwMode="auto">
          <a:xfrm>
            <a:off x="25193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3" name="Rectangle 90"/>
          <p:cNvSpPr>
            <a:spLocks noChangeArrowheads="1"/>
          </p:cNvSpPr>
          <p:nvPr/>
        </p:nvSpPr>
        <p:spPr bwMode="auto">
          <a:xfrm>
            <a:off x="26987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4" name="Rectangle 91"/>
          <p:cNvSpPr>
            <a:spLocks noChangeArrowheads="1"/>
          </p:cNvSpPr>
          <p:nvPr/>
        </p:nvSpPr>
        <p:spPr bwMode="auto">
          <a:xfrm>
            <a:off x="28781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5" name="Rectangle 92"/>
          <p:cNvSpPr>
            <a:spLocks noChangeArrowheads="1"/>
          </p:cNvSpPr>
          <p:nvPr/>
        </p:nvSpPr>
        <p:spPr bwMode="auto">
          <a:xfrm>
            <a:off x="30575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6" name="Rectangle 93"/>
          <p:cNvSpPr>
            <a:spLocks noChangeArrowheads="1"/>
          </p:cNvSpPr>
          <p:nvPr/>
        </p:nvSpPr>
        <p:spPr bwMode="auto">
          <a:xfrm>
            <a:off x="32369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7" name="Rectangle 94"/>
          <p:cNvSpPr>
            <a:spLocks noChangeArrowheads="1"/>
          </p:cNvSpPr>
          <p:nvPr/>
        </p:nvSpPr>
        <p:spPr bwMode="auto">
          <a:xfrm>
            <a:off x="34163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8" name="Rectangle 95"/>
          <p:cNvSpPr>
            <a:spLocks noChangeArrowheads="1"/>
          </p:cNvSpPr>
          <p:nvPr/>
        </p:nvSpPr>
        <p:spPr bwMode="auto">
          <a:xfrm>
            <a:off x="35956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9" name="Rectangle 96"/>
          <p:cNvSpPr>
            <a:spLocks noChangeArrowheads="1"/>
          </p:cNvSpPr>
          <p:nvPr/>
        </p:nvSpPr>
        <p:spPr bwMode="auto">
          <a:xfrm>
            <a:off x="37750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0" name="Rectangle 97"/>
          <p:cNvSpPr>
            <a:spLocks noChangeArrowheads="1"/>
          </p:cNvSpPr>
          <p:nvPr/>
        </p:nvSpPr>
        <p:spPr bwMode="auto">
          <a:xfrm>
            <a:off x="39544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1" name="Rectangle 98"/>
          <p:cNvSpPr>
            <a:spLocks noChangeArrowheads="1"/>
          </p:cNvSpPr>
          <p:nvPr/>
        </p:nvSpPr>
        <p:spPr bwMode="auto">
          <a:xfrm>
            <a:off x="41338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2" name="Rectangle 99"/>
          <p:cNvSpPr>
            <a:spLocks noChangeArrowheads="1"/>
          </p:cNvSpPr>
          <p:nvPr/>
        </p:nvSpPr>
        <p:spPr bwMode="auto">
          <a:xfrm>
            <a:off x="43132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3" name="Rectangle 100"/>
          <p:cNvSpPr>
            <a:spLocks noChangeArrowheads="1"/>
          </p:cNvSpPr>
          <p:nvPr/>
        </p:nvSpPr>
        <p:spPr bwMode="auto">
          <a:xfrm>
            <a:off x="44926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4" name="Rectangle 101"/>
          <p:cNvSpPr>
            <a:spLocks noChangeArrowheads="1"/>
          </p:cNvSpPr>
          <p:nvPr/>
        </p:nvSpPr>
        <p:spPr bwMode="auto">
          <a:xfrm>
            <a:off x="46720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5" name="Rectangle 102"/>
          <p:cNvSpPr>
            <a:spLocks noChangeArrowheads="1"/>
          </p:cNvSpPr>
          <p:nvPr/>
        </p:nvSpPr>
        <p:spPr bwMode="auto">
          <a:xfrm>
            <a:off x="48514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6" name="Rectangle 103"/>
          <p:cNvSpPr>
            <a:spLocks noChangeArrowheads="1"/>
          </p:cNvSpPr>
          <p:nvPr/>
        </p:nvSpPr>
        <p:spPr bwMode="auto">
          <a:xfrm>
            <a:off x="50307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7" name="Rectangle 104"/>
          <p:cNvSpPr>
            <a:spLocks noChangeArrowheads="1"/>
          </p:cNvSpPr>
          <p:nvPr/>
        </p:nvSpPr>
        <p:spPr bwMode="auto">
          <a:xfrm>
            <a:off x="52101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8" name="Rectangle 105"/>
          <p:cNvSpPr>
            <a:spLocks noChangeArrowheads="1"/>
          </p:cNvSpPr>
          <p:nvPr/>
        </p:nvSpPr>
        <p:spPr bwMode="auto">
          <a:xfrm>
            <a:off x="53895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9" name="Rectangle 106"/>
          <p:cNvSpPr>
            <a:spLocks noChangeArrowheads="1"/>
          </p:cNvSpPr>
          <p:nvPr/>
        </p:nvSpPr>
        <p:spPr bwMode="auto">
          <a:xfrm>
            <a:off x="55689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0" name="Rectangle 107"/>
          <p:cNvSpPr>
            <a:spLocks noChangeArrowheads="1"/>
          </p:cNvSpPr>
          <p:nvPr/>
        </p:nvSpPr>
        <p:spPr bwMode="auto">
          <a:xfrm>
            <a:off x="57483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1" name="Rectangle 108"/>
          <p:cNvSpPr>
            <a:spLocks noChangeArrowheads="1"/>
          </p:cNvSpPr>
          <p:nvPr/>
        </p:nvSpPr>
        <p:spPr bwMode="auto">
          <a:xfrm>
            <a:off x="59277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2" name="Rectangle 109"/>
          <p:cNvSpPr>
            <a:spLocks noChangeArrowheads="1"/>
          </p:cNvSpPr>
          <p:nvPr/>
        </p:nvSpPr>
        <p:spPr bwMode="auto">
          <a:xfrm>
            <a:off x="61071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3" name="Rectangle 110"/>
          <p:cNvSpPr>
            <a:spLocks noChangeArrowheads="1"/>
          </p:cNvSpPr>
          <p:nvPr/>
        </p:nvSpPr>
        <p:spPr bwMode="auto">
          <a:xfrm>
            <a:off x="62865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4" name="Rectangle 111"/>
          <p:cNvSpPr>
            <a:spLocks noChangeArrowheads="1"/>
          </p:cNvSpPr>
          <p:nvPr/>
        </p:nvSpPr>
        <p:spPr bwMode="auto">
          <a:xfrm>
            <a:off x="64658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5" name="Rectangle 112"/>
          <p:cNvSpPr>
            <a:spLocks noChangeArrowheads="1"/>
          </p:cNvSpPr>
          <p:nvPr/>
        </p:nvSpPr>
        <p:spPr bwMode="auto">
          <a:xfrm>
            <a:off x="66452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6" name="Rectangle 113"/>
          <p:cNvSpPr>
            <a:spLocks noChangeArrowheads="1"/>
          </p:cNvSpPr>
          <p:nvPr/>
        </p:nvSpPr>
        <p:spPr bwMode="auto">
          <a:xfrm>
            <a:off x="68246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7" name="Rectangle 114"/>
          <p:cNvSpPr>
            <a:spLocks noChangeArrowheads="1"/>
          </p:cNvSpPr>
          <p:nvPr/>
        </p:nvSpPr>
        <p:spPr bwMode="auto">
          <a:xfrm>
            <a:off x="70040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8" name="Rectangle 115"/>
          <p:cNvSpPr>
            <a:spLocks noChangeArrowheads="1"/>
          </p:cNvSpPr>
          <p:nvPr/>
        </p:nvSpPr>
        <p:spPr bwMode="auto">
          <a:xfrm>
            <a:off x="71834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9" name="Rectangle 116"/>
          <p:cNvSpPr>
            <a:spLocks noChangeArrowheads="1"/>
          </p:cNvSpPr>
          <p:nvPr/>
        </p:nvSpPr>
        <p:spPr bwMode="auto">
          <a:xfrm>
            <a:off x="73628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30" name="Text Box 117"/>
          <p:cNvSpPr txBox="1">
            <a:spLocks noChangeArrowheads="1"/>
          </p:cNvSpPr>
          <p:nvPr/>
        </p:nvSpPr>
        <p:spPr bwMode="auto">
          <a:xfrm>
            <a:off x="1690688" y="5589588"/>
            <a:ext cx="360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31" name="Text Box 118"/>
          <p:cNvSpPr txBox="1">
            <a:spLocks noChangeArrowheads="1"/>
          </p:cNvSpPr>
          <p:nvPr/>
        </p:nvSpPr>
        <p:spPr bwMode="auto">
          <a:xfrm>
            <a:off x="1871663" y="5589588"/>
            <a:ext cx="360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32" name="Text Box 119"/>
          <p:cNvSpPr txBox="1">
            <a:spLocks noChangeArrowheads="1"/>
          </p:cNvSpPr>
          <p:nvPr/>
        </p:nvSpPr>
        <p:spPr bwMode="auto">
          <a:xfrm>
            <a:off x="7143750" y="5589588"/>
            <a:ext cx="630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0000FF"/>
                </a:solidFill>
              </a:rPr>
              <a:t>m</a:t>
            </a:r>
            <a:r>
              <a:rPr lang="en-US" sz="18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133" name="Text Box 120"/>
          <p:cNvSpPr txBox="1">
            <a:spLocks noChangeArrowheads="1"/>
          </p:cNvSpPr>
          <p:nvPr/>
        </p:nvSpPr>
        <p:spPr bwMode="auto">
          <a:xfrm>
            <a:off x="3041650" y="4149725"/>
            <a:ext cx="2789238" cy="519113"/>
          </a:xfrm>
          <a:prstGeom prst="rect">
            <a:avLst/>
          </a:prstGeom>
          <a:solidFill>
            <a:schemeClr val="accent1">
              <a:alpha val="85097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Hash function </a:t>
            </a:r>
            <a:r>
              <a:rPr lang="en-US" i="1">
                <a:solidFill>
                  <a:srgbClr val="CC3300"/>
                </a:solidFill>
              </a:rPr>
              <a:t>h</a:t>
            </a:r>
          </a:p>
        </p:txBody>
      </p:sp>
      <p:sp>
        <p:nvSpPr>
          <p:cNvPr id="104569" name="AutoShape 121"/>
          <p:cNvSpPr>
            <a:spLocks noChangeArrowheads="1"/>
          </p:cNvSpPr>
          <p:nvPr/>
        </p:nvSpPr>
        <p:spPr bwMode="auto">
          <a:xfrm>
            <a:off x="6281738" y="4329113"/>
            <a:ext cx="2609850" cy="449262"/>
          </a:xfrm>
          <a:prstGeom prst="wedgeRoundRectCallout">
            <a:avLst>
              <a:gd name="adj1" fmla="val -86009"/>
              <a:gd name="adj2" fmla="val 146111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</a:rPr>
              <a:t>Collisions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pic>
        <p:nvPicPr>
          <p:cNvPr id="79" name="Picture 7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53216" y="2074715"/>
            <a:ext cx="5115318" cy="2395202"/>
          </a:xfrm>
          <a:prstGeom prst="rect">
            <a:avLst/>
          </a:prstGeom>
          <a:noFill/>
          <a:ln/>
          <a:effectLst/>
        </p:spPr>
      </p:pic>
      <p:sp>
        <p:nvSpPr>
          <p:cNvPr id="74" name="Text Box 85"/>
          <p:cNvSpPr txBox="1">
            <a:spLocks noChangeArrowheads="1"/>
          </p:cNvSpPr>
          <p:nvPr/>
        </p:nvSpPr>
        <p:spPr bwMode="auto">
          <a:xfrm>
            <a:off x="1449388" y="503396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O(1) </a:t>
            </a:r>
            <a:r>
              <a:rPr lang="en-US" dirty="0" smtClean="0">
                <a:solidFill>
                  <a:srgbClr val="0000FF"/>
                </a:solidFill>
              </a:rPr>
              <a:t>worst </a:t>
            </a:r>
            <a:r>
              <a:rPr lang="en-US" dirty="0">
                <a:solidFill>
                  <a:srgbClr val="0000FF"/>
                </a:solidFill>
              </a:rPr>
              <a:t>case </a:t>
            </a:r>
            <a:r>
              <a:rPr lang="en-US" dirty="0" smtClean="0">
                <a:solidFill>
                  <a:srgbClr val="00B050"/>
                </a:solidFill>
              </a:rPr>
              <a:t>search</a:t>
            </a:r>
            <a:r>
              <a:rPr lang="en-US" dirty="0" smtClean="0"/>
              <a:t> time!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1449388" y="552926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the (expected) </a:t>
            </a:r>
            <a:r>
              <a:rPr lang="en-US" dirty="0" smtClean="0">
                <a:solidFill>
                  <a:srgbClr val="0000FF"/>
                </a:solidFill>
              </a:rPr>
              <a:t>insert</a:t>
            </a:r>
            <a:r>
              <a:rPr lang="en-US" dirty="0" smtClean="0">
                <a:solidFill>
                  <a:schemeClr val="tx2"/>
                </a:solidFill>
              </a:rPr>
              <a:t> time?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25585" y="2809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1420813" y="57483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likely are difficult insertion?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6010" y="374332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0" name="Straight Arrow Connector 89"/>
          <p:cNvCxnSpPr>
            <a:endCxn id="14" idx="2"/>
          </p:cNvCxnSpPr>
          <p:nvPr/>
        </p:nvCxnSpPr>
        <p:spPr bwMode="auto">
          <a:xfrm flipV="1">
            <a:off x="1971675" y="3141111"/>
            <a:ext cx="356170" cy="59268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endCxn id="43" idx="0"/>
          </p:cNvCxnSpPr>
          <p:nvPr/>
        </p:nvCxnSpPr>
        <p:spPr bwMode="auto">
          <a:xfrm flipH="1">
            <a:off x="1664770" y="4067175"/>
            <a:ext cx="211655" cy="5831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0385" y="32575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81" idx="2"/>
            <a:endCxn id="48" idx="0"/>
          </p:cNvCxnSpPr>
          <p:nvPr/>
        </p:nvCxnSpPr>
        <p:spPr bwMode="auto">
          <a:xfrm>
            <a:off x="2649422" y="3522604"/>
            <a:ext cx="342699" cy="1127735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8060" y="43052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3" idx="0"/>
            <a:endCxn id="19" idx="2"/>
          </p:cNvCxnSpPr>
          <p:nvPr/>
        </p:nvCxnSpPr>
        <p:spPr bwMode="auto">
          <a:xfrm flipV="1">
            <a:off x="3097097" y="3141111"/>
            <a:ext cx="890037" cy="1164187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86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7908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86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endCxn id="57" idx="0"/>
          </p:cNvCxnSpPr>
          <p:nvPr/>
        </p:nvCxnSpPr>
        <p:spPr bwMode="auto">
          <a:xfrm>
            <a:off x="4257675" y="3495675"/>
            <a:ext cx="728682" cy="11546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5335" y="3181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7908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413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86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4735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3535" y="47339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1420813" y="57483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likely are difficult insertion?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25585" y="2809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6010" y="374332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0" name="Straight Arrow Connector 89"/>
          <p:cNvCxnSpPr>
            <a:endCxn id="14" idx="2"/>
          </p:cNvCxnSpPr>
          <p:nvPr/>
        </p:nvCxnSpPr>
        <p:spPr bwMode="auto">
          <a:xfrm flipV="1">
            <a:off x="1971675" y="3141111"/>
            <a:ext cx="356170" cy="59268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endCxn id="43" idx="0"/>
          </p:cNvCxnSpPr>
          <p:nvPr/>
        </p:nvCxnSpPr>
        <p:spPr bwMode="auto">
          <a:xfrm flipH="1">
            <a:off x="1664770" y="4067175"/>
            <a:ext cx="211655" cy="5831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0360" y="33051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81" idx="2"/>
            <a:endCxn id="48" idx="0"/>
          </p:cNvCxnSpPr>
          <p:nvPr/>
        </p:nvCxnSpPr>
        <p:spPr bwMode="auto">
          <a:xfrm>
            <a:off x="2449397" y="3570229"/>
            <a:ext cx="542724" cy="1080110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6160" y="4324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endCxn id="19" idx="2"/>
          </p:cNvCxnSpPr>
          <p:nvPr/>
        </p:nvCxnSpPr>
        <p:spPr bwMode="auto">
          <a:xfrm flipV="1">
            <a:off x="3219450" y="3141111"/>
            <a:ext cx="767684" cy="11546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endCxn id="57" idx="0"/>
          </p:cNvCxnSpPr>
          <p:nvPr/>
        </p:nvCxnSpPr>
        <p:spPr bwMode="auto">
          <a:xfrm>
            <a:off x="4229100" y="3524250"/>
            <a:ext cx="757257" cy="112608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4385" y="32384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Hashing with chaining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</a:t>
            </a:r>
            <a:r>
              <a:rPr lang="en-US" sz="2400" dirty="0" err="1" smtClean="0">
                <a:solidFill>
                  <a:srgbClr val="993300"/>
                </a:solidFill>
              </a:rPr>
              <a:t>Luhn</a:t>
            </a:r>
            <a:r>
              <a:rPr lang="en-US" sz="2400" dirty="0" smtClean="0">
                <a:solidFill>
                  <a:srgbClr val="993300"/>
                </a:solidFill>
              </a:rPr>
              <a:t> (1953)] [</a:t>
            </a:r>
            <a:r>
              <a:rPr lang="en-US" sz="2400" dirty="0" err="1" smtClean="0">
                <a:solidFill>
                  <a:srgbClr val="993300"/>
                </a:solidFill>
              </a:rPr>
              <a:t>Dumey</a:t>
            </a:r>
            <a:r>
              <a:rPr lang="en-US" sz="2400" dirty="0" smtClean="0">
                <a:solidFill>
                  <a:srgbClr val="993300"/>
                </a:solidFill>
              </a:rPr>
              <a:t> (1956)]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71550" y="1769397"/>
            <a:ext cx="7200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Each cell points to a </a:t>
            </a:r>
            <a:r>
              <a:rPr lang="en-US" dirty="0" smtClean="0">
                <a:solidFill>
                  <a:srgbClr val="FF0000"/>
                </a:solidFill>
              </a:rPr>
              <a:t>linked list </a:t>
            </a:r>
            <a:r>
              <a:rPr lang="en-US" dirty="0" smtClean="0"/>
              <a:t>of items</a:t>
            </a:r>
            <a:endParaRPr lang="en-US" dirty="0"/>
          </a:p>
        </p:txBody>
      </p:sp>
      <p:grpSp>
        <p:nvGrpSpPr>
          <p:cNvPr id="4100" name="Group 113"/>
          <p:cNvGrpSpPr>
            <a:grpSpLocks/>
          </p:cNvGrpSpPr>
          <p:nvPr/>
        </p:nvGrpSpPr>
        <p:grpSpPr bwMode="auto">
          <a:xfrm>
            <a:off x="1530350" y="2775596"/>
            <a:ext cx="6083300" cy="2800350"/>
            <a:chOff x="839" y="1814"/>
            <a:chExt cx="3832" cy="1764"/>
          </a:xfrm>
        </p:grpSpPr>
        <p:pic>
          <p:nvPicPr>
            <p:cNvPr id="4101" name="Picture 101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16" y="272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2" name="Picture 99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17" y="2727"/>
              <a:ext cx="15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3" name="Picture 10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22" y="323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4" name="Picture 6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88" y="323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5" name="Picture 53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83" y="2727"/>
              <a:ext cx="15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909" y="2160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auto">
            <a:xfrm>
              <a:off x="102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8" name="Rectangle 7"/>
            <p:cNvSpPr>
              <a:spLocks noChangeArrowheads="1"/>
            </p:cNvSpPr>
            <p:nvPr/>
          </p:nvSpPr>
          <p:spPr bwMode="auto">
            <a:xfrm>
              <a:off x="113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9" name="Rectangle 8"/>
            <p:cNvSpPr>
              <a:spLocks noChangeArrowheads="1"/>
            </p:cNvSpPr>
            <p:nvPr/>
          </p:nvSpPr>
          <p:spPr bwMode="auto">
            <a:xfrm>
              <a:off x="124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0" name="Rectangle 9"/>
            <p:cNvSpPr>
              <a:spLocks noChangeArrowheads="1"/>
            </p:cNvSpPr>
            <p:nvPr/>
          </p:nvSpPr>
          <p:spPr bwMode="auto">
            <a:xfrm>
              <a:off x="136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147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2" name="Rectangle 11"/>
            <p:cNvSpPr>
              <a:spLocks noChangeArrowheads="1"/>
            </p:cNvSpPr>
            <p:nvPr/>
          </p:nvSpPr>
          <p:spPr bwMode="auto">
            <a:xfrm>
              <a:off x="158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auto">
            <a:xfrm>
              <a:off x="170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auto">
            <a:xfrm>
              <a:off x="181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5" name="Rectangle 14"/>
            <p:cNvSpPr>
              <a:spLocks noChangeArrowheads="1"/>
            </p:cNvSpPr>
            <p:nvPr/>
          </p:nvSpPr>
          <p:spPr bwMode="auto">
            <a:xfrm>
              <a:off x="192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6" name="Rectangle 15"/>
            <p:cNvSpPr>
              <a:spLocks noChangeArrowheads="1"/>
            </p:cNvSpPr>
            <p:nvPr/>
          </p:nvSpPr>
          <p:spPr bwMode="auto">
            <a:xfrm>
              <a:off x="203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7" name="Rectangle 16"/>
            <p:cNvSpPr>
              <a:spLocks noChangeArrowheads="1"/>
            </p:cNvSpPr>
            <p:nvPr/>
          </p:nvSpPr>
          <p:spPr bwMode="auto">
            <a:xfrm>
              <a:off x="215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8" name="Rectangle 17"/>
            <p:cNvSpPr>
              <a:spLocks noChangeArrowheads="1"/>
            </p:cNvSpPr>
            <p:nvPr/>
          </p:nvSpPr>
          <p:spPr bwMode="auto">
            <a:xfrm>
              <a:off x="226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9" name="Rectangle 18"/>
            <p:cNvSpPr>
              <a:spLocks noChangeArrowheads="1"/>
            </p:cNvSpPr>
            <p:nvPr/>
          </p:nvSpPr>
          <p:spPr bwMode="auto">
            <a:xfrm>
              <a:off x="237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0" name="Rectangle 19"/>
            <p:cNvSpPr>
              <a:spLocks noChangeArrowheads="1"/>
            </p:cNvSpPr>
            <p:nvPr/>
          </p:nvSpPr>
          <p:spPr bwMode="auto">
            <a:xfrm>
              <a:off x="249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1" name="Rectangle 20"/>
            <p:cNvSpPr>
              <a:spLocks noChangeArrowheads="1"/>
            </p:cNvSpPr>
            <p:nvPr/>
          </p:nvSpPr>
          <p:spPr bwMode="auto">
            <a:xfrm>
              <a:off x="260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2" name="Rectangle 21"/>
            <p:cNvSpPr>
              <a:spLocks noChangeArrowheads="1"/>
            </p:cNvSpPr>
            <p:nvPr/>
          </p:nvSpPr>
          <p:spPr bwMode="auto">
            <a:xfrm>
              <a:off x="271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3" name="Rectangle 22"/>
            <p:cNvSpPr>
              <a:spLocks noChangeArrowheads="1"/>
            </p:cNvSpPr>
            <p:nvPr/>
          </p:nvSpPr>
          <p:spPr bwMode="auto">
            <a:xfrm>
              <a:off x="283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4" name="Rectangle 23"/>
            <p:cNvSpPr>
              <a:spLocks noChangeArrowheads="1"/>
            </p:cNvSpPr>
            <p:nvPr/>
          </p:nvSpPr>
          <p:spPr bwMode="auto">
            <a:xfrm>
              <a:off x="294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5" name="Rectangle 24"/>
            <p:cNvSpPr>
              <a:spLocks noChangeArrowheads="1"/>
            </p:cNvSpPr>
            <p:nvPr/>
          </p:nvSpPr>
          <p:spPr bwMode="auto">
            <a:xfrm>
              <a:off x="305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6" name="Rectangle 25"/>
            <p:cNvSpPr>
              <a:spLocks noChangeArrowheads="1"/>
            </p:cNvSpPr>
            <p:nvPr/>
          </p:nvSpPr>
          <p:spPr bwMode="auto">
            <a:xfrm>
              <a:off x="316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7" name="Rectangle 26"/>
            <p:cNvSpPr>
              <a:spLocks noChangeArrowheads="1"/>
            </p:cNvSpPr>
            <p:nvPr/>
          </p:nvSpPr>
          <p:spPr bwMode="auto">
            <a:xfrm>
              <a:off x="328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8" name="Rectangle 27"/>
            <p:cNvSpPr>
              <a:spLocks noChangeArrowheads="1"/>
            </p:cNvSpPr>
            <p:nvPr/>
          </p:nvSpPr>
          <p:spPr bwMode="auto">
            <a:xfrm>
              <a:off x="339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9" name="Rectangle 28"/>
            <p:cNvSpPr>
              <a:spLocks noChangeArrowheads="1"/>
            </p:cNvSpPr>
            <p:nvPr/>
          </p:nvSpPr>
          <p:spPr bwMode="auto">
            <a:xfrm>
              <a:off x="350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0" name="Rectangle 29"/>
            <p:cNvSpPr>
              <a:spLocks noChangeArrowheads="1"/>
            </p:cNvSpPr>
            <p:nvPr/>
          </p:nvSpPr>
          <p:spPr bwMode="auto">
            <a:xfrm>
              <a:off x="362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1" name="Rectangle 30"/>
            <p:cNvSpPr>
              <a:spLocks noChangeArrowheads="1"/>
            </p:cNvSpPr>
            <p:nvPr/>
          </p:nvSpPr>
          <p:spPr bwMode="auto">
            <a:xfrm>
              <a:off x="373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2" name="Rectangle 31"/>
            <p:cNvSpPr>
              <a:spLocks noChangeArrowheads="1"/>
            </p:cNvSpPr>
            <p:nvPr/>
          </p:nvSpPr>
          <p:spPr bwMode="auto">
            <a:xfrm>
              <a:off x="384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3" name="Rectangle 32"/>
            <p:cNvSpPr>
              <a:spLocks noChangeArrowheads="1"/>
            </p:cNvSpPr>
            <p:nvPr/>
          </p:nvSpPr>
          <p:spPr bwMode="auto">
            <a:xfrm>
              <a:off x="396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4" name="Rectangle 33"/>
            <p:cNvSpPr>
              <a:spLocks noChangeArrowheads="1"/>
            </p:cNvSpPr>
            <p:nvPr/>
          </p:nvSpPr>
          <p:spPr bwMode="auto">
            <a:xfrm>
              <a:off x="407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5" name="Rectangle 34"/>
            <p:cNvSpPr>
              <a:spLocks noChangeArrowheads="1"/>
            </p:cNvSpPr>
            <p:nvPr/>
          </p:nvSpPr>
          <p:spPr bwMode="auto">
            <a:xfrm>
              <a:off x="418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6" name="Rectangle 35"/>
            <p:cNvSpPr>
              <a:spLocks noChangeArrowheads="1"/>
            </p:cNvSpPr>
            <p:nvPr/>
          </p:nvSpPr>
          <p:spPr bwMode="auto">
            <a:xfrm>
              <a:off x="429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7" name="Rectangle 36"/>
            <p:cNvSpPr>
              <a:spLocks noChangeArrowheads="1"/>
            </p:cNvSpPr>
            <p:nvPr/>
          </p:nvSpPr>
          <p:spPr bwMode="auto">
            <a:xfrm>
              <a:off x="441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8" name="Text Box 37"/>
            <p:cNvSpPr txBox="1">
              <a:spLocks noChangeArrowheads="1"/>
            </p:cNvSpPr>
            <p:nvPr/>
          </p:nvSpPr>
          <p:spPr bwMode="auto">
            <a:xfrm>
              <a:off x="839" y="2388"/>
              <a:ext cx="2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139" name="Text Box 38"/>
            <p:cNvSpPr txBox="1">
              <a:spLocks noChangeArrowheads="1"/>
            </p:cNvSpPr>
            <p:nvPr/>
          </p:nvSpPr>
          <p:spPr bwMode="auto">
            <a:xfrm>
              <a:off x="953" y="2388"/>
              <a:ext cx="2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40" name="Text Box 39"/>
            <p:cNvSpPr txBox="1">
              <a:spLocks noChangeArrowheads="1"/>
            </p:cNvSpPr>
            <p:nvPr/>
          </p:nvSpPr>
          <p:spPr bwMode="auto">
            <a:xfrm>
              <a:off x="4274" y="2388"/>
              <a:ext cx="39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m</a:t>
              </a:r>
              <a:r>
                <a:rPr lang="en-US" sz="1800">
                  <a:solidFill>
                    <a:srgbClr val="0000FF"/>
                  </a:solidFill>
                </a:rPr>
                <a:t>-1</a:t>
              </a:r>
            </a:p>
          </p:txBody>
        </p:sp>
        <p:sp>
          <p:nvSpPr>
            <p:cNvPr id="4141" name="Rectangle 41"/>
            <p:cNvSpPr>
              <a:spLocks noChangeArrowheads="1"/>
            </p:cNvSpPr>
            <p:nvPr/>
          </p:nvSpPr>
          <p:spPr bwMode="auto">
            <a:xfrm>
              <a:off x="1746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2" name="Rectangle 42"/>
            <p:cNvSpPr>
              <a:spLocks noChangeArrowheads="1"/>
            </p:cNvSpPr>
            <p:nvPr/>
          </p:nvSpPr>
          <p:spPr bwMode="auto">
            <a:xfrm>
              <a:off x="1746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3" name="Freeform 48"/>
            <p:cNvSpPr>
              <a:spLocks/>
            </p:cNvSpPr>
            <p:nvPr/>
          </p:nvSpPr>
          <p:spPr bwMode="auto">
            <a:xfrm>
              <a:off x="1803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4144" name="Picture 5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94" y="1820"/>
              <a:ext cx="94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45" name="Line 57"/>
            <p:cNvSpPr>
              <a:spLocks noChangeShapeType="1"/>
            </p:cNvSpPr>
            <p:nvPr/>
          </p:nvSpPr>
          <p:spPr bwMode="auto">
            <a:xfrm>
              <a:off x="1865" y="1990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46" name="Rectangle 59"/>
            <p:cNvSpPr>
              <a:spLocks noChangeArrowheads="1"/>
            </p:cNvSpPr>
            <p:nvPr/>
          </p:nvSpPr>
          <p:spPr bwMode="auto">
            <a:xfrm>
              <a:off x="1746" y="323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7" name="Rectangle 60"/>
            <p:cNvSpPr>
              <a:spLocks noChangeArrowheads="1"/>
            </p:cNvSpPr>
            <p:nvPr/>
          </p:nvSpPr>
          <p:spPr bwMode="auto">
            <a:xfrm>
              <a:off x="1746" y="340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8" name="Oval 65"/>
            <p:cNvSpPr>
              <a:spLocks noChangeArrowheads="1"/>
            </p:cNvSpPr>
            <p:nvPr/>
          </p:nvSpPr>
          <p:spPr bwMode="auto">
            <a:xfrm>
              <a:off x="1831" y="2954"/>
              <a:ext cx="56" cy="5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49" name="Line 73"/>
            <p:cNvSpPr>
              <a:spLocks noChangeShapeType="1"/>
            </p:cNvSpPr>
            <p:nvPr/>
          </p:nvSpPr>
          <p:spPr bwMode="auto">
            <a:xfrm>
              <a:off x="1803" y="346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0" name="Rectangle 77"/>
            <p:cNvSpPr>
              <a:spLocks noChangeArrowheads="1"/>
            </p:cNvSpPr>
            <p:nvPr/>
          </p:nvSpPr>
          <p:spPr bwMode="auto">
            <a:xfrm>
              <a:off x="2880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1" name="Rectangle 78"/>
            <p:cNvSpPr>
              <a:spLocks noChangeArrowheads="1"/>
            </p:cNvSpPr>
            <p:nvPr/>
          </p:nvSpPr>
          <p:spPr bwMode="auto">
            <a:xfrm>
              <a:off x="2880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2" name="Rectangle 81"/>
            <p:cNvSpPr>
              <a:spLocks noChangeArrowheads="1"/>
            </p:cNvSpPr>
            <p:nvPr/>
          </p:nvSpPr>
          <p:spPr bwMode="auto">
            <a:xfrm>
              <a:off x="2880" y="323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3" name="Rectangle 82"/>
            <p:cNvSpPr>
              <a:spLocks noChangeArrowheads="1"/>
            </p:cNvSpPr>
            <p:nvPr/>
          </p:nvSpPr>
          <p:spPr bwMode="auto">
            <a:xfrm>
              <a:off x="2880" y="340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4" name="Oval 84"/>
            <p:cNvSpPr>
              <a:spLocks noChangeArrowheads="1"/>
            </p:cNvSpPr>
            <p:nvPr/>
          </p:nvSpPr>
          <p:spPr bwMode="auto">
            <a:xfrm>
              <a:off x="2965" y="2954"/>
              <a:ext cx="56" cy="5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5" name="Line 87"/>
            <p:cNvSpPr>
              <a:spLocks noChangeShapeType="1"/>
            </p:cNvSpPr>
            <p:nvPr/>
          </p:nvSpPr>
          <p:spPr bwMode="auto">
            <a:xfrm>
              <a:off x="2937" y="346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6" name="Rectangle 90"/>
            <p:cNvSpPr>
              <a:spLocks noChangeArrowheads="1"/>
            </p:cNvSpPr>
            <p:nvPr/>
          </p:nvSpPr>
          <p:spPr bwMode="auto">
            <a:xfrm>
              <a:off x="3674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7" name="Rectangle 91"/>
            <p:cNvSpPr>
              <a:spLocks noChangeArrowheads="1"/>
            </p:cNvSpPr>
            <p:nvPr/>
          </p:nvSpPr>
          <p:spPr bwMode="auto">
            <a:xfrm>
              <a:off x="3674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8" name="Line 93"/>
            <p:cNvSpPr>
              <a:spLocks noChangeShapeType="1"/>
            </p:cNvSpPr>
            <p:nvPr/>
          </p:nvSpPr>
          <p:spPr bwMode="auto">
            <a:xfrm>
              <a:off x="3731" y="295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9" name="Freeform 94"/>
            <p:cNvSpPr>
              <a:spLocks/>
            </p:cNvSpPr>
            <p:nvPr/>
          </p:nvSpPr>
          <p:spPr bwMode="auto">
            <a:xfrm>
              <a:off x="2937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60" name="Line 97"/>
            <p:cNvSpPr>
              <a:spLocks noChangeShapeType="1"/>
            </p:cNvSpPr>
            <p:nvPr/>
          </p:nvSpPr>
          <p:spPr bwMode="auto">
            <a:xfrm>
              <a:off x="3005" y="1984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161" name="Picture 98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34" y="1814"/>
              <a:ext cx="94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2" name="Line 102"/>
            <p:cNvSpPr>
              <a:spLocks noChangeShapeType="1"/>
            </p:cNvSpPr>
            <p:nvPr/>
          </p:nvSpPr>
          <p:spPr bwMode="auto">
            <a:xfrm>
              <a:off x="3792" y="1990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163" name="Picture 10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17" y="1820"/>
              <a:ext cx="352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4" name="Freeform 105"/>
            <p:cNvSpPr>
              <a:spLocks/>
            </p:cNvSpPr>
            <p:nvPr/>
          </p:nvSpPr>
          <p:spPr bwMode="auto">
            <a:xfrm>
              <a:off x="3731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65" name="Text Box 107"/>
            <p:cNvSpPr txBox="1">
              <a:spLocks noChangeArrowheads="1"/>
            </p:cNvSpPr>
            <p:nvPr/>
          </p:nvSpPr>
          <p:spPr bwMode="auto">
            <a:xfrm>
              <a:off x="1683" y="2393"/>
              <a:ext cx="39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i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pic>
          <p:nvPicPr>
            <p:cNvPr id="4166" name="Picture 109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89" y="3067"/>
              <a:ext cx="46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7" name="AutoShape 110"/>
            <p:cNvSpPr>
              <a:spLocks/>
            </p:cNvSpPr>
            <p:nvPr/>
          </p:nvSpPr>
          <p:spPr bwMode="auto">
            <a:xfrm>
              <a:off x="1462" y="2727"/>
              <a:ext cx="114" cy="851"/>
            </a:xfrm>
            <a:prstGeom prst="leftBrace">
              <a:avLst>
                <a:gd name="adj1" fmla="val 622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168" name="AutoShape 111"/>
            <p:cNvCxnSpPr>
              <a:cxnSpLocks noChangeShapeType="1"/>
              <a:stCxn id="4148" idx="4"/>
              <a:endCxn id="4146" idx="0"/>
            </p:cNvCxnSpPr>
            <p:nvPr/>
          </p:nvCxnSpPr>
          <p:spPr bwMode="auto">
            <a:xfrm rot="16200000" flipH="1">
              <a:off x="1749" y="3121"/>
              <a:ext cx="221" cy="1"/>
            </a:xfrm>
            <a:prstGeom prst="curvedConnector3">
              <a:avLst>
                <a:gd name="adj1" fmla="val 506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69" name="AutoShape 112"/>
            <p:cNvCxnSpPr>
              <a:cxnSpLocks noChangeShapeType="1"/>
              <a:stCxn id="4154" idx="4"/>
              <a:endCxn id="4152" idx="0"/>
            </p:cNvCxnSpPr>
            <p:nvPr/>
          </p:nvCxnSpPr>
          <p:spPr bwMode="auto">
            <a:xfrm rot="16200000" flipH="1">
              <a:off x="2883" y="3121"/>
              <a:ext cx="221" cy="1"/>
            </a:xfrm>
            <a:prstGeom prst="curvedConnector3">
              <a:avLst>
                <a:gd name="adj1" fmla="val 506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8260" y="43624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>
            <a:endCxn id="14" idx="2"/>
          </p:cNvCxnSpPr>
          <p:nvPr/>
        </p:nvCxnSpPr>
        <p:spPr bwMode="auto">
          <a:xfrm flipH="1" flipV="1">
            <a:off x="2327845" y="3141111"/>
            <a:ext cx="2196530" cy="12880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40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6060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40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92235" y="320992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endCxn id="43" idx="0"/>
          </p:cNvCxnSpPr>
          <p:nvPr/>
        </p:nvCxnSpPr>
        <p:spPr bwMode="auto">
          <a:xfrm flipH="1">
            <a:off x="1664770" y="3514725"/>
            <a:ext cx="459305" cy="11356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6060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40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931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5548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5548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7385" y="45434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478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73285" y="45434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478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9685" y="26098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6185" y="26193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4306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failed</a:t>
            </a:r>
            <a:r>
              <a:rPr lang="en-US" dirty="0" smtClean="0">
                <a:solidFill>
                  <a:schemeClr val="tx2"/>
                </a:solidFill>
              </a:rPr>
              <a:t>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25785" y="35909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94" name="Freeform 93"/>
          <p:cNvSpPr/>
          <p:nvPr/>
        </p:nvSpPr>
        <p:spPr bwMode="auto">
          <a:xfrm>
            <a:off x="4705350" y="2971800"/>
            <a:ext cx="766762" cy="1514475"/>
          </a:xfrm>
          <a:custGeom>
            <a:avLst/>
            <a:gdLst>
              <a:gd name="connsiteX0" fmla="*/ 0 w 766762"/>
              <a:gd name="connsiteY0" fmla="*/ 0 h 1514475"/>
              <a:gd name="connsiteX1" fmla="*/ 647700 w 766762"/>
              <a:gd name="connsiteY1" fmla="*/ 733425 h 1514475"/>
              <a:gd name="connsiteX2" fmla="*/ 714375 w 766762"/>
              <a:gd name="connsiteY2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762" h="1514475">
                <a:moveTo>
                  <a:pt x="0" y="0"/>
                </a:moveTo>
                <a:cubicBezTo>
                  <a:pt x="264319" y="240506"/>
                  <a:pt x="528638" y="481013"/>
                  <a:pt x="647700" y="733425"/>
                </a:cubicBezTo>
                <a:cubicBezTo>
                  <a:pt x="766762" y="985837"/>
                  <a:pt x="740568" y="1250156"/>
                  <a:pt x="714375" y="1514475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4481513" y="2971800"/>
            <a:ext cx="766762" cy="1495425"/>
          </a:xfrm>
          <a:custGeom>
            <a:avLst/>
            <a:gdLst>
              <a:gd name="connsiteX0" fmla="*/ 766762 w 766762"/>
              <a:gd name="connsiteY0" fmla="*/ 1495425 h 1495425"/>
              <a:gd name="connsiteX1" fmla="*/ 119062 w 766762"/>
              <a:gd name="connsiteY1" fmla="*/ 809625 h 1495425"/>
              <a:gd name="connsiteX2" fmla="*/ 52387 w 766762"/>
              <a:gd name="connsiteY2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762" h="1495425">
                <a:moveTo>
                  <a:pt x="766762" y="1495425"/>
                </a:moveTo>
                <a:cubicBezTo>
                  <a:pt x="502443" y="1277143"/>
                  <a:pt x="238124" y="1058862"/>
                  <a:pt x="119062" y="809625"/>
                </a:cubicBezTo>
                <a:cubicBezTo>
                  <a:pt x="0" y="560388"/>
                  <a:pt x="26193" y="280194"/>
                  <a:pt x="52387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2838450" y="2971800"/>
            <a:ext cx="390525" cy="1495425"/>
          </a:xfrm>
          <a:custGeom>
            <a:avLst/>
            <a:gdLst>
              <a:gd name="connsiteX0" fmla="*/ 390525 w 390525"/>
              <a:gd name="connsiteY0" fmla="*/ 0 h 1495425"/>
              <a:gd name="connsiteX1" fmla="*/ 57150 w 390525"/>
              <a:gd name="connsiteY1" fmla="*/ 638175 h 1495425"/>
              <a:gd name="connsiteX2" fmla="*/ 47625 w 390525"/>
              <a:gd name="connsiteY2" fmla="*/ 1495425 h 1495425"/>
              <a:gd name="connsiteX3" fmla="*/ 47625 w 390525"/>
              <a:gd name="connsiteY3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1495425">
                <a:moveTo>
                  <a:pt x="390525" y="0"/>
                </a:moveTo>
                <a:cubicBezTo>
                  <a:pt x="252412" y="194469"/>
                  <a:pt x="114300" y="388938"/>
                  <a:pt x="57150" y="638175"/>
                </a:cubicBezTo>
                <a:cubicBezTo>
                  <a:pt x="0" y="887413"/>
                  <a:pt x="47625" y="1495425"/>
                  <a:pt x="47625" y="1495425"/>
                </a:cubicBezTo>
                <a:lnTo>
                  <a:pt x="47625" y="1495425"/>
                </a:ln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3095625" y="2971800"/>
            <a:ext cx="579438" cy="1504950"/>
          </a:xfrm>
          <a:custGeom>
            <a:avLst/>
            <a:gdLst>
              <a:gd name="connsiteX0" fmla="*/ 0 w 579438"/>
              <a:gd name="connsiteY0" fmla="*/ 1504950 h 1504950"/>
              <a:gd name="connsiteX1" fmla="*/ 533400 w 579438"/>
              <a:gd name="connsiteY1" fmla="*/ 857250 h 1504950"/>
              <a:gd name="connsiteX2" fmla="*/ 276225 w 579438"/>
              <a:gd name="connsiteY2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38" h="1504950">
                <a:moveTo>
                  <a:pt x="0" y="1504950"/>
                </a:moveTo>
                <a:cubicBezTo>
                  <a:pt x="243681" y="1306512"/>
                  <a:pt x="487362" y="1108075"/>
                  <a:pt x="533400" y="857250"/>
                </a:cubicBezTo>
                <a:cubicBezTo>
                  <a:pt x="579438" y="606425"/>
                  <a:pt x="427831" y="303212"/>
                  <a:pt x="276225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" name="Curved Connector 103"/>
          <p:cNvCxnSpPr>
            <a:stCxn id="89" idx="1"/>
            <a:endCxn id="48" idx="0"/>
          </p:cNvCxnSpPr>
          <p:nvPr/>
        </p:nvCxnSpPr>
        <p:spPr bwMode="auto">
          <a:xfrm rot="10800000" flipV="1">
            <a:off x="2992121" y="3723451"/>
            <a:ext cx="833664" cy="755438"/>
          </a:xfrm>
          <a:prstGeom prst="curvedConnector2">
            <a:avLst/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3"/>
          <p:cNvCxnSpPr>
            <a:stCxn id="89" idx="3"/>
            <a:endCxn id="32" idx="2"/>
          </p:cNvCxnSpPr>
          <p:nvPr/>
        </p:nvCxnSpPr>
        <p:spPr bwMode="auto">
          <a:xfrm flipV="1">
            <a:off x="4063859" y="2969661"/>
            <a:ext cx="591761" cy="753790"/>
          </a:xfrm>
          <a:prstGeom prst="curvedConnector2">
            <a:avLst/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Text Box 85"/>
          <p:cNvSpPr txBox="1">
            <a:spLocks noChangeArrowheads="1"/>
          </p:cNvSpPr>
          <p:nvPr/>
        </p:nvSpPr>
        <p:spPr bwMode="auto">
          <a:xfrm>
            <a:off x="0" y="5414963"/>
            <a:ext cx="914399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Insertion takes more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than MAX steps, rehash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3419" y="1779440"/>
            <a:ext cx="4734909" cy="2966666"/>
          </a:xfrm>
          <a:prstGeom prst="rect">
            <a:avLst/>
          </a:prstGeom>
          <a:noFill/>
          <a:ln/>
          <a:effectLst/>
        </p:spPr>
      </p:pic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0" y="5042118"/>
            <a:ext cx="9143999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With hash functions chosen at random from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an appropriate family of </a:t>
            </a:r>
            <a:r>
              <a:rPr lang="en-US" smtClean="0">
                <a:solidFill>
                  <a:schemeClr val="tx2"/>
                </a:solidFill>
              </a:rPr>
              <a:t>hash functions, 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amortized </a:t>
            </a:r>
            <a:r>
              <a:rPr lang="en-US" smtClean="0">
                <a:solidFill>
                  <a:schemeClr val="tx2"/>
                </a:solidFill>
              </a:rPr>
              <a:t>expected insert </a:t>
            </a:r>
            <a:r>
              <a:rPr lang="en-US" dirty="0" smtClean="0">
                <a:solidFill>
                  <a:schemeClr val="tx2"/>
                </a:solidFill>
              </a:rPr>
              <a:t>time is O(1)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Other applications of hashing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Comparing files</a:t>
            </a:r>
          </a:p>
          <a:p>
            <a:pPr eaLnBrk="1" hangingPunct="1"/>
            <a:r>
              <a:rPr lang="en-US" smtClean="0"/>
              <a:t>Cryptographic applications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67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Hashing with chaining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with a random hash function</a:t>
            </a: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23701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29949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Throw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balls randomly into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</a:rPr>
              <a:t> bins</a:t>
            </a:r>
          </a:p>
        </p:txBody>
      </p:sp>
    </p:spTree>
    <p:extLst>
      <p:ext uri="{BB962C8B-B14F-4D97-AF65-F5344CB8AC3E}">
        <p14:creationId xmlns:p14="http://schemas.microsoft.com/office/powerpoint/2010/main" val="3633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4778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0" y="159709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Throw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balls randomly into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</a:rPr>
              <a:t> bins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482600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1398587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2314574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3230562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4146550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5062538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5978526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6894514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7810500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2784474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230588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676702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122816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4568930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5015044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5461158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907275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535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All throws are uniform and independent</a:t>
            </a:r>
          </a:p>
        </p:txBody>
      </p:sp>
    </p:spTree>
    <p:extLst>
      <p:ext uri="{BB962C8B-B14F-4D97-AF65-F5344CB8AC3E}">
        <p14:creationId xmlns:p14="http://schemas.microsoft.com/office/powerpoint/2010/main" val="258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5278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19167 0.19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0278 0.25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8889 0.1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3625 0.19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278 0.2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8334 0.25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47005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0" y="153660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Throw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balls randomly into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</a:rPr>
              <a:t> bins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240704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B050"/>
                </a:solidFill>
              </a:rPr>
              <a:t>Expected</a:t>
            </a:r>
            <a:r>
              <a:rPr lang="en-US" sz="4000" dirty="0" smtClean="0">
                <a:solidFill>
                  <a:schemeClr val="tx1"/>
                </a:solidFill>
              </a:rPr>
              <a:t> number of balls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in each bin is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395042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Probability two particular balls collide </a:t>
            </a:r>
            <a:r>
              <a:rPr lang="en-US" sz="4000" dirty="0" smtClean="0">
                <a:solidFill>
                  <a:srgbClr val="0000FF"/>
                </a:solidFill>
              </a:rPr>
              <a:t>1/m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426" y="555363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Many other </a:t>
            </a:r>
            <a:r>
              <a:rPr lang="en-US" sz="4000" smtClean="0">
                <a:solidFill>
                  <a:schemeClr val="tx1"/>
                </a:solidFill>
              </a:rPr>
              <a:t>exciting properties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47005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2"/>
              <p:cNvSpPr txBox="1">
                <a:spLocks noChangeArrowheads="1"/>
              </p:cNvSpPr>
              <p:nvPr/>
            </p:nvSpPr>
            <p:spPr bwMode="auto">
              <a:xfrm>
                <a:off x="0" y="1536608"/>
                <a:ext cx="91440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dirty="0" smtClean="0">
                    <a:solidFill>
                      <a:schemeClr val="tx1"/>
                    </a:solidFill>
                  </a:rPr>
                  <a:t>Throw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balls randomly into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bins</a:t>
                </a:r>
              </a:p>
            </p:txBody>
          </p:sp>
        </mc:Choice>
        <mc:Fallback xmlns="">
          <p:sp>
            <p:nvSpPr>
              <p:cNvPr id="7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36608"/>
                <a:ext cx="9144000" cy="707886"/>
              </a:xfrm>
              <a:prstGeom prst="rect">
                <a:avLst/>
              </a:prstGeom>
              <a:blipFill>
                <a:blip r:embed="rId2"/>
                <a:stretch>
                  <a:fillRect t="-14655" b="-370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"/>
              <p:cNvSpPr txBox="1">
                <a:spLocks noChangeArrowheads="1"/>
              </p:cNvSpPr>
              <p:nvPr/>
            </p:nvSpPr>
            <p:spPr bwMode="auto">
              <a:xfrm>
                <a:off x="0" y="2407041"/>
                <a:ext cx="9144000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dirty="0" smtClean="0">
                    <a:solidFill>
                      <a:srgbClr val="00B050"/>
                    </a:solidFill>
                  </a:rPr>
                  <a:t>Expected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number of balls </a:t>
                </a:r>
                <a:br>
                  <a:rPr lang="en-US" sz="4000" dirty="0" smtClean="0">
                    <a:solidFill>
                      <a:schemeClr val="tx1"/>
                    </a:solidFill>
                  </a:rPr>
                </a:br>
                <a:r>
                  <a:rPr lang="en-US" sz="4000" dirty="0" smtClean="0">
                    <a:solidFill>
                      <a:schemeClr val="tx1"/>
                    </a:solidFill>
                  </a:rPr>
                  <a:t>in each bin is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4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07041"/>
                <a:ext cx="9144000" cy="1323439"/>
              </a:xfrm>
              <a:prstGeom prst="rect">
                <a:avLst/>
              </a:prstGeom>
              <a:blipFill>
                <a:blip r:embed="rId3"/>
                <a:stretch>
                  <a:fillRect t="-7834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"/>
              <p:cNvSpPr txBox="1">
                <a:spLocks noChangeArrowheads="1"/>
              </p:cNvSpPr>
              <p:nvPr/>
            </p:nvSpPr>
            <p:spPr bwMode="auto">
              <a:xfrm>
                <a:off x="0" y="3929843"/>
                <a:ext cx="9144000" cy="2564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dirty="0" smtClean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Θ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𝑚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  <a:t>, with probability of</a:t>
                </a:r>
                <a:b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</a:br>
                <a: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chemeClr val="tx1"/>
                    </a:solidFill>
                    <a:sym typeface="Symbol"/>
                  </a:rPr>
                  <a:t>, </a:t>
                </a:r>
                <a:r>
                  <a:rPr lang="en-US" sz="4000" smtClean="0">
                    <a:solidFill>
                      <a:srgbClr val="FF00FF"/>
                    </a:solidFill>
                    <a:sym typeface="Symbol"/>
                  </a:rPr>
                  <a:t>each bin </a:t>
                </a:r>
                <a:r>
                  <a:rPr lang="en-US" sz="4000" smtClean="0">
                    <a:solidFill>
                      <a:schemeClr val="tx1"/>
                    </a:solidFill>
                    <a:sym typeface="Symbol"/>
                  </a:rPr>
                  <a:t>contains</a:t>
                </a:r>
                <a: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  <a:t/>
                </a:r>
                <a:b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</a:br>
                <a: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balls</a:t>
                </a:r>
              </a:p>
            </p:txBody>
          </p:sp>
        </mc:Choice>
        <mc:Fallback xmlns="">
          <p:sp>
            <p:nvSpPr>
              <p:cNvPr id="2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29843"/>
                <a:ext cx="9144000" cy="2564613"/>
              </a:xfrm>
              <a:prstGeom prst="rect">
                <a:avLst/>
              </a:prstGeom>
              <a:blipFill>
                <a:blip r:embed="rId4"/>
                <a:stretch>
                  <a:fillRect t="-3810" b="-11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8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474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59"/>
  <p:tag name="PICTUREFILESIZE" val="181150"/>
  <p:tag name="TEXPOINT" val="latex"/>
  <p:tag name="SOURCE" val="\documentclass{article}\pagestyle{empty}&#10;\begin{document}&#10;&#10;$h(k_1)=h(k_3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8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4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278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627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frac{1}{1-\alpha}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44643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left(\frac{1}{1-\alpha}\right)^2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1278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h(k_2)=h(k_5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9"/>
  <p:tag name="PICTUREFILESIZE" val="1811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frac{1}{1-\alpha}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44643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left(\frac{1}{1-\alpha}\right)^2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Suppose that $|D|=n$ and that\\ $h$ is randomly chosen from a universal family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7"/>
  <p:tag name="PICTUREFILESIZE" val="12063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usepackage{color}&#10;\begin{document}&#10;\begin{center}&#10;$\displaystyle E[|Col|] \;=\; \!\! \sum_{\substack{&#10;% \subscriptsize &#10;\{k_1,k_2\}\subseteq D\\&#10;% \subscriptsize &#10;k_1\ne k_2}}&#10;\!\!&#10; \Pr[h(k_1)=h(k_2)] \;\le\; \frac{{n \choose 2}}m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9"/>
  <p:tag name="PICTUREFILESIZE" val="215907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:}&#10;If $m={\color[rgb]{1,0,0} &#10;n}$, then&#10;$E[|Col|] \;&lt;\; \frac{n}{2}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3"/>
  <p:tag name="PICTUREFILESIZE" val="6114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begin{center}&#10;{\color[rgb]{0,0,1} &#10;Corollary 2:}&#10;If $m={\color[rgb]{1,0,0} &#10;n^2}$, then&#10;$E[|Col|] \;&lt;\; \frac{1}{2}$&#10;%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7"/>
  <p:tag name="PICTUREFILESIZE" val="6781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 &#10;Collisions:}\\&#10;$Col \;=\; \{ \{k_1,k_2\}\subseteq D \mid k_1\ne k_2 , h(k_1)=h(k_2) \}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05"/>
  <p:tag name="PICTUREFILESIZE" val="131093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:}&#10;If $m={\color[rgb]{1,0,0} &#10;n}$, then&#10;$E[|Col|] \;&lt;\; \frac{n}{2}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3"/>
  <p:tag name="PICTUREFILESIZE" val="6114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begin{center}&#10;{\color[rgb]{0,0,1} &#10;Corollary 2:}&#10;If $m={\color[rgb]{1,0,0} &#10;n^2}$, then&#10;$E[|Col|] \;&lt;\; \frac{1}{2}$&#10;%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7"/>
  <p:tag name="PICTUREFILESIZE" val="67811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':}&#10;If $m={\color[rgb]{1,0,0} &#10;n}$, then&#10;$\Pr[|Col| &lt; {n}] \;\ge\; \frac12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07"/>
  <p:tag name="PICTUREFILESIZE" val="7501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h(k_4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2"/>
  <p:tag name="PICTUREFILESIZE" val="684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0,1,1} &#10;Markov's inequality:}&#10; $\Pr[X\le 2E[X]] \ge \frac{1}{2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79"/>
  <p:tag name="PICTUREFILESIZE" val="64860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2':}&#10;If $m={\color[rgb]{1,0,0} &#10;n^2}$, then&#10;$\Pr[|Col| &lt; 1] \;\ge\; \frac12$&#10;% 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7605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Choose &#10;{\color[rgb]{1,0,0}$m=n$}&#10;and &#10;{\color[rgb]{1,0,0}$h$} such that &#10;{\color[rgb]{1,0,0}$|Col|&lt;n$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79"/>
  <p:tag name="PICTUREFILESIZE" val="5471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Store the &#10;{\color[rgb]{1,0,0}$n_i$} elements hashed to &#10;{\color[rgb]{1,0,0}$i$}\\&#10;in a small hash table of size &#10;{\color[rgb]{1,0,0}$n_i^2$}\\&#10;using a &#10;{\color[rgb]{0,0.5,0}\emph{perfect}} hash function&#10;{\color[rgb]{1,0,0}$h_i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37321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List(i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9"/>
  <p:tag name="PICTUREFILESIZE" val="896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"/>
  <p:tag name="PICTUREFILESIZE" val="1437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n_i=|h^{-1}(i)|=|\{k\in D \mid h(k)=i\}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5178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,1}&#10;$$\sum_{i=0}^{n-1}n_i=n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6"/>
  <p:tag name="PICTUREFILESIZE" val="3850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.5,0}&#10;$$\sum_{i=0}^{n-1}{n_i \choose 2}=|Col|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75"/>
  <p:tag name="PICTUREFILESIZE" val="62707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,{\color[rgb]{1,0,0}b}}(x) \;=\; (({\color[rgb]{1,0,0}a}x+{\color[rgb]{1,0,0}b})\bmod {\color[rgb]{0,0,1}p}) \bmod 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47395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l}&#10;    &amp; 3+n+3n+\sum_i n_i^2 \\[2pt]&#10; = &amp; 4n+3 + \sum_i( 2{n_i \choose 2}+{n_i})\\[2pt]&#10; = &amp; 5n+3+2|Col|\\[2pt]&#10; \le &amp; 7n+3&#10;\end{array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3"/>
  <p:tag name="PICTUREFILESIZE" val="18129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,{\color[rgb]{1,0,0}b}}:&#10;{\color{blue} U= [p]} \to [m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5"/>
  <p:tag name="PICTUREFILESIZE" val="26093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\color[rgb]{1,0,0}a}(x)\;=\;{\tt ({\color[rgb]{1,0,0}a}*x) &gt;&gt; ({\color{blue}w}{-}k)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7"/>
  <p:tag name="PICTUREFILESIZE" val="35829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aaa}{{\color{red}a}}&#10;\newcommand{\www}{{\color{blue}w}}&#10;&#10;\begin{document}&#10;\[&#10;h_\aaa(x) \;=\; \left\lfloor \frac{\aaa x \bmod 2^\www}{2^{\www-k}} \right\rfloor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2"/>
  <p:tag name="PICTUREFILESIZE" val="70997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1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1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2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2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2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1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}:&#10; U= [2^{\color{blue}w}] \to [2^k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914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2.6in}{&#10;\begin{function}[H]&#10;\dontprintsemicolon&#10;\SetKw{Throw}{throw}&#10;\BlankLine&#10;$i_1\gets h_1(k)$ \;&#10;\lIf{$T_1[i_1].key=k$}{\Return{$T_1[i_1]$}} \;&#10;\BlankLine&#10;$i_2\gets h_2(k)$ \;&#10;\lIf{$T_2[i_2].key=k$}{\Return{$T_2[i_2]$}} \;&#10;\BlankLine&#10;\Return{$null$}&#10;\caption{Cuckoo-Search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8"/>
  <p:tag name="PICTUREFILESIZE" val="460159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Insert}(D,x) \;:\; D[x.key]\gets x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3978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Typically, {\color{blue}$w$} is the&#10; number\\ of bits in a machine word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7"/>
  <p:tag name="PICTUREFILESIZE" val="65109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k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225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\color[rgb]{1,0,0}a}(x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7135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color{blue}w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23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1,0,0}$a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80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x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937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2.4in}{&#10;\begin{function}[H]&#10;\dontprintsemicolon&#10;\SetKw{Throw}{throw}&#10;\BlankLine&#10;\For{$i\gets 1$ {\bf to} \mbox{\it MAX}}&#10;{&#10;   $x \leftrightarrow T_1[h_1(x.key)]$ \;&#10;   \lIf{$x=null$}{\Return} \;&#10;   $x \leftrightarrow T_2[h_2(x.key)]$ \;&#10;   \lIf{$x=null$}{\Return} \;&#10;}&#10;\BlankLine&#10;{\tt Rehash(T)} \;&#10;{\tt Cucko-Insert}$(T,x)$&#10;\caption{Cuckoo-Insert($T,x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52703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Find}(D,k) \;:\; \mbox{\bf return}\; D[k]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3487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for every $k_1\ne k_2\in U$ we have\\%[2pt]&#10;$\Pr_{\color[rgb]{1,0,0}  h\in H}&#10;[h(k_1)=h(k_2)] \;\le\; \frac{1}{m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8890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names]{color}&#10;\begin{document}&#10;\begin{center}&#10;for every $k_1\ne k_2\in U$ we have\\% [2pt]&#10;$\Pr_{\color[rgb]{1,0,0}  h\in H}&#10;[h(k_1)=h(k_2)] \;\le\; \frac{\color{Purple}2}{m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8890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for every distinct $x_1,x_2,\ldots,x_k\in U$ and $y_1,y_2,\ldots,y_k\in [m]$\\%[2pt]&#10;$\Pr_{\color[rgb]{1,0,0}  h\in H}&#10;[h(x_1)=y_1, h(x_2)=y_2,\ldots,h(x_k)=y_k] \;=\; \frac{1}{m^k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9"/>
  <p:tag name="PICTUREFILESIZE" val="17290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names]{color}&#10;\begin{document}&#10;\begin{center}&#10;for every distinct $x_1,x_2,\ldots,x_k\in U$ and $y_1,y_2,\ldots,y_k\in [m]$\\%[2pt]&#10;$\Pr_{\color[rgb]{1,0,0}  h\in H}&#10;[h(x_1)=y_1, h(x_2)=y_2,\ldots,h(x_k)=y_k] \;\le\; \frac{\color{Purple}2}{m^k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9"/>
  <p:tag name="PICTUREFILESIZE" val="17290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$U=[p]=\{0,1,\ldots,p-1\}$, where $p$ is prime\\[1pt]&#10;\color[rgb]{0,0,1}&#10;$H_{p,m} \;=\; \{ h_{a,b} \mid 1\le a&lt;p\, ,\, 0\le b&lt;p\}$\\[1pt]&#10;{\color[rgb]{1,0,0}&#10;$h_{a,b}(x) \;=\; ((ax+b) \mbox{ mod } p) \mbox{ mod } m$}\\[1pt]&#10;\color{black}&#10;$h_{a,b}:[p]\to [m]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2666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bf Theorem:} $H_{p,m}$ is a universal famil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5076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$U=[p]=\{0,1,\ldots,p-1\}$, where $p$ is prime\\[1pt]&#10;\color[rgb]{0,0,1}&#10;$H_{p,m} \;=\; \{ h_{a,b} \mid 1\le a&lt;p\, ,\, 0\le b&lt;p\}$\\[1pt]&#10;{\color[rgb]{1,0,0}&#10;$h_{a,b}(x) \;=\; ((ax+b) \mbox{ mod } p) \mbox{ mod } m$}\\[1pt]&#10;\color{black}&#10;$h_{a,b}:[p]\to [m]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26666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bf Theorem:} $H_{p,m}$ is a universal famil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5076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Let $x_1\ne x_2\in[p]$. For every $y_1\ne y_2\in [p]$ there are unique\\ &#10;$a,b\in[p]$, $a\ne0$,&#10;such that $y_1\equiv_p ax_1+b$ and $y_2\equiv_p ax_2+b$.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0"/>
  <p:tag name="PICTUREFILESIZE" val="16617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{color}&#10;\begin{document}&#10;Thus, $\displaystyle \quad&#10;\mathbb{P}[y_1\equiv_m y_2] \;\le\; &#10;\frac{ \lceil\frac{p}{m}\rceil-1}{p-1} \;\le\;&#10;\frac{ \frac{p+m-1}{m}-1}{p-1} \;=\; \frac{1}{m}&#10;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3"/>
  <p:tag name="PICTUREFILESIZE" val="17555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Delete}(D,k) \;:\; D[k]\gets null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3824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If {\color[rgb]{1,0,0}$k\not\in D$}, then\\[2pt]&#10;{\color[rgb]{1,0,0} $E[|List(h(k))|] \le  \frac{n}{m}=\alpha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7735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If {\color[rgb]{1,0,0}$k\in D$}, then\\[2pt]&#10;{\color[rgb]{1,0,0}&#10;$E[|List(h(k))|] \le 1+\frac{n-1}{m}\le 1+\alpha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9"/>
  <p:tag name="PICTUREFILESIZE" val="10766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Assume that \color[rgb]{1,0,0}$h:U\times[m]\to [m]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37"/>
  <p:tag name="PICTUREFILESIZE" val="4190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0) \;,\; h(k,1) \;,\; h(k,2) \;,\; \ldots \;,\; h(k,m{-}1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2"/>
  <p:tag name="PICTUREFILESIZE" val="5566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0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1.8in}{&#10;\begin{function}[H]&#10;\dontprintsemicolon&#10;\SetKw{Throw}{throw}&#10;% $i\gets 0$ \;&#10;% \Repeat{$i=m$}&#10;% {&#10;% $j\gets h(k,i)$ \;&#10;% \eIf{$T[j]=nil$}{$T[j]\gets k$}{$i\gets i+1$}&#10;% } &#10;&#10;\For{$i\gets 0$ \KwTo $m-1$}&#10;{$j\gets h(k,i)$ \;&#10;\If{$T[j]=null$}{$T[j]\gets k$ \; \Return{$j$}}&#10;}&#10;\Throw\ 'hash table full'&#10;\caption{Hash-Insert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1"/>
  <p:tag name="PICTUREFILESIZE" val="375100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1.9in}{&#10;\begin{function}[H]&#10;\dontprintsemicolon&#10;\SetKw{Throw}{throw}&#10;% $i\gets 0$ \;&#10;% \Repeat{$i=m$}&#10;% {&#10;% $j\gets h(k,i)$ \;&#10;% \eIf{$T[j]=nil$}{$T[j]\gets k$}{$i\gets i+1$}&#10;% } &#10;&#10;\For{$i\gets 0$ \KwTo $m-1$}&#10;{$j\gets h(k,i)$ \;&#10;\If{$T[j]=null$}{\Return{null}}&#10;\ElseIf{$T[j]=k$}{\Return{$j$}}&#10;}&#10;\Return{$null$}&#10;\caption{Hash-Search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8"/>
  <p:tag name="PICTUREFILESIZE" val="43319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T[j]\gets nul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599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T[j]\gets deleted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5"/>
  <p:tag name="PICTUREFILESIZE" val="1994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0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1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2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1278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1+\alpha + \alpha^2 + \ldots \;=\; \frac{1}{1-\alpha}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06"/>
  <p:tag name="PICTUREFILESIZE" val="38473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'(k)+i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7"/>
  <p:tag name="PICTUREFILESIZE" val="3582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'(k)+c_1i + c_2i^2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54"/>
  <p:tag name="PICTUREFILESIZE" val="5146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_1(k)+ih_2(k)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42"/>
  <p:tag name="PICTUREFILESIZE" val="4344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6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8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color[rgb]{1,0,0} &#10;$h(T[j])\le 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445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color[rgb]{1,0,0} &#10;$j&lt;h(T[j])\le 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2023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color[rgb]{1,0,0} &#10;or $h(T[j])&gt; 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19066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color[rgb]{1,0,0} &#10;$h(T[j])\in ``[j+1,i]&quot;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6679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8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4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9"/>
  <p:tag name="PICTUREFILESIZE" val="26462"/>
  <p:tag name="TEXPOINT" val="latex"/>
  <p:tag name="SOURCE" val="\documentclass{article}\pagestyle{empty}&#10;\begin{document}&#10;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6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8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1100</Words>
  <Application>Microsoft Office PowerPoint</Application>
  <PresentationFormat>On-screen Show (4:3)</PresentationFormat>
  <Paragraphs>219</Paragraphs>
  <Slides>55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Wingdings</vt:lpstr>
      <vt:lpstr>Arial</vt:lpstr>
      <vt:lpstr>Cambria Math</vt:lpstr>
      <vt:lpstr>Times New Roman</vt:lpstr>
      <vt:lpstr>Symbol</vt:lpstr>
      <vt:lpstr>Default Design</vt:lpstr>
      <vt:lpstr> Data Structures </vt:lpstr>
      <vt:lpstr>Dictionaries</vt:lpstr>
      <vt:lpstr>Dictionaries with “small keys”</vt:lpstr>
      <vt:lpstr>Hashing</vt:lpstr>
      <vt:lpstr>Hashing with chaining  [Luhn (1953)] [Dumey (1956)]</vt:lpstr>
      <vt:lpstr>Hashing with chaining with a random hash function</vt:lpstr>
      <vt:lpstr>PowerPoint Presentation</vt:lpstr>
      <vt:lpstr>PowerPoint Presentation</vt:lpstr>
      <vt:lpstr>PowerPoint Presentation</vt:lpstr>
      <vt:lpstr>What makes a hash function good?</vt:lpstr>
      <vt:lpstr>Families of hash functions</vt:lpstr>
      <vt:lpstr>Modular hash functions  [Carter-Wegman (1979)]</vt:lpstr>
      <vt:lpstr>Multiplicative hash functions  [Dietzfelbinger-Hagerup-Katajainen-Penttonen (1997)]</vt:lpstr>
      <vt:lpstr>Tabulation based hash functions  [Patrascu-Thorup (2012)]</vt:lpstr>
      <vt:lpstr>Universal families of hash functions  [Carter-Wegman (1979)]</vt:lpstr>
      <vt:lpstr>k-independent families of hash functions</vt:lpstr>
      <vt:lpstr>A simple universal family [Carter-Wegman (1979)]</vt:lpstr>
      <vt:lpstr>A simple universal family [Carter-Wegman (1979)]</vt:lpstr>
      <vt:lpstr>Probabilistic analysis of chaining</vt:lpstr>
      <vt:lpstr>Chaining: pros and cons</vt:lpstr>
      <vt:lpstr>Hashing with open addressing</vt:lpstr>
      <vt:lpstr>Hashing with open addressing</vt:lpstr>
      <vt:lpstr>How do we delete elements?</vt:lpstr>
      <vt:lpstr>Probabilistic analysis  of open addressing</vt:lpstr>
      <vt:lpstr>Probabilistic analysis  of open addressing</vt:lpstr>
      <vt:lpstr>Open addressing variants</vt:lpstr>
      <vt:lpstr>Linear probing “The most important hashing technique”</vt:lpstr>
      <vt:lpstr>Linear probing – Deletions </vt:lpstr>
      <vt:lpstr>Linear probing – Deletions </vt:lpstr>
      <vt:lpstr>PowerPoint Presentation</vt:lpstr>
      <vt:lpstr>PowerPoint Presentation</vt:lpstr>
      <vt:lpstr>Perfect hashing</vt:lpstr>
      <vt:lpstr>Expected no. of collisions</vt:lpstr>
      <vt:lpstr>Expected no. of collisions</vt:lpstr>
      <vt:lpstr> Two level hashing [Fredman, Komlós, Szemerédi (1984)]</vt:lpstr>
      <vt:lpstr> Two level hashing [Fredman, Komlós, Szemerédi (1984)]</vt:lpstr>
      <vt:lpstr> Two level hashing [Fredman, Komlós, Szemerédi (1984)]</vt:lpstr>
      <vt:lpstr>A randomized algorithm for constructing  a perfect two level hash table: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Other applications of hashing</vt:lpstr>
    </vt:vector>
  </TitlesOfParts>
  <Company>IT 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zwick@tau.ac.il</dc:creator>
  <cp:lastModifiedBy>Uri Zwick</cp:lastModifiedBy>
  <cp:revision>597</cp:revision>
  <dcterms:created xsi:type="dcterms:W3CDTF">2005-07-09T18:29:35Z</dcterms:created>
  <dcterms:modified xsi:type="dcterms:W3CDTF">2018-06-04T11:01:49Z</dcterms:modified>
</cp:coreProperties>
</file>