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657" r:id="rId3"/>
    <p:sldId id="600" r:id="rId4"/>
    <p:sldId id="629" r:id="rId5"/>
    <p:sldId id="630" r:id="rId6"/>
    <p:sldId id="644" r:id="rId7"/>
    <p:sldId id="651" r:id="rId8"/>
    <p:sldId id="658" r:id="rId9"/>
    <p:sldId id="659" r:id="rId10"/>
    <p:sldId id="661" r:id="rId11"/>
    <p:sldId id="662" r:id="rId12"/>
    <p:sldId id="603" r:id="rId13"/>
    <p:sldId id="655" r:id="rId14"/>
    <p:sldId id="660" r:id="rId15"/>
    <p:sldId id="654" r:id="rId16"/>
    <p:sldId id="631" r:id="rId17"/>
    <p:sldId id="632" r:id="rId18"/>
    <p:sldId id="633" r:id="rId19"/>
    <p:sldId id="634" r:id="rId20"/>
    <p:sldId id="635" r:id="rId21"/>
    <p:sldId id="656" r:id="rId22"/>
    <p:sldId id="636" r:id="rId23"/>
    <p:sldId id="637" r:id="rId24"/>
    <p:sldId id="638" r:id="rId25"/>
    <p:sldId id="646" r:id="rId26"/>
    <p:sldId id="639" r:id="rId27"/>
    <p:sldId id="640" r:id="rId28"/>
    <p:sldId id="641" r:id="rId29"/>
    <p:sldId id="645" r:id="rId30"/>
    <p:sldId id="649" r:id="rId31"/>
    <p:sldId id="663" r:id="rId32"/>
    <p:sldId id="648" r:id="rId33"/>
  </p:sldIdLst>
  <p:sldSz cx="9144000" cy="6858000" type="screen4x3"/>
  <p:notesSz cx="6845300" cy="9348788"/>
  <p:custDataLst>
    <p:tags r:id="rId36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5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CC"/>
    <a:srgbClr val="996633"/>
    <a:srgbClr val="FF9900"/>
    <a:srgbClr val="FF0000"/>
    <a:srgbClr val="FF33CC"/>
    <a:srgbClr val="FFCC00"/>
    <a:srgbClr val="FFCC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8" autoAdjust="0"/>
    <p:restoredTop sz="94595" autoAdjust="0"/>
  </p:normalViewPr>
  <p:slideViewPr>
    <p:cSldViewPr snapToGrid="0">
      <p:cViewPr varScale="1">
        <p:scale>
          <a:sx n="109" d="100"/>
          <a:sy n="109" d="100"/>
        </p:scale>
        <p:origin x="1578" y="102"/>
      </p:cViewPr>
      <p:guideLst>
        <p:guide orient="horz" pos="1965"/>
        <p:guide pos="1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3091045A-47DB-4E9F-A106-0DFDD0578F1E}" type="slidenum">
              <a:rPr lang="he-IL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2915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/>
          </a:p>
        </p:txBody>
      </p:sp>
      <p:sp>
        <p:nvSpPr>
          <p:cNvPr id="96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5850" y="701675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40238"/>
            <a:ext cx="50196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82063"/>
            <a:ext cx="29670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882063"/>
            <a:ext cx="29670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itchFamily="18" charset="0"/>
              </a:defRPr>
            </a:lvl1pPr>
          </a:lstStyle>
          <a:p>
            <a:fld id="{C62436B0-B2A2-4163-AA34-0875F7B30096}" type="slidenum">
              <a:rPr lang="he-IL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4975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436B0-B2A2-4163-AA34-0875F7B30096}" type="slidenum">
              <a:rPr lang="he-IL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336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B17476-9EFB-4EE1-9E60-5D62ADBAA746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1189A-8CCA-44FA-806B-1EAC2965C06B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05A92-8B96-4824-AA49-62DE02A81B79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4D5A1-AA96-49CD-9119-0AFE4274B284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52425"/>
            <a:ext cx="1943100" cy="5743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52425"/>
            <a:ext cx="5676900" cy="5743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A076DF-A144-43F3-B492-2C3A41DC1710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E11A1-CF46-4F73-91BF-1D628F332481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E33CDFF-38F4-4127-AFCE-B63B2C4E2ADA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B79006F-C9B8-4CA9-AC96-5B45A4DE84D5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4D8445A-447B-4BB5-92B8-B1A5C59AAC9E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D2ADFEE-5E8F-47AD-B67D-D7697790419C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60ACECA-A26E-4C8D-90C1-CA2C244A83BD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8ED7438-0280-4CC8-9B1E-8F3D4E8F7A62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BFF2FD5-66BE-43D8-BB0C-AF828BDA618F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3BF45C5-96A5-4CC9-B0F5-672AF52657B8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D73C96-7E78-445D-93EA-41963C67A1F2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7654-5D28-4C49-8C6B-06169F6B1422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BC3785A-0BEA-4E7A-BC9F-01079EB482BF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C80E5B8-C1E7-4DA5-A6CE-46CB754BB019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CD8AA9B-9D4D-402B-9EF4-717BF0CD383E}" type="slidenum">
              <a:rPr lang="he-IL" sz="1400" kern="12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1028FE-76C3-4F75-8ADC-D95E21453E4C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8579C-D885-4CE2-AB23-149DC9AB2138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DB47E9-618F-4182-85B9-EC45504F0B5D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282A9-8FCC-409C-A072-8BC2A16ACA59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C76B1-87D0-4211-8E9A-515E54540FEA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7984D-E393-4352-993F-CC17DCB3834F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C4B7AA-5D92-4B8D-B7EB-D9F2DCB92634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BFCDD-B62D-402D-8FD7-3E1C926E5A74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C3F0B1-9C1D-430D-84AD-9B0BB88097A1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4133-18B5-4BC8-8440-46208E5D7169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0B7799-9DB8-40F6-A23D-28575F7ECC03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E9FDC-1FF8-4387-825E-045FF0A740DE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2D36BC-B633-4BCE-A22D-3953F9F46C39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8A958-BF11-4355-A32C-32B9BD6D894C}" type="slidenum">
              <a:rPr lang="he-IL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24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4BF8BE0-B764-4777-AC3A-076780CC5A0D}" type="datetime4">
              <a:rPr lang="en-US"/>
              <a:pPr/>
              <a:t>March 4, 2018</a:t>
            </a:fld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fld id="{53D139EE-6376-48D2-8A56-22D5DCA190D9}" type="slidenum">
              <a:rPr lang="he-IL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 rtl="0" fontAlgn="base"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 algn="ctr" rtl="0" fontAlgn="base"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Arial" pitchFamily="34" charset="0"/>
              </a:defRPr>
            </a:lvl1pPr>
          </a:lstStyle>
          <a:p>
            <a:pPr rtl="0" fontAlgn="base">
              <a:spcAft>
                <a:spcPct val="0"/>
              </a:spcAft>
            </a:pPr>
            <a:fld id="{EDDE47D4-D139-4C9D-BD98-AE6ECF35FB4A}" type="slidenum">
              <a:rPr lang="he-IL" kern="1200">
                <a:solidFill>
                  <a:srgbClr val="000000"/>
                </a:solidFill>
                <a:latin typeface="Arial" pitchFamily="34" charset="0"/>
                <a:ea typeface="+mn-ea"/>
              </a:rPr>
              <a:pPr rtl="0" fontAlgn="base"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pitchFamily="34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Worst-case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6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3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34.png"/><Relationship Id="rId5" Type="http://schemas.openxmlformats.org/officeDocument/2006/relationships/tags" Target="../tags/tag13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12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9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4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6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55.png"/><Relationship Id="rId5" Type="http://schemas.openxmlformats.org/officeDocument/2006/relationships/tags" Target="../tags/tag29.xml"/><Relationship Id="rId10" Type="http://schemas.openxmlformats.org/officeDocument/2006/relationships/image" Target="../media/image54.png"/><Relationship Id="rId4" Type="http://schemas.openxmlformats.org/officeDocument/2006/relationships/tags" Target="../tags/tag28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3737" y="444656"/>
            <a:ext cx="7772400" cy="1091284"/>
          </a:xfrm>
        </p:spPr>
        <p:txBody>
          <a:bodyPr/>
          <a:lstStyle/>
          <a:p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r>
              <a:rPr lang="da-DK" sz="5400" dirty="0" smtClean="0">
                <a:solidFill>
                  <a:srgbClr val="FF0000"/>
                </a:solidFill>
              </a:rPr>
              <a:t>Data Structures</a:t>
            </a:r>
            <a:r>
              <a:rPr lang="da-DK" sz="5400" dirty="0">
                <a:solidFill>
                  <a:srgbClr val="FF0000"/>
                </a:solidFill>
              </a:rPr>
              <a:t/>
            </a:r>
            <a:br>
              <a:rPr lang="da-DK" sz="5400" dirty="0">
                <a:solidFill>
                  <a:srgbClr val="FF0000"/>
                </a:solidFill>
              </a:rPr>
            </a:b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93737" y="4814121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da-DK" sz="3200" dirty="0" smtClean="0">
                <a:solidFill>
                  <a:srgbClr val="0070C0"/>
                </a:solidFill>
                <a:latin typeface="Arial" pitchFamily="34" charset="0"/>
              </a:rPr>
              <a:t>Haim </a:t>
            </a:r>
            <a:r>
              <a:rPr lang="da-DK" sz="3200" kern="1200" dirty="0" smtClean="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Kaplan, Uri </a:t>
            </a:r>
            <a:r>
              <a:rPr lang="da-DK" sz="3200" kern="1200" dirty="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>Zwick</a:t>
            </a:r>
            <a:r>
              <a:rPr lang="da-DK" sz="3200" kern="120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da-DK" sz="3200" kern="1200">
                <a:solidFill>
                  <a:srgbClr val="0070C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da-DK" sz="3200" kern="1200" smtClean="0">
                <a:solidFill>
                  <a:schemeClr val="accent2"/>
                </a:solidFill>
                <a:latin typeface="Arial" pitchFamily="34" charset="0"/>
                <a:ea typeface="+mn-ea"/>
                <a:cs typeface="+mn-cs"/>
              </a:rPr>
              <a:t>March 2018</a:t>
            </a:r>
            <a:endParaRPr lang="en-US" sz="3200" kern="1200" dirty="0">
              <a:solidFill>
                <a:schemeClr val="accent2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9543" y="1705876"/>
            <a:ext cx="7082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Lecture 2</a:t>
            </a:r>
          </a:p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Amortized Analysis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“Amortized analysis</a:t>
            </a:r>
            <a:r>
              <a:rPr lang="en-US" dirty="0" smtClean="0"/>
              <a:t> finds the average running time per operation over a </a:t>
            </a:r>
            <a:r>
              <a:rPr lang="en-US" dirty="0" smtClean="0">
                <a:hlinkClick r:id="rId2" tooltip="Worst-case"/>
              </a:rPr>
              <a:t>worst-case</a:t>
            </a:r>
            <a:r>
              <a:rPr lang="en-US" dirty="0" smtClean="0"/>
              <a:t> </a:t>
            </a:r>
            <a:r>
              <a:rPr lang="en-US" i="1" dirty="0" smtClean="0"/>
              <a:t>sequence</a:t>
            </a:r>
            <a:r>
              <a:rPr lang="en-US" dirty="0" smtClean="0"/>
              <a:t> of operations.”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762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308363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Amortized</a:t>
            </a:r>
            <a:r>
              <a:rPr lang="en-US" dirty="0" smtClean="0">
                <a:solidFill>
                  <a:schemeClr val="tx1"/>
                </a:solidFill>
              </a:rPr>
              <a:t> bounds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1275941"/>
                <a:ext cx="9143999" cy="233910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𝑎𝑚𝑜𝑟𝑡</m:t>
                      </m:r>
                      <m:d>
                        <m:dPr>
                          <m:ctrlPr>
                            <a:rPr lang="en-US" sz="26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6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00" i="1" dirty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𝑎𝑚𝑜𝑟𝑡</m:t>
                      </m:r>
                      <m:d>
                        <m:dPr>
                          <m:ctrlPr>
                            <a:rPr lang="en-US" sz="26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00" b="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600" i="1" dirty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𝑎𝑚𝑜𝑟𝑡</m:t>
                      </m:r>
                      <m:d>
                        <m:dPr>
                          <m:ctrlPr>
                            <a:rPr lang="en-US" sz="26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algn="ctr"/>
                <a:r>
                  <a:rPr lang="en-US" sz="2600" dirty="0" smtClean="0"/>
                  <a:t>are </a:t>
                </a:r>
                <a:r>
                  <a:rPr lang="en-US" sz="2600" b="1" dirty="0" smtClean="0">
                    <a:solidFill>
                      <a:srgbClr val="009900"/>
                    </a:solidFill>
                  </a:rPr>
                  <a:t>amortized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b="1" dirty="0" smtClean="0"/>
                  <a:t>bounds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on the </a:t>
                </a:r>
                <a:br>
                  <a:rPr lang="en-US" sz="2600" dirty="0" smtClean="0"/>
                </a:br>
                <a:r>
                  <a:rPr lang="en-US" sz="2600" dirty="0" smtClean="0"/>
                  <a:t>cost of operations of types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/>
                  <a:t> iff</a:t>
                </a:r>
              </a:p>
              <a:p>
                <a:pPr algn="ctr"/>
                <a:r>
                  <a:rPr lang="en-US" sz="800" dirty="0" smtClean="0"/>
                  <a:t> </a:t>
                </a:r>
              </a:p>
              <a:p>
                <a:pPr algn="ctr"/>
                <a:r>
                  <a:rPr lang="en-US" sz="2600" dirty="0" smtClean="0"/>
                  <a:t>for </a:t>
                </a:r>
                <a:r>
                  <a:rPr lang="en-US" sz="2600" i="1" dirty="0" smtClean="0"/>
                  <a:t>every</a:t>
                </a:r>
                <a:r>
                  <a:rPr lang="en-US" sz="2600" dirty="0" smtClean="0"/>
                  <a:t> valid sequence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</a:rPr>
                  <a:t/>
                </a:r>
                <a:br>
                  <a:rPr lang="en-US" sz="2600" dirty="0" smtClean="0">
                    <a:solidFill>
                      <a:schemeClr val="accent2"/>
                    </a:solidFill>
                  </a:rPr>
                </a:br>
                <a:r>
                  <a:rPr lang="en-US" sz="2600" dirty="0" smtClean="0"/>
                  <a:t>that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operations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we have:</a:t>
                </a:r>
                <a:endParaRPr lang="he-IL" sz="2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5941"/>
                <a:ext cx="9143999" cy="2339102"/>
              </a:xfrm>
              <a:prstGeom prst="rect">
                <a:avLst/>
              </a:prstGeom>
              <a:blipFill>
                <a:blip r:embed="rId2"/>
                <a:stretch>
                  <a:fillRect b="-5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0" y="5067035"/>
            <a:ext cx="914399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/>
              <a:t>There can be many possible sets of </a:t>
            </a:r>
            <a:r>
              <a:rPr lang="en-US" sz="2600" dirty="0" smtClean="0">
                <a:solidFill>
                  <a:srgbClr val="009900"/>
                </a:solidFill>
              </a:rPr>
              <a:t>amortized</a:t>
            </a:r>
            <a:r>
              <a:rPr lang="en-US" sz="2600" dirty="0" smtClean="0"/>
              <a:t> bounds.</a:t>
            </a:r>
            <a:endParaRPr lang="he-IL" sz="2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54" y="3861659"/>
                <a:ext cx="9143999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𝑜𝑝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600" b="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2600" b="0" i="1" dirty="0" smtClean="0">
                    <a:solidFill>
                      <a:schemeClr val="accent2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6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𝑎𝑚𝑜𝑟𝑡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6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𝑎𝑚𝑜𝑟𝑡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600" i="1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𝑎𝑚𝑜𝑟𝑡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3861659"/>
                <a:ext cx="9143999" cy="892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726" y="5623881"/>
            <a:ext cx="914399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/>
              <a:t>We prefer </a:t>
            </a:r>
            <a:r>
              <a:rPr lang="en-US" sz="2600" dirty="0" smtClean="0">
                <a:solidFill>
                  <a:srgbClr val="009900"/>
                </a:solidFill>
              </a:rPr>
              <a:t>amortized</a:t>
            </a:r>
            <a:r>
              <a:rPr lang="en-US" sz="2600" dirty="0" smtClean="0"/>
              <a:t> bounds that give tighter bounds.</a:t>
            </a:r>
            <a:endParaRPr lang="he-IL" sz="2600" i="1" dirty="0"/>
          </a:p>
        </p:txBody>
      </p:sp>
    </p:spTree>
    <p:extLst>
      <p:ext uri="{BB962C8B-B14F-4D97-AF65-F5344CB8AC3E}">
        <p14:creationId xmlns:p14="http://schemas.microsoft.com/office/powerpoint/2010/main" val="37465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20443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Amortized</a:t>
            </a:r>
            <a:r>
              <a:rPr lang="en-US" dirty="0" smtClean="0">
                <a:solidFill>
                  <a:schemeClr val="tx1"/>
                </a:solidFill>
              </a:rPr>
              <a:t> bounds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1188021"/>
                <a:ext cx="9143999" cy="19389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𝑎𝑚𝑜𝑟𝑡</m:t>
                      </m:r>
                      <m:d>
                        <m:dPr>
                          <m:ctrlPr>
                            <a:rPr lang="en-US" sz="26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6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00" i="1" dirty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𝑎𝑚𝑜𝑟𝑡</m:t>
                      </m:r>
                      <m:d>
                        <m:dPr>
                          <m:ctrlPr>
                            <a:rPr lang="en-US" sz="26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00" b="0" i="0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600" i="1" dirty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𝑎𝑚𝑜𝑟𝑡</m:t>
                      </m:r>
                      <m:d>
                        <m:dPr>
                          <m:ctrlPr>
                            <a:rPr lang="en-US" sz="2600" i="1" dirty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 dirty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>
                  <a:solidFill>
                    <a:schemeClr val="accent2"/>
                  </a:solidFill>
                </a:endParaRPr>
              </a:p>
              <a:p>
                <a:pPr algn="ctr"/>
                <a:r>
                  <a:rPr lang="en-US" sz="800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algn="ctr"/>
                <a:r>
                  <a:rPr lang="en-US" sz="2600" dirty="0" smtClean="0"/>
                  <a:t>are </a:t>
                </a:r>
                <a:r>
                  <a:rPr lang="en-US" sz="2600" b="1" dirty="0" smtClean="0">
                    <a:solidFill>
                      <a:srgbClr val="009900"/>
                    </a:solidFill>
                  </a:rPr>
                  <a:t>amortized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b="1" dirty="0" smtClean="0"/>
                  <a:t>bounds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on the </a:t>
                </a:r>
                <a:br>
                  <a:rPr lang="en-US" sz="2600" dirty="0" smtClean="0"/>
                </a:br>
                <a:r>
                  <a:rPr lang="en-US" sz="2600" dirty="0" smtClean="0"/>
                  <a:t>cost of operations of types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 smtClean="0"/>
                  <a:t> iff</a:t>
                </a:r>
              </a:p>
              <a:p>
                <a:pPr algn="ctr"/>
                <a:r>
                  <a:rPr lang="en-US" sz="800" dirty="0" smtClean="0"/>
                  <a:t> </a:t>
                </a:r>
              </a:p>
              <a:p>
                <a:pPr algn="ctr"/>
                <a:r>
                  <a:rPr lang="en-US" sz="2600" dirty="0" smtClean="0"/>
                  <a:t>for </a:t>
                </a:r>
                <a:r>
                  <a:rPr lang="en-US" sz="2600" i="1" dirty="0" smtClean="0"/>
                  <a:t>every</a:t>
                </a:r>
                <a:r>
                  <a:rPr lang="en-US" sz="2600" dirty="0" smtClean="0"/>
                  <a:t> valid sequence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/>
                  <a:t>:</a:t>
                </a:r>
                <a:endParaRPr lang="he-IL" sz="2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88021"/>
                <a:ext cx="9143999" cy="1938992"/>
              </a:xfrm>
              <a:prstGeom prst="rect">
                <a:avLst/>
              </a:prstGeom>
              <a:blipFill>
                <a:blip r:embed="rId2"/>
                <a:stretch>
                  <a:fillRect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0" y="4539505"/>
            <a:ext cx="914399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/>
              <a:t>There can be many possible sets of </a:t>
            </a:r>
            <a:r>
              <a:rPr lang="en-US" sz="2600" dirty="0" smtClean="0">
                <a:solidFill>
                  <a:srgbClr val="009900"/>
                </a:solidFill>
              </a:rPr>
              <a:t>amortized</a:t>
            </a:r>
            <a:r>
              <a:rPr lang="en-US" sz="2600" dirty="0" smtClean="0"/>
              <a:t> bounds.</a:t>
            </a:r>
            <a:endParaRPr lang="he-IL" sz="26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54" y="3281371"/>
                <a:ext cx="9143999" cy="543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𝑜𝑝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6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𝑎𝑚𝑜𝑟𝑡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3281371"/>
                <a:ext cx="9143999" cy="543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726" y="5052382"/>
            <a:ext cx="914399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/>
              <a:t>We prefer </a:t>
            </a:r>
            <a:r>
              <a:rPr lang="en-US" sz="2600" dirty="0" smtClean="0">
                <a:solidFill>
                  <a:srgbClr val="009900"/>
                </a:solidFill>
              </a:rPr>
              <a:t>amortized</a:t>
            </a:r>
            <a:r>
              <a:rPr lang="en-US" sz="2600" dirty="0" smtClean="0"/>
              <a:t> bounds that give tighter bounds.</a:t>
            </a:r>
            <a:endParaRPr lang="he-IL" sz="2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931" y="4032476"/>
            <a:ext cx="914399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rgbClr val="FF0000"/>
                </a:solidFill>
              </a:rPr>
              <a:t>Worst</a:t>
            </a:r>
            <a:r>
              <a:rPr lang="en-US" sz="2600" dirty="0" smtClean="0"/>
              <a:t>-case bounds are also </a:t>
            </a:r>
            <a:r>
              <a:rPr lang="en-US" sz="2600" dirty="0" smtClean="0">
                <a:solidFill>
                  <a:srgbClr val="009900"/>
                </a:solidFill>
              </a:rPr>
              <a:t>amortized</a:t>
            </a:r>
            <a:r>
              <a:rPr lang="en-US" sz="2600" dirty="0" smtClean="0"/>
              <a:t> bounds.</a:t>
            </a:r>
            <a:endParaRPr lang="he-IL" sz="2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-2924" y="5767491"/>
            <a:ext cx="914399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/>
              <a:t>Some operations </a:t>
            </a:r>
            <a:r>
              <a:rPr lang="en-US" sz="2600" i="1" dirty="0" smtClean="0">
                <a:solidFill>
                  <a:srgbClr val="CC00CC"/>
                </a:solidFill>
              </a:rPr>
              <a:t>subsidize</a:t>
            </a:r>
            <a:r>
              <a:rPr lang="en-US" sz="2600" dirty="0" smtClean="0"/>
              <a:t> other operations.</a:t>
            </a:r>
            <a:endParaRPr lang="he-IL" sz="2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469727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Why do we care about</a:t>
            </a:r>
            <a:r>
              <a:rPr lang="en-US" dirty="0" smtClean="0">
                <a:solidFill>
                  <a:srgbClr val="009900"/>
                </a:solidFill>
              </a:rPr>
              <a:t/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>
                <a:solidFill>
                  <a:srgbClr val="009900"/>
                </a:solidFill>
              </a:rPr>
              <a:t>amortized bounds?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813821"/>
            <a:ext cx="9143999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/>
              <a:t>Usually, we are more interested in the </a:t>
            </a:r>
            <a:r>
              <a:rPr lang="en-US" sz="2600" dirty="0" smtClean="0">
                <a:solidFill>
                  <a:srgbClr val="FF0000"/>
                </a:solidFill>
              </a:rPr>
              <a:t>total cost</a:t>
            </a:r>
            <a:br>
              <a:rPr lang="en-US" sz="2600" dirty="0" smtClean="0">
                <a:solidFill>
                  <a:srgbClr val="FF0000"/>
                </a:solidFill>
              </a:rPr>
            </a:br>
            <a:r>
              <a:rPr lang="en-US" sz="2600" dirty="0" smtClean="0"/>
              <a:t>of a sequence of operations, and not in the </a:t>
            </a:r>
            <a:r>
              <a:rPr lang="en-US" sz="2600" dirty="0" smtClean="0">
                <a:solidFill>
                  <a:schemeClr val="accent2"/>
                </a:solidFill>
              </a:rPr>
              <a:t>individual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cost of each operation in the sequence.</a:t>
            </a:r>
            <a:endParaRPr lang="he-IL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7930" y="3579861"/>
            <a:ext cx="9143999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>
                <a:solidFill>
                  <a:srgbClr val="009900"/>
                </a:solidFill>
              </a:rPr>
              <a:t>Amortized bounds </a:t>
            </a:r>
            <a:r>
              <a:rPr lang="en-US" sz="2600" dirty="0" smtClean="0"/>
              <a:t>allow us to derive </a:t>
            </a:r>
            <a:br>
              <a:rPr lang="en-US" sz="2600" dirty="0" smtClean="0"/>
            </a:br>
            <a:r>
              <a:rPr lang="en-US" sz="2600" dirty="0" smtClean="0"/>
              <a:t>good bounds on the </a:t>
            </a:r>
            <a:r>
              <a:rPr lang="en-US" sz="2600" dirty="0" smtClean="0">
                <a:solidFill>
                  <a:srgbClr val="FF0000"/>
                </a:solidFill>
              </a:rPr>
              <a:t>total cost</a:t>
            </a:r>
            <a:r>
              <a:rPr lang="en-US" sz="2600" dirty="0" smtClean="0"/>
              <a:t>.</a:t>
            </a:r>
            <a:endParaRPr lang="he-IL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17932" y="4911116"/>
            <a:ext cx="9143999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/>
              <a:t>There are cases in which it is important that </a:t>
            </a:r>
            <a:br>
              <a:rPr lang="en-US" sz="2600" dirty="0" smtClean="0"/>
            </a:br>
            <a:r>
              <a:rPr lang="en-US" sz="2600" dirty="0" smtClean="0"/>
              <a:t>each individual operation is fast. In such cases, 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009900"/>
                </a:solidFill>
              </a:rPr>
              <a:t>amortized</a:t>
            </a:r>
            <a:r>
              <a:rPr lang="en-US" sz="2600" dirty="0" smtClean="0"/>
              <a:t> bounds are not sufficient.</a:t>
            </a:r>
            <a:endParaRPr lang="he-IL" sz="2600" dirty="0"/>
          </a:p>
        </p:txBody>
      </p:sp>
    </p:spTree>
    <p:extLst>
      <p:ext uri="{BB962C8B-B14F-4D97-AF65-F5344CB8AC3E}">
        <p14:creationId xmlns:p14="http://schemas.microsoft.com/office/powerpoint/2010/main" val="17518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91667"/>
            <a:ext cx="9144000" cy="795443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Simple examples of </a:t>
            </a:r>
            <a:r>
              <a:rPr lang="en-US" sz="4000" dirty="0" smtClean="0">
                <a:solidFill>
                  <a:srgbClr val="009900"/>
                </a:solidFill>
              </a:rPr>
              <a:t>amortized bounds</a:t>
            </a:r>
            <a:endParaRPr lang="en-US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0" y="899431"/>
                <a:ext cx="9143999" cy="12926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/>
                  <a:t>Dynamic arrays:</a:t>
                </a:r>
              </a:p>
              <a:p>
                <a:pPr algn="ctr"/>
                <a:r>
                  <a:rPr lang="en-US" sz="2600" dirty="0" smtClean="0">
                    <a:solidFill>
                      <a:schemeClr val="accent2"/>
                    </a:solidFill>
                  </a:rPr>
                  <a:t>Insert-First</a:t>
                </a:r>
                <a:r>
                  <a:rPr lang="en-US" sz="2600" dirty="0" smtClean="0"/>
                  <a:t>/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Insert-Last</a:t>
                </a:r>
                <a:r>
                  <a:rPr lang="en-US" sz="2600" dirty="0" smtClean="0"/>
                  <a:t> has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600" dirty="0" smtClean="0">
                    <a:solidFill>
                      <a:srgbClr val="009900"/>
                    </a:solidFill>
                  </a:rPr>
                  <a:t>amortized</a:t>
                </a:r>
                <a:r>
                  <a:rPr lang="en-US" sz="2600" dirty="0" smtClean="0"/>
                  <a:t> cost,</a:t>
                </a:r>
              </a:p>
              <a:p>
                <a:pPr algn="ctr"/>
                <a:r>
                  <a:rPr lang="en-US" sz="2600" dirty="0" smtClean="0"/>
                  <a:t>even though some operations require expensive resizing.</a:t>
                </a:r>
                <a:endParaRPr lang="he-IL" sz="2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99431"/>
                <a:ext cx="9143999" cy="1292662"/>
              </a:xfrm>
              <a:prstGeom prst="rect">
                <a:avLst/>
              </a:prstGeom>
              <a:blipFill>
                <a:blip r:embed="rId2"/>
                <a:stretch>
                  <a:fillRect t="-4717" b="-1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32" y="2317919"/>
                <a:ext cx="9143999" cy="16927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/>
                  <a:t>Lazy deletions from singly linked lists:</a:t>
                </a:r>
              </a:p>
              <a:p>
                <a:pPr algn="ctr"/>
                <a:r>
                  <a:rPr lang="en-US" sz="2600" dirty="0" smtClean="0">
                    <a:solidFill>
                      <a:schemeClr val="accent2"/>
                    </a:solidFill>
                  </a:rPr>
                  <a:t>Delete-Node</a:t>
                </a:r>
                <a:r>
                  <a:rPr lang="en-US" sz="2600" dirty="0" smtClean="0"/>
                  <a:t> has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rgbClr val="009900"/>
                    </a:solidFill>
                  </a:rPr>
                  <a:t>amortized</a:t>
                </a:r>
                <a:r>
                  <a:rPr lang="en-US" sz="2600" dirty="0" smtClean="0"/>
                  <a:t> cost (and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worst</a:t>
                </a:r>
                <a:r>
                  <a:rPr lang="en-US" sz="2600" dirty="0" smtClean="0"/>
                  <a:t>-case cost).</a:t>
                </a:r>
              </a:p>
              <a:p>
                <a:pPr algn="ctr"/>
                <a:r>
                  <a:rPr lang="en-US" sz="2600" dirty="0" smtClean="0">
                    <a:solidFill>
                      <a:schemeClr val="accent2"/>
                    </a:solidFill>
                  </a:rPr>
                  <a:t>Retrieve(</a:t>
                </a:r>
                <a:r>
                  <a:rPr lang="en-US" sz="2600" i="1" dirty="0" err="1" smtClean="0">
                    <a:solidFill>
                      <a:schemeClr val="accent2"/>
                    </a:solidFill>
                  </a:rPr>
                  <a:t>i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) </a:t>
                </a:r>
                <a:r>
                  <a:rPr lang="en-US" sz="2600" dirty="0" smtClean="0"/>
                  <a:t>has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rgbClr val="009900"/>
                    </a:solidFill>
                  </a:rPr>
                  <a:t>amortized</a:t>
                </a:r>
                <a:r>
                  <a:rPr lang="en-US" sz="2600" dirty="0" smtClean="0"/>
                  <a:t> cost </a:t>
                </a:r>
              </a:p>
              <a:p>
                <a:pPr algn="ctr"/>
                <a:r>
                  <a:rPr lang="en-US" sz="2600" dirty="0" smtClean="0"/>
                  <a:t>(but </a:t>
                </a:r>
                <a:r>
                  <a:rPr lang="en-US" sz="2600" i="1" dirty="0" smtClean="0"/>
                  <a:t>unbounded</a:t>
                </a:r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worst</a:t>
                </a:r>
                <a:r>
                  <a:rPr lang="en-US" sz="2600" dirty="0" smtClean="0"/>
                  <a:t>-case cost)</a:t>
                </a:r>
                <a:endParaRPr lang="he-IL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" y="2317919"/>
                <a:ext cx="9143999" cy="1692771"/>
              </a:xfrm>
              <a:prstGeom prst="rect">
                <a:avLst/>
              </a:prstGeom>
              <a:blipFill>
                <a:blip r:embed="rId3"/>
                <a:stretch>
                  <a:fillRect t="-3237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925" y="4140857"/>
                <a:ext cx="9143999" cy="249299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b="1" dirty="0" smtClean="0"/>
                  <a:t>Push/Pop on a stack:</a:t>
                </a:r>
              </a:p>
              <a:p>
                <a:pPr algn="ctr"/>
                <a:r>
                  <a:rPr lang="en-US" sz="2600" dirty="0" smtClean="0"/>
                  <a:t>Suppose</a:t>
                </a:r>
                <a:r>
                  <a:rPr lang="en-US" sz="2600" b="1" dirty="0" smtClean="0"/>
                  <a:t>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Push </a:t>
                </a:r>
                <a:r>
                  <a:rPr lang="en-US" sz="2600" dirty="0" smtClean="0"/>
                  <a:t>and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 Pop </a:t>
                </a:r>
                <a:r>
                  <a:rPr lang="en-US" sz="2600" dirty="0" smtClean="0"/>
                  <a:t>require only 1 time unit.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𝑤𝑜𝑟𝑠𝑡</m:t>
                    </m:r>
                  </m:oMath>
                </a14:m>
                <a:r>
                  <a:rPr lang="en-US" sz="2600" i="0" dirty="0" smtClean="0">
                    <a:solidFill>
                      <a:schemeClr val="accent2"/>
                    </a:solidFill>
                    <a:latin typeface="+mj-lt"/>
                  </a:rPr>
                  <a:t>(</a:t>
                </a:r>
                <a:r>
                  <a:rPr lang="en-US" sz="2600" b="0" i="0" dirty="0" smtClean="0">
                    <a:solidFill>
                      <a:schemeClr val="accent2"/>
                    </a:solidFill>
                    <a:latin typeface="+mn-lt"/>
                  </a:rPr>
                  <a:t>Push</a:t>
                </a:r>
                <a:r>
                  <a:rPr lang="en-US" sz="2600" b="0" i="0" dirty="0" smtClean="0">
                    <a:solidFill>
                      <a:schemeClr val="accent2"/>
                    </a:solidFill>
                    <a:latin typeface="+mj-lt"/>
                  </a:rPr>
                  <a:t>)</a:t>
                </a:r>
                <a14:m>
                  <m:oMath xmlns:m="http://schemas.openxmlformats.org/officeDocument/2006/math">
                    <m:r>
                      <a:rPr lang="en-US" sz="26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,  </m:t>
                    </m:r>
                    <m:r>
                      <a:rPr lang="en-US" sz="2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𝑤𝑜𝑟𝑠𝑡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chemeClr val="accent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chemeClr val="accent2"/>
                        </a:solidFill>
                      </a:rPr>
                      <m:t>Pop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chemeClr val="accent2"/>
                        </a:solidFill>
                      </a:rPr>
                      <m:t>)</m:t>
                    </m:r>
                    <m:r>
                      <a:rPr lang="en-US" sz="26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60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𝑎𝑚𝑜𝑟𝑡</m:t>
                    </m:r>
                  </m:oMath>
                </a14:m>
                <a:r>
                  <a:rPr lang="en-US" sz="2600" dirty="0">
                    <a:solidFill>
                      <a:schemeClr val="accent2"/>
                    </a:solidFill>
                  </a:rPr>
                  <a:t>(Push)</a:t>
                </a:r>
                <a14:m>
                  <m:oMath xmlns:m="http://schemas.openxmlformats.org/officeDocument/2006/math">
                    <m:r>
                      <a:rPr lang="en-US" sz="26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,  </m:t>
                    </m:r>
                    <m:r>
                      <a:rPr lang="en-US" sz="26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𝑎𝑚𝑜𝑟𝑡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chemeClr val="accent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chemeClr val="accent2"/>
                        </a:solidFill>
                      </a:rPr>
                      <m:t>Pop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chemeClr val="accent2"/>
                        </a:solidFill>
                      </a:rPr>
                      <m:t>)</m:t>
                    </m:r>
                    <m:r>
                      <a:rPr lang="en-US" sz="26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6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𝑎𝑚𝑜𝑟𝑡</m:t>
                    </m:r>
                  </m:oMath>
                </a14:m>
                <a:r>
                  <a:rPr lang="en-US" sz="2600" dirty="0">
                    <a:solidFill>
                      <a:schemeClr val="accent2"/>
                    </a:solidFill>
                  </a:rPr>
                  <a:t>(Push)</a:t>
                </a:r>
                <a14:m>
                  <m:oMath xmlns:m="http://schemas.openxmlformats.org/officeDocument/2006/math">
                    <m:r>
                      <a:rPr lang="en-US" sz="26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 ,  </m:t>
                    </m:r>
                    <m:r>
                      <a:rPr lang="en-US" sz="26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𝑎𝑚𝑜𝑟𝑡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chemeClr val="accent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chemeClr val="accent2"/>
                        </a:solidFill>
                      </a:rPr>
                      <m:t>Pop</m:t>
                    </m:r>
                    <m:r>
                      <m:rPr>
                        <m:nor/>
                      </m:rPr>
                      <a:rPr lang="en-US" sz="2600" dirty="0">
                        <a:solidFill>
                          <a:schemeClr val="accent2"/>
                        </a:solidFill>
                      </a:rPr>
                      <m:t>)</m:t>
                    </m:r>
                    <m:r>
                      <a:rPr lang="en-US" sz="26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600" dirty="0" smtClean="0"/>
              </a:p>
              <a:p>
                <a:pPr algn="ctr"/>
                <a:r>
                  <a:rPr lang="en-US" sz="2600" dirty="0" smtClean="0"/>
                  <a:t>assuming number of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Pop’</a:t>
                </a:r>
                <a:r>
                  <a:rPr lang="en-US" sz="2600" dirty="0" smtClean="0"/>
                  <a:t>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US" sz="2600" dirty="0" smtClean="0"/>
                  <a:t>number of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Push’</a:t>
                </a:r>
                <a:r>
                  <a:rPr lang="en-US" sz="2600" dirty="0" smtClean="0"/>
                  <a:t>s</a:t>
                </a:r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25" y="4140857"/>
                <a:ext cx="9143999" cy="2492990"/>
              </a:xfrm>
              <a:prstGeom prst="rect">
                <a:avLst/>
              </a:prstGeom>
              <a:blipFill>
                <a:blip r:embed="rId4"/>
                <a:stretch>
                  <a:fillRect t="-2200" b="-5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11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469727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Methods for deriving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>
                <a:solidFill>
                  <a:srgbClr val="009900"/>
                </a:solidFill>
              </a:rPr>
              <a:t>amortized bounds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1813821"/>
            <a:ext cx="914399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We saw some examples of deriving </a:t>
            </a:r>
            <a:br>
              <a:rPr lang="en-US" sz="3200" dirty="0" smtClean="0"/>
            </a:br>
            <a:r>
              <a:rPr lang="en-US" sz="3200" dirty="0" smtClean="0"/>
              <a:t>amortized bounds using “bare hands”.</a:t>
            </a:r>
            <a:endParaRPr lang="he-I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30" y="2947852"/>
            <a:ext cx="91439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It is not always as easy…</a:t>
            </a:r>
            <a:endParaRPr lang="he-IL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966" y="3530556"/>
            <a:ext cx="91439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We can use some help!</a:t>
            </a:r>
            <a:endParaRPr lang="he-IL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3449" y="4435988"/>
            <a:ext cx="91439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smtClean="0">
                <a:solidFill>
                  <a:srgbClr val="FF0000"/>
                </a:solidFill>
              </a:rPr>
              <a:t>accounting</a:t>
            </a:r>
            <a:r>
              <a:rPr lang="en-US" sz="3600" dirty="0" smtClean="0"/>
              <a:t> method</a:t>
            </a:r>
            <a:endParaRPr lang="he-IL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7932" y="5166609"/>
            <a:ext cx="914399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/>
              <a:t>The </a:t>
            </a:r>
            <a:r>
              <a:rPr lang="en-US" sz="3600" dirty="0" smtClean="0">
                <a:solidFill>
                  <a:srgbClr val="FF0000"/>
                </a:solidFill>
              </a:rPr>
              <a:t>potential</a:t>
            </a:r>
            <a:r>
              <a:rPr lang="en-US" sz="3600" dirty="0" smtClean="0"/>
              <a:t> method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212580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62098" y="737571"/>
            <a:ext cx="6373184" cy="795443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Coin operated computer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0" y="2013626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token/coin</a:t>
            </a:r>
            <a:r>
              <a:rPr lang="en-US" dirty="0" smtClean="0"/>
              <a:t> pays for a </a:t>
            </a:r>
            <a:r>
              <a:rPr lang="en-US" dirty="0" smtClean="0">
                <a:solidFill>
                  <a:srgbClr val="009900"/>
                </a:solidFill>
              </a:rPr>
              <a:t>constant</a:t>
            </a:r>
            <a:r>
              <a:rPr lang="en-US" dirty="0" smtClean="0"/>
              <a:t> number of operations.</a:t>
            </a:r>
            <a:endParaRPr lang="he-IL" dirty="0"/>
          </a:p>
        </p:txBody>
      </p:sp>
      <p:sp>
        <p:nvSpPr>
          <p:cNvPr id="133" name="TextBox 132"/>
          <p:cNvSpPr txBox="1"/>
          <p:nvPr/>
        </p:nvSpPr>
        <p:spPr>
          <a:xfrm>
            <a:off x="0" y="2744579"/>
            <a:ext cx="91440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Each operation may </a:t>
            </a:r>
            <a:r>
              <a:rPr lang="en-US" dirty="0" smtClean="0">
                <a:solidFill>
                  <a:schemeClr val="accent2"/>
                </a:solidFill>
              </a:rPr>
              <a:t>buy</a:t>
            </a:r>
            <a:r>
              <a:rPr lang="en-US" dirty="0" smtClean="0"/>
              <a:t> tokens and</a:t>
            </a:r>
          </a:p>
          <a:p>
            <a:pPr algn="ctr"/>
            <a:r>
              <a:rPr lang="en-US" sz="800" dirty="0" smtClean="0"/>
              <a:t> 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Use them immediately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Leave tokens for subsequent operations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dirty="0" smtClean="0"/>
              <a:t>Use tokens left by previous operations</a:t>
            </a:r>
            <a:endParaRPr lang="he-IL" dirty="0"/>
          </a:p>
        </p:txBody>
      </p:sp>
      <p:pic>
        <p:nvPicPr>
          <p:cNvPr id="135" name="Picture 134" descr="cailledoub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1292" y="125964"/>
            <a:ext cx="1350509" cy="1852127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3104" y="5002650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Number of </a:t>
            </a:r>
            <a:r>
              <a:rPr lang="en-US" dirty="0" smtClean="0">
                <a:solidFill>
                  <a:srgbClr val="FF0000"/>
                </a:solidFill>
              </a:rPr>
              <a:t>tokens</a:t>
            </a:r>
            <a:r>
              <a:rPr lang="en-US" dirty="0" smtClean="0"/>
              <a:t> bought is clearly an upper bound</a:t>
            </a:r>
            <a:br>
              <a:rPr lang="en-US" dirty="0" smtClean="0"/>
            </a:br>
            <a:r>
              <a:rPr lang="en-US" dirty="0" smtClean="0"/>
              <a:t>on the cost of </a:t>
            </a:r>
            <a:r>
              <a:rPr lang="en-US" dirty="0" smtClean="0">
                <a:solidFill>
                  <a:schemeClr val="accent2"/>
                </a:solidFill>
              </a:rPr>
              <a:t>operations</a:t>
            </a:r>
            <a:r>
              <a:rPr lang="en-US" dirty="0" smtClean="0"/>
              <a:t> performed.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191818"/>
            <a:ext cx="9144000" cy="795443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The Accounting method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962713"/>
            <a:ext cx="91439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rgbClr val="009900"/>
                </a:solidFill>
              </a:rPr>
              <a:t>Saving for a rainy day - </a:t>
            </a:r>
            <a:r>
              <a:rPr lang="en-US" sz="2400" dirty="0" smtClean="0"/>
              <a:t>“Keep something, esp. money, </a:t>
            </a:r>
            <a:br>
              <a:rPr lang="en-US" sz="2400" dirty="0" smtClean="0"/>
            </a:br>
            <a:r>
              <a:rPr lang="en-US" sz="2400" dirty="0" smtClean="0"/>
              <a:t>for a time in the future when it might be needed”</a:t>
            </a:r>
            <a:endParaRPr lang="he-IL" sz="2400" dirty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>
          <a:xfrm>
            <a:off x="1097797" y="2221143"/>
            <a:ext cx="2210943" cy="270062"/>
            <a:chOff x="2284448" y="2753557"/>
            <a:chExt cx="2763678" cy="67515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2284448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634560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972252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322364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666287" y="2753557"/>
              <a:ext cx="343923" cy="675155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16399" y="2753557"/>
              <a:ext cx="343923" cy="675155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354091" y="2753557"/>
              <a:ext cx="343923" cy="675155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704203" y="2753557"/>
              <a:ext cx="343923" cy="675155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>
          <a:xfrm>
            <a:off x="1097797" y="2920951"/>
            <a:ext cx="2210943" cy="270062"/>
            <a:chOff x="2284448" y="2753557"/>
            <a:chExt cx="2763678" cy="675155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284448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634560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972252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322364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666287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016399" y="2753557"/>
              <a:ext cx="343923" cy="675155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4354091" y="2753557"/>
              <a:ext cx="343923" cy="675155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4704203" y="2753557"/>
              <a:ext cx="343923" cy="675155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>
          <a:xfrm>
            <a:off x="1097797" y="3620759"/>
            <a:ext cx="2210943" cy="270062"/>
            <a:chOff x="2284448" y="2753557"/>
            <a:chExt cx="2763678" cy="675155"/>
          </a:xfrm>
        </p:grpSpPr>
        <p:sp>
          <p:nvSpPr>
            <p:cNvPr id="44" name="Rectangle 43"/>
            <p:cNvSpPr/>
            <p:nvPr/>
          </p:nvSpPr>
          <p:spPr bwMode="auto">
            <a:xfrm>
              <a:off x="2284448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634560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972252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322364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3666287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016399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354091" y="2753557"/>
              <a:ext cx="343923" cy="675155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4704203" y="2753557"/>
              <a:ext cx="343923" cy="675155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>
          <a:xfrm>
            <a:off x="1097797" y="5020375"/>
            <a:ext cx="2210943" cy="270063"/>
            <a:chOff x="2284448" y="2753557"/>
            <a:chExt cx="2763678" cy="675155"/>
          </a:xfrm>
        </p:grpSpPr>
        <p:sp>
          <p:nvSpPr>
            <p:cNvPr id="54" name="Rectangle 53"/>
            <p:cNvSpPr/>
            <p:nvPr/>
          </p:nvSpPr>
          <p:spPr bwMode="auto">
            <a:xfrm>
              <a:off x="2284448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634560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972252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322364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3666287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016399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4354091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4704203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" name="Group 79"/>
          <p:cNvGrpSpPr/>
          <p:nvPr/>
        </p:nvGrpSpPr>
        <p:grpSpPr>
          <a:xfrm>
            <a:off x="1097797" y="6067171"/>
            <a:ext cx="4432870" cy="270063"/>
            <a:chOff x="2076088" y="5893308"/>
            <a:chExt cx="5541087" cy="337578"/>
          </a:xfrm>
        </p:grpSpPr>
        <p:sp>
          <p:nvSpPr>
            <p:cNvPr id="63" name="Rectangle 62"/>
            <p:cNvSpPr/>
            <p:nvPr/>
          </p:nvSpPr>
          <p:spPr bwMode="auto">
            <a:xfrm>
              <a:off x="4853497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5203609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5541301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891413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6235336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6585448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923140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7273252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2076088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2426200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763892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114004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457927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808039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4145731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4495843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>
          <a:xfrm>
            <a:off x="1097797" y="4320567"/>
            <a:ext cx="2210943" cy="270062"/>
            <a:chOff x="2284448" y="2753557"/>
            <a:chExt cx="2763678" cy="675155"/>
          </a:xfrm>
        </p:grpSpPr>
        <p:sp>
          <p:nvSpPr>
            <p:cNvPr id="84" name="Rectangle 83"/>
            <p:cNvSpPr/>
            <p:nvPr/>
          </p:nvSpPr>
          <p:spPr bwMode="auto">
            <a:xfrm>
              <a:off x="2284448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634560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2972252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3322364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3666287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4016399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4354091" y="2753557"/>
              <a:ext cx="343923" cy="675155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704203" y="2753557"/>
              <a:ext cx="343923" cy="675155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9" name="Group 126"/>
          <p:cNvGrpSpPr/>
          <p:nvPr/>
        </p:nvGrpSpPr>
        <p:grpSpPr>
          <a:xfrm>
            <a:off x="1180189" y="2744195"/>
            <a:ext cx="370115" cy="111967"/>
            <a:chOff x="2158480" y="3099320"/>
            <a:chExt cx="370115" cy="111967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 bwMode="auto">
            <a:xfrm>
              <a:off x="2416628" y="3099320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 bwMode="auto">
            <a:xfrm>
              <a:off x="2158480" y="3099320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0" name="Group 127"/>
          <p:cNvGrpSpPr/>
          <p:nvPr/>
        </p:nvGrpSpPr>
        <p:grpSpPr>
          <a:xfrm>
            <a:off x="1192624" y="3467338"/>
            <a:ext cx="905086" cy="111967"/>
            <a:chOff x="2170915" y="3822463"/>
            <a:chExt cx="905086" cy="111967"/>
          </a:xfrm>
        </p:grpSpPr>
        <p:sp>
          <p:nvSpPr>
            <p:cNvPr id="103" name="Oval 102"/>
            <p:cNvSpPr>
              <a:spLocks noChangeAspect="1"/>
            </p:cNvSpPr>
            <p:nvPr/>
          </p:nvSpPr>
          <p:spPr bwMode="auto">
            <a:xfrm>
              <a:off x="2435288" y="3822463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 bwMode="auto">
            <a:xfrm>
              <a:off x="2170915" y="3822463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 bwMode="auto">
            <a:xfrm>
              <a:off x="2964034" y="3822463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 bwMode="auto">
            <a:xfrm>
              <a:off x="2699661" y="3822463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1" name="Group 128"/>
          <p:cNvGrpSpPr/>
          <p:nvPr/>
        </p:nvGrpSpPr>
        <p:grpSpPr>
          <a:xfrm>
            <a:off x="1205059" y="4156280"/>
            <a:ext cx="1440076" cy="116623"/>
            <a:chOff x="2183350" y="4511405"/>
            <a:chExt cx="1440076" cy="11662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 bwMode="auto">
            <a:xfrm>
              <a:off x="2448972" y="4516061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 bwMode="auto">
            <a:xfrm>
              <a:off x="2183350" y="4516061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 bwMode="auto">
            <a:xfrm>
              <a:off x="2980216" y="4516061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 bwMode="auto">
            <a:xfrm>
              <a:off x="2714594" y="4516061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 bwMode="auto">
            <a:xfrm>
              <a:off x="3511459" y="4511405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 bwMode="auto">
            <a:xfrm>
              <a:off x="3245838" y="4511405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" name="Group 129"/>
          <p:cNvGrpSpPr/>
          <p:nvPr/>
        </p:nvGrpSpPr>
        <p:grpSpPr>
          <a:xfrm>
            <a:off x="1195728" y="4862313"/>
            <a:ext cx="2009248" cy="111967"/>
            <a:chOff x="2174019" y="5217438"/>
            <a:chExt cx="2009248" cy="111967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 bwMode="auto">
            <a:xfrm>
              <a:off x="2445059" y="5217438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 bwMode="auto">
            <a:xfrm>
              <a:off x="2174019" y="5217438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 bwMode="auto">
            <a:xfrm>
              <a:off x="2987139" y="5217438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 bwMode="auto">
            <a:xfrm>
              <a:off x="2716099" y="5217438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 bwMode="auto">
            <a:xfrm>
              <a:off x="3529219" y="5217438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2" name="Oval 121"/>
            <p:cNvSpPr>
              <a:spLocks noChangeAspect="1"/>
            </p:cNvSpPr>
            <p:nvPr/>
          </p:nvSpPr>
          <p:spPr bwMode="auto">
            <a:xfrm>
              <a:off x="3258179" y="5217438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3" name="Oval 122"/>
            <p:cNvSpPr>
              <a:spLocks noChangeAspect="1"/>
            </p:cNvSpPr>
            <p:nvPr/>
          </p:nvSpPr>
          <p:spPr bwMode="auto">
            <a:xfrm>
              <a:off x="4071300" y="5217438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4" name="Oval 123"/>
            <p:cNvSpPr>
              <a:spLocks noChangeAspect="1"/>
            </p:cNvSpPr>
            <p:nvPr/>
          </p:nvSpPr>
          <p:spPr bwMode="auto">
            <a:xfrm>
              <a:off x="3800259" y="5217438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Group 130"/>
          <p:cNvGrpSpPr/>
          <p:nvPr/>
        </p:nvGrpSpPr>
        <p:grpSpPr>
          <a:xfrm>
            <a:off x="1183293" y="5900281"/>
            <a:ext cx="370115" cy="111967"/>
            <a:chOff x="2161584" y="6153661"/>
            <a:chExt cx="370115" cy="111967"/>
          </a:xfrm>
        </p:grpSpPr>
        <p:sp>
          <p:nvSpPr>
            <p:cNvPr id="125" name="Oval 124"/>
            <p:cNvSpPr>
              <a:spLocks noChangeAspect="1"/>
            </p:cNvSpPr>
            <p:nvPr/>
          </p:nvSpPr>
          <p:spPr bwMode="auto">
            <a:xfrm>
              <a:off x="2419732" y="6153661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6" name="Oval 125"/>
            <p:cNvSpPr>
              <a:spLocks noChangeAspect="1"/>
            </p:cNvSpPr>
            <p:nvPr/>
          </p:nvSpPr>
          <p:spPr bwMode="auto">
            <a:xfrm>
              <a:off x="2161584" y="6153661"/>
              <a:ext cx="111967" cy="111967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3847432" y="2080597"/>
            <a:ext cx="51006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Each “normal” insert operations </a:t>
            </a:r>
            <a:br>
              <a:rPr lang="en-US" sz="2400" dirty="0" smtClean="0"/>
            </a:br>
            <a:r>
              <a:rPr lang="en-US" sz="2400" dirty="0" smtClean="0"/>
              <a:t>buys </a:t>
            </a:r>
            <a:r>
              <a:rPr lang="en-US" sz="2400" dirty="0" smtClean="0">
                <a:solidFill>
                  <a:srgbClr val="FF0000"/>
                </a:solidFill>
              </a:rPr>
              <a:t>three</a:t>
            </a:r>
            <a:r>
              <a:rPr lang="en-US" sz="2400" dirty="0" smtClean="0"/>
              <a:t> tokens. </a:t>
            </a:r>
            <a:endParaRPr lang="he-IL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3582956" y="3104621"/>
            <a:ext cx="5368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It uses </a:t>
            </a:r>
            <a:r>
              <a:rPr lang="en-US" sz="2400" dirty="0" smtClean="0">
                <a:solidFill>
                  <a:schemeClr val="accent2"/>
                </a:solidFill>
              </a:rPr>
              <a:t>one</a:t>
            </a:r>
            <a:r>
              <a:rPr lang="en-US" sz="2400" dirty="0" smtClean="0"/>
              <a:t> of them to insert the new item.</a:t>
            </a:r>
            <a:endParaRPr lang="he-IL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3586060" y="3518289"/>
            <a:ext cx="5368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It leaves the other </a:t>
            </a:r>
            <a:r>
              <a:rPr lang="en-US" sz="2400" dirty="0" smtClean="0">
                <a:solidFill>
                  <a:schemeClr val="accent2"/>
                </a:solidFill>
              </a:rPr>
              <a:t>two</a:t>
            </a:r>
            <a:r>
              <a:rPr lang="en-US" sz="2400" dirty="0" smtClean="0"/>
              <a:t> in the “bank”</a:t>
            </a:r>
            <a:endParaRPr lang="he-IL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3589164" y="4126810"/>
            <a:ext cx="53682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When the array is full, the bank contains enough tokens to pay for the copying!</a:t>
            </a:r>
            <a:endParaRPr lang="he-IL" sz="2400" dirty="0"/>
          </a:p>
        </p:txBody>
      </p:sp>
      <p:grpSp>
        <p:nvGrpSpPr>
          <p:cNvPr id="100" name="Group 79"/>
          <p:cNvGrpSpPr/>
          <p:nvPr/>
        </p:nvGrpSpPr>
        <p:grpSpPr>
          <a:xfrm>
            <a:off x="1091570" y="5382403"/>
            <a:ext cx="4432870" cy="270063"/>
            <a:chOff x="2076088" y="5893308"/>
            <a:chExt cx="5541087" cy="337578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4853497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203609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541301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5891413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6235336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585448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923140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273252" y="5893308"/>
              <a:ext cx="343923" cy="337578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076088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426200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2763892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3114004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3457927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3808039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4145731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4495843" y="5893308"/>
              <a:ext cx="343923" cy="337578"/>
            </a:xfrm>
            <a:prstGeom prst="rect">
              <a:avLst/>
            </a:prstGeom>
            <a:solidFill>
              <a:srgbClr val="FFCC0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6006347" y="5166752"/>
            <a:ext cx="255656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What about the cost of allocating the new array?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6" grpId="0"/>
      <p:bldP spid="97" grpId="0"/>
      <p:bldP spid="98" grpId="0"/>
      <p:bldP spid="99" grpId="0"/>
      <p:bldP spid="1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308363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Accounting method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0" y="1292041"/>
            <a:ext cx="91439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Theorem: </a:t>
            </a:r>
            <a:r>
              <a:rPr lang="en-US" dirty="0" smtClean="0"/>
              <a:t>If the array contains </a:t>
            </a:r>
            <a:r>
              <a:rPr lang="en-US" i="1" dirty="0" smtClean="0">
                <a:solidFill>
                  <a:schemeClr val="accent2"/>
                </a:solidFill>
              </a:rPr>
              <a:t>M</a:t>
            </a:r>
            <a:r>
              <a:rPr lang="en-US" dirty="0" smtClean="0">
                <a:solidFill>
                  <a:schemeClr val="accent2"/>
                </a:solidFill>
              </a:rPr>
              <a:t>/2+</a:t>
            </a:r>
            <a:r>
              <a:rPr lang="en-US" i="1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items, where </a:t>
            </a:r>
            <a:r>
              <a:rPr lang="en-US" i="1" dirty="0" smtClean="0">
                <a:solidFill>
                  <a:schemeClr val="accent2"/>
                </a:solidFill>
              </a:rPr>
              <a:t>k</a:t>
            </a:r>
            <a:r>
              <a:rPr lang="en-US" dirty="0" smtClean="0">
                <a:solidFill>
                  <a:schemeClr val="accent2"/>
                </a:solidFill>
              </a:rPr>
              <a:t>≥0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then the bank contains at least </a:t>
            </a:r>
            <a:r>
              <a:rPr lang="en-US" dirty="0" smtClean="0">
                <a:solidFill>
                  <a:schemeClr val="accent2"/>
                </a:solidFill>
              </a:rPr>
              <a:t>2</a:t>
            </a:r>
            <a:r>
              <a:rPr lang="en-US" i="1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tokens.  </a:t>
            </a:r>
            <a:endParaRPr lang="he-IL" dirty="0"/>
          </a:p>
        </p:txBody>
      </p:sp>
      <p:sp>
        <p:nvSpPr>
          <p:cNvPr id="133" name="TextBox 132"/>
          <p:cNvSpPr txBox="1"/>
          <p:nvPr/>
        </p:nvSpPr>
        <p:spPr>
          <a:xfrm>
            <a:off x="3104" y="2354672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Easy proof by induction</a:t>
            </a:r>
            <a:endParaRPr lang="he-IL" dirty="0"/>
          </a:p>
        </p:txBody>
      </p:sp>
      <p:sp>
        <p:nvSpPr>
          <p:cNvPr id="140" name="TextBox 139"/>
          <p:cNvSpPr txBox="1"/>
          <p:nvPr/>
        </p:nvSpPr>
        <p:spPr>
          <a:xfrm>
            <a:off x="3104" y="3020101"/>
            <a:ext cx="91439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Corollary: </a:t>
            </a:r>
            <a:r>
              <a:rPr lang="en-US" dirty="0" smtClean="0"/>
              <a:t>When the array is full, the bank contains enough tokens to pay for copying all the items into a new array</a:t>
            </a:r>
            <a:endParaRPr lang="he-IL" dirty="0"/>
          </a:p>
        </p:txBody>
      </p:sp>
      <p:sp>
        <p:nvSpPr>
          <p:cNvPr id="141" name="TextBox 140"/>
          <p:cNvSpPr txBox="1"/>
          <p:nvPr/>
        </p:nvSpPr>
        <p:spPr>
          <a:xfrm>
            <a:off x="-3123" y="4164881"/>
            <a:ext cx="91439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Amortized cost of an operation ≡</a:t>
            </a:r>
            <a:r>
              <a:rPr lang="en-US" dirty="0" smtClean="0">
                <a:solidFill>
                  <a:srgbClr val="009900"/>
                </a:solidFill>
              </a:rPr>
              <a:t/>
            </a:r>
            <a:br>
              <a:rPr lang="en-US" dirty="0" smtClean="0">
                <a:solidFill>
                  <a:srgbClr val="009900"/>
                </a:solidFill>
              </a:rPr>
            </a:br>
            <a:r>
              <a:rPr lang="en-US" dirty="0" smtClean="0"/>
              <a:t>number of tokens bought by the operation</a:t>
            </a:r>
            <a:endParaRPr lang="he-IL" dirty="0"/>
          </a:p>
        </p:txBody>
      </p:sp>
      <p:sp>
        <p:nvSpPr>
          <p:cNvPr id="142" name="TextBox 141"/>
          <p:cNvSpPr txBox="1"/>
          <p:nvPr/>
        </p:nvSpPr>
        <p:spPr>
          <a:xfrm>
            <a:off x="9312" y="5295206"/>
            <a:ext cx="91439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Note: </a:t>
            </a:r>
            <a:r>
              <a:rPr lang="en-US" dirty="0" smtClean="0"/>
              <a:t>Tokens are only used in the analysis!</a:t>
            </a:r>
          </a:p>
          <a:p>
            <a:pPr algn="ctr"/>
            <a:r>
              <a:rPr lang="en-US" dirty="0" smtClean="0"/>
              <a:t>The data structure doesn’t really manipulate them.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40" grpId="0"/>
      <p:bldP spid="141" grpId="0"/>
      <p:bldP spid="1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194727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</a:t>
            </a: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br>
              <a:rPr lang="en-US" sz="4000" dirty="0" smtClean="0">
                <a:solidFill>
                  <a:srgbClr val="33CC33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arrays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with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doubling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06387" y="2313141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06387" y="2683843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6387" y="3054545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1" y="1628191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4268" y="2255845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1911" y="2614363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6027" y="2988296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003547" y="2366626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0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884154" y="2313140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0" y="2313140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59846" y="2313141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947692" y="2313141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35538" y="2313141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98967" y="2313140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99686" y="2366626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1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7" name="Rectangle 26"/>
          <p:cNvSpPr/>
          <p:nvPr/>
        </p:nvSpPr>
        <p:spPr>
          <a:xfrm>
            <a:off x="5259846" y="2366626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8" name="Rectangle 27"/>
          <p:cNvSpPr/>
          <p:nvPr/>
        </p:nvSpPr>
        <p:spPr>
          <a:xfrm>
            <a:off x="7942548" y="234590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M−</a:t>
            </a:r>
            <a:r>
              <a:rPr lang="en-US" baseline="-25000" dirty="0" smtClean="0">
                <a:solidFill>
                  <a:schemeClr val="accent6"/>
                </a:solidFill>
              </a:rPr>
              <a:t>1 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7319289" y="231725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70012" y="2963581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1878232" y="2617475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cxnSp>
        <p:nvCxnSpPr>
          <p:cNvPr id="33" name="Curved Connector 32"/>
          <p:cNvCxnSpPr>
            <a:endCxn id="17" idx="1"/>
          </p:cNvCxnSpPr>
          <p:nvPr/>
        </p:nvCxnSpPr>
        <p:spPr bwMode="auto">
          <a:xfrm>
            <a:off x="2273639" y="2488601"/>
            <a:ext cx="1610515" cy="16211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1" idx="3"/>
            <a:endCxn id="6" idx="0"/>
          </p:cNvCxnSpPr>
          <p:nvPr/>
        </p:nvCxnSpPr>
        <p:spPr bwMode="auto">
          <a:xfrm>
            <a:off x="1606387" y="1889801"/>
            <a:ext cx="679622" cy="42334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Right Brace 37"/>
          <p:cNvSpPr/>
          <p:nvPr/>
        </p:nvSpPr>
        <p:spPr bwMode="auto">
          <a:xfrm rot="5400000">
            <a:off x="6063249" y="970190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11824" y="3305464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40" name="Right Brace 39"/>
          <p:cNvSpPr/>
          <p:nvPr/>
        </p:nvSpPr>
        <p:spPr bwMode="auto">
          <a:xfrm rot="16200000" flipV="1">
            <a:off x="5340104" y="229916"/>
            <a:ext cx="523221" cy="3443337"/>
          </a:xfrm>
          <a:prstGeom prst="rightBrace">
            <a:avLst>
              <a:gd name="adj1" fmla="val 8333"/>
              <a:gd name="adj2" fmla="val 50359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4896" y="1414110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</a:t>
            </a:r>
            <a:endParaRPr lang="he-IL" dirty="0"/>
          </a:p>
        </p:txBody>
      </p:sp>
      <p:sp>
        <p:nvSpPr>
          <p:cNvPr id="45" name="TextBox 44"/>
          <p:cNvSpPr txBox="1"/>
          <p:nvPr/>
        </p:nvSpPr>
        <p:spPr>
          <a:xfrm>
            <a:off x="-11542" y="3637821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9900"/>
                </a:solidFill>
              </a:rPr>
              <a:t>amort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Insert-Last</a:t>
            </a:r>
            <a:r>
              <a:rPr lang="en-US" dirty="0" smtClean="0"/>
              <a:t>) = 3</a:t>
            </a:r>
            <a:endParaRPr lang="he-IL" dirty="0"/>
          </a:p>
        </p:txBody>
      </p:sp>
      <p:sp>
        <p:nvSpPr>
          <p:cNvPr id="42" name="TextBox 41"/>
          <p:cNvSpPr txBox="1"/>
          <p:nvPr/>
        </p:nvSpPr>
        <p:spPr>
          <a:xfrm>
            <a:off x="893" y="4082592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9900"/>
                </a:solidFill>
              </a:rPr>
              <a:t>amort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Delete-Last</a:t>
            </a:r>
            <a:r>
              <a:rPr lang="en-US" dirty="0" smtClean="0"/>
              <a:t>) = 1</a:t>
            </a:r>
            <a:endParaRPr lang="he-IL" dirty="0"/>
          </a:p>
        </p:txBody>
      </p:sp>
      <p:sp>
        <p:nvSpPr>
          <p:cNvPr id="43" name="TextBox 42"/>
          <p:cNvSpPr txBox="1"/>
          <p:nvPr/>
        </p:nvSpPr>
        <p:spPr>
          <a:xfrm>
            <a:off x="3997" y="4527363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9900"/>
                </a:solidFill>
              </a:rPr>
              <a:t>amort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Insert(</a:t>
            </a:r>
            <a:r>
              <a:rPr lang="en-US" i="1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) = </a:t>
            </a:r>
            <a:r>
              <a:rPr lang="en-US" i="1" dirty="0" smtClean="0"/>
              <a:t>n</a:t>
            </a:r>
            <a:r>
              <a:rPr lang="en-US" dirty="0" smtClean="0"/>
              <a:t>−</a:t>
            </a:r>
            <a:r>
              <a:rPr lang="en-US" i="1" dirty="0" smtClean="0"/>
              <a:t>i</a:t>
            </a:r>
            <a:r>
              <a:rPr lang="en-US" dirty="0" smtClean="0"/>
              <a:t>+3</a:t>
            </a:r>
            <a:endParaRPr lang="he-IL" dirty="0"/>
          </a:p>
        </p:txBody>
      </p:sp>
      <p:sp>
        <p:nvSpPr>
          <p:cNvPr id="44" name="TextBox 43"/>
          <p:cNvSpPr txBox="1"/>
          <p:nvPr/>
        </p:nvSpPr>
        <p:spPr>
          <a:xfrm>
            <a:off x="7101" y="4972135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9900"/>
                </a:solidFill>
              </a:rPr>
              <a:t>amort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Retrieve(</a:t>
            </a:r>
            <a:r>
              <a:rPr lang="en-US" i="1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) = 1</a:t>
            </a:r>
            <a:endParaRPr lang="he-IL" dirty="0"/>
          </a:p>
        </p:txBody>
      </p:sp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54" y="5686774"/>
            <a:ext cx="8103691" cy="67223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11650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Potential</a:t>
            </a:r>
            <a:r>
              <a:rPr lang="en-US" dirty="0" smtClean="0">
                <a:solidFill>
                  <a:schemeClr val="accent2"/>
                </a:solidFill>
              </a:rPr>
              <a:t> method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0" y="1116198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Very similar to the accounting method.</a:t>
            </a:r>
            <a:endParaRPr lang="he-IL" dirty="0"/>
          </a:p>
        </p:txBody>
      </p:sp>
      <p:sp>
        <p:nvSpPr>
          <p:cNvPr id="133" name="TextBox 132"/>
          <p:cNvSpPr txBox="1"/>
          <p:nvPr/>
        </p:nvSpPr>
        <p:spPr>
          <a:xfrm>
            <a:off x="0" y="1757060"/>
            <a:ext cx="9143999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difference:</a:t>
            </a:r>
          </a:p>
          <a:p>
            <a:pPr algn="ctr"/>
            <a:r>
              <a:rPr lang="en-US" sz="800" dirty="0" smtClean="0"/>
              <a:t> </a:t>
            </a:r>
          </a:p>
          <a:p>
            <a:pPr algn="ctr"/>
            <a:r>
              <a:rPr lang="en-US" dirty="0" smtClean="0"/>
              <a:t>Instead of specifying in advance how many </a:t>
            </a:r>
            <a:br>
              <a:rPr lang="en-US" dirty="0" smtClean="0"/>
            </a:br>
            <a:r>
              <a:rPr lang="en-US" dirty="0" smtClean="0"/>
              <a:t>tokens each operation should buy, </a:t>
            </a:r>
          </a:p>
          <a:p>
            <a:pPr algn="ctr"/>
            <a:r>
              <a:rPr lang="en-US" sz="800" dirty="0" smtClean="0"/>
              <a:t> </a:t>
            </a:r>
          </a:p>
          <a:p>
            <a:pPr algn="ctr"/>
            <a:r>
              <a:rPr lang="en-US" dirty="0" smtClean="0"/>
              <a:t>specify how many tokens should be in the bank </a:t>
            </a:r>
            <a:br>
              <a:rPr lang="en-US" dirty="0" smtClean="0"/>
            </a:br>
            <a:r>
              <a:rPr lang="en-US" dirty="0" smtClean="0"/>
              <a:t>in each </a:t>
            </a:r>
            <a:r>
              <a:rPr lang="en-US" i="1" dirty="0" smtClean="0">
                <a:solidFill>
                  <a:schemeClr val="accent2"/>
                </a:solidFill>
              </a:rPr>
              <a:t>state</a:t>
            </a:r>
            <a:r>
              <a:rPr lang="en-US" dirty="0" smtClean="0"/>
              <a:t> of the data structure</a:t>
            </a:r>
            <a:endParaRPr lang="he-IL" dirty="0"/>
          </a:p>
        </p:txBody>
      </p:sp>
      <p:sp>
        <p:nvSpPr>
          <p:cNvPr id="141" name="TextBox 140"/>
          <p:cNvSpPr txBox="1"/>
          <p:nvPr/>
        </p:nvSpPr>
        <p:spPr>
          <a:xfrm>
            <a:off x="1" y="4423434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9900"/>
                </a:solidFill>
              </a:rPr>
              <a:t>Potential  ≡ </a:t>
            </a:r>
            <a:r>
              <a:rPr lang="en-US" dirty="0" smtClean="0">
                <a:solidFill>
                  <a:srgbClr val="009900"/>
                </a:solidFill>
                <a:sym typeface="Symbol"/>
              </a:rPr>
              <a:t>  </a:t>
            </a:r>
            <a:r>
              <a:rPr lang="en-US" dirty="0" smtClean="0">
                <a:solidFill>
                  <a:srgbClr val="009900"/>
                </a:solidFill>
              </a:rPr>
              <a:t>≡  Balance of bank account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34" y="5797965"/>
                <a:ext cx="9143999" cy="55643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𝑎𝑚𝑜𝑟𝑡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𝑎𝑚𝑜𝑟𝑡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𝑜𝑝</m:t>
                            </m:r>
                          </m:e>
                        </m:d>
                      </m:e>
                    </m:func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" y="5797965"/>
                <a:ext cx="9143999" cy="5564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2927" y="5115092"/>
                <a:ext cx="914399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𝑎𝑚𝑜𝑟𝑡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𝑡𝑖𝑚𝑒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after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before</m:t>
                        </m:r>
                      </m:sub>
                    </m:sSub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27" y="5115092"/>
                <a:ext cx="914399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41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64093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</a:t>
            </a: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br>
              <a:rPr lang="en-US" sz="4000" dirty="0" smtClean="0">
                <a:solidFill>
                  <a:srgbClr val="33CC33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(circular) arrays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with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resizing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06387" y="2182507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06387" y="2553209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6387" y="2923911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1" y="1497557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4268" y="2125211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1911" y="2483729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6027" y="2857662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003547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0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884154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0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59846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947692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35538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98967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99686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1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7" name="Rectangle 26"/>
          <p:cNvSpPr/>
          <p:nvPr/>
        </p:nvSpPr>
        <p:spPr>
          <a:xfrm>
            <a:off x="5259846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8" name="Rectangle 27"/>
          <p:cNvSpPr/>
          <p:nvPr/>
        </p:nvSpPr>
        <p:spPr>
          <a:xfrm>
            <a:off x="7942548" y="2215273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M−</a:t>
            </a:r>
            <a:r>
              <a:rPr lang="en-US" baseline="-25000" dirty="0" smtClean="0">
                <a:solidFill>
                  <a:schemeClr val="accent6"/>
                </a:solidFill>
              </a:rPr>
              <a:t>1 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7319289" y="2186623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70012" y="283294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1878232" y="2486841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cxnSp>
        <p:nvCxnSpPr>
          <p:cNvPr id="33" name="Curved Connector 32"/>
          <p:cNvCxnSpPr>
            <a:endCxn id="17" idx="1"/>
          </p:cNvCxnSpPr>
          <p:nvPr/>
        </p:nvCxnSpPr>
        <p:spPr bwMode="auto">
          <a:xfrm>
            <a:off x="2273639" y="2357967"/>
            <a:ext cx="1610515" cy="16211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1" idx="3"/>
            <a:endCxn id="6" idx="0"/>
          </p:cNvCxnSpPr>
          <p:nvPr/>
        </p:nvCxnSpPr>
        <p:spPr bwMode="auto">
          <a:xfrm>
            <a:off x="1606387" y="1759167"/>
            <a:ext cx="679622" cy="42334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Right Brace 37"/>
          <p:cNvSpPr/>
          <p:nvPr/>
        </p:nvSpPr>
        <p:spPr bwMode="auto">
          <a:xfrm rot="5400000">
            <a:off x="6063249" y="839556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11824" y="3174830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40" name="Right Brace 39"/>
          <p:cNvSpPr/>
          <p:nvPr/>
        </p:nvSpPr>
        <p:spPr bwMode="auto">
          <a:xfrm rot="16200000" flipV="1">
            <a:off x="6017146" y="-577762"/>
            <a:ext cx="523221" cy="4797423"/>
          </a:xfrm>
          <a:prstGeom prst="rightBrace">
            <a:avLst>
              <a:gd name="adj1" fmla="val 8333"/>
              <a:gd name="adj2" fmla="val 50359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01208" y="1283476"/>
            <a:ext cx="1263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n=M</a:t>
            </a:r>
            <a:endParaRPr lang="he-IL" dirty="0"/>
          </a:p>
        </p:txBody>
      </p:sp>
      <p:sp>
        <p:nvSpPr>
          <p:cNvPr id="45" name="TextBox 44"/>
          <p:cNvSpPr txBox="1"/>
          <p:nvPr/>
        </p:nvSpPr>
        <p:spPr>
          <a:xfrm>
            <a:off x="-11542" y="3815110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What do we do when the array is full? </a:t>
            </a:r>
            <a:endParaRPr lang="he-IL" dirty="0"/>
          </a:p>
        </p:txBody>
      </p:sp>
      <p:sp>
        <p:nvSpPr>
          <p:cNvPr id="37" name="TextBox 36"/>
          <p:cNvSpPr txBox="1"/>
          <p:nvPr/>
        </p:nvSpPr>
        <p:spPr>
          <a:xfrm>
            <a:off x="-11542" y="4372389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Usually, we cannot </a:t>
            </a:r>
            <a:r>
              <a:rPr lang="en-US" dirty="0" smtClean="0">
                <a:solidFill>
                  <a:srgbClr val="7030A0"/>
                </a:solidFill>
              </a:rPr>
              <a:t>extend</a:t>
            </a:r>
            <a:r>
              <a:rPr lang="en-US" dirty="0" smtClean="0"/>
              <a:t> the array.</a:t>
            </a:r>
            <a:endParaRPr lang="he-IL" dirty="0"/>
          </a:p>
        </p:txBody>
      </p:sp>
      <p:sp>
        <p:nvSpPr>
          <p:cNvPr id="50" name="TextBox 49"/>
          <p:cNvSpPr txBox="1"/>
          <p:nvPr/>
        </p:nvSpPr>
        <p:spPr>
          <a:xfrm>
            <a:off x="-5446" y="4929668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Allocate a larger array and </a:t>
            </a:r>
            <a:r>
              <a:rPr lang="en-US" dirty="0" smtClean="0">
                <a:solidFill>
                  <a:srgbClr val="FF0000"/>
                </a:solidFill>
              </a:rPr>
              <a:t>copy</a:t>
            </a:r>
            <a:r>
              <a:rPr lang="en-US" dirty="0" smtClean="0"/>
              <a:t>.</a:t>
            </a:r>
            <a:endParaRPr lang="he-IL" dirty="0"/>
          </a:p>
        </p:txBody>
      </p:sp>
      <p:sp>
        <p:nvSpPr>
          <p:cNvPr id="51" name="TextBox 50"/>
          <p:cNvSpPr txBox="1"/>
          <p:nvPr/>
        </p:nvSpPr>
        <p:spPr>
          <a:xfrm>
            <a:off x="0" y="5486947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What should be the size of the new array?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7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24384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Potential</a:t>
            </a:r>
            <a:r>
              <a:rPr lang="en-US" dirty="0" smtClean="0">
                <a:solidFill>
                  <a:schemeClr val="accent2"/>
                </a:solidFill>
              </a:rPr>
              <a:t> method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88299" y="1201217"/>
            <a:ext cx="7385313" cy="468786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208892" y="2034779"/>
            <a:ext cx="6744127" cy="468733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00980" y="2793694"/>
            <a:ext cx="8359950" cy="1142898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945404" y="4005215"/>
            <a:ext cx="4613755" cy="1142792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019517" y="5216629"/>
            <a:ext cx="2642859" cy="1142794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866969" y="4311176"/>
            <a:ext cx="1183375" cy="395246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846850" y="5566236"/>
            <a:ext cx="1223612" cy="395247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/>
          <p:cNvSpPr txBox="1"/>
          <p:nvPr/>
        </p:nvSpPr>
        <p:spPr>
          <a:xfrm>
            <a:off x="5325056" y="4688539"/>
            <a:ext cx="4267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Bank account</a:t>
            </a:r>
            <a:br>
              <a:rPr lang="en-US" sz="2000" dirty="0" smtClean="0"/>
            </a:br>
            <a:r>
              <a:rPr lang="en-US" sz="2000" dirty="0" smtClean="0"/>
              <a:t>initially empty</a:t>
            </a:r>
            <a:endParaRPr lang="he-IL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325056" y="5907742"/>
            <a:ext cx="42672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No overdraft!</a:t>
            </a:r>
            <a:endParaRPr lang="he-IL" sz="2000" dirty="0"/>
          </a:p>
        </p:txBody>
      </p:sp>
      <p:sp>
        <p:nvSpPr>
          <p:cNvPr id="22" name="Right Brace 21"/>
          <p:cNvSpPr/>
          <p:nvPr/>
        </p:nvSpPr>
        <p:spPr bwMode="auto">
          <a:xfrm rot="5400000">
            <a:off x="4743935" y="4215022"/>
            <a:ext cx="164852" cy="1409724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68995" y="4976495"/>
            <a:ext cx="6997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≥ 0</a:t>
            </a:r>
            <a:endParaRPr lang="he-IL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24384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Potential</a:t>
            </a:r>
            <a:r>
              <a:rPr lang="en-US" dirty="0" smtClean="0">
                <a:solidFill>
                  <a:schemeClr val="accent2"/>
                </a:solidFill>
              </a:rPr>
              <a:t> method (recap)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649" y="2075272"/>
            <a:ext cx="7640613" cy="4687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203" y="2793694"/>
            <a:ext cx="5755505" cy="114258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55" y="1188897"/>
                <a:ext cx="9143999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200" dirty="0" smtClean="0"/>
                  <a:t>Define a </a:t>
                </a:r>
                <a:r>
                  <a:rPr lang="en-US" sz="3200" dirty="0" smtClean="0">
                    <a:solidFill>
                      <a:srgbClr val="009900"/>
                    </a:solidFill>
                  </a:rPr>
                  <a:t>potential function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sym typeface="Symbol"/>
                      </a:rPr>
                      <m:t></m:t>
                    </m:r>
                    <m:r>
                      <a:rPr lang="en-US" sz="3200" b="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sz="3200" b="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sym typeface="Symbol"/>
                      </a:rPr>
                      <m:t>0</m:t>
                    </m:r>
                  </m:oMath>
                </a14:m>
                <a:endParaRPr lang="he-IL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" y="1188897"/>
                <a:ext cx="9143999" cy="584775"/>
              </a:xfrm>
              <a:prstGeom prst="rect">
                <a:avLst/>
              </a:prstGeom>
              <a:blipFill>
                <a:blip r:embed="rId6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438" y="4071038"/>
                <a:ext cx="914399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This holds for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any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potential function </a:t>
                </a:r>
                <a:r>
                  <a:rPr lang="en-US" dirty="0" smtClean="0">
                    <a:solidFill>
                      <a:srgbClr val="009900"/>
                    </a:solidFill>
                    <a:sym typeface="Symbol"/>
                  </a:rPr>
                  <a:t>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sym typeface="Symbol"/>
                      </a:rPr>
                      <m:t>≥</m:t>
                    </m:r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sym typeface="Symbol"/>
                      </a:rPr>
                      <m:t>0</m:t>
                    </m:r>
                  </m:oMath>
                </a14:m>
                <a:endParaRPr lang="he-IL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8" y="4071038"/>
                <a:ext cx="9143999" cy="523220"/>
              </a:xfrm>
              <a:prstGeom prst="rect">
                <a:avLst/>
              </a:prstGeom>
              <a:blipFill>
                <a:blip r:embed="rId7"/>
                <a:stretch>
                  <a:fillRect t="-1279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7921" y="4788212"/>
            <a:ext cx="914399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To get </a:t>
            </a:r>
            <a:r>
              <a:rPr lang="en-US" sz="3200" b="1" dirty="0" smtClean="0">
                <a:solidFill>
                  <a:srgbClr val="FF0000"/>
                </a:solidFill>
              </a:rPr>
              <a:t>good</a:t>
            </a:r>
            <a:r>
              <a:rPr lang="en-US" sz="3200" dirty="0" smtClean="0"/>
              <a:t> amortized bounds,</a:t>
            </a:r>
            <a:br>
              <a:rPr lang="en-US" sz="3200" dirty="0" smtClean="0"/>
            </a:br>
            <a:r>
              <a:rPr lang="en-US" sz="3200" dirty="0" smtClean="0"/>
              <a:t> we need to choose</a:t>
            </a:r>
            <a:r>
              <a:rPr lang="en-US" sz="3200" dirty="0" smtClean="0">
                <a:solidFill>
                  <a:srgbClr val="009900"/>
                </a:solidFill>
              </a:rPr>
              <a:t> </a:t>
            </a:r>
            <a:r>
              <a:rPr lang="en-US" sz="3200" dirty="0" smtClean="0">
                <a:solidFill>
                  <a:srgbClr val="009900"/>
                </a:solidFill>
                <a:sym typeface="Symbol"/>
              </a:rPr>
              <a:t> 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cleverly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71039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Potentials</a:t>
            </a:r>
            <a:r>
              <a:rPr lang="en-US" dirty="0" smtClean="0">
                <a:solidFill>
                  <a:schemeClr val="accent2"/>
                </a:solidFill>
              </a:rPr>
              <a:t> for expanding arrays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4" name="Picture 1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26119" y="3218346"/>
            <a:ext cx="7891763" cy="285019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1" y="2547096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When array is </a:t>
            </a:r>
            <a:r>
              <a:rPr lang="en-US" dirty="0" smtClean="0">
                <a:solidFill>
                  <a:schemeClr val="accent2"/>
                </a:solidFill>
              </a:rPr>
              <a:t>not full</a:t>
            </a:r>
            <a:endParaRPr lang="he-IL" dirty="0">
              <a:solidFill>
                <a:schemeClr val="accent2"/>
              </a:solidFill>
            </a:endParaRPr>
          </a:p>
        </p:txBody>
      </p:sp>
      <p:sp>
        <p:nvSpPr>
          <p:cNvPr id="17" name="Right Brace 16"/>
          <p:cNvSpPr/>
          <p:nvPr/>
        </p:nvSpPr>
        <p:spPr bwMode="auto">
          <a:xfrm rot="5400000">
            <a:off x="4337987" y="2532596"/>
            <a:ext cx="270598" cy="2212841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3461" y="3746315"/>
            <a:ext cx="6997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1</a:t>
            </a:r>
            <a:endParaRPr lang="he-IL" sz="2400" dirty="0">
              <a:solidFill>
                <a:schemeClr val="accent2"/>
              </a:solidFill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5400000">
            <a:off x="7107623" y="2344430"/>
            <a:ext cx="248826" cy="2554962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8431" y="3721436"/>
            <a:ext cx="6997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≤ 2</a:t>
            </a:r>
            <a:endParaRPr lang="he-IL" sz="2400" dirty="0">
              <a:solidFill>
                <a:schemeClr val="accent2"/>
              </a:solidFill>
            </a:endParaRPr>
          </a:p>
        </p:txBody>
      </p:sp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38165" y="4826382"/>
            <a:ext cx="8255216" cy="285038"/>
          </a:xfrm>
          <a:prstGeom prst="rect">
            <a:avLst/>
          </a:prstGeom>
          <a:noFill/>
          <a:ln/>
          <a:effectLst/>
        </p:spPr>
      </p:pic>
      <p:sp>
        <p:nvSpPr>
          <p:cNvPr id="22" name="TextBox 21"/>
          <p:cNvSpPr txBox="1"/>
          <p:nvPr/>
        </p:nvSpPr>
        <p:spPr>
          <a:xfrm>
            <a:off x="-6226" y="4155132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When array is </a:t>
            </a:r>
            <a:r>
              <a:rPr lang="en-US" dirty="0" smtClean="0">
                <a:solidFill>
                  <a:srgbClr val="FF0000"/>
                </a:solidFill>
              </a:rPr>
              <a:t>full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>
            <a:off x="4163802" y="4131301"/>
            <a:ext cx="270598" cy="2212841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7304" y="5345020"/>
            <a:ext cx="9206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>
                <a:solidFill>
                  <a:schemeClr val="accent2"/>
                </a:solidFill>
              </a:rPr>
              <a:t>M</a:t>
            </a:r>
            <a:r>
              <a:rPr lang="en-US" sz="2400" dirty="0" smtClean="0">
                <a:solidFill>
                  <a:schemeClr val="accent2"/>
                </a:solidFill>
              </a:rPr>
              <a:t>+1</a:t>
            </a:r>
            <a:endParaRPr lang="he-IL" sz="2400" dirty="0">
              <a:solidFill>
                <a:schemeClr val="accent2"/>
              </a:solidFill>
            </a:endParaRPr>
          </a:p>
        </p:txBody>
      </p:sp>
      <p:sp>
        <p:nvSpPr>
          <p:cNvPr id="25" name="Right Brace 24"/>
          <p:cNvSpPr/>
          <p:nvPr/>
        </p:nvSpPr>
        <p:spPr bwMode="auto">
          <a:xfrm rot="5400000">
            <a:off x="7105622" y="3746288"/>
            <a:ext cx="248826" cy="2967318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8224" y="5329472"/>
            <a:ext cx="8615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2−</a:t>
            </a:r>
            <a:r>
              <a:rPr lang="en-US" sz="2400" i="1" dirty="0" smtClean="0">
                <a:solidFill>
                  <a:schemeClr val="accent2"/>
                </a:solidFill>
              </a:rPr>
              <a:t>M</a:t>
            </a:r>
            <a:endParaRPr lang="he-IL" sz="2400" i="1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9" y="5896730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At most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in both cases!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29" name="Picture 2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35640" y="1274395"/>
            <a:ext cx="6359994" cy="10681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 animBg="1"/>
      <p:bldP spid="20" grpId="0"/>
      <p:bldP spid="22" grpId="0"/>
      <p:bldP spid="23" grpId="0" animBg="1"/>
      <p:bldP spid="24" grpId="0"/>
      <p:bldP spid="25" grpId="0" animBg="1"/>
      <p:bldP spid="2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71039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Potentials</a:t>
            </a:r>
            <a:r>
              <a:rPr lang="en-US" dirty="0" smtClean="0">
                <a:solidFill>
                  <a:schemeClr val="accent2"/>
                </a:solidFill>
              </a:rPr>
              <a:t> for expanding arrays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2" name="Picture 3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335640" y="1390940"/>
            <a:ext cx="6359994" cy="1068111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25851" y="3138940"/>
            <a:ext cx="7892298" cy="285038"/>
          </a:xfrm>
          <a:prstGeom prst="rect">
            <a:avLst/>
          </a:prstGeom>
          <a:noFill/>
          <a:ln/>
          <a:effectLst/>
        </p:spPr>
      </p:pic>
      <p:sp>
        <p:nvSpPr>
          <p:cNvPr id="17" name="Right Brace 16"/>
          <p:cNvSpPr/>
          <p:nvPr/>
        </p:nvSpPr>
        <p:spPr bwMode="auto">
          <a:xfrm rot="5400000">
            <a:off x="4337987" y="2453190"/>
            <a:ext cx="270598" cy="2212841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3461" y="3666909"/>
            <a:ext cx="6997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1</a:t>
            </a:r>
            <a:endParaRPr lang="he-IL" sz="2400" dirty="0">
              <a:solidFill>
                <a:schemeClr val="accent2"/>
              </a:solidFill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5400000">
            <a:off x="7107623" y="2265024"/>
            <a:ext cx="248826" cy="2554962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98431" y="3642030"/>
            <a:ext cx="6997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≤ 0</a:t>
            </a:r>
            <a:endParaRPr lang="he-IL" sz="2400" dirty="0">
              <a:solidFill>
                <a:schemeClr val="accent2"/>
              </a:solidFill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41046" y="4422038"/>
            <a:ext cx="7449452" cy="285019"/>
          </a:xfrm>
          <a:prstGeom prst="rect">
            <a:avLst/>
          </a:prstGeom>
          <a:noFill/>
          <a:ln/>
          <a:effectLst/>
        </p:spPr>
      </p:pic>
      <p:sp>
        <p:nvSpPr>
          <p:cNvPr id="23" name="Right Brace 22"/>
          <p:cNvSpPr/>
          <p:nvPr/>
        </p:nvSpPr>
        <p:spPr bwMode="auto">
          <a:xfrm rot="5400000">
            <a:off x="4568143" y="3742513"/>
            <a:ext cx="270598" cy="2181734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8537" y="4922016"/>
            <a:ext cx="9206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smtClean="0">
                <a:solidFill>
                  <a:schemeClr val="accent2"/>
                </a:solidFill>
              </a:rPr>
              <a:t>1</a:t>
            </a:r>
            <a:endParaRPr lang="he-IL" sz="2400" dirty="0">
              <a:solidFill>
                <a:schemeClr val="accent2"/>
              </a:solidFill>
            </a:endParaRPr>
          </a:p>
        </p:txBody>
      </p:sp>
      <p:sp>
        <p:nvSpPr>
          <p:cNvPr id="25" name="Right Brace 24"/>
          <p:cNvSpPr/>
          <p:nvPr/>
        </p:nvSpPr>
        <p:spPr bwMode="auto">
          <a:xfrm rot="5400000">
            <a:off x="7071857" y="3754952"/>
            <a:ext cx="248826" cy="2141305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0231" y="4906468"/>
            <a:ext cx="8615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0</a:t>
            </a:r>
            <a:endParaRPr lang="he-IL" sz="2400" i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5602931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The amortized cost of </a:t>
            </a:r>
            <a:r>
              <a:rPr lang="en-US" sz="2400" dirty="0" smtClean="0">
                <a:solidFill>
                  <a:schemeClr val="accent2"/>
                </a:solidFill>
              </a:rPr>
              <a:t>Delete-Last</a:t>
            </a:r>
            <a:r>
              <a:rPr lang="en-US" sz="2400" dirty="0" smtClean="0"/>
              <a:t> is sometimes negative. When?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3" grpId="0" animBg="1"/>
      <p:bldP spid="24" grpId="0"/>
      <p:bldP spid="25" grpId="0" animBg="1"/>
      <p:bldP spid="26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60" y="889624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Not only doubling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4000" dirty="0" smtClean="0"/>
              <a:t>Trade-offs between time and space</a:t>
            </a:r>
            <a:r>
              <a:rPr lang="he-IL" dirty="0" smtClean="0">
                <a:solidFill>
                  <a:schemeClr val="accent2"/>
                </a:solidFill>
              </a:rPr>
              <a:t/>
            </a:r>
            <a:br>
              <a:rPr lang="he-IL" dirty="0" smtClean="0">
                <a:solidFill>
                  <a:schemeClr val="accent2"/>
                </a:solidFill>
              </a:rPr>
            </a:b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60" y="183415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Suppose that instead of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doubling</a:t>
                </a:r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we multiply the size of the array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/>
                  <a:t>.</a:t>
                </a:r>
                <a:endParaRPr lang="he-IL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" y="1834159"/>
                <a:ext cx="9144000" cy="954107"/>
              </a:xfrm>
              <a:prstGeom prst="rect">
                <a:avLst/>
              </a:prstGeom>
              <a:blipFill>
                <a:blip r:embed="rId3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960" y="3009085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Amortized cost of </a:t>
            </a:r>
            <a:r>
              <a:rPr lang="en-US" dirty="0" smtClean="0">
                <a:solidFill>
                  <a:schemeClr val="accent2"/>
                </a:solidFill>
              </a:rPr>
              <a:t>Insert-Last</a:t>
            </a:r>
            <a:r>
              <a:rPr lang="en-US" dirty="0" smtClean="0"/>
              <a:t> is </a:t>
            </a:r>
            <a:endParaRPr lang="he-IL" sz="2400" dirty="0">
              <a:solidFill>
                <a:schemeClr val="accent2"/>
              </a:solidFill>
            </a:endParaRPr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279245" y="3752282"/>
            <a:ext cx="2603431" cy="986938"/>
          </a:xfrm>
          <a:prstGeom prst="rect">
            <a:avLst/>
          </a:prstGeom>
          <a:noFill/>
          <a:ln/>
          <a:effectLst/>
        </p:spPr>
      </p:pic>
      <p:sp>
        <p:nvSpPr>
          <p:cNvPr id="27" name="TextBox 26"/>
          <p:cNvSpPr txBox="1"/>
          <p:nvPr/>
        </p:nvSpPr>
        <p:spPr>
          <a:xfrm>
            <a:off x="8960" y="4840012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Exercise:</a:t>
            </a:r>
            <a:r>
              <a:rPr lang="en-US" dirty="0" smtClean="0"/>
              <a:t> Find an appropriate potential function</a:t>
            </a:r>
            <a:r>
              <a:rPr lang="en-US" dirty="0"/>
              <a:t>.</a:t>
            </a:r>
            <a:endParaRPr lang="he-IL" sz="24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91" y="5546324"/>
                <a:ext cx="9144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Python’s implementation of lists essentially uses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dirty="0" smtClean="0">
                    <a:solidFill>
                      <a:schemeClr val="accent2"/>
                    </a:solidFill>
                  </a:rPr>
                  <a:t>.</a:t>
                </a:r>
                <a:endParaRPr lang="he-IL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1" y="5546324"/>
                <a:ext cx="9144000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7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71039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Expanding</a:t>
            </a:r>
            <a:r>
              <a:rPr lang="en-US" dirty="0" smtClean="0">
                <a:solidFill>
                  <a:schemeClr val="accent2"/>
                </a:solidFill>
              </a:rPr>
              <a:t> and </a:t>
            </a:r>
            <a:r>
              <a:rPr lang="en-US" dirty="0" smtClean="0">
                <a:solidFill>
                  <a:srgbClr val="009900"/>
                </a:solidFill>
              </a:rPr>
              <a:t>shrinking</a:t>
            </a:r>
            <a:r>
              <a:rPr lang="en-US" dirty="0" smtClean="0">
                <a:solidFill>
                  <a:schemeClr val="accent2"/>
                </a:solidFill>
              </a:rPr>
              <a:t> arrays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92041"/>
            <a:ext cx="91439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What do we do when a very large array </a:t>
            </a:r>
            <a:br>
              <a:rPr lang="en-US" dirty="0" smtClean="0"/>
            </a:br>
            <a:r>
              <a:rPr lang="en-US" dirty="0" smtClean="0"/>
              <a:t>contains very few elements?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04" y="2377541"/>
                <a:ext cx="914399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double</a:t>
                </a:r>
                <a:r>
                  <a:rPr lang="en-US" dirty="0" smtClean="0"/>
                  <a:t> the size</a:t>
                </a:r>
                <a:endParaRPr lang="he-IL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" y="2377541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08" y="2884519"/>
                <a:ext cx="914399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half</a:t>
                </a:r>
                <a:r>
                  <a:rPr lang="en-US" dirty="0" smtClean="0"/>
                  <a:t> the size ?</a:t>
                </a:r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" y="2884519"/>
                <a:ext cx="9143999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1814804" y="3685592"/>
            <a:ext cx="5237582" cy="1343608"/>
            <a:chOff x="1814804" y="3685592"/>
            <a:chExt cx="5237582" cy="1343608"/>
          </a:xfrm>
        </p:grpSpPr>
        <p:grpSp>
          <p:nvGrpSpPr>
            <p:cNvPr id="22" name="Group 79"/>
            <p:cNvGrpSpPr/>
            <p:nvPr/>
          </p:nvGrpSpPr>
          <p:grpSpPr>
            <a:xfrm>
              <a:off x="2219112" y="3936714"/>
              <a:ext cx="4432870" cy="270063"/>
              <a:chOff x="2076088" y="5893308"/>
              <a:chExt cx="5541087" cy="337578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4853497" y="5893308"/>
                <a:ext cx="343923" cy="337578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5203609" y="5893308"/>
                <a:ext cx="343923" cy="337578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541301" y="5893308"/>
                <a:ext cx="343923" cy="337578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5891413" y="5893308"/>
                <a:ext cx="343923" cy="337578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235336" y="5893308"/>
                <a:ext cx="343923" cy="337578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6585448" y="5893308"/>
                <a:ext cx="343923" cy="337578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6923140" y="5893308"/>
                <a:ext cx="343923" cy="337578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7273252" y="5893308"/>
                <a:ext cx="343923" cy="337578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076088" y="5893308"/>
                <a:ext cx="343923" cy="337578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2426200" y="5893308"/>
                <a:ext cx="343923" cy="337578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2763892" y="5893308"/>
                <a:ext cx="343923" cy="337578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3114004" y="5893308"/>
                <a:ext cx="343923" cy="337578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3457927" y="5893308"/>
                <a:ext cx="343923" cy="337578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08039" y="5893308"/>
                <a:ext cx="343923" cy="337578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4145731" y="5893308"/>
                <a:ext cx="343923" cy="337578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4495843" y="5893308"/>
                <a:ext cx="343923" cy="337578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cxnSp>
          <p:nvCxnSpPr>
            <p:cNvPr id="45" name="Straight Connector 44"/>
            <p:cNvCxnSpPr/>
            <p:nvPr/>
          </p:nvCxnSpPr>
          <p:spPr bwMode="auto">
            <a:xfrm rot="5400000">
              <a:off x="3760237" y="4357396"/>
              <a:ext cx="1343608" cy="0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4" name="Group 63"/>
            <p:cNvGrpSpPr/>
            <p:nvPr/>
          </p:nvGrpSpPr>
          <p:grpSpPr>
            <a:xfrm>
              <a:off x="2219112" y="4453023"/>
              <a:ext cx="2210942" cy="270063"/>
              <a:chOff x="2219112" y="4443692"/>
              <a:chExt cx="2210942" cy="270063"/>
            </a:xfrm>
          </p:grpSpPr>
          <p:sp>
            <p:nvSpPr>
              <p:cNvPr id="55" name="Rectangle 54"/>
              <p:cNvSpPr/>
              <p:nvPr/>
            </p:nvSpPr>
            <p:spPr bwMode="auto">
              <a:xfrm>
                <a:off x="2219112" y="4443692"/>
                <a:ext cx="275138" cy="270063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2499202" y="4443692"/>
                <a:ext cx="275138" cy="270063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769355" y="4443692"/>
                <a:ext cx="275138" cy="270063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3049445" y="4443692"/>
                <a:ext cx="275138" cy="270063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3324583" y="4443692"/>
                <a:ext cx="275138" cy="270063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 bwMode="auto">
              <a:xfrm>
                <a:off x="3604673" y="4443692"/>
                <a:ext cx="275138" cy="270063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3874827" y="4443692"/>
                <a:ext cx="275138" cy="270063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4154916" y="4443692"/>
                <a:ext cx="275138" cy="270063"/>
              </a:xfrm>
              <a:prstGeom prst="rect">
                <a:avLst/>
              </a:prstGeom>
              <a:solidFill>
                <a:srgbClr val="FFCC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5" name="Curved Down Arrow 64"/>
            <p:cNvSpPr/>
            <p:nvPr/>
          </p:nvSpPr>
          <p:spPr bwMode="auto">
            <a:xfrm rot="16200000">
              <a:off x="1574541" y="4191778"/>
              <a:ext cx="713791" cy="233266"/>
            </a:xfrm>
            <a:prstGeom prst="curvedDownArrow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Curved Down Arrow 65"/>
            <p:cNvSpPr/>
            <p:nvPr/>
          </p:nvSpPr>
          <p:spPr bwMode="auto">
            <a:xfrm rot="5400000">
              <a:off x="6578857" y="4260202"/>
              <a:ext cx="713791" cy="233266"/>
            </a:xfrm>
            <a:prstGeom prst="curvedDownArrow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208" y="5217269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Both worst-case and amortized costs are O(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6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71039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Expanding</a:t>
            </a:r>
            <a:r>
              <a:rPr lang="en-US" dirty="0" smtClean="0">
                <a:solidFill>
                  <a:schemeClr val="accent2"/>
                </a:solidFill>
              </a:rPr>
              <a:t> and </a:t>
            </a:r>
            <a:r>
              <a:rPr lang="en-US" dirty="0" smtClean="0">
                <a:solidFill>
                  <a:srgbClr val="009900"/>
                </a:solidFill>
              </a:rPr>
              <a:t>shrinking</a:t>
            </a:r>
            <a:r>
              <a:rPr lang="en-US" dirty="0" smtClean="0">
                <a:solidFill>
                  <a:schemeClr val="accent2"/>
                </a:solidFill>
              </a:rPr>
              <a:t> arrays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292041"/>
            <a:ext cx="91439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What do we do when a very large array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contains </a:t>
            </a:r>
            <a:r>
              <a:rPr lang="en-US" dirty="0" smtClean="0"/>
              <a:t>very few elements?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104" y="2377541"/>
                <a:ext cx="914399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double</a:t>
                </a:r>
                <a:r>
                  <a:rPr lang="en-US" dirty="0" smtClean="0"/>
                  <a:t> the size</a:t>
                </a:r>
                <a:endParaRPr lang="he-IL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" y="2377541"/>
                <a:ext cx="9143999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08" y="2884519"/>
                <a:ext cx="9143999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rgbClr val="009900"/>
                    </a:solidFill>
                  </a:rPr>
                  <a:t>half</a:t>
                </a:r>
                <a:r>
                  <a:rPr lang="en-US" dirty="0" smtClean="0"/>
                  <a:t> the size !</a:t>
                </a:r>
                <a:endParaRPr lang="he-IL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" y="2884519"/>
                <a:ext cx="9143999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 bwMode="auto">
          <a:xfrm>
            <a:off x="4441039" y="3936714"/>
            <a:ext cx="275138" cy="27006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721129" y="3936714"/>
            <a:ext cx="275138" cy="27006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991283" y="3936714"/>
            <a:ext cx="275138" cy="27006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271372" y="3936714"/>
            <a:ext cx="275138" cy="27006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546511" y="3936714"/>
            <a:ext cx="275138" cy="27006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826600" y="3936714"/>
            <a:ext cx="275138" cy="27006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6096754" y="3936714"/>
            <a:ext cx="275138" cy="27006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376844" y="3936714"/>
            <a:ext cx="275138" cy="27006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219112" y="3937545"/>
            <a:ext cx="275138" cy="270063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495071" y="3937545"/>
            <a:ext cx="275138" cy="270063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771030" y="3937545"/>
            <a:ext cx="275138" cy="270063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046989" y="3937545"/>
            <a:ext cx="275138" cy="270063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327041" y="3937545"/>
            <a:ext cx="275138" cy="270063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603000" y="3937545"/>
            <a:ext cx="275138" cy="270063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878959" y="3937545"/>
            <a:ext cx="275138" cy="270063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154916" y="3937545"/>
            <a:ext cx="275138" cy="270063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08" y="4708335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Amortized cost now O(1)</a:t>
            </a:r>
            <a:endParaRPr lang="he-IL" dirty="0"/>
          </a:p>
        </p:txBody>
      </p:sp>
      <p:cxnSp>
        <p:nvCxnSpPr>
          <p:cNvPr id="44" name="Straight Connector 43"/>
          <p:cNvCxnSpPr/>
          <p:nvPr/>
        </p:nvCxnSpPr>
        <p:spPr bwMode="auto">
          <a:xfrm rot="16200000" flipH="1">
            <a:off x="4035490" y="4082143"/>
            <a:ext cx="802432" cy="93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5400000">
            <a:off x="3108061" y="4070940"/>
            <a:ext cx="433045" cy="327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Oval 62"/>
          <p:cNvSpPr>
            <a:spLocks noChangeAspect="1"/>
          </p:cNvSpPr>
          <p:nvPr/>
        </p:nvSpPr>
        <p:spPr bwMode="auto">
          <a:xfrm>
            <a:off x="2574968" y="3735733"/>
            <a:ext cx="111967" cy="111967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>
            <a:off x="2311604" y="3735733"/>
            <a:ext cx="111967" cy="111967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 bwMode="auto">
          <a:xfrm>
            <a:off x="3101696" y="3732865"/>
            <a:ext cx="111967" cy="111967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 bwMode="auto">
          <a:xfrm>
            <a:off x="2838332" y="3732865"/>
            <a:ext cx="111967" cy="111967"/>
          </a:xfrm>
          <a:prstGeom prst="ellips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40" y="5430051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Which potential function should we use?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67" grpId="0"/>
      <p:bldP spid="63" grpId="0" animBg="1"/>
      <p:bldP spid="64" grpId="0" animBg="1"/>
      <p:bldP spid="68" grpId="0" animBg="1"/>
      <p:bldP spid="69" grpId="0" animBg="1"/>
      <p:bldP spid="7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531024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Expanding</a:t>
            </a:r>
            <a:r>
              <a:rPr lang="en-US" dirty="0" smtClean="0">
                <a:solidFill>
                  <a:schemeClr val="accent2"/>
                </a:solidFill>
              </a:rPr>
              <a:t> and </a:t>
            </a:r>
            <a:r>
              <a:rPr lang="en-US" dirty="0" smtClean="0">
                <a:solidFill>
                  <a:srgbClr val="009900"/>
                </a:solidFill>
              </a:rPr>
              <a:t>shrinking</a:t>
            </a:r>
            <a:r>
              <a:rPr lang="en-US" dirty="0" smtClean="0">
                <a:solidFill>
                  <a:schemeClr val="accent2"/>
                </a:solidFill>
              </a:rPr>
              <a:t> arrays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(Dynamic arrays)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4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400507" y="2493633"/>
            <a:ext cx="6230259" cy="1108798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1722361"/>
                <a:ext cx="9143999" cy="70185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We always have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he-IL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22361"/>
                <a:ext cx="9143999" cy="701859"/>
              </a:xfrm>
              <a:prstGeom prst="rect">
                <a:avLst/>
              </a:prstGeom>
              <a:blipFill>
                <a:blip r:embed="rId9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271317" y="3945916"/>
            <a:ext cx="2267214" cy="383101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255335" y="4600357"/>
            <a:ext cx="2299179" cy="733739"/>
          </a:xfrm>
          <a:prstGeom prst="rect">
            <a:avLst/>
          </a:prstGeom>
          <a:noFill/>
          <a:ln/>
          <a:effectLst/>
        </p:spPr>
      </p:pic>
      <p:pic>
        <p:nvPicPr>
          <p:cNvPr id="55" name="Picture 5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111949" y="5720773"/>
            <a:ext cx="7171237" cy="339367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318121" y="4125211"/>
            <a:ext cx="3606519" cy="33282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318420" y="4779635"/>
            <a:ext cx="3605920" cy="33277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71039"/>
            <a:ext cx="9144000" cy="795443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De-Amortization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2041"/>
            <a:ext cx="91439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In </a:t>
            </a:r>
            <a:r>
              <a:rPr lang="en-US" sz="3200" dirty="0" smtClean="0">
                <a:solidFill>
                  <a:schemeClr val="accent2"/>
                </a:solidFill>
              </a:rPr>
              <a:t>some</a:t>
            </a:r>
            <a:r>
              <a:rPr lang="en-US" sz="3200" dirty="0" smtClean="0"/>
              <a:t> cases, but not all,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amortized bounds </a:t>
            </a:r>
            <a:r>
              <a:rPr lang="en-US" sz="3200" dirty="0" smtClean="0"/>
              <a:t>can be converted </a:t>
            </a:r>
            <a:br>
              <a:rPr lang="en-US" sz="3200" dirty="0" smtClean="0"/>
            </a:br>
            <a:r>
              <a:rPr lang="en-US" sz="3200" dirty="0" smtClean="0"/>
              <a:t>into </a:t>
            </a:r>
            <a:r>
              <a:rPr lang="en-US" sz="3200" dirty="0" smtClean="0">
                <a:solidFill>
                  <a:srgbClr val="009900"/>
                </a:solidFill>
              </a:rPr>
              <a:t>worst-case bounds</a:t>
            </a:r>
            <a:r>
              <a:rPr lang="en-US" sz="3200" dirty="0" smtClean="0"/>
              <a:t>.</a:t>
            </a:r>
            <a:endParaRPr lang="he-IL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960" y="3067106"/>
            <a:ext cx="9143999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For example, in </a:t>
            </a:r>
            <a:r>
              <a:rPr lang="en-US" dirty="0" smtClean="0">
                <a:solidFill>
                  <a:srgbClr val="7030A0"/>
                </a:solidFill>
              </a:rPr>
              <a:t>dynamic arrays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instead of </a:t>
            </a:r>
            <a:r>
              <a:rPr lang="en-US" i="1" dirty="0" smtClean="0"/>
              <a:t>leaving</a:t>
            </a:r>
            <a:r>
              <a:rPr lang="en-US" dirty="0" smtClean="0"/>
              <a:t> two tokens for future operations, </a:t>
            </a:r>
            <a:br>
              <a:rPr lang="en-US" dirty="0" smtClean="0"/>
            </a:br>
            <a:r>
              <a:rPr lang="en-US" dirty="0" smtClean="0"/>
              <a:t>we can actually </a:t>
            </a:r>
            <a:r>
              <a:rPr lang="en-US" i="1" dirty="0" smtClean="0"/>
              <a:t>move</a:t>
            </a:r>
            <a:r>
              <a:rPr lang="en-US" dirty="0" smtClean="0"/>
              <a:t> two elements.</a:t>
            </a:r>
            <a:endParaRPr lang="he-IL" dirty="0">
              <a:solidFill>
                <a:srgbClr val="00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5" y="4662871"/>
            <a:ext cx="91439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Can we do something similar with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lazy singly linked lists</a:t>
            </a:r>
            <a:r>
              <a:rPr lang="en-US" dirty="0" smtClean="0"/>
              <a:t>?</a:t>
            </a:r>
            <a:endParaRPr lang="he-IL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71039"/>
            <a:ext cx="9144000" cy="795443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De-Amortized </a:t>
            </a:r>
            <a:r>
              <a:rPr lang="en-US" sz="4000" dirty="0" smtClean="0">
                <a:solidFill>
                  <a:schemeClr val="accent2"/>
                </a:solidFill>
              </a:rPr>
              <a:t>dynamic arrays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52175" y="22177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62242" y="22177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64858" y="22177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74924" y="22177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1279" y="22177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91345" y="22177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93961" y="22177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04028" y="22177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85729" y="2218399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92698" y="2218399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99668" y="2218399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406637" y="2218399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16676" y="2218399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823645" y="2218399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030614" y="2218399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37582" y="2218399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148013" y="2326847"/>
            <a:ext cx="601824" cy="69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2452441" y="2318445"/>
            <a:ext cx="324784" cy="24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3459609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669676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872292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082358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288713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498779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701395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911462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793163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000132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207102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414071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624110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831079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38048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245016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rot="16200000" flipH="1">
            <a:off x="3144296" y="3046103"/>
            <a:ext cx="601824" cy="69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2459875" y="3037701"/>
            <a:ext cx="324784" cy="24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6778893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988960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191576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401642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607997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818063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020679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8230746" y="2937032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5112447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5319416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5526386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5733355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5943394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150363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357332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564300" y="293765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0" name="Straight Connector 99"/>
          <p:cNvCxnSpPr/>
          <p:nvPr/>
        </p:nvCxnSpPr>
        <p:spPr bwMode="auto">
          <a:xfrm rot="16200000" flipH="1">
            <a:off x="6463580" y="3046103"/>
            <a:ext cx="601824" cy="69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rot="5400000">
            <a:off x="5779159" y="3037701"/>
            <a:ext cx="324784" cy="24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Rectangle 102"/>
          <p:cNvSpPr/>
          <p:nvPr/>
        </p:nvSpPr>
        <p:spPr bwMode="auto">
          <a:xfrm>
            <a:off x="1798110" y="1611893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2008177" y="1611893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2210793" y="1611893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2420859" y="1611893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627214" y="1611893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2837280" y="1611893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3039896" y="1611893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3249963" y="1611893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27312" y="2079475"/>
            <a:ext cx="15723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 smtClean="0"/>
              <a:t>L.medium</a:t>
            </a:r>
            <a:endParaRPr lang="he-IL" sz="2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27312" y="2789436"/>
            <a:ext cx="15723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 smtClean="0"/>
              <a:t>L.large</a:t>
            </a:r>
            <a:endParaRPr lang="he-IL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227312" y="1425270"/>
            <a:ext cx="15723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 smtClean="0"/>
              <a:t>L.small</a:t>
            </a:r>
            <a:endParaRPr lang="he-IL" sz="2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0" y="3644354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i="1" dirty="0" err="1" smtClean="0">
                <a:solidFill>
                  <a:schemeClr val="accent2"/>
                </a:solidFill>
              </a:rPr>
              <a:t>L.medium</a:t>
            </a:r>
            <a:r>
              <a:rPr lang="en-US" sz="3200" dirty="0" smtClean="0"/>
              <a:t> is always up to date</a:t>
            </a:r>
            <a:endParaRPr lang="he-IL" sz="3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8461" y="4220104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If</a:t>
            </a:r>
            <a:r>
              <a:rPr lang="en-US" sz="3200" i="1" dirty="0" smtClean="0">
                <a:solidFill>
                  <a:schemeClr val="accent2"/>
                </a:solidFill>
              </a:rPr>
              <a:t> </a:t>
            </a:r>
            <a:r>
              <a:rPr lang="en-US" sz="3200" i="1" dirty="0" err="1" smtClean="0">
                <a:solidFill>
                  <a:schemeClr val="accent2"/>
                </a:solidFill>
              </a:rPr>
              <a:t>L.medium</a:t>
            </a:r>
            <a:r>
              <a:rPr lang="en-US" sz="3200" i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is full then </a:t>
            </a:r>
            <a:r>
              <a:rPr lang="en-US" sz="3200" i="1" dirty="0" err="1" smtClean="0">
                <a:solidFill>
                  <a:schemeClr val="accent2"/>
                </a:solidFill>
              </a:rPr>
              <a:t>L.large</a:t>
            </a:r>
            <a:r>
              <a:rPr lang="en-US" sz="3200" i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is up to date</a:t>
            </a:r>
            <a:endParaRPr lang="he-IL" sz="3200" dirty="0"/>
          </a:p>
        </p:txBody>
      </p:sp>
      <p:sp>
        <p:nvSpPr>
          <p:cNvPr id="114" name="TextBox 113"/>
          <p:cNvSpPr txBox="1"/>
          <p:nvPr/>
        </p:nvSpPr>
        <p:spPr>
          <a:xfrm>
            <a:off x="8455" y="4821255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If</a:t>
            </a:r>
            <a:r>
              <a:rPr lang="en-US" sz="3200" i="1" dirty="0" smtClean="0">
                <a:solidFill>
                  <a:schemeClr val="accent2"/>
                </a:solidFill>
              </a:rPr>
              <a:t> </a:t>
            </a:r>
            <a:r>
              <a:rPr lang="en-US" sz="3200" i="1" dirty="0" err="1" smtClean="0">
                <a:solidFill>
                  <a:schemeClr val="accent2"/>
                </a:solidFill>
              </a:rPr>
              <a:t>L.medium</a:t>
            </a:r>
            <a:r>
              <a:rPr lang="en-US" sz="3200" i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is ¼ full then </a:t>
            </a:r>
            <a:r>
              <a:rPr lang="en-US" sz="3200" i="1" dirty="0" err="1" smtClean="0">
                <a:solidFill>
                  <a:schemeClr val="accent2"/>
                </a:solidFill>
              </a:rPr>
              <a:t>L.small</a:t>
            </a:r>
            <a:r>
              <a:rPr lang="en-US" sz="3200" i="1" dirty="0" smtClean="0">
                <a:solidFill>
                  <a:schemeClr val="accent2"/>
                </a:solidFill>
              </a:rPr>
              <a:t> </a:t>
            </a:r>
            <a:r>
              <a:rPr lang="en-US" sz="3200" dirty="0" smtClean="0"/>
              <a:t>is up to date</a:t>
            </a:r>
            <a:endParaRPr lang="he-IL" sz="3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449" y="5540944"/>
            <a:ext cx="9144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Updates may need to be performed on all three lists</a:t>
            </a:r>
            <a:endParaRPr lang="he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354320" y="2047530"/>
                <a:ext cx="3429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320" y="2047530"/>
                <a:ext cx="342900" cy="523220"/>
              </a:xfrm>
              <a:prstGeom prst="rect">
                <a:avLst/>
              </a:prstGeom>
              <a:blipFill>
                <a:blip r:embed="rId2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470416" y="1446233"/>
                <a:ext cx="9736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416" y="1446233"/>
                <a:ext cx="97365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8692982" y="2770729"/>
                <a:ext cx="3429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982" y="2770729"/>
                <a:ext cx="342900" cy="523220"/>
              </a:xfrm>
              <a:prstGeom prst="rect">
                <a:avLst/>
              </a:prstGeom>
              <a:blipFill>
                <a:blip r:embed="rId4"/>
                <a:stretch>
                  <a:fillRect l="-32143" r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" presetClass="emph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13" grpId="0"/>
      <p:bldP spid="114" grpId="0"/>
      <p:bldP spid="1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64093"/>
            <a:ext cx="9144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Implementing</a:t>
            </a:r>
            <a:r>
              <a:rPr lang="en-US" sz="4000" dirty="0" smtClean="0">
                <a:solidFill>
                  <a:srgbClr val="33CC33"/>
                </a:solidFill>
              </a:rPr>
              <a:t> lists </a:t>
            </a:r>
            <a:r>
              <a:rPr lang="en-US" sz="4000" dirty="0" smtClean="0">
                <a:solidFill>
                  <a:schemeClr val="tx1"/>
                </a:solidFill>
              </a:rPr>
              <a:t>using</a:t>
            </a:r>
            <a:r>
              <a:rPr lang="en-US" sz="4000" dirty="0" smtClean="0">
                <a:solidFill>
                  <a:srgbClr val="33CC33"/>
                </a:solidFill>
              </a:rPr>
              <a:t> </a:t>
            </a:r>
            <a:br>
              <a:rPr lang="en-US" sz="4000" dirty="0" smtClean="0">
                <a:solidFill>
                  <a:srgbClr val="33CC33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(circular) arrays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with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resizing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06387" y="2182507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06387" y="2553209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6387" y="2923911"/>
            <a:ext cx="1359244" cy="370702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1" y="1497557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4268" y="2125211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array</a:t>
            </a:r>
            <a:endParaRPr lang="he-IL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1911" y="2483729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/>
              <a:t>maxlen</a:t>
            </a:r>
            <a:endParaRPr lang="he-IL" sz="2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6027" y="2857662"/>
            <a:ext cx="11986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smtClean="0"/>
              <a:t>length</a:t>
            </a:r>
            <a:endParaRPr lang="he-IL" sz="2400" i="1" dirty="0"/>
          </a:p>
        </p:txBody>
      </p:sp>
      <p:sp>
        <p:nvSpPr>
          <p:cNvPr id="16" name="Rectangle 15"/>
          <p:cNvSpPr/>
          <p:nvPr/>
        </p:nvSpPr>
        <p:spPr>
          <a:xfrm>
            <a:off x="4003547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0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884154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0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259846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947692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635538" y="2182507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998967" y="2182506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99686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1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7" name="Rectangle 26"/>
          <p:cNvSpPr/>
          <p:nvPr/>
        </p:nvSpPr>
        <p:spPr>
          <a:xfrm>
            <a:off x="5259846" y="2235992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…</a:t>
            </a:r>
            <a:r>
              <a:rPr lang="en-US" baseline="-25000" dirty="0" smtClean="0">
                <a:solidFill>
                  <a:schemeClr val="accent6"/>
                </a:solidFill>
              </a:rPr>
              <a:t> </a:t>
            </a:r>
            <a:endParaRPr lang="he-IL" dirty="0"/>
          </a:p>
        </p:txBody>
      </p:sp>
      <p:sp>
        <p:nvSpPr>
          <p:cNvPr id="28" name="Rectangle 27"/>
          <p:cNvSpPr/>
          <p:nvPr/>
        </p:nvSpPr>
        <p:spPr>
          <a:xfrm>
            <a:off x="7942548" y="2215273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i="1" baseline="-25000" dirty="0" smtClean="0">
                <a:solidFill>
                  <a:schemeClr val="accent6"/>
                </a:solidFill>
              </a:rPr>
              <a:t>M−</a:t>
            </a:r>
            <a:r>
              <a:rPr lang="en-US" baseline="-25000" dirty="0" smtClean="0">
                <a:solidFill>
                  <a:schemeClr val="accent6"/>
                </a:solidFill>
              </a:rPr>
              <a:t>1 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7319289" y="2186623"/>
            <a:ext cx="687846" cy="67515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70012" y="2832947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31" name="Rectangle 30"/>
          <p:cNvSpPr/>
          <p:nvPr/>
        </p:nvSpPr>
        <p:spPr>
          <a:xfrm>
            <a:off x="1878232" y="2486841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cxnSp>
        <p:nvCxnSpPr>
          <p:cNvPr id="33" name="Curved Connector 32"/>
          <p:cNvCxnSpPr>
            <a:endCxn id="17" idx="1"/>
          </p:cNvCxnSpPr>
          <p:nvPr/>
        </p:nvCxnSpPr>
        <p:spPr bwMode="auto">
          <a:xfrm>
            <a:off x="2273639" y="2357967"/>
            <a:ext cx="1610515" cy="16211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1" idx="3"/>
            <a:endCxn id="6" idx="0"/>
          </p:cNvCxnSpPr>
          <p:nvPr/>
        </p:nvCxnSpPr>
        <p:spPr bwMode="auto">
          <a:xfrm>
            <a:off x="1606387" y="1759167"/>
            <a:ext cx="679622" cy="42334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8" name="Right Brace 37"/>
          <p:cNvSpPr/>
          <p:nvPr/>
        </p:nvSpPr>
        <p:spPr bwMode="auto">
          <a:xfrm rot="5400000">
            <a:off x="6063249" y="839556"/>
            <a:ext cx="440366" cy="480676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11824" y="3174830"/>
            <a:ext cx="840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M</a:t>
            </a:r>
            <a:endParaRPr lang="he-IL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3745832"/>
            <a:ext cx="914399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If we start with an empty array and increase its length by 1, </a:t>
            </a:r>
            <a:br>
              <a:rPr lang="en-US" sz="2400" dirty="0" smtClean="0"/>
            </a:br>
            <a:r>
              <a:rPr lang="en-US" sz="2400" dirty="0" smtClean="0"/>
              <a:t>then the time to do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Insert-Last</a:t>
            </a:r>
            <a:r>
              <a:rPr lang="en-US" sz="2400" dirty="0" smtClean="0"/>
              <a:t> is about:</a:t>
            </a:r>
            <a:endParaRPr lang="he-IL" sz="2400" dirty="0">
              <a:solidFill>
                <a:srgbClr val="FF0000"/>
              </a:solidFill>
            </a:endParaRPr>
          </a:p>
        </p:txBody>
      </p:sp>
      <p:pic>
        <p:nvPicPr>
          <p:cNvPr id="54" name="Picture 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598386" y="4741542"/>
            <a:ext cx="6128398" cy="808166"/>
          </a:xfrm>
          <a:prstGeom prst="rect">
            <a:avLst/>
          </a:prstGeom>
        </p:spPr>
      </p:pic>
      <p:sp>
        <p:nvSpPr>
          <p:cNvPr id="32" name="Right Brace 31"/>
          <p:cNvSpPr/>
          <p:nvPr/>
        </p:nvSpPr>
        <p:spPr bwMode="auto">
          <a:xfrm rot="16200000" flipV="1">
            <a:off x="6017146" y="-577762"/>
            <a:ext cx="523221" cy="4797423"/>
          </a:xfrm>
          <a:prstGeom prst="rightBrace">
            <a:avLst>
              <a:gd name="adj1" fmla="val 8333"/>
              <a:gd name="adj2" fmla="val 50359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01208" y="1283476"/>
            <a:ext cx="1263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n=M</a:t>
            </a:r>
            <a:endParaRPr lang="he-IL" dirty="0"/>
          </a:p>
        </p:txBody>
      </p:sp>
      <p:sp>
        <p:nvSpPr>
          <p:cNvPr id="36" name="TextBox 35"/>
          <p:cNvSpPr txBox="1"/>
          <p:nvPr/>
        </p:nvSpPr>
        <p:spPr>
          <a:xfrm>
            <a:off x="8960" y="5745022"/>
            <a:ext cx="914399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Average/</a:t>
            </a:r>
            <a:r>
              <a:rPr lang="en-US" sz="2400" dirty="0" smtClean="0">
                <a:solidFill>
                  <a:srgbClr val="FF0000"/>
                </a:solidFill>
              </a:rPr>
              <a:t>amortized </a:t>
            </a:r>
            <a:r>
              <a:rPr lang="en-US" sz="2400" dirty="0" smtClean="0"/>
              <a:t>time </a:t>
            </a:r>
            <a:r>
              <a:rPr lang="en-US" sz="2400" dirty="0">
                <a:solidFill>
                  <a:srgbClr val="FF0000"/>
                </a:solidFill>
              </a:rPr>
              <a:t>(charge)</a:t>
            </a:r>
            <a:r>
              <a:rPr lang="en-US" sz="2400" dirty="0"/>
              <a:t> </a:t>
            </a:r>
            <a:r>
              <a:rPr lang="en-US" sz="2400" dirty="0" smtClean="0"/>
              <a:t> per operation = </a:t>
            </a:r>
            <a:r>
              <a:rPr lang="en-US" sz="2400" dirty="0" smtClean="0">
                <a:solidFill>
                  <a:schemeClr val="accent2"/>
                </a:solidFill>
              </a:rPr>
              <a:t>O(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r>
              <a:rPr lang="en-US" sz="2400" dirty="0" smtClean="0"/>
              <a:t> 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103991"/>
            <a:ext cx="9144000" cy="795443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De-Amortized </a:t>
            </a:r>
            <a:r>
              <a:rPr lang="en-US" sz="4000" dirty="0" smtClean="0">
                <a:solidFill>
                  <a:schemeClr val="accent2"/>
                </a:solidFill>
              </a:rPr>
              <a:t>dynamic arrays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52175" y="1786959"/>
            <a:ext cx="206354" cy="202547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62242" y="1786959"/>
            <a:ext cx="206354" cy="202547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64858" y="1786959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074924" y="1786959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81279" y="1786959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91345" y="1786959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93961" y="1786959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04028" y="1786959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785729" y="1787582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92698" y="1787582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99668" y="1787582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406637" y="1787582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616676" y="1787582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823645" y="1787582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030614" y="1787582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37582" y="1787582"/>
            <a:ext cx="206354" cy="202547"/>
          </a:xfrm>
          <a:prstGeom prst="rect">
            <a:avLst/>
          </a:prstGeom>
          <a:solidFill>
            <a:srgbClr val="FFCC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148013" y="1896030"/>
            <a:ext cx="601824" cy="69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2452441" y="1887628"/>
            <a:ext cx="324784" cy="24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Rectangle 63"/>
          <p:cNvSpPr/>
          <p:nvPr/>
        </p:nvSpPr>
        <p:spPr bwMode="auto">
          <a:xfrm>
            <a:off x="3459609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669676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872292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082358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4288713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4498779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4701395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911462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1793163" y="2506838"/>
            <a:ext cx="206354" cy="202547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2000132" y="2506838"/>
            <a:ext cx="206354" cy="202547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2207102" y="2506838"/>
            <a:ext cx="206354" cy="202547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2414071" y="2506838"/>
            <a:ext cx="206354" cy="202547"/>
          </a:xfrm>
          <a:prstGeom prst="rect">
            <a:avLst/>
          </a:prstGeom>
          <a:solidFill>
            <a:srgbClr val="FFC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624110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831079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038048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245016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80" name="Straight Connector 79"/>
          <p:cNvCxnSpPr/>
          <p:nvPr/>
        </p:nvCxnSpPr>
        <p:spPr bwMode="auto">
          <a:xfrm rot="16200000" flipH="1">
            <a:off x="3144296" y="2615286"/>
            <a:ext cx="601824" cy="69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2459875" y="2606884"/>
            <a:ext cx="324784" cy="24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6778893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988960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7191576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7401642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7607997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7818063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020679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8230746" y="2506215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5112447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5319416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5526386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5733355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5943394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150363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357332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564300" y="2506838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0" name="Straight Connector 99"/>
          <p:cNvCxnSpPr/>
          <p:nvPr/>
        </p:nvCxnSpPr>
        <p:spPr bwMode="auto">
          <a:xfrm rot="16200000" flipH="1">
            <a:off x="6463580" y="2615286"/>
            <a:ext cx="601824" cy="699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 rot="5400000">
            <a:off x="5779159" y="2606884"/>
            <a:ext cx="324784" cy="2454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" name="Rectangle 102"/>
          <p:cNvSpPr/>
          <p:nvPr/>
        </p:nvSpPr>
        <p:spPr bwMode="auto">
          <a:xfrm>
            <a:off x="1798110" y="11810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2008177" y="11810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2210793" y="11810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2420859" y="11810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2627214" y="11810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2837280" y="11810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3039896" y="11810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3249963" y="1181076"/>
            <a:ext cx="206354" cy="202547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27312" y="1648658"/>
            <a:ext cx="15723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 smtClean="0"/>
              <a:t>L.medium</a:t>
            </a:r>
            <a:endParaRPr lang="he-IL" sz="24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27312" y="2358619"/>
            <a:ext cx="15723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 smtClean="0"/>
              <a:t>L.large</a:t>
            </a:r>
            <a:endParaRPr lang="he-IL" sz="2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227312" y="994453"/>
            <a:ext cx="15723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 smtClean="0"/>
              <a:t>L.small</a:t>
            </a:r>
            <a:endParaRPr lang="he-IL" sz="2400" dirty="0"/>
          </a:p>
        </p:txBody>
      </p:sp>
      <p:sp>
        <p:nvSpPr>
          <p:cNvPr id="126" name="TextBox 125"/>
          <p:cNvSpPr txBox="1"/>
          <p:nvPr/>
        </p:nvSpPr>
        <p:spPr>
          <a:xfrm>
            <a:off x="0" y="3028901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i="1" dirty="0" err="1" smtClean="0">
                <a:solidFill>
                  <a:schemeClr val="accent2"/>
                </a:solidFill>
              </a:rPr>
              <a:t>L.medium</a:t>
            </a:r>
            <a:r>
              <a:rPr lang="en-US" sz="2400" dirty="0" smtClean="0"/>
              <a:t> is always up to date.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8461" y="3559328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/>
                  <a:t>If</a:t>
                </a:r>
                <a:r>
                  <a:rPr lang="en-US" sz="2400" i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chemeClr val="accent2"/>
                    </a:solidFill>
                  </a:rPr>
                  <a:t>L.medium</a:t>
                </a:r>
                <a:r>
                  <a:rPr lang="en-US" sz="2400" i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/>
                  <a:t>contains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items,</a:t>
                </a:r>
                <a:br>
                  <a:rPr lang="en-US" sz="2400" dirty="0" smtClean="0"/>
                </a:br>
                <a:r>
                  <a:rPr lang="en-US" sz="2400" dirty="0" smtClean="0"/>
                  <a:t>then </a:t>
                </a:r>
                <a:r>
                  <a:rPr lang="en-US" sz="2400" i="1" dirty="0" err="1" smtClean="0">
                    <a:solidFill>
                      <a:schemeClr val="accent2"/>
                    </a:solidFill>
                  </a:rPr>
                  <a:t>L.large</a:t>
                </a:r>
                <a:r>
                  <a:rPr lang="en-US" sz="2400" dirty="0" smtClean="0"/>
                  <a:t> contains 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items.</a:t>
                </a:r>
                <a:endParaRPr lang="he-IL" sz="24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" y="3559328"/>
                <a:ext cx="9144000" cy="830997"/>
              </a:xfrm>
              <a:prstGeom prst="rect">
                <a:avLst/>
              </a:prstGeom>
              <a:blipFill>
                <a:blip r:embed="rId3"/>
                <a:stretch>
                  <a:fillRect t="-69118" b="-6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354320" y="1616713"/>
                <a:ext cx="3429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320" y="1616713"/>
                <a:ext cx="342900" cy="523220"/>
              </a:xfrm>
              <a:prstGeom prst="rect">
                <a:avLst/>
              </a:prstGeom>
              <a:blipFill>
                <a:blip r:embed="rId4"/>
                <a:stretch>
                  <a:fillRect l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470416" y="1015416"/>
                <a:ext cx="973656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416" y="1015416"/>
                <a:ext cx="9736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8692982" y="2339912"/>
                <a:ext cx="3429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he-IL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982" y="2339912"/>
                <a:ext cx="342900" cy="523220"/>
              </a:xfrm>
              <a:prstGeom prst="rect">
                <a:avLst/>
              </a:prstGeom>
              <a:blipFill>
                <a:blip r:embed="rId6"/>
                <a:stretch>
                  <a:fillRect l="-32143" r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2601" y="4459087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/>
                  <a:t>If</a:t>
                </a:r>
                <a:r>
                  <a:rPr lang="en-US" sz="2400" i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i="1" dirty="0" err="1" smtClean="0">
                    <a:solidFill>
                      <a:schemeClr val="accent2"/>
                    </a:solidFill>
                  </a:rPr>
                  <a:t>L.medium</a:t>
                </a:r>
                <a:r>
                  <a:rPr lang="en-US" sz="2400" i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400" dirty="0" smtClean="0"/>
                  <a:t>contains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items,</a:t>
                </a:r>
                <a:br>
                  <a:rPr lang="en-US" sz="2400" dirty="0" smtClean="0"/>
                </a:br>
                <a:r>
                  <a:rPr lang="en-US" sz="2400" dirty="0" smtClean="0"/>
                  <a:t>then </a:t>
                </a:r>
                <a:r>
                  <a:rPr lang="en-US" sz="2400" i="1" dirty="0" err="1" smtClean="0">
                    <a:solidFill>
                      <a:schemeClr val="accent2"/>
                    </a:solidFill>
                  </a:rPr>
                  <a:t>L.small</a:t>
                </a:r>
                <a:r>
                  <a:rPr lang="en-US" sz="2400" dirty="0" smtClean="0"/>
                  <a:t> contains the first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/>
                  <a:t> items.</a:t>
                </a:r>
                <a:endParaRPr lang="he-IL" sz="24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" y="4459087"/>
                <a:ext cx="9144000" cy="830997"/>
              </a:xfrm>
              <a:prstGeom prst="rect">
                <a:avLst/>
              </a:prstGeom>
              <a:blipFill>
                <a:blip r:embed="rId7"/>
                <a:stretch>
                  <a:fillRect t="-68613" b="-6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10987" y="6258604"/>
            <a:ext cx="9144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Exercise: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Fill in the implementation details. </a:t>
            </a:r>
            <a:endParaRPr lang="he-IL" sz="2400" dirty="0">
              <a:solidFill>
                <a:schemeClr val="tx2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0" y="5358846"/>
            <a:ext cx="9144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Insert/Delete-First/Last </a:t>
            </a:r>
            <a:r>
              <a:rPr lang="en-US" sz="2400" dirty="0" smtClean="0">
                <a:solidFill>
                  <a:schemeClr val="tx2"/>
                </a:solidFill>
              </a:rPr>
              <a:t>and</a:t>
            </a:r>
            <a:r>
              <a:rPr lang="en-US" sz="2400" dirty="0" smtClean="0">
                <a:solidFill>
                  <a:schemeClr val="accent2"/>
                </a:solidFill>
              </a:rPr>
              <a:t> Retrieve(</a:t>
            </a:r>
            <a:r>
              <a:rPr lang="en-US" sz="2400" i="1" dirty="0" err="1" smtClean="0">
                <a:solidFill>
                  <a:schemeClr val="accent2"/>
                </a:solidFill>
              </a:rPr>
              <a:t>i</a:t>
            </a:r>
            <a:r>
              <a:rPr lang="en-US" sz="2400" dirty="0" smtClean="0">
                <a:solidFill>
                  <a:schemeClr val="accent2"/>
                </a:solidFill>
              </a:rPr>
              <a:t>)</a:t>
            </a:r>
            <a:r>
              <a:rPr lang="en-US" sz="2400" dirty="0" smtClean="0">
                <a:solidFill>
                  <a:schemeClr val="tx2"/>
                </a:solidFill>
              </a:rPr>
              <a:t> take O(1) </a:t>
            </a:r>
            <a:r>
              <a:rPr lang="en-US" sz="2400" dirty="0" smtClean="0">
                <a:solidFill>
                  <a:srgbClr val="FF0000"/>
                </a:solidFill>
              </a:rPr>
              <a:t>worst</a:t>
            </a:r>
            <a:r>
              <a:rPr lang="en-US" sz="2400" dirty="0" smtClean="0">
                <a:solidFill>
                  <a:schemeClr val="tx2"/>
                </a:solidFill>
              </a:rPr>
              <a:t>-case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time, assuming the </a:t>
            </a:r>
            <a:r>
              <a:rPr lang="en-US" sz="2400" dirty="0" smtClean="0">
                <a:solidFill>
                  <a:srgbClr val="009900"/>
                </a:solidFill>
              </a:rPr>
              <a:t>allocation</a:t>
            </a:r>
            <a:r>
              <a:rPr lang="en-US" sz="2400" dirty="0" smtClean="0">
                <a:solidFill>
                  <a:schemeClr val="tx2"/>
                </a:solidFill>
              </a:rPr>
              <a:t> of new arrays takes O(1) time.</a:t>
            </a:r>
            <a:endParaRPr lang="he-I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1" grpId="0"/>
      <p:bldP spid="112" grpId="0"/>
      <p:bldP spid="1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504129"/>
            <a:ext cx="9144000" cy="795443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Amortized </a:t>
            </a:r>
            <a:r>
              <a:rPr lang="en-US" sz="4000" dirty="0" smtClean="0">
                <a:solidFill>
                  <a:schemeClr val="tx1"/>
                </a:solidFill>
              </a:rPr>
              <a:t>vs.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chemeClr val="accent2"/>
                </a:solidFill>
              </a:rPr>
              <a:t>Worst-case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9956"/>
            <a:ext cx="914399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Amortization </a:t>
            </a:r>
            <a:r>
              <a:rPr lang="en-US" sz="3600" dirty="0" smtClean="0"/>
              <a:t>gives </a:t>
            </a:r>
            <a:r>
              <a:rPr lang="en-US" sz="3600" dirty="0" smtClean="0">
                <a:solidFill>
                  <a:schemeClr val="accent2"/>
                </a:solidFill>
              </a:rPr>
              <a:t>worst-case</a:t>
            </a:r>
            <a:r>
              <a:rPr lang="en-US" sz="3600" dirty="0" smtClean="0"/>
              <a:t> bounds </a:t>
            </a:r>
            <a:br>
              <a:rPr lang="en-US" sz="3600" dirty="0" smtClean="0"/>
            </a:br>
            <a:r>
              <a:rPr lang="en-US" sz="3600" dirty="0" smtClean="0"/>
              <a:t>for a </a:t>
            </a:r>
            <a:r>
              <a:rPr lang="en-US" sz="3600" dirty="0" smtClean="0">
                <a:solidFill>
                  <a:srgbClr val="009900"/>
                </a:solidFill>
              </a:rPr>
              <a:t>whole sequence </a:t>
            </a:r>
            <a:r>
              <a:rPr lang="en-US" sz="3600" dirty="0" smtClean="0"/>
              <a:t>of operations.</a:t>
            </a:r>
            <a:endParaRPr lang="he-IL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0" y="3076071"/>
            <a:ext cx="91439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In many cases, this is what we really care about.</a:t>
            </a:r>
            <a:endParaRPr lang="he-IL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55" y="4017391"/>
            <a:ext cx="914399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In some cases, such as </a:t>
            </a:r>
            <a:r>
              <a:rPr lang="en-US" sz="3200" dirty="0" smtClean="0">
                <a:solidFill>
                  <a:srgbClr val="C00000"/>
                </a:solidFill>
              </a:rPr>
              <a:t>real-time</a:t>
            </a:r>
            <a:r>
              <a:rPr lang="en-US" sz="3200" dirty="0" smtClean="0"/>
              <a:t> applications,</a:t>
            </a:r>
            <a:br>
              <a:rPr lang="en-US" sz="3200" dirty="0" smtClean="0"/>
            </a:br>
            <a:r>
              <a:rPr lang="en-US" sz="3200" dirty="0" smtClean="0"/>
              <a:t>we need each </a:t>
            </a:r>
            <a:r>
              <a:rPr lang="en-US" sz="3200" dirty="0" smtClean="0">
                <a:solidFill>
                  <a:srgbClr val="7030A0"/>
                </a:solidFill>
              </a:rPr>
              <a:t>individual</a:t>
            </a:r>
            <a:r>
              <a:rPr lang="en-US" sz="3200" dirty="0" smtClean="0"/>
              <a:t> operation to be fast</a:t>
            </a:r>
            <a:endParaRPr lang="he-IL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7915" y="5075256"/>
            <a:ext cx="914399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In such cases, amortization is not </a:t>
            </a:r>
            <a:r>
              <a:rPr lang="en-US" sz="3200" smtClean="0"/>
              <a:t>good enough.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438997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Implementing</a:t>
            </a:r>
            <a:r>
              <a:rPr lang="en-US" dirty="0" smtClean="0">
                <a:solidFill>
                  <a:srgbClr val="33CC33"/>
                </a:solidFill>
              </a:rPr>
              <a:t> lists </a:t>
            </a:r>
            <a:r>
              <a:rPr lang="en-US" dirty="0" smtClean="0">
                <a:solidFill>
                  <a:schemeClr val="tx1"/>
                </a:solidFill>
              </a:rPr>
              <a:t>using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br>
              <a:rPr lang="en-US" dirty="0" smtClean="0">
                <a:solidFill>
                  <a:srgbClr val="33CC33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(circular) arrays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doubling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" y="1793386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When the array is full, </a:t>
            </a:r>
            <a:r>
              <a:rPr lang="en-US" dirty="0" smtClean="0">
                <a:solidFill>
                  <a:srgbClr val="FF0000"/>
                </a:solidFill>
              </a:rPr>
              <a:t>double</a:t>
            </a:r>
            <a:r>
              <a:rPr lang="en-US" dirty="0" smtClean="0"/>
              <a:t> its size and copy.</a:t>
            </a:r>
            <a:endParaRPr lang="he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097" y="2437591"/>
                <a:ext cx="9143999" cy="5423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Suppose that final size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" y="2437591"/>
                <a:ext cx="9143999" cy="542393"/>
              </a:xfrm>
              <a:prstGeom prst="rect">
                <a:avLst/>
              </a:prstGeom>
              <a:blipFill>
                <a:blip r:embed="rId5"/>
                <a:stretch>
                  <a:fillRect t="-10112" b="-29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71327" y="3611966"/>
            <a:ext cx="8000173" cy="330673"/>
          </a:xfrm>
          <a:prstGeom prst="rect">
            <a:avLst/>
          </a:prstGeom>
          <a:noFill/>
          <a:ln/>
          <a:effectLst/>
        </p:spPr>
      </p:pic>
      <p:sp>
        <p:nvSpPr>
          <p:cNvPr id="48" name="Right Brace 47"/>
          <p:cNvSpPr/>
          <p:nvPr/>
        </p:nvSpPr>
        <p:spPr bwMode="auto">
          <a:xfrm rot="5400000">
            <a:off x="1340262" y="3130349"/>
            <a:ext cx="440366" cy="2246430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Right Brace 48"/>
          <p:cNvSpPr/>
          <p:nvPr/>
        </p:nvSpPr>
        <p:spPr bwMode="auto">
          <a:xfrm rot="5400000">
            <a:off x="3912774" y="3084629"/>
            <a:ext cx="440366" cy="231348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9997" y="4413864"/>
            <a:ext cx="15361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cost of insertion</a:t>
            </a:r>
            <a:endParaRPr lang="he-IL" dirty="0"/>
          </a:p>
        </p:txBody>
      </p:sp>
      <p:sp>
        <p:nvSpPr>
          <p:cNvPr id="55" name="TextBox 54"/>
          <p:cNvSpPr txBox="1"/>
          <p:nvPr/>
        </p:nvSpPr>
        <p:spPr>
          <a:xfrm>
            <a:off x="3375557" y="4374240"/>
            <a:ext cx="15361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cost of copying</a:t>
            </a:r>
            <a:endParaRPr lang="he-IL" dirty="0"/>
          </a:p>
        </p:txBody>
      </p:sp>
      <p:sp>
        <p:nvSpPr>
          <p:cNvPr id="57" name="TextBox 56"/>
          <p:cNvSpPr txBox="1"/>
          <p:nvPr/>
        </p:nvSpPr>
        <p:spPr>
          <a:xfrm>
            <a:off x="1" y="5633328"/>
            <a:ext cx="9143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amortized</a:t>
            </a:r>
            <a:r>
              <a:rPr lang="en-US" dirty="0" smtClean="0"/>
              <a:t> cost of each operation is O(1) </a:t>
            </a:r>
            <a:endParaRPr lang="he-IL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145" y="4258893"/>
            <a:ext cx="558025" cy="2280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ight Brace 14"/>
          <p:cNvSpPr/>
          <p:nvPr/>
        </p:nvSpPr>
        <p:spPr bwMode="auto">
          <a:xfrm rot="5400000">
            <a:off x="6749123" y="3469373"/>
            <a:ext cx="211279" cy="1163468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312" y="5036469"/>
            <a:ext cx="558657" cy="2283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ight Brace 17"/>
          <p:cNvSpPr/>
          <p:nvPr/>
        </p:nvSpPr>
        <p:spPr bwMode="auto">
          <a:xfrm rot="5400000">
            <a:off x="6570408" y="3943829"/>
            <a:ext cx="214396" cy="1673286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 algn="ctr">
            <a:solidFill>
              <a:schemeClr val="tx1"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591805" y="4859876"/>
            <a:ext cx="251926" cy="541176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8" grpId="0" animBg="1"/>
      <p:bldP spid="49" grpId="0" animBg="1"/>
      <p:bldP spid="53" grpId="0"/>
      <p:bldP spid="55" grpId="0"/>
      <p:bldP spid="57" grpId="0"/>
      <p:bldP spid="15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4754397" y="1782799"/>
            <a:ext cx="687846" cy="370703"/>
          </a:xfrm>
          <a:prstGeom prst="rect">
            <a:avLst/>
          </a:prstGeom>
          <a:solidFill>
            <a:srgbClr val="FFFF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71039"/>
            <a:ext cx="9144000" cy="795443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Lazy deletions </a:t>
            </a:r>
            <a:r>
              <a:rPr lang="en-US" sz="4000" dirty="0" smtClean="0">
                <a:solidFill>
                  <a:schemeClr val="tx1"/>
                </a:solidFill>
              </a:rPr>
              <a:t>from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chemeClr val="accent2"/>
                </a:solidFill>
              </a:rPr>
              <a:t>singly linked lists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2617736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Delete-Node(</a:t>
            </a:r>
            <a:r>
              <a:rPr lang="en-US" i="1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simply sets </a:t>
            </a:r>
            <a:r>
              <a:rPr lang="en-US" i="1" dirty="0" err="1" smtClean="0">
                <a:solidFill>
                  <a:schemeClr val="accent2"/>
                </a:solidFill>
              </a:rPr>
              <a:t>A.item</a:t>
            </a:r>
            <a:r>
              <a:rPr lang="en-US" dirty="0" smtClean="0"/>
              <a:t> to null</a:t>
            </a:r>
            <a:endParaRPr lang="he-IL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3281141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Retrieve-Node(</a:t>
            </a:r>
            <a:r>
              <a:rPr lang="en-US" i="1" dirty="0" err="1" smtClean="0">
                <a:solidFill>
                  <a:schemeClr val="accent2"/>
                </a:solidFill>
              </a:rPr>
              <a:t>L,i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smtClean="0"/>
              <a:t>deletes empty nodes </a:t>
            </a:r>
            <a:br>
              <a:rPr lang="en-US" dirty="0" smtClean="0"/>
            </a:br>
            <a:r>
              <a:rPr lang="en-US" dirty="0" smtClean="0"/>
              <a:t>while scanning for the </a:t>
            </a:r>
            <a:r>
              <a:rPr lang="en-US" i="1" dirty="0" err="1" smtClean="0">
                <a:solidFill>
                  <a:schemeClr val="accent2"/>
                </a:solidFill>
              </a:rPr>
              <a:t>i</a:t>
            </a:r>
            <a:r>
              <a:rPr lang="en-US" dirty="0" err="1" smtClean="0"/>
              <a:t>-th</a:t>
            </a:r>
            <a:r>
              <a:rPr lang="en-US" dirty="0" smtClean="0"/>
              <a:t> item</a:t>
            </a:r>
            <a:endParaRPr lang="he-IL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4975463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worst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Delete-Node</a:t>
            </a:r>
            <a:r>
              <a:rPr lang="en-US" dirty="0" smtClean="0"/>
              <a:t>) =</a:t>
            </a:r>
            <a:r>
              <a:rPr lang="en-US" dirty="0" smtClean="0">
                <a:solidFill>
                  <a:schemeClr val="accent2"/>
                </a:solidFill>
              </a:rPr>
              <a:t> O(1)</a:t>
            </a:r>
            <a:endParaRPr lang="he-IL" dirty="0"/>
          </a:p>
        </p:txBody>
      </p:sp>
      <p:sp>
        <p:nvSpPr>
          <p:cNvPr id="55" name="TextBox 54"/>
          <p:cNvSpPr txBox="1"/>
          <p:nvPr/>
        </p:nvSpPr>
        <p:spPr>
          <a:xfrm>
            <a:off x="0" y="5504398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worst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Retrieve-Node(</a:t>
            </a:r>
            <a:r>
              <a:rPr lang="en-US" i="1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) =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unbounded</a:t>
            </a:r>
            <a:endParaRPr lang="he-IL" i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" y="4446528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worst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Insert-After</a:t>
            </a:r>
            <a:r>
              <a:rPr lang="en-US" dirty="0" smtClean="0"/>
              <a:t>) =</a:t>
            </a:r>
            <a:r>
              <a:rPr lang="en-US" dirty="0" smtClean="0">
                <a:solidFill>
                  <a:schemeClr val="accent2"/>
                </a:solidFill>
              </a:rPr>
              <a:t> O(1)</a:t>
            </a:r>
            <a:endParaRPr lang="he-IL" dirty="0"/>
          </a:p>
        </p:txBody>
      </p:sp>
      <p:sp>
        <p:nvSpPr>
          <p:cNvPr id="57" name="TextBox 56"/>
          <p:cNvSpPr txBox="1"/>
          <p:nvPr/>
        </p:nvSpPr>
        <p:spPr>
          <a:xfrm>
            <a:off x="446104" y="1231028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cxnSp>
        <p:nvCxnSpPr>
          <p:cNvPr id="58" name="Curved Connector 33"/>
          <p:cNvCxnSpPr>
            <a:stCxn id="57" idx="3"/>
            <a:endCxn id="59" idx="0"/>
          </p:cNvCxnSpPr>
          <p:nvPr/>
        </p:nvCxnSpPr>
        <p:spPr bwMode="auto">
          <a:xfrm>
            <a:off x="977450" y="1492638"/>
            <a:ext cx="363484" cy="299368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9" name="Rectangle 58"/>
          <p:cNvSpPr/>
          <p:nvPr/>
        </p:nvSpPr>
        <p:spPr bwMode="auto">
          <a:xfrm>
            <a:off x="997011" y="1792006"/>
            <a:ext cx="687846" cy="370703"/>
          </a:xfrm>
          <a:prstGeom prst="rect">
            <a:avLst/>
          </a:prstGeom>
          <a:solidFill>
            <a:schemeClr val="bg2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679994" y="1792006"/>
            <a:ext cx="687846" cy="37070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1" name="Group 64"/>
          <p:cNvGrpSpPr/>
          <p:nvPr/>
        </p:nvGrpSpPr>
        <p:grpSpPr>
          <a:xfrm>
            <a:off x="2878136" y="1656538"/>
            <a:ext cx="1370829" cy="523220"/>
            <a:chOff x="3201171" y="5651597"/>
            <a:chExt cx="1370829" cy="523220"/>
          </a:xfrm>
        </p:grpSpPr>
        <p:sp>
          <p:nvSpPr>
            <p:cNvPr id="62" name="Rectangle 61"/>
            <p:cNvSpPr/>
            <p:nvPr/>
          </p:nvSpPr>
          <p:spPr>
            <a:xfrm>
              <a:off x="3325350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0 </a:t>
              </a:r>
              <a:endParaRPr lang="he-IL" dirty="0"/>
            </a:p>
          </p:txBody>
        </p:sp>
        <p:grpSp>
          <p:nvGrpSpPr>
            <p:cNvPr id="63" name="Group 54"/>
            <p:cNvGrpSpPr/>
            <p:nvPr/>
          </p:nvGrpSpPr>
          <p:grpSpPr>
            <a:xfrm>
              <a:off x="3201171" y="5787065"/>
              <a:ext cx="1370829" cy="370703"/>
              <a:chOff x="1131486" y="5787065"/>
              <a:chExt cx="1370829" cy="370703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7188909" y="1656538"/>
            <a:ext cx="1370829" cy="523220"/>
            <a:chOff x="7323384" y="5651597"/>
            <a:chExt cx="1370829" cy="523220"/>
          </a:xfrm>
        </p:grpSpPr>
        <p:sp>
          <p:nvSpPr>
            <p:cNvPr id="67" name="Rectangle 66"/>
            <p:cNvSpPr/>
            <p:nvPr/>
          </p:nvSpPr>
          <p:spPr>
            <a:xfrm>
              <a:off x="7323384" y="5651597"/>
              <a:ext cx="8402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i="1" baseline="-25000" dirty="0" smtClean="0">
                  <a:solidFill>
                    <a:schemeClr val="accent6"/>
                  </a:solidFill>
                </a:rPr>
                <a:t>n-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68" name="Group 60"/>
            <p:cNvGrpSpPr/>
            <p:nvPr/>
          </p:nvGrpSpPr>
          <p:grpSpPr>
            <a:xfrm>
              <a:off x="7323384" y="5787065"/>
              <a:ext cx="1370829" cy="370703"/>
              <a:chOff x="1131486" y="5787065"/>
              <a:chExt cx="1370829" cy="370703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74" name="Rectangle 73"/>
          <p:cNvSpPr/>
          <p:nvPr/>
        </p:nvSpPr>
        <p:spPr bwMode="auto">
          <a:xfrm>
            <a:off x="4759260" y="1792006"/>
            <a:ext cx="687846" cy="37070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442243" y="1792006"/>
            <a:ext cx="687846" cy="37070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03367" y="1656538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chemeClr val="accent6"/>
                </a:solidFill>
              </a:rPr>
              <a:t>a</a:t>
            </a:r>
            <a:r>
              <a:rPr lang="en-US" baseline="-25000" dirty="0" smtClean="0">
                <a:solidFill>
                  <a:schemeClr val="accent6"/>
                </a:solidFill>
              </a:rPr>
              <a:t>1 </a:t>
            </a:r>
            <a:endParaRPr lang="he-IL" dirty="0"/>
          </a:p>
        </p:txBody>
      </p:sp>
      <p:cxnSp>
        <p:nvCxnSpPr>
          <p:cNvPr id="76" name="Curved Connector 75"/>
          <p:cNvCxnSpPr/>
          <p:nvPr/>
        </p:nvCxnSpPr>
        <p:spPr bwMode="auto">
          <a:xfrm>
            <a:off x="1999125" y="1977358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7" name="Curved Connector 76"/>
          <p:cNvCxnSpPr/>
          <p:nvPr/>
        </p:nvCxnSpPr>
        <p:spPr bwMode="auto">
          <a:xfrm>
            <a:off x="3880249" y="1978946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8" name="Curved Connector 77"/>
          <p:cNvCxnSpPr/>
          <p:nvPr/>
        </p:nvCxnSpPr>
        <p:spPr bwMode="auto">
          <a:xfrm>
            <a:off x="6921081" y="1982122"/>
            <a:ext cx="267828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9" name="Curved Connector 78"/>
          <p:cNvCxnSpPr/>
          <p:nvPr/>
        </p:nvCxnSpPr>
        <p:spPr bwMode="auto">
          <a:xfrm>
            <a:off x="5769606" y="1983710"/>
            <a:ext cx="57574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6091901" y="1544412"/>
            <a:ext cx="119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/>
              <a:t>…</a:t>
            </a:r>
            <a:endParaRPr lang="he-IL" sz="3600" i="1" dirty="0"/>
          </a:p>
        </p:txBody>
      </p:sp>
      <p:grpSp>
        <p:nvGrpSpPr>
          <p:cNvPr id="81" name="Group 141"/>
          <p:cNvGrpSpPr/>
          <p:nvPr/>
        </p:nvGrpSpPr>
        <p:grpSpPr>
          <a:xfrm>
            <a:off x="7981406" y="1872112"/>
            <a:ext cx="429810" cy="194972"/>
            <a:chOff x="4468907" y="5451466"/>
            <a:chExt cx="573739" cy="1021049"/>
          </a:xfrm>
        </p:grpSpPr>
        <p:cxnSp>
          <p:nvCxnSpPr>
            <p:cNvPr id="82" name="Straight Connector 81"/>
            <p:cNvCxnSpPr/>
            <p:nvPr/>
          </p:nvCxnSpPr>
          <p:spPr bwMode="auto">
            <a:xfrm rot="5400000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rot="16200000" flipH="1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TextBox 34"/>
          <p:cNvSpPr txBox="1"/>
          <p:nvPr/>
        </p:nvSpPr>
        <p:spPr>
          <a:xfrm>
            <a:off x="4837510" y="1046535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A</a:t>
            </a:r>
            <a:endParaRPr lang="he-IL" i="1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103183" y="1497121"/>
            <a:ext cx="0" cy="2948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/>
      <p:bldP spid="53" grpId="0"/>
      <p:bldP spid="54" grpId="0"/>
      <p:bldP spid="55" grpId="0"/>
      <p:bldP spid="56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271039"/>
            <a:ext cx="9144000" cy="795443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Lazy deletions </a:t>
            </a:r>
            <a:r>
              <a:rPr lang="en-US" sz="4000" dirty="0" smtClean="0">
                <a:solidFill>
                  <a:schemeClr val="tx1"/>
                </a:solidFill>
              </a:rPr>
              <a:t>from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chemeClr val="accent2"/>
                </a:solidFill>
              </a:rPr>
              <a:t>singly linked lists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104" y="1114483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cxnSp>
        <p:nvCxnSpPr>
          <p:cNvPr id="16" name="Curved Connector 33"/>
          <p:cNvCxnSpPr>
            <a:stCxn id="14" idx="3"/>
            <a:endCxn id="49" idx="0"/>
          </p:cNvCxnSpPr>
          <p:nvPr/>
        </p:nvCxnSpPr>
        <p:spPr bwMode="auto">
          <a:xfrm>
            <a:off x="977450" y="1376093"/>
            <a:ext cx="363484" cy="299368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997011" y="1675461"/>
            <a:ext cx="687846" cy="370703"/>
          </a:xfrm>
          <a:prstGeom prst="rect">
            <a:avLst/>
          </a:prstGeom>
          <a:solidFill>
            <a:schemeClr val="bg2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9994" y="1675461"/>
            <a:ext cx="687846" cy="37070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2878136" y="1539993"/>
            <a:ext cx="1370829" cy="523220"/>
            <a:chOff x="3201171" y="5651597"/>
            <a:chExt cx="1370829" cy="523220"/>
          </a:xfrm>
        </p:grpSpPr>
        <p:sp>
          <p:nvSpPr>
            <p:cNvPr id="43" name="Rectangle 42"/>
            <p:cNvSpPr/>
            <p:nvPr/>
          </p:nvSpPr>
          <p:spPr>
            <a:xfrm>
              <a:off x="3325350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0 </a:t>
              </a:r>
              <a:endParaRPr lang="he-IL" dirty="0"/>
            </a:p>
          </p:txBody>
        </p:sp>
        <p:grpSp>
          <p:nvGrpSpPr>
            <p:cNvPr id="3" name="Group 54"/>
            <p:cNvGrpSpPr/>
            <p:nvPr/>
          </p:nvGrpSpPr>
          <p:grpSpPr>
            <a:xfrm>
              <a:off x="3201171" y="5787065"/>
              <a:ext cx="1370829" cy="370703"/>
              <a:chOff x="1131486" y="5787065"/>
              <a:chExt cx="1370829" cy="370703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65"/>
          <p:cNvGrpSpPr/>
          <p:nvPr/>
        </p:nvGrpSpPr>
        <p:grpSpPr>
          <a:xfrm>
            <a:off x="7188909" y="1539993"/>
            <a:ext cx="1370829" cy="523220"/>
            <a:chOff x="7323384" y="5651597"/>
            <a:chExt cx="1370829" cy="523220"/>
          </a:xfrm>
        </p:grpSpPr>
        <p:sp>
          <p:nvSpPr>
            <p:cNvPr id="39" name="Rectangle 38"/>
            <p:cNvSpPr/>
            <p:nvPr/>
          </p:nvSpPr>
          <p:spPr>
            <a:xfrm>
              <a:off x="7323384" y="5651597"/>
              <a:ext cx="8402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i="1" baseline="-25000" dirty="0" smtClean="0">
                  <a:solidFill>
                    <a:schemeClr val="accent6"/>
                  </a:solidFill>
                </a:rPr>
                <a:t>n-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5" name="Group 60"/>
            <p:cNvGrpSpPr/>
            <p:nvPr/>
          </p:nvGrpSpPr>
          <p:grpSpPr>
            <a:xfrm>
              <a:off x="7323384" y="5787065"/>
              <a:ext cx="1370829" cy="370703"/>
              <a:chOff x="1131486" y="5787065"/>
              <a:chExt cx="1370829" cy="370703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" name="Group 57"/>
          <p:cNvGrpSpPr/>
          <p:nvPr/>
        </p:nvGrpSpPr>
        <p:grpSpPr>
          <a:xfrm>
            <a:off x="4759260" y="1675461"/>
            <a:ext cx="1370829" cy="370703"/>
            <a:chOff x="1131486" y="5787065"/>
            <a:chExt cx="1370829" cy="370703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131486" y="5787065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814469" y="5787065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21" name="Curved Connector 20"/>
          <p:cNvCxnSpPr/>
          <p:nvPr/>
        </p:nvCxnSpPr>
        <p:spPr bwMode="auto">
          <a:xfrm>
            <a:off x="1999125" y="1860813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>
            <a:off x="3880249" y="1862401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Curved Connector 22"/>
          <p:cNvCxnSpPr/>
          <p:nvPr/>
        </p:nvCxnSpPr>
        <p:spPr bwMode="auto">
          <a:xfrm>
            <a:off x="6921081" y="1865577"/>
            <a:ext cx="267828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Curved Connector 23"/>
          <p:cNvCxnSpPr/>
          <p:nvPr/>
        </p:nvCxnSpPr>
        <p:spPr bwMode="auto">
          <a:xfrm>
            <a:off x="5769606" y="1867165"/>
            <a:ext cx="57574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1901" y="1427867"/>
            <a:ext cx="119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/>
              <a:t>…</a:t>
            </a:r>
            <a:endParaRPr lang="he-IL" sz="3600" i="1" dirty="0"/>
          </a:p>
        </p:txBody>
      </p:sp>
      <p:grpSp>
        <p:nvGrpSpPr>
          <p:cNvPr id="8" name="Group 141"/>
          <p:cNvGrpSpPr/>
          <p:nvPr/>
        </p:nvGrpSpPr>
        <p:grpSpPr>
          <a:xfrm>
            <a:off x="7981406" y="1755567"/>
            <a:ext cx="429810" cy="194972"/>
            <a:chOff x="4468907" y="5451466"/>
            <a:chExt cx="573739" cy="1021049"/>
          </a:xfrm>
        </p:grpSpPr>
        <p:cxnSp>
          <p:nvCxnSpPr>
            <p:cNvPr id="33" name="Straight Connector 32"/>
            <p:cNvCxnSpPr/>
            <p:nvPr/>
          </p:nvCxnSpPr>
          <p:spPr bwMode="auto">
            <a:xfrm rot="5400000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16200000" flipH="1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124" y="3451722"/>
            <a:ext cx="3909469" cy="9171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354903" y="2523879"/>
            <a:ext cx="4429209" cy="2927861"/>
          </a:xfrm>
          <a:prstGeom prst="rect">
            <a:avLst/>
          </a:prstGeom>
          <a:noFill/>
          <a:ln/>
          <a:effectLst/>
        </p:spPr>
      </p:pic>
      <p:sp>
        <p:nvSpPr>
          <p:cNvPr id="59" name="TextBox 58"/>
          <p:cNvSpPr txBox="1"/>
          <p:nvPr/>
        </p:nvSpPr>
        <p:spPr>
          <a:xfrm>
            <a:off x="0" y="5889919"/>
            <a:ext cx="9144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sym typeface="Symbol"/>
              </a:rPr>
              <a:t>Insert-Node</a:t>
            </a:r>
            <a:r>
              <a:rPr lang="en-US" dirty="0" smtClean="0">
                <a:sym typeface="Symbol"/>
              </a:rPr>
              <a:t>(</a:t>
            </a:r>
            <a:r>
              <a:rPr lang="en-US" i="1" dirty="0" err="1" smtClean="0">
                <a:solidFill>
                  <a:schemeClr val="accent2"/>
                </a:solidFill>
                <a:sym typeface="Symbol"/>
              </a:rPr>
              <a:t>L</a:t>
            </a:r>
            <a:r>
              <a:rPr lang="en-US" dirty="0" err="1" smtClean="0">
                <a:sym typeface="Symbol"/>
              </a:rPr>
              <a:t>,</a:t>
            </a:r>
            <a:r>
              <a:rPr lang="en-US" i="1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ym typeface="Symbol"/>
              </a:rPr>
              <a:t>) is similar</a:t>
            </a:r>
            <a:endParaRPr lang="he-IL" dirty="0"/>
          </a:p>
        </p:txBody>
      </p:sp>
      <p:sp>
        <p:nvSpPr>
          <p:cNvPr id="35" name="Rectangle 34"/>
          <p:cNvSpPr/>
          <p:nvPr/>
        </p:nvSpPr>
        <p:spPr bwMode="auto">
          <a:xfrm>
            <a:off x="4754397" y="1675223"/>
            <a:ext cx="687846" cy="370703"/>
          </a:xfrm>
          <a:prstGeom prst="rect">
            <a:avLst/>
          </a:prstGeom>
          <a:solidFill>
            <a:srgbClr val="FFFF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955" y="42443"/>
            <a:ext cx="9144000" cy="795443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Lazy deletions </a:t>
            </a:r>
            <a:r>
              <a:rPr lang="en-US" sz="4000" dirty="0" smtClean="0">
                <a:solidFill>
                  <a:schemeClr val="tx1"/>
                </a:solidFill>
              </a:rPr>
              <a:t>from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chemeClr val="accent2"/>
                </a:solidFill>
              </a:rPr>
              <a:t>singly linked lists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6104" y="841927"/>
            <a:ext cx="5313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i="1" dirty="0" smtClean="0"/>
              <a:t>L</a:t>
            </a:r>
            <a:endParaRPr lang="he-IL" i="1" dirty="0"/>
          </a:p>
        </p:txBody>
      </p:sp>
      <p:cxnSp>
        <p:nvCxnSpPr>
          <p:cNvPr id="16" name="Curved Connector 33"/>
          <p:cNvCxnSpPr>
            <a:stCxn id="14" idx="3"/>
            <a:endCxn id="49" idx="0"/>
          </p:cNvCxnSpPr>
          <p:nvPr/>
        </p:nvCxnSpPr>
        <p:spPr bwMode="auto">
          <a:xfrm>
            <a:off x="977450" y="1103537"/>
            <a:ext cx="363484" cy="299368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997011" y="1402905"/>
            <a:ext cx="687846" cy="370703"/>
          </a:xfrm>
          <a:prstGeom prst="rect">
            <a:avLst/>
          </a:prstGeom>
          <a:solidFill>
            <a:schemeClr val="bg2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679994" y="1402905"/>
            <a:ext cx="687846" cy="370703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2878136" y="1267437"/>
            <a:ext cx="1370829" cy="523220"/>
            <a:chOff x="3201171" y="5651597"/>
            <a:chExt cx="1370829" cy="523220"/>
          </a:xfrm>
        </p:grpSpPr>
        <p:sp>
          <p:nvSpPr>
            <p:cNvPr id="43" name="Rectangle 42"/>
            <p:cNvSpPr/>
            <p:nvPr/>
          </p:nvSpPr>
          <p:spPr>
            <a:xfrm>
              <a:off x="3325350" y="5651597"/>
              <a:ext cx="5437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0 </a:t>
              </a:r>
              <a:endParaRPr lang="he-IL" dirty="0"/>
            </a:p>
          </p:txBody>
        </p:sp>
        <p:grpSp>
          <p:nvGrpSpPr>
            <p:cNvPr id="3" name="Group 54"/>
            <p:cNvGrpSpPr/>
            <p:nvPr/>
          </p:nvGrpSpPr>
          <p:grpSpPr>
            <a:xfrm>
              <a:off x="3201171" y="5787065"/>
              <a:ext cx="1370829" cy="370703"/>
              <a:chOff x="1131486" y="5787065"/>
              <a:chExt cx="1370829" cy="370703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65"/>
          <p:cNvGrpSpPr/>
          <p:nvPr/>
        </p:nvGrpSpPr>
        <p:grpSpPr>
          <a:xfrm>
            <a:off x="7188909" y="1267437"/>
            <a:ext cx="1370829" cy="523220"/>
            <a:chOff x="7323384" y="5651597"/>
            <a:chExt cx="1370829" cy="523220"/>
          </a:xfrm>
        </p:grpSpPr>
        <p:sp>
          <p:nvSpPr>
            <p:cNvPr id="39" name="Rectangle 38"/>
            <p:cNvSpPr/>
            <p:nvPr/>
          </p:nvSpPr>
          <p:spPr>
            <a:xfrm>
              <a:off x="7323384" y="5651597"/>
              <a:ext cx="84023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smtClean="0">
                  <a:solidFill>
                    <a:schemeClr val="accent6"/>
                  </a:solidFill>
                </a:rPr>
                <a:t>a</a:t>
              </a:r>
              <a:r>
                <a:rPr lang="en-US" i="1" baseline="-25000" dirty="0" smtClean="0">
                  <a:solidFill>
                    <a:schemeClr val="accent6"/>
                  </a:solidFill>
                </a:rPr>
                <a:t>n-</a:t>
              </a:r>
              <a:r>
                <a:rPr lang="en-US" baseline="-25000" dirty="0" smtClean="0">
                  <a:solidFill>
                    <a:schemeClr val="accent6"/>
                  </a:solidFill>
                </a:rPr>
                <a:t>1 </a:t>
              </a:r>
              <a:endParaRPr lang="he-IL" dirty="0"/>
            </a:p>
          </p:txBody>
        </p:sp>
        <p:grpSp>
          <p:nvGrpSpPr>
            <p:cNvPr id="5" name="Group 60"/>
            <p:cNvGrpSpPr/>
            <p:nvPr/>
          </p:nvGrpSpPr>
          <p:grpSpPr>
            <a:xfrm>
              <a:off x="7323384" y="5787065"/>
              <a:ext cx="1370829" cy="370703"/>
              <a:chOff x="1131486" y="5787065"/>
              <a:chExt cx="1370829" cy="370703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1131486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1814469" y="5787065"/>
                <a:ext cx="687846" cy="370703"/>
              </a:xfrm>
              <a:prstGeom prst="rect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" name="Group 57"/>
          <p:cNvGrpSpPr/>
          <p:nvPr/>
        </p:nvGrpSpPr>
        <p:grpSpPr>
          <a:xfrm>
            <a:off x="4759260" y="1402905"/>
            <a:ext cx="1370829" cy="370703"/>
            <a:chOff x="1131486" y="5787065"/>
            <a:chExt cx="1370829" cy="370703"/>
          </a:xfrm>
        </p:grpSpPr>
        <p:sp>
          <p:nvSpPr>
            <p:cNvPr id="37" name="Rectangle 36"/>
            <p:cNvSpPr/>
            <p:nvPr/>
          </p:nvSpPr>
          <p:spPr bwMode="auto">
            <a:xfrm>
              <a:off x="1131486" y="5787065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1814469" y="5787065"/>
              <a:ext cx="687846" cy="370703"/>
            </a:xfrm>
            <a:prstGeom prst="rect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21" name="Curved Connector 20"/>
          <p:cNvCxnSpPr/>
          <p:nvPr/>
        </p:nvCxnSpPr>
        <p:spPr bwMode="auto">
          <a:xfrm>
            <a:off x="1999125" y="1588257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>
            <a:off x="3880249" y="1589845"/>
            <a:ext cx="87901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Curved Connector 22"/>
          <p:cNvCxnSpPr/>
          <p:nvPr/>
        </p:nvCxnSpPr>
        <p:spPr bwMode="auto">
          <a:xfrm>
            <a:off x="6921081" y="1593021"/>
            <a:ext cx="267828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Curved Connector 23"/>
          <p:cNvCxnSpPr/>
          <p:nvPr/>
        </p:nvCxnSpPr>
        <p:spPr bwMode="auto">
          <a:xfrm>
            <a:off x="5769606" y="1594609"/>
            <a:ext cx="575741" cy="158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091901" y="1155311"/>
            <a:ext cx="119860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i="1" dirty="0" smtClean="0"/>
              <a:t>…</a:t>
            </a:r>
            <a:endParaRPr lang="he-IL" sz="3600" i="1" dirty="0"/>
          </a:p>
        </p:txBody>
      </p:sp>
      <p:grpSp>
        <p:nvGrpSpPr>
          <p:cNvPr id="8" name="Group 141"/>
          <p:cNvGrpSpPr/>
          <p:nvPr/>
        </p:nvGrpSpPr>
        <p:grpSpPr>
          <a:xfrm>
            <a:off x="7981406" y="1483011"/>
            <a:ext cx="429810" cy="194972"/>
            <a:chOff x="4468907" y="5451466"/>
            <a:chExt cx="573739" cy="1021049"/>
          </a:xfrm>
        </p:grpSpPr>
        <p:cxnSp>
          <p:nvCxnSpPr>
            <p:cNvPr id="33" name="Straight Connector 32"/>
            <p:cNvCxnSpPr/>
            <p:nvPr/>
          </p:nvCxnSpPr>
          <p:spPr bwMode="auto">
            <a:xfrm rot="5400000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16200000" flipH="1">
              <a:off x="4245252" y="5675121"/>
              <a:ext cx="1021049" cy="573739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Rectangle 34"/>
          <p:cNvSpPr/>
          <p:nvPr/>
        </p:nvSpPr>
        <p:spPr bwMode="auto">
          <a:xfrm>
            <a:off x="4754397" y="1402667"/>
            <a:ext cx="687846" cy="370703"/>
          </a:xfrm>
          <a:prstGeom prst="rect">
            <a:avLst/>
          </a:prstGeom>
          <a:solidFill>
            <a:srgbClr val="FFFF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0" y="222880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400" dirty="0" smtClean="0"/>
                  <a:t>What is the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total cost </a:t>
                </a:r>
                <a:r>
                  <a:rPr lang="en-US" sz="2400" dirty="0" smtClean="0"/>
                  <a:t>of a sequence composed of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Insert-After </a:t>
                </a:r>
                <a:r>
                  <a:rPr lang="en-US" sz="2400" dirty="0" smtClean="0"/>
                  <a:t>operations,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2"/>
                    </a:solidFill>
                  </a:rPr>
                  <a:t>Delete-Node </a:t>
                </a:r>
                <a:r>
                  <a:rPr lang="en-US" sz="2400" dirty="0"/>
                  <a:t>operations,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i="1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 smtClean="0">
                    <a:solidFill>
                      <a:schemeClr val="accent2"/>
                    </a:solidFill>
                  </a:rPr>
                  <a:t>Retrieve-Node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) operations on 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i="1" dirty="0" smtClean="0"/>
                  <a:t>,</a:t>
                </a:r>
              </a:p>
              <a:p>
                <a:pPr algn="ctr"/>
                <a:r>
                  <a:rPr lang="en-US" sz="2400" dirty="0" smtClean="0"/>
                  <a:t>in any order?</a:t>
                </a:r>
                <a:endParaRPr lang="he-IL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28806"/>
                <a:ext cx="9144000" cy="1569660"/>
              </a:xfrm>
              <a:prstGeom prst="rect">
                <a:avLst/>
              </a:prstGeom>
              <a:blipFill>
                <a:blip r:embed="rId2"/>
                <a:stretch>
                  <a:fillRect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79131" y="4085320"/>
            <a:ext cx="8976946" cy="1016497"/>
            <a:chOff x="1872859" y="4062255"/>
            <a:chExt cx="8968069" cy="10164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712279" y="4062255"/>
                  <a:ext cx="7128649" cy="101649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e>
                            </m:nary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oMath>
                    </m:oMathPara>
                  </a14:m>
                  <a:endParaRPr 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279" y="4062255"/>
                  <a:ext cx="7128649" cy="10164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/>
            <p:cNvSpPr txBox="1"/>
            <p:nvPr/>
          </p:nvSpPr>
          <p:spPr>
            <a:xfrm>
              <a:off x="1872859" y="4331144"/>
              <a:ext cx="1920073" cy="4924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600" dirty="0" smtClean="0">
                  <a:solidFill>
                    <a:srgbClr val="FF0000"/>
                  </a:solidFill>
                </a:rPr>
                <a:t>Total cost  = 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90510" y="5335698"/>
                <a:ext cx="1838682" cy="10164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he-IL" sz="22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10" y="5335698"/>
                <a:ext cx="1838682" cy="1016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38243" y="5360083"/>
                <a:ext cx="6267514" cy="129266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i="1" dirty="0" err="1" smtClean="0">
                    <a:solidFill>
                      <a:srgbClr val="009900"/>
                    </a:solidFill>
                  </a:rPr>
                  <a:t>amort</a:t>
                </a:r>
                <a:r>
                  <a:rPr lang="en-US" sz="2600" dirty="0" smtClean="0"/>
                  <a:t>(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Insert-After</a:t>
                </a:r>
                <a:r>
                  <a:rPr lang="en-US" sz="2600" dirty="0" smtClean="0"/>
                  <a:t>) </a:t>
                </a:r>
                <a:r>
                  <a:rPr lang="en-US" sz="2600" dirty="0"/>
                  <a:t>=</a:t>
                </a:r>
                <a:r>
                  <a:rPr lang="en-US" sz="26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600" i="1" dirty="0" err="1" smtClean="0">
                    <a:solidFill>
                      <a:srgbClr val="009900"/>
                    </a:solidFill>
                  </a:rPr>
                  <a:t>amort</a:t>
                </a:r>
                <a:r>
                  <a:rPr lang="en-US" sz="2600" dirty="0" smtClean="0"/>
                  <a:t>(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Retrieve(</a:t>
                </a:r>
                <a:r>
                  <a:rPr lang="en-US" sz="2600" i="1" dirty="0" err="1" smtClean="0">
                    <a:solidFill>
                      <a:schemeClr val="accent2"/>
                    </a:solidFill>
                  </a:rPr>
                  <a:t>i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)</a:t>
                </a:r>
                <a:r>
                  <a:rPr lang="en-US" sz="2600" dirty="0" smtClean="0"/>
                  <a:t>) =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600" i="1" dirty="0" err="1" smtClean="0">
                    <a:solidFill>
                      <a:srgbClr val="009900"/>
                    </a:solidFill>
                  </a:rPr>
                  <a:t>amort</a:t>
                </a:r>
                <a:r>
                  <a:rPr lang="en-US" sz="2600" dirty="0" smtClean="0"/>
                  <a:t>(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Delete-Node</a:t>
                </a:r>
                <a:r>
                  <a:rPr lang="en-US" sz="2600" dirty="0" smtClean="0"/>
                  <a:t>) </a:t>
                </a:r>
                <a:r>
                  <a:rPr lang="en-US" sz="2600" dirty="0"/>
                  <a:t>=</a:t>
                </a:r>
                <a:r>
                  <a:rPr lang="en-US" sz="26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243" y="5360083"/>
                <a:ext cx="6267514" cy="1292662"/>
              </a:xfrm>
              <a:prstGeom prst="rect">
                <a:avLst/>
              </a:prstGeom>
              <a:blipFill>
                <a:blip r:embed="rId5"/>
                <a:stretch>
                  <a:fillRect t="-424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ular Callout 8"/>
              <p:cNvSpPr/>
              <p:nvPr/>
            </p:nvSpPr>
            <p:spPr bwMode="auto">
              <a:xfrm>
                <a:off x="362308" y="5335698"/>
                <a:ext cx="5125916" cy="1055608"/>
              </a:xfrm>
              <a:prstGeom prst="wedgeRoundRectCallout">
                <a:avLst>
                  <a:gd name="adj1" fmla="val 19648"/>
                  <a:gd name="adj2" fmla="val -94087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Number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of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rgbClr val="FFC000"/>
                    </a:solidFill>
                    <a:effectLst/>
                    <a:latin typeface="Times New Roman" pitchFamily="18" charset="0"/>
                  </a:rPr>
                  <a:t>deleted nodes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encountered during 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Retrieve</a:t>
                </a:r>
                <a:r>
                  <a:rPr kumimoji="0" lang="en-US" sz="28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kumimoji="0" lang="en-US" sz="2800" b="0" i="1" u="none" strike="noStrike" cap="none" normalizeH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308" y="5335698"/>
                <a:ext cx="5125916" cy="1055608"/>
              </a:xfrm>
              <a:prstGeom prst="wedgeRoundRectCallout">
                <a:avLst>
                  <a:gd name="adj1" fmla="val 19648"/>
                  <a:gd name="adj2" fmla="val -94087"/>
                  <a:gd name="adj3" fmla="val 16667"/>
                </a:avLst>
              </a:prstGeom>
              <a:blipFill>
                <a:blip r:embed="rId6"/>
                <a:stretch>
                  <a:fillRect b="-6275"/>
                </a:stretch>
              </a:blip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6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3" y="137542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Worst-case </a:t>
            </a:r>
            <a:r>
              <a:rPr lang="en-US" dirty="0" smtClean="0">
                <a:solidFill>
                  <a:schemeClr val="tx1"/>
                </a:solidFill>
              </a:rPr>
              <a:t>bounds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54" y="1025772"/>
                <a:ext cx="9143999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/>
                  <a:t>Suppose that a data structure supports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/>
                  <a:t> </a:t>
                </a:r>
                <a:br>
                  <a:rPr lang="en-US" sz="2600" dirty="0" smtClean="0"/>
                </a:br>
                <a:r>
                  <a:rPr lang="en-US" sz="2600" dirty="0" smtClean="0"/>
                  <a:t>different types of operations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he-IL" sz="26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1025772"/>
                <a:ext cx="9143999" cy="892552"/>
              </a:xfrm>
              <a:prstGeom prst="rect">
                <a:avLst/>
              </a:prstGeom>
              <a:blipFill>
                <a:blip r:embed="rId2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054" y="1971067"/>
                <a:ext cx="9143999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𝑤𝑜𝑟𝑠𝑡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be the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maximal</a:t>
                </a:r>
                <a:r>
                  <a:rPr lang="en-US" sz="2600" dirty="0" smtClean="0"/>
                  <a:t> time that </a:t>
                </a:r>
                <a:br>
                  <a:rPr lang="en-US" sz="2600" dirty="0" smtClean="0"/>
                </a:br>
                <a:r>
                  <a:rPr lang="en-US" sz="2600" dirty="0" smtClean="0"/>
                  <a:t>a </a:t>
                </a:r>
                <a:r>
                  <a:rPr lang="en-US" sz="2600" dirty="0" smtClean="0">
                    <a:solidFill>
                      <a:schemeClr val="accent2"/>
                    </a:solidFill>
                  </a:rPr>
                  <a:t>single</a:t>
                </a:r>
                <a:r>
                  <a:rPr lang="en-US" sz="2600" dirty="0" smtClean="0"/>
                  <a:t> operation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i="1" dirty="0" smtClean="0"/>
                  <a:t> </a:t>
                </a:r>
                <a:r>
                  <a:rPr lang="en-US" sz="2600" dirty="0" smtClean="0"/>
                  <a:t>may take.</a:t>
                </a:r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1971067"/>
                <a:ext cx="9143999" cy="892552"/>
              </a:xfrm>
              <a:prstGeom prst="rect">
                <a:avLst/>
              </a:prstGeom>
              <a:blipFill>
                <a:blip r:embed="rId3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54" y="2916362"/>
                <a:ext cx="9143999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/>
                  <a:t> be a sequence of operations </a:t>
                </a:r>
                <a:br>
                  <a:rPr lang="en-US" sz="2600" dirty="0" smtClean="0"/>
                </a:br>
                <a:r>
                  <a:rPr lang="en-US" sz="2600" dirty="0" smtClean="0"/>
                  <a:t>that includes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operations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i="1" dirty="0" smtClean="0"/>
                  <a:t>.</a:t>
                </a:r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2916362"/>
                <a:ext cx="9143999" cy="892552"/>
              </a:xfrm>
              <a:prstGeom prst="rect">
                <a:avLst/>
              </a:prstGeom>
              <a:blipFill>
                <a:blip r:embed="rId4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54" y="4806952"/>
            <a:ext cx="914399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/>
              <a:t>Sometimes, this bound is </a:t>
            </a:r>
            <a:r>
              <a:rPr lang="en-US" sz="2600" i="1" dirty="0" smtClean="0">
                <a:solidFill>
                  <a:srgbClr val="996633"/>
                </a:solidFill>
              </a:rPr>
              <a:t>very loose</a:t>
            </a:r>
            <a:r>
              <a:rPr lang="en-US" sz="2600" dirty="0" smtClean="0"/>
              <a:t>.</a:t>
            </a:r>
            <a:endParaRPr lang="he-IL" sz="2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54" y="3861657"/>
                <a:ext cx="9143999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6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)≤ </m:t>
                    </m:r>
                  </m:oMath>
                </a14:m>
                <a:r>
                  <a:rPr lang="en-US" sz="2600" b="0" dirty="0" smtClean="0">
                    <a:solidFill>
                      <a:schemeClr val="accent2"/>
                    </a:solidFill>
                  </a:rPr>
                  <a:t/>
                </a:r>
                <a:br>
                  <a:rPr lang="en-US" sz="2600" b="0" dirty="0" smtClean="0">
                    <a:solidFill>
                      <a:schemeClr val="accent2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𝑤𝑜𝑟𝑠𝑡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𝑤𝑜𝑟𝑠𝑡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𝑤𝑜𝑟𝑠𝑡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3861657"/>
                <a:ext cx="9143999" cy="8925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4" y="5321361"/>
                <a:ext cx="914399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𝑤𝑜𝑟𝑠𝑡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600" b="0" i="0" dirty="0" smtClean="0">
                    <a:solidFill>
                      <a:schemeClr val="accent2"/>
                    </a:solidFill>
                    <a:latin typeface="+mj-lt"/>
                  </a:rPr>
                  <a:t>Insert-Last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5321361"/>
                <a:ext cx="9143999" cy="492443"/>
              </a:xfrm>
              <a:prstGeom prst="rect">
                <a:avLst/>
              </a:prstGeom>
              <a:blipFill>
                <a:blip r:embed="rId6"/>
                <a:stretch>
                  <a:fillRect t="-12346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4" y="5835771"/>
                <a:ext cx="914399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𝑤𝑜𝑟𝑠𝑡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600" b="0" i="0" dirty="0" smtClean="0">
                    <a:solidFill>
                      <a:schemeClr val="accent2"/>
                    </a:solidFill>
                    <a:latin typeface="+mj-lt"/>
                  </a:rPr>
                  <a:t>Insert-Last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5835771"/>
                <a:ext cx="9143999" cy="492443"/>
              </a:xfrm>
              <a:prstGeom prst="rect">
                <a:avLst/>
              </a:prstGeom>
              <a:blipFill>
                <a:blip r:embed="rId7"/>
                <a:stretch>
                  <a:fillRect t="-12346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0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12" grpId="0"/>
      <p:bldP spid="17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3" y="102374"/>
            <a:ext cx="9144000" cy="79544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Worst-case </a:t>
            </a:r>
            <a:r>
              <a:rPr lang="en-US" dirty="0" smtClean="0">
                <a:solidFill>
                  <a:schemeClr val="tx1"/>
                </a:solidFill>
              </a:rPr>
              <a:t>bounds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54" y="955436"/>
                <a:ext cx="9143999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/>
                  <a:t>Suppose that a data structure supports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 smtClean="0"/>
                  <a:t> </a:t>
                </a:r>
                <a:br>
                  <a:rPr lang="en-US" sz="2600" dirty="0" smtClean="0"/>
                </a:br>
                <a:r>
                  <a:rPr lang="en-US" sz="2600" dirty="0" smtClean="0"/>
                  <a:t>different </a:t>
                </a:r>
                <a:r>
                  <a:rPr lang="en-US" sz="2600" i="1" dirty="0" smtClean="0"/>
                  <a:t>types</a:t>
                </a:r>
                <a:r>
                  <a:rPr lang="en-US" sz="2600" dirty="0" smtClean="0"/>
                  <a:t> of operations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i="1" dirty="0" smtClean="0"/>
                  <a:t>.</a:t>
                </a:r>
                <a:endParaRPr lang="he-IL" sz="2600" i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955436"/>
                <a:ext cx="9143999" cy="892552"/>
              </a:xfrm>
              <a:prstGeom prst="rect">
                <a:avLst/>
              </a:prstGeom>
              <a:blipFill>
                <a:blip r:embed="rId2"/>
                <a:stretch>
                  <a:fillRect t="-6849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054" y="1945789"/>
                <a:ext cx="9143999" cy="892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𝑤𝑜𝑟𝑠𝑡</m:t>
                    </m:r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be the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maximal</a:t>
                </a:r>
                <a:r>
                  <a:rPr lang="en-US" sz="2600" dirty="0" smtClean="0"/>
                  <a:t> time that </a:t>
                </a:r>
                <a:br>
                  <a:rPr lang="en-US" sz="2600" dirty="0" smtClean="0"/>
                </a:br>
                <a:r>
                  <a:rPr lang="en-US" sz="2600" dirty="0" smtClean="0"/>
                  <a:t>a </a:t>
                </a:r>
                <a:r>
                  <a:rPr lang="en-US" sz="2600" i="1" dirty="0" smtClean="0"/>
                  <a:t>single</a:t>
                </a:r>
                <a:r>
                  <a:rPr lang="en-US" sz="2600" dirty="0" smtClean="0"/>
                  <a:t> operation of type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6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i="1" dirty="0" smtClean="0"/>
                  <a:t> </a:t>
                </a:r>
                <a:r>
                  <a:rPr lang="en-US" sz="2600" dirty="0" smtClean="0"/>
                  <a:t>may take.</a:t>
                </a:r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1945789"/>
                <a:ext cx="9143999" cy="892552"/>
              </a:xfrm>
              <a:prstGeom prst="rect">
                <a:avLst/>
              </a:prstGeom>
              <a:blipFill>
                <a:blip r:embed="rId3"/>
                <a:stretch>
                  <a:fillRect t="-6122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54" y="3526386"/>
                <a:ext cx="914399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/>
                  <a:t>For every sequence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 dirty="0" smtClean="0"/>
                  <a:t> of operations:</a:t>
                </a:r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3526386"/>
                <a:ext cx="9143999" cy="492443"/>
              </a:xfrm>
              <a:prstGeom prst="rect">
                <a:avLst/>
              </a:prstGeom>
              <a:blipFill>
                <a:blip r:embed="rId4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054" y="4868497"/>
            <a:ext cx="9143999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600" dirty="0" smtClean="0"/>
              <a:t>Sometimes, this bound is </a:t>
            </a:r>
            <a:r>
              <a:rPr lang="en-US" sz="2600" i="1" dirty="0" smtClean="0">
                <a:solidFill>
                  <a:srgbClr val="996633"/>
                </a:solidFill>
              </a:rPr>
              <a:t>very loose</a:t>
            </a:r>
            <a:r>
              <a:rPr lang="en-US" sz="2600" dirty="0" smtClean="0"/>
              <a:t>.</a:t>
            </a:r>
            <a:endParaRPr lang="he-IL" sz="2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54" y="4116631"/>
                <a:ext cx="9143999" cy="543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d>
                      <m:dPr>
                        <m:ctrlPr>
                          <a:rPr lang="en-US" sz="260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𝑜𝑝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26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𝑤𝑜𝑟𝑠𝑡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  <m:sSub>
                                  <m:sSubPr>
                                    <m:ctrlPr>
                                      <a:rPr lang="en-US" sz="26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4116631"/>
                <a:ext cx="9143999" cy="543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54" y="5382906"/>
                <a:ext cx="914399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𝑤𝑜𝑟𝑠𝑡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600" b="0" i="0" dirty="0" smtClean="0">
                    <a:solidFill>
                      <a:schemeClr val="accent2"/>
                    </a:solidFill>
                    <a:latin typeface="+mn-lt"/>
                  </a:rPr>
                  <a:t>Insert-Last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5382906"/>
                <a:ext cx="9143999" cy="492443"/>
              </a:xfrm>
              <a:prstGeom prst="rect">
                <a:avLst/>
              </a:prstGeom>
              <a:blipFill>
                <a:blip r:embed="rId6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4" y="5897316"/>
                <a:ext cx="914399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𝑤𝑜𝑟𝑠𝑡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600" b="0" i="0" dirty="0" smtClean="0">
                    <a:solidFill>
                      <a:schemeClr val="accent2"/>
                    </a:solidFill>
                    <a:latin typeface="+mn-lt"/>
                  </a:rPr>
                  <a:t>Insert-Last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he-IL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" y="5897316"/>
                <a:ext cx="9143999" cy="492443"/>
              </a:xfrm>
              <a:prstGeom prst="rect">
                <a:avLst/>
              </a:prstGeom>
              <a:blipFill>
                <a:blip r:embed="rId7"/>
                <a:stretch>
                  <a:fillRect t="-1111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2806" y="2936142"/>
                <a:ext cx="9143999" cy="49244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600" dirty="0" smtClean="0"/>
                  <a:t>For an operation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𝑜𝑝</m:t>
                    </m:r>
                  </m:oMath>
                </a14:m>
                <a:r>
                  <a:rPr lang="en-US" sz="2600" dirty="0" smtClean="0"/>
                  <a:t>, let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600" dirty="0" smtClean="0"/>
                  <a:t>be its type.</a:t>
                </a:r>
                <a:endParaRPr lang="he-IL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06" y="2936142"/>
                <a:ext cx="9143999" cy="492443"/>
              </a:xfrm>
              <a:prstGeom prst="rect">
                <a:avLst/>
              </a:prstGeom>
              <a:blipFill>
                <a:blip r:embed="rId8"/>
                <a:stretch>
                  <a:fillRect t="-1250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1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12" grpId="0"/>
      <p:bldP spid="17" grpId="0"/>
      <p:bldP spid="10" grpId="0"/>
      <p:bldP spid="11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HAIMK@ELLVQM1FUVW0Y5HA" val="50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mort(op_i) = time(op_i) + \Phi_i-\Phi_{i-1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97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{i=1}^n amort(op_i) = \sum_{i=1}^n time(op_i) + \sum_{i=1}^n(\Phi_i-\Phi_{i-1}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80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$= \sum_{i=1}^n time(op_i) + \Phi_n-\Phi_0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6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$$\ge  \sum_{i=1}^n time(op_i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81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{Red}&#10;$$\Phi_0=0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225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{Red}&#10;$$\Phi_n\ge 0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1"/>
  <p:tag name="PICTUREFILESIZE" val="25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mort_\Phi(op) = time(op) + \Phi_{\rm after}-\Phi_{\rm before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3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sum_{i=1}^n time(op_i) \;\le\; \sum_{i=1}^n amort_\Phi(op_i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385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mort(\mbox{\tt Insert-Last}) = time(\mbox{\tt Insert-Last}) + \Phi(M,n+1) - \Phi(M,n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1827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mort(\mbox{\tt Insert-Last}) = time(\mbox{\tt Insert-Last}) + \Phi(2M,M+1) - \Phi(M,M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192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1+2+\ldots+n \;=\; \frac{n(n+1)}{2} \;=\; O(n^2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960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hi(M,n) \;=\; \cases{ &#10;2n-M &amp; if $n\ge \frac{M}2$\cr&#10;0 &amp; otherwise&#10;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47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hi(M,n) \;=\; \cases{ &#10;2n-M &amp; if $n\ge \frac{M}2$\cr&#10;0 &amp; otherwise&#10;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47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mort(\mbox{\tt Delete-Last}) = time(\mbox{\tt Delete-Last}) + \Phi(M,n-1) - \Phi(M,n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1786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mort(\mbox{\tt Retrieve(i)}) = time(\mbox{\tt Retrieve(i)}) + \Phi(M,n) - \Phi(M,n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754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{Red}&#10;$$O\left(\frac{1+\alpha}{\alpha}+1\right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616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Phi(M,n) \;=\; \cases{ &#10;2n-M &amp; if $n\ge \frac{M}2$\cr&#10;\frac{M}{2}-n &amp; if $n&lt; \frac{M}2$&#10;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429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{Red}&#10;$$\Phi(M,M)=M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49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{Red}&#10;$$\Phi(M,\frac{M}{4})=\frac{M}{4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37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mort(\mbox{\tt Insert-Last})  = amort(\mbox{\tt Delete-Last}) = O(1) 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416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{Blue}&#10;$$\Phi(M,n+1)-\Phi(M,n)\le 2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75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(1+1+1+\ldots+1) + (1+2+4+\ldots+2^k) \;=\; n + (2^{k+1}-1)  \;=\; O(n)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1459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begin{document}&#10;\color{Blue}&#10;$$\Phi(M,n-1)-\Phi(M,n)\le 1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70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e 2n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le 3n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0in}{&#10;\begin{function}[H]&#10;\DontPrintSemicolon&#10;\SetKw{ERROR}{error}&#10;\SetKw{DOWNTO}{downto}&#10;\BlankLine&#10;$A.item\gets null$&#10;\caption{Delete-Node($A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51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boxruled,vlined]{algorithm2e}&#10;&#10;\newcommand{\f}[1]{[#1]}&#10;&#10;\newcommand{\ListNode}{\mbox{\tt List-Node}}&#10;\begin{document}&#10;&#10;\parbox{2.4in}{&#10;\begin{function}[H]&#10;\dontprintsemicolon&#10;\SetKw{ERROR}{error}&#10;\SetKw{DOWNTO}{downto}&#10;\BlankLine&#10;$A\gets L$ ; $j\gets -1$ \;&#10;\While{$j&lt;i$}&#10;{&#10;   \lIf{$A.next=null$}{\ERROR}&#10;   \eIf{$A.next.item=null$}{$\mbox{\tt Delete-After}(A)$}&#10;   { $A\gets A.next$ ; $j\gets j+1$}&#10;}&#10;\Return{$A$}&#10;\caption{Retrieve-Node($L,i$)}&#10;\end{function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566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begin{array}{c}time(n_1\times \mbox{\tt Insert-Last}+&#10;n_2\times \mbox{\tt Delete-Last} +n_3\times \mbox{\tt Retrieve}) \\&#10;\; = \; O(n_1+n_2+n_3) &#10;\end{array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7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amort(op) = time(op) + \Phi_{\rm after}-\Phi_{\rm before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0874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8609</TotalTime>
  <Words>1219</Words>
  <Application>Microsoft Office PowerPoint</Application>
  <PresentationFormat>On-screen Show (4:3)</PresentationFormat>
  <Paragraphs>260</Paragraphs>
  <Slides>31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Cambria Math</vt:lpstr>
      <vt:lpstr>Comic Sans MS</vt:lpstr>
      <vt:lpstr>Symbol</vt:lpstr>
      <vt:lpstr>Times New Roman</vt:lpstr>
      <vt:lpstr>Standarddesign</vt:lpstr>
      <vt:lpstr>Default Design</vt:lpstr>
      <vt:lpstr> Data Structures </vt:lpstr>
      <vt:lpstr>Implementing lists using  (circular) arrays with resizing</vt:lpstr>
      <vt:lpstr>Implementing lists using  (circular) arrays with resizing</vt:lpstr>
      <vt:lpstr>Implementing lists using  (circular) arrays with doubling</vt:lpstr>
      <vt:lpstr>Lazy deletions from singly linked lists</vt:lpstr>
      <vt:lpstr>Lazy deletions from singly linked lists</vt:lpstr>
      <vt:lpstr>Lazy deletions from singly linked lists</vt:lpstr>
      <vt:lpstr>Worst-case bounds</vt:lpstr>
      <vt:lpstr>Worst-case bounds</vt:lpstr>
      <vt:lpstr>Amortized bounds</vt:lpstr>
      <vt:lpstr>Amortized bounds</vt:lpstr>
      <vt:lpstr>Why do we care about amortized bounds?</vt:lpstr>
      <vt:lpstr>Simple examples of amortized bounds</vt:lpstr>
      <vt:lpstr>Methods for deriving  amortized bounds</vt:lpstr>
      <vt:lpstr>Coin operated computer</vt:lpstr>
      <vt:lpstr>The Accounting method</vt:lpstr>
      <vt:lpstr>The Accounting method</vt:lpstr>
      <vt:lpstr>Implementing lists using  arrays with doubling</vt:lpstr>
      <vt:lpstr>The Potential method</vt:lpstr>
      <vt:lpstr>The Potential method</vt:lpstr>
      <vt:lpstr>The Potential method (recap)</vt:lpstr>
      <vt:lpstr>Potentials for expanding arrays</vt:lpstr>
      <vt:lpstr>Potentials for expanding arrays</vt:lpstr>
      <vt:lpstr>Not only doubling Trade-offs between time and space </vt:lpstr>
      <vt:lpstr>Expanding and shrinking arrays</vt:lpstr>
      <vt:lpstr>Expanding and shrinking arrays</vt:lpstr>
      <vt:lpstr>Expanding and shrinking arrays (Dynamic arrays)</vt:lpstr>
      <vt:lpstr>De-Amortization</vt:lpstr>
      <vt:lpstr>De-Amortized dynamic arrays</vt:lpstr>
      <vt:lpstr>De-Amortized dynamic arrays</vt:lpstr>
      <vt:lpstr>Amortized vs. Worst-case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Amortized Analysis</dc:title>
  <dc:creator>zwick@tau.ac.il</dc:creator>
  <cp:lastModifiedBy>zwick</cp:lastModifiedBy>
  <cp:revision>652</cp:revision>
  <dcterms:modified xsi:type="dcterms:W3CDTF">2018-03-04T20:21:54Z</dcterms:modified>
</cp:coreProperties>
</file>