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7.xml" ContentType="application/vnd.openxmlformats-officedocument.presentationml.tags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8.xml" ContentType="application/vnd.openxmlformats-officedocument.presentationml.tags+xml"/>
  <Override PartName="/ppt/notesSlides/notesSlide6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19.xml" ContentType="application/vnd.openxmlformats-officedocument.presentationml.tags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s/slide7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396" r:id="rId2"/>
    <p:sldId id="345" r:id="rId3"/>
    <p:sldId id="397" r:id="rId4"/>
    <p:sldId id="391" r:id="rId5"/>
    <p:sldId id="450" r:id="rId6"/>
    <p:sldId id="390" r:id="rId7"/>
    <p:sldId id="458" r:id="rId8"/>
    <p:sldId id="459" r:id="rId9"/>
    <p:sldId id="393" r:id="rId10"/>
    <p:sldId id="394" r:id="rId11"/>
    <p:sldId id="398" r:id="rId12"/>
    <p:sldId id="395" r:id="rId13"/>
    <p:sldId id="399" r:id="rId14"/>
    <p:sldId id="347" r:id="rId15"/>
    <p:sldId id="348" r:id="rId16"/>
    <p:sldId id="362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400" r:id="rId25"/>
    <p:sldId id="401" r:id="rId26"/>
    <p:sldId id="402" r:id="rId27"/>
    <p:sldId id="403" r:id="rId28"/>
    <p:sldId id="452" r:id="rId29"/>
    <p:sldId id="448" r:id="rId30"/>
    <p:sldId id="361" r:id="rId31"/>
    <p:sldId id="364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56" r:id="rId40"/>
    <p:sldId id="453" r:id="rId41"/>
    <p:sldId id="454" r:id="rId42"/>
    <p:sldId id="45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65" r:id="rId51"/>
    <p:sldId id="411" r:id="rId52"/>
    <p:sldId id="451" r:id="rId53"/>
    <p:sldId id="412" r:id="rId54"/>
    <p:sldId id="413" r:id="rId55"/>
    <p:sldId id="414" r:id="rId56"/>
    <p:sldId id="457" r:id="rId57"/>
    <p:sldId id="435" r:id="rId58"/>
    <p:sldId id="379" r:id="rId59"/>
    <p:sldId id="380" r:id="rId60"/>
    <p:sldId id="436" r:id="rId61"/>
    <p:sldId id="437" r:id="rId62"/>
    <p:sldId id="438" r:id="rId63"/>
    <p:sldId id="430" r:id="rId64"/>
    <p:sldId id="431" r:id="rId65"/>
    <p:sldId id="425" r:id="rId66"/>
    <p:sldId id="460" r:id="rId67"/>
    <p:sldId id="432" r:id="rId68"/>
    <p:sldId id="461" r:id="rId69"/>
    <p:sldId id="439" r:id="rId70"/>
    <p:sldId id="462" r:id="rId71"/>
    <p:sldId id="463" r:id="rId72"/>
    <p:sldId id="464" r:id="rId73"/>
    <p:sldId id="465" r:id="rId74"/>
    <p:sldId id="466" r:id="rId75"/>
    <p:sldId id="441" r:id="rId76"/>
    <p:sldId id="440" r:id="rId77"/>
    <p:sldId id="443" r:id="rId78"/>
    <p:sldId id="442" r:id="rId79"/>
    <p:sldId id="444" r:id="rId80"/>
    <p:sldId id="445" r:id="rId81"/>
    <p:sldId id="446" r:id="rId82"/>
    <p:sldId id="447" r:id="rId83"/>
  </p:sldIdLst>
  <p:sldSz cx="9144000" cy="6858000" type="screen4x3"/>
  <p:notesSz cx="6858000" cy="9117013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01D"/>
    <a:srgbClr val="FF000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 autoAdjust="0"/>
  </p:normalViewPr>
  <p:slideViewPr>
    <p:cSldViewPr snapToGrid="0">
      <p:cViewPr>
        <p:scale>
          <a:sx n="95" d="100"/>
          <a:sy n="95" d="100"/>
        </p:scale>
        <p:origin x="-145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03D59063-CA85-4393-B6EA-6FB9F8D761E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26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cs typeface="Times New Roman" pitchFamily="18" charset="0"/>
              </a:defRPr>
            </a:lvl1pPr>
          </a:lstStyle>
          <a:p>
            <a:fld id="{3FC745D3-6726-454E-AEC0-DDC20C44FA1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6080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227AD-C653-4716-9349-CB0242F8F4C1}" type="slidenum">
              <a:rPr lang="he-IL" smtClean="0"/>
              <a:pPr/>
              <a:t>65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227AD-C653-4716-9349-CB0242F8F4C1}" type="slidenum">
              <a:rPr lang="he-IL" smtClean="0"/>
              <a:pPr/>
              <a:t>67</a:t>
            </a:fld>
            <a:endParaRPr lang="he-IL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227AD-C653-4716-9349-CB0242F8F4C1}" type="slidenum">
              <a:rPr lang="he-IL" smtClean="0"/>
              <a:pPr/>
              <a:t>68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45D3-6726-454E-AEC0-DDC20C44FA1B}" type="slidenum">
              <a:rPr lang="he-IL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CE38-EC35-485B-B64A-D7FCEC0D19A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39B9-9DCB-4E75-9D3E-2526C5ECECA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F9DD6-3EA2-4FA4-B7B5-3F11ED93148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E02AD-9D88-4022-8115-0A6FDDA66E4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FCBEC-4D7E-4D98-87D4-522ED4C4495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EDC66-4FCA-40BA-9493-D0FFBE42FE0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B771A-F405-4B14-82B2-C7676DEE6D9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EC272-6EB8-4A28-9AAE-E8399F2CA89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449AF-BA13-484A-881D-CCD24E67094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BC60F-6529-48A5-B0B5-88AD8A8D3B9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B261C-336C-45FE-BAAF-7033795E72E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cs typeface="Times New Roman" pitchFamily="18" charset="0"/>
              </a:defRPr>
            </a:lvl1pPr>
          </a:lstStyle>
          <a:p>
            <a:fld id="{318596D1-7137-42CB-9D89-40B1202E0E93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6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9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0.png"/><Relationship Id="rId4" Type="http://schemas.openxmlformats.org/officeDocument/2006/relationships/tags" Target="../tags/tag10.xml"/><Relationship Id="rId9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16.xml"/><Relationship Id="rId7" Type="http://schemas.openxmlformats.org/officeDocument/2006/relationships/image" Target="../media/image15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Relationship Id="rId9" Type="http://schemas.openxmlformats.org/officeDocument/2006/relationships/image" Target="../media/image17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8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0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Relationship Id="rId4" Type="http://schemas.openxmlformats.org/officeDocument/2006/relationships/image" Target="../media/image21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4.xml"/><Relationship Id="rId7" Type="http://schemas.openxmlformats.org/officeDocument/2006/relationships/image" Target="../media/image22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6.png"/><Relationship Id="rId5" Type="http://schemas.openxmlformats.org/officeDocument/2006/relationships/tags" Target="../tags/tag26.xml"/><Relationship Id="rId10" Type="http://schemas.openxmlformats.org/officeDocument/2006/relationships/image" Target="../media/image25.png"/><Relationship Id="rId4" Type="http://schemas.openxmlformats.org/officeDocument/2006/relationships/tags" Target="../tags/tag25.xml"/><Relationship Id="rId9" Type="http://schemas.openxmlformats.org/officeDocument/2006/relationships/image" Target="../media/image24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ebdiis.unizar.es/asignaturas/EDA/AVLTree/avltree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03431"/>
            <a:ext cx="9144000" cy="1091284"/>
          </a:xfrm>
        </p:spPr>
        <p:txBody>
          <a:bodyPr/>
          <a:lstStyle/>
          <a:p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r>
              <a:rPr lang="da-DK" sz="5400" dirty="0" smtClean="0">
                <a:solidFill>
                  <a:srgbClr val="FF0000"/>
                </a:solidFill>
              </a:rPr>
              <a:t>Data Structures</a:t>
            </a:r>
            <a:r>
              <a:rPr lang="da-DK" sz="5400" dirty="0">
                <a:solidFill>
                  <a:srgbClr val="FF0000"/>
                </a:solidFill>
              </a:rPr>
              <a:t/>
            </a:r>
            <a:br>
              <a:rPr lang="da-DK" sz="5400" dirty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4321175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da-DK" sz="3200" dirty="0" smtClean="0">
                <a:solidFill>
                  <a:srgbClr val="0070C0"/>
                </a:solidFill>
                <a:latin typeface="Arial" pitchFamily="34" charset="0"/>
              </a:rPr>
              <a:t>Haim Kaplan </a:t>
            </a:r>
            <a:r>
              <a:rPr lang="da-DK" sz="3200" dirty="0" smtClean="0">
                <a:solidFill>
                  <a:srgbClr val="000000"/>
                </a:solidFill>
                <a:latin typeface="Arial" pitchFamily="34" charset="0"/>
              </a:rPr>
              <a:t>and</a:t>
            </a:r>
            <a:r>
              <a:rPr lang="da-DK" sz="3200" dirty="0" smtClean="0">
                <a:solidFill>
                  <a:srgbClr val="0070C0"/>
                </a:solidFill>
                <a:latin typeface="Arial" pitchFamily="34" charset="0"/>
              </a:rPr>
              <a:t> Uri </a:t>
            </a:r>
            <a:r>
              <a:rPr lang="da-DK" sz="3200" dirty="0">
                <a:solidFill>
                  <a:srgbClr val="0070C0"/>
                </a:solidFill>
                <a:latin typeface="Arial" pitchFamily="34" charset="0"/>
              </a:rPr>
              <a:t>Zwick</a:t>
            </a:r>
            <a:br>
              <a:rPr lang="da-DK" sz="32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da-DK" sz="3200" smtClean="0">
                <a:solidFill>
                  <a:srgbClr val="333399"/>
                </a:solidFill>
                <a:latin typeface="Arial" pitchFamily="34" charset="0"/>
              </a:rPr>
              <a:t>November 2012</a:t>
            </a:r>
            <a:endParaRPr lang="en-US" sz="3200" dirty="0">
              <a:solidFill>
                <a:srgbClr val="333399"/>
              </a:soli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46226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</a:rPr>
              <a:t>Lecture 4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Red</a:t>
            </a:r>
            <a:r>
              <a:rPr lang="en-US" sz="4000" dirty="0" smtClean="0">
                <a:solidFill>
                  <a:srgbClr val="2C001D"/>
                </a:solidFill>
                <a:latin typeface="Times New Roman" pitchFamily="18" charset="0"/>
              </a:rPr>
              <a:t>-Black</a:t>
            </a:r>
            <a:r>
              <a:rPr lang="en-US" sz="4000" dirty="0" smtClean="0">
                <a:solidFill>
                  <a:srgbClr val="009900"/>
                </a:solidFill>
                <a:latin typeface="Times New Roman" pitchFamily="18" charset="0"/>
              </a:rPr>
              <a:t> Trees</a:t>
            </a:r>
            <a:endParaRPr lang="en-US" sz="4000" dirty="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10</a:t>
            </a:fld>
            <a:endParaRPr lang="en-US"/>
          </a:p>
        </p:txBody>
      </p:sp>
      <p:sp>
        <p:nvSpPr>
          <p:cNvPr id="94213" name="Oval 5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8862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53340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Oval 12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Oval 13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57150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5105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42672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36576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>
            <a:off x="6019800" y="2667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0" name="Line 42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3" name="Line 45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4" name="Line 46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 flipH="1">
            <a:off x="5181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6" name="Line 48"/>
          <p:cNvSpPr>
            <a:spLocks noChangeShapeType="1"/>
          </p:cNvSpPr>
          <p:nvPr/>
        </p:nvSpPr>
        <p:spPr bwMode="auto">
          <a:xfrm>
            <a:off x="5562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7" name="Line 49"/>
          <p:cNvSpPr>
            <a:spLocks noChangeShapeType="1"/>
          </p:cNvSpPr>
          <p:nvPr/>
        </p:nvSpPr>
        <p:spPr bwMode="auto">
          <a:xfrm flipH="1"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8" name="Line 50"/>
          <p:cNvSpPr>
            <a:spLocks noChangeShapeType="1"/>
          </p:cNvSpPr>
          <p:nvPr/>
        </p:nvSpPr>
        <p:spPr bwMode="auto">
          <a:xfrm>
            <a:off x="4114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94217" idx="3"/>
            <a:endCxn id="94220" idx="7"/>
          </p:cNvCxnSpPr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4217" idx="5"/>
            <a:endCxn id="94221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4214" idx="5"/>
            <a:endCxn id="94223" idx="0"/>
          </p:cNvCxnSpPr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94214" idx="3"/>
            <a:endCxn id="94222" idx="0"/>
          </p:cNvCxnSpPr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94215" idx="4"/>
            <a:endCxn id="94219" idx="0"/>
          </p:cNvCxnSpPr>
          <p:nvPr/>
        </p:nvCxnSpPr>
        <p:spPr bwMode="auto">
          <a:xfrm rot="5400000">
            <a:off x="5372100" y="28575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94215" idx="2"/>
            <a:endCxn id="94218" idx="7"/>
          </p:cNvCxnSpPr>
          <p:nvPr/>
        </p:nvCxnSpPr>
        <p:spPr bwMode="auto">
          <a:xfrm rot="10800000" flipV="1">
            <a:off x="4146364" y="2590799"/>
            <a:ext cx="1568637" cy="806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10200"/>
            <a:ext cx="9144000" cy="1143000"/>
          </a:xfrm>
        </p:spPr>
        <p:txBody>
          <a:bodyPr/>
          <a:lstStyle/>
          <a:p>
            <a:r>
              <a:rPr lang="en-US" dirty="0" smtClean="0"/>
              <a:t>Fold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nodes into their parents</a:t>
            </a:r>
            <a:endParaRPr lang="en-US" dirty="0"/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 2-4 trees</a:t>
            </a:r>
            <a:r>
              <a:rPr lang="en-US" sz="4400" kern="0" dirty="0" smtClean="0">
                <a:solidFill>
                  <a:schemeClr val="tx2"/>
                </a:solidFill>
              </a:rPr>
              <a:t> </a:t>
            </a:r>
            <a:endParaRPr lang="en-US" sz="44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11</a:t>
            </a:fld>
            <a:endParaRPr lang="en-US"/>
          </a:p>
        </p:txBody>
      </p:sp>
      <p:sp>
        <p:nvSpPr>
          <p:cNvPr id="94213" name="Oval 5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8862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53340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82296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76200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7036526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6426926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57150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5105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42672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36576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>
            <a:off x="6019800" y="2667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 flipH="1">
            <a:off x="5181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6" name="Line 48"/>
          <p:cNvSpPr>
            <a:spLocks noChangeShapeType="1"/>
          </p:cNvSpPr>
          <p:nvPr/>
        </p:nvSpPr>
        <p:spPr bwMode="auto">
          <a:xfrm>
            <a:off x="5562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7" name="Line 49"/>
          <p:cNvSpPr>
            <a:spLocks noChangeShapeType="1"/>
          </p:cNvSpPr>
          <p:nvPr/>
        </p:nvSpPr>
        <p:spPr bwMode="auto">
          <a:xfrm flipH="1"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8" name="Line 50"/>
          <p:cNvSpPr>
            <a:spLocks noChangeShapeType="1"/>
          </p:cNvSpPr>
          <p:nvPr/>
        </p:nvSpPr>
        <p:spPr bwMode="auto">
          <a:xfrm>
            <a:off x="4114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" name="Straight Connector 57"/>
          <p:cNvCxnSpPr>
            <a:stCxn id="94214" idx="5"/>
            <a:endCxn id="94223" idx="0"/>
          </p:cNvCxnSpPr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94214" idx="3"/>
            <a:endCxn id="94222" idx="0"/>
          </p:cNvCxnSpPr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94215" idx="4"/>
            <a:endCxn id="94219" idx="0"/>
          </p:cNvCxnSpPr>
          <p:nvPr/>
        </p:nvCxnSpPr>
        <p:spPr bwMode="auto">
          <a:xfrm rot="5400000">
            <a:off x="5372100" y="28575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94215" idx="2"/>
            <a:endCxn id="94218" idx="7"/>
          </p:cNvCxnSpPr>
          <p:nvPr/>
        </p:nvCxnSpPr>
        <p:spPr bwMode="auto">
          <a:xfrm rot="10800000" flipV="1">
            <a:off x="4146364" y="2590799"/>
            <a:ext cx="1568637" cy="806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94217" idx="6"/>
            <a:endCxn id="94224" idx="0"/>
          </p:cNvCxnSpPr>
          <p:nvPr/>
        </p:nvCxnSpPr>
        <p:spPr bwMode="auto">
          <a:xfrm>
            <a:off x="7543800" y="3429000"/>
            <a:ext cx="7620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94217" idx="5"/>
            <a:endCxn id="94225" idx="0"/>
          </p:cNvCxnSpPr>
          <p:nvPr/>
        </p:nvCxnSpPr>
        <p:spPr bwMode="auto">
          <a:xfrm rot="16200000" flipH="1">
            <a:off x="7270563" y="3765362"/>
            <a:ext cx="654237" cy="197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94217" idx="3"/>
            <a:endCxn id="94226" idx="0"/>
          </p:cNvCxnSpPr>
          <p:nvPr/>
        </p:nvCxnSpPr>
        <p:spPr bwMode="auto">
          <a:xfrm rot="5400000">
            <a:off x="6871064" y="3778426"/>
            <a:ext cx="654237" cy="1709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94217" idx="2"/>
            <a:endCxn id="94227" idx="0"/>
          </p:cNvCxnSpPr>
          <p:nvPr/>
        </p:nvCxnSpPr>
        <p:spPr bwMode="auto">
          <a:xfrm rot="10800000" flipV="1">
            <a:off x="6503126" y="3429000"/>
            <a:ext cx="735874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0" y="517713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Height of 2-4 tree = </a:t>
            </a:r>
            <a:r>
              <a:rPr lang="en-US" sz="3200" b="1" dirty="0" smtClean="0">
                <a:latin typeface="+mn-lt"/>
              </a:rPr>
              <a:t>black</a:t>
            </a:r>
            <a:r>
              <a:rPr lang="en-US" sz="3200" dirty="0" smtClean="0">
                <a:latin typeface="+mn-lt"/>
              </a:rPr>
              <a:t> height of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3200" b="1" dirty="0" smtClean="0">
                <a:latin typeface="+mn-lt"/>
              </a:rPr>
              <a:t>-Black</a:t>
            </a:r>
            <a:r>
              <a:rPr lang="en-US" sz="3200" dirty="0" smtClean="0">
                <a:latin typeface="+mn-lt"/>
              </a:rPr>
              <a:t> tree</a:t>
            </a:r>
            <a:endParaRPr lang="en-US" sz="3200" dirty="0">
              <a:latin typeface="+mn-lt"/>
            </a:endParaRPr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 2-4 trees</a:t>
            </a:r>
            <a:r>
              <a:rPr lang="en-US" sz="4400" kern="0" dirty="0" smtClean="0">
                <a:solidFill>
                  <a:schemeClr val="tx2"/>
                </a:solidFill>
              </a:rPr>
              <a:t> </a:t>
            </a:r>
            <a:endParaRPr lang="en-US" sz="44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>
            <a:grpSpLocks noChangeAspect="1"/>
          </p:cNvGrpSpPr>
          <p:nvPr/>
        </p:nvGrpSpPr>
        <p:grpSpPr>
          <a:xfrm>
            <a:off x="1447800" y="1676400"/>
            <a:ext cx="6057900" cy="2114550"/>
            <a:chOff x="304800" y="1600200"/>
            <a:chExt cx="8077200" cy="2819400"/>
          </a:xfrm>
        </p:grpSpPr>
        <p:sp>
          <p:nvSpPr>
            <p:cNvPr id="94213" name="Oval 5" descr="‎25%‎"/>
            <p:cNvSpPr>
              <a:spLocks noChangeArrowheads="1"/>
            </p:cNvSpPr>
            <p:nvPr/>
          </p:nvSpPr>
          <p:spPr bwMode="auto">
            <a:xfrm>
              <a:off x="3352800" y="1600200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4" name="Oval 6"/>
            <p:cNvSpPr>
              <a:spLocks noChangeArrowheads="1"/>
            </p:cNvSpPr>
            <p:nvPr/>
          </p:nvSpPr>
          <p:spPr bwMode="auto">
            <a:xfrm>
              <a:off x="1371600" y="24384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auto">
            <a:xfrm>
              <a:off x="5715000" y="24384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72390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3886200" y="33528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9" name="Oval 11"/>
            <p:cNvSpPr>
              <a:spLocks noChangeArrowheads="1"/>
            </p:cNvSpPr>
            <p:nvPr/>
          </p:nvSpPr>
          <p:spPr bwMode="auto">
            <a:xfrm>
              <a:off x="5334000" y="33528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2" name="Oval 14"/>
            <p:cNvSpPr>
              <a:spLocks noChangeArrowheads="1"/>
            </p:cNvSpPr>
            <p:nvPr/>
          </p:nvSpPr>
          <p:spPr bwMode="auto">
            <a:xfrm>
              <a:off x="6096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3" name="Oval 15"/>
            <p:cNvSpPr>
              <a:spLocks noChangeArrowheads="1"/>
            </p:cNvSpPr>
            <p:nvPr/>
          </p:nvSpPr>
          <p:spPr bwMode="auto">
            <a:xfrm>
              <a:off x="2057400" y="3276600"/>
              <a:ext cx="304800" cy="304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4" name="Rectangle 16"/>
            <p:cNvSpPr>
              <a:spLocks noChangeArrowheads="1"/>
            </p:cNvSpPr>
            <p:nvPr/>
          </p:nvSpPr>
          <p:spPr bwMode="auto">
            <a:xfrm>
              <a:off x="82296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Rectangle 17"/>
            <p:cNvSpPr>
              <a:spLocks noChangeArrowheads="1"/>
            </p:cNvSpPr>
            <p:nvPr/>
          </p:nvSpPr>
          <p:spPr bwMode="auto">
            <a:xfrm>
              <a:off x="76200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Rectangle 18"/>
            <p:cNvSpPr>
              <a:spLocks noChangeArrowheads="1"/>
            </p:cNvSpPr>
            <p:nvPr/>
          </p:nvSpPr>
          <p:spPr bwMode="auto">
            <a:xfrm>
              <a:off x="7036526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7" name="Rectangle 19"/>
            <p:cNvSpPr>
              <a:spLocks noChangeArrowheads="1"/>
            </p:cNvSpPr>
            <p:nvPr/>
          </p:nvSpPr>
          <p:spPr bwMode="auto">
            <a:xfrm>
              <a:off x="6426926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8" name="Rectangle 20"/>
            <p:cNvSpPr>
              <a:spLocks noChangeArrowheads="1"/>
            </p:cNvSpPr>
            <p:nvPr/>
          </p:nvSpPr>
          <p:spPr bwMode="auto">
            <a:xfrm>
              <a:off x="57150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9" name="Rectangle 21"/>
            <p:cNvSpPr>
              <a:spLocks noChangeArrowheads="1"/>
            </p:cNvSpPr>
            <p:nvPr/>
          </p:nvSpPr>
          <p:spPr bwMode="auto">
            <a:xfrm>
              <a:off x="51054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0" name="Rectangle 22"/>
            <p:cNvSpPr>
              <a:spLocks noChangeArrowheads="1"/>
            </p:cNvSpPr>
            <p:nvPr/>
          </p:nvSpPr>
          <p:spPr bwMode="auto">
            <a:xfrm>
              <a:off x="42672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1" name="Rectangle 23"/>
            <p:cNvSpPr>
              <a:spLocks noChangeArrowheads="1"/>
            </p:cNvSpPr>
            <p:nvPr/>
          </p:nvSpPr>
          <p:spPr bwMode="auto">
            <a:xfrm>
              <a:off x="36576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2" name="Rectangle 24"/>
            <p:cNvSpPr>
              <a:spLocks noChangeArrowheads="1"/>
            </p:cNvSpPr>
            <p:nvPr/>
          </p:nvSpPr>
          <p:spPr bwMode="auto">
            <a:xfrm>
              <a:off x="24384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Rectangle 25"/>
            <p:cNvSpPr>
              <a:spLocks noChangeArrowheads="1"/>
            </p:cNvSpPr>
            <p:nvPr/>
          </p:nvSpPr>
          <p:spPr bwMode="auto">
            <a:xfrm>
              <a:off x="18288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4" name="Rectangle 26"/>
            <p:cNvSpPr>
              <a:spLocks noChangeArrowheads="1"/>
            </p:cNvSpPr>
            <p:nvPr/>
          </p:nvSpPr>
          <p:spPr bwMode="auto">
            <a:xfrm>
              <a:off x="9144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5" name="Rectangle 27"/>
            <p:cNvSpPr>
              <a:spLocks noChangeArrowheads="1"/>
            </p:cNvSpPr>
            <p:nvPr/>
          </p:nvSpPr>
          <p:spPr bwMode="auto">
            <a:xfrm>
              <a:off x="304800" y="4191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6" name="Line 28"/>
            <p:cNvSpPr>
              <a:spLocks noChangeShapeType="1"/>
            </p:cNvSpPr>
            <p:nvPr/>
          </p:nvSpPr>
          <p:spPr bwMode="auto">
            <a:xfrm flipH="1">
              <a:off x="1676400" y="1752600"/>
              <a:ext cx="1676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7" name="Line 29"/>
            <p:cNvSpPr>
              <a:spLocks noChangeShapeType="1"/>
            </p:cNvSpPr>
            <p:nvPr/>
          </p:nvSpPr>
          <p:spPr bwMode="auto">
            <a:xfrm>
              <a:off x="3657600" y="1752600"/>
              <a:ext cx="2057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3" name="Line 35"/>
            <p:cNvSpPr>
              <a:spLocks noChangeShapeType="1"/>
            </p:cNvSpPr>
            <p:nvPr/>
          </p:nvSpPr>
          <p:spPr bwMode="auto">
            <a:xfrm>
              <a:off x="6019800" y="2667000"/>
              <a:ext cx="1295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Line 47"/>
            <p:cNvSpPr>
              <a:spLocks noChangeShapeType="1"/>
            </p:cNvSpPr>
            <p:nvPr/>
          </p:nvSpPr>
          <p:spPr bwMode="auto">
            <a:xfrm flipH="1">
              <a:off x="5181600" y="3657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Line 48"/>
            <p:cNvSpPr>
              <a:spLocks noChangeShapeType="1"/>
            </p:cNvSpPr>
            <p:nvPr/>
          </p:nvSpPr>
          <p:spPr bwMode="auto">
            <a:xfrm>
              <a:off x="5562600" y="3657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7" name="Line 49"/>
            <p:cNvSpPr>
              <a:spLocks noChangeShapeType="1"/>
            </p:cNvSpPr>
            <p:nvPr/>
          </p:nvSpPr>
          <p:spPr bwMode="auto">
            <a:xfrm flipH="1">
              <a:off x="3733800" y="3657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8" name="Line 50"/>
            <p:cNvSpPr>
              <a:spLocks noChangeShapeType="1"/>
            </p:cNvSpPr>
            <p:nvPr/>
          </p:nvSpPr>
          <p:spPr bwMode="auto">
            <a:xfrm>
              <a:off x="4114800" y="3657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1" name="Line 53"/>
            <p:cNvSpPr>
              <a:spLocks noChangeShapeType="1"/>
            </p:cNvSpPr>
            <p:nvPr/>
          </p:nvSpPr>
          <p:spPr bwMode="auto">
            <a:xfrm flipH="1">
              <a:off x="1905000" y="3581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2" name="Line 54"/>
            <p:cNvSpPr>
              <a:spLocks noChangeShapeType="1"/>
            </p:cNvSpPr>
            <p:nvPr/>
          </p:nvSpPr>
          <p:spPr bwMode="auto">
            <a:xfrm>
              <a:off x="2286000" y="35814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3" name="Line 55"/>
            <p:cNvSpPr>
              <a:spLocks noChangeShapeType="1"/>
            </p:cNvSpPr>
            <p:nvPr/>
          </p:nvSpPr>
          <p:spPr bwMode="auto">
            <a:xfrm>
              <a:off x="838200" y="3581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4" name="Line 56"/>
            <p:cNvSpPr>
              <a:spLocks noChangeShapeType="1"/>
            </p:cNvSpPr>
            <p:nvPr/>
          </p:nvSpPr>
          <p:spPr bwMode="auto">
            <a:xfrm flipH="1">
              <a:off x="381000" y="35052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" name="Straight Connector 57"/>
            <p:cNvCxnSpPr>
              <a:stCxn id="94214" idx="5"/>
              <a:endCxn id="94223" idx="0"/>
            </p:cNvCxnSpPr>
            <p:nvPr/>
          </p:nvCxnSpPr>
          <p:spPr bwMode="auto">
            <a:xfrm rot="16200000" flipH="1">
              <a:off x="1631763" y="2698562"/>
              <a:ext cx="578037" cy="578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94214" idx="3"/>
              <a:endCxn id="94222" idx="0"/>
            </p:cNvCxnSpPr>
            <p:nvPr/>
          </p:nvCxnSpPr>
          <p:spPr bwMode="auto">
            <a:xfrm rot="5400000">
              <a:off x="800101" y="2660463"/>
              <a:ext cx="578037" cy="6542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94215" idx="4"/>
              <a:endCxn id="94219" idx="0"/>
            </p:cNvCxnSpPr>
            <p:nvPr/>
          </p:nvCxnSpPr>
          <p:spPr bwMode="auto">
            <a:xfrm rot="5400000">
              <a:off x="5372100" y="2857500"/>
              <a:ext cx="6096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94215" idx="2"/>
              <a:endCxn id="94218" idx="7"/>
            </p:cNvCxnSpPr>
            <p:nvPr/>
          </p:nvCxnSpPr>
          <p:spPr bwMode="auto">
            <a:xfrm rot="10800000" flipV="1">
              <a:off x="4146364" y="2590799"/>
              <a:ext cx="1568637" cy="8066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94217" idx="6"/>
              <a:endCxn id="94224" idx="0"/>
            </p:cNvCxnSpPr>
            <p:nvPr/>
          </p:nvCxnSpPr>
          <p:spPr bwMode="auto">
            <a:xfrm>
              <a:off x="7543800" y="3429000"/>
              <a:ext cx="7620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94217" idx="5"/>
              <a:endCxn id="94225" idx="0"/>
            </p:cNvCxnSpPr>
            <p:nvPr/>
          </p:nvCxnSpPr>
          <p:spPr bwMode="auto">
            <a:xfrm rot="16200000" flipH="1">
              <a:off x="7270563" y="3765362"/>
              <a:ext cx="654237" cy="1970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94217" idx="3"/>
              <a:endCxn id="94226" idx="0"/>
            </p:cNvCxnSpPr>
            <p:nvPr/>
          </p:nvCxnSpPr>
          <p:spPr bwMode="auto">
            <a:xfrm rot="5400000">
              <a:off x="6871064" y="3778426"/>
              <a:ext cx="654237" cy="1709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94217" idx="2"/>
              <a:endCxn id="94227" idx="0"/>
            </p:cNvCxnSpPr>
            <p:nvPr/>
          </p:nvCxnSpPr>
          <p:spPr bwMode="auto">
            <a:xfrm rot="10800000" flipV="1">
              <a:off x="6503126" y="3429000"/>
              <a:ext cx="735874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2" name="Picture 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173593" y="4321792"/>
            <a:ext cx="2234401" cy="4789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6" name="Picture 5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2754492" y="5124480"/>
            <a:ext cx="3072602" cy="438258"/>
          </a:xfrm>
          <a:prstGeom prst="rect">
            <a:avLst/>
          </a:prstGeom>
          <a:noFill/>
          <a:ln/>
          <a:effectLst/>
        </p:spPr>
      </p:pic>
      <p:pic>
        <p:nvPicPr>
          <p:cNvPr id="62" name="Picture 6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2714186" y="5886455"/>
            <a:ext cx="3153214" cy="438145"/>
          </a:xfrm>
          <a:prstGeom prst="rect">
            <a:avLst/>
          </a:prstGeom>
          <a:noFill/>
          <a:ln/>
          <a:effectLst/>
        </p:spPr>
      </p:pic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600" b="1" kern="0" dirty="0" smtClean="0">
                <a:solidFill>
                  <a:srgbClr val="FF0000"/>
                </a:solidFill>
              </a:rPr>
              <a:t>Red</a:t>
            </a:r>
            <a:r>
              <a:rPr lang="en-US" sz="3600" b="1" kern="0" dirty="0" smtClean="0">
                <a:solidFill>
                  <a:schemeClr val="tx2"/>
                </a:solidFill>
              </a:rPr>
              <a:t>-Black</a:t>
            </a:r>
            <a:r>
              <a:rPr lang="en-US" sz="3600" kern="0" dirty="0" smtClean="0">
                <a:solidFill>
                  <a:schemeClr val="tx2"/>
                </a:solidFill>
              </a:rPr>
              <a:t> trees </a:t>
            </a:r>
            <a:r>
              <a:rPr lang="en-US" sz="3600" kern="0" dirty="0" smtClean="0">
                <a:solidFill>
                  <a:schemeClr val="tx2"/>
                </a:solidFill>
                <a:sym typeface="Symbol"/>
              </a:rPr>
              <a:t>have logarithmic height</a:t>
            </a:r>
            <a:endParaRPr lang="en-US" sz="36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384E-727D-4DD6-AB00-1D9C68128C29}" type="slidenum">
              <a:rPr lang="he-IL"/>
              <a:pPr/>
              <a:t>13</a:t>
            </a:fld>
            <a:endParaRPr lang="da-DK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1785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Rotations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6"/>
          <p:cNvGrpSpPr/>
          <p:nvPr/>
        </p:nvGrpSpPr>
        <p:grpSpPr>
          <a:xfrm>
            <a:off x="781892" y="1941440"/>
            <a:ext cx="2400300" cy="4035290"/>
            <a:chOff x="1166200" y="1904996"/>
            <a:chExt cx="2400300" cy="4035290"/>
          </a:xfrm>
        </p:grpSpPr>
        <p:sp>
          <p:nvSpPr>
            <p:cNvPr id="10" name="Oval 57"/>
            <p:cNvSpPr>
              <a:spLocks noChangeArrowheads="1"/>
            </p:cNvSpPr>
            <p:nvPr/>
          </p:nvSpPr>
          <p:spPr bwMode="auto">
            <a:xfrm>
              <a:off x="2309200" y="1904996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Oval 62" descr="‎25%‎"/>
            <p:cNvSpPr>
              <a:spLocks noChangeArrowheads="1"/>
            </p:cNvSpPr>
            <p:nvPr/>
          </p:nvSpPr>
          <p:spPr bwMode="auto">
            <a:xfrm>
              <a:off x="1812244" y="2988362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72"/>
            <p:cNvSpPr>
              <a:spLocks noChangeArrowheads="1"/>
            </p:cNvSpPr>
            <p:nvPr/>
          </p:nvSpPr>
          <p:spPr bwMode="auto">
            <a:xfrm>
              <a:off x="2309200" y="43052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" name="AutoShape 73"/>
            <p:cNvSpPr>
              <a:spLocks noChangeArrowheads="1"/>
            </p:cNvSpPr>
            <p:nvPr/>
          </p:nvSpPr>
          <p:spPr bwMode="auto">
            <a:xfrm>
              <a:off x="2995000" y="30479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2" name="AutoShape 98"/>
            <p:cNvSpPr>
              <a:spLocks noChangeArrowheads="1"/>
            </p:cNvSpPr>
            <p:nvPr/>
          </p:nvSpPr>
          <p:spPr bwMode="auto">
            <a:xfrm>
              <a:off x="1166200" y="4305296"/>
              <a:ext cx="571500" cy="163499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cxnSp>
          <p:nvCxnSpPr>
            <p:cNvPr id="26" name="Straight Connector 25"/>
            <p:cNvCxnSpPr>
              <a:stCxn id="12" idx="3"/>
              <a:endCxn id="22" idx="0"/>
            </p:cNvCxnSpPr>
            <p:nvPr/>
          </p:nvCxnSpPr>
          <p:spPr bwMode="auto">
            <a:xfrm rot="5400000">
              <a:off x="1202231" y="3628327"/>
              <a:ext cx="926689" cy="427249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12" idx="5"/>
              <a:endCxn id="13" idx="0"/>
            </p:cNvCxnSpPr>
            <p:nvPr/>
          </p:nvCxnSpPr>
          <p:spPr bwMode="auto">
            <a:xfrm rot="16200000" flipH="1">
              <a:off x="1935375" y="3645719"/>
              <a:ext cx="926690" cy="392462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1861941" y="2474146"/>
              <a:ext cx="693122" cy="3353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0" idx="5"/>
              <a:endCxn id="14" idx="0"/>
            </p:cNvCxnSpPr>
            <p:nvPr/>
          </p:nvCxnSpPr>
          <p:spPr bwMode="auto">
            <a:xfrm rot="16200000" flipH="1">
              <a:off x="2613720" y="2380964"/>
              <a:ext cx="752756" cy="581306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oup 67"/>
          <p:cNvGrpSpPr/>
          <p:nvPr/>
        </p:nvGrpSpPr>
        <p:grpSpPr>
          <a:xfrm flipH="1">
            <a:off x="5360490" y="1974568"/>
            <a:ext cx="2400300" cy="3429000"/>
            <a:chOff x="1166200" y="1904996"/>
            <a:chExt cx="2400300" cy="3429000"/>
          </a:xfrm>
        </p:grpSpPr>
        <p:sp>
          <p:nvSpPr>
            <p:cNvPr id="69" name="Oval 57"/>
            <p:cNvSpPr>
              <a:spLocks noChangeArrowheads="1"/>
            </p:cNvSpPr>
            <p:nvPr/>
          </p:nvSpPr>
          <p:spPr bwMode="auto">
            <a:xfrm>
              <a:off x="2309200" y="1904996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Oval 62" descr="‎25%‎"/>
            <p:cNvSpPr>
              <a:spLocks noChangeArrowheads="1"/>
            </p:cNvSpPr>
            <p:nvPr/>
          </p:nvSpPr>
          <p:spPr bwMode="auto">
            <a:xfrm>
              <a:off x="1812244" y="2988362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AutoShape 72"/>
            <p:cNvSpPr>
              <a:spLocks noChangeArrowheads="1"/>
            </p:cNvSpPr>
            <p:nvPr/>
          </p:nvSpPr>
          <p:spPr bwMode="auto">
            <a:xfrm>
              <a:off x="2309200" y="43052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2" name="AutoShape 73"/>
            <p:cNvSpPr>
              <a:spLocks noChangeArrowheads="1"/>
            </p:cNvSpPr>
            <p:nvPr/>
          </p:nvSpPr>
          <p:spPr bwMode="auto">
            <a:xfrm>
              <a:off x="2995000" y="3047995"/>
              <a:ext cx="571500" cy="1719475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AutoShape 98"/>
            <p:cNvSpPr>
              <a:spLocks noChangeArrowheads="1"/>
            </p:cNvSpPr>
            <p:nvPr/>
          </p:nvSpPr>
          <p:spPr bwMode="auto">
            <a:xfrm>
              <a:off x="1166200" y="43052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4" name="Straight Connector 73"/>
            <p:cNvCxnSpPr>
              <a:stCxn id="70" idx="3"/>
              <a:endCxn id="73" idx="0"/>
            </p:cNvCxnSpPr>
            <p:nvPr/>
          </p:nvCxnSpPr>
          <p:spPr bwMode="auto">
            <a:xfrm rot="5400000">
              <a:off x="1202232" y="3628327"/>
              <a:ext cx="926690" cy="42725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0" idx="5"/>
              <a:endCxn id="71" idx="0"/>
            </p:cNvCxnSpPr>
            <p:nvPr/>
          </p:nvCxnSpPr>
          <p:spPr bwMode="auto">
            <a:xfrm rot="16200000" flipH="1">
              <a:off x="1935375" y="3645719"/>
              <a:ext cx="926690" cy="392462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69" idx="3"/>
              <a:endCxn id="70" idx="0"/>
            </p:cNvCxnSpPr>
            <p:nvPr/>
          </p:nvCxnSpPr>
          <p:spPr bwMode="auto">
            <a:xfrm rot="5400000">
              <a:off x="1861941" y="2474146"/>
              <a:ext cx="693122" cy="3353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69" idx="5"/>
              <a:endCxn id="72" idx="0"/>
            </p:cNvCxnSpPr>
            <p:nvPr/>
          </p:nvCxnSpPr>
          <p:spPr bwMode="auto">
            <a:xfrm rot="16200000" flipH="1">
              <a:off x="2613720" y="2380966"/>
              <a:ext cx="752754" cy="58130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Right Arrow 77"/>
          <p:cNvSpPr/>
          <p:nvPr/>
        </p:nvSpPr>
        <p:spPr bwMode="auto">
          <a:xfrm>
            <a:off x="3872948" y="2743200"/>
            <a:ext cx="1033669" cy="609600"/>
          </a:xfrm>
          <a:prstGeom prst="rightArrow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9" name="Right Arrow 78"/>
          <p:cNvSpPr/>
          <p:nvPr/>
        </p:nvSpPr>
        <p:spPr bwMode="auto">
          <a:xfrm rot="10800000">
            <a:off x="3872948" y="3942522"/>
            <a:ext cx="1033669" cy="609600"/>
          </a:xfrm>
          <a:prstGeom prst="rightArrow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74774" y="2213108"/>
            <a:ext cx="163001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rotate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74774" y="4644889"/>
            <a:ext cx="163001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 rotate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DE9-D562-4126-BBF5-89EBD9D15806}" type="slidenum">
              <a:rPr lang="he-IL"/>
              <a:pPr/>
              <a:t>14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</a:p>
        </p:txBody>
      </p:sp>
      <p:sp>
        <p:nvSpPr>
          <p:cNvPr id="9625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5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7" name="Oval 11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4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7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8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9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1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2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3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4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8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3" name="Line 37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4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5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6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7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8" name="Line 42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99" name="Line 43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01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02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303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>
            <a:stCxn id="96261" idx="5"/>
            <a:endCxn id="96263" idx="1"/>
          </p:cNvCxnSpPr>
          <p:nvPr/>
        </p:nvCxnSpPr>
        <p:spPr bwMode="auto">
          <a:xfrm rot="16200000" flipH="1">
            <a:off x="6318063" y="2355663"/>
            <a:ext cx="622674" cy="1308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96263" idx="5"/>
            <a:endCxn id="96267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6263" idx="3"/>
            <a:endCxn id="96266" idx="7"/>
          </p:cNvCxnSpPr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Left Arrow 49"/>
          <p:cNvSpPr/>
          <p:nvPr/>
        </p:nvSpPr>
        <p:spPr bwMode="auto">
          <a:xfrm rot="5400000">
            <a:off x="6042118" y="5384118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0798-4608-456E-B02D-54CB633E5DC8}" type="slidenum">
              <a:rPr lang="he-IL"/>
              <a:pPr/>
              <a:t>15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3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0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Oval 11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4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5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4" name="Line 34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0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1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2" name="Line 42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3" name="Line 43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4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5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6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7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28" name="Rectangle 48"/>
          <p:cNvSpPr>
            <a:spLocks noChangeArrowheads="1"/>
          </p:cNvSpPr>
          <p:nvPr/>
        </p:nvSpPr>
        <p:spPr bwMode="auto">
          <a:xfrm>
            <a:off x="65532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0" name="Oval 50" descr="‎25%‎"/>
          <p:cNvSpPr>
            <a:spLocks noChangeArrowheads="1"/>
          </p:cNvSpPr>
          <p:nvPr/>
        </p:nvSpPr>
        <p:spPr bwMode="auto">
          <a:xfrm>
            <a:off x="6172200" y="4876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>
            <a:off x="6400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2" name="Rectangle 52"/>
          <p:cNvSpPr>
            <a:spLocks noChangeArrowheads="1"/>
          </p:cNvSpPr>
          <p:nvPr/>
        </p:nvSpPr>
        <p:spPr bwMode="auto">
          <a:xfrm>
            <a:off x="59436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33" name="Line 53"/>
          <p:cNvSpPr>
            <a:spLocks noChangeShapeType="1"/>
          </p:cNvSpPr>
          <p:nvPr/>
        </p:nvSpPr>
        <p:spPr bwMode="auto">
          <a:xfrm flipH="1">
            <a:off x="6019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Straight Connector 55"/>
          <p:cNvCxnSpPr>
            <a:stCxn id="97287" idx="5"/>
            <a:endCxn id="97291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7287" idx="3"/>
            <a:endCxn id="97290" idx="7"/>
          </p:cNvCxnSpPr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97285" idx="5"/>
            <a:endCxn id="97287" idx="1"/>
          </p:cNvCxnSpPr>
          <p:nvPr/>
        </p:nvCxnSpPr>
        <p:spPr bwMode="auto">
          <a:xfrm rot="16200000" flipH="1">
            <a:off x="6318063" y="2355663"/>
            <a:ext cx="622674" cy="1308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Oval 1"/>
          <p:cNvSpPr/>
          <p:nvPr/>
        </p:nvSpPr>
        <p:spPr bwMode="auto">
          <a:xfrm rot="1413341">
            <a:off x="6053667" y="3892245"/>
            <a:ext cx="833246" cy="1524000"/>
          </a:xfrm>
          <a:prstGeom prst="ellipse">
            <a:avLst/>
          </a:prstGeom>
          <a:solidFill>
            <a:schemeClr val="accent1">
              <a:alpha val="35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C12D-0010-4470-BF61-254BA1391744}" type="slidenum">
              <a:rPr lang="he-IL"/>
              <a:pPr/>
              <a:t>16</a:t>
            </a:fld>
            <a:endParaRPr lang="en-US"/>
          </a:p>
        </p:txBody>
      </p:sp>
      <p:sp>
        <p:nvSpPr>
          <p:cNvPr id="112643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Oval 7" descr="‎25%‎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0" name="Rectangle 20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Rectangle 21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1" name="Line 41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2" name="Line 42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3" name="Line 4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4" name="Line 4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5" name="Line 4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6" name="Line 4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Rectangle 47"/>
          <p:cNvSpPr>
            <a:spLocks noChangeArrowheads="1"/>
          </p:cNvSpPr>
          <p:nvPr/>
        </p:nvSpPr>
        <p:spPr bwMode="auto">
          <a:xfrm>
            <a:off x="65532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8" name="Oval 48" descr="‎25%‎"/>
          <p:cNvSpPr>
            <a:spLocks noChangeArrowheads="1"/>
          </p:cNvSpPr>
          <p:nvPr/>
        </p:nvSpPr>
        <p:spPr bwMode="auto">
          <a:xfrm>
            <a:off x="6172200" y="4876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9" name="Line 49"/>
          <p:cNvSpPr>
            <a:spLocks noChangeShapeType="1"/>
          </p:cNvSpPr>
          <p:nvPr/>
        </p:nvSpPr>
        <p:spPr bwMode="auto">
          <a:xfrm>
            <a:off x="6400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0" name="Rectangle 50"/>
          <p:cNvSpPr>
            <a:spLocks noChangeArrowheads="1"/>
          </p:cNvSpPr>
          <p:nvPr/>
        </p:nvSpPr>
        <p:spPr bwMode="auto">
          <a:xfrm>
            <a:off x="59436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1" name="Line 51"/>
          <p:cNvSpPr>
            <a:spLocks noChangeShapeType="1"/>
          </p:cNvSpPr>
          <p:nvPr/>
        </p:nvSpPr>
        <p:spPr bwMode="auto">
          <a:xfrm flipH="1">
            <a:off x="6019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" name="Straight Connector 60"/>
          <p:cNvCxnSpPr>
            <a:stCxn id="112645" idx="5"/>
            <a:endCxn id="112647" idx="1"/>
          </p:cNvCxnSpPr>
          <p:nvPr/>
        </p:nvCxnSpPr>
        <p:spPr bwMode="auto">
          <a:xfrm rot="16200000" flipH="1">
            <a:off x="6318063" y="2355663"/>
            <a:ext cx="622674" cy="1308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12647" idx="5"/>
            <a:endCxn id="112651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12647" idx="3"/>
            <a:endCxn id="112650" idx="7"/>
          </p:cNvCxnSpPr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Left Arrow 53"/>
          <p:cNvSpPr/>
          <p:nvPr/>
        </p:nvSpPr>
        <p:spPr bwMode="auto">
          <a:xfrm rot="5400000">
            <a:off x="5737318" y="6205528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0BE9-7E8B-483B-BA6B-3591789C2AC2}" type="slidenum">
              <a:rPr lang="he-IL"/>
              <a:pPr/>
              <a:t>17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Oval 7" descr="‎25%‎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1600200" y="2743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H="1">
            <a:off x="838200" y="2743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Line 4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Line 4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47"/>
          <p:cNvSpPr>
            <a:spLocks noChangeArrowheads="1"/>
          </p:cNvSpPr>
          <p:nvPr/>
        </p:nvSpPr>
        <p:spPr bwMode="auto">
          <a:xfrm>
            <a:off x="65532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Oval 48" descr="‎25%‎"/>
          <p:cNvSpPr>
            <a:spLocks noChangeArrowheads="1"/>
          </p:cNvSpPr>
          <p:nvPr/>
        </p:nvSpPr>
        <p:spPr bwMode="auto">
          <a:xfrm>
            <a:off x="6172200" y="4876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>
            <a:off x="6400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79" name="Line 51"/>
          <p:cNvSpPr>
            <a:spLocks noChangeShapeType="1"/>
          </p:cNvSpPr>
          <p:nvPr/>
        </p:nvSpPr>
        <p:spPr bwMode="auto">
          <a:xfrm flipH="1">
            <a:off x="60198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0" name="Rectangle 52"/>
          <p:cNvSpPr>
            <a:spLocks noChangeArrowheads="1"/>
          </p:cNvSpPr>
          <p:nvPr/>
        </p:nvSpPr>
        <p:spPr bwMode="auto">
          <a:xfrm>
            <a:off x="6248400" y="6324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Oval 54" descr="‎25%‎"/>
          <p:cNvSpPr>
            <a:spLocks noChangeArrowheads="1"/>
          </p:cNvSpPr>
          <p:nvPr/>
        </p:nvSpPr>
        <p:spPr bwMode="auto">
          <a:xfrm>
            <a:off x="5867400" y="5715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3" name="Rectangle 55"/>
          <p:cNvSpPr>
            <a:spLocks noChangeArrowheads="1"/>
          </p:cNvSpPr>
          <p:nvPr/>
        </p:nvSpPr>
        <p:spPr bwMode="auto">
          <a:xfrm>
            <a:off x="5638800" y="6324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4" name="Line 56"/>
          <p:cNvSpPr>
            <a:spLocks noChangeShapeType="1"/>
          </p:cNvSpPr>
          <p:nvPr/>
        </p:nvSpPr>
        <p:spPr bwMode="auto">
          <a:xfrm>
            <a:off x="6096000" y="601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 flipH="1">
            <a:off x="5715000" y="601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Straight Connector 59"/>
          <p:cNvCxnSpPr>
            <a:stCxn id="99333" idx="5"/>
            <a:endCxn id="99335" idx="1"/>
          </p:cNvCxnSpPr>
          <p:nvPr/>
        </p:nvCxnSpPr>
        <p:spPr bwMode="auto">
          <a:xfrm rot="16200000" flipH="1">
            <a:off x="6318063" y="2355663"/>
            <a:ext cx="622674" cy="1308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E918-5546-43AB-B378-71FD18127313}" type="slidenum">
              <a:rPr lang="he-IL"/>
              <a:pPr/>
              <a:t>18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Use rotations</a:t>
            </a:r>
          </a:p>
        </p:txBody>
      </p:sp>
      <p:sp>
        <p:nvSpPr>
          <p:cNvPr id="100409" name="Oval 57"/>
          <p:cNvSpPr>
            <a:spLocks noChangeArrowheads="1"/>
          </p:cNvSpPr>
          <p:nvPr/>
        </p:nvSpPr>
        <p:spPr bwMode="auto">
          <a:xfrm>
            <a:off x="2590800" y="160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/>
              <a:t>x</a:t>
            </a:r>
          </a:p>
        </p:txBody>
      </p:sp>
      <p:sp>
        <p:nvSpPr>
          <p:cNvPr id="100411" name="Line 59"/>
          <p:cNvSpPr>
            <a:spLocks noChangeShapeType="1"/>
          </p:cNvSpPr>
          <p:nvPr/>
        </p:nvSpPr>
        <p:spPr bwMode="auto">
          <a:xfrm flipH="1">
            <a:off x="2438400" y="1905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Oval 62" descr="‎25%‎"/>
          <p:cNvSpPr>
            <a:spLocks noChangeArrowheads="1"/>
          </p:cNvSpPr>
          <p:nvPr/>
        </p:nvSpPr>
        <p:spPr bwMode="auto">
          <a:xfrm>
            <a:off x="2286000" y="2362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/>
              <a:t>y</a:t>
            </a:r>
          </a:p>
        </p:txBody>
      </p:sp>
      <p:sp>
        <p:nvSpPr>
          <p:cNvPr id="100424" name="AutoShape 72"/>
          <p:cNvSpPr>
            <a:spLocks noChangeArrowheads="1"/>
          </p:cNvSpPr>
          <p:nvPr/>
        </p:nvSpPr>
        <p:spPr bwMode="auto">
          <a:xfrm>
            <a:off x="2590800" y="32004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B</a:t>
            </a:r>
          </a:p>
        </p:txBody>
      </p:sp>
      <p:sp>
        <p:nvSpPr>
          <p:cNvPr id="100425" name="AutoShape 73"/>
          <p:cNvSpPr>
            <a:spLocks noChangeArrowheads="1"/>
          </p:cNvSpPr>
          <p:nvPr/>
        </p:nvSpPr>
        <p:spPr bwMode="auto">
          <a:xfrm>
            <a:off x="3048000" y="23622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</a:t>
            </a:r>
          </a:p>
        </p:txBody>
      </p:sp>
      <p:sp>
        <p:nvSpPr>
          <p:cNvPr id="100426" name="Oval 74"/>
          <p:cNvSpPr>
            <a:spLocks noChangeArrowheads="1"/>
          </p:cNvSpPr>
          <p:nvPr/>
        </p:nvSpPr>
        <p:spPr bwMode="auto">
          <a:xfrm>
            <a:off x="5943600" y="16002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y</a:t>
            </a:r>
          </a:p>
        </p:txBody>
      </p:sp>
      <p:sp>
        <p:nvSpPr>
          <p:cNvPr id="100435" name="AutoShape 83"/>
          <p:cNvSpPr>
            <a:spLocks noChangeArrowheads="1"/>
          </p:cNvSpPr>
          <p:nvPr/>
        </p:nvSpPr>
        <p:spPr bwMode="auto">
          <a:xfrm>
            <a:off x="5486400" y="23622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A</a:t>
            </a:r>
          </a:p>
        </p:txBody>
      </p:sp>
      <p:sp>
        <p:nvSpPr>
          <p:cNvPr id="100439" name="Oval 87" descr="‎25%‎"/>
          <p:cNvSpPr>
            <a:spLocks noChangeArrowheads="1"/>
          </p:cNvSpPr>
          <p:nvPr/>
        </p:nvSpPr>
        <p:spPr bwMode="auto">
          <a:xfrm>
            <a:off x="6553200" y="2438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/>
              <a:t>x</a:t>
            </a:r>
          </a:p>
        </p:txBody>
      </p:sp>
      <p:sp>
        <p:nvSpPr>
          <p:cNvPr id="100442" name="AutoShape 90"/>
          <p:cNvSpPr>
            <a:spLocks noChangeArrowheads="1"/>
          </p:cNvSpPr>
          <p:nvPr/>
        </p:nvSpPr>
        <p:spPr bwMode="auto">
          <a:xfrm>
            <a:off x="6172200" y="32004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0445" name="Line 93"/>
          <p:cNvSpPr>
            <a:spLocks noChangeShapeType="1"/>
          </p:cNvSpPr>
          <p:nvPr/>
        </p:nvSpPr>
        <p:spPr bwMode="auto">
          <a:xfrm>
            <a:off x="6248400" y="1828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47" name="AutoShape 95"/>
          <p:cNvSpPr>
            <a:spLocks noChangeArrowheads="1"/>
          </p:cNvSpPr>
          <p:nvPr/>
        </p:nvSpPr>
        <p:spPr bwMode="auto">
          <a:xfrm>
            <a:off x="6934200" y="32004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C</a:t>
            </a:r>
          </a:p>
        </p:txBody>
      </p:sp>
      <p:sp>
        <p:nvSpPr>
          <p:cNvPr id="100449" name="Text Box 97"/>
          <p:cNvSpPr txBox="1">
            <a:spLocks noChangeArrowheads="1"/>
          </p:cNvSpPr>
          <p:nvPr/>
        </p:nvSpPr>
        <p:spPr bwMode="auto">
          <a:xfrm>
            <a:off x="3810000" y="220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&lt;===&gt;</a:t>
            </a:r>
          </a:p>
        </p:txBody>
      </p:sp>
      <p:sp>
        <p:nvSpPr>
          <p:cNvPr id="100450" name="AutoShape 98"/>
          <p:cNvSpPr>
            <a:spLocks noChangeArrowheads="1"/>
          </p:cNvSpPr>
          <p:nvPr/>
        </p:nvSpPr>
        <p:spPr bwMode="auto">
          <a:xfrm>
            <a:off x="1828800" y="3200400"/>
            <a:ext cx="381000" cy="68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100451" name="Oval 99"/>
          <p:cNvSpPr>
            <a:spLocks noChangeArrowheads="1"/>
          </p:cNvSpPr>
          <p:nvPr/>
        </p:nvSpPr>
        <p:spPr bwMode="auto">
          <a:xfrm>
            <a:off x="2514600" y="41148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2" name="Rectangle 100"/>
          <p:cNvSpPr>
            <a:spLocks noChangeArrowheads="1"/>
          </p:cNvSpPr>
          <p:nvPr/>
        </p:nvSpPr>
        <p:spPr bwMode="auto">
          <a:xfrm>
            <a:off x="2895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4" name="Line 102"/>
          <p:cNvSpPr>
            <a:spLocks noChangeShapeType="1"/>
          </p:cNvSpPr>
          <p:nvPr/>
        </p:nvSpPr>
        <p:spPr bwMode="auto">
          <a:xfrm flipH="1">
            <a:off x="23622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5" name="Line 103"/>
          <p:cNvSpPr>
            <a:spLocks noChangeShapeType="1"/>
          </p:cNvSpPr>
          <p:nvPr/>
        </p:nvSpPr>
        <p:spPr bwMode="auto">
          <a:xfrm>
            <a:off x="27432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6" name="Rectangle 104"/>
          <p:cNvSpPr>
            <a:spLocks noChangeArrowheads="1"/>
          </p:cNvSpPr>
          <p:nvPr/>
        </p:nvSpPr>
        <p:spPr bwMode="auto">
          <a:xfrm>
            <a:off x="2590800" y="5715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7" name="Oval 105" descr="‎25%‎"/>
          <p:cNvSpPr>
            <a:spLocks noChangeArrowheads="1"/>
          </p:cNvSpPr>
          <p:nvPr/>
        </p:nvSpPr>
        <p:spPr bwMode="auto">
          <a:xfrm>
            <a:off x="2209800" y="4876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8" name="Line 106"/>
          <p:cNvSpPr>
            <a:spLocks noChangeShapeType="1"/>
          </p:cNvSpPr>
          <p:nvPr/>
        </p:nvSpPr>
        <p:spPr bwMode="auto">
          <a:xfrm>
            <a:off x="24384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59" name="Line 107"/>
          <p:cNvSpPr>
            <a:spLocks noChangeShapeType="1"/>
          </p:cNvSpPr>
          <p:nvPr/>
        </p:nvSpPr>
        <p:spPr bwMode="auto">
          <a:xfrm flipH="1">
            <a:off x="2057400" y="5181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0" name="Rectangle 108"/>
          <p:cNvSpPr>
            <a:spLocks noChangeArrowheads="1"/>
          </p:cNvSpPr>
          <p:nvPr/>
        </p:nvSpPr>
        <p:spPr bwMode="auto">
          <a:xfrm>
            <a:off x="2286000" y="6324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1" name="Oval 109" descr="‎25%‎"/>
          <p:cNvSpPr>
            <a:spLocks noChangeArrowheads="1"/>
          </p:cNvSpPr>
          <p:nvPr/>
        </p:nvSpPr>
        <p:spPr bwMode="auto">
          <a:xfrm>
            <a:off x="1905000" y="5715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2" name="Rectangle 110"/>
          <p:cNvSpPr>
            <a:spLocks noChangeArrowheads="1"/>
          </p:cNvSpPr>
          <p:nvPr/>
        </p:nvSpPr>
        <p:spPr bwMode="auto">
          <a:xfrm>
            <a:off x="1676400" y="6324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3" name="Line 111"/>
          <p:cNvSpPr>
            <a:spLocks noChangeShapeType="1"/>
          </p:cNvSpPr>
          <p:nvPr/>
        </p:nvSpPr>
        <p:spPr bwMode="auto">
          <a:xfrm>
            <a:off x="2133600" y="601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4" name="Line 112"/>
          <p:cNvSpPr>
            <a:spLocks noChangeShapeType="1"/>
          </p:cNvSpPr>
          <p:nvPr/>
        </p:nvSpPr>
        <p:spPr bwMode="auto">
          <a:xfrm flipH="1">
            <a:off x="1752600" y="6019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65" name="Text Box 113"/>
          <p:cNvSpPr txBox="1">
            <a:spLocks noChangeArrowheads="1"/>
          </p:cNvSpPr>
          <p:nvPr/>
        </p:nvSpPr>
        <p:spPr bwMode="auto">
          <a:xfrm>
            <a:off x="2057400" y="41068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00466" name="Text Box 114"/>
          <p:cNvSpPr txBox="1">
            <a:spLocks noChangeArrowheads="1"/>
          </p:cNvSpPr>
          <p:nvPr/>
        </p:nvSpPr>
        <p:spPr bwMode="auto">
          <a:xfrm>
            <a:off x="17526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</a:p>
        </p:txBody>
      </p:sp>
      <p:sp>
        <p:nvSpPr>
          <p:cNvPr id="100467" name="Text Box 115"/>
          <p:cNvSpPr txBox="1">
            <a:spLocks noChangeArrowheads="1"/>
          </p:cNvSpPr>
          <p:nvPr/>
        </p:nvSpPr>
        <p:spPr bwMode="auto">
          <a:xfrm>
            <a:off x="1447800" y="5486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</a:p>
        </p:txBody>
      </p:sp>
      <p:sp>
        <p:nvSpPr>
          <p:cNvPr id="100468" name="Oval 116"/>
          <p:cNvSpPr>
            <a:spLocks noChangeArrowheads="1"/>
          </p:cNvSpPr>
          <p:nvPr/>
        </p:nvSpPr>
        <p:spPr bwMode="auto">
          <a:xfrm>
            <a:off x="5638800" y="4122738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0" name="Line 118"/>
          <p:cNvSpPr>
            <a:spLocks noChangeShapeType="1"/>
          </p:cNvSpPr>
          <p:nvPr/>
        </p:nvSpPr>
        <p:spPr bwMode="auto">
          <a:xfrm flipH="1">
            <a:off x="5486400" y="442753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1" name="Line 119"/>
          <p:cNvSpPr>
            <a:spLocks noChangeShapeType="1"/>
          </p:cNvSpPr>
          <p:nvPr/>
        </p:nvSpPr>
        <p:spPr bwMode="auto">
          <a:xfrm>
            <a:off x="5867400" y="4427538"/>
            <a:ext cx="304800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6" name="Rectangle 124"/>
          <p:cNvSpPr>
            <a:spLocks noChangeArrowheads="1"/>
          </p:cNvSpPr>
          <p:nvPr/>
        </p:nvSpPr>
        <p:spPr bwMode="auto">
          <a:xfrm>
            <a:off x="5638800" y="5562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7" name="Oval 125" descr="‎25%‎"/>
          <p:cNvSpPr>
            <a:spLocks noChangeArrowheads="1"/>
          </p:cNvSpPr>
          <p:nvPr/>
        </p:nvSpPr>
        <p:spPr bwMode="auto">
          <a:xfrm>
            <a:off x="5257800" y="4953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8" name="Rectangle 126"/>
          <p:cNvSpPr>
            <a:spLocks noChangeArrowheads="1"/>
          </p:cNvSpPr>
          <p:nvPr/>
        </p:nvSpPr>
        <p:spPr bwMode="auto">
          <a:xfrm>
            <a:off x="5029200" y="5562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79" name="Line 127"/>
          <p:cNvSpPr>
            <a:spLocks noChangeShapeType="1"/>
          </p:cNvSpPr>
          <p:nvPr/>
        </p:nvSpPr>
        <p:spPr bwMode="auto">
          <a:xfrm>
            <a:off x="5486400" y="525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0" name="Line 128"/>
          <p:cNvSpPr>
            <a:spLocks noChangeShapeType="1"/>
          </p:cNvSpPr>
          <p:nvPr/>
        </p:nvSpPr>
        <p:spPr bwMode="auto">
          <a:xfrm flipH="1">
            <a:off x="51054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2" name="Text Box 130"/>
          <p:cNvSpPr txBox="1">
            <a:spLocks noChangeArrowheads="1"/>
          </p:cNvSpPr>
          <p:nvPr/>
        </p:nvSpPr>
        <p:spPr bwMode="auto">
          <a:xfrm>
            <a:off x="5334000" y="3810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</a:p>
        </p:txBody>
      </p:sp>
      <p:sp>
        <p:nvSpPr>
          <p:cNvPr id="100483" name="Text Box 131"/>
          <p:cNvSpPr txBox="1">
            <a:spLocks noChangeArrowheads="1"/>
          </p:cNvSpPr>
          <p:nvPr/>
        </p:nvSpPr>
        <p:spPr bwMode="auto">
          <a:xfrm>
            <a:off x="48006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</a:p>
        </p:txBody>
      </p:sp>
      <p:sp>
        <p:nvSpPr>
          <p:cNvPr id="100484" name="Rectangle 132"/>
          <p:cNvSpPr>
            <a:spLocks noChangeArrowheads="1"/>
          </p:cNvSpPr>
          <p:nvPr/>
        </p:nvSpPr>
        <p:spPr bwMode="auto">
          <a:xfrm>
            <a:off x="6477000" y="5562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5" name="Oval 133" descr="‎25%‎"/>
          <p:cNvSpPr>
            <a:spLocks noChangeArrowheads="1"/>
          </p:cNvSpPr>
          <p:nvPr/>
        </p:nvSpPr>
        <p:spPr bwMode="auto">
          <a:xfrm>
            <a:off x="6096000" y="4953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6" name="Rectangle 134"/>
          <p:cNvSpPr>
            <a:spLocks noChangeArrowheads="1"/>
          </p:cNvSpPr>
          <p:nvPr/>
        </p:nvSpPr>
        <p:spPr bwMode="auto">
          <a:xfrm>
            <a:off x="5867400" y="5562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7" name="Line 135"/>
          <p:cNvSpPr>
            <a:spLocks noChangeShapeType="1"/>
          </p:cNvSpPr>
          <p:nvPr/>
        </p:nvSpPr>
        <p:spPr bwMode="auto">
          <a:xfrm>
            <a:off x="6324600" y="525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8" name="Line 136"/>
          <p:cNvSpPr>
            <a:spLocks noChangeShapeType="1"/>
          </p:cNvSpPr>
          <p:nvPr/>
        </p:nvSpPr>
        <p:spPr bwMode="auto">
          <a:xfrm flipH="1">
            <a:off x="5943600" y="5257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89" name="Text Box 137"/>
          <p:cNvSpPr txBox="1">
            <a:spLocks noChangeArrowheads="1"/>
          </p:cNvSpPr>
          <p:nvPr/>
        </p:nvSpPr>
        <p:spPr bwMode="auto">
          <a:xfrm>
            <a:off x="57912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00490" name="Text Box 138"/>
          <p:cNvSpPr txBox="1">
            <a:spLocks noChangeArrowheads="1"/>
          </p:cNvSpPr>
          <p:nvPr/>
        </p:nvSpPr>
        <p:spPr bwMode="auto">
          <a:xfrm>
            <a:off x="36576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===&gt;</a:t>
            </a:r>
          </a:p>
        </p:txBody>
      </p:sp>
      <p:cxnSp>
        <p:nvCxnSpPr>
          <p:cNvPr id="59" name="Straight Connector 58"/>
          <p:cNvCxnSpPr>
            <a:stCxn id="100414" idx="3"/>
            <a:endCxn id="100450" idx="0"/>
          </p:cNvCxnSpPr>
          <p:nvPr/>
        </p:nvCxnSpPr>
        <p:spPr bwMode="auto">
          <a:xfrm rot="5400000">
            <a:off x="1885951" y="2755713"/>
            <a:ext cx="578037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100414" idx="5"/>
            <a:endCxn id="100424" idx="0"/>
          </p:cNvCxnSpPr>
          <p:nvPr/>
        </p:nvCxnSpPr>
        <p:spPr bwMode="auto">
          <a:xfrm rot="16200000" flipH="1">
            <a:off x="2374713" y="2793812"/>
            <a:ext cx="578037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100409" idx="5"/>
            <a:endCxn id="100425" idx="0"/>
          </p:cNvCxnSpPr>
          <p:nvPr/>
        </p:nvCxnSpPr>
        <p:spPr bwMode="auto">
          <a:xfrm rot="16200000" flipH="1">
            <a:off x="2793813" y="1917512"/>
            <a:ext cx="501837" cy="3875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0439" idx="3"/>
            <a:endCxn id="100442" idx="0"/>
          </p:cNvCxnSpPr>
          <p:nvPr/>
        </p:nvCxnSpPr>
        <p:spPr bwMode="auto">
          <a:xfrm rot="5400000">
            <a:off x="6229351" y="2831913"/>
            <a:ext cx="501837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00439" idx="5"/>
            <a:endCxn id="100447" idx="0"/>
          </p:cNvCxnSpPr>
          <p:nvPr/>
        </p:nvCxnSpPr>
        <p:spPr bwMode="auto">
          <a:xfrm rot="16200000" flipH="1">
            <a:off x="6718113" y="2793812"/>
            <a:ext cx="501837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0426" idx="3"/>
            <a:endCxn id="100435" idx="0"/>
          </p:cNvCxnSpPr>
          <p:nvPr/>
        </p:nvCxnSpPr>
        <p:spPr bwMode="auto">
          <a:xfrm rot="5400000">
            <a:off x="5581651" y="1955613"/>
            <a:ext cx="501837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4D93-6FA2-40CD-AACE-2E5A36F9BF15}" type="slidenum">
              <a:rPr lang="he-IL"/>
              <a:pPr/>
              <a:t>19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9" name="Oval 3" descr="‎25%‎"/>
          <p:cNvSpPr>
            <a:spLocks noChangeArrowheads="1"/>
          </p:cNvSpPr>
          <p:nvPr/>
        </p:nvSpPr>
        <p:spPr bwMode="auto">
          <a:xfrm>
            <a:off x="1839913" y="1371600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750888" y="1831975"/>
            <a:ext cx="166687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Oval 5"/>
          <p:cNvSpPr>
            <a:spLocks noChangeArrowheads="1"/>
          </p:cNvSpPr>
          <p:nvPr/>
        </p:nvSpPr>
        <p:spPr bwMode="auto">
          <a:xfrm>
            <a:off x="3140075" y="1831975"/>
            <a:ext cx="166688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2" name="Oval 6" descr="‎25%‎"/>
          <p:cNvSpPr>
            <a:spLocks noChangeArrowheads="1"/>
          </p:cNvSpPr>
          <p:nvPr/>
        </p:nvSpPr>
        <p:spPr bwMode="auto">
          <a:xfrm>
            <a:off x="2343150" y="2293938"/>
            <a:ext cx="168275" cy="166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Oval 7" descr="‎25%‎"/>
          <p:cNvSpPr>
            <a:spLocks noChangeArrowheads="1"/>
          </p:cNvSpPr>
          <p:nvPr/>
        </p:nvSpPr>
        <p:spPr bwMode="auto">
          <a:xfrm>
            <a:off x="3978275" y="2293938"/>
            <a:ext cx="166688" cy="166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1924050" y="2754313"/>
            <a:ext cx="166688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2720975" y="2754313"/>
            <a:ext cx="166688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4354513" y="2754313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Oval 12"/>
          <p:cNvSpPr>
            <a:spLocks noChangeArrowheads="1"/>
          </p:cNvSpPr>
          <p:nvPr/>
        </p:nvSpPr>
        <p:spPr bwMode="auto">
          <a:xfrm>
            <a:off x="331788" y="2293938"/>
            <a:ext cx="166687" cy="1666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Oval 13"/>
          <p:cNvSpPr>
            <a:spLocks noChangeArrowheads="1"/>
          </p:cNvSpPr>
          <p:nvPr/>
        </p:nvSpPr>
        <p:spPr bwMode="auto">
          <a:xfrm>
            <a:off x="1127125" y="2293938"/>
            <a:ext cx="168275" cy="1666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4564063" y="321627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4229100" y="32162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2930525" y="3216275"/>
            <a:ext cx="82550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2593975" y="32162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2133600" y="32162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20"/>
          <p:cNvSpPr>
            <a:spLocks noChangeArrowheads="1"/>
          </p:cNvSpPr>
          <p:nvPr/>
        </p:nvSpPr>
        <p:spPr bwMode="auto">
          <a:xfrm>
            <a:off x="1798638" y="3216275"/>
            <a:ext cx="82550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1336675" y="27971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1001713" y="279717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9" name="Rectangle 23"/>
          <p:cNvSpPr>
            <a:spLocks noChangeArrowheads="1"/>
          </p:cNvSpPr>
          <p:nvPr/>
        </p:nvSpPr>
        <p:spPr bwMode="auto">
          <a:xfrm>
            <a:off x="498475" y="27971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0" name="Rectangle 24"/>
          <p:cNvSpPr>
            <a:spLocks noChangeArrowheads="1"/>
          </p:cNvSpPr>
          <p:nvPr/>
        </p:nvSpPr>
        <p:spPr bwMode="auto">
          <a:xfrm>
            <a:off x="163513" y="279717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 flipH="1">
            <a:off x="917575" y="1455738"/>
            <a:ext cx="92233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>
            <a:off x="2008188" y="1455738"/>
            <a:ext cx="113188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Line 27"/>
          <p:cNvSpPr>
            <a:spLocks noChangeShapeType="1"/>
          </p:cNvSpPr>
          <p:nvPr/>
        </p:nvSpPr>
        <p:spPr bwMode="auto">
          <a:xfrm flipH="1">
            <a:off x="2468563" y="1958975"/>
            <a:ext cx="671512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3306763" y="1958975"/>
            <a:ext cx="671512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4144963" y="2419350"/>
            <a:ext cx="252412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Line 30"/>
          <p:cNvSpPr>
            <a:spLocks noChangeShapeType="1"/>
          </p:cNvSpPr>
          <p:nvPr/>
        </p:nvSpPr>
        <p:spPr bwMode="auto">
          <a:xfrm flipH="1">
            <a:off x="3684588" y="2419350"/>
            <a:ext cx="293687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Line 31"/>
          <p:cNvSpPr>
            <a:spLocks noChangeShapeType="1"/>
          </p:cNvSpPr>
          <p:nvPr/>
        </p:nvSpPr>
        <p:spPr bwMode="auto">
          <a:xfrm>
            <a:off x="2511425" y="2419350"/>
            <a:ext cx="250825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H="1">
            <a:off x="2049463" y="2419350"/>
            <a:ext cx="293687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Line 33"/>
          <p:cNvSpPr>
            <a:spLocks noChangeShapeType="1"/>
          </p:cNvSpPr>
          <p:nvPr/>
        </p:nvSpPr>
        <p:spPr bwMode="auto">
          <a:xfrm flipH="1">
            <a:off x="4270375" y="2922588"/>
            <a:ext cx="12700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>
            <a:off x="4479925" y="2922588"/>
            <a:ext cx="12700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H="1">
            <a:off x="2636838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Line 38"/>
          <p:cNvSpPr>
            <a:spLocks noChangeShapeType="1"/>
          </p:cNvSpPr>
          <p:nvPr/>
        </p:nvSpPr>
        <p:spPr bwMode="auto">
          <a:xfrm>
            <a:off x="2846388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Line 39"/>
          <p:cNvSpPr>
            <a:spLocks noChangeShapeType="1"/>
          </p:cNvSpPr>
          <p:nvPr/>
        </p:nvSpPr>
        <p:spPr bwMode="auto">
          <a:xfrm flipH="1">
            <a:off x="1839913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2049463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>
            <a:off x="876300" y="2000250"/>
            <a:ext cx="293688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flipH="1">
            <a:off x="457200" y="2000250"/>
            <a:ext cx="334963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9" name="Line 43"/>
          <p:cNvSpPr>
            <a:spLocks noChangeShapeType="1"/>
          </p:cNvSpPr>
          <p:nvPr/>
        </p:nvSpPr>
        <p:spPr bwMode="auto">
          <a:xfrm flipH="1">
            <a:off x="1042988" y="2460625"/>
            <a:ext cx="12700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20" name="Line 44"/>
          <p:cNvSpPr>
            <a:spLocks noChangeShapeType="1"/>
          </p:cNvSpPr>
          <p:nvPr/>
        </p:nvSpPr>
        <p:spPr bwMode="auto">
          <a:xfrm>
            <a:off x="1252538" y="2460625"/>
            <a:ext cx="12700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Line 45"/>
          <p:cNvSpPr>
            <a:spLocks noChangeShapeType="1"/>
          </p:cNvSpPr>
          <p:nvPr/>
        </p:nvSpPr>
        <p:spPr bwMode="auto">
          <a:xfrm>
            <a:off x="457200" y="2460625"/>
            <a:ext cx="84138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22" name="Line 46"/>
          <p:cNvSpPr>
            <a:spLocks noChangeShapeType="1"/>
          </p:cNvSpPr>
          <p:nvPr/>
        </p:nvSpPr>
        <p:spPr bwMode="auto">
          <a:xfrm flipH="1">
            <a:off x="204788" y="2419350"/>
            <a:ext cx="1270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48" name="Oval 72"/>
          <p:cNvSpPr>
            <a:spLocks noChangeArrowheads="1"/>
          </p:cNvSpPr>
          <p:nvPr/>
        </p:nvSpPr>
        <p:spPr bwMode="auto">
          <a:xfrm>
            <a:off x="3559175" y="2754313"/>
            <a:ext cx="166688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Rectangle 73"/>
          <p:cNvSpPr>
            <a:spLocks noChangeArrowheads="1"/>
          </p:cNvSpPr>
          <p:nvPr/>
        </p:nvSpPr>
        <p:spPr bwMode="auto">
          <a:xfrm>
            <a:off x="3768725" y="3216275"/>
            <a:ext cx="82550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0" name="Line 74"/>
          <p:cNvSpPr>
            <a:spLocks noChangeShapeType="1"/>
          </p:cNvSpPr>
          <p:nvPr/>
        </p:nvSpPr>
        <p:spPr bwMode="auto">
          <a:xfrm flipH="1">
            <a:off x="3475038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1" name="Line 75"/>
          <p:cNvSpPr>
            <a:spLocks noChangeShapeType="1"/>
          </p:cNvSpPr>
          <p:nvPr/>
        </p:nvSpPr>
        <p:spPr bwMode="auto">
          <a:xfrm>
            <a:off x="3684588" y="29225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2" name="Rectangle 76"/>
          <p:cNvSpPr>
            <a:spLocks noChangeArrowheads="1"/>
          </p:cNvSpPr>
          <p:nvPr/>
        </p:nvSpPr>
        <p:spPr bwMode="auto">
          <a:xfrm>
            <a:off x="3600450" y="363537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3" name="Oval 77" descr="‎25%‎"/>
          <p:cNvSpPr>
            <a:spLocks noChangeArrowheads="1"/>
          </p:cNvSpPr>
          <p:nvPr/>
        </p:nvSpPr>
        <p:spPr bwMode="auto">
          <a:xfrm>
            <a:off x="3390900" y="3173413"/>
            <a:ext cx="168275" cy="1682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4" name="Line 78"/>
          <p:cNvSpPr>
            <a:spLocks noChangeShapeType="1"/>
          </p:cNvSpPr>
          <p:nvPr/>
        </p:nvSpPr>
        <p:spPr bwMode="auto">
          <a:xfrm>
            <a:off x="3516313" y="33416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5" name="Line 79"/>
          <p:cNvSpPr>
            <a:spLocks noChangeShapeType="1"/>
          </p:cNvSpPr>
          <p:nvPr/>
        </p:nvSpPr>
        <p:spPr bwMode="auto">
          <a:xfrm flipH="1">
            <a:off x="3306763" y="3341688"/>
            <a:ext cx="12541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6" name="Rectangle 80"/>
          <p:cNvSpPr>
            <a:spLocks noChangeArrowheads="1"/>
          </p:cNvSpPr>
          <p:nvPr/>
        </p:nvSpPr>
        <p:spPr bwMode="auto">
          <a:xfrm>
            <a:off x="3432175" y="3970338"/>
            <a:ext cx="84138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7" name="Oval 81" descr="‎25%‎"/>
          <p:cNvSpPr>
            <a:spLocks noChangeArrowheads="1"/>
          </p:cNvSpPr>
          <p:nvPr/>
        </p:nvSpPr>
        <p:spPr bwMode="auto">
          <a:xfrm>
            <a:off x="3222625" y="3635375"/>
            <a:ext cx="168275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8" name="Rectangle 82"/>
          <p:cNvSpPr>
            <a:spLocks noChangeArrowheads="1"/>
          </p:cNvSpPr>
          <p:nvPr/>
        </p:nvSpPr>
        <p:spPr bwMode="auto">
          <a:xfrm>
            <a:off x="3097213" y="3970338"/>
            <a:ext cx="84137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59" name="Line 83"/>
          <p:cNvSpPr>
            <a:spLocks noChangeShapeType="1"/>
          </p:cNvSpPr>
          <p:nvPr/>
        </p:nvSpPr>
        <p:spPr bwMode="auto">
          <a:xfrm>
            <a:off x="3349625" y="3802063"/>
            <a:ext cx="8255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60" name="Line 84"/>
          <p:cNvSpPr>
            <a:spLocks noChangeShapeType="1"/>
          </p:cNvSpPr>
          <p:nvPr/>
        </p:nvSpPr>
        <p:spPr bwMode="auto">
          <a:xfrm flipH="1">
            <a:off x="3140075" y="3802063"/>
            <a:ext cx="125413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61" name="Text Box 85"/>
          <p:cNvSpPr txBox="1">
            <a:spLocks noChangeArrowheads="1"/>
          </p:cNvSpPr>
          <p:nvPr/>
        </p:nvSpPr>
        <p:spPr bwMode="auto">
          <a:xfrm>
            <a:off x="3306763" y="2749550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x</a:t>
            </a:r>
          </a:p>
        </p:txBody>
      </p:sp>
      <p:sp>
        <p:nvSpPr>
          <p:cNvPr id="101462" name="Text Box 86"/>
          <p:cNvSpPr txBox="1">
            <a:spLocks noChangeArrowheads="1"/>
          </p:cNvSpPr>
          <p:nvPr/>
        </p:nvSpPr>
        <p:spPr bwMode="auto">
          <a:xfrm>
            <a:off x="3140075" y="3089275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</a:p>
        </p:txBody>
      </p:sp>
      <p:sp>
        <p:nvSpPr>
          <p:cNvPr id="101463" name="Text Box 87"/>
          <p:cNvSpPr txBox="1">
            <a:spLocks noChangeArrowheads="1"/>
          </p:cNvSpPr>
          <p:nvPr/>
        </p:nvSpPr>
        <p:spPr bwMode="auto">
          <a:xfrm>
            <a:off x="2971800" y="3508375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</a:p>
        </p:txBody>
      </p:sp>
      <p:sp>
        <p:nvSpPr>
          <p:cNvPr id="101466" name="Oval 90" descr="‎25%‎"/>
          <p:cNvSpPr>
            <a:spLocks noChangeArrowheads="1"/>
          </p:cNvSpPr>
          <p:nvPr/>
        </p:nvSpPr>
        <p:spPr bwMode="auto">
          <a:xfrm>
            <a:off x="5791200" y="3703638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67" name="Oval 91"/>
          <p:cNvSpPr>
            <a:spLocks noChangeArrowheads="1"/>
          </p:cNvSpPr>
          <p:nvPr/>
        </p:nvSpPr>
        <p:spPr bwMode="auto">
          <a:xfrm>
            <a:off x="4702175" y="4164013"/>
            <a:ext cx="166688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68" name="Oval 92"/>
          <p:cNvSpPr>
            <a:spLocks noChangeArrowheads="1"/>
          </p:cNvSpPr>
          <p:nvPr/>
        </p:nvSpPr>
        <p:spPr bwMode="auto">
          <a:xfrm>
            <a:off x="7091363" y="4164013"/>
            <a:ext cx="166687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69" name="Oval 93" descr="‎25%‎"/>
          <p:cNvSpPr>
            <a:spLocks noChangeArrowheads="1"/>
          </p:cNvSpPr>
          <p:nvPr/>
        </p:nvSpPr>
        <p:spPr bwMode="auto">
          <a:xfrm>
            <a:off x="6294438" y="4625975"/>
            <a:ext cx="168275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0" name="Oval 94" descr="‎25%‎"/>
          <p:cNvSpPr>
            <a:spLocks noChangeArrowheads="1"/>
          </p:cNvSpPr>
          <p:nvPr/>
        </p:nvSpPr>
        <p:spPr bwMode="auto">
          <a:xfrm>
            <a:off x="7929563" y="4625975"/>
            <a:ext cx="166687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1" name="Oval 95"/>
          <p:cNvSpPr>
            <a:spLocks noChangeArrowheads="1"/>
          </p:cNvSpPr>
          <p:nvPr/>
        </p:nvSpPr>
        <p:spPr bwMode="auto">
          <a:xfrm>
            <a:off x="5875338" y="5086350"/>
            <a:ext cx="166687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2" name="Oval 96"/>
          <p:cNvSpPr>
            <a:spLocks noChangeArrowheads="1"/>
          </p:cNvSpPr>
          <p:nvPr/>
        </p:nvSpPr>
        <p:spPr bwMode="auto">
          <a:xfrm>
            <a:off x="6672263" y="5086350"/>
            <a:ext cx="166687" cy="1682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3" name="Oval 97"/>
          <p:cNvSpPr>
            <a:spLocks noChangeArrowheads="1"/>
          </p:cNvSpPr>
          <p:nvPr/>
        </p:nvSpPr>
        <p:spPr bwMode="auto">
          <a:xfrm>
            <a:off x="8305800" y="5086350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4" name="Oval 98"/>
          <p:cNvSpPr>
            <a:spLocks noChangeArrowheads="1"/>
          </p:cNvSpPr>
          <p:nvPr/>
        </p:nvSpPr>
        <p:spPr bwMode="auto">
          <a:xfrm>
            <a:off x="4283075" y="4625975"/>
            <a:ext cx="166688" cy="1666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5" name="Oval 99"/>
          <p:cNvSpPr>
            <a:spLocks noChangeArrowheads="1"/>
          </p:cNvSpPr>
          <p:nvPr/>
        </p:nvSpPr>
        <p:spPr bwMode="auto">
          <a:xfrm>
            <a:off x="5078413" y="4625975"/>
            <a:ext cx="168275" cy="1666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6" name="Rectangle 100"/>
          <p:cNvSpPr>
            <a:spLocks noChangeArrowheads="1"/>
          </p:cNvSpPr>
          <p:nvPr/>
        </p:nvSpPr>
        <p:spPr bwMode="auto">
          <a:xfrm>
            <a:off x="8515350" y="5546725"/>
            <a:ext cx="84138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7" name="Rectangle 101"/>
          <p:cNvSpPr>
            <a:spLocks noChangeArrowheads="1"/>
          </p:cNvSpPr>
          <p:nvPr/>
        </p:nvSpPr>
        <p:spPr bwMode="auto">
          <a:xfrm>
            <a:off x="8180388" y="554672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8" name="Rectangle 102"/>
          <p:cNvSpPr>
            <a:spLocks noChangeArrowheads="1"/>
          </p:cNvSpPr>
          <p:nvPr/>
        </p:nvSpPr>
        <p:spPr bwMode="auto">
          <a:xfrm>
            <a:off x="6881813" y="5546725"/>
            <a:ext cx="82550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79" name="Rectangle 103"/>
          <p:cNvSpPr>
            <a:spLocks noChangeArrowheads="1"/>
          </p:cNvSpPr>
          <p:nvPr/>
        </p:nvSpPr>
        <p:spPr bwMode="auto">
          <a:xfrm>
            <a:off x="6545263" y="554672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0" name="Rectangle 104"/>
          <p:cNvSpPr>
            <a:spLocks noChangeArrowheads="1"/>
          </p:cNvSpPr>
          <p:nvPr/>
        </p:nvSpPr>
        <p:spPr bwMode="auto">
          <a:xfrm>
            <a:off x="6084888" y="5546725"/>
            <a:ext cx="84137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1" name="Rectangle 105"/>
          <p:cNvSpPr>
            <a:spLocks noChangeArrowheads="1"/>
          </p:cNvSpPr>
          <p:nvPr/>
        </p:nvSpPr>
        <p:spPr bwMode="auto">
          <a:xfrm>
            <a:off x="5749925" y="5546725"/>
            <a:ext cx="82550" cy="1254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2" name="Rectangle 106"/>
          <p:cNvSpPr>
            <a:spLocks noChangeArrowheads="1"/>
          </p:cNvSpPr>
          <p:nvPr/>
        </p:nvSpPr>
        <p:spPr bwMode="auto">
          <a:xfrm>
            <a:off x="5287963" y="5127625"/>
            <a:ext cx="84137" cy="12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3" name="Rectangle 107"/>
          <p:cNvSpPr>
            <a:spLocks noChangeArrowheads="1"/>
          </p:cNvSpPr>
          <p:nvPr/>
        </p:nvSpPr>
        <p:spPr bwMode="auto">
          <a:xfrm>
            <a:off x="4953000" y="5127625"/>
            <a:ext cx="84138" cy="12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4" name="Rectangle 108"/>
          <p:cNvSpPr>
            <a:spLocks noChangeArrowheads="1"/>
          </p:cNvSpPr>
          <p:nvPr/>
        </p:nvSpPr>
        <p:spPr bwMode="auto">
          <a:xfrm>
            <a:off x="4449763" y="5127625"/>
            <a:ext cx="84137" cy="12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5" name="Rectangle 109"/>
          <p:cNvSpPr>
            <a:spLocks noChangeArrowheads="1"/>
          </p:cNvSpPr>
          <p:nvPr/>
        </p:nvSpPr>
        <p:spPr bwMode="auto">
          <a:xfrm>
            <a:off x="4114800" y="5127625"/>
            <a:ext cx="84138" cy="127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6" name="Line 110"/>
          <p:cNvSpPr>
            <a:spLocks noChangeShapeType="1"/>
          </p:cNvSpPr>
          <p:nvPr/>
        </p:nvSpPr>
        <p:spPr bwMode="auto">
          <a:xfrm flipH="1">
            <a:off x="4868863" y="3787775"/>
            <a:ext cx="922337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7" name="Line 111"/>
          <p:cNvSpPr>
            <a:spLocks noChangeShapeType="1"/>
          </p:cNvSpPr>
          <p:nvPr/>
        </p:nvSpPr>
        <p:spPr bwMode="auto">
          <a:xfrm>
            <a:off x="5959475" y="3787775"/>
            <a:ext cx="1131888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8" name="Line 112"/>
          <p:cNvSpPr>
            <a:spLocks noChangeShapeType="1"/>
          </p:cNvSpPr>
          <p:nvPr/>
        </p:nvSpPr>
        <p:spPr bwMode="auto">
          <a:xfrm flipH="1">
            <a:off x="6419850" y="4291013"/>
            <a:ext cx="671513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89" name="Line 113"/>
          <p:cNvSpPr>
            <a:spLocks noChangeShapeType="1"/>
          </p:cNvSpPr>
          <p:nvPr/>
        </p:nvSpPr>
        <p:spPr bwMode="auto">
          <a:xfrm>
            <a:off x="7258050" y="4291013"/>
            <a:ext cx="671513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0" name="Line 114"/>
          <p:cNvSpPr>
            <a:spLocks noChangeShapeType="1"/>
          </p:cNvSpPr>
          <p:nvPr/>
        </p:nvSpPr>
        <p:spPr bwMode="auto">
          <a:xfrm>
            <a:off x="8096250" y="4751388"/>
            <a:ext cx="252413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1" name="Line 115"/>
          <p:cNvSpPr>
            <a:spLocks noChangeShapeType="1"/>
          </p:cNvSpPr>
          <p:nvPr/>
        </p:nvSpPr>
        <p:spPr bwMode="auto">
          <a:xfrm flipH="1">
            <a:off x="7635875" y="4751388"/>
            <a:ext cx="2936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2" name="Line 116"/>
          <p:cNvSpPr>
            <a:spLocks noChangeShapeType="1"/>
          </p:cNvSpPr>
          <p:nvPr/>
        </p:nvSpPr>
        <p:spPr bwMode="auto">
          <a:xfrm>
            <a:off x="6462713" y="4751388"/>
            <a:ext cx="250825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3" name="Line 117"/>
          <p:cNvSpPr>
            <a:spLocks noChangeShapeType="1"/>
          </p:cNvSpPr>
          <p:nvPr/>
        </p:nvSpPr>
        <p:spPr bwMode="auto">
          <a:xfrm flipH="1">
            <a:off x="6000750" y="4751388"/>
            <a:ext cx="293688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4" name="Line 118"/>
          <p:cNvSpPr>
            <a:spLocks noChangeShapeType="1"/>
          </p:cNvSpPr>
          <p:nvPr/>
        </p:nvSpPr>
        <p:spPr bwMode="auto">
          <a:xfrm flipH="1">
            <a:off x="8221663" y="5254625"/>
            <a:ext cx="1270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5" name="Line 119"/>
          <p:cNvSpPr>
            <a:spLocks noChangeShapeType="1"/>
          </p:cNvSpPr>
          <p:nvPr/>
        </p:nvSpPr>
        <p:spPr bwMode="auto">
          <a:xfrm>
            <a:off x="8431213" y="5254625"/>
            <a:ext cx="1270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6" name="Line 120"/>
          <p:cNvSpPr>
            <a:spLocks noChangeShapeType="1"/>
          </p:cNvSpPr>
          <p:nvPr/>
        </p:nvSpPr>
        <p:spPr bwMode="auto">
          <a:xfrm flipH="1">
            <a:off x="6588125" y="5254625"/>
            <a:ext cx="125413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7" name="Line 121"/>
          <p:cNvSpPr>
            <a:spLocks noChangeShapeType="1"/>
          </p:cNvSpPr>
          <p:nvPr/>
        </p:nvSpPr>
        <p:spPr bwMode="auto">
          <a:xfrm>
            <a:off x="6797675" y="5254625"/>
            <a:ext cx="125413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8" name="Line 122"/>
          <p:cNvSpPr>
            <a:spLocks noChangeShapeType="1"/>
          </p:cNvSpPr>
          <p:nvPr/>
        </p:nvSpPr>
        <p:spPr bwMode="auto">
          <a:xfrm flipH="1">
            <a:off x="5791200" y="5254625"/>
            <a:ext cx="125413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99" name="Line 123"/>
          <p:cNvSpPr>
            <a:spLocks noChangeShapeType="1"/>
          </p:cNvSpPr>
          <p:nvPr/>
        </p:nvSpPr>
        <p:spPr bwMode="auto">
          <a:xfrm>
            <a:off x="6000750" y="5254625"/>
            <a:ext cx="125413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0" name="Line 124"/>
          <p:cNvSpPr>
            <a:spLocks noChangeShapeType="1"/>
          </p:cNvSpPr>
          <p:nvPr/>
        </p:nvSpPr>
        <p:spPr bwMode="auto">
          <a:xfrm>
            <a:off x="4827588" y="4332288"/>
            <a:ext cx="293687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1" name="Line 125"/>
          <p:cNvSpPr>
            <a:spLocks noChangeShapeType="1"/>
          </p:cNvSpPr>
          <p:nvPr/>
        </p:nvSpPr>
        <p:spPr bwMode="auto">
          <a:xfrm flipH="1">
            <a:off x="4408488" y="4332288"/>
            <a:ext cx="33496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2" name="Line 126"/>
          <p:cNvSpPr>
            <a:spLocks noChangeShapeType="1"/>
          </p:cNvSpPr>
          <p:nvPr/>
        </p:nvSpPr>
        <p:spPr bwMode="auto">
          <a:xfrm flipH="1">
            <a:off x="4994275" y="4792663"/>
            <a:ext cx="12700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3" name="Line 127"/>
          <p:cNvSpPr>
            <a:spLocks noChangeShapeType="1"/>
          </p:cNvSpPr>
          <p:nvPr/>
        </p:nvSpPr>
        <p:spPr bwMode="auto">
          <a:xfrm>
            <a:off x="5203825" y="4792663"/>
            <a:ext cx="127000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4" name="Line 128"/>
          <p:cNvSpPr>
            <a:spLocks noChangeShapeType="1"/>
          </p:cNvSpPr>
          <p:nvPr/>
        </p:nvSpPr>
        <p:spPr bwMode="auto">
          <a:xfrm>
            <a:off x="4408488" y="4792663"/>
            <a:ext cx="84137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5" name="Line 129"/>
          <p:cNvSpPr>
            <a:spLocks noChangeShapeType="1"/>
          </p:cNvSpPr>
          <p:nvPr/>
        </p:nvSpPr>
        <p:spPr bwMode="auto">
          <a:xfrm flipH="1">
            <a:off x="4156075" y="4751388"/>
            <a:ext cx="12700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6" name="Oval 130"/>
          <p:cNvSpPr>
            <a:spLocks noChangeArrowheads="1"/>
          </p:cNvSpPr>
          <p:nvPr/>
        </p:nvSpPr>
        <p:spPr bwMode="auto">
          <a:xfrm>
            <a:off x="7551738" y="5086350"/>
            <a:ext cx="168275" cy="1682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7" name="Line 131"/>
          <p:cNvSpPr>
            <a:spLocks noChangeShapeType="1"/>
          </p:cNvSpPr>
          <p:nvPr/>
        </p:nvSpPr>
        <p:spPr bwMode="auto">
          <a:xfrm flipH="1">
            <a:off x="7467600" y="5254625"/>
            <a:ext cx="125413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8" name="Line 132"/>
          <p:cNvSpPr>
            <a:spLocks noChangeShapeType="1"/>
          </p:cNvSpPr>
          <p:nvPr/>
        </p:nvSpPr>
        <p:spPr bwMode="auto">
          <a:xfrm>
            <a:off x="7677150" y="5254625"/>
            <a:ext cx="1682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09" name="Rectangle 133"/>
          <p:cNvSpPr>
            <a:spLocks noChangeArrowheads="1"/>
          </p:cNvSpPr>
          <p:nvPr/>
        </p:nvSpPr>
        <p:spPr bwMode="auto">
          <a:xfrm>
            <a:off x="7551738" y="5878513"/>
            <a:ext cx="84137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0" name="Oval 134" descr="‎25%‎"/>
          <p:cNvSpPr>
            <a:spLocks noChangeArrowheads="1"/>
          </p:cNvSpPr>
          <p:nvPr/>
        </p:nvSpPr>
        <p:spPr bwMode="auto">
          <a:xfrm>
            <a:off x="7342188" y="5543550"/>
            <a:ext cx="168275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1" name="Rectangle 135"/>
          <p:cNvSpPr>
            <a:spLocks noChangeArrowheads="1"/>
          </p:cNvSpPr>
          <p:nvPr/>
        </p:nvSpPr>
        <p:spPr bwMode="auto">
          <a:xfrm>
            <a:off x="7216775" y="5878513"/>
            <a:ext cx="84138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2" name="Line 136"/>
          <p:cNvSpPr>
            <a:spLocks noChangeShapeType="1"/>
          </p:cNvSpPr>
          <p:nvPr/>
        </p:nvSpPr>
        <p:spPr bwMode="auto">
          <a:xfrm>
            <a:off x="7467600" y="5710238"/>
            <a:ext cx="84138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3" name="Line 137"/>
          <p:cNvSpPr>
            <a:spLocks noChangeShapeType="1"/>
          </p:cNvSpPr>
          <p:nvPr/>
        </p:nvSpPr>
        <p:spPr bwMode="auto">
          <a:xfrm flipH="1">
            <a:off x="7258050" y="5710238"/>
            <a:ext cx="125413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4" name="Text Box 138"/>
          <p:cNvSpPr txBox="1">
            <a:spLocks noChangeArrowheads="1"/>
          </p:cNvSpPr>
          <p:nvPr/>
        </p:nvSpPr>
        <p:spPr bwMode="auto">
          <a:xfrm>
            <a:off x="7239000" y="4876800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</a:p>
        </p:txBody>
      </p:sp>
      <p:sp>
        <p:nvSpPr>
          <p:cNvPr id="101515" name="Text Box 139"/>
          <p:cNvSpPr txBox="1">
            <a:spLocks noChangeArrowheads="1"/>
          </p:cNvSpPr>
          <p:nvPr/>
        </p:nvSpPr>
        <p:spPr bwMode="auto">
          <a:xfrm>
            <a:off x="7010400" y="5334000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z</a:t>
            </a:r>
          </a:p>
        </p:txBody>
      </p:sp>
      <p:sp>
        <p:nvSpPr>
          <p:cNvPr id="101516" name="Rectangle 140"/>
          <p:cNvSpPr>
            <a:spLocks noChangeArrowheads="1"/>
          </p:cNvSpPr>
          <p:nvPr/>
        </p:nvSpPr>
        <p:spPr bwMode="auto">
          <a:xfrm>
            <a:off x="8012113" y="5878513"/>
            <a:ext cx="84137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7" name="Oval 141" descr="‎25%‎"/>
          <p:cNvSpPr>
            <a:spLocks noChangeArrowheads="1"/>
          </p:cNvSpPr>
          <p:nvPr/>
        </p:nvSpPr>
        <p:spPr bwMode="auto">
          <a:xfrm>
            <a:off x="7802563" y="5543550"/>
            <a:ext cx="168275" cy="1666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8" name="Rectangle 142"/>
          <p:cNvSpPr>
            <a:spLocks noChangeArrowheads="1"/>
          </p:cNvSpPr>
          <p:nvPr/>
        </p:nvSpPr>
        <p:spPr bwMode="auto">
          <a:xfrm>
            <a:off x="7677150" y="5878513"/>
            <a:ext cx="84138" cy="125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19" name="Line 143"/>
          <p:cNvSpPr>
            <a:spLocks noChangeShapeType="1"/>
          </p:cNvSpPr>
          <p:nvPr/>
        </p:nvSpPr>
        <p:spPr bwMode="auto">
          <a:xfrm>
            <a:off x="7929563" y="5710238"/>
            <a:ext cx="8255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20" name="Line 144"/>
          <p:cNvSpPr>
            <a:spLocks noChangeShapeType="1"/>
          </p:cNvSpPr>
          <p:nvPr/>
        </p:nvSpPr>
        <p:spPr bwMode="auto">
          <a:xfrm flipH="1">
            <a:off x="7720013" y="5710238"/>
            <a:ext cx="125412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521" name="Text Box 145"/>
          <p:cNvSpPr txBox="1">
            <a:spLocks noChangeArrowheads="1"/>
          </p:cNvSpPr>
          <p:nvPr/>
        </p:nvSpPr>
        <p:spPr bwMode="auto">
          <a:xfrm>
            <a:off x="7486650" y="5334000"/>
            <a:ext cx="20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</a:p>
        </p:txBody>
      </p:sp>
      <p:sp>
        <p:nvSpPr>
          <p:cNvPr id="101522" name="Text Box 146"/>
          <p:cNvSpPr txBox="1">
            <a:spLocks noChangeArrowheads="1"/>
          </p:cNvSpPr>
          <p:nvPr/>
        </p:nvSpPr>
        <p:spPr bwMode="auto">
          <a:xfrm>
            <a:off x="1828800" y="4495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====&gt;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988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4400" b="1" dirty="0" smtClean="0">
                <a:latin typeface="+mn-lt"/>
              </a:rPr>
              <a:t>-Black</a:t>
            </a:r>
            <a:r>
              <a:rPr lang="en-US" sz="4400" dirty="0" smtClean="0">
                <a:latin typeface="+mn-lt"/>
              </a:rPr>
              <a:t> trees</a:t>
            </a:r>
            <a:br>
              <a:rPr lang="en-US" sz="4400" dirty="0" smtClean="0">
                <a:latin typeface="+mn-lt"/>
              </a:rPr>
            </a:br>
            <a:r>
              <a:rPr lang="en-US" dirty="0" smtClean="0">
                <a:solidFill>
                  <a:srgbClr val="C00000"/>
                </a:solidFill>
                <a:latin typeface="+mn-lt"/>
              </a:rPr>
              <a:t>[Bayer 1972]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[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Guibas-Sedgewick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1978]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Oval 5" descr="‎25%‎"/>
          <p:cNvSpPr>
            <a:spLocks noChangeArrowheads="1"/>
          </p:cNvSpPr>
          <p:nvPr/>
        </p:nvSpPr>
        <p:spPr bwMode="auto">
          <a:xfrm>
            <a:off x="3352800" y="213031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1371600" y="296851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7"/>
          <p:cNvSpPr>
            <a:spLocks noChangeArrowheads="1"/>
          </p:cNvSpPr>
          <p:nvPr/>
        </p:nvSpPr>
        <p:spPr bwMode="auto">
          <a:xfrm>
            <a:off x="4343400" y="373051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8" descr="‎25%‎"/>
          <p:cNvSpPr>
            <a:spLocks noChangeArrowheads="1"/>
          </p:cNvSpPr>
          <p:nvPr/>
        </p:nvSpPr>
        <p:spPr bwMode="auto">
          <a:xfrm>
            <a:off x="5715000" y="296851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7239000" y="380671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3" descr="‎25%‎"/>
          <p:cNvSpPr>
            <a:spLocks noChangeArrowheads="1"/>
          </p:cNvSpPr>
          <p:nvPr/>
        </p:nvSpPr>
        <p:spPr bwMode="auto">
          <a:xfrm>
            <a:off x="7924800" y="464491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H="1">
            <a:off x="1676400" y="228271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3657600" y="228271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>
            <a:off x="4495800" y="319711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6019800" y="319711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Straight Connector 25"/>
          <p:cNvCxnSpPr>
            <a:stCxn id="20" idx="5"/>
            <a:endCxn id="21" idx="1"/>
          </p:cNvCxnSpPr>
          <p:nvPr/>
        </p:nvCxnSpPr>
        <p:spPr bwMode="auto">
          <a:xfrm rot="16200000" flipH="1">
            <a:off x="7422963" y="414307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0" y="52545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6858000" y="44925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8305800" y="5278458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800600" y="44163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3962400" y="44163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914400" y="37305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905000" y="373051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" name="Straight Connector 33"/>
          <p:cNvCxnSpPr>
            <a:stCxn id="17" idx="5"/>
            <a:endCxn id="33" idx="0"/>
          </p:cNvCxnSpPr>
          <p:nvPr/>
        </p:nvCxnSpPr>
        <p:spPr bwMode="auto">
          <a:xfrm rot="16200000" flipH="1">
            <a:off x="1555563" y="3304872"/>
            <a:ext cx="5018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7" idx="3"/>
            <a:endCxn id="32" idx="0"/>
          </p:cNvCxnSpPr>
          <p:nvPr/>
        </p:nvCxnSpPr>
        <p:spPr bwMode="auto">
          <a:xfrm rot="5400000">
            <a:off x="952501" y="3266773"/>
            <a:ext cx="501837" cy="425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8" idx="3"/>
            <a:endCxn id="31" idx="0"/>
          </p:cNvCxnSpPr>
          <p:nvPr/>
        </p:nvCxnSpPr>
        <p:spPr bwMode="auto">
          <a:xfrm rot="5400000">
            <a:off x="4000501" y="402877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8" idx="5"/>
            <a:endCxn id="30" idx="0"/>
          </p:cNvCxnSpPr>
          <p:nvPr/>
        </p:nvCxnSpPr>
        <p:spPr bwMode="auto">
          <a:xfrm rot="16200000" flipH="1">
            <a:off x="4527363" y="4066872"/>
            <a:ext cx="4256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0" idx="3"/>
            <a:endCxn id="28" idx="0"/>
          </p:cNvCxnSpPr>
          <p:nvPr/>
        </p:nvCxnSpPr>
        <p:spPr bwMode="auto">
          <a:xfrm rot="5400000">
            <a:off x="6896101" y="410497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1" idx="3"/>
            <a:endCxn id="27" idx="0"/>
          </p:cNvCxnSpPr>
          <p:nvPr/>
        </p:nvCxnSpPr>
        <p:spPr bwMode="auto">
          <a:xfrm rot="5400000">
            <a:off x="7658101" y="4943173"/>
            <a:ext cx="3494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1" idx="5"/>
            <a:endCxn id="29" idx="0"/>
          </p:cNvCxnSpPr>
          <p:nvPr/>
        </p:nvCxnSpPr>
        <p:spPr bwMode="auto">
          <a:xfrm rot="16200000" flipH="1">
            <a:off x="8096789" y="4993246"/>
            <a:ext cx="373385" cy="197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990600" y="5278458"/>
            <a:ext cx="33974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External leaves</a:t>
            </a:r>
            <a:endParaRPr lang="he-IL" sz="3200" dirty="0"/>
          </a:p>
        </p:txBody>
      </p:sp>
      <p:cxnSp>
        <p:nvCxnSpPr>
          <p:cNvPr id="4" name="Straight Arrow Connector 3"/>
          <p:cNvCxnSpPr>
            <a:stCxn id="2" idx="0"/>
          </p:cNvCxnSpPr>
          <p:nvPr/>
        </p:nvCxnSpPr>
        <p:spPr bwMode="auto">
          <a:xfrm flipV="1">
            <a:off x="2689319" y="4721110"/>
            <a:ext cx="968281" cy="55734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8D91-FAB3-4CD9-A9DA-C6B68161CE33}" type="slidenum">
              <a:rPr lang="he-IL"/>
              <a:pPr/>
              <a:t>20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85" name="Oval 61" descr="‎25%‎"/>
          <p:cNvSpPr>
            <a:spLocks noChangeArrowheads="1"/>
          </p:cNvSpPr>
          <p:nvPr/>
        </p:nvSpPr>
        <p:spPr bwMode="auto">
          <a:xfrm>
            <a:off x="3540125" y="1524000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6" name="Oval 62"/>
          <p:cNvSpPr>
            <a:spLocks noChangeArrowheads="1"/>
          </p:cNvSpPr>
          <p:nvPr/>
        </p:nvSpPr>
        <p:spPr bwMode="auto">
          <a:xfrm>
            <a:off x="1982788" y="2182813"/>
            <a:ext cx="238125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7" name="Oval 63"/>
          <p:cNvSpPr>
            <a:spLocks noChangeArrowheads="1"/>
          </p:cNvSpPr>
          <p:nvPr/>
        </p:nvSpPr>
        <p:spPr bwMode="auto">
          <a:xfrm>
            <a:off x="5399088" y="2182813"/>
            <a:ext cx="239712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8" name="Oval 64" descr="‎25%‎"/>
          <p:cNvSpPr>
            <a:spLocks noChangeArrowheads="1"/>
          </p:cNvSpPr>
          <p:nvPr/>
        </p:nvSpPr>
        <p:spPr bwMode="auto">
          <a:xfrm>
            <a:off x="4260850" y="2843213"/>
            <a:ext cx="239713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9" name="Oval 65" descr="‎25%‎"/>
          <p:cNvSpPr>
            <a:spLocks noChangeArrowheads="1"/>
          </p:cNvSpPr>
          <p:nvPr/>
        </p:nvSpPr>
        <p:spPr bwMode="auto">
          <a:xfrm>
            <a:off x="6599238" y="2843213"/>
            <a:ext cx="238125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0" name="Oval 66"/>
          <p:cNvSpPr>
            <a:spLocks noChangeArrowheads="1"/>
          </p:cNvSpPr>
          <p:nvPr/>
        </p:nvSpPr>
        <p:spPr bwMode="auto">
          <a:xfrm>
            <a:off x="3660775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1" name="Oval 67"/>
          <p:cNvSpPr>
            <a:spLocks noChangeArrowheads="1"/>
          </p:cNvSpPr>
          <p:nvPr/>
        </p:nvSpPr>
        <p:spPr bwMode="auto">
          <a:xfrm>
            <a:off x="4800600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2" name="Oval 68"/>
          <p:cNvSpPr>
            <a:spLocks noChangeArrowheads="1"/>
          </p:cNvSpPr>
          <p:nvPr/>
        </p:nvSpPr>
        <p:spPr bwMode="auto">
          <a:xfrm>
            <a:off x="7135813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3" name="Oval 69"/>
          <p:cNvSpPr>
            <a:spLocks noChangeArrowheads="1"/>
          </p:cNvSpPr>
          <p:nvPr/>
        </p:nvSpPr>
        <p:spPr bwMode="auto">
          <a:xfrm>
            <a:off x="1384300" y="2843213"/>
            <a:ext cx="238125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4" name="Oval 70"/>
          <p:cNvSpPr>
            <a:spLocks noChangeArrowheads="1"/>
          </p:cNvSpPr>
          <p:nvPr/>
        </p:nvSpPr>
        <p:spPr bwMode="auto">
          <a:xfrm>
            <a:off x="2520950" y="2843213"/>
            <a:ext cx="241300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5" name="Rectangle 71"/>
          <p:cNvSpPr>
            <a:spLocks noChangeArrowheads="1"/>
          </p:cNvSpPr>
          <p:nvPr/>
        </p:nvSpPr>
        <p:spPr bwMode="auto">
          <a:xfrm>
            <a:off x="7435850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6" name="Rectangle 72"/>
          <p:cNvSpPr>
            <a:spLocks noChangeArrowheads="1"/>
          </p:cNvSpPr>
          <p:nvPr/>
        </p:nvSpPr>
        <p:spPr bwMode="auto">
          <a:xfrm>
            <a:off x="6956425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Rectangle 73"/>
          <p:cNvSpPr>
            <a:spLocks noChangeArrowheads="1"/>
          </p:cNvSpPr>
          <p:nvPr/>
        </p:nvSpPr>
        <p:spPr bwMode="auto">
          <a:xfrm>
            <a:off x="510063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8" name="Rectangle 74"/>
          <p:cNvSpPr>
            <a:spLocks noChangeArrowheads="1"/>
          </p:cNvSpPr>
          <p:nvPr/>
        </p:nvSpPr>
        <p:spPr bwMode="auto">
          <a:xfrm>
            <a:off x="4618038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99" name="Rectangle 75"/>
          <p:cNvSpPr>
            <a:spLocks noChangeArrowheads="1"/>
          </p:cNvSpPr>
          <p:nvPr/>
        </p:nvSpPr>
        <p:spPr bwMode="auto">
          <a:xfrm>
            <a:off x="3960813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0" name="Rectangle 76"/>
          <p:cNvSpPr>
            <a:spLocks noChangeArrowheads="1"/>
          </p:cNvSpPr>
          <p:nvPr/>
        </p:nvSpPr>
        <p:spPr bwMode="auto">
          <a:xfrm>
            <a:off x="348138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Rectangle 77"/>
          <p:cNvSpPr>
            <a:spLocks noChangeArrowheads="1"/>
          </p:cNvSpPr>
          <p:nvPr/>
        </p:nvSpPr>
        <p:spPr bwMode="auto">
          <a:xfrm>
            <a:off x="2820988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2" name="Rectangle 78"/>
          <p:cNvSpPr>
            <a:spLocks noChangeArrowheads="1"/>
          </p:cNvSpPr>
          <p:nvPr/>
        </p:nvSpPr>
        <p:spPr bwMode="auto">
          <a:xfrm>
            <a:off x="2341563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3" name="Rectangle 79"/>
          <p:cNvSpPr>
            <a:spLocks noChangeArrowheads="1"/>
          </p:cNvSpPr>
          <p:nvPr/>
        </p:nvSpPr>
        <p:spPr bwMode="auto">
          <a:xfrm>
            <a:off x="1622425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4" name="Rectangle 80"/>
          <p:cNvSpPr>
            <a:spLocks noChangeArrowheads="1"/>
          </p:cNvSpPr>
          <p:nvPr/>
        </p:nvSpPr>
        <p:spPr bwMode="auto">
          <a:xfrm>
            <a:off x="1143000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Line 81"/>
          <p:cNvSpPr>
            <a:spLocks noChangeShapeType="1"/>
          </p:cNvSpPr>
          <p:nvPr/>
        </p:nvSpPr>
        <p:spPr bwMode="auto">
          <a:xfrm flipH="1">
            <a:off x="2220913" y="1644650"/>
            <a:ext cx="1319212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6" name="Line 82"/>
          <p:cNvSpPr>
            <a:spLocks noChangeShapeType="1"/>
          </p:cNvSpPr>
          <p:nvPr/>
        </p:nvSpPr>
        <p:spPr bwMode="auto">
          <a:xfrm>
            <a:off x="3781425" y="1644650"/>
            <a:ext cx="1617663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7" name="Line 83"/>
          <p:cNvSpPr>
            <a:spLocks noChangeShapeType="1"/>
          </p:cNvSpPr>
          <p:nvPr/>
        </p:nvSpPr>
        <p:spPr bwMode="auto">
          <a:xfrm flipH="1">
            <a:off x="4438650" y="2363788"/>
            <a:ext cx="96043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8" name="Line 84"/>
          <p:cNvSpPr>
            <a:spLocks noChangeShapeType="1"/>
          </p:cNvSpPr>
          <p:nvPr/>
        </p:nvSpPr>
        <p:spPr bwMode="auto">
          <a:xfrm>
            <a:off x="5638800" y="2363788"/>
            <a:ext cx="99060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09" name="Line 85"/>
          <p:cNvSpPr>
            <a:spLocks noChangeShapeType="1"/>
          </p:cNvSpPr>
          <p:nvPr/>
        </p:nvSpPr>
        <p:spPr bwMode="auto">
          <a:xfrm>
            <a:off x="6837363" y="3022600"/>
            <a:ext cx="3603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0" name="Line 86"/>
          <p:cNvSpPr>
            <a:spLocks noChangeShapeType="1"/>
          </p:cNvSpPr>
          <p:nvPr/>
        </p:nvSpPr>
        <p:spPr bwMode="auto">
          <a:xfrm flipH="1">
            <a:off x="6178550" y="3022600"/>
            <a:ext cx="420688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1" name="Line 87"/>
          <p:cNvSpPr>
            <a:spLocks noChangeShapeType="1"/>
          </p:cNvSpPr>
          <p:nvPr/>
        </p:nvSpPr>
        <p:spPr bwMode="auto">
          <a:xfrm>
            <a:off x="4500563" y="3022600"/>
            <a:ext cx="358775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2" name="Line 88"/>
          <p:cNvSpPr>
            <a:spLocks noChangeShapeType="1"/>
          </p:cNvSpPr>
          <p:nvPr/>
        </p:nvSpPr>
        <p:spPr bwMode="auto">
          <a:xfrm flipH="1">
            <a:off x="3840163" y="3022600"/>
            <a:ext cx="4206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3" name="Line 89"/>
          <p:cNvSpPr>
            <a:spLocks noChangeShapeType="1"/>
          </p:cNvSpPr>
          <p:nvPr/>
        </p:nvSpPr>
        <p:spPr bwMode="auto">
          <a:xfrm flipH="1">
            <a:off x="7016750" y="3741738"/>
            <a:ext cx="180975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4" name="Line 90"/>
          <p:cNvSpPr>
            <a:spLocks noChangeShapeType="1"/>
          </p:cNvSpPr>
          <p:nvPr/>
        </p:nvSpPr>
        <p:spPr bwMode="auto">
          <a:xfrm>
            <a:off x="7315200" y="3741738"/>
            <a:ext cx="182563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5" name="Line 91"/>
          <p:cNvSpPr>
            <a:spLocks noChangeShapeType="1"/>
          </p:cNvSpPr>
          <p:nvPr/>
        </p:nvSpPr>
        <p:spPr bwMode="auto">
          <a:xfrm flipH="1">
            <a:off x="4679950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6" name="Line 92"/>
          <p:cNvSpPr>
            <a:spLocks noChangeShapeType="1"/>
          </p:cNvSpPr>
          <p:nvPr/>
        </p:nvSpPr>
        <p:spPr bwMode="auto">
          <a:xfrm>
            <a:off x="4979988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7" name="Line 93"/>
          <p:cNvSpPr>
            <a:spLocks noChangeShapeType="1"/>
          </p:cNvSpPr>
          <p:nvPr/>
        </p:nvSpPr>
        <p:spPr bwMode="auto">
          <a:xfrm flipH="1">
            <a:off x="3540125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8" name="Line 94"/>
          <p:cNvSpPr>
            <a:spLocks noChangeShapeType="1"/>
          </p:cNvSpPr>
          <p:nvPr/>
        </p:nvSpPr>
        <p:spPr bwMode="auto">
          <a:xfrm>
            <a:off x="3840163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19" name="Line 95"/>
          <p:cNvSpPr>
            <a:spLocks noChangeShapeType="1"/>
          </p:cNvSpPr>
          <p:nvPr/>
        </p:nvSpPr>
        <p:spPr bwMode="auto">
          <a:xfrm>
            <a:off x="2162175" y="2422525"/>
            <a:ext cx="420688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0" name="Line 96"/>
          <p:cNvSpPr>
            <a:spLocks noChangeShapeType="1"/>
          </p:cNvSpPr>
          <p:nvPr/>
        </p:nvSpPr>
        <p:spPr bwMode="auto">
          <a:xfrm flipH="1">
            <a:off x="1563688" y="2422525"/>
            <a:ext cx="477837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1" name="Line 97"/>
          <p:cNvSpPr>
            <a:spLocks noChangeShapeType="1"/>
          </p:cNvSpPr>
          <p:nvPr/>
        </p:nvSpPr>
        <p:spPr bwMode="auto">
          <a:xfrm flipH="1">
            <a:off x="2400300" y="3081338"/>
            <a:ext cx="182563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2" name="Line 98"/>
          <p:cNvSpPr>
            <a:spLocks noChangeShapeType="1"/>
          </p:cNvSpPr>
          <p:nvPr/>
        </p:nvSpPr>
        <p:spPr bwMode="auto">
          <a:xfrm>
            <a:off x="2700338" y="3081338"/>
            <a:ext cx="18097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3" name="Line 99"/>
          <p:cNvSpPr>
            <a:spLocks noChangeShapeType="1"/>
          </p:cNvSpPr>
          <p:nvPr/>
        </p:nvSpPr>
        <p:spPr bwMode="auto">
          <a:xfrm>
            <a:off x="1563688" y="3081338"/>
            <a:ext cx="11906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4" name="Line 100"/>
          <p:cNvSpPr>
            <a:spLocks noChangeShapeType="1"/>
          </p:cNvSpPr>
          <p:nvPr/>
        </p:nvSpPr>
        <p:spPr bwMode="auto">
          <a:xfrm flipH="1">
            <a:off x="1201738" y="3022600"/>
            <a:ext cx="1825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5" name="Oval 101"/>
          <p:cNvSpPr>
            <a:spLocks noChangeArrowheads="1"/>
          </p:cNvSpPr>
          <p:nvPr/>
        </p:nvSpPr>
        <p:spPr bwMode="auto">
          <a:xfrm>
            <a:off x="6057900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7" name="Line 103"/>
          <p:cNvSpPr>
            <a:spLocks noChangeShapeType="1"/>
          </p:cNvSpPr>
          <p:nvPr/>
        </p:nvSpPr>
        <p:spPr bwMode="auto">
          <a:xfrm>
            <a:off x="6237288" y="3741738"/>
            <a:ext cx="24130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8" name="Rectangle 104"/>
          <p:cNvSpPr>
            <a:spLocks noChangeArrowheads="1"/>
          </p:cNvSpPr>
          <p:nvPr/>
        </p:nvSpPr>
        <p:spPr bwMode="auto">
          <a:xfrm>
            <a:off x="6057900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29" name="Oval 105" descr="‎25%‎"/>
          <p:cNvSpPr>
            <a:spLocks noChangeArrowheads="1"/>
          </p:cNvSpPr>
          <p:nvPr/>
        </p:nvSpPr>
        <p:spPr bwMode="auto">
          <a:xfrm>
            <a:off x="5757863" y="4154488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0" name="Rectangle 106"/>
          <p:cNvSpPr>
            <a:spLocks noChangeArrowheads="1"/>
          </p:cNvSpPr>
          <p:nvPr/>
        </p:nvSpPr>
        <p:spPr bwMode="auto">
          <a:xfrm>
            <a:off x="5578475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2" name="Line 108"/>
          <p:cNvSpPr>
            <a:spLocks noChangeShapeType="1"/>
          </p:cNvSpPr>
          <p:nvPr/>
        </p:nvSpPr>
        <p:spPr bwMode="auto">
          <a:xfrm flipH="1">
            <a:off x="5638800" y="4392613"/>
            <a:ext cx="179388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5" name="Rectangle 111"/>
          <p:cNvSpPr>
            <a:spLocks noChangeArrowheads="1"/>
          </p:cNvSpPr>
          <p:nvPr/>
        </p:nvSpPr>
        <p:spPr bwMode="auto">
          <a:xfrm>
            <a:off x="6716713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6" name="Oval 112" descr="‎25%‎"/>
          <p:cNvSpPr>
            <a:spLocks noChangeArrowheads="1"/>
          </p:cNvSpPr>
          <p:nvPr/>
        </p:nvSpPr>
        <p:spPr bwMode="auto">
          <a:xfrm>
            <a:off x="6416675" y="4154488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7" name="Rectangle 113"/>
          <p:cNvSpPr>
            <a:spLocks noChangeArrowheads="1"/>
          </p:cNvSpPr>
          <p:nvPr/>
        </p:nvSpPr>
        <p:spPr bwMode="auto">
          <a:xfrm>
            <a:off x="6237288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8" name="Line 114"/>
          <p:cNvSpPr>
            <a:spLocks noChangeShapeType="1"/>
          </p:cNvSpPr>
          <p:nvPr/>
        </p:nvSpPr>
        <p:spPr bwMode="auto">
          <a:xfrm>
            <a:off x="6599238" y="4392613"/>
            <a:ext cx="117475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39" name="Line 115"/>
          <p:cNvSpPr>
            <a:spLocks noChangeShapeType="1"/>
          </p:cNvSpPr>
          <p:nvPr/>
        </p:nvSpPr>
        <p:spPr bwMode="auto">
          <a:xfrm flipH="1">
            <a:off x="6299200" y="4392613"/>
            <a:ext cx="179388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eft Arrow 56"/>
          <p:cNvSpPr/>
          <p:nvPr/>
        </p:nvSpPr>
        <p:spPr bwMode="auto">
          <a:xfrm rot="5400000">
            <a:off x="5384491" y="5058653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 rot="5400000">
            <a:off x="5761832" y="3823082"/>
            <a:ext cx="448088" cy="214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6200000" flipH="1">
            <a:off x="5902939" y="4418626"/>
            <a:ext cx="276173" cy="15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B138E-FB13-40C3-BB12-5D9C5D43EC53}" type="slidenum">
              <a:rPr lang="he-IL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51" name="Oval 3" descr="‎25%‎"/>
          <p:cNvSpPr>
            <a:spLocks noChangeArrowheads="1"/>
          </p:cNvSpPr>
          <p:nvPr/>
        </p:nvSpPr>
        <p:spPr bwMode="auto">
          <a:xfrm>
            <a:off x="3540125" y="1524000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1982788" y="2182813"/>
            <a:ext cx="238125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99088" y="2182813"/>
            <a:ext cx="239712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4" name="Oval 6" descr="‎25%‎"/>
          <p:cNvSpPr>
            <a:spLocks noChangeArrowheads="1"/>
          </p:cNvSpPr>
          <p:nvPr/>
        </p:nvSpPr>
        <p:spPr bwMode="auto">
          <a:xfrm>
            <a:off x="4260850" y="2843213"/>
            <a:ext cx="239713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Oval 7" descr="‎25%‎"/>
          <p:cNvSpPr>
            <a:spLocks noChangeArrowheads="1"/>
          </p:cNvSpPr>
          <p:nvPr/>
        </p:nvSpPr>
        <p:spPr bwMode="auto">
          <a:xfrm>
            <a:off x="6599238" y="2843213"/>
            <a:ext cx="238125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660775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800600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7135813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1384300" y="2843213"/>
            <a:ext cx="238125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2520950" y="2843213"/>
            <a:ext cx="241300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1" name="Rectangle 13"/>
          <p:cNvSpPr>
            <a:spLocks noChangeArrowheads="1"/>
          </p:cNvSpPr>
          <p:nvPr/>
        </p:nvSpPr>
        <p:spPr bwMode="auto">
          <a:xfrm>
            <a:off x="7435850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6956425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Rectangle 15"/>
          <p:cNvSpPr>
            <a:spLocks noChangeArrowheads="1"/>
          </p:cNvSpPr>
          <p:nvPr/>
        </p:nvSpPr>
        <p:spPr bwMode="auto">
          <a:xfrm>
            <a:off x="510063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Rectangle 16"/>
          <p:cNvSpPr>
            <a:spLocks noChangeArrowheads="1"/>
          </p:cNvSpPr>
          <p:nvPr/>
        </p:nvSpPr>
        <p:spPr bwMode="auto">
          <a:xfrm>
            <a:off x="4618038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3960813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348138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Rectangle 19"/>
          <p:cNvSpPr>
            <a:spLocks noChangeArrowheads="1"/>
          </p:cNvSpPr>
          <p:nvPr/>
        </p:nvSpPr>
        <p:spPr bwMode="auto">
          <a:xfrm>
            <a:off x="2820988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8" name="Rectangle 20"/>
          <p:cNvSpPr>
            <a:spLocks noChangeArrowheads="1"/>
          </p:cNvSpPr>
          <p:nvPr/>
        </p:nvSpPr>
        <p:spPr bwMode="auto">
          <a:xfrm>
            <a:off x="2341563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1622425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Rectangle 22"/>
          <p:cNvSpPr>
            <a:spLocks noChangeArrowheads="1"/>
          </p:cNvSpPr>
          <p:nvPr/>
        </p:nvSpPr>
        <p:spPr bwMode="auto">
          <a:xfrm>
            <a:off x="1143000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 flipH="1">
            <a:off x="2220913" y="1644650"/>
            <a:ext cx="1319212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781425" y="1644650"/>
            <a:ext cx="1617663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3" name="Line 25"/>
          <p:cNvSpPr>
            <a:spLocks noChangeShapeType="1"/>
          </p:cNvSpPr>
          <p:nvPr/>
        </p:nvSpPr>
        <p:spPr bwMode="auto">
          <a:xfrm flipH="1">
            <a:off x="4438650" y="2363788"/>
            <a:ext cx="96043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5" name="Line 27"/>
          <p:cNvSpPr>
            <a:spLocks noChangeShapeType="1"/>
          </p:cNvSpPr>
          <p:nvPr/>
        </p:nvSpPr>
        <p:spPr bwMode="auto">
          <a:xfrm>
            <a:off x="6837363" y="3022600"/>
            <a:ext cx="3603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H="1">
            <a:off x="6178550" y="3022600"/>
            <a:ext cx="420688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4500563" y="3022600"/>
            <a:ext cx="358775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 flipH="1">
            <a:off x="3840163" y="3022600"/>
            <a:ext cx="4206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 flipH="1">
            <a:off x="7016750" y="3741738"/>
            <a:ext cx="180975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0" name="Line 32"/>
          <p:cNvSpPr>
            <a:spLocks noChangeShapeType="1"/>
          </p:cNvSpPr>
          <p:nvPr/>
        </p:nvSpPr>
        <p:spPr bwMode="auto">
          <a:xfrm>
            <a:off x="7315200" y="3741738"/>
            <a:ext cx="182563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1" name="Line 33"/>
          <p:cNvSpPr>
            <a:spLocks noChangeShapeType="1"/>
          </p:cNvSpPr>
          <p:nvPr/>
        </p:nvSpPr>
        <p:spPr bwMode="auto">
          <a:xfrm flipH="1">
            <a:off x="4679950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4979988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 flipH="1">
            <a:off x="3540125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>
            <a:off x="3840163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>
            <a:off x="2162175" y="2422525"/>
            <a:ext cx="420688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6" name="Line 38"/>
          <p:cNvSpPr>
            <a:spLocks noChangeShapeType="1"/>
          </p:cNvSpPr>
          <p:nvPr/>
        </p:nvSpPr>
        <p:spPr bwMode="auto">
          <a:xfrm flipH="1">
            <a:off x="1563688" y="2422525"/>
            <a:ext cx="477837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7" name="Line 39"/>
          <p:cNvSpPr>
            <a:spLocks noChangeShapeType="1"/>
          </p:cNvSpPr>
          <p:nvPr/>
        </p:nvSpPr>
        <p:spPr bwMode="auto">
          <a:xfrm flipH="1">
            <a:off x="2400300" y="3081338"/>
            <a:ext cx="182563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8" name="Line 40"/>
          <p:cNvSpPr>
            <a:spLocks noChangeShapeType="1"/>
          </p:cNvSpPr>
          <p:nvPr/>
        </p:nvSpPr>
        <p:spPr bwMode="auto">
          <a:xfrm>
            <a:off x="2700338" y="3081338"/>
            <a:ext cx="18097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89" name="Line 41"/>
          <p:cNvSpPr>
            <a:spLocks noChangeShapeType="1"/>
          </p:cNvSpPr>
          <p:nvPr/>
        </p:nvSpPr>
        <p:spPr bwMode="auto">
          <a:xfrm>
            <a:off x="1563688" y="3081338"/>
            <a:ext cx="11906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0" name="Line 42"/>
          <p:cNvSpPr>
            <a:spLocks noChangeShapeType="1"/>
          </p:cNvSpPr>
          <p:nvPr/>
        </p:nvSpPr>
        <p:spPr bwMode="auto">
          <a:xfrm flipH="1">
            <a:off x="1201738" y="3022600"/>
            <a:ext cx="1825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1" name="Oval 43"/>
          <p:cNvSpPr>
            <a:spLocks noChangeArrowheads="1"/>
          </p:cNvSpPr>
          <p:nvPr/>
        </p:nvSpPr>
        <p:spPr bwMode="auto">
          <a:xfrm>
            <a:off x="6057900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3" name="Line 45"/>
          <p:cNvSpPr>
            <a:spLocks noChangeShapeType="1"/>
          </p:cNvSpPr>
          <p:nvPr/>
        </p:nvSpPr>
        <p:spPr bwMode="auto">
          <a:xfrm>
            <a:off x="6237288" y="3741738"/>
            <a:ext cx="24130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4" name="Rectangle 46"/>
          <p:cNvSpPr>
            <a:spLocks noChangeArrowheads="1"/>
          </p:cNvSpPr>
          <p:nvPr/>
        </p:nvSpPr>
        <p:spPr bwMode="auto">
          <a:xfrm>
            <a:off x="6057900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5" name="Oval 47" descr="‎25%‎"/>
          <p:cNvSpPr>
            <a:spLocks noChangeArrowheads="1"/>
          </p:cNvSpPr>
          <p:nvPr/>
        </p:nvSpPr>
        <p:spPr bwMode="auto">
          <a:xfrm>
            <a:off x="5757863" y="4154488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99" name="Rectangle 51"/>
          <p:cNvSpPr>
            <a:spLocks noChangeArrowheads="1"/>
          </p:cNvSpPr>
          <p:nvPr/>
        </p:nvSpPr>
        <p:spPr bwMode="auto">
          <a:xfrm>
            <a:off x="6716713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0" name="Oval 52" descr="‎25%‎"/>
          <p:cNvSpPr>
            <a:spLocks noChangeArrowheads="1"/>
          </p:cNvSpPr>
          <p:nvPr/>
        </p:nvSpPr>
        <p:spPr bwMode="auto">
          <a:xfrm>
            <a:off x="6416675" y="4154488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1" name="Rectangle 53"/>
          <p:cNvSpPr>
            <a:spLocks noChangeArrowheads="1"/>
          </p:cNvSpPr>
          <p:nvPr/>
        </p:nvSpPr>
        <p:spPr bwMode="auto">
          <a:xfrm>
            <a:off x="6237288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6599238" y="4392613"/>
            <a:ext cx="117475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3" name="Line 55"/>
          <p:cNvSpPr>
            <a:spLocks noChangeShapeType="1"/>
          </p:cNvSpPr>
          <p:nvPr/>
        </p:nvSpPr>
        <p:spPr bwMode="auto">
          <a:xfrm flipH="1">
            <a:off x="6299200" y="4392613"/>
            <a:ext cx="179388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4" name="Rectangle 56"/>
          <p:cNvSpPr>
            <a:spLocks noChangeArrowheads="1"/>
          </p:cNvSpPr>
          <p:nvPr/>
        </p:nvSpPr>
        <p:spPr bwMode="auto">
          <a:xfrm>
            <a:off x="58229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6" name="Oval 58" descr="‎25%‎"/>
          <p:cNvSpPr>
            <a:spLocks noChangeArrowheads="1"/>
          </p:cNvSpPr>
          <p:nvPr/>
        </p:nvSpPr>
        <p:spPr bwMode="auto">
          <a:xfrm>
            <a:off x="5486400" y="4638675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07" name="Rectangle 59"/>
          <p:cNvSpPr>
            <a:spLocks noChangeArrowheads="1"/>
          </p:cNvSpPr>
          <p:nvPr/>
        </p:nvSpPr>
        <p:spPr bwMode="auto">
          <a:xfrm>
            <a:off x="52895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Straight Connector 63"/>
          <p:cNvCxnSpPr>
            <a:stCxn id="104453" idx="5"/>
            <a:endCxn id="104455" idx="1"/>
          </p:cNvCxnSpPr>
          <p:nvPr/>
        </p:nvCxnSpPr>
        <p:spPr bwMode="auto">
          <a:xfrm rot="16200000" flipH="1">
            <a:off x="5873570" y="2117545"/>
            <a:ext cx="490666" cy="10304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5761832" y="3823082"/>
            <a:ext cx="448088" cy="214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5400000">
            <a:off x="5559659" y="4405132"/>
            <a:ext cx="280935" cy="1861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6200000" flipH="1">
            <a:off x="5902939" y="4418626"/>
            <a:ext cx="276173" cy="15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16200000" flipH="1">
            <a:off x="5656082" y="4878206"/>
            <a:ext cx="263473" cy="190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rot="5400000">
            <a:off x="5304071" y="4887732"/>
            <a:ext cx="263473" cy="1718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FC21-75AA-4052-8D40-DA6DB30D5041}" type="slidenum">
              <a:rPr lang="he-IL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Oval 3" descr="‎25%‎"/>
          <p:cNvSpPr>
            <a:spLocks noChangeArrowheads="1"/>
          </p:cNvSpPr>
          <p:nvPr/>
        </p:nvSpPr>
        <p:spPr bwMode="auto">
          <a:xfrm>
            <a:off x="3540125" y="1524000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1982788" y="2182813"/>
            <a:ext cx="238125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5399088" y="2182813"/>
            <a:ext cx="239712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Oval 6" descr="‎25%‎"/>
          <p:cNvSpPr>
            <a:spLocks noChangeArrowheads="1"/>
          </p:cNvSpPr>
          <p:nvPr/>
        </p:nvSpPr>
        <p:spPr bwMode="auto">
          <a:xfrm>
            <a:off x="4260850" y="2843213"/>
            <a:ext cx="239713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Oval 7" descr="‎25%‎"/>
          <p:cNvSpPr>
            <a:spLocks noChangeArrowheads="1"/>
          </p:cNvSpPr>
          <p:nvPr/>
        </p:nvSpPr>
        <p:spPr bwMode="auto">
          <a:xfrm>
            <a:off x="6599238" y="2843213"/>
            <a:ext cx="238125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3660775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4800600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135813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1384300" y="2843213"/>
            <a:ext cx="238125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2520950" y="2843213"/>
            <a:ext cx="241300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7435850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6956425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510063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4618038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3960813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348138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2820988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2341563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1622425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1143000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 flipH="1">
            <a:off x="2220913" y="1644650"/>
            <a:ext cx="1319212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781425" y="1644650"/>
            <a:ext cx="1617663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 flipH="1">
            <a:off x="4438650" y="2363788"/>
            <a:ext cx="96043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>
            <a:off x="6837363" y="3022600"/>
            <a:ext cx="3603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 flipH="1">
            <a:off x="6178550" y="3022600"/>
            <a:ext cx="420688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>
            <a:off x="4500563" y="3022600"/>
            <a:ext cx="358775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2" name="Line 30"/>
          <p:cNvSpPr>
            <a:spLocks noChangeShapeType="1"/>
          </p:cNvSpPr>
          <p:nvPr/>
        </p:nvSpPr>
        <p:spPr bwMode="auto">
          <a:xfrm flipH="1">
            <a:off x="3840163" y="3022600"/>
            <a:ext cx="4206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 flipH="1">
            <a:off x="7016750" y="3741738"/>
            <a:ext cx="180975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7315200" y="3741738"/>
            <a:ext cx="182563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 flipH="1">
            <a:off x="4679950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>
            <a:off x="4979988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 flipH="1">
            <a:off x="3540125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8" name="Line 36"/>
          <p:cNvSpPr>
            <a:spLocks noChangeShapeType="1"/>
          </p:cNvSpPr>
          <p:nvPr/>
        </p:nvSpPr>
        <p:spPr bwMode="auto">
          <a:xfrm>
            <a:off x="3840163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>
            <a:off x="2162175" y="2422525"/>
            <a:ext cx="420688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0" name="Line 38"/>
          <p:cNvSpPr>
            <a:spLocks noChangeShapeType="1"/>
          </p:cNvSpPr>
          <p:nvPr/>
        </p:nvSpPr>
        <p:spPr bwMode="auto">
          <a:xfrm flipH="1">
            <a:off x="1563688" y="2422525"/>
            <a:ext cx="477837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 flipH="1">
            <a:off x="2400300" y="3081338"/>
            <a:ext cx="182563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>
            <a:off x="2700338" y="3081338"/>
            <a:ext cx="18097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3" name="Line 41"/>
          <p:cNvSpPr>
            <a:spLocks noChangeShapeType="1"/>
          </p:cNvSpPr>
          <p:nvPr/>
        </p:nvSpPr>
        <p:spPr bwMode="auto">
          <a:xfrm>
            <a:off x="1563688" y="3081338"/>
            <a:ext cx="11906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4" name="Line 42"/>
          <p:cNvSpPr>
            <a:spLocks noChangeShapeType="1"/>
          </p:cNvSpPr>
          <p:nvPr/>
        </p:nvSpPr>
        <p:spPr bwMode="auto">
          <a:xfrm flipH="1">
            <a:off x="1201738" y="3022600"/>
            <a:ext cx="1825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5" name="Oval 43" descr="‎25%‎"/>
          <p:cNvSpPr>
            <a:spLocks noChangeArrowheads="1"/>
          </p:cNvSpPr>
          <p:nvPr/>
        </p:nvSpPr>
        <p:spPr bwMode="auto">
          <a:xfrm>
            <a:off x="6057900" y="3500438"/>
            <a:ext cx="241300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7" name="Line 45"/>
          <p:cNvSpPr>
            <a:spLocks noChangeShapeType="1"/>
          </p:cNvSpPr>
          <p:nvPr/>
        </p:nvSpPr>
        <p:spPr bwMode="auto">
          <a:xfrm>
            <a:off x="6237288" y="3741738"/>
            <a:ext cx="24130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8" name="Rectangle 46"/>
          <p:cNvSpPr>
            <a:spLocks noChangeArrowheads="1"/>
          </p:cNvSpPr>
          <p:nvPr/>
        </p:nvSpPr>
        <p:spPr bwMode="auto">
          <a:xfrm>
            <a:off x="6057900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19" name="Oval 47"/>
          <p:cNvSpPr>
            <a:spLocks noChangeArrowheads="1"/>
          </p:cNvSpPr>
          <p:nvPr/>
        </p:nvSpPr>
        <p:spPr bwMode="auto">
          <a:xfrm>
            <a:off x="5757863" y="4154488"/>
            <a:ext cx="241300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2" name="Rectangle 50"/>
          <p:cNvSpPr>
            <a:spLocks noChangeArrowheads="1"/>
          </p:cNvSpPr>
          <p:nvPr/>
        </p:nvSpPr>
        <p:spPr bwMode="auto">
          <a:xfrm>
            <a:off x="6716713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3" name="Oval 51"/>
          <p:cNvSpPr>
            <a:spLocks noChangeArrowheads="1"/>
          </p:cNvSpPr>
          <p:nvPr/>
        </p:nvSpPr>
        <p:spPr bwMode="auto">
          <a:xfrm>
            <a:off x="6416675" y="4154488"/>
            <a:ext cx="241300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4" name="Rectangle 52"/>
          <p:cNvSpPr>
            <a:spLocks noChangeArrowheads="1"/>
          </p:cNvSpPr>
          <p:nvPr/>
        </p:nvSpPr>
        <p:spPr bwMode="auto">
          <a:xfrm>
            <a:off x="6237288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5" name="Line 53"/>
          <p:cNvSpPr>
            <a:spLocks noChangeShapeType="1"/>
          </p:cNvSpPr>
          <p:nvPr/>
        </p:nvSpPr>
        <p:spPr bwMode="auto">
          <a:xfrm>
            <a:off x="6599238" y="4392613"/>
            <a:ext cx="117475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6" name="Line 54"/>
          <p:cNvSpPr>
            <a:spLocks noChangeShapeType="1"/>
          </p:cNvSpPr>
          <p:nvPr/>
        </p:nvSpPr>
        <p:spPr bwMode="auto">
          <a:xfrm flipH="1">
            <a:off x="6299200" y="4392613"/>
            <a:ext cx="179388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7" name="Rectangle 55"/>
          <p:cNvSpPr>
            <a:spLocks noChangeArrowheads="1"/>
          </p:cNvSpPr>
          <p:nvPr/>
        </p:nvSpPr>
        <p:spPr bwMode="auto">
          <a:xfrm>
            <a:off x="58229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8" name="Oval 56" descr="‎25%‎"/>
          <p:cNvSpPr>
            <a:spLocks noChangeArrowheads="1"/>
          </p:cNvSpPr>
          <p:nvPr/>
        </p:nvSpPr>
        <p:spPr bwMode="auto">
          <a:xfrm>
            <a:off x="5486400" y="4638675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29" name="Rectangle 57"/>
          <p:cNvSpPr>
            <a:spLocks noChangeArrowheads="1"/>
          </p:cNvSpPr>
          <p:nvPr/>
        </p:nvSpPr>
        <p:spPr bwMode="auto">
          <a:xfrm>
            <a:off x="52895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Straight Connector 63"/>
          <p:cNvCxnSpPr>
            <a:stCxn id="105477" idx="5"/>
            <a:endCxn id="105479" idx="1"/>
          </p:cNvCxnSpPr>
          <p:nvPr/>
        </p:nvCxnSpPr>
        <p:spPr bwMode="auto">
          <a:xfrm rot="16200000" flipH="1">
            <a:off x="5873570" y="2117545"/>
            <a:ext cx="490666" cy="10304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05515" idx="3"/>
            <a:endCxn id="105519" idx="0"/>
          </p:cNvCxnSpPr>
          <p:nvPr/>
        </p:nvCxnSpPr>
        <p:spPr bwMode="auto">
          <a:xfrm rot="5400000">
            <a:off x="5761832" y="3823082"/>
            <a:ext cx="448088" cy="214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105528" idx="0"/>
          </p:cNvCxnSpPr>
          <p:nvPr/>
        </p:nvCxnSpPr>
        <p:spPr bwMode="auto">
          <a:xfrm rot="5400000">
            <a:off x="5559659" y="4405132"/>
            <a:ext cx="280935" cy="1861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05519" idx="5"/>
            <a:endCxn id="105518" idx="0"/>
          </p:cNvCxnSpPr>
          <p:nvPr/>
        </p:nvCxnSpPr>
        <p:spPr bwMode="auto">
          <a:xfrm rot="16200000" flipH="1">
            <a:off x="5902939" y="4418626"/>
            <a:ext cx="276173" cy="15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05528" idx="5"/>
            <a:endCxn id="105527" idx="0"/>
          </p:cNvCxnSpPr>
          <p:nvPr/>
        </p:nvCxnSpPr>
        <p:spPr bwMode="auto">
          <a:xfrm rot="16200000" flipH="1">
            <a:off x="5656082" y="4878206"/>
            <a:ext cx="263473" cy="190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05528" idx="3"/>
          </p:cNvCxnSpPr>
          <p:nvPr/>
        </p:nvCxnSpPr>
        <p:spPr bwMode="auto">
          <a:xfrm rot="5400000">
            <a:off x="5304071" y="4887732"/>
            <a:ext cx="263473" cy="1718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2462-935D-4388-B9E5-98428B4F1220}" type="slidenum">
              <a:rPr lang="he-IL"/>
              <a:pPr/>
              <a:t>23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Insert (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Oval 3" descr="‎25%‎"/>
          <p:cNvSpPr>
            <a:spLocks noChangeArrowheads="1"/>
          </p:cNvSpPr>
          <p:nvPr/>
        </p:nvSpPr>
        <p:spPr bwMode="auto">
          <a:xfrm>
            <a:off x="3540125" y="1524000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1982788" y="2182813"/>
            <a:ext cx="238125" cy="2397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Oval 5" descr="‎25%‎"/>
          <p:cNvSpPr>
            <a:spLocks noChangeArrowheads="1"/>
          </p:cNvSpPr>
          <p:nvPr/>
        </p:nvSpPr>
        <p:spPr bwMode="auto">
          <a:xfrm>
            <a:off x="5399088" y="2182813"/>
            <a:ext cx="239712" cy="2397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4260850" y="2843213"/>
            <a:ext cx="239713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6599238" y="2843213"/>
            <a:ext cx="238125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3660775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4800600" y="3500438"/>
            <a:ext cx="238125" cy="2413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7135813" y="3500438"/>
            <a:ext cx="241300" cy="24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Oval 11"/>
          <p:cNvSpPr>
            <a:spLocks noChangeArrowheads="1"/>
          </p:cNvSpPr>
          <p:nvPr/>
        </p:nvSpPr>
        <p:spPr bwMode="auto">
          <a:xfrm>
            <a:off x="1384300" y="2843213"/>
            <a:ext cx="238125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2520950" y="2843213"/>
            <a:ext cx="241300" cy="2381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7435850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6956425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510063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4618038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3960813" y="415925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3481388" y="4159250"/>
            <a:ext cx="117475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2820988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2341563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1622425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1143000" y="3560763"/>
            <a:ext cx="120650" cy="18097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 flipH="1">
            <a:off x="2220913" y="1644650"/>
            <a:ext cx="1319212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3781425" y="1644650"/>
            <a:ext cx="1617663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H="1">
            <a:off x="4438650" y="2363788"/>
            <a:ext cx="960438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6837363" y="3022600"/>
            <a:ext cx="3603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 flipH="1">
            <a:off x="6178550" y="3022600"/>
            <a:ext cx="420688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5" name="Line 29"/>
          <p:cNvSpPr>
            <a:spLocks noChangeShapeType="1"/>
          </p:cNvSpPr>
          <p:nvPr/>
        </p:nvSpPr>
        <p:spPr bwMode="auto">
          <a:xfrm>
            <a:off x="4500563" y="3022600"/>
            <a:ext cx="358775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 flipH="1">
            <a:off x="3840163" y="3022600"/>
            <a:ext cx="420687" cy="477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7" name="Line 31"/>
          <p:cNvSpPr>
            <a:spLocks noChangeShapeType="1"/>
          </p:cNvSpPr>
          <p:nvPr/>
        </p:nvSpPr>
        <p:spPr bwMode="auto">
          <a:xfrm flipH="1">
            <a:off x="7016750" y="3741738"/>
            <a:ext cx="180975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7315200" y="3741738"/>
            <a:ext cx="182563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 flipH="1">
            <a:off x="4679950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0" name="Line 34"/>
          <p:cNvSpPr>
            <a:spLocks noChangeShapeType="1"/>
          </p:cNvSpPr>
          <p:nvPr/>
        </p:nvSpPr>
        <p:spPr bwMode="auto">
          <a:xfrm>
            <a:off x="4979988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 flipH="1">
            <a:off x="3540125" y="3741738"/>
            <a:ext cx="179388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2" name="Line 36"/>
          <p:cNvSpPr>
            <a:spLocks noChangeShapeType="1"/>
          </p:cNvSpPr>
          <p:nvPr/>
        </p:nvSpPr>
        <p:spPr bwMode="auto">
          <a:xfrm>
            <a:off x="3840163" y="3741738"/>
            <a:ext cx="179387" cy="417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3" name="Line 37"/>
          <p:cNvSpPr>
            <a:spLocks noChangeShapeType="1"/>
          </p:cNvSpPr>
          <p:nvPr/>
        </p:nvSpPr>
        <p:spPr bwMode="auto">
          <a:xfrm>
            <a:off x="2162175" y="2422525"/>
            <a:ext cx="420688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 flipH="1">
            <a:off x="1563688" y="2422525"/>
            <a:ext cx="477837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 flipH="1">
            <a:off x="2400300" y="3081338"/>
            <a:ext cx="182563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2700338" y="3081338"/>
            <a:ext cx="18097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>
            <a:off x="1563688" y="3081338"/>
            <a:ext cx="11906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 flipH="1">
            <a:off x="1201738" y="3022600"/>
            <a:ext cx="182562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39" name="Oval 43" descr="‎25%‎"/>
          <p:cNvSpPr>
            <a:spLocks noChangeArrowheads="1"/>
          </p:cNvSpPr>
          <p:nvPr/>
        </p:nvSpPr>
        <p:spPr bwMode="auto">
          <a:xfrm>
            <a:off x="6057900" y="3500438"/>
            <a:ext cx="241300" cy="241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>
            <a:off x="6237288" y="3741738"/>
            <a:ext cx="24130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2" name="Rectangle 46"/>
          <p:cNvSpPr>
            <a:spLocks noChangeArrowheads="1"/>
          </p:cNvSpPr>
          <p:nvPr/>
        </p:nvSpPr>
        <p:spPr bwMode="auto">
          <a:xfrm>
            <a:off x="6057900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3" name="Oval 47"/>
          <p:cNvSpPr>
            <a:spLocks noChangeArrowheads="1"/>
          </p:cNvSpPr>
          <p:nvPr/>
        </p:nvSpPr>
        <p:spPr bwMode="auto">
          <a:xfrm>
            <a:off x="5757863" y="4154488"/>
            <a:ext cx="241300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6" name="Rectangle 50"/>
          <p:cNvSpPr>
            <a:spLocks noChangeArrowheads="1"/>
          </p:cNvSpPr>
          <p:nvPr/>
        </p:nvSpPr>
        <p:spPr bwMode="auto">
          <a:xfrm>
            <a:off x="6716713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7" name="Oval 51"/>
          <p:cNvSpPr>
            <a:spLocks noChangeArrowheads="1"/>
          </p:cNvSpPr>
          <p:nvPr/>
        </p:nvSpPr>
        <p:spPr bwMode="auto">
          <a:xfrm>
            <a:off x="6416675" y="4154488"/>
            <a:ext cx="241300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8" name="Rectangle 52"/>
          <p:cNvSpPr>
            <a:spLocks noChangeArrowheads="1"/>
          </p:cNvSpPr>
          <p:nvPr/>
        </p:nvSpPr>
        <p:spPr bwMode="auto">
          <a:xfrm>
            <a:off x="6237288" y="4633913"/>
            <a:ext cx="120650" cy="1793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49" name="Line 53"/>
          <p:cNvSpPr>
            <a:spLocks noChangeShapeType="1"/>
          </p:cNvSpPr>
          <p:nvPr/>
        </p:nvSpPr>
        <p:spPr bwMode="auto">
          <a:xfrm>
            <a:off x="6599238" y="4392613"/>
            <a:ext cx="117475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 flipH="1">
            <a:off x="6299200" y="4392613"/>
            <a:ext cx="179388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51" name="Rectangle 55"/>
          <p:cNvSpPr>
            <a:spLocks noChangeArrowheads="1"/>
          </p:cNvSpPr>
          <p:nvPr/>
        </p:nvSpPr>
        <p:spPr bwMode="auto">
          <a:xfrm>
            <a:off x="58229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52" name="Oval 56" descr="‎25%‎"/>
          <p:cNvSpPr>
            <a:spLocks noChangeArrowheads="1"/>
          </p:cNvSpPr>
          <p:nvPr/>
        </p:nvSpPr>
        <p:spPr bwMode="auto">
          <a:xfrm>
            <a:off x="5486400" y="4638675"/>
            <a:ext cx="241300" cy="238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53" name="Rectangle 57"/>
          <p:cNvSpPr>
            <a:spLocks noChangeArrowheads="1"/>
          </p:cNvSpPr>
          <p:nvPr/>
        </p:nvSpPr>
        <p:spPr bwMode="auto">
          <a:xfrm>
            <a:off x="5289550" y="5105400"/>
            <a:ext cx="120650" cy="1793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Straight Connector 63"/>
          <p:cNvCxnSpPr>
            <a:stCxn id="106501" idx="5"/>
            <a:endCxn id="106503" idx="1"/>
          </p:cNvCxnSpPr>
          <p:nvPr/>
        </p:nvCxnSpPr>
        <p:spPr bwMode="auto">
          <a:xfrm rot="16200000" flipH="1">
            <a:off x="5873570" y="2117545"/>
            <a:ext cx="490666" cy="10304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5761832" y="3823082"/>
            <a:ext cx="448088" cy="2147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559659" y="4405132"/>
            <a:ext cx="280935" cy="1861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6200000" flipH="1">
            <a:off x="5902939" y="4418626"/>
            <a:ext cx="276173" cy="15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16200000" flipH="1">
            <a:off x="5656082" y="4878206"/>
            <a:ext cx="263473" cy="1909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5400000">
            <a:off x="5304071" y="4887732"/>
            <a:ext cx="263473" cy="1718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24</a:t>
            </a:fld>
            <a:endParaRPr lang="en-US"/>
          </a:p>
        </p:txBody>
      </p: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81000" y="1933764"/>
            <a:ext cx="3391281" cy="2613690"/>
            <a:chOff x="-13447" y="1143000"/>
            <a:chExt cx="4433047" cy="3416588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2095500" y="11430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914400" y="21717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3276600" y="21717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828800" y="32004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/>
            <p:cNvCxnSpPr>
              <a:stCxn id="4" idx="7"/>
              <a:endCxn id="3" idx="3"/>
            </p:cNvCxnSpPr>
            <p:nvPr/>
          </p:nvCxnSpPr>
          <p:spPr bwMode="auto">
            <a:xfrm rot="5400000" flipH="1" flipV="1">
              <a:off x="15109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3" idx="5"/>
              <a:endCxn id="5" idx="1"/>
            </p:cNvCxnSpPr>
            <p:nvPr/>
          </p:nvCxnSpPr>
          <p:spPr bwMode="auto">
            <a:xfrm rot="16200000" flipH="1">
              <a:off x="26920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4" idx="5"/>
              <a:endCxn id="6" idx="1"/>
            </p:cNvCxnSpPr>
            <p:nvPr/>
          </p:nvCxnSpPr>
          <p:spPr bwMode="auto">
            <a:xfrm rot="16200000" flipH="1">
              <a:off x="1377576" y="2749176"/>
              <a:ext cx="597648" cy="4833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4" idx="3"/>
            </p:cNvCxnSpPr>
            <p:nvPr/>
          </p:nvCxnSpPr>
          <p:spPr bwMode="auto">
            <a:xfrm rot="5400000">
              <a:off x="628650" y="2672976"/>
              <a:ext cx="3559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6" idx="3"/>
            </p:cNvCxnSpPr>
            <p:nvPr/>
          </p:nvCxnSpPr>
          <p:spPr bwMode="auto">
            <a:xfrm rot="5400000">
              <a:off x="1562100" y="3682626"/>
              <a:ext cx="3178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5" idx="3"/>
            </p:cNvCxnSpPr>
            <p:nvPr/>
          </p:nvCxnSpPr>
          <p:spPr bwMode="auto">
            <a:xfrm rot="5400000">
              <a:off x="2984313" y="2679513"/>
              <a:ext cx="369048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6" idx="5"/>
            </p:cNvCxnSpPr>
            <p:nvPr/>
          </p:nvCxnSpPr>
          <p:spPr bwMode="auto">
            <a:xfrm rot="16200000" flipH="1">
              <a:off x="2311026" y="3758826"/>
              <a:ext cx="394074" cy="3178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 bwMode="auto">
            <a:xfrm rot="16200000" flipH="1">
              <a:off x="3777876" y="2711076"/>
              <a:ext cx="355974" cy="3178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905000" y="2517587"/>
              <a:ext cx="5334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52800" y="1441822"/>
              <a:ext cx="5334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y</a:t>
              </a:r>
              <a:endParaRPr lang="he-IL" sz="3200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3447" y="2933269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72671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86000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57600" y="2933269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38400" y="2933269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</p:grpSp>
      <p:sp>
        <p:nvSpPr>
          <p:cNvPr id="103" name="Right Arrow 102"/>
          <p:cNvSpPr/>
          <p:nvPr/>
        </p:nvSpPr>
        <p:spPr bwMode="auto">
          <a:xfrm>
            <a:off x="4229100" y="3088209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333299"/>
            <a:ext cx="9144000" cy="9298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Insert: Case 1a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219319" y="1804254"/>
            <a:ext cx="3391281" cy="2743200"/>
            <a:chOff x="5219319" y="1447800"/>
            <a:chExt cx="3391281" cy="2743200"/>
          </a:xfrm>
        </p:grpSpPr>
        <p:sp>
          <p:nvSpPr>
            <p:cNvPr id="84" name="Oval 83"/>
            <p:cNvSpPr>
              <a:spLocks noChangeAspect="1"/>
            </p:cNvSpPr>
            <p:nvPr/>
          </p:nvSpPr>
          <p:spPr bwMode="auto">
            <a:xfrm>
              <a:off x="6832663" y="1577310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 bwMode="auto">
            <a:xfrm>
              <a:off x="5929122" y="236426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 bwMode="auto">
            <a:xfrm>
              <a:off x="7736205" y="236426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 bwMode="auto">
            <a:xfrm>
              <a:off x="6628638" y="3151221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8" name="Straight Connector 87"/>
            <p:cNvCxnSpPr>
              <a:stCxn id="85" idx="7"/>
              <a:endCxn id="84" idx="3"/>
            </p:cNvCxnSpPr>
            <p:nvPr/>
          </p:nvCxnSpPr>
          <p:spPr bwMode="auto">
            <a:xfrm rot="5400000" flipH="1" flipV="1">
              <a:off x="6385464" y="1917066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84" idx="5"/>
              <a:endCxn id="86" idx="1"/>
            </p:cNvCxnSpPr>
            <p:nvPr/>
          </p:nvCxnSpPr>
          <p:spPr bwMode="auto">
            <a:xfrm rot="16200000" flipH="1">
              <a:off x="7289006" y="1917066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85" idx="5"/>
              <a:endCxn id="87" idx="1"/>
            </p:cNvCxnSpPr>
            <p:nvPr/>
          </p:nvCxnSpPr>
          <p:spPr bwMode="auto">
            <a:xfrm rot="16200000" flipH="1">
              <a:off x="6283452" y="2806035"/>
              <a:ext cx="457201" cy="36976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85" idx="3"/>
            </p:cNvCxnSpPr>
            <p:nvPr/>
          </p:nvCxnSpPr>
          <p:spPr bwMode="auto">
            <a:xfrm rot="5400000">
              <a:off x="5710523" y="2747742"/>
              <a:ext cx="272320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87" idx="3"/>
            </p:cNvCxnSpPr>
            <p:nvPr/>
          </p:nvCxnSpPr>
          <p:spPr bwMode="auto">
            <a:xfrm rot="5400000">
              <a:off x="6424612" y="3520124"/>
              <a:ext cx="243174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86" idx="3"/>
            </p:cNvCxnSpPr>
            <p:nvPr/>
          </p:nvCxnSpPr>
          <p:spPr bwMode="auto">
            <a:xfrm rot="5400000">
              <a:off x="7512605" y="2752743"/>
              <a:ext cx="282322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87" idx="5"/>
            </p:cNvCxnSpPr>
            <p:nvPr/>
          </p:nvCxnSpPr>
          <p:spPr bwMode="auto">
            <a:xfrm rot="16200000" flipH="1">
              <a:off x="6997541" y="3578417"/>
              <a:ext cx="301467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86" idx="5"/>
            </p:cNvCxnSpPr>
            <p:nvPr/>
          </p:nvCxnSpPr>
          <p:spPr bwMode="auto">
            <a:xfrm rot="16200000" flipH="1">
              <a:off x="8119681" y="2776888"/>
              <a:ext cx="272320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6686931" y="2628869"/>
              <a:ext cx="408051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219319" y="294686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73699" y="3743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978396" y="3743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27670" y="294686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094982" y="294686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676900" y="1447800"/>
              <a:ext cx="12192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new z</a:t>
              </a:r>
              <a:endParaRPr lang="he-IL" sz="3200" i="1" dirty="0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0" y="477605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Recolor </a:t>
            </a:r>
            <a:r>
              <a:rPr lang="en-US" sz="3200" i="1" dirty="0" err="1" smtClean="0"/>
              <a:t>z</a:t>
            </a:r>
            <a:r>
              <a:rPr lang="en-US" sz="3200" dirty="0" err="1" smtClean="0"/>
              <a:t>’s</a:t>
            </a:r>
            <a:r>
              <a:rPr lang="en-US" sz="3200" dirty="0" smtClean="0"/>
              <a:t> parent, uncle and grandparent</a:t>
            </a:r>
            <a:endParaRPr lang="he-IL" sz="3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0" y="5943879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Red rule violation resolved or moved up the tree</a:t>
            </a:r>
            <a:endParaRPr lang="he-IL" sz="3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0" y="535996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Black heights do not change</a:t>
            </a:r>
            <a:endParaRPr lang="he-IL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-9072" y="10463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z</a:t>
            </a:r>
            <a:r>
              <a:rPr lang="en-US" sz="3200" dirty="0" smtClean="0"/>
              <a:t>’s uncle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, </a:t>
            </a:r>
            <a:r>
              <a:rPr lang="en-US" sz="3200" i="1" dirty="0" smtClean="0"/>
              <a:t>z</a:t>
            </a:r>
            <a:r>
              <a:rPr lang="en-US" sz="3200" dirty="0" smtClean="0"/>
              <a:t> is a </a:t>
            </a:r>
            <a:r>
              <a:rPr lang="en-US" sz="3200" dirty="0" smtClean="0">
                <a:solidFill>
                  <a:srgbClr val="00B050"/>
                </a:solidFill>
              </a:rPr>
              <a:t>right</a:t>
            </a:r>
            <a:r>
              <a:rPr lang="en-US" sz="3200" dirty="0" smtClean="0"/>
              <a:t> child 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53" grpId="0"/>
      <p:bldP spid="154" grpId="0"/>
      <p:bldP spid="1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25</a:t>
            </a:fld>
            <a:endParaRPr lang="en-US"/>
          </a:p>
        </p:txBody>
      </p:sp>
      <p:grpSp>
        <p:nvGrpSpPr>
          <p:cNvPr id="11" name="Group 147"/>
          <p:cNvGrpSpPr/>
          <p:nvPr/>
        </p:nvGrpSpPr>
        <p:grpSpPr>
          <a:xfrm>
            <a:off x="152400" y="2628594"/>
            <a:ext cx="3924681" cy="2613690"/>
            <a:chOff x="76200" y="3853815"/>
            <a:chExt cx="3924681" cy="2613690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2222944" y="3853815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>
              <a:off x="1319403" y="4640771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3126486" y="4640771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>
              <a:off x="685800" y="5427726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Straight Connector 108"/>
            <p:cNvCxnSpPr>
              <a:stCxn id="106" idx="7"/>
              <a:endCxn id="105" idx="3"/>
            </p:cNvCxnSpPr>
            <p:nvPr/>
          </p:nvCxnSpPr>
          <p:spPr bwMode="auto">
            <a:xfrm rot="5400000" flipH="1" flipV="1">
              <a:off x="1775745" y="4193571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5" idx="5"/>
              <a:endCxn id="107" idx="1"/>
            </p:cNvCxnSpPr>
            <p:nvPr/>
          </p:nvCxnSpPr>
          <p:spPr bwMode="auto">
            <a:xfrm rot="16200000" flipH="1">
              <a:off x="2679287" y="4193571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3"/>
              <a:endCxn id="108" idx="0"/>
            </p:cNvCxnSpPr>
            <p:nvPr/>
          </p:nvCxnSpPr>
          <p:spPr bwMode="auto">
            <a:xfrm rot="5400000">
              <a:off x="958883" y="4998910"/>
              <a:ext cx="388905" cy="46872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stCxn id="119" idx="0"/>
              <a:endCxn id="106" idx="5"/>
            </p:cNvCxnSpPr>
            <p:nvPr/>
          </p:nvCxnSpPr>
          <p:spPr bwMode="auto">
            <a:xfrm rot="16200000" flipV="1">
              <a:off x="1744233" y="5012040"/>
              <a:ext cx="196852" cy="25041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3"/>
            </p:cNvCxnSpPr>
            <p:nvPr/>
          </p:nvCxnSpPr>
          <p:spPr bwMode="auto">
            <a:xfrm rot="5400000">
              <a:off x="481774" y="5796629"/>
              <a:ext cx="243174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07" idx="3"/>
            </p:cNvCxnSpPr>
            <p:nvPr/>
          </p:nvCxnSpPr>
          <p:spPr bwMode="auto">
            <a:xfrm rot="5400000">
              <a:off x="2902886" y="5029247"/>
              <a:ext cx="282322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08" idx="5"/>
            </p:cNvCxnSpPr>
            <p:nvPr/>
          </p:nvCxnSpPr>
          <p:spPr bwMode="auto">
            <a:xfrm rot="16200000" flipH="1">
              <a:off x="1054703" y="5854922"/>
              <a:ext cx="301467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</p:cNvCxnSpPr>
            <p:nvPr/>
          </p:nvCxnSpPr>
          <p:spPr bwMode="auto">
            <a:xfrm rot="16200000" flipH="1">
              <a:off x="3509962" y="5053393"/>
              <a:ext cx="272320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57200" y="4953000"/>
              <a:ext cx="408051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184779" y="4082414"/>
              <a:ext cx="408051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y</a:t>
              </a:r>
              <a:endParaRPr lang="he-IL" sz="32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676400" y="5235673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6200" y="6020152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914400" y="6020152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417951" y="5235673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485263" y="5235673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</p:grpSp>
      <p:sp>
        <p:nvSpPr>
          <p:cNvPr id="150" name="Right Arrow 149"/>
          <p:cNvSpPr/>
          <p:nvPr/>
        </p:nvSpPr>
        <p:spPr bwMode="auto">
          <a:xfrm>
            <a:off x="4419600" y="3783039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4990719" y="2476194"/>
            <a:ext cx="3924681" cy="2766090"/>
            <a:chOff x="4990719" y="1577310"/>
            <a:chExt cx="3924681" cy="2766090"/>
          </a:xfrm>
        </p:grpSpPr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7137463" y="1729710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 bwMode="auto">
            <a:xfrm>
              <a:off x="6233922" y="251666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8041005" y="251666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 bwMode="auto">
            <a:xfrm>
              <a:off x="5600319" y="3303621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3" name="Straight Connector 132"/>
            <p:cNvCxnSpPr>
              <a:stCxn id="130" idx="7"/>
              <a:endCxn id="129" idx="3"/>
            </p:cNvCxnSpPr>
            <p:nvPr/>
          </p:nvCxnSpPr>
          <p:spPr bwMode="auto">
            <a:xfrm rot="5400000" flipH="1" flipV="1">
              <a:off x="6690264" y="2069466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stCxn id="129" idx="5"/>
              <a:endCxn id="131" idx="1"/>
            </p:cNvCxnSpPr>
            <p:nvPr/>
          </p:nvCxnSpPr>
          <p:spPr bwMode="auto">
            <a:xfrm rot="16200000" flipH="1">
              <a:off x="7593806" y="2069466"/>
              <a:ext cx="457201" cy="57378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stCxn id="130" idx="3"/>
              <a:endCxn id="132" idx="0"/>
            </p:cNvCxnSpPr>
            <p:nvPr/>
          </p:nvCxnSpPr>
          <p:spPr bwMode="auto">
            <a:xfrm rot="5400000">
              <a:off x="5873402" y="2874805"/>
              <a:ext cx="388905" cy="46872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stCxn id="143" idx="0"/>
              <a:endCxn id="130" idx="5"/>
            </p:cNvCxnSpPr>
            <p:nvPr/>
          </p:nvCxnSpPr>
          <p:spPr bwMode="auto">
            <a:xfrm rot="16200000" flipV="1">
              <a:off x="6658752" y="2887935"/>
              <a:ext cx="196852" cy="25041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132" idx="3"/>
            </p:cNvCxnSpPr>
            <p:nvPr/>
          </p:nvCxnSpPr>
          <p:spPr bwMode="auto">
            <a:xfrm rot="5400000">
              <a:off x="5396293" y="3672524"/>
              <a:ext cx="243174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>
              <a:stCxn id="131" idx="3"/>
            </p:cNvCxnSpPr>
            <p:nvPr/>
          </p:nvCxnSpPr>
          <p:spPr bwMode="auto">
            <a:xfrm rot="5400000">
              <a:off x="7817405" y="2905142"/>
              <a:ext cx="282322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>
              <a:stCxn id="132" idx="5"/>
            </p:cNvCxnSpPr>
            <p:nvPr/>
          </p:nvCxnSpPr>
          <p:spPr bwMode="auto">
            <a:xfrm rot="16200000" flipH="1">
              <a:off x="5969222" y="3730817"/>
              <a:ext cx="301467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31" idx="5"/>
            </p:cNvCxnSpPr>
            <p:nvPr/>
          </p:nvCxnSpPr>
          <p:spPr bwMode="auto">
            <a:xfrm rot="16200000" flipH="1">
              <a:off x="8424481" y="2929288"/>
              <a:ext cx="272320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5371719" y="2828895"/>
              <a:ext cx="408051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099298" y="1958309"/>
              <a:ext cx="408051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y</a:t>
              </a:r>
              <a:endParaRPr lang="he-IL" sz="3200" i="1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590919" y="3111568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990719" y="38960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828919" y="38960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8332470" y="3111568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399782" y="3111568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943600" y="1577310"/>
              <a:ext cx="12192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new z</a:t>
              </a:r>
              <a:endParaRPr lang="he-IL" sz="3200" i="1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0" y="577568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Symmetric</a:t>
            </a:r>
            <a:endParaRPr lang="he-IL" sz="3200" dirty="0"/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>
          <a:xfrm>
            <a:off x="0" y="333299"/>
            <a:ext cx="9144000" cy="9298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Insert: Case 1b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9072" y="10463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z</a:t>
            </a:r>
            <a:r>
              <a:rPr lang="en-US" sz="3200" dirty="0" smtClean="0"/>
              <a:t>’s uncle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, </a:t>
            </a:r>
            <a:r>
              <a:rPr lang="en-US" sz="3200" i="1" dirty="0" smtClean="0"/>
              <a:t>z</a:t>
            </a:r>
            <a:r>
              <a:rPr lang="en-US" sz="3200" dirty="0" smtClean="0"/>
              <a:t> is a </a:t>
            </a:r>
            <a:r>
              <a:rPr lang="en-US" sz="3200" dirty="0" smtClean="0">
                <a:solidFill>
                  <a:srgbClr val="00B050"/>
                </a:solidFill>
              </a:rPr>
              <a:t>left</a:t>
            </a:r>
            <a:r>
              <a:rPr lang="en-US" sz="3200" dirty="0" smtClean="0"/>
              <a:t> child 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9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26</a:t>
            </a:fld>
            <a:endParaRPr lang="en-US"/>
          </a:p>
        </p:txBody>
      </p:sp>
      <p:grpSp>
        <p:nvGrpSpPr>
          <p:cNvPr id="7" name="Group 41"/>
          <p:cNvGrpSpPr>
            <a:grpSpLocks noChangeAspect="1"/>
          </p:cNvGrpSpPr>
          <p:nvPr/>
        </p:nvGrpSpPr>
        <p:grpSpPr>
          <a:xfrm>
            <a:off x="381000" y="1869192"/>
            <a:ext cx="2868930" cy="2613690"/>
            <a:chOff x="-13447" y="1143000"/>
            <a:chExt cx="3750234" cy="3416588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2095500" y="11430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914400" y="21717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828800" y="32004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/>
            <p:cNvCxnSpPr>
              <a:stCxn id="4" idx="7"/>
              <a:endCxn id="3" idx="3"/>
            </p:cNvCxnSpPr>
            <p:nvPr/>
          </p:nvCxnSpPr>
          <p:spPr bwMode="auto">
            <a:xfrm rot="5400000" flipH="1" flipV="1">
              <a:off x="15109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>
              <a:stCxn id="3" idx="5"/>
            </p:cNvCxnSpPr>
            <p:nvPr/>
          </p:nvCxnSpPr>
          <p:spPr bwMode="auto">
            <a:xfrm rot="16200000" flipH="1">
              <a:off x="26920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4" idx="5"/>
              <a:endCxn id="6" idx="1"/>
            </p:cNvCxnSpPr>
            <p:nvPr/>
          </p:nvCxnSpPr>
          <p:spPr bwMode="auto">
            <a:xfrm rot="16200000" flipH="1">
              <a:off x="1377576" y="2749176"/>
              <a:ext cx="597648" cy="4833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4" idx="3"/>
            </p:cNvCxnSpPr>
            <p:nvPr/>
          </p:nvCxnSpPr>
          <p:spPr bwMode="auto">
            <a:xfrm rot="5400000">
              <a:off x="628650" y="2672976"/>
              <a:ext cx="3559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6" idx="3"/>
            </p:cNvCxnSpPr>
            <p:nvPr/>
          </p:nvCxnSpPr>
          <p:spPr bwMode="auto">
            <a:xfrm rot="5400000">
              <a:off x="1562100" y="3682626"/>
              <a:ext cx="3178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6" idx="5"/>
            </p:cNvCxnSpPr>
            <p:nvPr/>
          </p:nvCxnSpPr>
          <p:spPr bwMode="auto">
            <a:xfrm rot="16200000" flipH="1">
              <a:off x="2311026" y="3758826"/>
              <a:ext cx="394074" cy="3178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905000" y="2517587"/>
              <a:ext cx="5334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3447" y="2933269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72671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86000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74787" y="2268608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</p:grpSp>
      <p:grpSp>
        <p:nvGrpSpPr>
          <p:cNvPr id="8" name="Group 82"/>
          <p:cNvGrpSpPr>
            <a:grpSpLocks noChangeAspect="1"/>
          </p:cNvGrpSpPr>
          <p:nvPr/>
        </p:nvGrpSpPr>
        <p:grpSpPr>
          <a:xfrm>
            <a:off x="4648200" y="1869192"/>
            <a:ext cx="3429000" cy="2613690"/>
            <a:chOff x="-760008" y="1143000"/>
            <a:chExt cx="4482353" cy="3416588"/>
          </a:xfrm>
        </p:grpSpPr>
        <p:sp>
          <p:nvSpPr>
            <p:cNvPr id="84" name="Oval 83"/>
            <p:cNvSpPr>
              <a:spLocks noChangeAspect="1"/>
            </p:cNvSpPr>
            <p:nvPr/>
          </p:nvSpPr>
          <p:spPr bwMode="auto">
            <a:xfrm>
              <a:off x="2095500" y="11430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 bwMode="auto">
            <a:xfrm>
              <a:off x="36855" y="3153125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 bwMode="auto">
            <a:xfrm>
              <a:off x="1032933" y="21690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8" name="Straight Connector 87"/>
            <p:cNvCxnSpPr>
              <a:stCxn id="87" idx="7"/>
              <a:endCxn id="84" idx="3"/>
            </p:cNvCxnSpPr>
            <p:nvPr/>
          </p:nvCxnSpPr>
          <p:spPr bwMode="auto">
            <a:xfrm rot="5400000" flipH="1" flipV="1">
              <a:off x="1571542" y="1645043"/>
              <a:ext cx="594946" cy="63151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84" idx="5"/>
            </p:cNvCxnSpPr>
            <p:nvPr/>
          </p:nvCxnSpPr>
          <p:spPr bwMode="auto">
            <a:xfrm rot="16200000" flipH="1">
              <a:off x="26920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85" idx="7"/>
              <a:endCxn id="87" idx="3"/>
            </p:cNvCxnSpPr>
            <p:nvPr/>
          </p:nvCxnSpPr>
          <p:spPr bwMode="auto">
            <a:xfrm rot="5400000" flipH="1" flipV="1">
              <a:off x="563158" y="2683349"/>
              <a:ext cx="553072" cy="56502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85" idx="3"/>
            </p:cNvCxnSpPr>
            <p:nvPr/>
          </p:nvCxnSpPr>
          <p:spPr bwMode="auto">
            <a:xfrm rot="5400000">
              <a:off x="-248895" y="3654401"/>
              <a:ext cx="3559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85" idx="5"/>
            </p:cNvCxnSpPr>
            <p:nvPr/>
          </p:nvCxnSpPr>
          <p:spPr bwMode="auto">
            <a:xfrm rot="16200000" flipH="1">
              <a:off x="551204" y="3679427"/>
              <a:ext cx="288489" cy="27653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87" idx="5"/>
            </p:cNvCxnSpPr>
            <p:nvPr/>
          </p:nvCxnSpPr>
          <p:spPr bwMode="auto">
            <a:xfrm rot="16200000" flipH="1">
              <a:off x="1515159" y="2727426"/>
              <a:ext cx="394074" cy="3178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-560792" y="2965863"/>
              <a:ext cx="5334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760008" y="3961941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35286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66619" y="3078342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60345" y="2268608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</p:grpSp>
      <p:sp>
        <p:nvSpPr>
          <p:cNvPr id="103" name="Right Arrow 102"/>
          <p:cNvSpPr/>
          <p:nvPr/>
        </p:nvSpPr>
        <p:spPr bwMode="auto">
          <a:xfrm>
            <a:off x="4229100" y="3023637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0" y="4711482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Use a left rotation to convert to </a:t>
            </a:r>
            <a:r>
              <a:rPr lang="en-US" sz="3200" kern="0" dirty="0" smtClean="0">
                <a:solidFill>
                  <a:srgbClr val="0066FF"/>
                </a:solidFill>
                <a:ea typeface="+mj-ea"/>
                <a:cs typeface="Times New Roman" pitchFamily="18" charset="0"/>
              </a:rPr>
              <a:t>case 3</a:t>
            </a:r>
            <a:endParaRPr lang="he-IL" sz="3200" kern="0" dirty="0">
              <a:solidFill>
                <a:srgbClr val="0066FF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525729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Black heights do not change</a:t>
            </a:r>
            <a:endParaRPr lang="he-IL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0" y="5803107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Note: </a:t>
            </a:r>
            <a:r>
              <a:rPr lang="en-US" sz="3200" dirty="0" smtClean="0">
                <a:sym typeface="Symbol"/>
              </a:rPr>
              <a:t>the roots of ,,, are black</a:t>
            </a:r>
            <a:endParaRPr lang="he-IL" sz="3200" dirty="0"/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>
          <a:xfrm>
            <a:off x="0" y="333299"/>
            <a:ext cx="9144000" cy="9298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Insert: Case 2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-9072" y="10463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z</a:t>
            </a:r>
            <a:r>
              <a:rPr lang="en-US" sz="3200" dirty="0" smtClean="0"/>
              <a:t>’s uncle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/>
              <a:t>black</a:t>
            </a:r>
            <a:r>
              <a:rPr lang="en-US" sz="3200" dirty="0" smtClean="0"/>
              <a:t>, </a:t>
            </a:r>
            <a:r>
              <a:rPr lang="en-US" sz="3200" i="1" dirty="0" smtClean="0"/>
              <a:t>z</a:t>
            </a:r>
            <a:r>
              <a:rPr lang="en-US" sz="3200" dirty="0" smtClean="0"/>
              <a:t> is a </a:t>
            </a:r>
            <a:r>
              <a:rPr lang="en-US" sz="3200" dirty="0" smtClean="0">
                <a:solidFill>
                  <a:srgbClr val="00B050"/>
                </a:solidFill>
              </a:rPr>
              <a:t>right</a:t>
            </a:r>
            <a:r>
              <a:rPr lang="en-US" sz="3200" dirty="0" smtClean="0"/>
              <a:t> child 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53" grpId="0"/>
      <p:bldP spid="56" grpId="0"/>
      <p:bldP spid="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27</a:t>
            </a:fld>
            <a:endParaRPr lang="en-US"/>
          </a:p>
        </p:txBody>
      </p:sp>
      <p:grpSp>
        <p:nvGrpSpPr>
          <p:cNvPr id="7" name="Group 82"/>
          <p:cNvGrpSpPr>
            <a:grpSpLocks noChangeAspect="1"/>
          </p:cNvGrpSpPr>
          <p:nvPr/>
        </p:nvGrpSpPr>
        <p:grpSpPr>
          <a:xfrm>
            <a:off x="457200" y="1993176"/>
            <a:ext cx="3657600" cy="2613690"/>
            <a:chOff x="-760008" y="1143000"/>
            <a:chExt cx="4781177" cy="3416588"/>
          </a:xfrm>
        </p:grpSpPr>
        <p:sp>
          <p:nvSpPr>
            <p:cNvPr id="84" name="Oval 83"/>
            <p:cNvSpPr>
              <a:spLocks noChangeAspect="1"/>
            </p:cNvSpPr>
            <p:nvPr/>
          </p:nvSpPr>
          <p:spPr bwMode="auto">
            <a:xfrm>
              <a:off x="2095500" y="11430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 bwMode="auto">
            <a:xfrm>
              <a:off x="36855" y="3153125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 bwMode="auto">
            <a:xfrm>
              <a:off x="1032933" y="2169000"/>
              <a:ext cx="609600" cy="6096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8" name="Straight Connector 87"/>
            <p:cNvCxnSpPr>
              <a:stCxn id="87" idx="7"/>
              <a:endCxn id="84" idx="3"/>
            </p:cNvCxnSpPr>
            <p:nvPr/>
          </p:nvCxnSpPr>
          <p:spPr bwMode="auto">
            <a:xfrm rot="5400000" flipH="1" flipV="1">
              <a:off x="1571542" y="1645043"/>
              <a:ext cx="594946" cy="63151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>
              <a:stCxn id="84" idx="5"/>
            </p:cNvCxnSpPr>
            <p:nvPr/>
          </p:nvCxnSpPr>
          <p:spPr bwMode="auto">
            <a:xfrm rot="16200000" flipH="1">
              <a:off x="2692026" y="1587126"/>
              <a:ext cx="597648" cy="75004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>
              <a:stCxn id="85" idx="7"/>
              <a:endCxn id="87" idx="3"/>
            </p:cNvCxnSpPr>
            <p:nvPr/>
          </p:nvCxnSpPr>
          <p:spPr bwMode="auto">
            <a:xfrm rot="5400000" flipH="1" flipV="1">
              <a:off x="563158" y="2683349"/>
              <a:ext cx="553072" cy="56502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85" idx="3"/>
            </p:cNvCxnSpPr>
            <p:nvPr/>
          </p:nvCxnSpPr>
          <p:spPr bwMode="auto">
            <a:xfrm rot="5400000">
              <a:off x="-248895" y="3654401"/>
              <a:ext cx="355974" cy="3940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>
              <a:stCxn id="85" idx="5"/>
            </p:cNvCxnSpPr>
            <p:nvPr/>
          </p:nvCxnSpPr>
          <p:spPr bwMode="auto">
            <a:xfrm rot="16200000" flipH="1">
              <a:off x="551204" y="3679427"/>
              <a:ext cx="288489" cy="27653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87" idx="5"/>
            </p:cNvCxnSpPr>
            <p:nvPr/>
          </p:nvCxnSpPr>
          <p:spPr bwMode="auto">
            <a:xfrm rot="16200000" flipH="1">
              <a:off x="1515159" y="2727426"/>
              <a:ext cx="394074" cy="3178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-560792" y="2965863"/>
              <a:ext cx="5334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/>
                <a:t>z</a:t>
              </a:r>
              <a:endParaRPr lang="he-IL" sz="3200" i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760008" y="3961941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35286" y="3974813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66619" y="3078342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626659" y="2268608"/>
              <a:ext cx="1394510" cy="76441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 </a:t>
              </a:r>
              <a:endParaRPr lang="he-IL" sz="3200" i="1" dirty="0"/>
            </a:p>
          </p:txBody>
        </p:sp>
      </p:grpSp>
      <p:sp>
        <p:nvSpPr>
          <p:cNvPr id="103" name="Right Arrow 102"/>
          <p:cNvSpPr/>
          <p:nvPr/>
        </p:nvSpPr>
        <p:spPr bwMode="auto">
          <a:xfrm>
            <a:off x="4495800" y="2854266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0" y="514026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Use a right rotation to resolve</a:t>
            </a:r>
            <a:endParaRPr lang="he-IL" sz="3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0" y="582606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Note: </a:t>
            </a:r>
            <a:r>
              <a:rPr lang="en-US" sz="3200" dirty="0" smtClean="0">
                <a:sym typeface="Symbol"/>
              </a:rPr>
              <a:t>the roots of ,,, are black</a:t>
            </a:r>
            <a:endParaRPr lang="he-IL" sz="32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5410200" y="1993176"/>
            <a:ext cx="3200400" cy="1979265"/>
            <a:chOff x="5410200" y="1729710"/>
            <a:chExt cx="3200400" cy="1979265"/>
          </a:xfrm>
        </p:grpSpPr>
        <p:sp>
          <p:nvSpPr>
            <p:cNvPr id="42" name="Oval 41"/>
            <p:cNvSpPr>
              <a:spLocks noChangeAspect="1"/>
            </p:cNvSpPr>
            <p:nvPr/>
          </p:nvSpPr>
          <p:spPr bwMode="auto">
            <a:xfrm>
              <a:off x="6934200" y="1729710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7696200" y="2514600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>
              <a:spLocks noChangeAspect="1"/>
            </p:cNvSpPr>
            <p:nvPr/>
          </p:nvSpPr>
          <p:spPr bwMode="auto">
            <a:xfrm>
              <a:off x="6172200" y="2514600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5" name="Straight Connector 44"/>
            <p:cNvCxnSpPr>
              <a:stCxn id="44" idx="7"/>
              <a:endCxn id="42" idx="3"/>
            </p:cNvCxnSpPr>
            <p:nvPr/>
          </p:nvCxnSpPr>
          <p:spPr bwMode="auto">
            <a:xfrm rot="5400000" flipH="1" flipV="1">
              <a:off x="6558805" y="2139204"/>
              <a:ext cx="455134" cy="4322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2" idx="5"/>
              <a:endCxn id="43" idx="1"/>
            </p:cNvCxnSpPr>
            <p:nvPr/>
          </p:nvCxnSpPr>
          <p:spPr bwMode="auto">
            <a:xfrm rot="16200000" flipH="1">
              <a:off x="7320805" y="2139204"/>
              <a:ext cx="455134" cy="4322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3" idx="3"/>
            </p:cNvCxnSpPr>
            <p:nvPr/>
          </p:nvCxnSpPr>
          <p:spPr bwMode="auto">
            <a:xfrm rot="5400000">
              <a:off x="7477602" y="2898077"/>
              <a:ext cx="272320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3" idx="5"/>
            </p:cNvCxnSpPr>
            <p:nvPr/>
          </p:nvCxnSpPr>
          <p:spPr bwMode="auto">
            <a:xfrm rot="16200000" flipH="1">
              <a:off x="8089677" y="2917222"/>
              <a:ext cx="22069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44" idx="5"/>
            </p:cNvCxnSpPr>
            <p:nvPr/>
          </p:nvCxnSpPr>
          <p:spPr bwMode="auto">
            <a:xfrm rot="16200000" flipH="1">
              <a:off x="6541103" y="2941795"/>
              <a:ext cx="301466" cy="2431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410200" y="31242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77000" y="32004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10400" y="31242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924800" y="3124200"/>
              <a:ext cx="6858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</a:t>
              </a:r>
              <a:endParaRPr lang="he-IL" sz="3200" i="1" dirty="0"/>
            </a:p>
          </p:txBody>
        </p:sp>
        <p:cxnSp>
          <p:nvCxnSpPr>
            <p:cNvPr id="57" name="Straight Connector 56"/>
            <p:cNvCxnSpPr>
              <a:stCxn id="44" idx="3"/>
            </p:cNvCxnSpPr>
            <p:nvPr/>
          </p:nvCxnSpPr>
          <p:spPr bwMode="auto">
            <a:xfrm rot="5400000">
              <a:off x="5964413" y="2891838"/>
              <a:ext cx="255271" cy="2968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" name="Rectangle 4"/>
          <p:cNvSpPr txBox="1">
            <a:spLocks noChangeArrowheads="1"/>
          </p:cNvSpPr>
          <p:nvPr/>
        </p:nvSpPr>
        <p:spPr>
          <a:xfrm>
            <a:off x="0" y="333299"/>
            <a:ext cx="9144000" cy="9298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Insert: Case 3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9072" y="10463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z</a:t>
            </a:r>
            <a:r>
              <a:rPr lang="en-US" sz="3200" dirty="0" smtClean="0"/>
              <a:t>’s uncle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/>
              <a:t>black</a:t>
            </a:r>
            <a:r>
              <a:rPr lang="en-US" sz="3200" dirty="0" smtClean="0"/>
              <a:t>, </a:t>
            </a:r>
            <a:r>
              <a:rPr lang="en-US" sz="3200" i="1" dirty="0" smtClean="0"/>
              <a:t>z</a:t>
            </a:r>
            <a:r>
              <a:rPr lang="en-US" sz="3200" dirty="0" smtClean="0"/>
              <a:t> is a </a:t>
            </a:r>
            <a:r>
              <a:rPr lang="en-US" sz="3200" dirty="0" smtClean="0">
                <a:solidFill>
                  <a:srgbClr val="00B050"/>
                </a:solidFill>
              </a:rPr>
              <a:t>left</a:t>
            </a:r>
            <a:r>
              <a:rPr lang="en-US" sz="3200" dirty="0" smtClean="0"/>
              <a:t> child 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53" grpId="0"/>
      <p:bldP spid="1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542197"/>
            <a:ext cx="9144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In all cases above, </a:t>
            </a:r>
            <a:r>
              <a:rPr lang="en-US" sz="3600" i="1" dirty="0" smtClean="0"/>
              <a:t>z</a:t>
            </a:r>
            <a:r>
              <a:rPr lang="en-US" sz="3600" dirty="0" smtClean="0"/>
              <a:t>’s parent is a </a:t>
            </a:r>
            <a:r>
              <a:rPr lang="en-US" sz="3600" dirty="0" smtClean="0">
                <a:solidFill>
                  <a:srgbClr val="00B050"/>
                </a:solidFill>
              </a:rPr>
              <a:t>left</a:t>
            </a:r>
            <a:r>
              <a:rPr lang="en-US" sz="3600" dirty="0" smtClean="0"/>
              <a:t> child</a:t>
            </a:r>
            <a:endParaRPr lang="he-I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920" y="4478789"/>
            <a:ext cx="9144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The other cases (</a:t>
            </a:r>
            <a:r>
              <a:rPr lang="en-US" sz="3600" i="1" dirty="0" smtClean="0"/>
              <a:t>z</a:t>
            </a:r>
            <a:r>
              <a:rPr lang="en-US" sz="3600" dirty="0" smtClean="0"/>
              <a:t>’s parent is a </a:t>
            </a:r>
            <a:r>
              <a:rPr lang="en-US" sz="3600" dirty="0" smtClean="0">
                <a:solidFill>
                  <a:srgbClr val="00B050"/>
                </a:solidFill>
              </a:rPr>
              <a:t>right</a:t>
            </a:r>
            <a:r>
              <a:rPr lang="en-US" sz="3600" dirty="0" smtClean="0"/>
              <a:t> child)</a:t>
            </a:r>
            <a:br>
              <a:rPr lang="en-US" sz="3600" dirty="0" smtClean="0"/>
            </a:br>
            <a:r>
              <a:rPr lang="en-US" sz="3600" dirty="0" smtClean="0"/>
              <a:t>are </a:t>
            </a:r>
            <a:r>
              <a:rPr lang="en-US" sz="3600" dirty="0" smtClean="0">
                <a:solidFill>
                  <a:srgbClr val="C00000"/>
                </a:solidFill>
              </a:rPr>
              <a:t>mirror images </a:t>
            </a:r>
            <a:r>
              <a:rPr lang="en-US" sz="3600" dirty="0" smtClean="0"/>
              <a:t>of the cases shown</a:t>
            </a:r>
            <a:endParaRPr lang="he-IL" sz="36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All cases covered?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20" y="2376997"/>
            <a:ext cx="9144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Case 1:</a:t>
            </a:r>
            <a:r>
              <a:rPr lang="en-US" sz="3600" dirty="0" smtClean="0"/>
              <a:t> </a:t>
            </a:r>
            <a:r>
              <a:rPr lang="en-US" sz="3600" i="1" dirty="0" smtClean="0"/>
              <a:t>z</a:t>
            </a:r>
            <a:r>
              <a:rPr lang="en-US" sz="3600" dirty="0" smtClean="0"/>
              <a:t>’s uncle is </a:t>
            </a:r>
            <a:r>
              <a:rPr lang="en-US" sz="3600" b="1" dirty="0" smtClean="0">
                <a:solidFill>
                  <a:srgbClr val="FF0000"/>
                </a:solidFill>
              </a:rPr>
              <a:t>red</a:t>
            </a:r>
          </a:p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Case 2: </a:t>
            </a:r>
            <a:r>
              <a:rPr lang="en-US" sz="3600" i="1" dirty="0" smtClean="0"/>
              <a:t>z</a:t>
            </a:r>
            <a:r>
              <a:rPr lang="en-US" sz="3600" dirty="0" smtClean="0"/>
              <a:t>’s uncle is </a:t>
            </a:r>
            <a:r>
              <a:rPr lang="en-US" sz="3600" b="1" dirty="0" smtClean="0"/>
              <a:t>black</a:t>
            </a:r>
            <a:r>
              <a:rPr lang="en-US" sz="3600" dirty="0" smtClean="0"/>
              <a:t> and </a:t>
            </a:r>
            <a:r>
              <a:rPr lang="en-US" sz="3600" i="1" dirty="0" smtClean="0"/>
              <a:t>z</a:t>
            </a:r>
            <a:r>
              <a:rPr lang="en-US" sz="3600" dirty="0" smtClean="0"/>
              <a:t> is a </a:t>
            </a:r>
            <a:r>
              <a:rPr lang="en-US" sz="3600" dirty="0" smtClean="0">
                <a:solidFill>
                  <a:srgbClr val="00B050"/>
                </a:solidFill>
              </a:rPr>
              <a:t>right</a:t>
            </a:r>
            <a:r>
              <a:rPr lang="en-US" sz="3600" dirty="0" smtClean="0"/>
              <a:t> child</a:t>
            </a:r>
          </a:p>
          <a:p>
            <a:pPr algn="ctr"/>
            <a:r>
              <a:rPr lang="en-US" sz="3600" dirty="0">
                <a:solidFill>
                  <a:schemeClr val="accent2"/>
                </a:solidFill>
              </a:rPr>
              <a:t>Case </a:t>
            </a:r>
            <a:r>
              <a:rPr lang="en-US" sz="3600" dirty="0" smtClean="0">
                <a:solidFill>
                  <a:schemeClr val="accent2"/>
                </a:solidFill>
              </a:rPr>
              <a:t>3:</a:t>
            </a:r>
            <a:r>
              <a:rPr lang="en-US" sz="3600" dirty="0" smtClean="0"/>
              <a:t> </a:t>
            </a:r>
            <a:r>
              <a:rPr lang="en-US" sz="3600" i="1" dirty="0"/>
              <a:t>z</a:t>
            </a:r>
            <a:r>
              <a:rPr lang="en-US" sz="3600" dirty="0"/>
              <a:t>’s uncle is </a:t>
            </a:r>
            <a:r>
              <a:rPr lang="en-US" sz="3600" b="1" dirty="0"/>
              <a:t>black</a:t>
            </a:r>
            <a:r>
              <a:rPr lang="en-US" sz="3600" dirty="0"/>
              <a:t> and </a:t>
            </a:r>
            <a:r>
              <a:rPr lang="en-US" sz="3600" i="1" dirty="0"/>
              <a:t>z</a:t>
            </a:r>
            <a:r>
              <a:rPr lang="en-US" sz="3600" dirty="0"/>
              <a:t> is a </a:t>
            </a:r>
            <a:r>
              <a:rPr lang="en-US" sz="3600" dirty="0" smtClean="0">
                <a:solidFill>
                  <a:srgbClr val="00B050"/>
                </a:solidFill>
              </a:rPr>
              <a:t>left</a:t>
            </a:r>
            <a:r>
              <a:rPr lang="en-US" sz="3600" dirty="0" smtClean="0"/>
              <a:t> child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940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29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3628644" y="1914144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1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Fixing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a </a:t>
            </a:r>
            <a:r>
              <a:rPr kumimoji="0" lang="en-US" sz="40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Red</a:t>
            </a:r>
            <a:r>
              <a:rPr lang="en-US" sz="4000" b="1" kern="0" dirty="0" smtClean="0">
                <a:ea typeface="+mj-ea"/>
                <a:cs typeface="Times New Roman" pitchFamily="18" charset="0"/>
              </a:rPr>
              <a:t>-Black</a:t>
            </a:r>
            <a:r>
              <a:rPr lang="en-US" sz="4000" kern="0" dirty="0" smtClean="0">
                <a:solidFill>
                  <a:srgbClr val="0066FF"/>
                </a:solidFill>
                <a:ea typeface="+mj-ea"/>
                <a:cs typeface="Times New Roman" pitchFamily="18" charset="0"/>
              </a:rPr>
              <a:t> Tree after </a:t>
            </a:r>
            <a:r>
              <a:rPr lang="en-US" sz="4000" kern="0" dirty="0" smtClean="0">
                <a:ea typeface="+mj-ea"/>
                <a:cs typeface="Times New Roman" pitchFamily="18" charset="0"/>
              </a:rPr>
              <a:t>insertion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28644" y="2980944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2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628644" y="4047744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3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628644" y="5114544"/>
            <a:ext cx="1676400" cy="685800"/>
          </a:xfrm>
          <a:prstGeom prst="roundRect">
            <a:avLst/>
          </a:prstGeom>
          <a:solidFill>
            <a:schemeClr val="bg2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finish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hape 20"/>
          <p:cNvCxnSpPr>
            <a:stCxn id="3" idx="1"/>
            <a:endCxn id="3" idx="0"/>
          </p:cNvCxnSpPr>
          <p:nvPr/>
        </p:nvCxnSpPr>
        <p:spPr bwMode="auto">
          <a:xfrm rot="10800000" flipH="1">
            <a:off x="3628644" y="1914144"/>
            <a:ext cx="838200" cy="342900"/>
          </a:xfrm>
          <a:prstGeom prst="curvedConnector4">
            <a:avLst>
              <a:gd name="adj1" fmla="val -27273"/>
              <a:gd name="adj2" fmla="val 216445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5" name="Straight Arrow Connector 24"/>
          <p:cNvCxnSpPr>
            <a:stCxn id="3" idx="2"/>
            <a:endCxn id="14" idx="0"/>
          </p:cNvCxnSpPr>
          <p:nvPr/>
        </p:nvCxnSpPr>
        <p:spPr bwMode="auto">
          <a:xfrm>
            <a:off x="4466844" y="2599944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/>
          <p:cNvCxnSpPr>
            <a:stCxn id="14" idx="2"/>
            <a:endCxn id="15" idx="0"/>
          </p:cNvCxnSpPr>
          <p:nvPr/>
        </p:nvCxnSpPr>
        <p:spPr bwMode="auto">
          <a:xfrm>
            <a:off x="4466844" y="3666744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1" name="Straight Arrow Connector 30"/>
          <p:cNvCxnSpPr>
            <a:stCxn id="15" idx="2"/>
            <a:endCxn id="18" idx="0"/>
          </p:cNvCxnSpPr>
          <p:nvPr/>
        </p:nvCxnSpPr>
        <p:spPr bwMode="auto">
          <a:xfrm>
            <a:off x="4466844" y="4733544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hape 33"/>
          <p:cNvCxnSpPr>
            <a:stCxn id="3" idx="3"/>
            <a:endCxn id="15" idx="3"/>
          </p:cNvCxnSpPr>
          <p:nvPr/>
        </p:nvCxnSpPr>
        <p:spPr bwMode="auto">
          <a:xfrm>
            <a:off x="5305044" y="2257044"/>
            <a:ext cx="12700" cy="2133600"/>
          </a:xfrm>
          <a:prstGeom prst="curvedConnector3">
            <a:avLst>
              <a:gd name="adj1" fmla="val 362400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hape 33"/>
          <p:cNvCxnSpPr>
            <a:stCxn id="3" idx="3"/>
            <a:endCxn id="18" idx="3"/>
          </p:cNvCxnSpPr>
          <p:nvPr/>
        </p:nvCxnSpPr>
        <p:spPr bwMode="auto">
          <a:xfrm>
            <a:off x="5305044" y="2257044"/>
            <a:ext cx="12700" cy="3200400"/>
          </a:xfrm>
          <a:prstGeom prst="curvedConnector3">
            <a:avLst>
              <a:gd name="adj1" fmla="val 967200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37121" y="1810986"/>
            <a:ext cx="330350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an only loop</a:t>
            </a:r>
            <a:br>
              <a:rPr lang="en-US" sz="2800" dirty="0" smtClean="0"/>
            </a:b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accent2"/>
                </a:solidFill>
              </a:rPr>
              <a:t>Case 1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3</a:t>
            </a:fld>
            <a:endParaRPr lang="en-US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1676400"/>
            <a:ext cx="9144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600" dirty="0">
                <a:latin typeface="+mn-lt"/>
              </a:rPr>
              <a:t>Binary search </a:t>
            </a:r>
            <a:r>
              <a:rPr lang="en-US" sz="3600" dirty="0" smtClean="0">
                <a:latin typeface="+mn-lt"/>
              </a:rPr>
              <a:t>tree with </a:t>
            </a:r>
            <a:r>
              <a:rPr lang="en-US" sz="3600" i="1" dirty="0" smtClean="0">
                <a:latin typeface="+mn-lt"/>
              </a:rPr>
              <a:t>external</a:t>
            </a:r>
            <a:r>
              <a:rPr lang="en-US" sz="3600" dirty="0" smtClean="0">
                <a:latin typeface="+mn-lt"/>
              </a:rPr>
              <a:t> leaves</a:t>
            </a:r>
          </a:p>
          <a:p>
            <a:pPr algn="ctr">
              <a:spcBef>
                <a:spcPts val="600"/>
              </a:spcBef>
            </a:pPr>
            <a:r>
              <a:rPr lang="en-US" sz="800" dirty="0" smtClean="0">
                <a:latin typeface="+mn-lt"/>
              </a:rPr>
              <a:t>  </a:t>
            </a:r>
          </a:p>
          <a:p>
            <a:pPr algn="ctr">
              <a:spcBef>
                <a:spcPts val="600"/>
              </a:spcBef>
            </a:pPr>
            <a:r>
              <a:rPr lang="en-US" sz="3600" dirty="0" smtClean="0">
                <a:latin typeface="+mn-lt"/>
              </a:rPr>
              <a:t>Each </a:t>
            </a:r>
            <a:r>
              <a:rPr lang="en-US" sz="3600" dirty="0">
                <a:latin typeface="+mn-lt"/>
              </a:rPr>
              <a:t>node is colored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>
                <a:latin typeface="+mn-lt"/>
              </a:rPr>
              <a:t>or </a:t>
            </a:r>
            <a:r>
              <a:rPr lang="en-US" sz="3600" b="1" dirty="0" smtClean="0">
                <a:latin typeface="+mn-lt"/>
              </a:rPr>
              <a:t>black</a:t>
            </a:r>
          </a:p>
          <a:p>
            <a:pPr algn="ctr">
              <a:spcBef>
                <a:spcPts val="600"/>
              </a:spcBef>
            </a:pPr>
            <a:r>
              <a:rPr lang="en-US" sz="3600" dirty="0" smtClean="0">
                <a:latin typeface="+mn-lt"/>
              </a:rPr>
              <a:t>Each root to leaf path contains the 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same number of </a:t>
            </a:r>
            <a:r>
              <a:rPr lang="en-US" sz="3600" b="1" dirty="0" smtClean="0">
                <a:latin typeface="+mn-lt"/>
              </a:rPr>
              <a:t>black</a:t>
            </a:r>
            <a:r>
              <a:rPr lang="en-US" sz="3600" dirty="0" smtClean="0">
                <a:latin typeface="+mn-lt"/>
              </a:rPr>
              <a:t> nodes</a:t>
            </a:r>
          </a:p>
          <a:p>
            <a:pPr algn="ctr">
              <a:spcBef>
                <a:spcPts val="600"/>
              </a:spcBef>
            </a:pPr>
            <a:r>
              <a:rPr lang="en-US" sz="3600" dirty="0" smtClean="0">
                <a:latin typeface="+mn-lt"/>
              </a:rPr>
              <a:t>The parent of a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3600" dirty="0" smtClean="0">
                <a:latin typeface="+mn-lt"/>
              </a:rPr>
              <a:t> node must be </a:t>
            </a:r>
            <a:r>
              <a:rPr lang="en-US" sz="3600" b="1" dirty="0" smtClean="0">
                <a:latin typeface="+mn-lt"/>
              </a:rPr>
              <a:t>black</a:t>
            </a:r>
          </a:p>
          <a:p>
            <a:pPr algn="ctr">
              <a:spcBef>
                <a:spcPts val="600"/>
              </a:spcBef>
            </a:pPr>
            <a:r>
              <a:rPr lang="en-US" sz="3600" dirty="0" smtClean="0">
                <a:latin typeface="+mn-lt"/>
              </a:rPr>
              <a:t>The root and external leaves are </a:t>
            </a:r>
            <a:r>
              <a:rPr lang="en-US" sz="3600" b="1" dirty="0" smtClean="0">
                <a:latin typeface="+mn-lt"/>
              </a:rPr>
              <a:t>black</a:t>
            </a:r>
            <a:endParaRPr lang="en-US" sz="3600" b="1" dirty="0">
              <a:latin typeface="+mn-lt"/>
            </a:endParaRPr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4400" b="1" dirty="0" smtClean="0">
                <a:latin typeface="+mn-lt"/>
              </a:rPr>
              <a:t>-Black</a:t>
            </a:r>
            <a:r>
              <a:rPr lang="en-US" sz="4400" dirty="0" smtClean="0">
                <a:latin typeface="+mn-lt"/>
              </a:rPr>
              <a:t> trees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0B78-F55D-4093-8F80-5A8DB09E286B}" type="slidenum">
              <a:rPr lang="he-IL"/>
              <a:pPr/>
              <a:t>30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6972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Insert</a:t>
            </a:r>
            <a:r>
              <a:rPr lang="en-US" sz="4400" dirty="0"/>
              <a:t> - analysis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0" y="1344474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Find insertion point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O(log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3200" dirty="0" smtClean="0">
                <a:latin typeface="+mn-lt"/>
              </a:rPr>
              <a:t> time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Insert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O(1)</a:t>
            </a:r>
            <a:r>
              <a:rPr lang="en-US" sz="3200" dirty="0" smtClean="0">
                <a:latin typeface="+mn-lt"/>
              </a:rPr>
              <a:t> time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Fix the tree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O(log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3200" dirty="0" smtClean="0">
                <a:latin typeface="+mn-lt"/>
              </a:rPr>
              <a:t> time</a:t>
            </a:r>
            <a:endParaRPr lang="en-US" sz="3200" dirty="0">
              <a:latin typeface="+mn-lt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3221058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dirty="0" smtClean="0">
                <a:solidFill>
                  <a:srgbClr val="00B050"/>
                </a:solidFill>
                <a:latin typeface="+mn-lt"/>
              </a:rPr>
              <a:t>Fixing the tree: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At most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sz="3200" dirty="0" smtClean="0">
                <a:latin typeface="+mn-lt"/>
              </a:rPr>
              <a:t>rotations</a:t>
            </a:r>
          </a:p>
          <a:p>
            <a:pPr algn="ctr">
              <a:spcBef>
                <a:spcPts val="600"/>
              </a:spcBef>
            </a:pPr>
            <a:r>
              <a:rPr lang="en-US" sz="3200" dirty="0">
                <a:solidFill>
                  <a:srgbClr val="FF0000"/>
                </a:solidFill>
              </a:rPr>
              <a:t>O(1)</a:t>
            </a:r>
            <a:r>
              <a:rPr lang="en-US" sz="3200" dirty="0"/>
              <a:t> </a:t>
            </a:r>
            <a:r>
              <a:rPr lang="en-US" sz="3200" b="1" dirty="0" smtClean="0"/>
              <a:t>amortized </a:t>
            </a:r>
            <a:r>
              <a:rPr lang="en-US" sz="3200" dirty="0" smtClean="0"/>
              <a:t>time</a:t>
            </a:r>
            <a:endParaRPr lang="en-US" sz="3200" dirty="0" smtClean="0">
              <a:latin typeface="+mn-lt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5237124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+mn-lt"/>
              </a:rPr>
              <a:t>Total</a:t>
            </a:r>
            <a:r>
              <a:rPr lang="en-US" sz="3200" dirty="0" smtClean="0">
                <a:latin typeface="+mn-lt"/>
              </a:rPr>
              <a:t> time spend on </a:t>
            </a:r>
            <a:r>
              <a:rPr lang="en-US" sz="3200" dirty="0" smtClean="0">
                <a:solidFill>
                  <a:srgbClr val="00B050"/>
                </a:solidFill>
                <a:latin typeface="+mn-lt"/>
              </a:rPr>
              <a:t>fixing the tree </a:t>
            </a:r>
            <a:r>
              <a:rPr lang="en-US" sz="3200" dirty="0" smtClean="0">
                <a:latin typeface="+mn-lt"/>
              </a:rPr>
              <a:t>while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inserting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latin typeface="+mn-lt"/>
              </a:rPr>
              <a:t> elements is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92B5-F8CD-4FE6-88F0-BBAE4B4EE4FA}" type="slidenum">
              <a:rPr lang="he-IL"/>
              <a:pPr/>
              <a:t>31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Amortized analysis of </a:t>
            </a:r>
            <a:r>
              <a:rPr lang="en-US" sz="4000" dirty="0" smtClean="0">
                <a:solidFill>
                  <a:srgbClr val="00B050"/>
                </a:solidFill>
                <a:latin typeface="+mn-lt"/>
              </a:rPr>
              <a:t>Fixing the tree</a:t>
            </a:r>
            <a:endParaRPr lang="en-US" sz="4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0" y="1384518"/>
            <a:ext cx="91440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dirty="0" smtClean="0">
                <a:latin typeface="+mn-lt"/>
              </a:rPr>
              <a:t>Inserted nodes are colored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</a:t>
            </a:r>
          </a:p>
          <a:p>
            <a:pPr algn="ctr">
              <a:spcBef>
                <a:spcPts val="6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Case 1</a:t>
            </a:r>
            <a:r>
              <a:rPr lang="en-US" sz="2800" dirty="0" smtClean="0">
                <a:latin typeface="+mn-lt"/>
              </a:rPr>
              <a:t> is the only non-terminal case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5079945"/>
            <a:ext cx="9144000" cy="48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+mn-lt"/>
                <a:sym typeface="Symbol" pitchFamily="18" charset="2"/>
              </a:rPr>
              <a:t> = #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red</a:t>
            </a:r>
            <a:r>
              <a:rPr lang="en-US" sz="32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3200" dirty="0" smtClean="0">
                <a:latin typeface="+mn-lt"/>
                <a:sym typeface="Symbol" pitchFamily="18" charset="2"/>
              </a:rPr>
              <a:t>nodes</a:t>
            </a:r>
            <a:endParaRPr lang="en-US" sz="3200" dirty="0">
              <a:latin typeface="+mn-lt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0" y="3167439"/>
            <a:ext cx="78486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dirty="0" smtClean="0">
                <a:latin typeface="+mn-lt"/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 </a:t>
            </a:r>
            <a:r>
              <a:rPr lang="en-US" sz="2800" dirty="0" smtClean="0">
                <a:latin typeface="+mn-lt"/>
              </a:rPr>
              <a:t>+ 1 </a:t>
            </a:r>
            <a:r>
              <a:rPr lang="en-US" sz="2800" b="1" dirty="0" smtClean="0">
                <a:latin typeface="+mn-lt"/>
              </a:rPr>
              <a:t>black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  <a:sym typeface="Symbol"/>
              </a:rPr>
              <a:t></a:t>
            </a:r>
            <a:r>
              <a:rPr lang="en-US" sz="2800" dirty="0" smtClean="0">
                <a:latin typeface="+mn-lt"/>
              </a:rPr>
              <a:t>  1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2800" dirty="0" smtClean="0">
                <a:latin typeface="+mn-lt"/>
              </a:rPr>
              <a:t> + 2 </a:t>
            </a:r>
            <a:r>
              <a:rPr lang="en-US" sz="2800" b="1" dirty="0" smtClean="0">
                <a:latin typeface="+mn-lt"/>
              </a:rPr>
              <a:t>black</a:t>
            </a:r>
          </a:p>
          <a:p>
            <a:pPr algn="ctr">
              <a:spcBef>
                <a:spcPts val="600"/>
              </a:spcBef>
            </a:pPr>
            <a:r>
              <a:rPr lang="en-US" sz="2800" dirty="0" smtClean="0">
                <a:latin typeface="+mn-lt"/>
              </a:rPr>
              <a:t>Number of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</a:t>
            </a:r>
            <a:r>
              <a:rPr lang="en-US" sz="2800" dirty="0" smtClean="0">
                <a:latin typeface="+mn-lt"/>
              </a:rPr>
              <a:t> nodes decreases by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57272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accent2"/>
                </a:solidFill>
              </a:rPr>
              <a:t>Case 1</a:t>
            </a:r>
            <a:r>
              <a:rPr lang="en-US" sz="2800" dirty="0" smtClean="0"/>
              <a:t>:</a:t>
            </a:r>
            <a:endParaRPr lang="he-IL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7912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Total fix-up time in </a:t>
            </a:r>
            <a:r>
              <a:rPr lang="en-US" sz="2800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insertions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O(</a:t>
            </a:r>
            <a:r>
              <a:rPr lang="en-US" sz="2800" i="1" dirty="0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)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7827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In </a:t>
            </a:r>
            <a:r>
              <a:rPr lang="en-US" sz="2800" i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insertions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Case 1 </a:t>
            </a:r>
            <a:r>
              <a:rPr lang="en-US" sz="2800" dirty="0" smtClean="0">
                <a:sym typeface="Symbol"/>
              </a:rPr>
              <a:t>can be executed at most </a:t>
            </a:r>
            <a:r>
              <a:rPr lang="en-US" sz="2800" i="1" dirty="0" smtClean="0">
                <a:solidFill>
                  <a:schemeClr val="accent2"/>
                </a:solidFill>
                <a:sym typeface="Symbol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times! </a:t>
            </a:r>
            <a:endParaRPr lang="he-IL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7" grpId="0"/>
      <p:bldP spid="8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32</a:t>
            </a:fld>
            <a:endParaRPr lang="en-US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- Implementation</a:t>
            </a:r>
            <a:endParaRPr lang="en-US" sz="4400" kern="0" dirty="0">
              <a:solidFill>
                <a:schemeClr val="tx2"/>
              </a:solidFill>
            </a:endParaRPr>
          </a:p>
        </p:txBody>
      </p:sp>
      <p:sp>
        <p:nvSpPr>
          <p:cNvPr id="72" name="Oval 7"/>
          <p:cNvSpPr>
            <a:spLocks noChangeArrowheads="1"/>
          </p:cNvSpPr>
          <p:nvPr/>
        </p:nvSpPr>
        <p:spPr bwMode="auto">
          <a:xfrm>
            <a:off x="4914900" y="340505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8" descr="‎25%‎"/>
          <p:cNvSpPr>
            <a:spLocks noChangeArrowheads="1"/>
          </p:cNvSpPr>
          <p:nvPr/>
        </p:nvSpPr>
        <p:spPr bwMode="auto">
          <a:xfrm>
            <a:off x="5886450" y="264305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9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13" descr="‎25%‎"/>
          <p:cNvSpPr>
            <a:spLocks noChangeArrowheads="1"/>
          </p:cNvSpPr>
          <p:nvPr/>
        </p:nvSpPr>
        <p:spPr bwMode="auto">
          <a:xfrm>
            <a:off x="7505700" y="4267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" name="Straight Connector 77"/>
          <p:cNvCxnSpPr>
            <a:stCxn id="74" idx="5"/>
            <a:endCxn id="75" idx="1"/>
          </p:cNvCxnSpPr>
          <p:nvPr/>
        </p:nvCxnSpPr>
        <p:spPr bwMode="auto">
          <a:xfrm rot="16200000" flipH="1">
            <a:off x="7022913" y="3784413"/>
            <a:ext cx="622674" cy="4321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ectangle 16"/>
          <p:cNvSpPr>
            <a:spLocks noChangeArrowheads="1"/>
          </p:cNvSpPr>
          <p:nvPr/>
        </p:nvSpPr>
        <p:spPr bwMode="auto">
          <a:xfrm>
            <a:off x="7239000" y="4888774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17"/>
          <p:cNvSpPr>
            <a:spLocks noChangeArrowheads="1"/>
          </p:cNvSpPr>
          <p:nvPr/>
        </p:nvSpPr>
        <p:spPr bwMode="auto">
          <a:xfrm>
            <a:off x="64770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7924800" y="4888774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54102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45720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" name="Straight Connector 85"/>
          <p:cNvCxnSpPr>
            <a:stCxn id="72" idx="3"/>
            <a:endCxn id="83" idx="0"/>
          </p:cNvCxnSpPr>
          <p:nvPr/>
        </p:nvCxnSpPr>
        <p:spPr bwMode="auto">
          <a:xfrm rot="5400000">
            <a:off x="4585064" y="3728352"/>
            <a:ext cx="437611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2" idx="5"/>
            <a:endCxn id="82" idx="0"/>
          </p:cNvCxnSpPr>
          <p:nvPr/>
        </p:nvCxnSpPr>
        <p:spPr bwMode="auto">
          <a:xfrm rot="16200000" flipH="1">
            <a:off x="5111926" y="3728351"/>
            <a:ext cx="437611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4" idx="3"/>
            <a:endCxn id="80" idx="0"/>
          </p:cNvCxnSpPr>
          <p:nvPr/>
        </p:nvCxnSpPr>
        <p:spPr bwMode="auto">
          <a:xfrm rot="5400000">
            <a:off x="6521088" y="3721276"/>
            <a:ext cx="413663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5" idx="3"/>
            <a:endCxn id="79" idx="0"/>
          </p:cNvCxnSpPr>
          <p:nvPr/>
        </p:nvCxnSpPr>
        <p:spPr bwMode="auto">
          <a:xfrm rot="5400000">
            <a:off x="7252064" y="4590500"/>
            <a:ext cx="361411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5" idx="5"/>
            <a:endCxn id="81" idx="0"/>
          </p:cNvCxnSpPr>
          <p:nvPr/>
        </p:nvCxnSpPr>
        <p:spPr bwMode="auto">
          <a:xfrm rot="16200000" flipH="1">
            <a:off x="7702726" y="4590499"/>
            <a:ext cx="361411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2" idx="7"/>
            <a:endCxn id="73" idx="3"/>
          </p:cNvCxnSpPr>
          <p:nvPr/>
        </p:nvCxnSpPr>
        <p:spPr bwMode="auto">
          <a:xfrm rot="5400000" flipH="1" flipV="1">
            <a:off x="5279838" y="2798440"/>
            <a:ext cx="546474" cy="7560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74" idx="1"/>
            <a:endCxn id="73" idx="5"/>
          </p:cNvCxnSpPr>
          <p:nvPr/>
        </p:nvCxnSpPr>
        <p:spPr bwMode="auto">
          <a:xfrm rot="16200000" flipV="1">
            <a:off x="6239414" y="2810414"/>
            <a:ext cx="570422" cy="7560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70"/>
          <p:cNvGrpSpPr/>
          <p:nvPr/>
        </p:nvGrpSpPr>
        <p:grpSpPr>
          <a:xfrm>
            <a:off x="247650" y="2133600"/>
            <a:ext cx="3562350" cy="1755220"/>
            <a:chOff x="3124200" y="1752600"/>
            <a:chExt cx="3562350" cy="1755220"/>
          </a:xfrm>
        </p:grpSpPr>
        <p:sp>
          <p:nvSpPr>
            <p:cNvPr id="43" name="Rectangle 31"/>
            <p:cNvSpPr>
              <a:spLocks noChangeArrowheads="1"/>
            </p:cNvSpPr>
            <p:nvPr/>
          </p:nvSpPr>
          <p:spPr bwMode="auto">
            <a:xfrm>
              <a:off x="3825874" y="2620169"/>
              <a:ext cx="2727325" cy="5143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4283075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33"/>
            <p:cNvSpPr>
              <a:spLocks noChangeShapeType="1"/>
            </p:cNvSpPr>
            <p:nvPr/>
          </p:nvSpPr>
          <p:spPr bwMode="auto">
            <a:xfrm>
              <a:off x="4735512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4964113" y="2882900"/>
              <a:ext cx="552450" cy="55721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 flipH="1">
              <a:off x="3659186" y="2844800"/>
              <a:ext cx="427038" cy="55721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37"/>
            <p:cNvSpPr txBox="1">
              <a:spLocks noChangeArrowheads="1"/>
            </p:cNvSpPr>
            <p:nvPr/>
          </p:nvSpPr>
          <p:spPr bwMode="auto">
            <a:xfrm>
              <a:off x="4537868" y="3134023"/>
              <a:ext cx="795337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right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38"/>
            <p:cNvSpPr txBox="1">
              <a:spLocks noChangeArrowheads="1"/>
            </p:cNvSpPr>
            <p:nvPr/>
          </p:nvSpPr>
          <p:spPr bwMode="auto">
            <a:xfrm>
              <a:off x="5573712" y="2177405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key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39"/>
            <p:cNvSpPr txBox="1">
              <a:spLocks noChangeArrowheads="1"/>
            </p:cNvSpPr>
            <p:nvPr/>
          </p:nvSpPr>
          <p:spPr bwMode="auto">
            <a:xfrm>
              <a:off x="3659187" y="3138488"/>
              <a:ext cx="823913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left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3124200" y="1952625"/>
              <a:ext cx="349250" cy="4572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54" name="Line 41"/>
            <p:cNvSpPr>
              <a:spLocks noChangeShapeType="1"/>
            </p:cNvSpPr>
            <p:nvPr/>
          </p:nvSpPr>
          <p:spPr bwMode="auto">
            <a:xfrm>
              <a:off x="3473450" y="2270125"/>
              <a:ext cx="352425" cy="3540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Line 42"/>
            <p:cNvSpPr>
              <a:spLocks noChangeShapeType="1"/>
            </p:cNvSpPr>
            <p:nvPr/>
          </p:nvSpPr>
          <p:spPr bwMode="auto">
            <a:xfrm>
              <a:off x="5173662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 flipV="1">
              <a:off x="4505325" y="1752600"/>
              <a:ext cx="0" cy="114776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 Box 44"/>
            <p:cNvSpPr txBox="1">
              <a:spLocks noChangeArrowheads="1"/>
            </p:cNvSpPr>
            <p:nvPr/>
          </p:nvSpPr>
          <p:spPr bwMode="auto">
            <a:xfrm>
              <a:off x="3974306" y="2177405"/>
              <a:ext cx="1062038" cy="369332"/>
            </a:xfrm>
            <a:prstGeom prst="rect">
              <a:avLst/>
            </a:prstGeom>
            <a:solidFill>
              <a:schemeClr val="bg1"/>
            </a:solidFill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parent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Line 42"/>
            <p:cNvSpPr>
              <a:spLocks noChangeShapeType="1"/>
            </p:cNvSpPr>
            <p:nvPr/>
          </p:nvSpPr>
          <p:spPr bwMode="auto">
            <a:xfrm>
              <a:off x="5621337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5017294" y="2177405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info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Line 42"/>
            <p:cNvSpPr>
              <a:spLocks noChangeShapeType="1"/>
            </p:cNvSpPr>
            <p:nvPr/>
          </p:nvSpPr>
          <p:spPr bwMode="auto">
            <a:xfrm>
              <a:off x="6096000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 Box 38"/>
            <p:cNvSpPr txBox="1">
              <a:spLocks noChangeArrowheads="1"/>
            </p:cNvSpPr>
            <p:nvPr/>
          </p:nvSpPr>
          <p:spPr bwMode="auto">
            <a:xfrm>
              <a:off x="5943600" y="3124200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color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- Implementation</a:t>
            </a:r>
            <a:endParaRPr lang="en-US" sz="4400" kern="0" dirty="0">
              <a:solidFill>
                <a:schemeClr val="tx2"/>
              </a:solidFill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247650" y="2133600"/>
            <a:ext cx="3562350" cy="1755220"/>
            <a:chOff x="3124200" y="1752600"/>
            <a:chExt cx="3562350" cy="1755220"/>
          </a:xfrm>
        </p:grpSpPr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3825874" y="2620169"/>
              <a:ext cx="2727325" cy="51435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4283075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>
              <a:off x="4735512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4964113" y="2882900"/>
              <a:ext cx="552450" cy="55721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 flipH="1">
              <a:off x="3659186" y="2844800"/>
              <a:ext cx="427038" cy="55721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 Box 37"/>
            <p:cNvSpPr txBox="1">
              <a:spLocks noChangeArrowheads="1"/>
            </p:cNvSpPr>
            <p:nvPr/>
          </p:nvSpPr>
          <p:spPr bwMode="auto">
            <a:xfrm>
              <a:off x="4537868" y="3134023"/>
              <a:ext cx="795337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right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 Box 38"/>
            <p:cNvSpPr txBox="1">
              <a:spLocks noChangeArrowheads="1"/>
            </p:cNvSpPr>
            <p:nvPr/>
          </p:nvSpPr>
          <p:spPr bwMode="auto">
            <a:xfrm>
              <a:off x="5573712" y="2177405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key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 Box 39"/>
            <p:cNvSpPr txBox="1">
              <a:spLocks noChangeArrowheads="1"/>
            </p:cNvSpPr>
            <p:nvPr/>
          </p:nvSpPr>
          <p:spPr bwMode="auto">
            <a:xfrm>
              <a:off x="3659187" y="3138488"/>
              <a:ext cx="823913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left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40"/>
            <p:cNvSpPr txBox="1">
              <a:spLocks noChangeArrowheads="1"/>
            </p:cNvSpPr>
            <p:nvPr/>
          </p:nvSpPr>
          <p:spPr bwMode="auto">
            <a:xfrm>
              <a:off x="3124200" y="1952625"/>
              <a:ext cx="349250" cy="4572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61" name="Line 41"/>
            <p:cNvSpPr>
              <a:spLocks noChangeShapeType="1"/>
            </p:cNvSpPr>
            <p:nvPr/>
          </p:nvSpPr>
          <p:spPr bwMode="auto">
            <a:xfrm>
              <a:off x="3473450" y="2270125"/>
              <a:ext cx="352425" cy="3540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Line 42"/>
            <p:cNvSpPr>
              <a:spLocks noChangeShapeType="1"/>
            </p:cNvSpPr>
            <p:nvPr/>
          </p:nvSpPr>
          <p:spPr bwMode="auto">
            <a:xfrm>
              <a:off x="5173662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Line 43"/>
            <p:cNvSpPr>
              <a:spLocks noChangeShapeType="1"/>
            </p:cNvSpPr>
            <p:nvPr/>
          </p:nvSpPr>
          <p:spPr bwMode="auto">
            <a:xfrm flipV="1">
              <a:off x="4505325" y="1752600"/>
              <a:ext cx="0" cy="114776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 Box 44"/>
            <p:cNvSpPr txBox="1">
              <a:spLocks noChangeArrowheads="1"/>
            </p:cNvSpPr>
            <p:nvPr/>
          </p:nvSpPr>
          <p:spPr bwMode="auto">
            <a:xfrm>
              <a:off x="3974306" y="2177405"/>
              <a:ext cx="1062038" cy="369332"/>
            </a:xfrm>
            <a:prstGeom prst="rect">
              <a:avLst/>
            </a:prstGeom>
            <a:solidFill>
              <a:schemeClr val="bg1"/>
            </a:solidFill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parent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5621337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 Box 38"/>
            <p:cNvSpPr txBox="1">
              <a:spLocks noChangeArrowheads="1"/>
            </p:cNvSpPr>
            <p:nvPr/>
          </p:nvSpPr>
          <p:spPr bwMode="auto">
            <a:xfrm>
              <a:off x="5017294" y="2177405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info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Line 42"/>
            <p:cNvSpPr>
              <a:spLocks noChangeShapeType="1"/>
            </p:cNvSpPr>
            <p:nvPr/>
          </p:nvSpPr>
          <p:spPr bwMode="auto">
            <a:xfrm>
              <a:off x="6096000" y="2634457"/>
              <a:ext cx="0" cy="485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 Box 38"/>
            <p:cNvSpPr txBox="1">
              <a:spLocks noChangeArrowheads="1"/>
            </p:cNvSpPr>
            <p:nvPr/>
          </p:nvSpPr>
          <p:spPr bwMode="auto">
            <a:xfrm>
              <a:off x="5943600" y="3124200"/>
              <a:ext cx="742950" cy="36933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color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Oval 7"/>
          <p:cNvSpPr>
            <a:spLocks noChangeArrowheads="1"/>
          </p:cNvSpPr>
          <p:nvPr/>
        </p:nvSpPr>
        <p:spPr bwMode="auto">
          <a:xfrm>
            <a:off x="4914900" y="340505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8" descr="‎25%‎"/>
          <p:cNvSpPr>
            <a:spLocks noChangeArrowheads="1"/>
          </p:cNvSpPr>
          <p:nvPr/>
        </p:nvSpPr>
        <p:spPr bwMode="auto">
          <a:xfrm>
            <a:off x="5886450" y="2643052"/>
            <a:ext cx="304800" cy="304800"/>
          </a:xfrm>
          <a:prstGeom prst="ellipse">
            <a:avLst/>
          </a:prstGeom>
          <a:solidFill>
            <a:srgbClr val="2C001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9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13" descr="‎25%‎"/>
          <p:cNvSpPr>
            <a:spLocks noChangeArrowheads="1"/>
          </p:cNvSpPr>
          <p:nvPr/>
        </p:nvSpPr>
        <p:spPr bwMode="auto">
          <a:xfrm>
            <a:off x="7505700" y="4267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" name="Straight Connector 77"/>
          <p:cNvCxnSpPr>
            <a:stCxn id="74" idx="5"/>
            <a:endCxn id="75" idx="1"/>
          </p:cNvCxnSpPr>
          <p:nvPr/>
        </p:nvCxnSpPr>
        <p:spPr bwMode="auto">
          <a:xfrm rot="16200000" flipH="1">
            <a:off x="7022913" y="3784413"/>
            <a:ext cx="622674" cy="4321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ectangle 16"/>
          <p:cNvSpPr>
            <a:spLocks noChangeArrowheads="1"/>
          </p:cNvSpPr>
          <p:nvPr/>
        </p:nvSpPr>
        <p:spPr bwMode="auto">
          <a:xfrm>
            <a:off x="7239000" y="4888774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17"/>
          <p:cNvSpPr>
            <a:spLocks noChangeArrowheads="1"/>
          </p:cNvSpPr>
          <p:nvPr/>
        </p:nvSpPr>
        <p:spPr bwMode="auto">
          <a:xfrm>
            <a:off x="64770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7924800" y="4888774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54102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4572000" y="4102826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6" name="Straight Connector 85"/>
          <p:cNvCxnSpPr>
            <a:stCxn id="72" idx="3"/>
            <a:endCxn id="83" idx="0"/>
          </p:cNvCxnSpPr>
          <p:nvPr/>
        </p:nvCxnSpPr>
        <p:spPr bwMode="auto">
          <a:xfrm rot="5400000">
            <a:off x="4585064" y="3728352"/>
            <a:ext cx="437611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2" idx="5"/>
            <a:endCxn id="82" idx="0"/>
          </p:cNvCxnSpPr>
          <p:nvPr/>
        </p:nvCxnSpPr>
        <p:spPr bwMode="auto">
          <a:xfrm rot="16200000" flipH="1">
            <a:off x="5111926" y="3728351"/>
            <a:ext cx="437611" cy="3113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4" idx="3"/>
            <a:endCxn id="80" idx="0"/>
          </p:cNvCxnSpPr>
          <p:nvPr/>
        </p:nvCxnSpPr>
        <p:spPr bwMode="auto">
          <a:xfrm rot="5400000">
            <a:off x="6521088" y="3721276"/>
            <a:ext cx="413663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5" idx="3"/>
            <a:endCxn id="79" idx="0"/>
          </p:cNvCxnSpPr>
          <p:nvPr/>
        </p:nvCxnSpPr>
        <p:spPr bwMode="auto">
          <a:xfrm rot="5400000">
            <a:off x="7252064" y="4590500"/>
            <a:ext cx="361411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5" idx="5"/>
            <a:endCxn id="81" idx="0"/>
          </p:cNvCxnSpPr>
          <p:nvPr/>
        </p:nvCxnSpPr>
        <p:spPr bwMode="auto">
          <a:xfrm rot="16200000" flipH="1">
            <a:off x="7702726" y="4590499"/>
            <a:ext cx="361411" cy="2351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2" idx="7"/>
            <a:endCxn id="73" idx="3"/>
          </p:cNvCxnSpPr>
          <p:nvPr/>
        </p:nvCxnSpPr>
        <p:spPr bwMode="auto">
          <a:xfrm rot="5400000" flipH="1" flipV="1">
            <a:off x="5279838" y="2798440"/>
            <a:ext cx="546474" cy="7560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74" idx="1"/>
            <a:endCxn id="73" idx="5"/>
          </p:cNvCxnSpPr>
          <p:nvPr/>
        </p:nvCxnSpPr>
        <p:spPr bwMode="auto">
          <a:xfrm rot="16200000" flipV="1">
            <a:off x="6239414" y="2810414"/>
            <a:ext cx="570422" cy="7560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8" descr="‎25%‎"/>
          <p:cNvSpPr>
            <a:spLocks noChangeAspect="1" noChangeArrowheads="1"/>
          </p:cNvSpPr>
          <p:nvPr/>
        </p:nvSpPr>
        <p:spPr bwMode="auto">
          <a:xfrm>
            <a:off x="7010400" y="18288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sym typeface="Symbol"/>
              </a:rPr>
              <a:t>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>
            <a:stCxn id="73" idx="7"/>
            <a:endCxn id="42" idx="3"/>
          </p:cNvCxnSpPr>
          <p:nvPr/>
        </p:nvCxnSpPr>
        <p:spPr bwMode="auto">
          <a:xfrm rot="5400000" flipH="1" flipV="1">
            <a:off x="6377662" y="1987996"/>
            <a:ext cx="468644" cy="9307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04800" y="4724400"/>
            <a:ext cx="5791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Add a dummy root (sentinel)</a:t>
            </a:r>
            <a:endParaRPr lang="he-IL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592300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The real root is the left child of the dummy root</a:t>
            </a:r>
            <a:endParaRPr lang="he-IL" sz="2800" dirty="0"/>
          </a:p>
        </p:txBody>
      </p:sp>
      <p:cxnSp>
        <p:nvCxnSpPr>
          <p:cNvPr id="55" name="Straight Arrow Connector 54"/>
          <p:cNvCxnSpPr>
            <a:stCxn id="68" idx="3"/>
            <a:endCxn id="42" idx="1"/>
          </p:cNvCxnSpPr>
          <p:nvPr/>
        </p:nvCxnSpPr>
        <p:spPr bwMode="auto">
          <a:xfrm>
            <a:off x="6553200" y="1663988"/>
            <a:ext cx="524155" cy="2317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019800" y="1371600"/>
            <a:ext cx="53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T</a:t>
            </a:r>
            <a:endParaRPr lang="he-IL" sz="32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" y="5323701"/>
            <a:ext cx="7772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The dummy root is </a:t>
            </a:r>
            <a:r>
              <a:rPr lang="en-US" sz="2800" b="1" dirty="0" smtClean="0"/>
              <a:t>black</a:t>
            </a:r>
            <a:r>
              <a:rPr lang="en-US" sz="2800" dirty="0" smtClean="0"/>
              <a:t> and has key </a:t>
            </a:r>
            <a:r>
              <a:rPr lang="en-US" sz="2800" dirty="0" smtClean="0">
                <a:sym typeface="Symbol"/>
              </a:rPr>
              <a:t>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  <p:bldP spid="7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- Implementation</a:t>
            </a:r>
            <a:endParaRPr lang="en-US" sz="4400" kern="0" dirty="0">
              <a:solidFill>
                <a:schemeClr val="tx2"/>
              </a:solidFill>
            </a:endParaRPr>
          </a:p>
        </p:txBody>
      </p:sp>
      <p:sp>
        <p:nvSpPr>
          <p:cNvPr id="72" name="Oval 7"/>
          <p:cNvSpPr>
            <a:spLocks noChangeArrowheads="1"/>
          </p:cNvSpPr>
          <p:nvPr/>
        </p:nvSpPr>
        <p:spPr bwMode="auto">
          <a:xfrm>
            <a:off x="4914900" y="3405052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8" descr="‎25%‎"/>
          <p:cNvSpPr>
            <a:spLocks noChangeArrowheads="1"/>
          </p:cNvSpPr>
          <p:nvPr/>
        </p:nvSpPr>
        <p:spPr bwMode="auto">
          <a:xfrm>
            <a:off x="5886450" y="2643052"/>
            <a:ext cx="304800" cy="304800"/>
          </a:xfrm>
          <a:prstGeom prst="ellipse">
            <a:avLst/>
          </a:prstGeom>
          <a:solidFill>
            <a:srgbClr val="2C001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9"/>
          <p:cNvSpPr>
            <a:spLocks noChangeArrowheads="1"/>
          </p:cNvSpPr>
          <p:nvPr/>
        </p:nvSpPr>
        <p:spPr bwMode="auto">
          <a:xfrm>
            <a:off x="6858000" y="3429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13" descr="‎25%‎"/>
          <p:cNvSpPr>
            <a:spLocks noChangeArrowheads="1"/>
          </p:cNvSpPr>
          <p:nvPr/>
        </p:nvSpPr>
        <p:spPr bwMode="auto">
          <a:xfrm>
            <a:off x="7505700" y="42672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8" name="Straight Connector 77"/>
          <p:cNvCxnSpPr>
            <a:stCxn id="74" idx="5"/>
            <a:endCxn id="75" idx="1"/>
          </p:cNvCxnSpPr>
          <p:nvPr/>
        </p:nvCxnSpPr>
        <p:spPr bwMode="auto">
          <a:xfrm rot="16200000" flipH="1">
            <a:off x="7022913" y="3784413"/>
            <a:ext cx="622674" cy="43217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2" idx="7"/>
            <a:endCxn id="73" idx="3"/>
          </p:cNvCxnSpPr>
          <p:nvPr/>
        </p:nvCxnSpPr>
        <p:spPr bwMode="auto">
          <a:xfrm rot="5400000" flipH="1" flipV="1">
            <a:off x="5279838" y="2798440"/>
            <a:ext cx="546474" cy="75602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74" idx="1"/>
            <a:endCxn id="73" idx="5"/>
          </p:cNvCxnSpPr>
          <p:nvPr/>
        </p:nvCxnSpPr>
        <p:spPr bwMode="auto">
          <a:xfrm rot="16200000" flipV="1">
            <a:off x="6239414" y="2810414"/>
            <a:ext cx="570422" cy="75602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73" idx="7"/>
          </p:cNvCxnSpPr>
          <p:nvPr/>
        </p:nvCxnSpPr>
        <p:spPr bwMode="auto">
          <a:xfrm rot="5400000" flipH="1" flipV="1">
            <a:off x="6301462" y="1934114"/>
            <a:ext cx="598726" cy="908424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100" y="1524000"/>
            <a:ext cx="5791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Replace all external leaves </a:t>
            </a:r>
            <a:br>
              <a:rPr lang="en-US" sz="2800" dirty="0" smtClean="0"/>
            </a:br>
            <a:r>
              <a:rPr lang="en-US" sz="2800" dirty="0" smtClean="0"/>
              <a:t>by another sentinel, called </a:t>
            </a:r>
            <a:r>
              <a:rPr lang="en-US" sz="2800" i="1" dirty="0" smtClean="0"/>
              <a:t>NULL</a:t>
            </a:r>
            <a:endParaRPr lang="he-IL" sz="2800" i="1" dirty="0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5715000" y="5486400"/>
            <a:ext cx="7620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Curved Connector 51"/>
          <p:cNvCxnSpPr>
            <a:stCxn id="72" idx="2"/>
            <a:endCxn id="45" idx="1"/>
          </p:cNvCxnSpPr>
          <p:nvPr/>
        </p:nvCxnSpPr>
        <p:spPr bwMode="auto">
          <a:xfrm rot="10800000" flipH="1" flipV="1">
            <a:off x="4914900" y="3557452"/>
            <a:ext cx="800100" cy="2195648"/>
          </a:xfrm>
          <a:prstGeom prst="curvedConnector3">
            <a:avLst>
              <a:gd name="adj1" fmla="val -28571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Curved Connector 51"/>
          <p:cNvCxnSpPr>
            <a:stCxn id="72" idx="6"/>
          </p:cNvCxnSpPr>
          <p:nvPr/>
        </p:nvCxnSpPr>
        <p:spPr bwMode="auto">
          <a:xfrm>
            <a:off x="5219700" y="3557452"/>
            <a:ext cx="647700" cy="1928948"/>
          </a:xfrm>
          <a:prstGeom prst="curvedConnector2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5" name="Curved Connector 51"/>
          <p:cNvCxnSpPr>
            <a:stCxn id="74" idx="2"/>
            <a:endCxn id="45" idx="0"/>
          </p:cNvCxnSpPr>
          <p:nvPr/>
        </p:nvCxnSpPr>
        <p:spPr bwMode="auto">
          <a:xfrm rot="10800000" flipV="1">
            <a:off x="6096000" y="3581400"/>
            <a:ext cx="762000" cy="1905000"/>
          </a:xfrm>
          <a:prstGeom prst="curvedConnector2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9" name="Curved Connector 51"/>
          <p:cNvCxnSpPr>
            <a:stCxn id="75" idx="2"/>
          </p:cNvCxnSpPr>
          <p:nvPr/>
        </p:nvCxnSpPr>
        <p:spPr bwMode="auto">
          <a:xfrm rot="10800000" flipV="1">
            <a:off x="6362700" y="4419600"/>
            <a:ext cx="1143000" cy="1066800"/>
          </a:xfrm>
          <a:prstGeom prst="curvedConnector2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1" name="Curved Connector 51"/>
          <p:cNvCxnSpPr>
            <a:stCxn id="75" idx="6"/>
            <a:endCxn id="45" idx="3"/>
          </p:cNvCxnSpPr>
          <p:nvPr/>
        </p:nvCxnSpPr>
        <p:spPr bwMode="auto">
          <a:xfrm flipH="1">
            <a:off x="6477000" y="4419600"/>
            <a:ext cx="1333500" cy="1333500"/>
          </a:xfrm>
          <a:prstGeom prst="curvedConnector3">
            <a:avLst>
              <a:gd name="adj1" fmla="val -17143"/>
            </a:avLst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5410200" y="6167735"/>
            <a:ext cx="137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NULL</a:t>
            </a:r>
            <a:endParaRPr lang="he-IL" dirty="0"/>
          </a:p>
        </p:txBody>
      </p:sp>
      <p:sp>
        <p:nvSpPr>
          <p:cNvPr id="137" name="TextBox 136"/>
          <p:cNvSpPr txBox="1"/>
          <p:nvPr/>
        </p:nvSpPr>
        <p:spPr>
          <a:xfrm>
            <a:off x="38100" y="2743200"/>
            <a:ext cx="5791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i="1" dirty="0" smtClean="0"/>
              <a:t>NULL</a:t>
            </a:r>
            <a:r>
              <a:rPr lang="en-US" sz="2800" dirty="0" smtClean="0"/>
              <a:t> is a </a:t>
            </a:r>
            <a:r>
              <a:rPr lang="en-US" sz="2800" b="1" dirty="0" smtClean="0"/>
              <a:t>black</a:t>
            </a:r>
            <a:r>
              <a:rPr lang="en-US" sz="2800" dirty="0" smtClean="0"/>
              <a:t> </a:t>
            </a:r>
            <a:r>
              <a:rPr lang="en-US" sz="2800" i="1" dirty="0" smtClean="0"/>
              <a:t>Tree-Node</a:t>
            </a:r>
            <a:endParaRPr lang="he-IL" sz="28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0" y="3742904"/>
            <a:ext cx="5791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Writing to </a:t>
            </a:r>
            <a:r>
              <a:rPr lang="en-US" sz="2800" i="1" dirty="0" err="1" smtClean="0"/>
              <a:t>NULL.parent</a:t>
            </a: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800" dirty="0" smtClean="0"/>
              <a:t>is harmless</a:t>
            </a:r>
            <a:endParaRPr lang="he-IL" sz="2800" dirty="0"/>
          </a:p>
        </p:txBody>
      </p:sp>
      <p:sp>
        <p:nvSpPr>
          <p:cNvPr id="150" name="Oval 8" descr="‎25%‎"/>
          <p:cNvSpPr>
            <a:spLocks noChangeAspect="1" noChangeArrowheads="1"/>
          </p:cNvSpPr>
          <p:nvPr/>
        </p:nvSpPr>
        <p:spPr bwMode="auto">
          <a:xfrm>
            <a:off x="7010400" y="18288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sym typeface="Symbol"/>
              </a:rPr>
              <a:t>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1" name="Straight Arrow Connector 150"/>
          <p:cNvCxnSpPr>
            <a:stCxn id="152" idx="3"/>
            <a:endCxn id="150" idx="1"/>
          </p:cNvCxnSpPr>
          <p:nvPr/>
        </p:nvCxnSpPr>
        <p:spPr bwMode="auto">
          <a:xfrm>
            <a:off x="6553200" y="1663988"/>
            <a:ext cx="524155" cy="2317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6019800" y="1371600"/>
            <a:ext cx="533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T</a:t>
            </a:r>
            <a:endParaRPr lang="he-IL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35</a:t>
            </a:fld>
            <a:endParaRPr lang="en-US"/>
          </a:p>
        </p:txBody>
      </p:sp>
      <p:pic>
        <p:nvPicPr>
          <p:cNvPr id="4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381000" y="1143127"/>
            <a:ext cx="4152615" cy="1019431"/>
          </a:xfrm>
          <a:prstGeom prst="rect">
            <a:avLst/>
          </a:prstGeom>
          <a:noFill/>
          <a:ln/>
          <a:effectLst/>
        </p:spPr>
      </p:pic>
      <p:pic>
        <p:nvPicPr>
          <p:cNvPr id="6" name="Picture 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724400" y="1143000"/>
            <a:ext cx="4153132" cy="1019558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381000" y="2467358"/>
            <a:ext cx="4154166" cy="1732305"/>
          </a:xfrm>
          <a:prstGeom prst="rect">
            <a:avLst/>
          </a:prstGeom>
          <a:noFill/>
          <a:ln/>
          <a:effectLst/>
        </p:spPr>
      </p:pic>
      <p:pic>
        <p:nvPicPr>
          <p:cNvPr id="14" name="Picture 13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4724141" y="2467358"/>
            <a:ext cx="4155200" cy="1376400"/>
          </a:xfrm>
          <a:prstGeom prst="rect">
            <a:avLst/>
          </a:prstGeom>
          <a:noFill/>
          <a:ln/>
          <a:effectLst/>
        </p:spPr>
      </p:pic>
      <p:sp>
        <p:nvSpPr>
          <p:cNvPr id="13" name="TextBox 12"/>
          <p:cNvSpPr txBox="1"/>
          <p:nvPr/>
        </p:nvSpPr>
        <p:spPr>
          <a:xfrm>
            <a:off x="0" y="44196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2"/>
                </a:solidFill>
              </a:rPr>
              <a:t>Transplant</a:t>
            </a:r>
            <a:r>
              <a:rPr lang="en-US" sz="2800" dirty="0" smtClean="0"/>
              <a:t> – Replace the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of </a:t>
            </a:r>
            <a:r>
              <a:rPr lang="en-US" sz="2800" i="1" dirty="0" smtClean="0"/>
              <a:t>x</a:t>
            </a:r>
            <a:r>
              <a:rPr lang="en-US" sz="2800" dirty="0" smtClean="0"/>
              <a:t> by the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of </a:t>
            </a:r>
            <a:r>
              <a:rPr lang="en-US" sz="2800" i="1" dirty="0" smtClean="0"/>
              <a:t>y</a:t>
            </a:r>
            <a:endParaRPr lang="he-IL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9530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2"/>
                </a:solidFill>
              </a:rPr>
              <a:t>Replace</a:t>
            </a:r>
            <a:r>
              <a:rPr lang="en-US" sz="2800" dirty="0" smtClean="0"/>
              <a:t> – Replace </a:t>
            </a:r>
            <a:r>
              <a:rPr lang="en-US" sz="2800" i="1" dirty="0" smtClean="0"/>
              <a:t>x</a:t>
            </a:r>
            <a:r>
              <a:rPr lang="en-US" sz="2800" dirty="0" smtClean="0"/>
              <a:t> by </a:t>
            </a:r>
            <a:r>
              <a:rPr lang="en-US" sz="2800" i="1" dirty="0" smtClean="0"/>
              <a:t>y</a:t>
            </a:r>
            <a:endParaRPr lang="he-IL" sz="2800" i="1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kern="0" dirty="0" smtClean="0">
                <a:solidFill>
                  <a:schemeClr val="accent2"/>
                </a:solidFill>
              </a:rPr>
              <a:t>Basic operations</a:t>
            </a:r>
            <a:endParaRPr lang="en-US" sz="4400" kern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58135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y </a:t>
            </a:r>
            <a:r>
              <a:rPr lang="en-US" dirty="0" smtClean="0"/>
              <a:t>may be </a:t>
            </a:r>
            <a:r>
              <a:rPr lang="en-US" i="1" dirty="0" smtClean="0"/>
              <a:t>NULL</a:t>
            </a:r>
            <a:endParaRPr lang="he-IL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943600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x </a:t>
            </a:r>
            <a:r>
              <a:rPr lang="en-US" dirty="0" smtClean="0"/>
              <a:t>may be the root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0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36</a:t>
            </a:fld>
            <a:endParaRPr lang="en-US"/>
          </a:p>
        </p:txBody>
      </p:sp>
      <p:pic>
        <p:nvPicPr>
          <p:cNvPr id="53" name="Picture 5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514341" y="3429000"/>
            <a:ext cx="4154166" cy="1631394"/>
          </a:xfrm>
          <a:prstGeom prst="rect">
            <a:avLst/>
          </a:prstGeom>
          <a:noFill/>
          <a:ln/>
          <a:effectLst/>
        </p:spPr>
      </p:pic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3600" kern="0" dirty="0" smtClean="0">
                <a:solidFill>
                  <a:schemeClr val="accent2"/>
                </a:solidFill>
              </a:rPr>
              <a:t>Left Rotation</a:t>
            </a:r>
            <a:endParaRPr lang="en-US" sz="3600" kern="0" dirty="0">
              <a:solidFill>
                <a:schemeClr val="accent2"/>
              </a:solidFill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419600" y="1828800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53340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All special cases handled automatically!</a:t>
            </a:r>
            <a:endParaRPr lang="he-IL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5816025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,, may be </a:t>
            </a:r>
            <a:r>
              <a:rPr lang="en-US" sz="2800" i="1" dirty="0" smtClean="0">
                <a:sym typeface="Symbol"/>
              </a:rPr>
              <a:t>NULL</a:t>
            </a:r>
            <a:r>
              <a:rPr lang="en-US" sz="2800" dirty="0" smtClean="0">
                <a:sym typeface="Symbol"/>
              </a:rPr>
              <a:t>.  </a:t>
            </a:r>
            <a:r>
              <a:rPr lang="en-US" sz="2800" i="1" dirty="0" smtClean="0"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 may be the root.</a:t>
            </a:r>
            <a:endParaRPr lang="he-IL" sz="28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1600200" y="914401"/>
            <a:ext cx="2342007" cy="2133599"/>
            <a:chOff x="1600200" y="914401"/>
            <a:chExt cx="2342007" cy="2133599"/>
          </a:xfrm>
        </p:grpSpPr>
        <p:sp>
          <p:nvSpPr>
            <p:cNvPr id="18" name="Oval 17"/>
            <p:cNvSpPr>
              <a:spLocks noChangeAspect="1"/>
            </p:cNvSpPr>
            <p:nvPr/>
          </p:nvSpPr>
          <p:spPr bwMode="auto">
            <a:xfrm>
              <a:off x="2310003" y="1221266"/>
              <a:ext cx="466344" cy="46634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3009519" y="2008221"/>
              <a:ext cx="466344" cy="46634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Straight Connector 21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2664333" y="1663035"/>
              <a:ext cx="457201" cy="369761"/>
            </a:xfrm>
            <a:prstGeom prst="line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8" idx="3"/>
            </p:cNvCxnSpPr>
            <p:nvPr/>
          </p:nvCxnSpPr>
          <p:spPr bwMode="auto">
            <a:xfrm rot="5400000">
              <a:off x="2091404" y="1604742"/>
              <a:ext cx="272320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19" idx="3"/>
            </p:cNvCxnSpPr>
            <p:nvPr/>
          </p:nvCxnSpPr>
          <p:spPr bwMode="auto">
            <a:xfrm rot="5400000">
              <a:off x="2805494" y="2377124"/>
              <a:ext cx="243174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19" idx="5"/>
            </p:cNvCxnSpPr>
            <p:nvPr/>
          </p:nvCxnSpPr>
          <p:spPr bwMode="auto">
            <a:xfrm rot="16200000" flipH="1">
              <a:off x="3378422" y="2435417"/>
              <a:ext cx="301467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600200" y="180386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54580" y="2600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59277" y="2600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cxnSp>
          <p:nvCxnSpPr>
            <p:cNvPr id="54" name="Straight Connector 53"/>
            <p:cNvCxnSpPr>
              <a:endCxn id="18" idx="0"/>
            </p:cNvCxnSpPr>
            <p:nvPr/>
          </p:nvCxnSpPr>
          <p:spPr bwMode="auto">
            <a:xfrm rot="5400000">
              <a:off x="2451656" y="1005920"/>
              <a:ext cx="306866" cy="12382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5181600" y="914400"/>
            <a:ext cx="2209800" cy="2133600"/>
            <a:chOff x="5181600" y="914400"/>
            <a:chExt cx="2209800" cy="213360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5791200" y="1972056"/>
              <a:ext cx="466344" cy="46634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6553200" y="1219200"/>
              <a:ext cx="466344" cy="46634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38" name="Straight Connector 37"/>
            <p:cNvCxnSpPr>
              <a:stCxn id="34" idx="7"/>
              <a:endCxn id="35" idx="3"/>
            </p:cNvCxnSpPr>
            <p:nvPr/>
          </p:nvCxnSpPr>
          <p:spPr bwMode="auto">
            <a:xfrm rot="5400000" flipH="1" flipV="1">
              <a:off x="6193822" y="1612677"/>
              <a:ext cx="423100" cy="432246"/>
            </a:xfrm>
            <a:prstGeom prst="line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34" idx="3"/>
            </p:cNvCxnSpPr>
            <p:nvPr/>
          </p:nvCxnSpPr>
          <p:spPr bwMode="auto">
            <a:xfrm rot="5400000">
              <a:off x="5572601" y="2355532"/>
              <a:ext cx="272320" cy="30146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34" idx="5"/>
            </p:cNvCxnSpPr>
            <p:nvPr/>
          </p:nvCxnSpPr>
          <p:spPr bwMode="auto">
            <a:xfrm rot="16200000" flipH="1">
              <a:off x="6184677" y="2374677"/>
              <a:ext cx="220694" cy="2115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5" idx="5"/>
            </p:cNvCxnSpPr>
            <p:nvPr/>
          </p:nvCxnSpPr>
          <p:spPr bwMode="auto">
            <a:xfrm rot="16200000" flipH="1">
              <a:off x="6922103" y="1646396"/>
              <a:ext cx="301467" cy="24317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5181600" y="25908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0" y="2600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8470" y="19148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cxnSp>
          <p:nvCxnSpPr>
            <p:cNvPr id="57" name="Straight Connector 56"/>
            <p:cNvCxnSpPr>
              <a:endCxn id="35" idx="0"/>
            </p:cNvCxnSpPr>
            <p:nvPr/>
          </p:nvCxnSpPr>
          <p:spPr bwMode="auto">
            <a:xfrm rot="5400000">
              <a:off x="6716461" y="984312"/>
              <a:ext cx="304799" cy="1649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/>
      <p:bldP spid="5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37</a:t>
            </a:fld>
            <a:endParaRPr lang="en-US"/>
          </a:p>
        </p:txBody>
      </p:sp>
      <p:pic>
        <p:nvPicPr>
          <p:cNvPr id="3" name="Picture 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28363" y="533400"/>
            <a:ext cx="5872028" cy="57085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38</a:t>
            </a:fld>
            <a:endParaRPr lang="en-US"/>
          </a:p>
        </p:txBody>
      </p:sp>
      <p:pic>
        <p:nvPicPr>
          <p:cNvPr id="21" name="Picture 2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69466" y="304800"/>
            <a:ext cx="4574548" cy="6242429"/>
          </a:xfrm>
          <a:prstGeom prst="rect">
            <a:avLst/>
          </a:prstGeom>
          <a:noFill/>
          <a:ln/>
          <a:effectLst/>
        </p:spPr>
      </p:pic>
      <p:sp>
        <p:nvSpPr>
          <p:cNvPr id="11" name="Right Brace 10"/>
          <p:cNvSpPr/>
          <p:nvPr/>
        </p:nvSpPr>
        <p:spPr bwMode="auto">
          <a:xfrm>
            <a:off x="5295900" y="1676400"/>
            <a:ext cx="381000" cy="14478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295900" y="3455408"/>
            <a:ext cx="381000" cy="8382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5295900" y="4369808"/>
            <a:ext cx="381000" cy="8382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2209800"/>
            <a:ext cx="160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Case 1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3607808"/>
            <a:ext cx="160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Case 2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4522208"/>
            <a:ext cx="160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Case 3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4100" y="5486400"/>
            <a:ext cx="2133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/>
              <a:t>p</a:t>
            </a:r>
            <a:r>
              <a:rPr lang="en-US" sz="3200" dirty="0" smtClean="0">
                <a:sym typeface="Symbol"/>
              </a:rPr>
              <a:t> </a:t>
            </a:r>
            <a:r>
              <a:rPr lang="en-US" sz="3200" i="1" dirty="0" smtClean="0"/>
              <a:t>parent</a:t>
            </a:r>
            <a:endParaRPr lang="he-IL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34099" y="457200"/>
            <a:ext cx="268443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See also CLRS</a:t>
            </a:r>
            <a:br>
              <a:rPr lang="en-US" sz="3200" dirty="0" smtClean="0"/>
            </a:br>
            <a:r>
              <a:rPr lang="en-US" sz="3200" dirty="0" smtClean="0"/>
              <a:t>Chapter 13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39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Deletions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Black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trees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+mn-lt"/>
              </a:rPr>
              <a:t>Similar in nature to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insertions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2918" y="244743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+mn-lt"/>
              </a:rPr>
              <a:t>Slightly more complicated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0338" y="320425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+mn-lt"/>
              </a:rPr>
              <a:t>If the node to be deleted has two children,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we again delete its </a:t>
            </a:r>
            <a:r>
              <a:rPr lang="en-US" sz="3200" dirty="0" smtClean="0">
                <a:solidFill>
                  <a:srgbClr val="00B050"/>
                </a:solidFill>
                <a:latin typeface="+mn-lt"/>
              </a:rPr>
              <a:t>successor</a:t>
            </a:r>
            <a:r>
              <a:rPr lang="en-US" sz="3200" dirty="0" smtClean="0">
                <a:latin typeface="+mn-lt"/>
              </a:rPr>
              <a:t> from the tree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and use it to replace the node to be deleted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10338" y="497102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+mn-lt"/>
              </a:rPr>
              <a:t>Let’s see some examples…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6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4</a:t>
            </a:fld>
            <a:endParaRPr 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-Black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trees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4953000"/>
            <a:ext cx="7086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Paths from each node to the leaves</a:t>
            </a:r>
            <a:br>
              <a:rPr lang="en-US" sz="3600" dirty="0" smtClean="0"/>
            </a:br>
            <a:r>
              <a:rPr lang="en-US" sz="3600" dirty="0" smtClean="0"/>
              <a:t>have the same length</a:t>
            </a:r>
            <a:endParaRPr lang="he-IL" sz="3600" dirty="0"/>
          </a:p>
        </p:txBody>
      </p:sp>
      <p:sp>
        <p:nvSpPr>
          <p:cNvPr id="28" name="Oval 5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4343400" y="3200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8" descr="‎25%‎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3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019800" y="2667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Straight Connector 37"/>
          <p:cNvCxnSpPr>
            <a:stCxn id="32" idx="5"/>
            <a:endCxn id="33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620000" y="4724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6858000" y="3962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8305800" y="4748348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00600" y="38862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3962400" y="38862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914400" y="3200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905000" y="3200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" name="Straight Connector 45"/>
          <p:cNvCxnSpPr>
            <a:stCxn id="29" idx="5"/>
            <a:endCxn id="45" idx="0"/>
          </p:cNvCxnSpPr>
          <p:nvPr/>
        </p:nvCxnSpPr>
        <p:spPr bwMode="auto">
          <a:xfrm rot="16200000" flipH="1">
            <a:off x="1555563" y="2774762"/>
            <a:ext cx="5018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9" idx="3"/>
            <a:endCxn id="44" idx="0"/>
          </p:cNvCxnSpPr>
          <p:nvPr/>
        </p:nvCxnSpPr>
        <p:spPr bwMode="auto">
          <a:xfrm rot="5400000">
            <a:off x="952501" y="2736663"/>
            <a:ext cx="501837" cy="425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3"/>
            <a:endCxn id="43" idx="0"/>
          </p:cNvCxnSpPr>
          <p:nvPr/>
        </p:nvCxnSpPr>
        <p:spPr bwMode="auto">
          <a:xfrm rot="5400000">
            <a:off x="4000501" y="34986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0" idx="5"/>
            <a:endCxn id="42" idx="0"/>
          </p:cNvCxnSpPr>
          <p:nvPr/>
        </p:nvCxnSpPr>
        <p:spPr bwMode="auto">
          <a:xfrm rot="16200000" flipH="1">
            <a:off x="4527363" y="3536762"/>
            <a:ext cx="4256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2" idx="3"/>
            <a:endCxn id="40" idx="0"/>
          </p:cNvCxnSpPr>
          <p:nvPr/>
        </p:nvCxnSpPr>
        <p:spPr bwMode="auto">
          <a:xfrm rot="5400000">
            <a:off x="6896101" y="35748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3" idx="3"/>
            <a:endCxn id="39" idx="0"/>
          </p:cNvCxnSpPr>
          <p:nvPr/>
        </p:nvCxnSpPr>
        <p:spPr bwMode="auto">
          <a:xfrm rot="5400000">
            <a:off x="7658101" y="4413063"/>
            <a:ext cx="3494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3" idx="5"/>
            <a:endCxn id="41" idx="0"/>
          </p:cNvCxnSpPr>
          <p:nvPr/>
        </p:nvCxnSpPr>
        <p:spPr bwMode="auto">
          <a:xfrm rot="16200000" flipH="1">
            <a:off x="8096789" y="4463136"/>
            <a:ext cx="373385" cy="197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Freeform 5"/>
          <p:cNvSpPr/>
          <p:nvPr/>
        </p:nvSpPr>
        <p:spPr bwMode="auto">
          <a:xfrm>
            <a:off x="1542197" y="1746913"/>
            <a:ext cx="1965278" cy="1569493"/>
          </a:xfrm>
          <a:custGeom>
            <a:avLst/>
            <a:gdLst>
              <a:gd name="connsiteX0" fmla="*/ 1965278 w 1965278"/>
              <a:gd name="connsiteY0" fmla="*/ 0 h 1569493"/>
              <a:gd name="connsiteX1" fmla="*/ 0 w 1965278"/>
              <a:gd name="connsiteY1" fmla="*/ 832514 h 1569493"/>
              <a:gd name="connsiteX2" fmla="*/ 450376 w 1965278"/>
              <a:gd name="connsiteY2" fmla="*/ 1569493 h 156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278" h="1569493">
                <a:moveTo>
                  <a:pt x="1965278" y="0"/>
                </a:moveTo>
                <a:lnTo>
                  <a:pt x="0" y="832514"/>
                </a:lnTo>
                <a:lnTo>
                  <a:pt x="450376" y="1569493"/>
                </a:lnTo>
              </a:path>
            </a:pathLst>
          </a:custGeom>
          <a:noFill/>
          <a:ln w="666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507475" y="1719618"/>
            <a:ext cx="2388358" cy="2265528"/>
          </a:xfrm>
          <a:custGeom>
            <a:avLst/>
            <a:gdLst>
              <a:gd name="connsiteX0" fmla="*/ 0 w 2388358"/>
              <a:gd name="connsiteY0" fmla="*/ 0 h 2265528"/>
              <a:gd name="connsiteX1" fmla="*/ 2388358 w 2388358"/>
              <a:gd name="connsiteY1" fmla="*/ 859809 h 2265528"/>
              <a:gd name="connsiteX2" fmla="*/ 968991 w 2388358"/>
              <a:gd name="connsiteY2" fmla="*/ 1569492 h 2265528"/>
              <a:gd name="connsiteX3" fmla="*/ 518615 w 2388358"/>
              <a:gd name="connsiteY3" fmla="*/ 2265528 h 226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8358" h="2265528">
                <a:moveTo>
                  <a:pt x="0" y="0"/>
                </a:moveTo>
                <a:lnTo>
                  <a:pt x="2388358" y="859809"/>
                </a:lnTo>
                <a:lnTo>
                  <a:pt x="968991" y="1569492"/>
                </a:lnTo>
                <a:lnTo>
                  <a:pt x="518615" y="2265528"/>
                </a:lnTo>
              </a:path>
            </a:pathLst>
          </a:custGeom>
          <a:noFill/>
          <a:ln w="666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Freeform 7"/>
          <p:cNvSpPr/>
          <p:nvPr/>
        </p:nvSpPr>
        <p:spPr bwMode="auto">
          <a:xfrm>
            <a:off x="3521122" y="1705970"/>
            <a:ext cx="3903260" cy="2320120"/>
          </a:xfrm>
          <a:custGeom>
            <a:avLst/>
            <a:gdLst>
              <a:gd name="connsiteX0" fmla="*/ 0 w 3903260"/>
              <a:gd name="connsiteY0" fmla="*/ 0 h 2320120"/>
              <a:gd name="connsiteX1" fmla="*/ 2333768 w 3903260"/>
              <a:gd name="connsiteY1" fmla="*/ 887105 h 2320120"/>
              <a:gd name="connsiteX2" fmla="*/ 3903260 w 3903260"/>
              <a:gd name="connsiteY2" fmla="*/ 1733266 h 2320120"/>
              <a:gd name="connsiteX3" fmla="*/ 3398293 w 3903260"/>
              <a:gd name="connsiteY3" fmla="*/ 232012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3260" h="2320120">
                <a:moveTo>
                  <a:pt x="0" y="0"/>
                </a:moveTo>
                <a:lnTo>
                  <a:pt x="2333768" y="887105"/>
                </a:lnTo>
                <a:lnTo>
                  <a:pt x="3903260" y="1733266"/>
                </a:lnTo>
                <a:lnTo>
                  <a:pt x="3398293" y="2320120"/>
                </a:lnTo>
              </a:path>
            </a:pathLst>
          </a:custGeom>
          <a:noFill/>
          <a:ln w="666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Freeform 8"/>
          <p:cNvSpPr/>
          <p:nvPr/>
        </p:nvSpPr>
        <p:spPr bwMode="auto">
          <a:xfrm>
            <a:off x="3548418" y="1719618"/>
            <a:ext cx="4831307" cy="3138985"/>
          </a:xfrm>
          <a:custGeom>
            <a:avLst/>
            <a:gdLst>
              <a:gd name="connsiteX0" fmla="*/ 0 w 4831307"/>
              <a:gd name="connsiteY0" fmla="*/ 0 h 3138985"/>
              <a:gd name="connsiteX1" fmla="*/ 2361063 w 4831307"/>
              <a:gd name="connsiteY1" fmla="*/ 873457 h 3138985"/>
              <a:gd name="connsiteX2" fmla="*/ 3875964 w 4831307"/>
              <a:gd name="connsiteY2" fmla="*/ 1719618 h 3138985"/>
              <a:gd name="connsiteX3" fmla="*/ 4544704 w 4831307"/>
              <a:gd name="connsiteY3" fmla="*/ 2565779 h 3138985"/>
              <a:gd name="connsiteX4" fmla="*/ 4831307 w 4831307"/>
              <a:gd name="connsiteY4" fmla="*/ 3138985 h 313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1307" h="3138985">
                <a:moveTo>
                  <a:pt x="0" y="0"/>
                </a:moveTo>
                <a:lnTo>
                  <a:pt x="2361063" y="873457"/>
                </a:lnTo>
                <a:lnTo>
                  <a:pt x="3875964" y="1719618"/>
                </a:lnTo>
                <a:lnTo>
                  <a:pt x="4544704" y="2565779"/>
                </a:lnTo>
                <a:lnTo>
                  <a:pt x="4831307" y="3138985"/>
                </a:lnTo>
              </a:path>
            </a:pathLst>
          </a:custGeom>
          <a:noFill/>
          <a:ln w="666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40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Oval 11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Straight Connector 52"/>
          <p:cNvCxnSpPr>
            <a:stCxn id="116743" idx="5"/>
            <a:endCxn id="116747" idx="0"/>
          </p:cNvCxnSpPr>
          <p:nvPr/>
        </p:nvCxnSpPr>
        <p:spPr bwMode="auto">
          <a:xfrm rot="16200000" flipH="1">
            <a:off x="7499163" y="35367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116743" idx="1"/>
          </p:cNvCxnSpPr>
          <p:nvPr/>
        </p:nvCxnSpPr>
        <p:spPr bwMode="auto">
          <a:xfrm>
            <a:off x="5867400" y="2590800"/>
            <a:ext cx="1416237" cy="730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Left Arrow 3"/>
          <p:cNvSpPr/>
          <p:nvPr/>
        </p:nvSpPr>
        <p:spPr bwMode="auto">
          <a:xfrm rot="18703955">
            <a:off x="8238480" y="3682434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51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41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Oval 10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7664344" y="4079528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7511944" y="3546128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Straight Connector 56"/>
          <p:cNvCxnSpPr>
            <a:endCxn id="116743" idx="1"/>
          </p:cNvCxnSpPr>
          <p:nvPr/>
        </p:nvCxnSpPr>
        <p:spPr bwMode="auto">
          <a:xfrm>
            <a:off x="5867400" y="2590800"/>
            <a:ext cx="1416237" cy="730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Left Arrow 49"/>
          <p:cNvSpPr/>
          <p:nvPr/>
        </p:nvSpPr>
        <p:spPr bwMode="auto">
          <a:xfrm rot="18703955">
            <a:off x="7511881" y="2807078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69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Line 27"/>
          <p:cNvSpPr>
            <a:spLocks noChangeShapeType="1"/>
          </p:cNvSpPr>
          <p:nvPr/>
        </p:nvSpPr>
        <p:spPr bwMode="auto">
          <a:xfrm>
            <a:off x="5867400" y="25908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42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248400" y="4114800"/>
            <a:ext cx="762000" cy="1066800"/>
            <a:chOff x="6248400" y="4114800"/>
            <a:chExt cx="762000" cy="1066800"/>
          </a:xfrm>
        </p:grpSpPr>
        <p:sp>
          <p:nvSpPr>
            <p:cNvPr id="116746" name="Oval 10" descr="‎25%‎"/>
            <p:cNvSpPr>
              <a:spLocks noChangeArrowheads="1"/>
            </p:cNvSpPr>
            <p:nvPr/>
          </p:nvSpPr>
          <p:spPr bwMode="auto">
            <a:xfrm>
              <a:off x="6477000" y="41148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2" name="Rectangle 16"/>
            <p:cNvSpPr>
              <a:spLocks noChangeArrowheads="1"/>
            </p:cNvSpPr>
            <p:nvPr/>
          </p:nvSpPr>
          <p:spPr bwMode="auto">
            <a:xfrm>
              <a:off x="6858000" y="4953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6248400" y="495300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2" name="Line 36"/>
            <p:cNvSpPr>
              <a:spLocks noChangeShapeType="1"/>
            </p:cNvSpPr>
            <p:nvPr/>
          </p:nvSpPr>
          <p:spPr bwMode="auto">
            <a:xfrm flipH="1">
              <a:off x="6324600" y="4419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3" name="Line 37"/>
            <p:cNvSpPr>
              <a:spLocks noChangeShapeType="1"/>
            </p:cNvSpPr>
            <p:nvPr/>
          </p:nvSpPr>
          <p:spPr bwMode="auto">
            <a:xfrm>
              <a:off x="6705600" y="4419600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74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/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Left Arrow 49"/>
          <p:cNvSpPr/>
          <p:nvPr/>
        </p:nvSpPr>
        <p:spPr bwMode="auto">
          <a:xfrm rot="18703955">
            <a:off x="7511881" y="2807078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9"/>
          <p:cNvSpPr>
            <a:spLocks noChangeArrowheads="1"/>
          </p:cNvSpPr>
          <p:nvPr/>
        </p:nvSpPr>
        <p:spPr bwMode="auto">
          <a:xfrm>
            <a:off x="72390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12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08281 -0.1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-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1" animBg="1"/>
      <p:bldP spid="4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43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3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" name="Straight Connector 53"/>
          <p:cNvCxnSpPr/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Left Arrow 3"/>
          <p:cNvSpPr/>
          <p:nvPr/>
        </p:nvSpPr>
        <p:spPr bwMode="auto">
          <a:xfrm rot="18703955">
            <a:off x="5222272" y="3682434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8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4648200" y="3886200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856C-F93E-49B3-B20F-DAF441CB6836}" type="slidenum">
              <a:rPr lang="he-IL"/>
              <a:pPr/>
              <a:t>44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3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6" name="Oval 6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3" name="Oval 13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1" name="Line 41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4" name="Line 44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5" name="Line 45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6" name="Line 46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7" name="Line 47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63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56642-C9E1-4128-8419-5BDC550EB6F2}" type="slidenum">
              <a:rPr lang="he-IL"/>
              <a:pPr/>
              <a:t>45</a:t>
            </a:fld>
            <a:endParaRPr lang="en-US"/>
          </a:p>
        </p:txBody>
      </p:sp>
      <p:sp>
        <p:nvSpPr>
          <p:cNvPr id="118787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Oval 8" descr="‎25%‎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Oval 11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Oval 12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Rectangle 19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Rectangle 21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6" name="Rectangle 22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4" name="Line 30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15" name="Line 31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0" name="Line 36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1" name="Line 37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4" name="Line 40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5" name="Line 41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6" name="Line 42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27" name="Line 43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118788" idx="5"/>
            <a:endCxn id="118796" idx="0"/>
          </p:cNvCxnSpPr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5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E14F-0743-42A7-8B63-5991A6BA136D}" type="slidenum">
              <a:rPr lang="he-IL"/>
              <a:pPr/>
              <a:t>46</a:t>
            </a:fld>
            <a:endParaRPr lang="en-US"/>
          </a:p>
        </p:txBody>
      </p:sp>
      <p:sp>
        <p:nvSpPr>
          <p:cNvPr id="119811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Oval 8" descr="‎25%‎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5" name="Rectangle 17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7" name="Rectangle 19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8" name="Rectangle 20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0" name="Rectangle 22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1" name="Rectangle 23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3" name="Line 25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44" name="Line 36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45" name="Line 37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48" name="Line 40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49" name="Line 41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50" name="Line 42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51" name="Line 43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Straight Connector 56"/>
          <p:cNvCxnSpPr>
            <a:stCxn id="119812" idx="5"/>
            <a:endCxn id="119820" idx="0"/>
          </p:cNvCxnSpPr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119812" idx="3"/>
            <a:endCxn id="119819" idx="0"/>
          </p:cNvCxnSpPr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eft Arrow 51"/>
          <p:cNvSpPr/>
          <p:nvPr/>
        </p:nvSpPr>
        <p:spPr bwMode="auto">
          <a:xfrm rot="18703955">
            <a:off x="2362085" y="2851625"/>
            <a:ext cx="564963" cy="423081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6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>
            <a:spLocks noChangeAspect="1"/>
          </p:cNvSpPr>
          <p:nvPr/>
        </p:nvSpPr>
        <p:spPr bwMode="auto">
          <a:xfrm>
            <a:off x="1770356" y="3062054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AEA7-0581-4384-9088-19F13FFB079B}" type="slidenum">
              <a:rPr lang="he-IL"/>
              <a:pPr/>
              <a:t>47</a:t>
            </a:fld>
            <a:endParaRPr lang="en-US"/>
          </a:p>
        </p:txBody>
      </p:sp>
      <p:sp>
        <p:nvSpPr>
          <p:cNvPr id="120835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Oval 8" descr="‎25%‎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3" name="Oval 11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2057400" y="3276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endCxn id="120853" idx="0"/>
          </p:cNvCxnSpPr>
          <p:nvPr/>
        </p:nvCxnSpPr>
        <p:spPr bwMode="auto">
          <a:xfrm>
            <a:off x="1631763" y="2698562"/>
            <a:ext cx="501837" cy="5780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4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>
            <a:spLocks noChangeAspect="1"/>
          </p:cNvSpPr>
          <p:nvPr/>
        </p:nvSpPr>
        <p:spPr bwMode="auto">
          <a:xfrm>
            <a:off x="1161094" y="2227556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54CB-19EE-4DF4-8FD8-6E1634C25FE7}" type="slidenum">
              <a:rPr lang="he-IL"/>
              <a:pPr/>
              <a:t>48</a:t>
            </a:fld>
            <a:endParaRPr lang="en-US"/>
          </a:p>
        </p:txBody>
      </p:sp>
      <p:sp>
        <p:nvSpPr>
          <p:cNvPr id="121859" name="Oval 3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Oval 8" descr="‎25%‎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7" name="Oval 11" descr="‎25%‎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3" name="Rectangle 17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5" name="Rectangle 19"/>
          <p:cNvSpPr>
            <a:spLocks noChangeArrowheads="1"/>
          </p:cNvSpPr>
          <p:nvPr/>
        </p:nvSpPr>
        <p:spPr bwMode="auto">
          <a:xfrm>
            <a:off x="2057400" y="3276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6" name="Rectangle 20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7" name="Rectangle 21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94" name="Line 38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95" name="Line 39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endCxn id="121875" idx="0"/>
          </p:cNvCxnSpPr>
          <p:nvPr/>
        </p:nvCxnSpPr>
        <p:spPr bwMode="auto">
          <a:xfrm>
            <a:off x="1631763" y="2698562"/>
            <a:ext cx="501837" cy="5780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4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>
            <a:spLocks noChangeAspect="1"/>
          </p:cNvSpPr>
          <p:nvPr/>
        </p:nvSpPr>
        <p:spPr bwMode="auto">
          <a:xfrm>
            <a:off x="3141956" y="1403410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50B-DFE2-4CA0-8221-CCFACEE423FC}" type="slidenum">
              <a:rPr lang="he-IL"/>
              <a:pPr/>
              <a:t>49</a:t>
            </a:fld>
            <a:endParaRPr lang="en-US"/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Oval 8" descr="‎25%‎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1" name="Oval 11" descr="‎25%‎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4953000" y="4114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9" name="Rectangle 19"/>
          <p:cNvSpPr>
            <a:spLocks noChangeArrowheads="1"/>
          </p:cNvSpPr>
          <p:nvPr/>
        </p:nvSpPr>
        <p:spPr bwMode="auto">
          <a:xfrm>
            <a:off x="2057400" y="3276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0" name="Rectangle 20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1" name="Rectangle 21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>
            <a:off x="4572000" y="3505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4" name="Line 34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5" name="Line 35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8" name="Line 38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9" name="Line 39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Delete </a:t>
            </a:r>
            <a:r>
              <a:rPr lang="en-US" sz="44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(cont.)</a:t>
            </a:r>
            <a:endParaRPr lang="en-US" sz="44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1631763" y="2698562"/>
            <a:ext cx="501837" cy="5780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867400" y="2590800"/>
            <a:ext cx="1902402" cy="1831398"/>
            <a:chOff x="5867400" y="2590800"/>
            <a:chExt cx="1902402" cy="1831398"/>
          </a:xfrm>
        </p:grpSpPr>
        <p:sp>
          <p:nvSpPr>
            <p:cNvPr id="54" name="Oval 10" descr="‎25%‎"/>
            <p:cNvSpPr>
              <a:spLocks noChangeArrowheads="1"/>
            </p:cNvSpPr>
            <p:nvPr/>
          </p:nvSpPr>
          <p:spPr bwMode="auto">
            <a:xfrm>
              <a:off x="7236402" y="3355398"/>
              <a:ext cx="304800" cy="304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76174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007802" y="4193598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 flipH="1">
              <a:off x="7084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7465002" y="3660198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5867400" y="2590800"/>
              <a:ext cx="1524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885" name="Oval 5" descr="‎25%‎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5</a:t>
            </a:fld>
            <a:endParaRPr lang="en-US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-Black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trees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4953000"/>
            <a:ext cx="7086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What is the maximal height of a </a:t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Red</a:t>
            </a:r>
            <a:r>
              <a:rPr lang="en-US" sz="3600" b="1" dirty="0" smtClean="0"/>
              <a:t>-Black</a:t>
            </a:r>
            <a:r>
              <a:rPr lang="en-US" sz="3600" dirty="0" smtClean="0"/>
              <a:t> tree containing </a:t>
            </a:r>
            <a:r>
              <a:rPr lang="en-US" sz="3600" i="1" dirty="0" smtClean="0">
                <a:solidFill>
                  <a:schemeClr val="accent2"/>
                </a:solidFill>
              </a:rPr>
              <a:t>n</a:t>
            </a:r>
            <a:r>
              <a:rPr lang="en-US" sz="3600" dirty="0" smtClean="0"/>
              <a:t> nodes?</a:t>
            </a:r>
            <a:endParaRPr lang="he-IL" sz="3600" dirty="0"/>
          </a:p>
        </p:txBody>
      </p:sp>
      <p:sp>
        <p:nvSpPr>
          <p:cNvPr id="28" name="Oval 5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4343400" y="3200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8" descr="‎25%‎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3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6019800" y="2667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Straight Connector 37"/>
          <p:cNvCxnSpPr>
            <a:stCxn id="32" idx="5"/>
            <a:endCxn id="33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620000" y="4724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6858000" y="3962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8305800" y="4748348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00600" y="38862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3962400" y="38862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914400" y="3200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905000" y="3200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" name="Straight Connector 45"/>
          <p:cNvCxnSpPr>
            <a:stCxn id="29" idx="5"/>
            <a:endCxn id="45" idx="0"/>
          </p:cNvCxnSpPr>
          <p:nvPr/>
        </p:nvCxnSpPr>
        <p:spPr bwMode="auto">
          <a:xfrm rot="16200000" flipH="1">
            <a:off x="1555563" y="2774762"/>
            <a:ext cx="5018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29" idx="3"/>
            <a:endCxn id="44" idx="0"/>
          </p:cNvCxnSpPr>
          <p:nvPr/>
        </p:nvCxnSpPr>
        <p:spPr bwMode="auto">
          <a:xfrm rot="5400000">
            <a:off x="952501" y="2736663"/>
            <a:ext cx="501837" cy="425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3"/>
            <a:endCxn id="43" idx="0"/>
          </p:cNvCxnSpPr>
          <p:nvPr/>
        </p:nvCxnSpPr>
        <p:spPr bwMode="auto">
          <a:xfrm rot="5400000">
            <a:off x="4000501" y="34986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0" idx="5"/>
            <a:endCxn id="42" idx="0"/>
          </p:cNvCxnSpPr>
          <p:nvPr/>
        </p:nvCxnSpPr>
        <p:spPr bwMode="auto">
          <a:xfrm rot="16200000" flipH="1">
            <a:off x="4527363" y="3536762"/>
            <a:ext cx="4256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2" idx="3"/>
            <a:endCxn id="40" idx="0"/>
          </p:cNvCxnSpPr>
          <p:nvPr/>
        </p:nvCxnSpPr>
        <p:spPr bwMode="auto">
          <a:xfrm rot="5400000">
            <a:off x="6896101" y="35748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3" idx="3"/>
            <a:endCxn id="39" idx="0"/>
          </p:cNvCxnSpPr>
          <p:nvPr/>
        </p:nvCxnSpPr>
        <p:spPr bwMode="auto">
          <a:xfrm rot="5400000">
            <a:off x="7658101" y="4413063"/>
            <a:ext cx="3494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33" idx="5"/>
            <a:endCxn id="41" idx="0"/>
          </p:cNvCxnSpPr>
          <p:nvPr/>
        </p:nvCxnSpPr>
        <p:spPr bwMode="auto">
          <a:xfrm rot="16200000" flipH="1">
            <a:off x="8096789" y="4463136"/>
            <a:ext cx="373385" cy="197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5122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3D88-D618-4AC9-890B-51E753753CF7}" type="slidenum">
              <a:rPr lang="he-IL"/>
              <a:pPr/>
              <a:t>50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Deleting a node from a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b="1" dirty="0" smtClean="0"/>
              <a:t>-Black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Remove the node from the tree</a:t>
            </a:r>
            <a:endParaRPr lang="en-US" sz="2800" dirty="0">
              <a:latin typeface="+mn-lt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647700" y="2346067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+mn-lt"/>
                <a:sym typeface="Symbol" pitchFamily="18" charset="2"/>
              </a:rPr>
              <a:t>If </a:t>
            </a:r>
            <a:r>
              <a:rPr lang="en-US" sz="2800" dirty="0" smtClean="0">
                <a:latin typeface="+mn-lt"/>
                <a:sym typeface="Symbol" pitchFamily="18" charset="2"/>
              </a:rPr>
              <a:t>it was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red</a:t>
            </a:r>
            <a:r>
              <a:rPr lang="en-US" sz="2800" dirty="0" smtClean="0">
                <a:latin typeface="+mn-lt"/>
                <a:sym typeface="Symbol" pitchFamily="18" charset="2"/>
              </a:rPr>
              <a:t> or had a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red</a:t>
            </a:r>
            <a:r>
              <a:rPr lang="en-US" sz="2800" dirty="0" smtClean="0">
                <a:latin typeface="+mn-lt"/>
                <a:sym typeface="Symbol" pitchFamily="18" charset="2"/>
              </a:rPr>
              <a:t> child we are done</a:t>
            </a:r>
            <a:endParaRPr lang="en-US" sz="2800" dirty="0">
              <a:latin typeface="+mn-lt"/>
            </a:endParaRP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952500" y="2939534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Otherwise we get a node with “extra blackness”</a:t>
            </a:r>
            <a:endParaRPr lang="en-US" sz="2800" dirty="0">
              <a:latin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2500" y="3533001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Apply a transformation that either moves the </a:t>
            </a:r>
            <a:r>
              <a:rPr lang="en-US" sz="2800" dirty="0" smtClean="0"/>
              <a:t>“extra blackness” up the tree, or gets rid of it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An </a:t>
            </a:r>
            <a:r>
              <a:rPr lang="en-US" sz="2800" dirty="0" smtClean="0"/>
              <a:t>“extra blackness” at the root may be removed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  <p:bldP spid="115717" grpId="0"/>
      <p:bldP spid="115718" grpId="0"/>
      <p:bldP spid="9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123"/>
          <p:cNvSpPr>
            <a:spLocks noChangeAspect="1"/>
          </p:cNvSpPr>
          <p:nvPr/>
        </p:nvSpPr>
        <p:spPr bwMode="auto">
          <a:xfrm>
            <a:off x="838200" y="2438400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51</a:t>
            </a:fld>
            <a:endParaRPr lang="en-US"/>
          </a:p>
        </p:txBody>
      </p:sp>
      <p:sp>
        <p:nvSpPr>
          <p:cNvPr id="150" name="Right Arrow 149"/>
          <p:cNvSpPr/>
          <p:nvPr/>
        </p:nvSpPr>
        <p:spPr bwMode="auto">
          <a:xfrm>
            <a:off x="4296228" y="2590800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Delete: Case 1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04800" y="1729710"/>
            <a:ext cx="3810000" cy="2941261"/>
            <a:chOff x="762000" y="1729710"/>
            <a:chExt cx="3810000" cy="2941261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2259901" y="1729710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395603" y="2541255"/>
              <a:ext cx="2194941" cy="466344"/>
              <a:chOff x="1395603" y="2516666"/>
              <a:chExt cx="2194941" cy="466344"/>
            </a:xfrm>
          </p:grpSpPr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D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106" idx="7"/>
              <a:endCxn id="105" idx="3"/>
            </p:cNvCxnSpPr>
            <p:nvPr/>
          </p:nvCxnSpPr>
          <p:spPr bwMode="auto">
            <a:xfrm rot="5400000" flipH="1" flipV="1">
              <a:off x="1820030" y="210138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5" idx="5"/>
              <a:endCxn id="107" idx="1"/>
            </p:cNvCxnSpPr>
            <p:nvPr/>
          </p:nvCxnSpPr>
          <p:spPr bwMode="auto">
            <a:xfrm rot="16200000" flipH="1">
              <a:off x="2684328" y="2101381"/>
              <a:ext cx="481789" cy="534545"/>
            </a:xfrm>
            <a:prstGeom prst="line">
              <a:avLst/>
            </a:prstGeom>
            <a:noFill/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3"/>
            </p:cNvCxnSpPr>
            <p:nvPr/>
          </p:nvCxnSpPr>
          <p:spPr bwMode="auto">
            <a:xfrm rot="5400000">
              <a:off x="1172901" y="290940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endCxn id="106" idx="5"/>
            </p:cNvCxnSpPr>
            <p:nvPr/>
          </p:nvCxnSpPr>
          <p:spPr bwMode="auto">
            <a:xfrm rot="10800000">
              <a:off x="1793652" y="293930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3"/>
            </p:cNvCxnSpPr>
            <p:nvPr/>
          </p:nvCxnSpPr>
          <p:spPr bwMode="auto">
            <a:xfrm rot="5400000">
              <a:off x="2250186" y="3786665"/>
              <a:ext cx="368525" cy="29689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07" idx="3"/>
              <a:endCxn id="108" idx="7"/>
            </p:cNvCxnSpPr>
            <p:nvPr/>
          </p:nvCxnSpPr>
          <p:spPr bwMode="auto">
            <a:xfrm rot="5400000">
              <a:off x="28116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08" idx="5"/>
            </p:cNvCxnSpPr>
            <p:nvPr/>
          </p:nvCxnSpPr>
          <p:spPr bwMode="auto">
            <a:xfrm rot="16200000" flipH="1">
              <a:off x="2872262" y="379123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  <a:endCxn id="49" idx="1"/>
            </p:cNvCxnSpPr>
            <p:nvPr/>
          </p:nvCxnSpPr>
          <p:spPr bwMode="auto">
            <a:xfrm rot="16200000" flipH="1">
              <a:off x="34212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932544" y="2481942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62000" y="30728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676400" y="31415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3167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27070" y="4124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4320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2514600" y="3352800"/>
              <a:ext cx="1685544" cy="466344"/>
              <a:chOff x="2514600" y="3352800"/>
              <a:chExt cx="1685544" cy="466344"/>
            </a:xfrm>
          </p:grpSpPr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657600" y="2496456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w</a:t>
              </a:r>
              <a:endParaRPr lang="he-IL" sz="3200" i="1" dirty="0"/>
            </a:p>
          </p:txBody>
        </p:sp>
        <p:cxnSp>
          <p:nvCxnSpPr>
            <p:cNvPr id="62" name="Straight Connector 61"/>
            <p:cNvCxnSpPr>
              <a:stCxn id="49" idx="3"/>
            </p:cNvCxnSpPr>
            <p:nvPr/>
          </p:nvCxnSpPr>
          <p:spPr bwMode="auto">
            <a:xfrm rot="5400000">
              <a:off x="3509772" y="3822479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49" idx="5"/>
            </p:cNvCxnSpPr>
            <p:nvPr/>
          </p:nvCxnSpPr>
          <p:spPr bwMode="auto">
            <a:xfrm rot="16200000" flipH="1">
              <a:off x="4060621" y="382207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989070" y="4086196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724400" y="1676400"/>
            <a:ext cx="3810000" cy="2946975"/>
            <a:chOff x="4724400" y="1676400"/>
            <a:chExt cx="3810000" cy="2946975"/>
          </a:xfrm>
        </p:grpSpPr>
        <p:sp>
          <p:nvSpPr>
            <p:cNvPr id="83" name="TextBox 82"/>
            <p:cNvSpPr txBox="1"/>
            <p:nvPr/>
          </p:nvSpPr>
          <p:spPr>
            <a:xfrm flipH="1">
              <a:off x="4751070" y="4038600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134428" y="318084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 bwMode="auto">
            <a:xfrm flipH="1">
              <a:off x="6749225" y="1676400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3" name="Group 68"/>
            <p:cNvGrpSpPr/>
            <p:nvPr/>
          </p:nvGrpSpPr>
          <p:grpSpPr>
            <a:xfrm flipH="1">
              <a:off x="5884926" y="2487945"/>
              <a:ext cx="2194941" cy="466344"/>
              <a:chOff x="1395603" y="2516666"/>
              <a:chExt cx="2194941" cy="466344"/>
            </a:xfrm>
          </p:grpSpPr>
          <p:sp>
            <p:nvSpPr>
              <p:cNvPr id="95" name="Oval 94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B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74" name="Straight Connector 73"/>
            <p:cNvCxnSpPr>
              <a:stCxn id="95" idx="7"/>
              <a:endCxn id="72" idx="3"/>
            </p:cNvCxnSpPr>
            <p:nvPr/>
          </p:nvCxnSpPr>
          <p:spPr bwMode="auto">
            <a:xfrm rot="16200000" flipV="1">
              <a:off x="7173651" y="204807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5"/>
              <a:endCxn id="96" idx="1"/>
            </p:cNvCxnSpPr>
            <p:nvPr/>
          </p:nvCxnSpPr>
          <p:spPr bwMode="auto">
            <a:xfrm rot="5400000">
              <a:off x="6309353" y="2048071"/>
              <a:ext cx="481789" cy="534545"/>
            </a:xfrm>
            <a:prstGeom prst="line">
              <a:avLst/>
            </a:prstGeom>
            <a:noFill/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95" idx="3"/>
            </p:cNvCxnSpPr>
            <p:nvPr/>
          </p:nvCxnSpPr>
          <p:spPr bwMode="auto">
            <a:xfrm rot="16200000" flipH="1">
              <a:off x="8041472" y="285609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endCxn id="95" idx="5"/>
            </p:cNvCxnSpPr>
            <p:nvPr/>
          </p:nvCxnSpPr>
          <p:spPr bwMode="auto">
            <a:xfrm rot="10800000" flipH="1">
              <a:off x="7418070" y="288599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stCxn id="93" idx="3"/>
            </p:cNvCxnSpPr>
            <p:nvPr/>
          </p:nvCxnSpPr>
          <p:spPr bwMode="auto">
            <a:xfrm rot="16200000" flipH="1">
              <a:off x="6870492" y="3719622"/>
              <a:ext cx="264862" cy="22069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96" idx="3"/>
              <a:endCxn id="93" idx="7"/>
            </p:cNvCxnSpPr>
            <p:nvPr/>
          </p:nvCxnSpPr>
          <p:spPr bwMode="auto">
            <a:xfrm rot="16200000" flipH="1">
              <a:off x="61820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93" idx="5"/>
            </p:cNvCxnSpPr>
            <p:nvPr/>
          </p:nvCxnSpPr>
          <p:spPr bwMode="auto">
            <a:xfrm rot="5400000">
              <a:off x="6310884" y="373792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96" idx="5"/>
              <a:endCxn id="94" idx="1"/>
            </p:cNvCxnSpPr>
            <p:nvPr/>
          </p:nvCxnSpPr>
          <p:spPr bwMode="auto">
            <a:xfrm rot="5400000">
              <a:off x="55724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 flipH="1">
              <a:off x="4724400" y="3200400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5513070" y="40386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85" name="TextBox 84"/>
            <p:cNvSpPr txBox="1"/>
            <p:nvPr/>
          </p:nvSpPr>
          <p:spPr>
            <a:xfrm flipH="1">
              <a:off x="5970270" y="39872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</a:t>
              </a:r>
              <a:endParaRPr lang="he-IL" sz="3200" i="1" dirty="0"/>
            </a:p>
          </p:txBody>
        </p:sp>
        <p:sp>
          <p:nvSpPr>
            <p:cNvPr id="86" name="TextBox 85"/>
            <p:cNvSpPr txBox="1"/>
            <p:nvPr/>
          </p:nvSpPr>
          <p:spPr>
            <a:xfrm flipH="1">
              <a:off x="7037070" y="30480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6732270" y="40386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88" name="Group 67"/>
            <p:cNvGrpSpPr/>
            <p:nvPr/>
          </p:nvGrpSpPr>
          <p:grpSpPr>
            <a:xfrm flipH="1">
              <a:off x="5275326" y="3299490"/>
              <a:ext cx="1685544" cy="466344"/>
              <a:chOff x="2514600" y="3352800"/>
              <a:chExt cx="1685544" cy="466344"/>
            </a:xfrm>
          </p:grpSpPr>
          <p:sp>
            <p:nvSpPr>
              <p:cNvPr id="93" name="Oval 92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90" name="Straight Connector 89"/>
            <p:cNvCxnSpPr>
              <a:stCxn id="94" idx="3"/>
            </p:cNvCxnSpPr>
            <p:nvPr/>
          </p:nvCxnSpPr>
          <p:spPr bwMode="auto">
            <a:xfrm rot="16200000" flipH="1">
              <a:off x="5575092" y="3795822"/>
              <a:ext cx="341062" cy="14449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94" idx="5"/>
            </p:cNvCxnSpPr>
            <p:nvPr/>
          </p:nvCxnSpPr>
          <p:spPr bwMode="auto">
            <a:xfrm rot="5400000">
              <a:off x="5060843" y="376876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2" name="TextBox 91"/>
            <p:cNvSpPr txBox="1"/>
            <p:nvPr/>
          </p:nvSpPr>
          <p:spPr>
            <a:xfrm flipH="1">
              <a:off x="7951470" y="3136612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0" y="5334000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</a:t>
            </a:r>
            <a:r>
              <a:rPr lang="en-US" sz="3200" dirty="0" err="1" smtClean="0"/>
              <a:t>’s</a:t>
            </a:r>
            <a:r>
              <a:rPr lang="en-US" sz="3200" dirty="0" smtClean="0"/>
              <a:t> sibling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endParaRPr lang="he-IL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123"/>
          <p:cNvSpPr>
            <a:spLocks noChangeAspect="1"/>
          </p:cNvSpPr>
          <p:nvPr/>
        </p:nvSpPr>
        <p:spPr bwMode="auto">
          <a:xfrm>
            <a:off x="1008678" y="2934336"/>
            <a:ext cx="699516" cy="699516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52</a:t>
            </a:fld>
            <a:endParaRPr lang="en-US"/>
          </a:p>
        </p:txBody>
      </p:sp>
      <p:sp>
        <p:nvSpPr>
          <p:cNvPr id="150" name="Right Arrow 149"/>
          <p:cNvSpPr/>
          <p:nvPr/>
        </p:nvSpPr>
        <p:spPr bwMode="auto">
          <a:xfrm>
            <a:off x="4466706" y="3086736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Delete: Case 1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Oval 104"/>
          <p:cNvSpPr>
            <a:spLocks noChangeAspect="1"/>
          </p:cNvSpPr>
          <p:nvPr/>
        </p:nvSpPr>
        <p:spPr bwMode="auto">
          <a:xfrm>
            <a:off x="1973179" y="2225646"/>
            <a:ext cx="466344" cy="466344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B</a:t>
            </a: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108881" y="3037191"/>
            <a:ext cx="2194941" cy="466344"/>
            <a:chOff x="1395603" y="2516666"/>
            <a:chExt cx="2194941" cy="466344"/>
          </a:xfrm>
        </p:grpSpPr>
        <p:sp>
          <p:nvSpPr>
            <p:cNvPr id="106" name="Oval 105"/>
            <p:cNvSpPr>
              <a:spLocks noChangeAspect="1"/>
            </p:cNvSpPr>
            <p:nvPr/>
          </p:nvSpPr>
          <p:spPr bwMode="auto">
            <a:xfrm>
              <a:off x="1395603" y="251666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>
              <a:off x="3124200" y="2516666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9" name="Straight Connector 108"/>
          <p:cNvCxnSpPr>
            <a:stCxn id="106" idx="7"/>
            <a:endCxn id="105" idx="3"/>
          </p:cNvCxnSpPr>
          <p:nvPr/>
        </p:nvCxnSpPr>
        <p:spPr bwMode="auto">
          <a:xfrm rot="5400000" flipH="1" flipV="1">
            <a:off x="1533308" y="2597319"/>
            <a:ext cx="481789" cy="53454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5" idx="5"/>
            <a:endCxn id="107" idx="1"/>
          </p:cNvCxnSpPr>
          <p:nvPr/>
        </p:nvCxnSpPr>
        <p:spPr bwMode="auto">
          <a:xfrm rot="16200000" flipH="1">
            <a:off x="2397606" y="2597317"/>
            <a:ext cx="481789" cy="534545"/>
          </a:xfrm>
          <a:prstGeom prst="line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6" idx="3"/>
          </p:cNvCxnSpPr>
          <p:nvPr/>
        </p:nvCxnSpPr>
        <p:spPr bwMode="auto">
          <a:xfrm rot="5400000">
            <a:off x="886179" y="3405340"/>
            <a:ext cx="261097" cy="32089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endCxn id="106" idx="5"/>
          </p:cNvCxnSpPr>
          <p:nvPr/>
        </p:nvCxnSpPr>
        <p:spPr bwMode="auto">
          <a:xfrm rot="10800000">
            <a:off x="1506930" y="3435242"/>
            <a:ext cx="263748" cy="26109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07" idx="3"/>
          </p:cNvCxnSpPr>
          <p:nvPr/>
        </p:nvCxnSpPr>
        <p:spPr bwMode="auto">
          <a:xfrm rot="5400000">
            <a:off x="2524956" y="3536212"/>
            <a:ext cx="481789" cy="27984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5"/>
          </p:cNvCxnSpPr>
          <p:nvPr/>
        </p:nvCxnSpPr>
        <p:spPr bwMode="auto">
          <a:xfrm rot="16200000" flipH="1">
            <a:off x="3134556" y="3536212"/>
            <a:ext cx="481789" cy="27984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45822" y="2977878"/>
            <a:ext cx="408051" cy="492443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spAutoFit/>
          </a:bodyPr>
          <a:lstStyle/>
          <a:p>
            <a:pPr algn="ctr"/>
            <a:r>
              <a:rPr lang="en-US" sz="3200" i="1" dirty="0" smtClean="0"/>
              <a:t>x</a:t>
            </a:r>
            <a:endParaRPr lang="he-IL" sz="3200" i="1" dirty="0"/>
          </a:p>
        </p:txBody>
      </p:sp>
      <p:sp>
        <p:nvSpPr>
          <p:cNvPr id="119" name="TextBox 118"/>
          <p:cNvSpPr txBox="1"/>
          <p:nvPr/>
        </p:nvSpPr>
        <p:spPr>
          <a:xfrm>
            <a:off x="475278" y="3568761"/>
            <a:ext cx="5829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>
                <a:sym typeface="Symbol"/>
              </a:rPr>
              <a:t></a:t>
            </a:r>
            <a:endParaRPr lang="he-IL" sz="32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1389678" y="3637472"/>
            <a:ext cx="582930" cy="4473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>
                <a:sym typeface="Symbol"/>
              </a:rPr>
              <a:t></a:t>
            </a:r>
            <a:endParaRPr lang="he-IL" sz="32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2296802" y="3854832"/>
            <a:ext cx="5829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>
                <a:sym typeface="Symbol"/>
              </a:rPr>
              <a:t></a:t>
            </a:r>
            <a:endParaRPr lang="he-IL" sz="3200" i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3188038" y="3854832"/>
            <a:ext cx="5829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smtClean="0">
                <a:sym typeface="Symbol"/>
              </a:rPr>
              <a:t></a:t>
            </a:r>
            <a:endParaRPr lang="he-IL" sz="32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70878" y="2992392"/>
            <a:ext cx="408051" cy="492443"/>
          </a:xfrm>
          <a:prstGeom prst="rect">
            <a:avLst/>
          </a:prstGeom>
          <a:noFill/>
        </p:spPr>
        <p:txBody>
          <a:bodyPr wrap="square" lIns="0" tIns="0" rIns="0" bIns="0" rtlCol="1" anchor="ctr" anchorCtr="0">
            <a:spAutoFit/>
          </a:bodyPr>
          <a:lstStyle/>
          <a:p>
            <a:pPr algn="ctr"/>
            <a:r>
              <a:rPr lang="en-US" sz="3200" i="1" dirty="0" smtClean="0"/>
              <a:t>w</a:t>
            </a:r>
            <a:endParaRPr lang="he-IL" sz="3200" i="1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154190" y="2172336"/>
            <a:ext cx="3248883" cy="2946975"/>
            <a:chOff x="4724400" y="1676400"/>
            <a:chExt cx="3248883" cy="2946975"/>
          </a:xfrm>
        </p:grpSpPr>
        <p:sp>
          <p:nvSpPr>
            <p:cNvPr id="83" name="TextBox 82"/>
            <p:cNvSpPr txBox="1"/>
            <p:nvPr/>
          </p:nvSpPr>
          <p:spPr>
            <a:xfrm flipH="1">
              <a:off x="4751070" y="4038600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134428" y="318084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 bwMode="auto">
            <a:xfrm flipH="1">
              <a:off x="6749225" y="1676400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 bwMode="auto">
            <a:xfrm flipH="1">
              <a:off x="5884926" y="2487945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4" name="Straight Connector 73"/>
            <p:cNvCxnSpPr>
              <a:endCxn id="72" idx="3"/>
            </p:cNvCxnSpPr>
            <p:nvPr/>
          </p:nvCxnSpPr>
          <p:spPr bwMode="auto">
            <a:xfrm rot="16200000" flipV="1">
              <a:off x="7173651" y="204807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5"/>
              <a:endCxn id="96" idx="1"/>
            </p:cNvCxnSpPr>
            <p:nvPr/>
          </p:nvCxnSpPr>
          <p:spPr bwMode="auto">
            <a:xfrm rot="5400000">
              <a:off x="6309353" y="2048071"/>
              <a:ext cx="481789" cy="534545"/>
            </a:xfrm>
            <a:prstGeom prst="line">
              <a:avLst/>
            </a:prstGeom>
            <a:noFill/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96" idx="3"/>
            </p:cNvCxnSpPr>
            <p:nvPr/>
          </p:nvCxnSpPr>
          <p:spPr bwMode="auto">
            <a:xfrm rot="16200000" flipH="1">
              <a:off x="61820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96" idx="5"/>
              <a:endCxn id="94" idx="1"/>
            </p:cNvCxnSpPr>
            <p:nvPr/>
          </p:nvCxnSpPr>
          <p:spPr bwMode="auto">
            <a:xfrm rot="5400000">
              <a:off x="55724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 flipH="1">
              <a:off x="4724400" y="3200400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84" name="TextBox 83"/>
            <p:cNvSpPr txBox="1"/>
            <p:nvPr/>
          </p:nvSpPr>
          <p:spPr>
            <a:xfrm flipH="1">
              <a:off x="5513070" y="40386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85" name="TextBox 84"/>
            <p:cNvSpPr txBox="1"/>
            <p:nvPr/>
          </p:nvSpPr>
          <p:spPr>
            <a:xfrm flipH="1">
              <a:off x="6234590" y="3299490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</a:t>
              </a:r>
              <a:endParaRPr lang="he-IL" sz="3200" i="1" dirty="0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7390353" y="2511236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</a:t>
              </a:r>
              <a:endParaRPr lang="he-IL" sz="3200" i="1" dirty="0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 bwMode="auto">
            <a:xfrm flipH="1">
              <a:off x="5275326" y="3299490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0" name="Straight Connector 89"/>
            <p:cNvCxnSpPr>
              <a:stCxn id="94" idx="3"/>
            </p:cNvCxnSpPr>
            <p:nvPr/>
          </p:nvCxnSpPr>
          <p:spPr bwMode="auto">
            <a:xfrm rot="16200000" flipH="1">
              <a:off x="5575092" y="3795822"/>
              <a:ext cx="341062" cy="14449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>
              <a:stCxn id="94" idx="5"/>
            </p:cNvCxnSpPr>
            <p:nvPr/>
          </p:nvCxnSpPr>
          <p:spPr bwMode="auto">
            <a:xfrm rot="5400000">
              <a:off x="5060843" y="376876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7" name="TextBox 126"/>
          <p:cNvSpPr txBox="1"/>
          <p:nvPr/>
        </p:nvSpPr>
        <p:spPr>
          <a:xfrm>
            <a:off x="-9072" y="1216833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</a:t>
            </a:r>
            <a:r>
              <a:rPr lang="en-US" sz="3200" dirty="0" err="1" smtClean="0"/>
              <a:t>’s</a:t>
            </a:r>
            <a:r>
              <a:rPr lang="en-US" sz="3200" dirty="0" smtClean="0"/>
              <a:t> sibling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endParaRPr lang="he-IL" sz="32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2580" y="540891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“Extra-blackness” went down</a:t>
            </a:r>
          </a:p>
          <a:p>
            <a:pPr algn="ctr"/>
            <a:r>
              <a:rPr lang="en-US" sz="3200" dirty="0" smtClean="0"/>
              <a:t>This can only happen </a:t>
            </a:r>
            <a:r>
              <a:rPr lang="en-US" sz="3200" dirty="0" smtClean="0">
                <a:solidFill>
                  <a:schemeClr val="accent2"/>
                </a:solidFill>
              </a:rPr>
              <a:t>once</a:t>
            </a:r>
            <a:endParaRPr lang="he-IL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53</a:t>
            </a:fld>
            <a:endParaRPr lang="en-US"/>
          </a:p>
        </p:txBody>
      </p:sp>
      <p:sp>
        <p:nvSpPr>
          <p:cNvPr id="150" name="Right Arrow 149"/>
          <p:cNvSpPr/>
          <p:nvPr/>
        </p:nvSpPr>
        <p:spPr bwMode="auto">
          <a:xfrm>
            <a:off x="4296228" y="3381198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Delete: Case 2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0" y="1122705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</a:t>
            </a:r>
            <a:r>
              <a:rPr lang="en-US" sz="3200" dirty="0" err="1" smtClean="0"/>
              <a:t>’s</a:t>
            </a:r>
            <a:r>
              <a:rPr lang="en-US" sz="3200" dirty="0" smtClean="0"/>
              <a:t> sibling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/>
              <a:t>black</a:t>
            </a:r>
            <a:r>
              <a:rPr lang="en-US" sz="3200" dirty="0" smtClean="0"/>
              <a:t>,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and</a:t>
            </a:r>
            <a:r>
              <a:rPr lang="en-US" sz="3200" b="1" dirty="0" smtClean="0"/>
              <a:t> </a:t>
            </a:r>
            <a:r>
              <a:rPr lang="en-US" sz="3200" dirty="0" smtClean="0"/>
              <a:t>both children of </a:t>
            </a:r>
            <a:r>
              <a:rPr lang="en-US" sz="3200" i="1" dirty="0" smtClean="0"/>
              <a:t>w</a:t>
            </a:r>
            <a:r>
              <a:rPr lang="en-US" sz="3200" dirty="0" smtClean="0"/>
              <a:t> are </a:t>
            </a:r>
            <a:r>
              <a:rPr lang="en-US" sz="3200" b="1" dirty="0" smtClean="0"/>
              <a:t>black</a:t>
            </a:r>
            <a:endParaRPr lang="he-IL" sz="3200" b="1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304800" y="2520108"/>
            <a:ext cx="3810000" cy="2941261"/>
            <a:chOff x="304800" y="1729710"/>
            <a:chExt cx="3810000" cy="2941261"/>
          </a:xfrm>
        </p:grpSpPr>
        <p:sp>
          <p:nvSpPr>
            <p:cNvPr id="124" name="Oval 123"/>
            <p:cNvSpPr>
              <a:spLocks noChangeAspect="1"/>
            </p:cNvSpPr>
            <p:nvPr/>
          </p:nvSpPr>
          <p:spPr bwMode="auto">
            <a:xfrm>
              <a:off x="838200" y="243840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1802701" y="1729710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68"/>
            <p:cNvGrpSpPr/>
            <p:nvPr/>
          </p:nvGrpSpPr>
          <p:grpSpPr>
            <a:xfrm>
              <a:off x="938403" y="2541255"/>
              <a:ext cx="2194941" cy="466344"/>
              <a:chOff x="1395603" y="2516666"/>
              <a:chExt cx="2194941" cy="466344"/>
            </a:xfrm>
          </p:grpSpPr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D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106" idx="7"/>
              <a:endCxn id="105" idx="3"/>
            </p:cNvCxnSpPr>
            <p:nvPr/>
          </p:nvCxnSpPr>
          <p:spPr bwMode="auto">
            <a:xfrm rot="5400000" flipH="1" flipV="1">
              <a:off x="1362830" y="210138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5" idx="5"/>
              <a:endCxn id="107" idx="1"/>
            </p:cNvCxnSpPr>
            <p:nvPr/>
          </p:nvCxnSpPr>
          <p:spPr bwMode="auto">
            <a:xfrm rot="16200000" flipH="1">
              <a:off x="2227128" y="2101381"/>
              <a:ext cx="481789" cy="53454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3"/>
            </p:cNvCxnSpPr>
            <p:nvPr/>
          </p:nvCxnSpPr>
          <p:spPr bwMode="auto">
            <a:xfrm rot="5400000">
              <a:off x="715701" y="290940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endCxn id="106" idx="5"/>
            </p:cNvCxnSpPr>
            <p:nvPr/>
          </p:nvCxnSpPr>
          <p:spPr bwMode="auto">
            <a:xfrm rot="10800000">
              <a:off x="1336452" y="293930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3"/>
            </p:cNvCxnSpPr>
            <p:nvPr/>
          </p:nvCxnSpPr>
          <p:spPr bwMode="auto">
            <a:xfrm rot="5400000">
              <a:off x="1792986" y="3786665"/>
              <a:ext cx="368525" cy="29689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07" idx="3"/>
              <a:endCxn id="108" idx="7"/>
            </p:cNvCxnSpPr>
            <p:nvPr/>
          </p:nvCxnSpPr>
          <p:spPr bwMode="auto">
            <a:xfrm rot="5400000">
              <a:off x="23544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08" idx="5"/>
            </p:cNvCxnSpPr>
            <p:nvPr/>
          </p:nvCxnSpPr>
          <p:spPr bwMode="auto">
            <a:xfrm rot="16200000" flipH="1">
              <a:off x="2415062" y="379123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  <a:endCxn id="49" idx="1"/>
            </p:cNvCxnSpPr>
            <p:nvPr/>
          </p:nvCxnSpPr>
          <p:spPr bwMode="auto">
            <a:xfrm rot="16200000" flipH="1">
              <a:off x="29640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75344" y="2481942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04800" y="30728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19200" y="31415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447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69870" y="4124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8600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5" name="Group 67"/>
            <p:cNvGrpSpPr/>
            <p:nvPr/>
          </p:nvGrpSpPr>
          <p:grpSpPr>
            <a:xfrm>
              <a:off x="2057400" y="3352800"/>
              <a:ext cx="1685544" cy="466344"/>
              <a:chOff x="2514600" y="3352800"/>
              <a:chExt cx="1685544" cy="466344"/>
            </a:xfrm>
          </p:grpSpPr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200400" y="2496456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w</a:t>
              </a:r>
              <a:endParaRPr lang="he-IL" sz="3200" i="1" dirty="0"/>
            </a:p>
          </p:txBody>
        </p:sp>
        <p:cxnSp>
          <p:nvCxnSpPr>
            <p:cNvPr id="62" name="Straight Connector 61"/>
            <p:cNvCxnSpPr>
              <a:stCxn id="49" idx="3"/>
            </p:cNvCxnSpPr>
            <p:nvPr/>
          </p:nvCxnSpPr>
          <p:spPr bwMode="auto">
            <a:xfrm rot="5400000">
              <a:off x="3052572" y="3822479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49" idx="5"/>
            </p:cNvCxnSpPr>
            <p:nvPr/>
          </p:nvCxnSpPr>
          <p:spPr bwMode="auto">
            <a:xfrm rot="16200000" flipH="1">
              <a:off x="3603421" y="382207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531870" y="4086196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876800" y="2390598"/>
            <a:ext cx="3810000" cy="3048000"/>
            <a:chOff x="4876800" y="1600200"/>
            <a:chExt cx="3810000" cy="3048000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 bwMode="auto">
            <a:xfrm>
              <a:off x="6234684" y="160020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 bwMode="auto">
            <a:xfrm>
              <a:off x="6374701" y="1706939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64" name="Group 68"/>
            <p:cNvGrpSpPr/>
            <p:nvPr/>
          </p:nvGrpSpPr>
          <p:grpSpPr>
            <a:xfrm>
              <a:off x="5510403" y="2518484"/>
              <a:ext cx="2194941" cy="466344"/>
              <a:chOff x="1395603" y="2516666"/>
              <a:chExt cx="2194941" cy="466344"/>
            </a:xfrm>
          </p:grpSpPr>
          <p:sp>
            <p:nvSpPr>
              <p:cNvPr id="65" name="Oval 64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D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8" name="Straight Connector 67"/>
            <p:cNvCxnSpPr>
              <a:endCxn id="61" idx="3"/>
            </p:cNvCxnSpPr>
            <p:nvPr/>
          </p:nvCxnSpPr>
          <p:spPr bwMode="auto">
            <a:xfrm rot="5400000" flipH="1" flipV="1">
              <a:off x="5934830" y="2078612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61" idx="5"/>
            </p:cNvCxnSpPr>
            <p:nvPr/>
          </p:nvCxnSpPr>
          <p:spPr bwMode="auto">
            <a:xfrm rot="16200000" flipH="1">
              <a:off x="6799128" y="2078610"/>
              <a:ext cx="481789" cy="53454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5287701" y="2886633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10800000">
              <a:off x="5908452" y="2916535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6364986" y="3763894"/>
              <a:ext cx="368525" cy="29689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6926478" y="3017505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6987062" y="3768466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16200000" flipH="1">
              <a:off x="7536078" y="3017505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029201" y="1643742"/>
              <a:ext cx="1143000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new x</a:t>
              </a:r>
              <a:endParaRPr lang="he-IL" sz="3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876800" y="3050054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791200" y="3118765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46470" y="41321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341870" y="410187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858000" y="41321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104" name="Group 67"/>
            <p:cNvGrpSpPr/>
            <p:nvPr/>
          </p:nvGrpSpPr>
          <p:grpSpPr>
            <a:xfrm>
              <a:off x="6629400" y="3330029"/>
              <a:ext cx="1685544" cy="466344"/>
              <a:chOff x="2514600" y="3352800"/>
              <a:chExt cx="1685544" cy="466344"/>
            </a:xfrm>
          </p:grpSpPr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7772400" y="2473685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w</a:t>
              </a:r>
              <a:endParaRPr lang="he-IL" sz="3200" i="1" dirty="0"/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 rot="5400000">
              <a:off x="7624572" y="3799708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6200000" flipH="1">
              <a:off x="8175421" y="3799307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8103870" y="40634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-2580" y="5568051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If </a:t>
            </a:r>
            <a:r>
              <a:rPr lang="en-US" sz="3200" i="1" dirty="0" smtClean="0"/>
              <a:t>B</a:t>
            </a:r>
            <a:r>
              <a:rPr lang="en-US" sz="3200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, it is made </a:t>
            </a:r>
            <a:r>
              <a:rPr lang="en-US" sz="3200" b="1" dirty="0" smtClean="0"/>
              <a:t>black</a:t>
            </a:r>
            <a:r>
              <a:rPr lang="en-US" sz="3200" dirty="0" smtClean="0"/>
              <a:t> and we are done</a:t>
            </a:r>
            <a:endParaRPr lang="he-I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7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54</a:t>
            </a:fld>
            <a:endParaRPr lang="en-US"/>
          </a:p>
        </p:txBody>
      </p:sp>
      <p:sp>
        <p:nvSpPr>
          <p:cNvPr id="150" name="Right Arrow 149"/>
          <p:cNvSpPr/>
          <p:nvPr/>
        </p:nvSpPr>
        <p:spPr bwMode="auto">
          <a:xfrm>
            <a:off x="4038600" y="3365700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Delete: Case 3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-7646" y="114913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</a:t>
            </a:r>
            <a:r>
              <a:rPr lang="en-US" sz="3200" dirty="0" err="1" smtClean="0"/>
              <a:t>’s</a:t>
            </a:r>
            <a:r>
              <a:rPr lang="en-US" sz="3200" dirty="0" smtClean="0"/>
              <a:t> sibling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/>
              <a:t>black</a:t>
            </a:r>
            <a:r>
              <a:rPr lang="en-US" sz="3200" dirty="0" smtClean="0"/>
              <a:t>,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i="1" dirty="0" err="1" smtClean="0"/>
              <a:t>w</a:t>
            </a:r>
            <a:r>
              <a:rPr lang="en-US" sz="3200" dirty="0" err="1" smtClean="0"/>
              <a:t>’s</a:t>
            </a:r>
            <a:r>
              <a:rPr lang="en-US" sz="3200" dirty="0" smtClean="0"/>
              <a:t> left child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r>
              <a:rPr lang="en-US" sz="3200" dirty="0" smtClean="0"/>
              <a:t>, and </a:t>
            </a:r>
            <a:r>
              <a:rPr lang="en-US" sz="3200" i="1" dirty="0" err="1" smtClean="0"/>
              <a:t>w</a:t>
            </a:r>
            <a:r>
              <a:rPr lang="en-US" sz="3200" dirty="0" err="1" smtClean="0"/>
              <a:t>’s</a:t>
            </a:r>
            <a:r>
              <a:rPr lang="en-US" sz="3200" dirty="0" smtClean="0"/>
              <a:t> right child is </a:t>
            </a:r>
            <a:r>
              <a:rPr lang="en-US" sz="3200" b="1" dirty="0" smtClean="0"/>
              <a:t>black</a:t>
            </a:r>
            <a:endParaRPr lang="he-IL" sz="32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304800" y="2504610"/>
            <a:ext cx="3810000" cy="2941261"/>
            <a:chOff x="304800" y="1729710"/>
            <a:chExt cx="3810000" cy="2941261"/>
          </a:xfrm>
        </p:grpSpPr>
        <p:sp>
          <p:nvSpPr>
            <p:cNvPr id="124" name="Oval 123"/>
            <p:cNvSpPr>
              <a:spLocks noChangeAspect="1"/>
            </p:cNvSpPr>
            <p:nvPr/>
          </p:nvSpPr>
          <p:spPr bwMode="auto">
            <a:xfrm>
              <a:off x="838200" y="243840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1802701" y="1729710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3" name="Group 68"/>
            <p:cNvGrpSpPr/>
            <p:nvPr/>
          </p:nvGrpSpPr>
          <p:grpSpPr>
            <a:xfrm>
              <a:off x="938403" y="2541255"/>
              <a:ext cx="2194941" cy="466344"/>
              <a:chOff x="1395603" y="2516666"/>
              <a:chExt cx="2194941" cy="466344"/>
            </a:xfrm>
          </p:grpSpPr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D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106" idx="7"/>
              <a:endCxn id="105" idx="3"/>
            </p:cNvCxnSpPr>
            <p:nvPr/>
          </p:nvCxnSpPr>
          <p:spPr bwMode="auto">
            <a:xfrm rot="5400000" flipH="1" flipV="1">
              <a:off x="1362830" y="210138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5" idx="5"/>
              <a:endCxn id="107" idx="1"/>
            </p:cNvCxnSpPr>
            <p:nvPr/>
          </p:nvCxnSpPr>
          <p:spPr bwMode="auto">
            <a:xfrm rot="16200000" flipH="1">
              <a:off x="2227128" y="2101381"/>
              <a:ext cx="481789" cy="53454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3"/>
            </p:cNvCxnSpPr>
            <p:nvPr/>
          </p:nvCxnSpPr>
          <p:spPr bwMode="auto">
            <a:xfrm rot="5400000">
              <a:off x="715701" y="290940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endCxn id="106" idx="5"/>
            </p:cNvCxnSpPr>
            <p:nvPr/>
          </p:nvCxnSpPr>
          <p:spPr bwMode="auto">
            <a:xfrm rot="10800000">
              <a:off x="1336452" y="293930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3"/>
            </p:cNvCxnSpPr>
            <p:nvPr/>
          </p:nvCxnSpPr>
          <p:spPr bwMode="auto">
            <a:xfrm rot="5400000">
              <a:off x="1792986" y="3786665"/>
              <a:ext cx="368525" cy="29689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07" idx="3"/>
              <a:endCxn id="108" idx="7"/>
            </p:cNvCxnSpPr>
            <p:nvPr/>
          </p:nvCxnSpPr>
          <p:spPr bwMode="auto">
            <a:xfrm rot="5400000">
              <a:off x="2354478" y="3040276"/>
              <a:ext cx="481789" cy="279846"/>
            </a:xfrm>
            <a:prstGeom prst="lin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08" idx="5"/>
            </p:cNvCxnSpPr>
            <p:nvPr/>
          </p:nvCxnSpPr>
          <p:spPr bwMode="auto">
            <a:xfrm rot="16200000" flipH="1">
              <a:off x="2415062" y="379123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  <a:endCxn id="49" idx="1"/>
            </p:cNvCxnSpPr>
            <p:nvPr/>
          </p:nvCxnSpPr>
          <p:spPr bwMode="auto">
            <a:xfrm rot="16200000" flipH="1">
              <a:off x="29640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75344" y="2481942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04800" y="30728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19200" y="31415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447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69870" y="4124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8600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4" name="Group 67"/>
            <p:cNvGrpSpPr/>
            <p:nvPr/>
          </p:nvGrpSpPr>
          <p:grpSpPr>
            <a:xfrm>
              <a:off x="2057400" y="3352800"/>
              <a:ext cx="1685544" cy="466344"/>
              <a:chOff x="2514600" y="3352800"/>
              <a:chExt cx="1685544" cy="466344"/>
            </a:xfrm>
          </p:grpSpPr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200400" y="2496456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w</a:t>
              </a:r>
              <a:endParaRPr lang="he-IL" sz="3200" i="1" dirty="0"/>
            </a:p>
          </p:txBody>
        </p:sp>
        <p:cxnSp>
          <p:nvCxnSpPr>
            <p:cNvPr id="62" name="Straight Connector 61"/>
            <p:cNvCxnSpPr>
              <a:stCxn id="49" idx="3"/>
            </p:cNvCxnSpPr>
            <p:nvPr/>
          </p:nvCxnSpPr>
          <p:spPr bwMode="auto">
            <a:xfrm rot="5400000">
              <a:off x="3052572" y="3822479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49" idx="5"/>
            </p:cNvCxnSpPr>
            <p:nvPr/>
          </p:nvCxnSpPr>
          <p:spPr bwMode="auto">
            <a:xfrm rot="16200000" flipH="1">
              <a:off x="3603421" y="382207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531870" y="4086196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572000" y="2580810"/>
            <a:ext cx="4392930" cy="3680490"/>
            <a:chOff x="4572000" y="1805910"/>
            <a:chExt cx="4392930" cy="3680490"/>
          </a:xfrm>
        </p:grpSpPr>
        <p:sp>
          <p:nvSpPr>
            <p:cNvPr id="74" name="Oval 73"/>
            <p:cNvSpPr>
              <a:spLocks noChangeAspect="1"/>
            </p:cNvSpPr>
            <p:nvPr/>
          </p:nvSpPr>
          <p:spPr bwMode="auto">
            <a:xfrm>
              <a:off x="5105400" y="251460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 bwMode="auto">
            <a:xfrm>
              <a:off x="6019800" y="1805910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 bwMode="auto">
            <a:xfrm>
              <a:off x="5205603" y="2617455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 bwMode="auto">
            <a:xfrm>
              <a:off x="6858000" y="2617455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7" name="Straight Connector 76"/>
            <p:cNvCxnSpPr>
              <a:stCxn id="135" idx="7"/>
              <a:endCxn id="75" idx="3"/>
            </p:cNvCxnSpPr>
            <p:nvPr/>
          </p:nvCxnSpPr>
          <p:spPr bwMode="auto">
            <a:xfrm rot="5400000" flipH="1" flipV="1">
              <a:off x="5604979" y="2202634"/>
              <a:ext cx="481789" cy="48444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stCxn id="75" idx="5"/>
              <a:endCxn id="136" idx="1"/>
            </p:cNvCxnSpPr>
            <p:nvPr/>
          </p:nvCxnSpPr>
          <p:spPr bwMode="auto">
            <a:xfrm rot="16200000" flipH="1">
              <a:off x="6431178" y="2190631"/>
              <a:ext cx="481789" cy="5084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135" idx="3"/>
            </p:cNvCxnSpPr>
            <p:nvPr/>
          </p:nvCxnSpPr>
          <p:spPr bwMode="auto">
            <a:xfrm rot="5400000">
              <a:off x="4982901" y="298560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endCxn id="135" idx="5"/>
            </p:cNvCxnSpPr>
            <p:nvPr/>
          </p:nvCxnSpPr>
          <p:spPr bwMode="auto">
            <a:xfrm rot="10800000">
              <a:off x="5603652" y="301550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133" idx="3"/>
            </p:cNvCxnSpPr>
            <p:nvPr/>
          </p:nvCxnSpPr>
          <p:spPr bwMode="auto">
            <a:xfrm rot="5400000">
              <a:off x="7920228" y="4736879"/>
              <a:ext cx="373096" cy="21155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133" idx="5"/>
            </p:cNvCxnSpPr>
            <p:nvPr/>
          </p:nvCxnSpPr>
          <p:spPr bwMode="auto">
            <a:xfrm rot="16200000" flipH="1">
              <a:off x="8501918" y="4696493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>
              <a:stCxn id="136" idx="5"/>
              <a:endCxn id="134" idx="1"/>
            </p:cNvCxnSpPr>
            <p:nvPr/>
          </p:nvCxnSpPr>
          <p:spPr bwMode="auto">
            <a:xfrm rot="16200000" flipH="1">
              <a:off x="7231278" y="3040276"/>
              <a:ext cx="405589" cy="356046"/>
            </a:xfrm>
            <a:prstGeom prst="lin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742544" y="2558142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572000" y="31490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86400" y="32177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275070" y="33014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</a:t>
              </a:r>
              <a:endParaRPr lang="he-IL" sz="3200" i="1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46670" y="49016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</a:t>
              </a:r>
              <a:endParaRPr lang="he-IL" sz="3200" i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934200" y="4124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sp>
          <p:nvSpPr>
            <p:cNvPr id="133" name="Oval 132"/>
            <p:cNvSpPr>
              <a:spLocks noChangeAspect="1"/>
            </p:cNvSpPr>
            <p:nvPr/>
          </p:nvSpPr>
          <p:spPr bwMode="auto">
            <a:xfrm>
              <a:off x="8144256" y="4258056"/>
              <a:ext cx="466344" cy="466344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E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4" name="Oval 133"/>
            <p:cNvSpPr>
              <a:spLocks noChangeAspect="1"/>
            </p:cNvSpPr>
            <p:nvPr/>
          </p:nvSpPr>
          <p:spPr bwMode="auto">
            <a:xfrm>
              <a:off x="7543800" y="3352800"/>
              <a:ext cx="466344" cy="46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315200" y="2555557"/>
              <a:ext cx="1295400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new w</a:t>
              </a:r>
              <a:endParaRPr lang="he-IL" sz="3200" i="1" dirty="0"/>
            </a:p>
          </p:txBody>
        </p:sp>
        <p:cxnSp>
          <p:nvCxnSpPr>
            <p:cNvPr id="95" name="Straight Connector 94"/>
            <p:cNvCxnSpPr>
              <a:stCxn id="134" idx="3"/>
            </p:cNvCxnSpPr>
            <p:nvPr/>
          </p:nvCxnSpPr>
          <p:spPr bwMode="auto">
            <a:xfrm rot="5400000">
              <a:off x="7319772" y="3822479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134" idx="5"/>
              <a:endCxn id="133" idx="0"/>
            </p:cNvCxnSpPr>
            <p:nvPr/>
          </p:nvCxnSpPr>
          <p:spPr bwMode="auto">
            <a:xfrm rot="16200000" flipH="1">
              <a:off x="7906035" y="3786663"/>
              <a:ext cx="507206" cy="435579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8382000" y="49016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  <p:cxnSp>
          <p:nvCxnSpPr>
            <p:cNvPr id="138" name="Straight Connector 137"/>
            <p:cNvCxnSpPr>
              <a:stCxn id="136" idx="3"/>
            </p:cNvCxnSpPr>
            <p:nvPr/>
          </p:nvCxnSpPr>
          <p:spPr bwMode="auto">
            <a:xfrm rot="5400000">
              <a:off x="6571100" y="3073806"/>
              <a:ext cx="413497" cy="2968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55</a:t>
            </a:fld>
            <a:endParaRPr lang="en-US"/>
          </a:p>
        </p:txBody>
      </p:sp>
      <p:sp>
        <p:nvSpPr>
          <p:cNvPr id="150" name="Right Arrow 149"/>
          <p:cNvSpPr/>
          <p:nvPr/>
        </p:nvSpPr>
        <p:spPr bwMode="auto">
          <a:xfrm>
            <a:off x="4451886" y="3274002"/>
            <a:ext cx="5334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4"/>
          <p:cNvSpPr txBox="1">
            <a:spLocks noChangeArrowheads="1"/>
          </p:cNvSpPr>
          <p:nvPr/>
        </p:nvSpPr>
        <p:spPr>
          <a:xfrm>
            <a:off x="0" y="441785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Delete: Case 4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0" y="1074721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</a:t>
            </a:r>
            <a:r>
              <a:rPr lang="en-US" sz="3200" dirty="0" err="1" smtClean="0"/>
              <a:t>’s</a:t>
            </a:r>
            <a:r>
              <a:rPr lang="en-US" sz="3200" dirty="0" smtClean="0"/>
              <a:t> sibling </a:t>
            </a:r>
            <a:r>
              <a:rPr lang="en-US" sz="3200" i="1" dirty="0" smtClean="0"/>
              <a:t>w</a:t>
            </a:r>
            <a:r>
              <a:rPr lang="en-US" sz="3200" dirty="0" smtClean="0"/>
              <a:t> is </a:t>
            </a:r>
            <a:r>
              <a:rPr lang="en-US" sz="3200" b="1" dirty="0" smtClean="0"/>
              <a:t>black</a:t>
            </a:r>
            <a:r>
              <a:rPr lang="en-US" sz="3200" dirty="0" smtClean="0"/>
              <a:t>,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and </a:t>
            </a:r>
            <a:r>
              <a:rPr lang="en-US" sz="3200" i="1" dirty="0" err="1" smtClean="0"/>
              <a:t>w</a:t>
            </a:r>
            <a:r>
              <a:rPr lang="en-US" sz="3200" dirty="0" err="1" smtClean="0"/>
              <a:t>’s</a:t>
            </a:r>
            <a:r>
              <a:rPr lang="en-US" sz="3200" dirty="0" smtClean="0"/>
              <a:t> right child is </a:t>
            </a:r>
            <a:r>
              <a:rPr lang="en-US" sz="3200" b="1" dirty="0" smtClean="0">
                <a:solidFill>
                  <a:srgbClr val="FF0000"/>
                </a:solidFill>
              </a:rPr>
              <a:t>red</a:t>
            </a:r>
            <a:endParaRPr lang="he-IL" sz="3200" b="1" dirty="0">
              <a:solidFill>
                <a:srgbClr val="FF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413286" y="2489112"/>
            <a:ext cx="3810000" cy="2941261"/>
            <a:chOff x="304800" y="1729710"/>
            <a:chExt cx="3810000" cy="2941261"/>
          </a:xfrm>
        </p:grpSpPr>
        <p:sp>
          <p:nvSpPr>
            <p:cNvPr id="124" name="Oval 123"/>
            <p:cNvSpPr>
              <a:spLocks noChangeAspect="1"/>
            </p:cNvSpPr>
            <p:nvPr/>
          </p:nvSpPr>
          <p:spPr bwMode="auto">
            <a:xfrm>
              <a:off x="838200" y="2438400"/>
              <a:ext cx="699516" cy="69951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1802701" y="1729710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4" name="Group 68"/>
            <p:cNvGrpSpPr/>
            <p:nvPr/>
          </p:nvGrpSpPr>
          <p:grpSpPr>
            <a:xfrm>
              <a:off x="938403" y="2541255"/>
              <a:ext cx="2194941" cy="466344"/>
              <a:chOff x="1395603" y="2516666"/>
              <a:chExt cx="2194941" cy="466344"/>
            </a:xfrm>
          </p:grpSpPr>
          <p:sp>
            <p:nvSpPr>
              <p:cNvPr id="106" name="Oval 105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Oval 106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D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106" idx="7"/>
              <a:endCxn id="105" idx="3"/>
            </p:cNvCxnSpPr>
            <p:nvPr/>
          </p:nvCxnSpPr>
          <p:spPr bwMode="auto">
            <a:xfrm rot="5400000" flipH="1" flipV="1">
              <a:off x="1362830" y="210138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5" idx="5"/>
              <a:endCxn id="107" idx="1"/>
            </p:cNvCxnSpPr>
            <p:nvPr/>
          </p:nvCxnSpPr>
          <p:spPr bwMode="auto">
            <a:xfrm rot="16200000" flipH="1">
              <a:off x="2227128" y="2101381"/>
              <a:ext cx="481789" cy="534545"/>
            </a:xfrm>
            <a:prstGeom prst="line">
              <a:avLst/>
            </a:prstGeom>
            <a:noFill/>
            <a:ln w="635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>
              <a:stCxn id="106" idx="3"/>
            </p:cNvCxnSpPr>
            <p:nvPr/>
          </p:nvCxnSpPr>
          <p:spPr bwMode="auto">
            <a:xfrm rot="5400000">
              <a:off x="715701" y="290940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>
              <a:endCxn id="106" idx="5"/>
            </p:cNvCxnSpPr>
            <p:nvPr/>
          </p:nvCxnSpPr>
          <p:spPr bwMode="auto">
            <a:xfrm rot="10800000">
              <a:off x="1336452" y="293930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>
              <a:stCxn id="108" idx="3"/>
            </p:cNvCxnSpPr>
            <p:nvPr/>
          </p:nvCxnSpPr>
          <p:spPr bwMode="auto">
            <a:xfrm rot="5400000">
              <a:off x="1792986" y="3786665"/>
              <a:ext cx="368525" cy="29689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>
              <a:stCxn id="107" idx="3"/>
              <a:endCxn id="108" idx="7"/>
            </p:cNvCxnSpPr>
            <p:nvPr/>
          </p:nvCxnSpPr>
          <p:spPr bwMode="auto">
            <a:xfrm rot="5400000">
              <a:off x="23544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08" idx="5"/>
            </p:cNvCxnSpPr>
            <p:nvPr/>
          </p:nvCxnSpPr>
          <p:spPr bwMode="auto">
            <a:xfrm rot="16200000" flipH="1">
              <a:off x="2415062" y="379123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  <a:endCxn id="49" idx="1"/>
            </p:cNvCxnSpPr>
            <p:nvPr/>
          </p:nvCxnSpPr>
          <p:spPr bwMode="auto">
            <a:xfrm rot="16200000" flipH="1">
              <a:off x="2964078" y="304027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475344" y="2481942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x</a:t>
              </a:r>
              <a:endParaRPr lang="he-IL" sz="3200" i="1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04800" y="30728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19200" y="3141536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447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</a:t>
              </a:r>
              <a:endParaRPr lang="he-IL" sz="3200" i="1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69870" y="412464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286000" y="4154907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5" name="Group 67"/>
            <p:cNvGrpSpPr/>
            <p:nvPr/>
          </p:nvGrpSpPr>
          <p:grpSpPr>
            <a:xfrm>
              <a:off x="2057400" y="3352800"/>
              <a:ext cx="1685544" cy="466344"/>
              <a:chOff x="2514600" y="3352800"/>
              <a:chExt cx="1685544" cy="466344"/>
            </a:xfrm>
          </p:grpSpPr>
          <p:sp>
            <p:nvSpPr>
              <p:cNvPr id="108" name="Oval 10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200400" y="2496456"/>
              <a:ext cx="408051" cy="492443"/>
            </a:xfrm>
            <a:prstGeom prst="rect">
              <a:avLst/>
            </a:prstGeom>
            <a:noFill/>
          </p:spPr>
          <p:txBody>
            <a:bodyPr wrap="square" lIns="0" tIns="0" rIns="0" bIns="0" rtlCol="1" anchor="ctr" anchorCtr="0">
              <a:spAutoFit/>
            </a:bodyPr>
            <a:lstStyle/>
            <a:p>
              <a:pPr algn="ctr"/>
              <a:r>
                <a:rPr lang="en-US" sz="3200" i="1" dirty="0" smtClean="0"/>
                <a:t>w</a:t>
              </a:r>
              <a:endParaRPr lang="he-IL" sz="3200" i="1" dirty="0"/>
            </a:p>
          </p:txBody>
        </p:sp>
        <p:cxnSp>
          <p:nvCxnSpPr>
            <p:cNvPr id="62" name="Straight Connector 61"/>
            <p:cNvCxnSpPr>
              <a:stCxn id="49" idx="3"/>
            </p:cNvCxnSpPr>
            <p:nvPr/>
          </p:nvCxnSpPr>
          <p:spPr bwMode="auto">
            <a:xfrm rot="5400000">
              <a:off x="3052572" y="3822479"/>
              <a:ext cx="363952" cy="2206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49" idx="5"/>
            </p:cNvCxnSpPr>
            <p:nvPr/>
          </p:nvCxnSpPr>
          <p:spPr bwMode="auto">
            <a:xfrm rot="16200000" flipH="1">
              <a:off x="3603421" y="382207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531870" y="4086196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859556" y="2435802"/>
            <a:ext cx="3783330" cy="2946975"/>
            <a:chOff x="4751070" y="1676400"/>
            <a:chExt cx="3783330" cy="2946975"/>
          </a:xfrm>
        </p:grpSpPr>
        <p:sp>
          <p:nvSpPr>
            <p:cNvPr id="64" name="TextBox 63"/>
            <p:cNvSpPr txBox="1"/>
            <p:nvPr/>
          </p:nvSpPr>
          <p:spPr>
            <a:xfrm flipH="1">
              <a:off x="4751070" y="4038600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</a:t>
              </a:r>
              <a:endParaRPr lang="he-IL" sz="3200" i="1" dirty="0"/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 bwMode="auto">
            <a:xfrm flipH="1">
              <a:off x="6749225" y="1676400"/>
              <a:ext cx="466344" cy="466344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grpSp>
          <p:nvGrpSpPr>
            <p:cNvPr id="68" name="Group 68"/>
            <p:cNvGrpSpPr/>
            <p:nvPr/>
          </p:nvGrpSpPr>
          <p:grpSpPr>
            <a:xfrm flipH="1">
              <a:off x="5884926" y="2487945"/>
              <a:ext cx="2194941" cy="466344"/>
              <a:chOff x="1395603" y="2516666"/>
              <a:chExt cx="2194941" cy="466344"/>
            </a:xfrm>
          </p:grpSpPr>
          <p:sp>
            <p:nvSpPr>
              <p:cNvPr id="128" name="Oval 127"/>
              <p:cNvSpPr>
                <a:spLocks noChangeAspect="1"/>
              </p:cNvSpPr>
              <p:nvPr/>
            </p:nvSpPr>
            <p:spPr bwMode="auto">
              <a:xfrm>
                <a:off x="1395603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E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 bwMode="auto">
              <a:xfrm>
                <a:off x="3124200" y="2516666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B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9" name="Straight Connector 68"/>
            <p:cNvCxnSpPr>
              <a:stCxn id="128" idx="7"/>
              <a:endCxn id="66" idx="3"/>
            </p:cNvCxnSpPr>
            <p:nvPr/>
          </p:nvCxnSpPr>
          <p:spPr bwMode="auto">
            <a:xfrm rot="16200000" flipV="1">
              <a:off x="7173651" y="2048073"/>
              <a:ext cx="481789" cy="53454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6" idx="5"/>
              <a:endCxn id="129" idx="1"/>
            </p:cNvCxnSpPr>
            <p:nvPr/>
          </p:nvCxnSpPr>
          <p:spPr bwMode="auto">
            <a:xfrm rot="5400000">
              <a:off x="6309353" y="2048071"/>
              <a:ext cx="481789" cy="534545"/>
            </a:xfrm>
            <a:prstGeom prst="line">
              <a:avLst/>
            </a:prstGeom>
            <a:noFill/>
            <a:ln w="508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stCxn id="128" idx="3"/>
            </p:cNvCxnSpPr>
            <p:nvPr/>
          </p:nvCxnSpPr>
          <p:spPr bwMode="auto">
            <a:xfrm rot="16200000" flipH="1">
              <a:off x="8041472" y="2856094"/>
              <a:ext cx="261097" cy="3208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endCxn id="128" idx="5"/>
            </p:cNvCxnSpPr>
            <p:nvPr/>
          </p:nvCxnSpPr>
          <p:spPr bwMode="auto">
            <a:xfrm rot="10800000" flipH="1">
              <a:off x="7418070" y="2885996"/>
              <a:ext cx="263748" cy="26109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118" idx="3"/>
            </p:cNvCxnSpPr>
            <p:nvPr/>
          </p:nvCxnSpPr>
          <p:spPr bwMode="auto">
            <a:xfrm rot="16200000" flipH="1">
              <a:off x="6870492" y="3719622"/>
              <a:ext cx="264862" cy="22069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129" idx="3"/>
              <a:endCxn id="118" idx="7"/>
            </p:cNvCxnSpPr>
            <p:nvPr/>
          </p:nvCxnSpPr>
          <p:spPr bwMode="auto">
            <a:xfrm rot="16200000" flipH="1">
              <a:off x="61820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>
              <a:stCxn id="118" idx="5"/>
            </p:cNvCxnSpPr>
            <p:nvPr/>
          </p:nvCxnSpPr>
          <p:spPr bwMode="auto">
            <a:xfrm rot="5400000">
              <a:off x="6310884" y="3737927"/>
              <a:ext cx="292324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129" idx="5"/>
              <a:endCxn id="126" idx="1"/>
            </p:cNvCxnSpPr>
            <p:nvPr/>
          </p:nvCxnSpPr>
          <p:spPr bwMode="auto">
            <a:xfrm rot="5400000">
              <a:off x="5572403" y="2986966"/>
              <a:ext cx="481789" cy="27984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 flipH="1">
              <a:off x="5513070" y="40386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</a:t>
              </a:r>
              <a:endParaRPr lang="he-IL" sz="3200" i="1" dirty="0"/>
            </a:p>
          </p:txBody>
        </p:sp>
        <p:sp>
          <p:nvSpPr>
            <p:cNvPr id="97" name="TextBox 96"/>
            <p:cNvSpPr txBox="1"/>
            <p:nvPr/>
          </p:nvSpPr>
          <p:spPr>
            <a:xfrm flipH="1">
              <a:off x="5970270" y="3987225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</a:t>
              </a:r>
              <a:endParaRPr lang="he-IL" sz="3200" i="1" dirty="0"/>
            </a:p>
          </p:txBody>
        </p:sp>
        <p:sp>
          <p:nvSpPr>
            <p:cNvPr id="98" name="TextBox 97"/>
            <p:cNvSpPr txBox="1"/>
            <p:nvPr/>
          </p:nvSpPr>
          <p:spPr>
            <a:xfrm flipH="1">
              <a:off x="7037070" y="30480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</a:t>
              </a:r>
              <a:endParaRPr lang="he-IL" sz="3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 flipH="1">
              <a:off x="6732270" y="4038600"/>
              <a:ext cx="582930" cy="44735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</a:t>
              </a:r>
              <a:endParaRPr lang="he-IL" sz="3200" i="1" dirty="0"/>
            </a:p>
          </p:txBody>
        </p:sp>
        <p:grpSp>
          <p:nvGrpSpPr>
            <p:cNvPr id="100" name="Group 67"/>
            <p:cNvGrpSpPr/>
            <p:nvPr/>
          </p:nvGrpSpPr>
          <p:grpSpPr>
            <a:xfrm flipH="1">
              <a:off x="5275326" y="3299490"/>
              <a:ext cx="1685544" cy="466344"/>
              <a:chOff x="2514600" y="3352800"/>
              <a:chExt cx="1685544" cy="466344"/>
            </a:xfrm>
          </p:grpSpPr>
          <p:sp>
            <p:nvSpPr>
              <p:cNvPr id="118" name="Oval 117"/>
              <p:cNvSpPr>
                <a:spLocks noChangeAspect="1"/>
              </p:cNvSpPr>
              <p:nvPr/>
            </p:nvSpPr>
            <p:spPr bwMode="auto">
              <a:xfrm>
                <a:off x="2514600" y="3352800"/>
                <a:ext cx="466344" cy="466344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 bwMode="auto">
              <a:xfrm>
                <a:off x="3733800" y="3352800"/>
                <a:ext cx="466344" cy="466344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A</a:t>
                </a:r>
                <a:endParaRPr kumimoji="0" lang="he-IL" sz="2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01" name="Straight Connector 100"/>
            <p:cNvCxnSpPr>
              <a:stCxn id="126" idx="3"/>
            </p:cNvCxnSpPr>
            <p:nvPr/>
          </p:nvCxnSpPr>
          <p:spPr bwMode="auto">
            <a:xfrm rot="16200000" flipH="1">
              <a:off x="5575092" y="3795822"/>
              <a:ext cx="341062" cy="14449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>
              <a:stCxn id="126" idx="5"/>
            </p:cNvCxnSpPr>
            <p:nvPr/>
          </p:nvCxnSpPr>
          <p:spPr bwMode="auto">
            <a:xfrm rot="5400000">
              <a:off x="5060843" y="3768768"/>
              <a:ext cx="354006" cy="21155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 flipH="1">
              <a:off x="7951470" y="3136612"/>
              <a:ext cx="58293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i="1" dirty="0" smtClean="0">
                  <a:sym typeface="Symbol"/>
                </a:rPr>
                <a:t></a:t>
              </a:r>
              <a:endParaRPr lang="he-IL" sz="3200" i="1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-2580" y="5625882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“Extra-blackness” disappeared!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56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06776" y="4482509"/>
            <a:ext cx="1676400" cy="685800"/>
          </a:xfrm>
          <a:prstGeom prst="roundRect">
            <a:avLst/>
          </a:prstGeom>
          <a:solidFill>
            <a:schemeClr val="tx2">
              <a:lumMod val="50000"/>
              <a:lumOff val="50000"/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Finish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hape 7"/>
          <p:cNvCxnSpPr>
            <a:stCxn id="3" idx="1"/>
          </p:cNvCxnSpPr>
          <p:nvPr/>
        </p:nvCxnSpPr>
        <p:spPr bwMode="auto">
          <a:xfrm rot="10800000">
            <a:off x="1549834" y="3765285"/>
            <a:ext cx="2256943" cy="2294124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0" y="304800"/>
            <a:ext cx="9144000" cy="85361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Deletions from </a:t>
            </a:r>
            <a:r>
              <a:rPr kumimoji="0" lang="en-US" sz="4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Red</a:t>
            </a:r>
            <a:r>
              <a:rPr lang="en-US" sz="4400" b="1" kern="0" dirty="0" smtClean="0">
                <a:ea typeface="+mj-ea"/>
                <a:cs typeface="Times New Roman" pitchFamily="18" charset="0"/>
              </a:rPr>
              <a:t>-Black</a:t>
            </a:r>
            <a:r>
              <a:rPr lang="en-US" sz="4400" kern="0" dirty="0" smtClean="0">
                <a:solidFill>
                  <a:srgbClr val="0066FF"/>
                </a:solidFill>
                <a:ea typeface="+mj-ea"/>
                <a:cs typeface="Times New Roman" pitchFamily="18" charset="0"/>
              </a:rPr>
              <a:t> Tree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733800" y="1333500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1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1131" y="2730194"/>
            <a:ext cx="2057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All cases</a:t>
            </a:r>
            <a:br>
              <a:rPr lang="en-US" sz="2800" dirty="0" smtClean="0"/>
            </a:br>
            <a:r>
              <a:rPr lang="en-US" sz="2800" dirty="0" smtClean="0"/>
              <a:t>above</a:t>
            </a:r>
            <a:endParaRPr lang="he-IL" sz="28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806776" y="5716509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b</a:t>
            </a:r>
            <a:endParaRPr kumimoji="0" lang="he-IL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853336" y="2380071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3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53337" y="3422385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4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760216" y="2818332"/>
            <a:ext cx="1676400" cy="685800"/>
          </a:xfrm>
          <a:prstGeom prst="roundRect">
            <a:avLst/>
          </a:prstGeom>
          <a:solidFill>
            <a:schemeClr val="accent1">
              <a:alpha val="4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Case 2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endParaRPr kumimoji="0" lang="he-IL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33" name="Curved Connector 32"/>
          <p:cNvCxnSpPr>
            <a:stCxn id="18" idx="2"/>
            <a:endCxn id="4" idx="0"/>
          </p:cNvCxnSpPr>
          <p:nvPr/>
        </p:nvCxnSpPr>
        <p:spPr bwMode="auto">
          <a:xfrm rot="16200000" flipH="1">
            <a:off x="4951383" y="1639917"/>
            <a:ext cx="360771" cy="1119536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Curved Connector 39"/>
          <p:cNvCxnSpPr>
            <a:stCxn id="18" idx="2"/>
            <a:endCxn id="25" idx="0"/>
          </p:cNvCxnSpPr>
          <p:nvPr/>
        </p:nvCxnSpPr>
        <p:spPr bwMode="auto">
          <a:xfrm rot="5400000">
            <a:off x="3685692" y="1932024"/>
            <a:ext cx="799032" cy="973584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5" name="Curved Connector 44"/>
          <p:cNvCxnSpPr>
            <a:stCxn id="4" idx="2"/>
            <a:endCxn id="5" idx="0"/>
          </p:cNvCxnSpPr>
          <p:nvPr/>
        </p:nvCxnSpPr>
        <p:spPr bwMode="auto">
          <a:xfrm rot="16200000" flipH="1">
            <a:off x="5513279" y="3244127"/>
            <a:ext cx="356514" cy="1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0" name="Curved Connector 49"/>
          <p:cNvCxnSpPr>
            <a:stCxn id="25" idx="2"/>
            <a:endCxn id="6" idx="0"/>
          </p:cNvCxnSpPr>
          <p:nvPr/>
        </p:nvCxnSpPr>
        <p:spPr bwMode="auto">
          <a:xfrm rot="16200000" flipH="1">
            <a:off x="3632508" y="3470040"/>
            <a:ext cx="978377" cy="104656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1" name="Curved Connector 50"/>
          <p:cNvCxnSpPr>
            <a:stCxn id="5" idx="2"/>
            <a:endCxn id="6" idx="0"/>
          </p:cNvCxnSpPr>
          <p:nvPr/>
        </p:nvCxnSpPr>
        <p:spPr bwMode="auto">
          <a:xfrm rot="5400000">
            <a:off x="4981095" y="3772067"/>
            <a:ext cx="374324" cy="1046561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Curved Connector 53"/>
          <p:cNvCxnSpPr>
            <a:stCxn id="3" idx="2"/>
            <a:endCxn id="3" idx="0"/>
          </p:cNvCxnSpPr>
          <p:nvPr/>
        </p:nvCxnSpPr>
        <p:spPr bwMode="auto">
          <a:xfrm rot="5400000" flipH="1">
            <a:off x="4302076" y="6059409"/>
            <a:ext cx="685800" cy="12700"/>
          </a:xfrm>
          <a:prstGeom prst="curvedConnector5">
            <a:avLst>
              <a:gd name="adj1" fmla="val -33333"/>
              <a:gd name="adj2" fmla="val -10027118"/>
              <a:gd name="adj3" fmla="val 13333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855995" y="4563887"/>
            <a:ext cx="330350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/>
              <a:t>C</a:t>
            </a:r>
            <a:r>
              <a:rPr lang="en-US" sz="2800" dirty="0" smtClean="0"/>
              <a:t>an only loop</a:t>
            </a:r>
            <a:br>
              <a:rPr lang="en-US" sz="2800" dirty="0" smtClean="0"/>
            </a:br>
            <a:r>
              <a:rPr lang="en-US" sz="2800" dirty="0" smtClean="0"/>
              <a:t> in </a:t>
            </a:r>
            <a:r>
              <a:rPr lang="en-US" sz="2800" dirty="0" smtClean="0">
                <a:solidFill>
                  <a:schemeClr val="accent2"/>
                </a:solidFill>
              </a:rPr>
              <a:t>Case 2</a:t>
            </a:r>
            <a:r>
              <a:rPr lang="en-US" sz="2800" b="1" dirty="0" smtClean="0"/>
              <a:t>b</a:t>
            </a:r>
            <a:endParaRPr lang="he-IL" sz="2800" dirty="0"/>
          </a:p>
        </p:txBody>
      </p:sp>
      <p:cxnSp>
        <p:nvCxnSpPr>
          <p:cNvPr id="19" name="Curved Connector 18"/>
          <p:cNvCxnSpPr>
            <a:stCxn id="18" idx="2"/>
            <a:endCxn id="5" idx="1"/>
          </p:cNvCxnSpPr>
          <p:nvPr/>
        </p:nvCxnSpPr>
        <p:spPr bwMode="auto">
          <a:xfrm rot="16200000" flipH="1">
            <a:off x="3839676" y="2751623"/>
            <a:ext cx="1745985" cy="281337"/>
          </a:xfrm>
          <a:prstGeom prst="curved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2" name="Curved Connector 21"/>
          <p:cNvCxnSpPr>
            <a:stCxn id="3" idx="0"/>
            <a:endCxn id="6" idx="2"/>
          </p:cNvCxnSpPr>
          <p:nvPr/>
        </p:nvCxnSpPr>
        <p:spPr bwMode="auto">
          <a:xfrm rot="5400000" flipH="1" flipV="1">
            <a:off x="4370876" y="5442409"/>
            <a:ext cx="548200" cy="12700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01969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0B78-F55D-4093-8F80-5A8DB09E286B}" type="slidenum">
              <a:rPr lang="he-IL"/>
              <a:pPr/>
              <a:t>57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Delete</a:t>
            </a:r>
            <a:r>
              <a:rPr lang="en-US" sz="4400" dirty="0" smtClean="0"/>
              <a:t> </a:t>
            </a:r>
            <a:r>
              <a:rPr lang="en-US" sz="4400" dirty="0"/>
              <a:t>- analysis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Find the successor (if needed)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O(log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3200" dirty="0" smtClean="0">
                <a:latin typeface="+mn-lt"/>
              </a:rPr>
              <a:t> time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Delete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O(1)</a:t>
            </a:r>
            <a:r>
              <a:rPr lang="en-US" sz="3200" dirty="0" smtClean="0">
                <a:latin typeface="+mn-lt"/>
              </a:rPr>
              <a:t> time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Fix the tree –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O(log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3200" dirty="0" smtClean="0">
                <a:latin typeface="+mn-lt"/>
              </a:rPr>
              <a:t> time</a:t>
            </a:r>
            <a:endParaRPr lang="en-US" sz="3200" dirty="0">
              <a:latin typeface="+mn-lt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3004086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dirty="0" smtClean="0">
                <a:solidFill>
                  <a:srgbClr val="00B050"/>
                </a:solidFill>
                <a:latin typeface="+mn-lt"/>
              </a:rPr>
              <a:t>Fixing the tree:</a:t>
            </a:r>
          </a:p>
          <a:p>
            <a:pPr algn="ctr">
              <a:spcBef>
                <a:spcPts val="600"/>
              </a:spcBef>
            </a:pPr>
            <a:r>
              <a:rPr lang="en-US" sz="3200" dirty="0" smtClean="0">
                <a:latin typeface="+mn-lt"/>
              </a:rPr>
              <a:t>At most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3 </a:t>
            </a:r>
            <a:r>
              <a:rPr lang="en-US" sz="3200" dirty="0" smtClean="0">
                <a:latin typeface="+mn-lt"/>
              </a:rPr>
              <a:t>rotations</a:t>
            </a:r>
          </a:p>
          <a:p>
            <a:pPr algn="ctr">
              <a:spcBef>
                <a:spcPts val="600"/>
              </a:spcBef>
            </a:pPr>
            <a:r>
              <a:rPr lang="en-US" sz="3200" dirty="0">
                <a:solidFill>
                  <a:srgbClr val="FF0000"/>
                </a:solidFill>
              </a:rPr>
              <a:t>O(1)</a:t>
            </a:r>
            <a:r>
              <a:rPr lang="en-US" sz="3200" dirty="0"/>
              <a:t> </a:t>
            </a:r>
            <a:r>
              <a:rPr lang="en-US" sz="3200" b="1" dirty="0"/>
              <a:t>amortized </a:t>
            </a:r>
            <a:r>
              <a:rPr lang="en-US" sz="3200" dirty="0" smtClean="0"/>
              <a:t>time</a:t>
            </a:r>
            <a:endParaRPr lang="en-US" sz="32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498915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+mn-lt"/>
              </a:rPr>
              <a:t>Total</a:t>
            </a:r>
            <a:r>
              <a:rPr lang="en-US" sz="3200" dirty="0" smtClean="0">
                <a:latin typeface="+mn-lt"/>
              </a:rPr>
              <a:t> time spend on </a:t>
            </a:r>
            <a:r>
              <a:rPr lang="en-US" sz="3200" dirty="0" smtClean="0">
                <a:solidFill>
                  <a:srgbClr val="00B050"/>
                </a:solidFill>
                <a:latin typeface="+mn-lt"/>
              </a:rPr>
              <a:t>fixing the tree 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while performing a sequence of 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latin typeface="+mn-lt"/>
              </a:rPr>
              <a:t> 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insert</a:t>
            </a:r>
            <a:r>
              <a:rPr lang="en-US" sz="3200" dirty="0" smtClean="0">
                <a:latin typeface="+mn-lt"/>
              </a:rPr>
              <a:t> and </a:t>
            </a:r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delete</a:t>
            </a:r>
            <a:r>
              <a:rPr lang="en-US" sz="3200" dirty="0" smtClean="0">
                <a:latin typeface="+mn-lt"/>
              </a:rPr>
              <a:t> operations is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O(</a:t>
            </a:r>
            <a:r>
              <a:rPr lang="en-US" sz="32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CA29-2D8A-4A4D-81C6-B59D9FD4AD2B}" type="slidenum">
              <a:rPr lang="he-IL"/>
              <a:pPr/>
              <a:t>58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1882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Delete</a:t>
            </a:r>
            <a:r>
              <a:rPr lang="en-US" dirty="0">
                <a:latin typeface="+mn-lt"/>
              </a:rPr>
              <a:t> +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Insert</a:t>
            </a:r>
            <a:r>
              <a:rPr lang="en-US" dirty="0" smtClean="0">
                <a:latin typeface="+mn-lt"/>
              </a:rPr>
              <a:t> – Non-terminal cases</a:t>
            </a:r>
            <a:endParaRPr lang="en-US" dirty="0">
              <a:latin typeface="+mn-lt"/>
            </a:endParaRPr>
          </a:p>
        </p:txBody>
      </p:sp>
      <p:grpSp>
        <p:nvGrpSpPr>
          <p:cNvPr id="128" name="Group 127"/>
          <p:cNvGrpSpPr>
            <a:grpSpLocks noChangeAspect="1"/>
          </p:cNvGrpSpPr>
          <p:nvPr/>
        </p:nvGrpSpPr>
        <p:grpSpPr>
          <a:xfrm>
            <a:off x="778706" y="3216473"/>
            <a:ext cx="7502311" cy="1659293"/>
            <a:chOff x="1526380" y="1600200"/>
            <a:chExt cx="5788820" cy="1280319"/>
          </a:xfrm>
        </p:grpSpPr>
        <p:sp>
          <p:nvSpPr>
            <p:cNvPr id="98" name="Oval 97"/>
            <p:cNvSpPr>
              <a:spLocks noChangeAspect="1"/>
            </p:cNvSpPr>
            <p:nvPr/>
          </p:nvSpPr>
          <p:spPr bwMode="auto">
            <a:xfrm>
              <a:off x="6122634" y="1600200"/>
              <a:ext cx="445942" cy="445942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 bwMode="auto">
            <a:xfrm>
              <a:off x="1526380" y="2115844"/>
              <a:ext cx="445942" cy="445942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0052" name="Oval 4"/>
            <p:cNvSpPr>
              <a:spLocks noChangeArrowheads="1"/>
            </p:cNvSpPr>
            <p:nvPr/>
          </p:nvSpPr>
          <p:spPr bwMode="auto">
            <a:xfrm>
              <a:off x="2136775" y="1687513"/>
              <a:ext cx="217488" cy="215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1643063" y="2219325"/>
              <a:ext cx="217487" cy="219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4" name="Oval 6"/>
            <p:cNvSpPr>
              <a:spLocks noChangeArrowheads="1"/>
            </p:cNvSpPr>
            <p:nvPr/>
          </p:nvSpPr>
          <p:spPr bwMode="auto">
            <a:xfrm>
              <a:off x="2733675" y="2230438"/>
              <a:ext cx="217488" cy="2174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5" name="Line 7"/>
            <p:cNvSpPr>
              <a:spLocks noChangeShapeType="1"/>
            </p:cNvSpPr>
            <p:nvPr/>
          </p:nvSpPr>
          <p:spPr bwMode="auto">
            <a:xfrm flipH="1">
              <a:off x="2571750" y="2392363"/>
              <a:ext cx="161925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6" name="Line 8"/>
            <p:cNvSpPr>
              <a:spLocks noChangeShapeType="1"/>
            </p:cNvSpPr>
            <p:nvPr/>
          </p:nvSpPr>
          <p:spPr bwMode="auto">
            <a:xfrm>
              <a:off x="2951163" y="2392363"/>
              <a:ext cx="109537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>
              <a:off x="2354263" y="1849438"/>
              <a:ext cx="434975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 flipH="1">
              <a:off x="1757363" y="1849438"/>
              <a:ext cx="379412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9" name="Oval 11"/>
            <p:cNvSpPr>
              <a:spLocks noChangeArrowheads="1"/>
            </p:cNvSpPr>
            <p:nvPr/>
          </p:nvSpPr>
          <p:spPr bwMode="auto">
            <a:xfrm>
              <a:off x="2982913" y="2663031"/>
              <a:ext cx="217487" cy="2174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0" name="Oval 12"/>
            <p:cNvSpPr>
              <a:spLocks noChangeArrowheads="1"/>
            </p:cNvSpPr>
            <p:nvPr/>
          </p:nvSpPr>
          <p:spPr bwMode="auto">
            <a:xfrm>
              <a:off x="2460625" y="2663031"/>
              <a:ext cx="217488" cy="2174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2" name="Oval 14"/>
            <p:cNvSpPr>
              <a:spLocks noChangeArrowheads="1"/>
            </p:cNvSpPr>
            <p:nvPr/>
          </p:nvSpPr>
          <p:spPr bwMode="auto">
            <a:xfrm>
              <a:off x="6251575" y="1698625"/>
              <a:ext cx="217488" cy="215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3" name="Oval 15"/>
            <p:cNvSpPr>
              <a:spLocks noChangeArrowheads="1"/>
            </p:cNvSpPr>
            <p:nvPr/>
          </p:nvSpPr>
          <p:spPr bwMode="auto">
            <a:xfrm>
              <a:off x="5757863" y="2230438"/>
              <a:ext cx="217487" cy="21907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4" name="Oval 16" descr="‎25%‎"/>
            <p:cNvSpPr>
              <a:spLocks noChangeArrowheads="1"/>
            </p:cNvSpPr>
            <p:nvPr/>
          </p:nvSpPr>
          <p:spPr bwMode="auto">
            <a:xfrm>
              <a:off x="6848475" y="2241550"/>
              <a:ext cx="217488" cy="2174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30065" name="Line 17"/>
            <p:cNvSpPr>
              <a:spLocks noChangeShapeType="1"/>
            </p:cNvSpPr>
            <p:nvPr/>
          </p:nvSpPr>
          <p:spPr bwMode="auto">
            <a:xfrm flipH="1">
              <a:off x="6686550" y="2403475"/>
              <a:ext cx="161925" cy="271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6" name="Line 18"/>
            <p:cNvSpPr>
              <a:spLocks noChangeShapeType="1"/>
            </p:cNvSpPr>
            <p:nvPr/>
          </p:nvSpPr>
          <p:spPr bwMode="auto">
            <a:xfrm>
              <a:off x="7065963" y="2403475"/>
              <a:ext cx="109537" cy="271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7" name="Line 19"/>
            <p:cNvSpPr>
              <a:spLocks noChangeShapeType="1"/>
            </p:cNvSpPr>
            <p:nvPr/>
          </p:nvSpPr>
          <p:spPr bwMode="auto">
            <a:xfrm>
              <a:off x="6469063" y="1860550"/>
              <a:ext cx="434975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Line 20"/>
            <p:cNvSpPr>
              <a:spLocks noChangeShapeType="1"/>
            </p:cNvSpPr>
            <p:nvPr/>
          </p:nvSpPr>
          <p:spPr bwMode="auto">
            <a:xfrm flipH="1">
              <a:off x="5872163" y="1860550"/>
              <a:ext cx="379412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Oval 21"/>
            <p:cNvSpPr>
              <a:spLocks noChangeArrowheads="1"/>
            </p:cNvSpPr>
            <p:nvPr/>
          </p:nvSpPr>
          <p:spPr bwMode="auto">
            <a:xfrm>
              <a:off x="7097713" y="2663032"/>
              <a:ext cx="217487" cy="2174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0" name="Oval 22"/>
            <p:cNvSpPr>
              <a:spLocks noChangeArrowheads="1"/>
            </p:cNvSpPr>
            <p:nvPr/>
          </p:nvSpPr>
          <p:spPr bwMode="auto">
            <a:xfrm>
              <a:off x="6575425" y="2663032"/>
              <a:ext cx="217488" cy="2174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ight Arrow 115"/>
            <p:cNvSpPr/>
            <p:nvPr/>
          </p:nvSpPr>
          <p:spPr bwMode="auto">
            <a:xfrm>
              <a:off x="4229100" y="2133600"/>
              <a:ext cx="533400" cy="304800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386402" y="1600200"/>
              <a:ext cx="2201333" cy="45121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dirty="0" smtClean="0"/>
                <a:t>Delete: Case 2</a:t>
              </a:r>
              <a:endParaRPr lang="he-IL" sz="3200" dirty="0"/>
            </a:p>
          </p:txBody>
        </p:sp>
      </p:grpSp>
      <p:grpSp>
        <p:nvGrpSpPr>
          <p:cNvPr id="130" name="Group 129"/>
          <p:cNvGrpSpPr>
            <a:grpSpLocks noChangeAspect="1"/>
          </p:cNvGrpSpPr>
          <p:nvPr/>
        </p:nvGrpSpPr>
        <p:grpSpPr>
          <a:xfrm>
            <a:off x="621562" y="1382770"/>
            <a:ext cx="7639812" cy="1431950"/>
            <a:chOff x="1712913" y="3228975"/>
            <a:chExt cx="5305425" cy="1104900"/>
          </a:xfrm>
        </p:grpSpPr>
        <p:sp>
          <p:nvSpPr>
            <p:cNvPr id="130075" name="Oval 27"/>
            <p:cNvSpPr>
              <a:spLocks noChangeArrowheads="1"/>
            </p:cNvSpPr>
            <p:nvPr/>
          </p:nvSpPr>
          <p:spPr bwMode="auto">
            <a:xfrm>
              <a:off x="2463800" y="3271838"/>
              <a:ext cx="177800" cy="177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6" name="Oval 28" descr="‎25%‎"/>
            <p:cNvSpPr>
              <a:spLocks noChangeArrowheads="1"/>
            </p:cNvSpPr>
            <p:nvPr/>
          </p:nvSpPr>
          <p:spPr bwMode="auto">
            <a:xfrm>
              <a:off x="2022475" y="3714750"/>
              <a:ext cx="176213" cy="177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0" name="Oval 32" descr="‎25%‎"/>
            <p:cNvSpPr>
              <a:spLocks noChangeArrowheads="1"/>
            </p:cNvSpPr>
            <p:nvPr/>
          </p:nvSpPr>
          <p:spPr bwMode="auto">
            <a:xfrm>
              <a:off x="1712913" y="4157663"/>
              <a:ext cx="176212" cy="1762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6" name="Oval 38" descr="‎25%‎"/>
            <p:cNvSpPr>
              <a:spLocks noChangeArrowheads="1"/>
            </p:cNvSpPr>
            <p:nvPr/>
          </p:nvSpPr>
          <p:spPr bwMode="auto">
            <a:xfrm>
              <a:off x="2949575" y="3714750"/>
              <a:ext cx="177800" cy="177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3" name="Line 45"/>
            <p:cNvSpPr>
              <a:spLocks noChangeShapeType="1"/>
            </p:cNvSpPr>
            <p:nvPr/>
          </p:nvSpPr>
          <p:spPr bwMode="auto">
            <a:xfrm>
              <a:off x="2641600" y="3405188"/>
              <a:ext cx="352425" cy="309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4" name="Line 46"/>
            <p:cNvSpPr>
              <a:spLocks noChangeShapeType="1"/>
            </p:cNvSpPr>
            <p:nvPr/>
          </p:nvSpPr>
          <p:spPr bwMode="auto">
            <a:xfrm flipH="1">
              <a:off x="2154238" y="3405188"/>
              <a:ext cx="309562" cy="309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5" name="Oval 47" descr="‎25%‎"/>
            <p:cNvSpPr>
              <a:spLocks noChangeArrowheads="1"/>
            </p:cNvSpPr>
            <p:nvPr/>
          </p:nvSpPr>
          <p:spPr bwMode="auto">
            <a:xfrm>
              <a:off x="6354763" y="3228975"/>
              <a:ext cx="176212" cy="17621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6" name="Oval 48"/>
            <p:cNvSpPr>
              <a:spLocks noChangeArrowheads="1"/>
            </p:cNvSpPr>
            <p:nvPr/>
          </p:nvSpPr>
          <p:spPr bwMode="auto">
            <a:xfrm>
              <a:off x="5911850" y="3670300"/>
              <a:ext cx="177800" cy="177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9" name="Oval 51" descr="‎25%‎"/>
            <p:cNvSpPr>
              <a:spLocks noChangeArrowheads="1"/>
            </p:cNvSpPr>
            <p:nvPr/>
          </p:nvSpPr>
          <p:spPr bwMode="auto">
            <a:xfrm>
              <a:off x="5602288" y="4113213"/>
              <a:ext cx="177800" cy="1762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05" name="Oval 57"/>
            <p:cNvSpPr>
              <a:spLocks noChangeArrowheads="1"/>
            </p:cNvSpPr>
            <p:nvPr/>
          </p:nvSpPr>
          <p:spPr bwMode="auto">
            <a:xfrm>
              <a:off x="6840538" y="3670300"/>
              <a:ext cx="177800" cy="177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11" name="Line 63"/>
            <p:cNvSpPr>
              <a:spLocks noChangeShapeType="1"/>
            </p:cNvSpPr>
            <p:nvPr/>
          </p:nvSpPr>
          <p:spPr bwMode="auto">
            <a:xfrm flipH="1">
              <a:off x="5735638" y="3803650"/>
              <a:ext cx="220662" cy="3095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12" name="Line 64"/>
            <p:cNvSpPr>
              <a:spLocks noChangeShapeType="1"/>
            </p:cNvSpPr>
            <p:nvPr/>
          </p:nvSpPr>
          <p:spPr bwMode="auto">
            <a:xfrm>
              <a:off x="6530975" y="3360738"/>
              <a:ext cx="354013" cy="309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13" name="Line 65"/>
            <p:cNvSpPr>
              <a:spLocks noChangeShapeType="1"/>
            </p:cNvSpPr>
            <p:nvPr/>
          </p:nvSpPr>
          <p:spPr bwMode="auto">
            <a:xfrm flipH="1">
              <a:off x="6045200" y="3360738"/>
              <a:ext cx="309563" cy="309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1" name="Straight Connector 140"/>
            <p:cNvCxnSpPr>
              <a:stCxn id="130076" idx="3"/>
              <a:endCxn id="130080" idx="0"/>
            </p:cNvCxnSpPr>
            <p:nvPr/>
          </p:nvCxnSpPr>
          <p:spPr bwMode="auto">
            <a:xfrm rot="5400000">
              <a:off x="1779075" y="3888456"/>
              <a:ext cx="291151" cy="2472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Right Arrow 117"/>
            <p:cNvSpPr/>
            <p:nvPr/>
          </p:nvSpPr>
          <p:spPr bwMode="auto">
            <a:xfrm>
              <a:off x="4229100" y="3810000"/>
              <a:ext cx="533400" cy="304800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429000" y="3348335"/>
              <a:ext cx="21336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200" dirty="0" smtClean="0"/>
                <a:t>Insert: Case 1a</a:t>
              </a:r>
              <a:endParaRPr lang="he-IL" sz="3200" dirty="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905000" y="5510946"/>
            <a:ext cx="5410200" cy="685800"/>
            <a:chOff x="1752600" y="5943600"/>
            <a:chExt cx="5410200" cy="685800"/>
          </a:xfrm>
        </p:grpSpPr>
        <p:sp>
          <p:nvSpPr>
            <p:cNvPr id="134" name="Text Box 3"/>
            <p:cNvSpPr txBox="1">
              <a:spLocks noChangeArrowheads="1"/>
            </p:cNvSpPr>
            <p:nvPr/>
          </p:nvSpPr>
          <p:spPr bwMode="auto">
            <a:xfrm>
              <a:off x="1752600" y="6019800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>
                  <a:sym typeface="Symbol" pitchFamily="18" charset="2"/>
                </a:rPr>
                <a:t> </a:t>
              </a:r>
              <a:r>
                <a:rPr lang="en-US" dirty="0">
                  <a:sym typeface="Symbol" pitchFamily="18" charset="2"/>
                </a:rPr>
                <a:t>=  </a:t>
              </a:r>
              <a:endParaRPr lang="en-US" dirty="0"/>
            </a:p>
          </p:txBody>
        </p:sp>
        <p:sp>
          <p:nvSpPr>
            <p:cNvPr id="136" name="Oval 4"/>
            <p:cNvSpPr>
              <a:spLocks noChangeArrowheads="1"/>
            </p:cNvSpPr>
            <p:nvPr/>
          </p:nvSpPr>
          <p:spPr bwMode="auto">
            <a:xfrm>
              <a:off x="3571875" y="5975350"/>
              <a:ext cx="217488" cy="2174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7"/>
            <p:cNvSpPr>
              <a:spLocks noChangeArrowheads="1"/>
            </p:cNvSpPr>
            <p:nvPr/>
          </p:nvSpPr>
          <p:spPr bwMode="auto">
            <a:xfrm>
              <a:off x="3821113" y="6392863"/>
              <a:ext cx="217487" cy="2174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Oval 8"/>
            <p:cNvSpPr>
              <a:spLocks noChangeArrowheads="1"/>
            </p:cNvSpPr>
            <p:nvPr/>
          </p:nvSpPr>
          <p:spPr bwMode="auto">
            <a:xfrm>
              <a:off x="3298825" y="6411913"/>
              <a:ext cx="217488" cy="21748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Text Box 9"/>
            <p:cNvSpPr txBox="1">
              <a:spLocks noChangeArrowheads="1"/>
            </p:cNvSpPr>
            <p:nvPr/>
          </p:nvSpPr>
          <p:spPr bwMode="auto">
            <a:xfrm>
              <a:off x="2743200" y="594360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#(</a:t>
              </a:r>
              <a:endParaRPr lang="en-US" dirty="0"/>
            </a:p>
          </p:txBody>
        </p:sp>
        <p:sp>
          <p:nvSpPr>
            <p:cNvPr id="145" name="Text Box 10"/>
            <p:cNvSpPr txBox="1">
              <a:spLocks noChangeArrowheads="1"/>
            </p:cNvSpPr>
            <p:nvPr/>
          </p:nvSpPr>
          <p:spPr bwMode="auto">
            <a:xfrm>
              <a:off x="4114800" y="594360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)</a:t>
              </a:r>
              <a:endParaRPr lang="en-US" dirty="0"/>
            </a:p>
          </p:txBody>
        </p:sp>
        <p:sp>
          <p:nvSpPr>
            <p:cNvPr id="146" name="Text Box 11"/>
            <p:cNvSpPr txBox="1">
              <a:spLocks noChangeArrowheads="1"/>
            </p:cNvSpPr>
            <p:nvPr/>
          </p:nvSpPr>
          <p:spPr bwMode="auto">
            <a:xfrm>
              <a:off x="4419600" y="5973763"/>
              <a:ext cx="6096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+ </a:t>
              </a:r>
              <a:endParaRPr lang="en-US" dirty="0"/>
            </a:p>
          </p:txBody>
        </p:sp>
        <p:sp>
          <p:nvSpPr>
            <p:cNvPr id="147" name="Oval 12"/>
            <p:cNvSpPr>
              <a:spLocks noChangeArrowheads="1"/>
            </p:cNvSpPr>
            <p:nvPr/>
          </p:nvSpPr>
          <p:spPr bwMode="auto">
            <a:xfrm>
              <a:off x="5983288" y="5975350"/>
              <a:ext cx="244475" cy="2174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5" descr="‎25%‎"/>
            <p:cNvSpPr>
              <a:spLocks noChangeArrowheads="1"/>
            </p:cNvSpPr>
            <p:nvPr/>
          </p:nvSpPr>
          <p:spPr bwMode="auto">
            <a:xfrm>
              <a:off x="6232525" y="6392863"/>
              <a:ext cx="244475" cy="217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Oval 16" descr="‎25%‎"/>
            <p:cNvSpPr>
              <a:spLocks noChangeArrowheads="1"/>
            </p:cNvSpPr>
            <p:nvPr/>
          </p:nvSpPr>
          <p:spPr bwMode="auto">
            <a:xfrm>
              <a:off x="5710238" y="6411913"/>
              <a:ext cx="244475" cy="21748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Text Box 17"/>
            <p:cNvSpPr txBox="1">
              <a:spLocks noChangeArrowheads="1"/>
            </p:cNvSpPr>
            <p:nvPr/>
          </p:nvSpPr>
          <p:spPr bwMode="auto">
            <a:xfrm>
              <a:off x="4800600" y="5943600"/>
              <a:ext cx="9906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2 #(</a:t>
              </a:r>
              <a:endParaRPr lang="en-US" dirty="0"/>
            </a:p>
          </p:txBody>
        </p:sp>
        <p:sp>
          <p:nvSpPr>
            <p:cNvPr id="153" name="Text Box 18"/>
            <p:cNvSpPr txBox="1">
              <a:spLocks noChangeArrowheads="1"/>
            </p:cNvSpPr>
            <p:nvPr/>
          </p:nvSpPr>
          <p:spPr bwMode="auto">
            <a:xfrm>
              <a:off x="6477000" y="5943600"/>
              <a:ext cx="685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)</a:t>
              </a:r>
              <a:endParaRPr lang="en-US"/>
            </a:p>
          </p:txBody>
        </p:sp>
        <p:cxnSp>
          <p:nvCxnSpPr>
            <p:cNvPr id="155" name="Straight Connector 154"/>
            <p:cNvCxnSpPr>
              <a:stCxn id="136" idx="5"/>
              <a:endCxn id="142" idx="0"/>
            </p:cNvCxnSpPr>
            <p:nvPr/>
          </p:nvCxnSpPr>
          <p:spPr bwMode="auto">
            <a:xfrm rot="16200000" flipH="1">
              <a:off x="3727748" y="6190753"/>
              <a:ext cx="231875" cy="17234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>
              <a:stCxn id="136" idx="3"/>
            </p:cNvCxnSpPr>
            <p:nvPr/>
          </p:nvCxnSpPr>
          <p:spPr bwMode="auto">
            <a:xfrm rot="5400000">
              <a:off x="3396457" y="6193534"/>
              <a:ext cx="239815" cy="17472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147" idx="5"/>
              <a:endCxn id="150" idx="0"/>
            </p:cNvCxnSpPr>
            <p:nvPr/>
          </p:nvCxnSpPr>
          <p:spPr bwMode="auto">
            <a:xfrm rot="16200000" flipH="1">
              <a:off x="6157424" y="6195523"/>
              <a:ext cx="231875" cy="16280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>
              <a:stCxn id="147" idx="3"/>
              <a:endCxn id="151" idx="0"/>
            </p:cNvCxnSpPr>
            <p:nvPr/>
          </p:nvCxnSpPr>
          <p:spPr bwMode="auto">
            <a:xfrm rot="5400000">
              <a:off x="5800322" y="6193143"/>
              <a:ext cx="250925" cy="18661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561D-13BD-4A1E-83A1-DF4207C7AE76}" type="slidenum">
              <a:rPr lang="he-IL"/>
              <a:pPr/>
              <a:t>59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Joining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trees</a:t>
            </a:r>
            <a:endParaRPr lang="en-US" dirty="0"/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2209800" y="2057400"/>
            <a:ext cx="1371600" cy="12954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4419600" y="1981200"/>
            <a:ext cx="1600200" cy="20574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0" y="435060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Suppose that all keys in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baseline="-25000" dirty="0" smtClean="0">
                <a:latin typeface="+mn-lt"/>
              </a:rPr>
              <a:t>1</a:t>
            </a:r>
            <a:r>
              <a:rPr lang="en-US" sz="2800" dirty="0" smtClean="0">
                <a:latin typeface="+mn-lt"/>
              </a:rPr>
              <a:t> are less than </a:t>
            </a:r>
            <a:r>
              <a:rPr lang="en-US" sz="2800" i="1" dirty="0" err="1" smtClean="0">
                <a:latin typeface="+mn-lt"/>
              </a:rPr>
              <a:t>x.key</a:t>
            </a:r>
            <a:r>
              <a:rPr lang="en-US" sz="2800" i="1" dirty="0" smtClean="0">
                <a:latin typeface="+mn-lt"/>
              </a:rPr>
              <a:t/>
            </a:r>
            <a:br>
              <a:rPr lang="en-US" sz="2800" i="1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and that all keys in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baseline="-25000" dirty="0" smtClean="0"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 are greater than </a:t>
            </a:r>
            <a:r>
              <a:rPr lang="en-US" sz="2800" i="1" dirty="0" err="1" smtClean="0">
                <a:latin typeface="+mn-lt"/>
              </a:rPr>
              <a:t>x.key</a:t>
            </a:r>
            <a:endParaRPr lang="en-US" sz="2800" i="1" dirty="0">
              <a:latin typeface="+mn-lt"/>
            </a:endParaRP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2667000" y="1524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4953000" y="1447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3877056" y="1219200"/>
            <a:ext cx="349758" cy="3497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x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Simply joining them would create a very unbalanced tree</a:t>
            </a:r>
            <a:endParaRPr lang="en-US" sz="2800" i="1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31075" idx="0"/>
          </p:cNvCxnSpPr>
          <p:nvPr/>
        </p:nvCxnSpPr>
        <p:spPr bwMode="auto">
          <a:xfrm rot="5400000">
            <a:off x="3142108" y="1271230"/>
            <a:ext cx="539663" cy="10326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" idx="5"/>
            <a:endCxn id="131076" idx="0"/>
          </p:cNvCxnSpPr>
          <p:nvPr/>
        </p:nvCxnSpPr>
        <p:spPr bwMode="auto">
          <a:xfrm rot="16200000" flipH="1">
            <a:off x="4465915" y="1227414"/>
            <a:ext cx="463463" cy="104410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72200" y="2108537"/>
            <a:ext cx="228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Join(</a:t>
            </a:r>
            <a:r>
              <a:rPr lang="en-US" sz="3200" i="1" dirty="0" smtClean="0">
                <a:solidFill>
                  <a:schemeClr val="accent2"/>
                </a:solidFill>
              </a:rPr>
              <a:t>T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1</a:t>
            </a:r>
            <a:r>
              <a:rPr lang="en-US" sz="3200" dirty="0" smtClean="0">
                <a:solidFill>
                  <a:schemeClr val="accent2"/>
                </a:solidFill>
              </a:rPr>
              <a:t>,</a:t>
            </a:r>
            <a:r>
              <a:rPr lang="en-US" sz="3200" i="1" dirty="0" smtClean="0">
                <a:solidFill>
                  <a:schemeClr val="accent2"/>
                </a:solidFill>
              </a:rPr>
              <a:t>x</a:t>
            </a:r>
            <a:r>
              <a:rPr lang="en-US" sz="3200" dirty="0" smtClean="0">
                <a:solidFill>
                  <a:schemeClr val="accent2"/>
                </a:solidFill>
              </a:rPr>
              <a:t>,</a:t>
            </a:r>
            <a:r>
              <a:rPr lang="en-US" sz="3200" i="1" dirty="0" smtClean="0">
                <a:solidFill>
                  <a:schemeClr val="accent2"/>
                </a:solidFill>
              </a:rPr>
              <a:t>T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0" y="59537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Black rule may be violated</a:t>
            </a:r>
            <a:endParaRPr lang="en-US" sz="28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9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Height</a:t>
            </a:r>
            <a:r>
              <a:rPr lang="en-US" sz="4400" dirty="0" smtClean="0"/>
              <a:t> and </a:t>
            </a:r>
            <a:r>
              <a:rPr lang="en-US" sz="4400" b="1" dirty="0" smtClean="0"/>
              <a:t>Black</a:t>
            </a:r>
            <a:r>
              <a:rPr lang="en-US" sz="4400" dirty="0" smtClean="0"/>
              <a:t> height</a:t>
            </a:r>
            <a:endParaRPr lang="en-US" sz="4400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473577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+mn-lt"/>
              </a:rPr>
              <a:t>Black</a:t>
            </a:r>
            <a:r>
              <a:rPr lang="en-US" sz="3000" dirty="0" smtClean="0">
                <a:latin typeface="+mn-lt"/>
              </a:rPr>
              <a:t> height - Number of </a:t>
            </a:r>
            <a:r>
              <a:rPr lang="en-US" sz="3000" b="1" dirty="0" smtClean="0">
                <a:latin typeface="+mn-lt"/>
              </a:rPr>
              <a:t>black</a:t>
            </a:r>
            <a:r>
              <a:rPr lang="en-US" sz="3000" dirty="0" smtClean="0">
                <a:latin typeface="+mn-lt"/>
              </a:rPr>
              <a:t> nodes on paths from</a:t>
            </a:r>
            <a:br>
              <a:rPr lang="en-US" sz="3000" dirty="0" smtClean="0">
                <a:latin typeface="+mn-lt"/>
              </a:rPr>
            </a:br>
            <a:r>
              <a:rPr lang="en-US" sz="3000" dirty="0" smtClean="0">
                <a:latin typeface="+mn-lt"/>
              </a:rPr>
              <a:t> the node to the external leaves (excluding the node) </a:t>
            </a:r>
            <a:endParaRPr lang="en-US" sz="3000" dirty="0">
              <a:latin typeface="+mn-lt"/>
            </a:endParaRPr>
          </a:p>
        </p:txBody>
      </p:sp>
      <p:sp>
        <p:nvSpPr>
          <p:cNvPr id="53" name="Oval 5" descr="‎25%‎"/>
          <p:cNvSpPr>
            <a:spLocks noChangeArrowheads="1"/>
          </p:cNvSpPr>
          <p:nvPr/>
        </p:nvSpPr>
        <p:spPr bwMode="auto">
          <a:xfrm>
            <a:off x="3352800" y="12954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"/>
          <p:cNvSpPr>
            <a:spLocks noChangeArrowheads="1"/>
          </p:cNvSpPr>
          <p:nvPr/>
        </p:nvSpPr>
        <p:spPr bwMode="auto">
          <a:xfrm>
            <a:off x="1371600" y="2133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7"/>
          <p:cNvSpPr>
            <a:spLocks noChangeArrowheads="1"/>
          </p:cNvSpPr>
          <p:nvPr/>
        </p:nvSpPr>
        <p:spPr bwMode="auto">
          <a:xfrm>
            <a:off x="4343400" y="2895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8" descr="‎25%‎"/>
          <p:cNvSpPr>
            <a:spLocks noChangeArrowheads="1"/>
          </p:cNvSpPr>
          <p:nvPr/>
        </p:nvSpPr>
        <p:spPr bwMode="auto">
          <a:xfrm>
            <a:off x="5715000" y="2133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9"/>
          <p:cNvSpPr>
            <a:spLocks noChangeArrowheads="1"/>
          </p:cNvSpPr>
          <p:nvPr/>
        </p:nvSpPr>
        <p:spPr bwMode="auto">
          <a:xfrm>
            <a:off x="7239000" y="2971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3" descr="‎25%‎"/>
          <p:cNvSpPr>
            <a:spLocks noChangeArrowheads="1"/>
          </p:cNvSpPr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28"/>
          <p:cNvSpPr>
            <a:spLocks noChangeShapeType="1"/>
          </p:cNvSpPr>
          <p:nvPr/>
        </p:nvSpPr>
        <p:spPr bwMode="auto">
          <a:xfrm flipH="1">
            <a:off x="1676400" y="14478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>
            <a:off x="3657600" y="14478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0"/>
          <p:cNvSpPr>
            <a:spLocks noChangeShapeType="1"/>
          </p:cNvSpPr>
          <p:nvPr/>
        </p:nvSpPr>
        <p:spPr bwMode="auto">
          <a:xfrm flipH="1">
            <a:off x="4495800" y="23622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35"/>
          <p:cNvSpPr>
            <a:spLocks noChangeShapeType="1"/>
          </p:cNvSpPr>
          <p:nvPr/>
        </p:nvSpPr>
        <p:spPr bwMode="auto">
          <a:xfrm>
            <a:off x="6019800" y="2362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" name="Straight Connector 66"/>
          <p:cNvCxnSpPr>
            <a:stCxn id="61" idx="5"/>
            <a:endCxn id="62" idx="1"/>
          </p:cNvCxnSpPr>
          <p:nvPr/>
        </p:nvCxnSpPr>
        <p:spPr bwMode="auto">
          <a:xfrm rot="16200000" flipH="1">
            <a:off x="7422963" y="33081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7620000" y="4419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6858000" y="3657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8305800" y="4443548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4800600" y="3581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21"/>
          <p:cNvSpPr>
            <a:spLocks noChangeArrowheads="1"/>
          </p:cNvSpPr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1905000" y="28956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Straight Connector 74"/>
          <p:cNvCxnSpPr>
            <a:stCxn id="55" idx="5"/>
            <a:endCxn id="74" idx="0"/>
          </p:cNvCxnSpPr>
          <p:nvPr/>
        </p:nvCxnSpPr>
        <p:spPr bwMode="auto">
          <a:xfrm rot="16200000" flipH="1">
            <a:off x="1555563" y="2469962"/>
            <a:ext cx="5018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5" idx="3"/>
            <a:endCxn id="73" idx="0"/>
          </p:cNvCxnSpPr>
          <p:nvPr/>
        </p:nvCxnSpPr>
        <p:spPr bwMode="auto">
          <a:xfrm rot="5400000">
            <a:off x="952501" y="2431863"/>
            <a:ext cx="501837" cy="4256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57" idx="3"/>
            <a:endCxn id="72" idx="0"/>
          </p:cNvCxnSpPr>
          <p:nvPr/>
        </p:nvCxnSpPr>
        <p:spPr bwMode="auto">
          <a:xfrm rot="5400000">
            <a:off x="4000501" y="31938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57" idx="5"/>
            <a:endCxn id="71" idx="0"/>
          </p:cNvCxnSpPr>
          <p:nvPr/>
        </p:nvCxnSpPr>
        <p:spPr bwMode="auto">
          <a:xfrm rot="16200000" flipH="1">
            <a:off x="4527363" y="3231962"/>
            <a:ext cx="4256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61" idx="3"/>
            <a:endCxn id="69" idx="0"/>
          </p:cNvCxnSpPr>
          <p:nvPr/>
        </p:nvCxnSpPr>
        <p:spPr bwMode="auto">
          <a:xfrm rot="5400000">
            <a:off x="6896101" y="3270063"/>
            <a:ext cx="425637" cy="3494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62" idx="3"/>
            <a:endCxn id="68" idx="0"/>
          </p:cNvCxnSpPr>
          <p:nvPr/>
        </p:nvCxnSpPr>
        <p:spPr bwMode="auto">
          <a:xfrm rot="5400000">
            <a:off x="7658101" y="4108263"/>
            <a:ext cx="349437" cy="273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62" idx="5"/>
            <a:endCxn id="70" idx="0"/>
          </p:cNvCxnSpPr>
          <p:nvPr/>
        </p:nvCxnSpPr>
        <p:spPr bwMode="auto">
          <a:xfrm rot="16200000" flipH="1">
            <a:off x="8096789" y="4158336"/>
            <a:ext cx="373385" cy="197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0" y="583214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+mn-lt"/>
              </a:rPr>
              <a:t>Height  </a:t>
            </a:r>
            <a:r>
              <a:rPr lang="en-US" sz="3000" dirty="0" smtClean="0">
                <a:latin typeface="+mn-lt"/>
                <a:sym typeface="Symbol"/>
              </a:rPr>
              <a:t>  2  </a:t>
            </a:r>
            <a:r>
              <a:rPr lang="en-US" sz="3000" b="1" dirty="0" smtClean="0">
                <a:latin typeface="+mn-lt"/>
                <a:sym typeface="Symbol"/>
              </a:rPr>
              <a:t>black</a:t>
            </a:r>
            <a:r>
              <a:rPr lang="en-US" sz="3000" dirty="0" smtClean="0">
                <a:latin typeface="+mn-lt"/>
                <a:sym typeface="Symbol"/>
              </a:rPr>
              <a:t> height</a:t>
            </a:r>
            <a:endParaRPr lang="en-US" sz="30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20416" y="3700783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1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40586" y="2831811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2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99073" y="197505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3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45477" y="95028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4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62359" y="2755612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1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30336" y="197505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1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7400" y="278639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0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53000" y="342541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0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30986" y="351029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0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64056" y="429623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0</a:t>
            </a:r>
            <a:endParaRPr lang="he-IL" sz="2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7914" y="198612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he-IL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699520" y="950288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he-IL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676650" y="2755612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he-IL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633702" y="2831812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he-IL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7447793" y="3700783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he-IL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5146573" y="1993612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2</a:t>
            </a:r>
            <a:endParaRPr lang="he-IL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340242" y="274829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he-IL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3392436" y="3433605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he-IL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6261096" y="351029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he-IL" sz="2800" dirty="0"/>
          </a:p>
        </p:txBody>
      </p:sp>
      <p:sp>
        <p:nvSpPr>
          <p:cNvPr id="85" name="TextBox 84"/>
          <p:cNvSpPr txBox="1"/>
          <p:nvPr/>
        </p:nvSpPr>
        <p:spPr>
          <a:xfrm>
            <a:off x="7010400" y="4272290"/>
            <a:ext cx="5684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0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52" grpId="0"/>
      <p:bldP spid="54" grpId="0"/>
      <p:bldP spid="56" grpId="0"/>
      <p:bldP spid="58" grpId="0"/>
      <p:bldP spid="60" grpId="0"/>
      <p:bldP spid="84" grpId="0"/>
      <p:bldP spid="8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561D-13BD-4A1E-83A1-DF4207C7AE76}" type="slidenum">
              <a:rPr lang="he-IL"/>
              <a:pPr/>
              <a:t>60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Joining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-Black trees</a:t>
            </a:r>
            <a:endParaRPr lang="en-US" dirty="0"/>
          </a:p>
        </p:txBody>
      </p:sp>
      <p:sp>
        <p:nvSpPr>
          <p:cNvPr id="131075" name="AutoShape 3"/>
          <p:cNvSpPr>
            <a:spLocks noChangeArrowheads="1"/>
          </p:cNvSpPr>
          <p:nvPr/>
        </p:nvSpPr>
        <p:spPr bwMode="auto">
          <a:xfrm>
            <a:off x="2590800" y="2667000"/>
            <a:ext cx="1371600" cy="12954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6" name="AutoShape 4"/>
          <p:cNvSpPr>
            <a:spLocks noChangeArrowheads="1"/>
          </p:cNvSpPr>
          <p:nvPr/>
        </p:nvSpPr>
        <p:spPr bwMode="auto">
          <a:xfrm>
            <a:off x="4419600" y="1447800"/>
            <a:ext cx="1600200" cy="25146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0" y="40386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Find a </a:t>
            </a:r>
            <a:r>
              <a:rPr lang="en-US" sz="2800" b="1" dirty="0" smtClean="0">
                <a:latin typeface="+mn-lt"/>
              </a:rPr>
              <a:t>black</a:t>
            </a:r>
            <a:r>
              <a:rPr lang="en-US" sz="2800" dirty="0" smtClean="0">
                <a:latin typeface="+mn-lt"/>
              </a:rPr>
              <a:t> node </a:t>
            </a:r>
            <a:r>
              <a:rPr lang="en-US" sz="2800" i="1" dirty="0" smtClean="0">
                <a:latin typeface="+mn-lt"/>
              </a:rPr>
              <a:t>z</a:t>
            </a:r>
            <a:r>
              <a:rPr lang="en-US" sz="2800" dirty="0" smtClean="0">
                <a:latin typeface="+mn-lt"/>
              </a:rPr>
              <a:t> on the left spine of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baseline="-25000" dirty="0" smtClean="0"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 with the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same black height as the black height of the root of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baseline="-25000" dirty="0" smtClean="0">
                <a:latin typeface="+mn-lt"/>
              </a:rPr>
              <a:t>1</a:t>
            </a:r>
            <a:endParaRPr lang="en-US" sz="2800" i="1" dirty="0">
              <a:latin typeface="+mn-lt"/>
            </a:endParaRP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3048000" y="2057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4953000" y="91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3962400" y="2209800"/>
            <a:ext cx="349758" cy="3497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x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Color </a:t>
            </a:r>
            <a:r>
              <a:rPr lang="en-US" sz="2800" i="1" dirty="0" smtClean="0">
                <a:latin typeface="+mn-lt"/>
              </a:rPr>
              <a:t>x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</a:t>
            </a:r>
            <a:endParaRPr lang="en-US" sz="2800" b="1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Straight Connector 15"/>
          <p:cNvCxnSpPr>
            <a:stCxn id="12" idx="2"/>
            <a:endCxn id="131075" idx="0"/>
          </p:cNvCxnSpPr>
          <p:nvPr/>
        </p:nvCxnSpPr>
        <p:spPr bwMode="auto">
          <a:xfrm rot="10800000" flipV="1">
            <a:off x="3276600" y="2384678"/>
            <a:ext cx="685800" cy="282321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2" idx="7"/>
            <a:endCxn id="15" idx="2"/>
          </p:cNvCxnSpPr>
          <p:nvPr/>
        </p:nvCxnSpPr>
        <p:spPr bwMode="auto">
          <a:xfrm rot="5400000" flipH="1" flipV="1">
            <a:off x="4478297" y="1938719"/>
            <a:ext cx="104942" cy="53966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4800600" y="1981200"/>
            <a:ext cx="349758" cy="34975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y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679442" y="2514600"/>
            <a:ext cx="349758" cy="34975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</a:rPr>
              <a:t>z</a:t>
            </a:r>
            <a:endParaRPr kumimoji="0" lang="he-IL" sz="2400" b="0" i="1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>
            <a:stCxn id="12" idx="6"/>
            <a:endCxn id="18" idx="1"/>
          </p:cNvCxnSpPr>
          <p:nvPr/>
        </p:nvCxnSpPr>
        <p:spPr bwMode="auto">
          <a:xfrm>
            <a:off x="4312158" y="2384679"/>
            <a:ext cx="418505" cy="181142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819400" y="50292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Fix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red </a:t>
            </a:r>
            <a:r>
              <a:rPr lang="en-US" sz="2800" dirty="0" smtClean="0">
                <a:latin typeface="+mn-lt"/>
              </a:rPr>
              <a:t>rule as in insert</a:t>
            </a:r>
            <a:endParaRPr lang="en-US" sz="2800" i="1" dirty="0">
              <a:latin typeface="+mn-lt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0" y="5562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O(log 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sz="2800" dirty="0" smtClean="0">
                <a:latin typeface="+mn-lt"/>
              </a:rPr>
              <a:t> time</a:t>
            </a:r>
            <a:endParaRPr lang="en-US" sz="2800" i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2108537"/>
            <a:ext cx="228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Join(</a:t>
            </a:r>
            <a:r>
              <a:rPr lang="en-US" sz="3200" i="1" dirty="0" smtClean="0">
                <a:solidFill>
                  <a:schemeClr val="accent2"/>
                </a:solidFill>
              </a:rPr>
              <a:t>T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1</a:t>
            </a:r>
            <a:r>
              <a:rPr lang="en-US" sz="3200" dirty="0" smtClean="0">
                <a:solidFill>
                  <a:schemeClr val="accent2"/>
                </a:solidFill>
              </a:rPr>
              <a:t>,</a:t>
            </a:r>
            <a:r>
              <a:rPr lang="en-US" sz="3200" i="1" dirty="0" smtClean="0">
                <a:solidFill>
                  <a:schemeClr val="accent2"/>
                </a:solidFill>
              </a:rPr>
              <a:t>x</a:t>
            </a:r>
            <a:r>
              <a:rPr lang="en-US" sz="3200" dirty="0" smtClean="0">
                <a:solidFill>
                  <a:schemeClr val="accent2"/>
                </a:solidFill>
              </a:rPr>
              <a:t>,</a:t>
            </a:r>
            <a:r>
              <a:rPr lang="en-US" sz="3200" i="1" dirty="0" smtClean="0">
                <a:solidFill>
                  <a:schemeClr val="accent2"/>
                </a:solidFill>
              </a:rPr>
              <a:t>T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0" y="60299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O(</a:t>
            </a:r>
            <a:r>
              <a:rPr lang="en-US" sz="2800" i="1" dirty="0" err="1" smtClean="0">
                <a:solidFill>
                  <a:schemeClr val="accent2"/>
                </a:solidFill>
                <a:latin typeface="+mn-lt"/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)−</a:t>
            </a:r>
            <a:r>
              <a:rPr lang="en-US" sz="2800" i="1" dirty="0" err="1" smtClean="0">
                <a:solidFill>
                  <a:schemeClr val="accent2"/>
                </a:solidFill>
                <a:latin typeface="+mn-lt"/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)+1)</a:t>
            </a:r>
            <a:r>
              <a:rPr lang="en-US" sz="2800" dirty="0" smtClean="0">
                <a:latin typeface="+mn-lt"/>
              </a:rPr>
              <a:t> time, if </a:t>
            </a:r>
            <a:r>
              <a:rPr lang="en-US" sz="2800" i="1" dirty="0" err="1" smtClean="0">
                <a:solidFill>
                  <a:schemeClr val="accent2"/>
                </a:solidFill>
                <a:latin typeface="+mn-lt"/>
              </a:rPr>
              <a:t>bh</a:t>
            </a:r>
            <a:r>
              <a:rPr lang="en-US" sz="2800" dirty="0" err="1" smtClean="0">
                <a:latin typeface="+mn-lt"/>
              </a:rPr>
              <a:t>’s</a:t>
            </a:r>
            <a:r>
              <a:rPr lang="en-US" sz="2800" dirty="0" smtClean="0">
                <a:latin typeface="+mn-lt"/>
              </a:rPr>
              <a:t> maintained explicitly</a:t>
            </a:r>
            <a:endParaRPr lang="en-US" sz="2800" i="1" dirty="0">
              <a:latin typeface="+mn-lt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04800" y="1447800"/>
            <a:ext cx="274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Assume</a:t>
            </a:r>
            <a:br>
              <a:rPr lang="en-US" sz="2800" dirty="0" smtClean="0">
                <a:latin typeface="+mn-lt"/>
              </a:rPr>
            </a:br>
            <a:r>
              <a:rPr lang="en-US" sz="2800" i="1" dirty="0" err="1" smtClean="0">
                <a:solidFill>
                  <a:schemeClr val="accent2"/>
                </a:solidFill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dirty="0" smtClean="0">
                <a:solidFill>
                  <a:schemeClr val="accent2"/>
                </a:solidFill>
              </a:rPr>
              <a:t>) ≤ </a:t>
            </a:r>
            <a:r>
              <a:rPr lang="en-US" sz="2800" i="1" dirty="0" err="1" smtClean="0">
                <a:solidFill>
                  <a:schemeClr val="accent2"/>
                </a:solidFill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>
                <a:latin typeface="+mn-lt"/>
              </a:rPr>
              <a:t> </a:t>
            </a:r>
            <a:endParaRPr lang="en-US" sz="2800" b="1" i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9" grpId="0"/>
      <p:bldP spid="14" grpId="0"/>
      <p:bldP spid="15" grpId="0" animBg="1"/>
      <p:bldP spid="18" grpId="0" animBg="1"/>
      <p:bldP spid="30" grpId="0"/>
      <p:bldP spid="34" grpId="0"/>
      <p:bldP spid="20" grpId="0"/>
      <p:bldP spid="21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61</a:t>
            </a:fld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57200" y="609600"/>
            <a:ext cx="3200400" cy="5791200"/>
            <a:chOff x="457200" y="609600"/>
            <a:chExt cx="3200400" cy="579120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2362200" y="609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1866900" y="1308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1371600" y="2006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905000" y="2705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1371600" y="3403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e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1866900" y="4102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f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2362200" y="4800600"/>
              <a:ext cx="349758" cy="349758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stCxn id="3" idx="3"/>
              <a:endCxn id="4" idx="7"/>
            </p:cNvCxnSpPr>
            <p:nvPr/>
          </p:nvCxnSpPr>
          <p:spPr bwMode="auto">
            <a:xfrm rot="5400000">
              <a:off x="2063837" y="10097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4" idx="3"/>
              <a:endCxn id="5" idx="7"/>
            </p:cNvCxnSpPr>
            <p:nvPr/>
          </p:nvCxnSpPr>
          <p:spPr bwMode="auto">
            <a:xfrm rot="5400000">
              <a:off x="1568537" y="17082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5" idx="5"/>
              <a:endCxn id="6" idx="1"/>
            </p:cNvCxnSpPr>
            <p:nvPr/>
          </p:nvCxnSpPr>
          <p:spPr bwMode="auto">
            <a:xfrm rot="16200000" flipH="1">
              <a:off x="1587587" y="2387687"/>
              <a:ext cx="451184" cy="2860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6" idx="3"/>
              <a:endCxn id="7" idx="7"/>
            </p:cNvCxnSpPr>
            <p:nvPr/>
          </p:nvCxnSpPr>
          <p:spPr bwMode="auto">
            <a:xfrm rot="5400000">
              <a:off x="1587587" y="3086187"/>
              <a:ext cx="451184" cy="2860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7" idx="5"/>
              <a:endCxn id="8" idx="1"/>
            </p:cNvCxnSpPr>
            <p:nvPr/>
          </p:nvCxnSpPr>
          <p:spPr bwMode="auto">
            <a:xfrm rot="16200000" flipH="1">
              <a:off x="1568537" y="38037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2063837" y="45022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Isosceles Triangle 27"/>
            <p:cNvSpPr/>
            <p:nvPr/>
          </p:nvSpPr>
          <p:spPr bwMode="auto">
            <a:xfrm>
              <a:off x="457200" y="26670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685800" y="41148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1295400" y="48006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Isosceles Triangle 30"/>
            <p:cNvSpPr/>
            <p:nvPr/>
          </p:nvSpPr>
          <p:spPr bwMode="auto">
            <a:xfrm>
              <a:off x="1828800" y="54864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2" name="Straight Connector 31"/>
            <p:cNvCxnSpPr>
              <a:stCxn id="5" idx="3"/>
              <a:endCxn id="28" idx="0"/>
            </p:cNvCxnSpPr>
            <p:nvPr/>
          </p:nvCxnSpPr>
          <p:spPr bwMode="auto">
            <a:xfrm rot="5400000">
              <a:off x="911480" y="2155658"/>
              <a:ext cx="361863" cy="6608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7" idx="3"/>
              <a:endCxn id="29" idx="0"/>
            </p:cNvCxnSpPr>
            <p:nvPr/>
          </p:nvCxnSpPr>
          <p:spPr bwMode="auto">
            <a:xfrm rot="5400000">
              <a:off x="1000380" y="3692358"/>
              <a:ext cx="412663" cy="4322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8" idx="3"/>
              <a:endCxn id="30" idx="0"/>
            </p:cNvCxnSpPr>
            <p:nvPr/>
          </p:nvCxnSpPr>
          <p:spPr bwMode="auto">
            <a:xfrm rot="5400000">
              <a:off x="1559180" y="4441658"/>
              <a:ext cx="399963" cy="3179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9" idx="3"/>
              <a:endCxn id="31" idx="0"/>
            </p:cNvCxnSpPr>
            <p:nvPr/>
          </p:nvCxnSpPr>
          <p:spPr bwMode="auto">
            <a:xfrm rot="5400000">
              <a:off x="2079880" y="5152858"/>
              <a:ext cx="387263" cy="2798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Isosceles Triangle 46"/>
            <p:cNvSpPr/>
            <p:nvPr/>
          </p:nvSpPr>
          <p:spPr bwMode="auto">
            <a:xfrm>
              <a:off x="3048000" y="12192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Isosceles Triangle 51"/>
            <p:cNvSpPr/>
            <p:nvPr/>
          </p:nvSpPr>
          <p:spPr bwMode="auto">
            <a:xfrm>
              <a:off x="2438400" y="19050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Isosceles Triangle 52"/>
            <p:cNvSpPr/>
            <p:nvPr/>
          </p:nvSpPr>
          <p:spPr bwMode="auto">
            <a:xfrm>
              <a:off x="2590800" y="34290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G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Isosceles Triangle 53"/>
            <p:cNvSpPr/>
            <p:nvPr/>
          </p:nvSpPr>
          <p:spPr bwMode="auto">
            <a:xfrm>
              <a:off x="2895600" y="54864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3" idx="5"/>
              <a:endCxn id="47" idx="0"/>
            </p:cNvCxnSpPr>
            <p:nvPr/>
          </p:nvCxnSpPr>
          <p:spPr bwMode="auto">
            <a:xfrm rot="16200000" flipH="1">
              <a:off x="2851237" y="717636"/>
              <a:ext cx="311063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" idx="5"/>
              <a:endCxn id="52" idx="0"/>
            </p:cNvCxnSpPr>
            <p:nvPr/>
          </p:nvCxnSpPr>
          <p:spPr bwMode="auto">
            <a:xfrm rot="16200000" flipH="1">
              <a:off x="2305137" y="1466936"/>
              <a:ext cx="298363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" idx="5"/>
              <a:endCxn id="53" idx="0"/>
            </p:cNvCxnSpPr>
            <p:nvPr/>
          </p:nvCxnSpPr>
          <p:spPr bwMode="auto">
            <a:xfrm rot="16200000" flipH="1">
              <a:off x="2336887" y="2870286"/>
              <a:ext cx="425363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9" idx="5"/>
              <a:endCxn id="54" idx="0"/>
            </p:cNvCxnSpPr>
            <p:nvPr/>
          </p:nvCxnSpPr>
          <p:spPr bwMode="auto">
            <a:xfrm rot="16200000" flipH="1">
              <a:off x="2736937" y="5022936"/>
              <a:ext cx="387263" cy="5396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3962400" y="2819400"/>
            <a:ext cx="2581469" cy="3048000"/>
            <a:chOff x="4038600" y="2667000"/>
            <a:chExt cx="2581469" cy="3048000"/>
          </a:xfrm>
        </p:grpSpPr>
        <p:sp>
          <p:nvSpPr>
            <p:cNvPr id="68" name="Oval 67"/>
            <p:cNvSpPr>
              <a:spLocks noChangeAspect="1"/>
            </p:cNvSpPr>
            <p:nvPr/>
          </p:nvSpPr>
          <p:spPr bwMode="auto">
            <a:xfrm>
              <a:off x="5225177" y="3403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e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 bwMode="auto">
            <a:xfrm>
              <a:off x="5725955" y="4102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f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72" name="Straight Connector 71"/>
            <p:cNvCxnSpPr>
              <a:stCxn id="68" idx="5"/>
              <a:endCxn id="69" idx="1"/>
            </p:cNvCxnSpPr>
            <p:nvPr/>
          </p:nvCxnSpPr>
          <p:spPr bwMode="auto">
            <a:xfrm rot="16200000" flipH="1">
              <a:off x="5424853" y="3800998"/>
              <a:ext cx="451184" cy="25346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69" idx="5"/>
              <a:endCxn id="77" idx="0"/>
            </p:cNvCxnSpPr>
            <p:nvPr/>
          </p:nvCxnSpPr>
          <p:spPr bwMode="auto">
            <a:xfrm rot="16200000" flipH="1">
              <a:off x="5969899" y="4455229"/>
              <a:ext cx="399963" cy="290777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Isosceles Triangle 73"/>
            <p:cNvSpPr/>
            <p:nvPr/>
          </p:nvSpPr>
          <p:spPr bwMode="auto">
            <a:xfrm>
              <a:off x="4038600" y="35814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Isosceles Triangle 74"/>
            <p:cNvSpPr/>
            <p:nvPr/>
          </p:nvSpPr>
          <p:spPr bwMode="auto">
            <a:xfrm>
              <a:off x="4648200" y="41148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Isosceles Triangle 75"/>
            <p:cNvSpPr/>
            <p:nvPr/>
          </p:nvSpPr>
          <p:spPr bwMode="auto">
            <a:xfrm>
              <a:off x="5181600" y="48006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Isosceles Triangle 76"/>
            <p:cNvSpPr/>
            <p:nvPr/>
          </p:nvSpPr>
          <p:spPr bwMode="auto">
            <a:xfrm>
              <a:off x="6010469" y="48006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8" name="Straight Connector 77"/>
            <p:cNvCxnSpPr>
              <a:stCxn id="68" idx="3"/>
              <a:endCxn id="75" idx="0"/>
            </p:cNvCxnSpPr>
            <p:nvPr/>
          </p:nvCxnSpPr>
          <p:spPr bwMode="auto">
            <a:xfrm rot="5400000">
              <a:off x="4908368" y="3746769"/>
              <a:ext cx="412663" cy="32339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69" idx="3"/>
              <a:endCxn id="76" idx="0"/>
            </p:cNvCxnSpPr>
            <p:nvPr/>
          </p:nvCxnSpPr>
          <p:spPr bwMode="auto">
            <a:xfrm rot="5400000">
              <a:off x="5431807" y="4455230"/>
              <a:ext cx="399963" cy="29077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Oval 85"/>
            <p:cNvSpPr>
              <a:spLocks noChangeAspect="1"/>
            </p:cNvSpPr>
            <p:nvPr/>
          </p:nvSpPr>
          <p:spPr bwMode="auto">
            <a:xfrm>
              <a:off x="4724400" y="26670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87" name="Straight Connector 86"/>
            <p:cNvCxnSpPr>
              <a:stCxn id="86" idx="5"/>
              <a:endCxn id="68" idx="1"/>
            </p:cNvCxnSpPr>
            <p:nvPr/>
          </p:nvCxnSpPr>
          <p:spPr bwMode="auto">
            <a:xfrm rot="16200000" flipH="1">
              <a:off x="4905025" y="3083448"/>
              <a:ext cx="489284" cy="25346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>
              <a:stCxn id="86" idx="3"/>
              <a:endCxn id="74" idx="0"/>
            </p:cNvCxnSpPr>
            <p:nvPr/>
          </p:nvCxnSpPr>
          <p:spPr bwMode="auto">
            <a:xfrm rot="5400000">
              <a:off x="4251580" y="3057358"/>
              <a:ext cx="615863" cy="4322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5867400" y="609600"/>
            <a:ext cx="2895600" cy="3048000"/>
            <a:chOff x="5715000" y="609600"/>
            <a:chExt cx="2895600" cy="3048000"/>
          </a:xfrm>
        </p:grpSpPr>
        <p:sp>
          <p:nvSpPr>
            <p:cNvPr id="91" name="Oval 90"/>
            <p:cNvSpPr>
              <a:spLocks noChangeAspect="1"/>
            </p:cNvSpPr>
            <p:nvPr/>
          </p:nvSpPr>
          <p:spPr bwMode="auto">
            <a:xfrm>
              <a:off x="7315200" y="609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6819900" y="1308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 bwMode="auto">
            <a:xfrm>
              <a:off x="6324600" y="2006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94" name="Straight Connector 93"/>
            <p:cNvCxnSpPr>
              <a:stCxn id="91" idx="3"/>
              <a:endCxn id="92" idx="7"/>
            </p:cNvCxnSpPr>
            <p:nvPr/>
          </p:nvCxnSpPr>
          <p:spPr bwMode="auto">
            <a:xfrm rot="5400000">
              <a:off x="7016837" y="10097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92" idx="3"/>
              <a:endCxn id="93" idx="7"/>
            </p:cNvCxnSpPr>
            <p:nvPr/>
          </p:nvCxnSpPr>
          <p:spPr bwMode="auto">
            <a:xfrm rot="5400000">
              <a:off x="6521537" y="17082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93" idx="5"/>
            </p:cNvCxnSpPr>
            <p:nvPr/>
          </p:nvCxnSpPr>
          <p:spPr bwMode="auto">
            <a:xfrm rot="16200000" flipH="1">
              <a:off x="6540587" y="2387687"/>
              <a:ext cx="451184" cy="2860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>
              <a:stCxn id="93" idx="3"/>
              <a:endCxn id="103" idx="0"/>
            </p:cNvCxnSpPr>
            <p:nvPr/>
          </p:nvCxnSpPr>
          <p:spPr bwMode="auto">
            <a:xfrm rot="5400000">
              <a:off x="5978780" y="2346158"/>
              <a:ext cx="438063" cy="3560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8" name="Isosceles Triangle 97"/>
            <p:cNvSpPr/>
            <p:nvPr/>
          </p:nvSpPr>
          <p:spPr bwMode="auto">
            <a:xfrm>
              <a:off x="8001000" y="12192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Isosceles Triangle 98"/>
            <p:cNvSpPr/>
            <p:nvPr/>
          </p:nvSpPr>
          <p:spPr bwMode="auto">
            <a:xfrm>
              <a:off x="7391400" y="19050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0" name="Straight Connector 99"/>
            <p:cNvCxnSpPr>
              <a:stCxn id="91" idx="5"/>
              <a:endCxn id="98" idx="0"/>
            </p:cNvCxnSpPr>
            <p:nvPr/>
          </p:nvCxnSpPr>
          <p:spPr bwMode="auto">
            <a:xfrm rot="16200000" flipH="1">
              <a:off x="7804237" y="717636"/>
              <a:ext cx="311063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stCxn id="92" idx="5"/>
              <a:endCxn id="99" idx="0"/>
            </p:cNvCxnSpPr>
            <p:nvPr/>
          </p:nvCxnSpPr>
          <p:spPr bwMode="auto">
            <a:xfrm rot="16200000" flipH="1">
              <a:off x="7258137" y="1466936"/>
              <a:ext cx="298363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Isosceles Triangle 101"/>
            <p:cNvSpPr/>
            <p:nvPr/>
          </p:nvSpPr>
          <p:spPr bwMode="auto">
            <a:xfrm>
              <a:off x="6601407" y="27432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G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5715000" y="27432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7" name="Oval 106"/>
          <p:cNvSpPr>
            <a:spLocks noChangeAspect="1"/>
          </p:cNvSpPr>
          <p:nvPr/>
        </p:nvSpPr>
        <p:spPr bwMode="auto">
          <a:xfrm>
            <a:off x="5257800" y="1631442"/>
            <a:ext cx="349758" cy="349758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x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08" name="Rectangle 2"/>
          <p:cNvSpPr txBox="1">
            <a:spLocks noChangeArrowheads="1"/>
          </p:cNvSpPr>
          <p:nvPr/>
        </p:nvSpPr>
        <p:spPr>
          <a:xfrm>
            <a:off x="0" y="304800"/>
            <a:ext cx="9144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Splitting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62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04800"/>
            <a:ext cx="9144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Balanced and Efficient Splitting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33400" y="2133600"/>
            <a:ext cx="1371600" cy="12954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209800" y="2057400"/>
            <a:ext cx="1600200" cy="2057400"/>
          </a:xfrm>
          <a:prstGeom prst="triangle">
            <a:avLst>
              <a:gd name="adj" fmla="val 50000"/>
            </a:avLst>
          </a:prstGeom>
          <a:solidFill>
            <a:srgbClr val="92D050">
              <a:alpha val="6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1972056" y="1295400"/>
            <a:ext cx="349758" cy="3497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y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>
            <a:stCxn id="8" idx="3"/>
            <a:endCxn id="4" idx="0"/>
          </p:cNvCxnSpPr>
          <p:nvPr/>
        </p:nvCxnSpPr>
        <p:spPr bwMode="auto">
          <a:xfrm rot="5400000">
            <a:off x="1351408" y="1461730"/>
            <a:ext cx="539663" cy="8040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8" idx="5"/>
            <a:endCxn id="5" idx="0"/>
          </p:cNvCxnSpPr>
          <p:nvPr/>
        </p:nvCxnSpPr>
        <p:spPr bwMode="auto">
          <a:xfrm rot="16200000" flipH="1">
            <a:off x="2408515" y="1456014"/>
            <a:ext cx="463463" cy="73930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021842" y="2895600"/>
            <a:ext cx="349758" cy="349758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x</a:t>
            </a:r>
            <a:endParaRPr kumimoji="0" lang="he-IL" sz="2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pic>
        <p:nvPicPr>
          <p:cNvPr id="13" name="Picture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5568514" y="1828800"/>
            <a:ext cx="1746686" cy="355159"/>
          </a:xfrm>
          <a:prstGeom prst="rect">
            <a:avLst/>
          </a:prstGeom>
        </p:spPr>
      </p:pic>
      <p:pic>
        <p:nvPicPr>
          <p:cNvPr id="16" name="Picture 15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4597101" y="2337114"/>
            <a:ext cx="3783749" cy="355090"/>
          </a:xfrm>
          <a:prstGeom prst="rect">
            <a:avLst/>
          </a:prstGeom>
          <a:noFill/>
          <a:ln/>
          <a:effectLst/>
        </p:spPr>
      </p:pic>
      <p:pic>
        <p:nvPicPr>
          <p:cNvPr id="19" name="Picture 1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267200" y="2845360"/>
            <a:ext cx="4720285" cy="355039"/>
          </a:xfrm>
          <a:prstGeom prst="rect">
            <a:avLst/>
          </a:prstGeom>
          <a:noFill/>
          <a:ln/>
          <a:effectLst/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48200" y="36576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O(log 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sz="2800" dirty="0" smtClean="0">
                <a:latin typeface="+mn-lt"/>
              </a:rPr>
              <a:t> time!</a:t>
            </a:r>
            <a:endParaRPr lang="en-US" sz="2800" i="1" dirty="0"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0" y="44958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+mn-lt"/>
              </a:rPr>
              <a:t>Suppose we join 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  <a:latin typeface="+mn-lt"/>
              </a:rPr>
              <a:t>1</a:t>
            </a:r>
            <a:r>
              <a:rPr lang="en-US" sz="2800" i="1" dirty="0" smtClean="0">
                <a:solidFill>
                  <a:schemeClr val="accent2"/>
                </a:solidFill>
              </a:rPr>
              <a:t> ,T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i="1" dirty="0" smtClean="0">
                <a:solidFill>
                  <a:schemeClr val="accent2"/>
                </a:solidFill>
              </a:rPr>
              <a:t> ,…,</a:t>
            </a:r>
            <a:r>
              <a:rPr lang="en-US" sz="2800" i="1" dirty="0" err="1" smtClean="0">
                <a:solidFill>
                  <a:schemeClr val="accent2"/>
                </a:solidFill>
              </a:rPr>
              <a:t>T</a:t>
            </a:r>
            <a:r>
              <a:rPr lang="en-US" sz="2800" i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800" i="1" dirty="0" smtClean="0">
                <a:solidFill>
                  <a:schemeClr val="accent2"/>
                </a:solidFill>
              </a:rPr>
              <a:t/>
            </a:r>
            <a:br>
              <a:rPr lang="en-US" sz="2800" i="1" dirty="0" smtClean="0">
                <a:solidFill>
                  <a:schemeClr val="accent2"/>
                </a:solidFill>
              </a:rPr>
            </a:br>
            <a:r>
              <a:rPr lang="en-US" sz="2800" dirty="0" smtClean="0"/>
              <a:t>where </a:t>
            </a:r>
            <a:r>
              <a:rPr lang="en-US" sz="2800" i="1" dirty="0" err="1" smtClean="0">
                <a:solidFill>
                  <a:schemeClr val="accent2"/>
                </a:solidFill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 </a:t>
            </a:r>
            <a:r>
              <a:rPr lang="en-US" sz="2800" i="1" dirty="0" err="1" smtClean="0">
                <a:solidFill>
                  <a:schemeClr val="accent2"/>
                </a:solidFill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smtClean="0">
                <a:solidFill>
                  <a:schemeClr val="accent2"/>
                </a:solidFill>
              </a:rPr>
              <a:t>T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 </a:t>
            </a:r>
            <a:r>
              <a:rPr lang="en-US" sz="2800" i="1" dirty="0" smtClean="0">
                <a:solidFill>
                  <a:schemeClr val="accent2"/>
                </a:solidFill>
              </a:rPr>
              <a:t> …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sym typeface="Symbol"/>
              </a:rPr>
              <a:t> 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err="1" smtClean="0">
                <a:solidFill>
                  <a:schemeClr val="accent2"/>
                </a:solidFill>
              </a:rPr>
              <a:t>bh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i="1" dirty="0" err="1" smtClean="0">
                <a:solidFill>
                  <a:schemeClr val="accent2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endParaRPr lang="en-US" sz="2800" dirty="0">
              <a:latin typeface="+mn-lt"/>
            </a:endParaRPr>
          </a:p>
        </p:txBody>
      </p:sp>
      <p:pic>
        <p:nvPicPr>
          <p:cNvPr id="26" name="Picture 25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838184" y="5715000"/>
            <a:ext cx="7620016" cy="762002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Additional dictionary operations</a:t>
            </a:r>
            <a:endParaRPr lang="he-IL" sz="4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C272-6EB8-4A28-9AAE-E8399F2CA895}" type="slidenum">
              <a:rPr lang="he-IL" smtClean="0"/>
              <a:pPr/>
              <a:t>63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752600"/>
            <a:ext cx="9144000" cy="114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Select(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Return the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-th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largest item in </a:t>
            </a:r>
            <a:r>
              <a:rPr kumimoji="0" lang="en-US" sz="32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br>
              <a:rPr kumimoji="0" lang="en-US" sz="32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(indices start from 0)</a:t>
            </a:r>
            <a:endParaRPr kumimoji="0" lang="en-US" sz="3200" b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Rank(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–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Return the rank of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D,</a:t>
            </a:r>
            <a:b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(i.e., the number of items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is</a:t>
            </a:r>
            <a:r>
              <a:rPr kumimoji="0" lang="en-US" sz="3200" b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larger than)</a:t>
            </a:r>
            <a:endParaRPr kumimoji="0" lang="en-US" sz="3200" b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4434739"/>
            <a:ext cx="9144000" cy="75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Can we still use </a:t>
            </a: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Red</a:t>
            </a:r>
            <a:r>
              <a:rPr kumimoji="0" lang="en-US" sz="36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-Black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trees?</a:t>
            </a:r>
            <a:endParaRPr kumimoji="0" lang="en-US" sz="36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5272939"/>
            <a:ext cx="9144000" cy="75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Keep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sub-tree sizes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  <a:endParaRPr kumimoji="0" lang="en-US" sz="36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11703-919E-4360-A8FC-B34D663D67A5}" type="slidenum">
              <a:rPr lang="he-IL"/>
              <a:pPr/>
              <a:t>64</a:t>
            </a:fld>
            <a:endParaRPr lang="en-US"/>
          </a:p>
        </p:txBody>
      </p:sp>
      <p:sp>
        <p:nvSpPr>
          <p:cNvPr id="116739" name="Oval 3" descr="‎25%‎"/>
          <p:cNvSpPr>
            <a:spLocks noChangeArrowheads="1"/>
          </p:cNvSpPr>
          <p:nvPr/>
        </p:nvSpPr>
        <p:spPr bwMode="auto">
          <a:xfrm>
            <a:off x="3352800" y="838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371600" y="1676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15000" y="1676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Oval 6" descr="‎25%‎"/>
          <p:cNvSpPr>
            <a:spLocks noChangeArrowheads="1"/>
          </p:cNvSpPr>
          <p:nvPr/>
        </p:nvSpPr>
        <p:spPr bwMode="auto">
          <a:xfrm>
            <a:off x="4267200" y="2514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7239000" y="2514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4953000" y="3352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7" name="Oval 11" descr="‎25%‎"/>
          <p:cNvSpPr>
            <a:spLocks noChangeArrowheads="1"/>
          </p:cNvSpPr>
          <p:nvPr/>
        </p:nvSpPr>
        <p:spPr bwMode="auto">
          <a:xfrm>
            <a:off x="7924800" y="3352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609600" y="2514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2057400" y="2514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8305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76962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6553200" y="33528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53340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Rectangle 19"/>
          <p:cNvSpPr>
            <a:spLocks noChangeArrowheads="1"/>
          </p:cNvSpPr>
          <p:nvPr/>
        </p:nvSpPr>
        <p:spPr bwMode="auto">
          <a:xfrm>
            <a:off x="472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38862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32766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2438400" y="3429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Rectangle 23"/>
          <p:cNvSpPr>
            <a:spLocks noChangeArrowheads="1"/>
          </p:cNvSpPr>
          <p:nvPr/>
        </p:nvSpPr>
        <p:spPr bwMode="auto">
          <a:xfrm>
            <a:off x="1828800" y="3429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914400" y="3429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304800" y="3429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 flipH="1">
            <a:off x="1676400" y="990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3657600" y="990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 flipH="1">
            <a:off x="4495800" y="1905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4572000" y="2743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H="1">
            <a:off x="3733800" y="2743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 flipH="1">
            <a:off x="77724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81534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 flipH="1">
            <a:off x="4800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51816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 flipH="1">
            <a:off x="3352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3733800" y="3657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>
            <a:off x="1600200" y="1981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Line 43"/>
          <p:cNvSpPr>
            <a:spLocks noChangeShapeType="1"/>
          </p:cNvSpPr>
          <p:nvPr/>
        </p:nvSpPr>
        <p:spPr bwMode="auto">
          <a:xfrm flipH="1">
            <a:off x="838200" y="1981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 flipH="1">
            <a:off x="190500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28600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8382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 flipH="1">
            <a:off x="381000" y="2743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Straight Connector 52"/>
          <p:cNvCxnSpPr>
            <a:stCxn id="116743" idx="5"/>
            <a:endCxn id="116747" idx="0"/>
          </p:cNvCxnSpPr>
          <p:nvPr/>
        </p:nvCxnSpPr>
        <p:spPr bwMode="auto">
          <a:xfrm rot="16200000" flipH="1">
            <a:off x="7499163" y="27747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16743" idx="3"/>
            <a:endCxn id="116752" idx="0"/>
          </p:cNvCxnSpPr>
          <p:nvPr/>
        </p:nvCxnSpPr>
        <p:spPr bwMode="auto">
          <a:xfrm rot="5400000">
            <a:off x="6667501" y="27366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16741" idx="5"/>
            <a:endCxn id="116743" idx="0"/>
          </p:cNvCxnSpPr>
          <p:nvPr/>
        </p:nvCxnSpPr>
        <p:spPr bwMode="auto">
          <a:xfrm rot="16200000" flipH="1">
            <a:off x="6394263" y="1517462"/>
            <a:ext cx="578037" cy="1416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733800" y="685800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he-IL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1600200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8" name="TextBox 57"/>
          <p:cNvSpPr txBox="1"/>
          <p:nvPr/>
        </p:nvSpPr>
        <p:spPr>
          <a:xfrm>
            <a:off x="838200" y="2436167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60" name="TextBox 59"/>
          <p:cNvSpPr txBox="1"/>
          <p:nvPr/>
        </p:nvSpPr>
        <p:spPr>
          <a:xfrm>
            <a:off x="2286000" y="2436167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2436167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62" name="TextBox 61"/>
          <p:cNvSpPr txBox="1"/>
          <p:nvPr/>
        </p:nvSpPr>
        <p:spPr>
          <a:xfrm>
            <a:off x="7543800" y="2436167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8153400" y="3276600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64" name="TextBox 63"/>
          <p:cNvSpPr txBox="1"/>
          <p:nvPr/>
        </p:nvSpPr>
        <p:spPr>
          <a:xfrm>
            <a:off x="6096000" y="1524000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65" name="TextBox 64"/>
          <p:cNvSpPr txBox="1"/>
          <p:nvPr/>
        </p:nvSpPr>
        <p:spPr>
          <a:xfrm>
            <a:off x="0" y="5105400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/>
              <a:t>x.size</a:t>
            </a:r>
            <a:r>
              <a:rPr lang="en-US" sz="3200" i="1" dirty="0" smtClean="0"/>
              <a:t> </a:t>
            </a:r>
            <a:r>
              <a:rPr lang="en-US" sz="3200" dirty="0" smtClean="0"/>
              <a:t>= </a:t>
            </a:r>
            <a:r>
              <a:rPr lang="en-US" sz="3200" i="1" dirty="0" err="1" smtClean="0"/>
              <a:t>x.left.size</a:t>
            </a:r>
            <a:r>
              <a:rPr lang="en-US" sz="3200" dirty="0" smtClean="0"/>
              <a:t> + </a:t>
            </a:r>
            <a:r>
              <a:rPr lang="en-US" sz="3200" i="1" dirty="0" err="1" smtClean="0"/>
              <a:t>x.right.size</a:t>
            </a:r>
            <a:r>
              <a:rPr lang="en-US" sz="3200" dirty="0" smtClean="0"/>
              <a:t> + 1</a:t>
            </a:r>
            <a:endParaRPr lang="he-IL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3272135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67" name="TextBox 66"/>
          <p:cNvSpPr txBox="1"/>
          <p:nvPr/>
        </p:nvSpPr>
        <p:spPr>
          <a:xfrm>
            <a:off x="5257800" y="3272135"/>
            <a:ext cx="60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3D923-CD3D-4175-86F1-497DE91FAD52}" type="slidenum">
              <a:rPr lang="he-IL" smtClean="0"/>
              <a:pPr/>
              <a:t>65</a:t>
            </a:fld>
            <a:endParaRPr lang="da-DK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6020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Selection</a:t>
            </a:r>
          </a:p>
        </p:txBody>
      </p:sp>
      <p:pic>
        <p:nvPicPr>
          <p:cNvPr id="2" name="Picture 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70200" y="1349652"/>
            <a:ext cx="6208731" cy="41158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81830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Note:</a:t>
            </a:r>
            <a:r>
              <a:rPr lang="en-US" sz="3200" i="1" dirty="0" smtClean="0"/>
              <a:t> </a:t>
            </a:r>
            <a:r>
              <a:rPr lang="en-US" sz="3200" dirty="0" smtClean="0"/>
              <a:t>0 </a:t>
            </a:r>
            <a:r>
              <a:rPr lang="en-US" sz="3200" dirty="0" smtClean="0">
                <a:sym typeface="Symbol"/>
              </a:rPr>
              <a:t> </a:t>
            </a:r>
            <a:r>
              <a:rPr lang="en-US" sz="3200" i="1" dirty="0" err="1" smtClean="0">
                <a:sym typeface="Symbol"/>
              </a:rPr>
              <a:t>i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&lt; </a:t>
            </a:r>
            <a:r>
              <a:rPr lang="en-US" sz="3200" i="1" dirty="0" smtClean="0">
                <a:sym typeface="Symbol"/>
              </a:rPr>
              <a:t>n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66</a:t>
            </a:fld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57200" y="609600"/>
            <a:ext cx="3200400" cy="5791200"/>
            <a:chOff x="457200" y="609600"/>
            <a:chExt cx="3200400" cy="579120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2362200" y="6096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a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1866900" y="1308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b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1371600" y="2006600"/>
              <a:ext cx="349758" cy="34975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c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905000" y="270510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d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1371600" y="3403600"/>
              <a:ext cx="349758" cy="34975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e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1866900" y="4102100"/>
              <a:ext cx="349758" cy="349758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f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2362200" y="4800600"/>
              <a:ext cx="349758" cy="349758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>
              <a:stCxn id="3" idx="3"/>
              <a:endCxn id="4" idx="7"/>
            </p:cNvCxnSpPr>
            <p:nvPr/>
          </p:nvCxnSpPr>
          <p:spPr bwMode="auto">
            <a:xfrm rot="5400000">
              <a:off x="2063837" y="10097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4" idx="3"/>
              <a:endCxn id="5" idx="7"/>
            </p:cNvCxnSpPr>
            <p:nvPr/>
          </p:nvCxnSpPr>
          <p:spPr bwMode="auto">
            <a:xfrm rot="5400000">
              <a:off x="1568537" y="17082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5" idx="5"/>
              <a:endCxn id="6" idx="1"/>
            </p:cNvCxnSpPr>
            <p:nvPr/>
          </p:nvCxnSpPr>
          <p:spPr bwMode="auto">
            <a:xfrm rot="16200000" flipH="1">
              <a:off x="1587587" y="2387687"/>
              <a:ext cx="451184" cy="2860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6" idx="3"/>
              <a:endCxn id="7" idx="7"/>
            </p:cNvCxnSpPr>
            <p:nvPr/>
          </p:nvCxnSpPr>
          <p:spPr bwMode="auto">
            <a:xfrm rot="5400000">
              <a:off x="1587587" y="3086187"/>
              <a:ext cx="451184" cy="2860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7" idx="5"/>
              <a:endCxn id="8" idx="1"/>
            </p:cNvCxnSpPr>
            <p:nvPr/>
          </p:nvCxnSpPr>
          <p:spPr bwMode="auto">
            <a:xfrm rot="16200000" flipH="1">
              <a:off x="1568537" y="38037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2063837" y="450223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Isosceles Triangle 27"/>
            <p:cNvSpPr/>
            <p:nvPr/>
          </p:nvSpPr>
          <p:spPr bwMode="auto">
            <a:xfrm>
              <a:off x="457200" y="26670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685800" y="41148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1295400" y="48006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Isosceles Triangle 30"/>
            <p:cNvSpPr/>
            <p:nvPr/>
          </p:nvSpPr>
          <p:spPr bwMode="auto">
            <a:xfrm>
              <a:off x="1828800" y="548640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2" name="Straight Connector 31"/>
            <p:cNvCxnSpPr>
              <a:stCxn id="5" idx="3"/>
              <a:endCxn id="28" idx="0"/>
            </p:cNvCxnSpPr>
            <p:nvPr/>
          </p:nvCxnSpPr>
          <p:spPr bwMode="auto">
            <a:xfrm rot="5400000">
              <a:off x="911480" y="2155658"/>
              <a:ext cx="361863" cy="6608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7" idx="3"/>
              <a:endCxn id="29" idx="0"/>
            </p:cNvCxnSpPr>
            <p:nvPr/>
          </p:nvCxnSpPr>
          <p:spPr bwMode="auto">
            <a:xfrm rot="5400000">
              <a:off x="1000380" y="3692358"/>
              <a:ext cx="412663" cy="4322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8" idx="3"/>
              <a:endCxn id="30" idx="0"/>
            </p:cNvCxnSpPr>
            <p:nvPr/>
          </p:nvCxnSpPr>
          <p:spPr bwMode="auto">
            <a:xfrm rot="5400000">
              <a:off x="1559180" y="4441658"/>
              <a:ext cx="399963" cy="3179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9" idx="3"/>
              <a:endCxn id="31" idx="0"/>
            </p:cNvCxnSpPr>
            <p:nvPr/>
          </p:nvCxnSpPr>
          <p:spPr bwMode="auto">
            <a:xfrm rot="5400000">
              <a:off x="2079880" y="5152858"/>
              <a:ext cx="387263" cy="279821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Isosceles Triangle 46"/>
            <p:cNvSpPr/>
            <p:nvPr/>
          </p:nvSpPr>
          <p:spPr bwMode="auto">
            <a:xfrm>
              <a:off x="3048000" y="12192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Isosceles Triangle 51"/>
            <p:cNvSpPr/>
            <p:nvPr/>
          </p:nvSpPr>
          <p:spPr bwMode="auto">
            <a:xfrm>
              <a:off x="2438400" y="19050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F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Isosceles Triangle 52"/>
            <p:cNvSpPr/>
            <p:nvPr/>
          </p:nvSpPr>
          <p:spPr bwMode="auto">
            <a:xfrm>
              <a:off x="2590800" y="34290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G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Isosceles Triangle 53"/>
            <p:cNvSpPr/>
            <p:nvPr/>
          </p:nvSpPr>
          <p:spPr bwMode="auto">
            <a:xfrm>
              <a:off x="2895600" y="5486400"/>
              <a:ext cx="609600" cy="914400"/>
            </a:xfrm>
            <a:prstGeom prst="triangle">
              <a:avLst/>
            </a:prstGeom>
            <a:solidFill>
              <a:srgbClr val="FF000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endParaRPr kumimoji="0" lang="he-I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3" idx="5"/>
              <a:endCxn id="47" idx="0"/>
            </p:cNvCxnSpPr>
            <p:nvPr/>
          </p:nvCxnSpPr>
          <p:spPr bwMode="auto">
            <a:xfrm rot="16200000" flipH="1">
              <a:off x="2851237" y="717636"/>
              <a:ext cx="311063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" idx="5"/>
              <a:endCxn id="52" idx="0"/>
            </p:cNvCxnSpPr>
            <p:nvPr/>
          </p:nvCxnSpPr>
          <p:spPr bwMode="auto">
            <a:xfrm rot="16200000" flipH="1">
              <a:off x="2305137" y="1466936"/>
              <a:ext cx="298363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" idx="5"/>
              <a:endCxn id="53" idx="0"/>
            </p:cNvCxnSpPr>
            <p:nvPr/>
          </p:nvCxnSpPr>
          <p:spPr bwMode="auto">
            <a:xfrm rot="16200000" flipH="1">
              <a:off x="2336887" y="2870286"/>
              <a:ext cx="425363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stCxn id="9" idx="5"/>
              <a:endCxn id="54" idx="0"/>
            </p:cNvCxnSpPr>
            <p:nvPr/>
          </p:nvCxnSpPr>
          <p:spPr bwMode="auto">
            <a:xfrm rot="16200000" flipH="1">
              <a:off x="2736937" y="5022936"/>
              <a:ext cx="387263" cy="5396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8" name="Rectangle 2"/>
          <p:cNvSpPr txBox="1">
            <a:spLocks noChangeArrowheads="1"/>
          </p:cNvSpPr>
          <p:nvPr/>
        </p:nvSpPr>
        <p:spPr>
          <a:xfrm>
            <a:off x="0" y="304800"/>
            <a:ext cx="91440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Rank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29828" y="2133600"/>
            <a:ext cx="3314010" cy="293073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8786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3D923-CD3D-4175-86F1-497DE91FAD52}" type="slidenum">
              <a:rPr lang="he-IL" smtClean="0"/>
              <a:pPr/>
              <a:t>67</a:t>
            </a:fld>
            <a:endParaRPr lang="da-DK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2514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Rank</a:t>
            </a:r>
          </a:p>
        </p:txBody>
      </p:sp>
      <p:pic>
        <p:nvPicPr>
          <p:cNvPr id="5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369500" y="1628616"/>
            <a:ext cx="6210129" cy="3740074"/>
          </a:xfrm>
          <a:prstGeom prst="rect">
            <a:avLst/>
          </a:prstGeom>
          <a:noFill/>
          <a:ln/>
          <a:effectLst/>
        </p:spPr>
      </p:pic>
      <p:sp>
        <p:nvSpPr>
          <p:cNvPr id="6" name="TextBox 5"/>
          <p:cNvSpPr txBox="1"/>
          <p:nvPr/>
        </p:nvSpPr>
        <p:spPr>
          <a:xfrm>
            <a:off x="0" y="581830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Assume </a:t>
            </a:r>
            <a:r>
              <a:rPr lang="en-US" sz="3200" dirty="0" err="1" smtClean="0"/>
              <a:t>NULL.</a:t>
            </a:r>
            <a:r>
              <a:rPr lang="en-US" sz="3200" i="1" dirty="0" err="1" smtClean="0"/>
              <a:t>size</a:t>
            </a:r>
            <a:r>
              <a:rPr lang="en-US" sz="3200" dirty="0" smtClean="0"/>
              <a:t>=0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70ADC-0B5C-4CED-B293-9113B00E796F}" type="slidenum">
              <a:rPr lang="he-IL" smtClean="0"/>
              <a:pPr/>
              <a:t>68</a:t>
            </a:fld>
            <a:endParaRPr lang="da-DK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9009"/>
            <a:ext cx="9144000" cy="843366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Easy to maintain </a:t>
            </a:r>
            <a:r>
              <a:rPr lang="en-US" sz="4000" dirty="0" smtClean="0">
                <a:solidFill>
                  <a:schemeClr val="accent2"/>
                </a:solidFill>
              </a:rPr>
              <a:t>sizes</a:t>
            </a:r>
          </a:p>
        </p:txBody>
      </p:sp>
      <p:sp>
        <p:nvSpPr>
          <p:cNvPr id="25" name="Oval 57"/>
          <p:cNvSpPr>
            <a:spLocks noChangeArrowheads="1"/>
          </p:cNvSpPr>
          <p:nvPr/>
        </p:nvSpPr>
        <p:spPr bwMode="auto">
          <a:xfrm>
            <a:off x="2327840" y="1383512"/>
            <a:ext cx="4572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62" descr="‎25%‎"/>
          <p:cNvSpPr>
            <a:spLocks noChangeArrowheads="1"/>
          </p:cNvSpPr>
          <p:nvPr/>
        </p:nvSpPr>
        <p:spPr bwMode="auto">
          <a:xfrm>
            <a:off x="1830884" y="2466878"/>
            <a:ext cx="4572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72"/>
          <p:cNvSpPr>
            <a:spLocks noChangeArrowheads="1"/>
          </p:cNvSpPr>
          <p:nvPr/>
        </p:nvSpPr>
        <p:spPr bwMode="auto">
          <a:xfrm>
            <a:off x="2327840" y="3783812"/>
            <a:ext cx="571500" cy="1028700"/>
          </a:xfrm>
          <a:prstGeom prst="triangle">
            <a:avLst>
              <a:gd name="adj" fmla="val 50000"/>
            </a:avLst>
          </a:prstGeom>
          <a:solidFill>
            <a:srgbClr val="FFC000">
              <a:alpha val="45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AutoShape 73"/>
          <p:cNvSpPr>
            <a:spLocks noChangeArrowheads="1"/>
          </p:cNvSpPr>
          <p:nvPr/>
        </p:nvSpPr>
        <p:spPr bwMode="auto">
          <a:xfrm>
            <a:off x="3013640" y="2526512"/>
            <a:ext cx="571500" cy="1028700"/>
          </a:xfrm>
          <a:prstGeom prst="triangle">
            <a:avLst>
              <a:gd name="adj" fmla="val 50000"/>
            </a:avLst>
          </a:prstGeom>
          <a:solidFill>
            <a:srgbClr val="FFC000">
              <a:alpha val="45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9" name="AutoShape 98"/>
          <p:cNvSpPr>
            <a:spLocks noChangeArrowheads="1"/>
          </p:cNvSpPr>
          <p:nvPr/>
        </p:nvSpPr>
        <p:spPr bwMode="auto">
          <a:xfrm>
            <a:off x="1184840" y="3783812"/>
            <a:ext cx="571500" cy="1634990"/>
          </a:xfrm>
          <a:prstGeom prst="triangle">
            <a:avLst>
              <a:gd name="adj" fmla="val 50000"/>
            </a:avLst>
          </a:prstGeom>
          <a:solidFill>
            <a:srgbClr val="FFC000">
              <a:alpha val="45000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0" name="Straight Connector 29"/>
          <p:cNvCxnSpPr>
            <a:stCxn id="26" idx="3"/>
            <a:endCxn id="29" idx="0"/>
          </p:cNvCxnSpPr>
          <p:nvPr/>
        </p:nvCxnSpPr>
        <p:spPr bwMode="auto">
          <a:xfrm rot="5400000">
            <a:off x="1220871" y="3106843"/>
            <a:ext cx="926689" cy="427249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6" idx="5"/>
            <a:endCxn id="27" idx="0"/>
          </p:cNvCxnSpPr>
          <p:nvPr/>
        </p:nvCxnSpPr>
        <p:spPr bwMode="auto">
          <a:xfrm rot="16200000" flipH="1">
            <a:off x="1954015" y="3124235"/>
            <a:ext cx="926690" cy="392462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25" idx="3"/>
            <a:endCxn id="26" idx="0"/>
          </p:cNvCxnSpPr>
          <p:nvPr/>
        </p:nvCxnSpPr>
        <p:spPr bwMode="auto">
          <a:xfrm rot="5400000">
            <a:off x="1880581" y="1952662"/>
            <a:ext cx="693122" cy="3353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5" idx="5"/>
            <a:endCxn id="28" idx="0"/>
          </p:cNvCxnSpPr>
          <p:nvPr/>
        </p:nvCxnSpPr>
        <p:spPr bwMode="auto">
          <a:xfrm rot="16200000" flipH="1">
            <a:off x="2632360" y="1859480"/>
            <a:ext cx="752756" cy="58130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" name="Group 67"/>
          <p:cNvGrpSpPr/>
          <p:nvPr/>
        </p:nvGrpSpPr>
        <p:grpSpPr>
          <a:xfrm flipH="1">
            <a:off x="5763438" y="1416640"/>
            <a:ext cx="2400300" cy="3429000"/>
            <a:chOff x="1166200" y="1904996"/>
            <a:chExt cx="2400300" cy="342900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auto">
            <a:xfrm>
              <a:off x="2309200" y="1904996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Oval 62" descr="‎25%‎"/>
            <p:cNvSpPr>
              <a:spLocks noChangeArrowheads="1"/>
            </p:cNvSpPr>
            <p:nvPr/>
          </p:nvSpPr>
          <p:spPr bwMode="auto">
            <a:xfrm>
              <a:off x="1812244" y="2988362"/>
              <a:ext cx="457200" cy="4572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utoShape 72"/>
            <p:cNvSpPr>
              <a:spLocks noChangeArrowheads="1"/>
            </p:cNvSpPr>
            <p:nvPr/>
          </p:nvSpPr>
          <p:spPr bwMode="auto">
            <a:xfrm>
              <a:off x="2309200" y="43052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8" name="AutoShape 73"/>
            <p:cNvSpPr>
              <a:spLocks noChangeArrowheads="1"/>
            </p:cNvSpPr>
            <p:nvPr/>
          </p:nvSpPr>
          <p:spPr bwMode="auto">
            <a:xfrm>
              <a:off x="2995000" y="3047995"/>
              <a:ext cx="571500" cy="1719475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98"/>
            <p:cNvSpPr>
              <a:spLocks noChangeArrowheads="1"/>
            </p:cNvSpPr>
            <p:nvPr/>
          </p:nvSpPr>
          <p:spPr bwMode="auto">
            <a:xfrm>
              <a:off x="1166200" y="4305296"/>
              <a:ext cx="571500" cy="1028700"/>
            </a:xfrm>
            <a:prstGeom prst="triangle">
              <a:avLst>
                <a:gd name="adj" fmla="val 50000"/>
              </a:avLst>
            </a:prstGeom>
            <a:solidFill>
              <a:srgbClr val="FFC000">
                <a:alpha val="45000"/>
              </a:srgb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Straight Connector 39"/>
            <p:cNvCxnSpPr>
              <a:stCxn id="36" idx="3"/>
              <a:endCxn id="39" idx="0"/>
            </p:cNvCxnSpPr>
            <p:nvPr/>
          </p:nvCxnSpPr>
          <p:spPr bwMode="auto">
            <a:xfrm rot="5400000">
              <a:off x="1202232" y="3628327"/>
              <a:ext cx="926690" cy="427250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6" idx="5"/>
              <a:endCxn id="37" idx="0"/>
            </p:cNvCxnSpPr>
            <p:nvPr/>
          </p:nvCxnSpPr>
          <p:spPr bwMode="auto">
            <a:xfrm rot="16200000" flipH="1">
              <a:off x="1935375" y="3645719"/>
              <a:ext cx="926690" cy="392462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35" idx="3"/>
              <a:endCxn id="36" idx="0"/>
            </p:cNvCxnSpPr>
            <p:nvPr/>
          </p:nvCxnSpPr>
          <p:spPr bwMode="auto">
            <a:xfrm rot="5400000">
              <a:off x="1861941" y="2474146"/>
              <a:ext cx="693122" cy="3353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35" idx="5"/>
              <a:endCxn id="38" idx="0"/>
            </p:cNvCxnSpPr>
            <p:nvPr/>
          </p:nvCxnSpPr>
          <p:spPr bwMode="auto">
            <a:xfrm rot="16200000" flipH="1">
              <a:off x="2613720" y="2380966"/>
              <a:ext cx="752754" cy="58130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Right Arrow 43"/>
          <p:cNvSpPr/>
          <p:nvPr/>
        </p:nvSpPr>
        <p:spPr bwMode="auto">
          <a:xfrm>
            <a:off x="4275896" y="2185272"/>
            <a:ext cx="1033669" cy="609600"/>
          </a:xfrm>
          <a:prstGeom prst="rightArrow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77722" y="1655180"/>
            <a:ext cx="163001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rotate</a:t>
            </a:r>
            <a:endParaRPr lang="he-I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val 62" descr="‎25%‎"/>
          <p:cNvSpPr>
            <a:spLocks noChangeArrowheads="1"/>
          </p:cNvSpPr>
          <p:nvPr/>
        </p:nvSpPr>
        <p:spPr bwMode="auto">
          <a:xfrm>
            <a:off x="1241991" y="358834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Oval 62" descr="‎25%‎"/>
          <p:cNvSpPr>
            <a:spLocks noChangeArrowheads="1"/>
          </p:cNvSpPr>
          <p:nvPr/>
        </p:nvSpPr>
        <p:spPr bwMode="auto">
          <a:xfrm>
            <a:off x="2368833" y="358834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62" descr="‎25%‎"/>
          <p:cNvSpPr>
            <a:spLocks noChangeArrowheads="1"/>
          </p:cNvSpPr>
          <p:nvPr/>
        </p:nvSpPr>
        <p:spPr bwMode="auto">
          <a:xfrm>
            <a:off x="3070791" y="237328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val 62" descr="‎25%‎"/>
          <p:cNvSpPr>
            <a:spLocks noChangeArrowheads="1"/>
          </p:cNvSpPr>
          <p:nvPr/>
        </p:nvSpPr>
        <p:spPr bwMode="auto">
          <a:xfrm>
            <a:off x="7649386" y="358834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62" descr="‎25%‎"/>
          <p:cNvSpPr>
            <a:spLocks noChangeArrowheads="1"/>
          </p:cNvSpPr>
          <p:nvPr/>
        </p:nvSpPr>
        <p:spPr bwMode="auto">
          <a:xfrm>
            <a:off x="6506387" y="358834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62" descr="‎25%‎"/>
          <p:cNvSpPr>
            <a:spLocks noChangeArrowheads="1"/>
          </p:cNvSpPr>
          <p:nvPr/>
        </p:nvSpPr>
        <p:spPr bwMode="auto">
          <a:xfrm>
            <a:off x="5820588" y="2373281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07666" y="5264258"/>
            <a:ext cx="5043070" cy="105760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807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69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Finger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Search trees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1447800" y="1828800"/>
            <a:ext cx="2286000" cy="2971800"/>
          </a:xfrm>
          <a:prstGeom prst="triangl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endCxn id="5" idx="2"/>
          </p:cNvCxnSpPr>
          <p:nvPr/>
        </p:nvCxnSpPr>
        <p:spPr bwMode="auto">
          <a:xfrm flipV="1">
            <a:off x="911075" y="4762500"/>
            <a:ext cx="433891" cy="56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230624" y="1694688"/>
            <a:ext cx="393801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Maintain a pointer to the </a:t>
            </a:r>
            <a:r>
              <a:rPr lang="en-US" sz="3200" b="1" dirty="0" smtClean="0">
                <a:solidFill>
                  <a:srgbClr val="7030A0"/>
                </a:solidFill>
              </a:rPr>
              <a:t>minimum</a:t>
            </a:r>
            <a:r>
              <a:rPr lang="en-US" sz="3200" dirty="0" smtClean="0"/>
              <a:t> element</a:t>
            </a:r>
            <a:endParaRPr lang="he-IL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90016" y="4303776"/>
            <a:ext cx="438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T</a:t>
            </a:r>
            <a:endParaRPr lang="he-IL" i="1" dirty="0"/>
          </a:p>
        </p:txBody>
      </p:sp>
      <p:sp>
        <p:nvSpPr>
          <p:cNvPr id="16" name="Isosceles Triangle 15"/>
          <p:cNvSpPr>
            <a:spLocks noChangeAspect="1"/>
          </p:cNvSpPr>
          <p:nvPr/>
        </p:nvSpPr>
        <p:spPr bwMode="auto">
          <a:xfrm>
            <a:off x="1441704" y="3304032"/>
            <a:ext cx="1155895" cy="1502664"/>
          </a:xfrm>
          <a:prstGeom prst="triangle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8912" y="3200400"/>
            <a:ext cx="393801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i="1" dirty="0" smtClean="0">
                <a:solidFill>
                  <a:schemeClr val="accent2"/>
                </a:solidFill>
              </a:rPr>
              <a:t>Select</a:t>
            </a:r>
            <a:r>
              <a:rPr lang="en-US" sz="3600" dirty="0" smtClean="0">
                <a:solidFill>
                  <a:schemeClr val="accent2"/>
                </a:solidFill>
              </a:rPr>
              <a:t>(</a:t>
            </a:r>
            <a:r>
              <a:rPr lang="en-US" sz="3600" i="1" dirty="0" err="1" smtClean="0">
                <a:solidFill>
                  <a:schemeClr val="accent2"/>
                </a:solidFill>
              </a:rPr>
              <a:t>T</a:t>
            </a:r>
            <a:r>
              <a:rPr lang="en-US" sz="3600" dirty="0" err="1" smtClean="0">
                <a:solidFill>
                  <a:schemeClr val="accent2"/>
                </a:solidFill>
              </a:rPr>
              <a:t>,</a:t>
            </a:r>
            <a:r>
              <a:rPr lang="en-US" sz="3600" i="1" dirty="0" err="1" smtClean="0">
                <a:solidFill>
                  <a:schemeClr val="accent2"/>
                </a:solidFill>
              </a:rPr>
              <a:t>k</a:t>
            </a:r>
            <a:r>
              <a:rPr lang="en-US" sz="3600" dirty="0" smtClean="0">
                <a:solidFill>
                  <a:schemeClr val="accent2"/>
                </a:solidFill>
              </a:rPr>
              <a:t>)</a:t>
            </a:r>
            <a:r>
              <a:rPr lang="en-US" sz="3600" dirty="0" smtClean="0"/>
              <a:t> in 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O(log </a:t>
            </a:r>
            <a:r>
              <a:rPr lang="en-US" sz="3600" i="1" dirty="0" smtClean="0">
                <a:solidFill>
                  <a:srgbClr val="FF0000"/>
                </a:solidFill>
              </a:rPr>
              <a:t>k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dirty="0" smtClean="0"/>
              <a:t> time</a:t>
            </a:r>
            <a:endParaRPr lang="he-IL" sz="36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1344966" y="46482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68"/>
            <a:ext cx="9144000" cy="914400"/>
          </a:xfrm>
        </p:spPr>
        <p:txBody>
          <a:bodyPr/>
          <a:lstStyle/>
          <a:p>
            <a:pPr lvl="0"/>
            <a:r>
              <a:rPr lang="en-US" sz="4400" dirty="0" smtClean="0">
                <a:solidFill>
                  <a:schemeClr val="accent2"/>
                </a:solidFill>
              </a:rPr>
              <a:t>Height</a:t>
            </a:r>
            <a:r>
              <a:rPr lang="en-US" sz="4400" dirty="0" smtClean="0"/>
              <a:t> of </a:t>
            </a:r>
            <a:r>
              <a:rPr lang="en-US" sz="4400" b="1" dirty="0">
                <a:solidFill>
                  <a:srgbClr val="FF0000"/>
                </a:solidFill>
              </a:rPr>
              <a:t>Red</a:t>
            </a:r>
            <a:r>
              <a:rPr lang="en-US" sz="4400" b="1" dirty="0"/>
              <a:t>-Black</a:t>
            </a:r>
            <a:r>
              <a:rPr lang="en-US" sz="4400" dirty="0"/>
              <a:t> </a:t>
            </a:r>
            <a:r>
              <a:rPr lang="en-US" sz="4400" dirty="0" smtClean="0"/>
              <a:t>trees </a:t>
            </a:r>
            <a:endParaRPr lang="en-US" sz="4400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169810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+mn-lt"/>
              </a:rPr>
              <a:t>Lemma: </a:t>
            </a:r>
            <a:r>
              <a:rPr lang="en-US" sz="3000" dirty="0" smtClean="0">
                <a:latin typeface="+mn-lt"/>
              </a:rPr>
              <a:t>The </a:t>
            </a:r>
            <a:r>
              <a:rPr lang="en-US" sz="3000" dirty="0" err="1" smtClean="0">
                <a:latin typeface="+mn-lt"/>
              </a:rPr>
              <a:t>subtree</a:t>
            </a:r>
            <a:r>
              <a:rPr lang="en-US" sz="3000" dirty="0" smtClean="0">
                <a:latin typeface="+mn-lt"/>
              </a:rPr>
              <a:t> of a </a:t>
            </a:r>
            <a:r>
              <a:rPr lang="en-US" sz="3000" dirty="0" err="1" smtClean="0">
                <a:latin typeface="+mn-lt"/>
              </a:rPr>
              <a:t>a</a:t>
            </a:r>
            <a:r>
              <a:rPr lang="en-US" sz="3000" dirty="0" smtClean="0">
                <a:latin typeface="+mn-lt"/>
              </a:rPr>
              <a:t> node of </a:t>
            </a:r>
            <a:r>
              <a:rPr lang="en-US" sz="3000" b="1" dirty="0" smtClean="0">
                <a:latin typeface="+mn-lt"/>
              </a:rPr>
              <a:t>black</a:t>
            </a:r>
            <a:r>
              <a:rPr lang="en-US" sz="3000" dirty="0" smtClean="0">
                <a:latin typeface="+mn-lt"/>
              </a:rPr>
              <a:t> height </a:t>
            </a:r>
            <a:r>
              <a:rPr lang="en-US" sz="3000" i="1" dirty="0" smtClean="0">
                <a:solidFill>
                  <a:schemeClr val="accent2"/>
                </a:solidFill>
                <a:latin typeface="+mn-lt"/>
              </a:rPr>
              <a:t>k</a:t>
            </a:r>
            <a:r>
              <a:rPr lang="en-US" sz="300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30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3000" dirty="0" smtClean="0">
                <a:latin typeface="+mn-lt"/>
              </a:rPr>
              <a:t>contains at least </a:t>
            </a:r>
            <a:r>
              <a:rPr lang="en-US" sz="3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3000" i="1" baseline="30000" dirty="0" smtClean="0">
                <a:solidFill>
                  <a:schemeClr val="accent2"/>
                </a:solidFill>
                <a:latin typeface="+mn-lt"/>
              </a:rPr>
              <a:t>k</a:t>
            </a:r>
            <a:r>
              <a:rPr lang="en-US" sz="3000" dirty="0" smtClean="0">
                <a:solidFill>
                  <a:schemeClr val="accent2"/>
                </a:solidFill>
                <a:latin typeface="+mn-lt"/>
                <a:sym typeface="Symbol"/>
              </a:rPr>
              <a:t>1</a:t>
            </a:r>
            <a:r>
              <a:rPr lang="en-US" sz="3000" dirty="0" smtClean="0">
                <a:latin typeface="+mn-lt"/>
                <a:sym typeface="Symbol"/>
              </a:rPr>
              <a:t> nodes</a:t>
            </a:r>
            <a:endParaRPr lang="en-US" sz="3000" dirty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918" y="296636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+mn-lt"/>
              </a:rPr>
              <a:t>Corollary: </a:t>
            </a:r>
            <a:r>
              <a:rPr lang="en-US" sz="3000" dirty="0" smtClean="0">
                <a:latin typeface="+mn-lt"/>
              </a:rPr>
              <a:t>The </a:t>
            </a:r>
            <a:r>
              <a:rPr lang="en-US" sz="3000" b="1" dirty="0" smtClean="0">
                <a:latin typeface="+mn-lt"/>
              </a:rPr>
              <a:t>black</a:t>
            </a:r>
            <a:r>
              <a:rPr lang="en-US" sz="3000" dirty="0" smtClean="0">
                <a:latin typeface="+mn-lt"/>
              </a:rPr>
              <a:t> height of a </a:t>
            </a:r>
            <a:r>
              <a:rPr lang="en-US" sz="3200" b="1" dirty="0">
                <a:solidFill>
                  <a:srgbClr val="FF0000"/>
                </a:solidFill>
              </a:rPr>
              <a:t>Red</a:t>
            </a:r>
            <a:r>
              <a:rPr lang="en-US" sz="3200" b="1" dirty="0"/>
              <a:t>-Black</a:t>
            </a:r>
            <a:r>
              <a:rPr lang="en-US" sz="3200" dirty="0"/>
              <a:t> </a:t>
            </a:r>
            <a:r>
              <a:rPr lang="en-US" sz="3200" dirty="0" smtClean="0"/>
              <a:t>tree</a:t>
            </a:r>
            <a:br>
              <a:rPr lang="en-US" sz="3200" dirty="0" smtClean="0"/>
            </a:br>
            <a:r>
              <a:rPr lang="en-US" sz="3200" dirty="0" smtClean="0"/>
              <a:t>containing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 nodes is at most </a:t>
            </a:r>
            <a:r>
              <a:rPr lang="en-US" sz="3200" dirty="0" smtClean="0">
                <a:solidFill>
                  <a:schemeClr val="accent2"/>
                </a:solidFill>
              </a:rPr>
              <a:t>log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+1)</a:t>
            </a:r>
            <a:r>
              <a:rPr lang="en-US" sz="3000" dirty="0" smtClean="0">
                <a:latin typeface="+mn-lt"/>
              </a:rPr>
              <a:t> </a:t>
            </a:r>
            <a:endParaRPr lang="en-US" sz="3000" dirty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338" y="44360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+mn-lt"/>
              </a:rPr>
              <a:t>Corollary: </a:t>
            </a:r>
            <a:r>
              <a:rPr lang="en-US" sz="3000" dirty="0" smtClean="0">
                <a:latin typeface="+mn-lt"/>
              </a:rPr>
              <a:t>The height of a </a:t>
            </a:r>
            <a:r>
              <a:rPr lang="en-US" sz="3200" b="1" dirty="0">
                <a:solidFill>
                  <a:srgbClr val="FF0000"/>
                </a:solidFill>
              </a:rPr>
              <a:t>Red</a:t>
            </a:r>
            <a:r>
              <a:rPr lang="en-US" sz="3200" b="1" dirty="0"/>
              <a:t>-Black</a:t>
            </a:r>
            <a:r>
              <a:rPr lang="en-US" sz="3200" dirty="0"/>
              <a:t> </a:t>
            </a:r>
            <a:r>
              <a:rPr lang="en-US" sz="3200" dirty="0" smtClean="0"/>
              <a:t>tree</a:t>
            </a:r>
            <a:br>
              <a:rPr lang="en-US" sz="3200" dirty="0" smtClean="0"/>
            </a:br>
            <a:r>
              <a:rPr lang="en-US" sz="3200" dirty="0" smtClean="0"/>
              <a:t>containing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 nodes is at most </a:t>
            </a:r>
            <a:r>
              <a:rPr lang="en-US" sz="3200" dirty="0" smtClean="0">
                <a:solidFill>
                  <a:schemeClr val="accent2"/>
                </a:solidFill>
              </a:rPr>
              <a:t>2</a:t>
            </a:r>
            <a:r>
              <a:rPr lang="en-US" sz="8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log</a:t>
            </a:r>
            <a:r>
              <a:rPr lang="en-US" sz="3200" baseline="-25000" dirty="0" smtClean="0">
                <a:solidFill>
                  <a:schemeClr val="accent2"/>
                </a:solidFill>
              </a:rPr>
              <a:t>2</a:t>
            </a:r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+1)</a:t>
            </a:r>
            <a:r>
              <a:rPr lang="en-US" sz="3000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US" sz="30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65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3" grpId="0"/>
      <p:bldP spid="8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70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905359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Lists 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as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smtClean="0">
                <a:solidFill>
                  <a:schemeClr val="accent2"/>
                </a:solidFill>
              </a:rPr>
              <a:t>Trees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824061" y="2420920"/>
            <a:ext cx="2312987" cy="3854450"/>
            <a:chOff x="3660" y="1156"/>
            <a:chExt cx="1457" cy="2428"/>
          </a:xfrm>
        </p:grpSpPr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3660" y="1156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a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4467" y="2170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e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4140" y="1663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b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14" name="AutoShape 19"/>
            <p:cNvCxnSpPr>
              <a:cxnSpLocks noChangeShapeType="1"/>
              <a:stCxn id="11" idx="5"/>
              <a:endCxn id="13" idx="1"/>
            </p:cNvCxnSpPr>
            <p:nvPr/>
          </p:nvCxnSpPr>
          <p:spPr bwMode="auto">
            <a:xfrm rot="16200000" flipH="1">
              <a:off x="3901" y="1422"/>
              <a:ext cx="301" cy="266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0"/>
            <p:cNvCxnSpPr>
              <a:cxnSpLocks noChangeShapeType="1"/>
              <a:stCxn id="12" idx="0"/>
              <a:endCxn id="13" idx="5"/>
            </p:cNvCxnSpPr>
            <p:nvPr/>
          </p:nvCxnSpPr>
          <p:spPr bwMode="auto">
            <a:xfrm rot="16200000" flipV="1">
              <a:off x="4379" y="1931"/>
              <a:ext cx="258" cy="2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4116" y="2695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d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17" name="Oval 22"/>
            <p:cNvSpPr>
              <a:spLocks noChangeArrowheads="1"/>
            </p:cNvSpPr>
            <p:nvPr/>
          </p:nvSpPr>
          <p:spPr bwMode="auto">
            <a:xfrm>
              <a:off x="4815" y="2695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f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18" name="AutoShape 25"/>
            <p:cNvCxnSpPr>
              <a:cxnSpLocks noChangeShapeType="1"/>
              <a:stCxn id="17" idx="0"/>
              <a:endCxn id="12" idx="5"/>
            </p:cNvCxnSpPr>
            <p:nvPr/>
          </p:nvCxnSpPr>
          <p:spPr bwMode="auto">
            <a:xfrm rot="16200000" flipV="1">
              <a:off x="4708" y="2437"/>
              <a:ext cx="276" cy="24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26"/>
            <p:cNvCxnSpPr>
              <a:cxnSpLocks noChangeShapeType="1"/>
              <a:stCxn id="16" idx="0"/>
              <a:endCxn id="12" idx="3"/>
            </p:cNvCxnSpPr>
            <p:nvPr/>
          </p:nvCxnSpPr>
          <p:spPr bwMode="auto">
            <a:xfrm rot="5400000" flipH="1" flipV="1">
              <a:off x="4251" y="2435"/>
              <a:ext cx="276" cy="244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28"/>
            <p:cNvSpPr>
              <a:spLocks noChangeArrowheads="1"/>
            </p:cNvSpPr>
            <p:nvPr/>
          </p:nvSpPr>
          <p:spPr bwMode="auto">
            <a:xfrm>
              <a:off x="3762" y="3292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c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21" name="AutoShape 29"/>
            <p:cNvCxnSpPr>
              <a:cxnSpLocks noChangeShapeType="1"/>
              <a:stCxn id="20" idx="0"/>
              <a:endCxn id="16" idx="3"/>
            </p:cNvCxnSpPr>
            <p:nvPr/>
          </p:nvCxnSpPr>
          <p:spPr bwMode="auto">
            <a:xfrm rot="5400000" flipH="1" flipV="1">
              <a:off x="3863" y="2995"/>
              <a:ext cx="348" cy="2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032986" y="2540128"/>
            <a:ext cx="3543300" cy="2089150"/>
            <a:chOff x="587" y="1282"/>
            <a:chExt cx="2232" cy="131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971" y="1767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b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025" y="1767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e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482" y="1282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d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26" name="AutoShape 33"/>
            <p:cNvCxnSpPr>
              <a:cxnSpLocks noChangeShapeType="1"/>
              <a:stCxn id="23" idx="7"/>
              <a:endCxn id="25" idx="3"/>
            </p:cNvCxnSpPr>
            <p:nvPr/>
          </p:nvCxnSpPr>
          <p:spPr bwMode="auto">
            <a:xfrm rot="5400000" flipH="1" flipV="1">
              <a:off x="1238" y="1522"/>
              <a:ext cx="278" cy="29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7" name="AutoShape 34"/>
            <p:cNvCxnSpPr>
              <a:cxnSpLocks noChangeShapeType="1"/>
              <a:stCxn id="24" idx="1"/>
              <a:endCxn id="25" idx="5"/>
            </p:cNvCxnSpPr>
            <p:nvPr/>
          </p:nvCxnSpPr>
          <p:spPr bwMode="auto">
            <a:xfrm rot="16200000" flipV="1">
              <a:off x="1765" y="1506"/>
              <a:ext cx="278" cy="32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1355" y="2306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c</a:t>
              </a:r>
              <a:endParaRPr lang="en-US" sz="2800" i="1" dirty="0">
                <a:latin typeface="Times New Roman" pitchFamily="18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517" y="2306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f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30" name="AutoShape 37"/>
            <p:cNvCxnSpPr>
              <a:cxnSpLocks noChangeShapeType="1"/>
              <a:stCxn id="29" idx="1"/>
              <a:endCxn id="24" idx="5"/>
            </p:cNvCxnSpPr>
            <p:nvPr/>
          </p:nvCxnSpPr>
          <p:spPr bwMode="auto">
            <a:xfrm rot="16200000" flipV="1">
              <a:off x="2255" y="2043"/>
              <a:ext cx="333" cy="27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38"/>
            <p:cNvCxnSpPr>
              <a:cxnSpLocks noChangeShapeType="1"/>
              <a:stCxn id="28" idx="0"/>
              <a:endCxn id="23" idx="5"/>
            </p:cNvCxnSpPr>
            <p:nvPr/>
          </p:nvCxnSpPr>
          <p:spPr bwMode="auto">
            <a:xfrm rot="16200000" flipV="1">
              <a:off x="1222" y="2022"/>
              <a:ext cx="290" cy="27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87" y="2306"/>
              <a:ext cx="302" cy="29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i="1" dirty="0" smtClean="0">
                  <a:latin typeface="Times New Roman" pitchFamily="18" charset="0"/>
                </a:rPr>
                <a:t>a</a:t>
              </a:r>
              <a:endParaRPr lang="en-US" sz="2800" i="1" dirty="0">
                <a:latin typeface="Times New Roman" pitchFamily="18" charset="0"/>
              </a:endParaRPr>
            </a:p>
          </p:txBody>
        </p:sp>
        <p:cxnSp>
          <p:nvCxnSpPr>
            <p:cNvPr id="35" name="AutoShape 40"/>
            <p:cNvCxnSpPr>
              <a:cxnSpLocks noChangeShapeType="1"/>
              <a:stCxn id="34" idx="0"/>
              <a:endCxn id="23" idx="3"/>
            </p:cNvCxnSpPr>
            <p:nvPr/>
          </p:nvCxnSpPr>
          <p:spPr bwMode="auto">
            <a:xfrm rot="5400000" flipH="1" flipV="1">
              <a:off x="731" y="2022"/>
              <a:ext cx="290" cy="27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593662" y="4162057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20007" y="4167911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46082" y="4880997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63773" y="4868297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98245" y="5827344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56533" y="2542013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66336" y="3320731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82032" y="3320732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57111" y="4162056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17017" y="4042975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90177" y="2422805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71711" y="3242894"/>
            <a:ext cx="4762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he-I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6359"/>
            <a:ext cx="914399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/>
              <a:t>[ </a:t>
            </a:r>
            <a:r>
              <a:rPr lang="en-US" sz="4000" i="1" dirty="0" smtClean="0"/>
              <a:t>a b c d e </a:t>
            </a:r>
            <a:r>
              <a:rPr lang="en-US" sz="4000" dirty="0" smtClean="0"/>
              <a:t>]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xmlns="" val="31740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905359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Lists 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as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smtClean="0">
                <a:solidFill>
                  <a:schemeClr val="accent2"/>
                </a:solidFill>
              </a:rPr>
              <a:t>Trees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1349604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Maintain the items in a tree:</a:t>
            </a:r>
            <a:br>
              <a:rPr lang="en-US" sz="3200" dirty="0" smtClean="0"/>
            </a:br>
            <a:r>
              <a:rPr lang="en-US" sz="3200" i="1" dirty="0" err="1" smtClean="0"/>
              <a:t>i</a:t>
            </a:r>
            <a:r>
              <a:rPr lang="en-US" sz="3200" dirty="0" err="1" smtClean="0"/>
              <a:t>-th</a:t>
            </a:r>
            <a:r>
              <a:rPr lang="en-US" sz="3200" dirty="0" smtClean="0"/>
              <a:t> item in node of rank </a:t>
            </a:r>
            <a:r>
              <a:rPr lang="en-US" sz="3200" i="1" dirty="0" err="1" smtClean="0"/>
              <a:t>i</a:t>
            </a:r>
            <a:endParaRPr lang="he-IL" sz="32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918" y="255586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List-Node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solidFill>
                  <a:schemeClr val="accent2"/>
                </a:solidFill>
                <a:sym typeface="Wingdings" pitchFamily="2" charset="2"/>
              </a:rPr>
              <a:t>Tree-Node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-5160" y="3266196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Tree-Nodes have no explicit key</a:t>
            </a:r>
            <a:br>
              <a:rPr lang="en-US" sz="3200" dirty="0" smtClean="0"/>
            </a:br>
            <a:r>
              <a:rPr lang="en-US" sz="3200" dirty="0" smtClean="0"/>
              <a:t>(Implicitly maintained ranks play the role of keys)</a:t>
            </a:r>
            <a:endParaRPr lang="he-IL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7758" y="448795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Retrieve</a:t>
            </a:r>
            <a:r>
              <a:rPr lang="en-US" sz="3200" dirty="0" smtClean="0"/>
              <a:t>(</a:t>
            </a:r>
            <a:r>
              <a:rPr lang="en-US" sz="3200" i="1" dirty="0" err="1" smtClean="0"/>
              <a:t>L</a:t>
            </a:r>
            <a:r>
              <a:rPr lang="en-US" sz="3200" dirty="0" err="1" smtClean="0"/>
              <a:t>,</a:t>
            </a:r>
            <a:r>
              <a:rPr lang="en-US" sz="3200" i="1" dirty="0" err="1" smtClean="0"/>
              <a:t>i</a:t>
            </a:r>
            <a:r>
              <a:rPr lang="en-US" sz="3200" dirty="0" smtClean="0"/>
              <a:t>)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solidFill>
                  <a:schemeClr val="accent2"/>
                </a:solidFill>
                <a:sym typeface="Wingdings" pitchFamily="2" charset="2"/>
              </a:rPr>
              <a:t>Select</a:t>
            </a:r>
            <a:r>
              <a:rPr lang="en-US" sz="3200" dirty="0" smtClean="0">
                <a:sym typeface="Wingdings" pitchFamily="2" charset="2"/>
              </a:rPr>
              <a:t>(</a:t>
            </a:r>
            <a:r>
              <a:rPr lang="en-US" sz="3200" i="1" dirty="0" err="1" smtClean="0">
                <a:sym typeface="Wingdings" pitchFamily="2" charset="2"/>
              </a:rPr>
              <a:t>L</a:t>
            </a:r>
            <a:r>
              <a:rPr lang="en-US" sz="3200" dirty="0" err="1" smtClean="0">
                <a:sym typeface="Wingdings" pitchFamily="2" charset="2"/>
              </a:rPr>
              <a:t>,</a:t>
            </a:r>
            <a:r>
              <a:rPr lang="en-US" sz="3200" i="1" dirty="0" err="1" smtClean="0">
                <a:sym typeface="Wingdings" pitchFamily="2" charset="2"/>
              </a:rPr>
              <a:t>i</a:t>
            </a:r>
            <a:r>
              <a:rPr lang="en-US" sz="3200" dirty="0" smtClean="0">
                <a:sym typeface="Wingdings" pitchFamily="2" charset="2"/>
              </a:rPr>
              <a:t>)</a:t>
            </a:r>
            <a:endParaRPr lang="he-IL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20676" y="5198286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Select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2"/>
                </a:solidFill>
              </a:rPr>
              <a:t>Insert-</a:t>
            </a:r>
            <a:r>
              <a:rPr lang="en-US" sz="3200" dirty="0" err="1" smtClean="0">
                <a:solidFill>
                  <a:schemeClr val="accent2"/>
                </a:solidFill>
              </a:rPr>
              <a:t>Fixup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2"/>
                </a:solidFill>
              </a:rPr>
              <a:t>Delete-</a:t>
            </a:r>
            <a:r>
              <a:rPr lang="en-US" sz="3200" dirty="0" err="1" smtClean="0">
                <a:solidFill>
                  <a:schemeClr val="accent2"/>
                </a:solidFill>
              </a:rPr>
              <a:t>Fixup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/>
              <a:t>do not use keys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6616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2" grpId="0"/>
      <p:bldP spid="53" grpId="0"/>
      <p:bldP spid="54" grpId="0"/>
      <p:bldP spid="5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65502"/>
            <a:ext cx="9144000" cy="905359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Lists 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as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smtClean="0">
                <a:solidFill>
                  <a:schemeClr val="accent2"/>
                </a:solidFill>
              </a:rPr>
              <a:t>Trees: </a:t>
            </a:r>
            <a:r>
              <a:rPr lang="en-US" sz="4400" kern="0" dirty="0" smtClean="0"/>
              <a:t>Insert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676" y="1370280"/>
            <a:ext cx="91440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To insert a node </a:t>
            </a:r>
            <a:r>
              <a:rPr lang="en-US" sz="3200" i="1" dirty="0" smtClean="0"/>
              <a:t>z</a:t>
            </a:r>
            <a:r>
              <a:rPr lang="en-US" sz="3200" dirty="0" smtClean="0"/>
              <a:t> in the </a:t>
            </a:r>
            <a:r>
              <a:rPr lang="en-US" sz="3200" i="1" dirty="0" err="1" smtClean="0"/>
              <a:t>i</a:t>
            </a:r>
            <a:r>
              <a:rPr lang="en-US" sz="3200" dirty="0" err="1" smtClean="0"/>
              <a:t>-th</a:t>
            </a:r>
            <a:r>
              <a:rPr lang="en-US" sz="3200" dirty="0" smtClean="0"/>
              <a:t> position, where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&lt;</a:t>
            </a:r>
            <a:r>
              <a:rPr lang="en-US" sz="3200" i="1" dirty="0" smtClean="0"/>
              <a:t>n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smtClean="0"/>
              <a:t>Find the current node of rank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.</a:t>
            </a:r>
          </a:p>
          <a:p>
            <a:pPr algn="ctr"/>
            <a:r>
              <a:rPr lang="en-US" sz="3200" dirty="0" smtClean="0">
                <a:sym typeface="Symbol"/>
              </a:rPr>
              <a:t>If it has no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left</a:t>
            </a:r>
            <a:r>
              <a:rPr lang="en-US" sz="3200" dirty="0" smtClean="0">
                <a:sym typeface="Symbol"/>
              </a:rPr>
              <a:t> child, make </a:t>
            </a:r>
            <a:r>
              <a:rPr lang="en-US" sz="3200" i="1" dirty="0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its </a:t>
            </a:r>
            <a:r>
              <a:rPr lang="en-US" sz="3200" dirty="0" smtClean="0">
                <a:solidFill>
                  <a:srgbClr val="00B050"/>
                </a:solidFill>
                <a:sym typeface="Symbol"/>
              </a:rPr>
              <a:t>left</a:t>
            </a:r>
            <a:r>
              <a:rPr lang="en-US" sz="3200" dirty="0" smtClean="0">
                <a:sym typeface="Symbol"/>
              </a:rPr>
              <a:t> child.</a:t>
            </a:r>
          </a:p>
          <a:p>
            <a:pPr algn="ctr"/>
            <a:r>
              <a:rPr lang="en-US" sz="3200" dirty="0" smtClean="0">
                <a:sym typeface="Symbol"/>
              </a:rPr>
              <a:t>Otherwise, find its predecessor </a:t>
            </a:r>
          </a:p>
          <a:p>
            <a:pPr algn="ctr"/>
            <a:r>
              <a:rPr lang="en-US" sz="3200" dirty="0" smtClean="0">
                <a:sym typeface="Symbol"/>
              </a:rPr>
              <a:t>and make </a:t>
            </a:r>
            <a:r>
              <a:rPr lang="en-US" sz="3200" i="1" dirty="0" smtClean="0">
                <a:sym typeface="Symbol"/>
              </a:rPr>
              <a:t>z</a:t>
            </a:r>
            <a:r>
              <a:rPr lang="en-US" sz="3200" dirty="0" smtClean="0">
                <a:sym typeface="Symbol"/>
              </a:rPr>
              <a:t> its </a:t>
            </a:r>
            <a:r>
              <a:rPr lang="en-US" sz="3200" dirty="0" smtClean="0">
                <a:solidFill>
                  <a:srgbClr val="C00000"/>
                </a:solidFill>
                <a:sym typeface="Symbol"/>
              </a:rPr>
              <a:t>right</a:t>
            </a:r>
            <a:r>
              <a:rPr lang="en-US" sz="3200" dirty="0" smtClean="0">
                <a:sym typeface="Symbol"/>
              </a:rPr>
              <a:t> child.</a:t>
            </a:r>
            <a:endParaRPr lang="en-US" sz="3200" dirty="0"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971396"/>
            <a:ext cx="9144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To insert a node </a:t>
            </a:r>
            <a:r>
              <a:rPr lang="en-US" sz="3200" i="1" dirty="0" smtClean="0"/>
              <a:t>z</a:t>
            </a:r>
            <a:r>
              <a:rPr lang="en-US" sz="3200" dirty="0" smtClean="0"/>
              <a:t> in the last position (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=n)</a:t>
            </a:r>
            <a:r>
              <a:rPr lang="en-US" sz="3200" dirty="0" smtClean="0"/>
              <a:t>:</a:t>
            </a:r>
          </a:p>
          <a:p>
            <a:pPr algn="ctr"/>
            <a:r>
              <a:rPr lang="en-US" sz="3200" dirty="0" smtClean="0"/>
              <a:t>Find the last node and</a:t>
            </a:r>
          </a:p>
          <a:p>
            <a:pPr algn="ctr"/>
            <a:r>
              <a:rPr lang="en-US" sz="3200" dirty="0" smtClean="0"/>
              <a:t>make </a:t>
            </a:r>
            <a:r>
              <a:rPr lang="en-US" sz="3200" i="1" dirty="0" smtClean="0"/>
              <a:t>z</a:t>
            </a:r>
            <a:r>
              <a:rPr lang="en-US" sz="3200" dirty="0" smtClean="0"/>
              <a:t> its </a:t>
            </a:r>
            <a:r>
              <a:rPr lang="en-US" sz="3200" dirty="0" smtClean="0">
                <a:solidFill>
                  <a:srgbClr val="00B050"/>
                </a:solidFill>
              </a:rPr>
              <a:t>left</a:t>
            </a:r>
            <a:r>
              <a:rPr lang="en-US" sz="3200" dirty="0" smtClean="0"/>
              <a:t> 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16" y="5549612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Fix the </a:t>
            </a:r>
            <a:r>
              <a:rPr lang="en-US" sz="3200" dirty="0" smtClean="0"/>
              <a:t>tree (</a:t>
            </a:r>
            <a:r>
              <a:rPr lang="en-US" sz="3200" dirty="0" smtClean="0">
                <a:solidFill>
                  <a:schemeClr val="accent2"/>
                </a:solidFill>
              </a:rPr>
              <a:t>Insert-</a:t>
            </a:r>
            <a:r>
              <a:rPr lang="en-US" sz="3200" dirty="0" err="1" smtClean="0">
                <a:solidFill>
                  <a:schemeClr val="accent2"/>
                </a:solidFill>
              </a:rPr>
              <a:t>Fixup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30104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73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65502"/>
            <a:ext cx="9144000" cy="905359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Lists 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as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smtClean="0">
                <a:solidFill>
                  <a:schemeClr val="accent2"/>
                </a:solidFill>
              </a:rPr>
              <a:t>Trees: </a:t>
            </a:r>
            <a:r>
              <a:rPr lang="en-US" sz="4400" kern="0" dirty="0" smtClean="0"/>
              <a:t>Delete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676" y="160275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Delete a node </a:t>
            </a:r>
            <a:r>
              <a:rPr lang="en-US" sz="3200" i="1" dirty="0" smtClean="0"/>
              <a:t>z</a:t>
            </a:r>
            <a:r>
              <a:rPr lang="en-US" sz="3200" dirty="0" smtClean="0"/>
              <a:t> in the same way</a:t>
            </a:r>
            <a:br>
              <a:rPr lang="en-US" sz="3200" dirty="0" smtClean="0"/>
            </a:br>
            <a:r>
              <a:rPr lang="en-US" sz="3200" dirty="0" smtClean="0"/>
              <a:t>a node is removed from a search tree</a:t>
            </a:r>
            <a:endParaRPr lang="en-US" sz="32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38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F6345-ED94-40A6-9B8C-0F501178A775}" type="slidenum">
              <a:rPr lang="he-IL"/>
              <a:pPr/>
              <a:t>74</a:t>
            </a:fld>
            <a:endParaRPr lang="da-DK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2660"/>
            <a:ext cx="9144000" cy="1050488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Implementation</a:t>
            </a:r>
            <a:r>
              <a:rPr lang="en-US" sz="4400" dirty="0" smtClean="0">
                <a:solidFill>
                  <a:srgbClr val="33CC33"/>
                </a:solidFill>
              </a:rPr>
              <a:t> of lists</a:t>
            </a:r>
            <a:endParaRPr lang="en-US" sz="4400" dirty="0">
              <a:solidFill>
                <a:schemeClr val="accent6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1911188"/>
              </p:ext>
            </p:extLst>
          </p:nvPr>
        </p:nvGraphicFramePr>
        <p:xfrm>
          <a:off x="778175" y="1492903"/>
          <a:ext cx="7608182" cy="441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862"/>
                <a:gridCol w="1632857"/>
                <a:gridCol w="1580606"/>
                <a:gridCol w="1632857"/>
              </a:tblGrid>
              <a:tr h="738614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000" dirty="0" smtClean="0"/>
                        <a:t>Circular</a:t>
                      </a:r>
                      <a:br>
                        <a:rPr lang="en-US" sz="3000" dirty="0" smtClean="0"/>
                      </a:br>
                      <a:r>
                        <a:rPr lang="en-US" sz="3000" dirty="0" smtClean="0"/>
                        <a:t> arrays</a:t>
                      </a:r>
                      <a:endParaRPr lang="he-IL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Doubly</a:t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Linked lists</a:t>
                      </a:r>
                      <a:endParaRPr lang="he-I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Red-Black</a:t>
                      </a:r>
                      <a:r>
                        <a:rPr lang="en-US" sz="2800" baseline="0" dirty="0" smtClean="0"/>
                        <a:t> Trees</a:t>
                      </a:r>
                      <a:endParaRPr lang="he-IL" sz="2800" dirty="0"/>
                    </a:p>
                  </a:txBody>
                  <a:tcPr anchor="ctr"/>
                </a:tc>
              </a:tr>
              <a:tr h="738614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Insert/Delete-First</a:t>
                      </a:r>
                      <a:br>
                        <a:rPr lang="en-US" sz="2400" dirty="0" smtClean="0">
                          <a:solidFill>
                            <a:schemeClr val="accent6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chemeClr val="accent6"/>
                          </a:solidFill>
                        </a:rPr>
                        <a:t>Insert/Delete-Last</a:t>
                      </a:r>
                      <a:endParaRPr lang="he-IL" sz="24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O(1)</a:t>
                      </a:r>
                      <a:endParaRPr lang="he-IL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/>
                        <a:t>O(1)</a:t>
                      </a:r>
                      <a:endParaRPr lang="he-I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en-US" sz="32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he-IL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38614"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Insert/Delete(</a:t>
                      </a:r>
                      <a:r>
                        <a:rPr lang="en-US" sz="3200" i="1" dirty="0" err="1" smtClean="0">
                          <a:solidFill>
                            <a:schemeClr val="accent6"/>
                          </a:solidFill>
                        </a:rPr>
                        <a:t>i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)</a:t>
                      </a:r>
                      <a:endParaRPr lang="he-IL" sz="32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+1)</a:t>
                      </a:r>
                      <a:endParaRPr lang="he-IL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/>
                        <a:t>O(</a:t>
                      </a:r>
                      <a:r>
                        <a:rPr lang="en-US" sz="3200" i="1" dirty="0" smtClean="0"/>
                        <a:t>i</a:t>
                      </a:r>
                      <a:r>
                        <a:rPr lang="en-US" sz="3200" dirty="0" smtClean="0"/>
                        <a:t>+1)</a:t>
                      </a:r>
                      <a:endParaRPr lang="he-I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en-US" sz="32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he-IL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38614"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Retrieve(</a:t>
                      </a:r>
                      <a:r>
                        <a:rPr lang="en-US" sz="3200" i="1" dirty="0" err="1" smtClean="0">
                          <a:solidFill>
                            <a:schemeClr val="accent6"/>
                          </a:solidFill>
                        </a:rPr>
                        <a:t>i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)</a:t>
                      </a:r>
                      <a:endParaRPr lang="he-IL" sz="32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O(1)</a:t>
                      </a:r>
                      <a:endParaRPr lang="he-IL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/>
                        <a:t>O(</a:t>
                      </a:r>
                      <a:r>
                        <a:rPr lang="en-US" sz="3200" i="1" dirty="0" smtClean="0"/>
                        <a:t>i</a:t>
                      </a:r>
                      <a:r>
                        <a:rPr lang="en-US" sz="3200" dirty="0" smtClean="0"/>
                        <a:t>+1)</a:t>
                      </a:r>
                      <a:endParaRPr lang="he-I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en-US" sz="32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he-IL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738614"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err="1" smtClean="0">
                          <a:solidFill>
                            <a:schemeClr val="accent6"/>
                          </a:solidFill>
                        </a:rPr>
                        <a:t>Concat</a:t>
                      </a:r>
                      <a:endParaRPr lang="he-IL" sz="32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O(</a:t>
                      </a:r>
                      <a:r>
                        <a:rPr lang="en-US" sz="32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+1)</a:t>
                      </a:r>
                      <a:endParaRPr lang="he-IL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200" dirty="0" smtClean="0"/>
                        <a:t>O(1)</a:t>
                      </a:r>
                      <a:endParaRPr lang="he-IL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O(log </a:t>
                      </a:r>
                      <a:r>
                        <a:rPr lang="en-US" sz="32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he-IL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8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75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56972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AVL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G.M. </a:t>
            </a:r>
            <a:r>
              <a:rPr lang="en-US" sz="3200" b="1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delson-</a:t>
            </a:r>
            <a:r>
              <a:rPr lang="en-US" sz="3200" b="1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elskii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and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E.M. </a:t>
            </a:r>
            <a:r>
              <a:rPr lang="en-US" sz="32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andis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(1962)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448056" y="3126942"/>
            <a:ext cx="2286000" cy="2971800"/>
          </a:xfrm>
          <a:prstGeom prst="triangl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 bwMode="auto">
          <a:xfrm>
            <a:off x="2929128" y="3126942"/>
            <a:ext cx="1789176" cy="2325929"/>
          </a:xfrm>
          <a:prstGeom prst="triangl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476756" y="3051048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709416" y="3057144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2616708" y="2228088"/>
            <a:ext cx="228600" cy="2286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8" idx="3"/>
            <a:endCxn id="6" idx="7"/>
          </p:cNvCxnSpPr>
          <p:nvPr/>
        </p:nvCxnSpPr>
        <p:spPr bwMode="auto">
          <a:xfrm rot="5400000">
            <a:off x="1830374" y="2264714"/>
            <a:ext cx="661316" cy="97830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8" idx="5"/>
            <a:endCxn id="7" idx="1"/>
          </p:cNvCxnSpPr>
          <p:nvPr/>
        </p:nvCxnSpPr>
        <p:spPr bwMode="auto">
          <a:xfrm rot="16200000" flipH="1">
            <a:off x="2943656" y="2291384"/>
            <a:ext cx="667412" cy="93106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33984" y="2938272"/>
            <a:ext cx="8168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k</a:t>
            </a:r>
            <a:r>
              <a:rPr lang="en-US" dirty="0" smtClean="0"/>
              <a:t>−1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3931920" y="2944368"/>
            <a:ext cx="8168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k</a:t>
            </a:r>
            <a:r>
              <a:rPr lang="en-US" dirty="0" smtClean="0"/>
              <a:t>−2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956816" y="2078736"/>
            <a:ext cx="8168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i="1" dirty="0" smtClean="0"/>
              <a:t>k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5340096" y="2279904"/>
            <a:ext cx="31821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The depth of two siblings differs by at most 1</a:t>
            </a:r>
            <a:endParaRPr lang="he-IL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58384" y="4175760"/>
            <a:ext cx="31821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Need only one extra bit per node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76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56972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AVL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G.M. </a:t>
            </a:r>
            <a:r>
              <a:rPr lang="en-US" sz="3200" b="1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delson-</a:t>
            </a:r>
            <a:r>
              <a:rPr lang="en-US" sz="3200" b="1" kern="0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elskii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and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E.M. </a:t>
            </a:r>
            <a:r>
              <a:rPr lang="en-US" sz="32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L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andis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(1962)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07136" y="2005584"/>
            <a:ext cx="2474976" cy="2237232"/>
            <a:chOff x="679417" y="1975344"/>
            <a:chExt cx="4521114" cy="4086822"/>
          </a:xfrm>
        </p:grpSpPr>
        <p:sp>
          <p:nvSpPr>
            <p:cNvPr id="4" name="Isosceles Triangle 3"/>
            <p:cNvSpPr/>
            <p:nvPr/>
          </p:nvSpPr>
          <p:spPr bwMode="auto">
            <a:xfrm>
              <a:off x="740664" y="3090366"/>
              <a:ext cx="2286000" cy="2971800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Isosceles Triangle 4"/>
            <p:cNvSpPr>
              <a:spLocks noChangeAspect="1"/>
            </p:cNvSpPr>
            <p:nvPr/>
          </p:nvSpPr>
          <p:spPr bwMode="auto">
            <a:xfrm>
              <a:off x="3221736" y="3090366"/>
              <a:ext cx="1789176" cy="2325929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1769364" y="3014472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4002024" y="3020568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2909316" y="2191512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>
              <a:stCxn id="8" idx="3"/>
              <a:endCxn id="6" idx="7"/>
            </p:cNvCxnSpPr>
            <p:nvPr/>
          </p:nvCxnSpPr>
          <p:spPr bwMode="auto">
            <a:xfrm rot="5400000">
              <a:off x="2122982" y="2228138"/>
              <a:ext cx="661316" cy="97830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8" idx="5"/>
              <a:endCxn id="7" idx="1"/>
            </p:cNvCxnSpPr>
            <p:nvPr/>
          </p:nvCxnSpPr>
          <p:spPr bwMode="auto">
            <a:xfrm rot="16200000" flipH="1">
              <a:off x="3236264" y="2254808"/>
              <a:ext cx="667412" cy="93106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79417" y="2901695"/>
              <a:ext cx="1064039" cy="61844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i="1" dirty="0" smtClean="0"/>
                <a:t>k</a:t>
              </a:r>
              <a:r>
                <a:rPr lang="en-US" sz="1600" dirty="0" smtClean="0"/>
                <a:t>−1</a:t>
              </a:r>
              <a:endParaRPr lang="he-IL" sz="1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24527" y="2907793"/>
              <a:ext cx="976004" cy="61844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i="1" dirty="0" smtClean="0"/>
                <a:t>k</a:t>
              </a:r>
              <a:r>
                <a:rPr lang="en-US" sz="1600" dirty="0" smtClean="0"/>
                <a:t>−2</a:t>
              </a:r>
              <a:endParaRPr lang="he-IL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82610" y="1975344"/>
              <a:ext cx="816865" cy="61844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i="1" dirty="0" smtClean="0"/>
                <a:t>k</a:t>
              </a:r>
              <a:endParaRPr lang="he-IL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35680" y="2182368"/>
            <a:ext cx="519379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i="1" dirty="0" err="1" smtClean="0">
                <a:solidFill>
                  <a:schemeClr val="accent2"/>
                </a:solidFill>
              </a:rPr>
              <a:t>S</a:t>
            </a:r>
            <a:r>
              <a:rPr lang="en-US" sz="3200" i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– </a:t>
            </a:r>
            <a:r>
              <a:rPr lang="en-US" sz="3200" dirty="0" smtClean="0"/>
              <a:t>minimal number of nodes in an AVL tree of depth </a:t>
            </a:r>
            <a:r>
              <a:rPr lang="en-US" sz="3200" i="1" dirty="0" smtClean="0">
                <a:solidFill>
                  <a:schemeClr val="accent2"/>
                </a:solidFill>
              </a:rPr>
              <a:t>k</a:t>
            </a:r>
            <a:endParaRPr lang="he-IL" sz="3200" i="1" dirty="0">
              <a:solidFill>
                <a:schemeClr val="accent2"/>
              </a:solidFill>
            </a:endParaRPr>
          </a:p>
        </p:txBody>
      </p: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411214" y="3650488"/>
            <a:ext cx="3634885" cy="360680"/>
          </a:xfrm>
          <a:prstGeom prst="rect">
            <a:avLst/>
          </a:prstGeom>
        </p:spPr>
      </p:pic>
      <p:pic>
        <p:nvPicPr>
          <p:cNvPr id="23" name="Picture 2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4515269" y="4266183"/>
            <a:ext cx="3560885" cy="360404"/>
          </a:xfrm>
          <a:prstGeom prst="rect">
            <a:avLst/>
          </a:prstGeom>
          <a:noFill/>
          <a:ln/>
          <a:effectLst/>
        </p:spPr>
      </p:pic>
      <p:pic>
        <p:nvPicPr>
          <p:cNvPr id="26" name="Picture 25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548698" y="4918454"/>
            <a:ext cx="2607750" cy="868495"/>
          </a:xfrm>
          <a:prstGeom prst="rect">
            <a:avLst/>
          </a:prstGeom>
          <a:noFill/>
          <a:ln/>
          <a:effectLst/>
        </p:spPr>
      </p:pic>
      <p:pic>
        <p:nvPicPr>
          <p:cNvPr id="29" name="Picture 28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5872680" y="6064503"/>
            <a:ext cx="1833615" cy="468110"/>
          </a:xfrm>
          <a:prstGeom prst="rect">
            <a:avLst/>
          </a:prstGeom>
          <a:noFill/>
          <a:ln/>
          <a:effectLst/>
        </p:spPr>
      </p:pic>
      <p:pic>
        <p:nvPicPr>
          <p:cNvPr id="31" name="Picture 30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222571" y="4772151"/>
            <a:ext cx="4709163" cy="431439"/>
          </a:xfrm>
          <a:prstGeom prst="rect">
            <a:avLst/>
          </a:prstGeom>
          <a:noFill/>
          <a:ln/>
          <a:effectLst/>
        </p:spPr>
      </p:pic>
      <p:sp>
        <p:nvSpPr>
          <p:cNvPr id="32" name="TextBox 31"/>
          <p:cNvSpPr txBox="1"/>
          <p:nvPr/>
        </p:nvSpPr>
        <p:spPr>
          <a:xfrm>
            <a:off x="304800" y="5230368"/>
            <a:ext cx="454761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Balance maintained through rotations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77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56972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Trees (Self-adjusting trees)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Sleator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Tarjan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(1983)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93852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Do not maintain any balance!</a:t>
            </a:r>
            <a:endParaRPr lang="he-IL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096" y="2610574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When a node is accessed, </a:t>
            </a:r>
            <a:r>
              <a:rPr lang="en-US" sz="3200" b="1" dirty="0" smtClean="0">
                <a:solidFill>
                  <a:srgbClr val="7030A0"/>
                </a:solidFill>
              </a:rPr>
              <a:t>splay</a:t>
            </a:r>
            <a:r>
              <a:rPr lang="en-US" sz="3200" dirty="0" smtClean="0"/>
              <a:t> it to the root</a:t>
            </a:r>
            <a:endParaRPr lang="he-IL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328262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A node is splayed using a sequence of </a:t>
            </a:r>
            <a:br>
              <a:rPr lang="en-US" sz="3200" dirty="0" smtClean="0"/>
            </a:br>
            <a:r>
              <a:rPr lang="en-US" sz="3200" b="1" dirty="0" err="1" smtClean="0">
                <a:solidFill>
                  <a:srgbClr val="00B050"/>
                </a:solidFill>
              </a:rPr>
              <a:t>zig-zig</a:t>
            </a:r>
            <a:r>
              <a:rPr lang="en-US" sz="3200" dirty="0" smtClean="0"/>
              <a:t> and </a:t>
            </a:r>
            <a:r>
              <a:rPr lang="en-US" sz="3200" b="1" dirty="0" err="1" smtClean="0">
                <a:solidFill>
                  <a:srgbClr val="00B050"/>
                </a:solidFill>
              </a:rPr>
              <a:t>zig-</a:t>
            </a:r>
            <a:r>
              <a:rPr lang="en-US" sz="3200" b="1" dirty="0" err="1" smtClean="0">
                <a:solidFill>
                  <a:srgbClr val="FF0000"/>
                </a:solidFill>
              </a:rPr>
              <a:t>zag</a:t>
            </a:r>
            <a:r>
              <a:rPr lang="en-US" sz="3200" dirty="0" smtClean="0"/>
              <a:t> steps</a:t>
            </a:r>
            <a:endParaRPr lang="he-IL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4447109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Amortized cost of each operation is </a:t>
            </a:r>
            <a:r>
              <a:rPr lang="en-US" sz="3200" dirty="0" smtClean="0">
                <a:solidFill>
                  <a:schemeClr val="accent2"/>
                </a:solidFill>
              </a:rPr>
              <a:t>O(log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" y="511915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Total cost of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 operation is </a:t>
            </a:r>
            <a:r>
              <a:rPr lang="en-US" sz="3200" dirty="0" smtClean="0">
                <a:solidFill>
                  <a:schemeClr val="accent2"/>
                </a:solidFill>
              </a:rPr>
              <a:t>O(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 log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Many other amazing properties</a:t>
            </a:r>
            <a:endParaRPr lang="he-IL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8" grpId="0"/>
      <p:bldP spid="39" grpId="0"/>
      <p:bldP spid="4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78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935736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Zig-Zig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762000" y="1853184"/>
            <a:ext cx="2980944" cy="3032760"/>
            <a:chOff x="676656" y="2316480"/>
            <a:chExt cx="2980944" cy="303276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2362200" y="23164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z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1866900" y="30149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1371600" y="37134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Connector 40"/>
            <p:cNvCxnSpPr>
              <a:stCxn id="34" idx="3"/>
              <a:endCxn id="35" idx="7"/>
            </p:cNvCxnSpPr>
            <p:nvPr/>
          </p:nvCxnSpPr>
          <p:spPr bwMode="auto">
            <a:xfrm rot="5400000">
              <a:off x="2063837" y="271661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35" idx="3"/>
              <a:endCxn id="36" idx="7"/>
            </p:cNvCxnSpPr>
            <p:nvPr/>
          </p:nvCxnSpPr>
          <p:spPr bwMode="auto">
            <a:xfrm rot="5400000">
              <a:off x="1568537" y="341511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Isosceles Triangle 46"/>
            <p:cNvSpPr/>
            <p:nvPr/>
          </p:nvSpPr>
          <p:spPr bwMode="auto">
            <a:xfrm>
              <a:off x="676656" y="443484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A</a:t>
              </a:r>
              <a:endParaRPr lang="he-IL" b="1" i="1" dirty="0" smtClean="0"/>
            </a:p>
          </p:txBody>
        </p:sp>
        <p:cxnSp>
          <p:nvCxnSpPr>
            <p:cNvPr id="51" name="Straight Connector 50"/>
            <p:cNvCxnSpPr>
              <a:stCxn id="36" idx="3"/>
              <a:endCxn id="47" idx="0"/>
            </p:cNvCxnSpPr>
            <p:nvPr/>
          </p:nvCxnSpPr>
          <p:spPr bwMode="auto">
            <a:xfrm rot="5400000">
              <a:off x="990728" y="4002746"/>
              <a:ext cx="422823" cy="44136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Isosceles Triangle 54"/>
            <p:cNvSpPr/>
            <p:nvPr/>
          </p:nvSpPr>
          <p:spPr bwMode="auto">
            <a:xfrm>
              <a:off x="3048000" y="3023616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b="1" i="1" dirty="0" smtClean="0"/>
                <a:t>D</a:t>
              </a:r>
              <a:endParaRPr lang="he-IL" b="1" i="1" dirty="0" smtClean="0"/>
            </a:p>
          </p:txBody>
        </p:sp>
        <p:sp>
          <p:nvSpPr>
            <p:cNvPr id="56" name="Isosceles Triangle 55"/>
            <p:cNvSpPr/>
            <p:nvPr/>
          </p:nvSpPr>
          <p:spPr bwMode="auto">
            <a:xfrm>
              <a:off x="2438400" y="3697224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C</a:t>
              </a:r>
              <a:endParaRPr lang="he-IL" b="1" i="1" dirty="0" smtClean="0"/>
            </a:p>
          </p:txBody>
        </p:sp>
        <p:cxnSp>
          <p:nvCxnSpPr>
            <p:cNvPr id="59" name="Straight Connector 58"/>
            <p:cNvCxnSpPr>
              <a:stCxn id="34" idx="5"/>
              <a:endCxn id="55" idx="0"/>
            </p:cNvCxnSpPr>
            <p:nvPr/>
          </p:nvCxnSpPr>
          <p:spPr bwMode="auto">
            <a:xfrm rot="16200000" flipH="1">
              <a:off x="2802469" y="2473284"/>
              <a:ext cx="408599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5" idx="5"/>
              <a:endCxn id="56" idx="0"/>
            </p:cNvCxnSpPr>
            <p:nvPr/>
          </p:nvCxnSpPr>
          <p:spPr bwMode="auto">
            <a:xfrm rot="16200000" flipH="1">
              <a:off x="2262465" y="3216488"/>
              <a:ext cx="383707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Isosceles Triangle 62"/>
            <p:cNvSpPr/>
            <p:nvPr/>
          </p:nvSpPr>
          <p:spPr bwMode="auto">
            <a:xfrm>
              <a:off x="1798320" y="4422648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B</a:t>
              </a:r>
              <a:endParaRPr lang="he-IL" b="1" i="1" dirty="0" smtClean="0"/>
            </a:p>
          </p:txBody>
        </p:sp>
        <p:cxnSp>
          <p:nvCxnSpPr>
            <p:cNvPr id="64" name="Straight Connector 63"/>
            <p:cNvCxnSpPr>
              <a:stCxn id="36" idx="5"/>
              <a:endCxn id="63" idx="0"/>
            </p:cNvCxnSpPr>
            <p:nvPr/>
          </p:nvCxnSpPr>
          <p:spPr bwMode="auto">
            <a:xfrm rot="16200000" flipH="1">
              <a:off x="1681313" y="4000840"/>
              <a:ext cx="410631" cy="43298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8" name="Group 67"/>
          <p:cNvGrpSpPr/>
          <p:nvPr/>
        </p:nvGrpSpPr>
        <p:grpSpPr>
          <a:xfrm flipH="1">
            <a:off x="5413248" y="1920240"/>
            <a:ext cx="2980944" cy="3032760"/>
            <a:chOff x="676656" y="2316480"/>
            <a:chExt cx="2980944" cy="3032760"/>
          </a:xfrm>
        </p:grpSpPr>
        <p:sp>
          <p:nvSpPr>
            <p:cNvPr id="69" name="Oval 68"/>
            <p:cNvSpPr>
              <a:spLocks noChangeAspect="1"/>
            </p:cNvSpPr>
            <p:nvPr/>
          </p:nvSpPr>
          <p:spPr bwMode="auto">
            <a:xfrm>
              <a:off x="2362200" y="23164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 bwMode="auto">
            <a:xfrm>
              <a:off x="1866900" y="30149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 bwMode="auto">
            <a:xfrm>
              <a:off x="1371600" y="371348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z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72" name="Straight Connector 71"/>
            <p:cNvCxnSpPr>
              <a:stCxn id="69" idx="3"/>
              <a:endCxn id="70" idx="7"/>
            </p:cNvCxnSpPr>
            <p:nvPr/>
          </p:nvCxnSpPr>
          <p:spPr bwMode="auto">
            <a:xfrm rot="5400000">
              <a:off x="2063837" y="271661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70" idx="3"/>
              <a:endCxn id="71" idx="7"/>
            </p:cNvCxnSpPr>
            <p:nvPr/>
          </p:nvCxnSpPr>
          <p:spPr bwMode="auto">
            <a:xfrm rot="5400000">
              <a:off x="1568537" y="3415117"/>
              <a:ext cx="451184" cy="24798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Isosceles Triangle 73"/>
            <p:cNvSpPr/>
            <p:nvPr/>
          </p:nvSpPr>
          <p:spPr bwMode="auto">
            <a:xfrm>
              <a:off x="676656" y="443484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D</a:t>
              </a:r>
              <a:endParaRPr lang="he-IL" b="1" i="1" dirty="0" smtClean="0"/>
            </a:p>
          </p:txBody>
        </p:sp>
        <p:cxnSp>
          <p:nvCxnSpPr>
            <p:cNvPr id="75" name="Straight Connector 74"/>
            <p:cNvCxnSpPr>
              <a:stCxn id="71" idx="3"/>
              <a:endCxn id="74" idx="0"/>
            </p:cNvCxnSpPr>
            <p:nvPr/>
          </p:nvCxnSpPr>
          <p:spPr bwMode="auto">
            <a:xfrm rot="5400000">
              <a:off x="990728" y="4002746"/>
              <a:ext cx="422823" cy="44136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Isosceles Triangle 75"/>
            <p:cNvSpPr/>
            <p:nvPr/>
          </p:nvSpPr>
          <p:spPr bwMode="auto">
            <a:xfrm>
              <a:off x="3048000" y="3023616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b="1" i="1" dirty="0" smtClean="0"/>
                <a:t>A</a:t>
              </a:r>
              <a:endParaRPr lang="he-IL" b="1" i="1" dirty="0" smtClean="0"/>
            </a:p>
          </p:txBody>
        </p:sp>
        <p:sp>
          <p:nvSpPr>
            <p:cNvPr id="77" name="Isosceles Triangle 76"/>
            <p:cNvSpPr/>
            <p:nvPr/>
          </p:nvSpPr>
          <p:spPr bwMode="auto">
            <a:xfrm>
              <a:off x="2438400" y="3697224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B</a:t>
              </a:r>
              <a:endParaRPr lang="he-IL" b="1" i="1" dirty="0" smtClean="0"/>
            </a:p>
          </p:txBody>
        </p:sp>
        <p:cxnSp>
          <p:nvCxnSpPr>
            <p:cNvPr id="78" name="Straight Connector 77"/>
            <p:cNvCxnSpPr>
              <a:stCxn id="69" idx="5"/>
              <a:endCxn id="76" idx="0"/>
            </p:cNvCxnSpPr>
            <p:nvPr/>
          </p:nvCxnSpPr>
          <p:spPr bwMode="auto">
            <a:xfrm rot="16200000" flipH="1">
              <a:off x="2802469" y="2473284"/>
              <a:ext cx="408599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70" idx="5"/>
              <a:endCxn id="77" idx="0"/>
            </p:cNvCxnSpPr>
            <p:nvPr/>
          </p:nvCxnSpPr>
          <p:spPr bwMode="auto">
            <a:xfrm rot="16200000" flipH="1">
              <a:off x="2262465" y="3216488"/>
              <a:ext cx="383707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Isosceles Triangle 79"/>
            <p:cNvSpPr/>
            <p:nvPr/>
          </p:nvSpPr>
          <p:spPr bwMode="auto">
            <a:xfrm>
              <a:off x="1798320" y="4422648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C</a:t>
              </a:r>
              <a:endParaRPr lang="he-IL" b="1" i="1" dirty="0" smtClean="0"/>
            </a:p>
          </p:txBody>
        </p:sp>
        <p:cxnSp>
          <p:nvCxnSpPr>
            <p:cNvPr id="81" name="Straight Connector 80"/>
            <p:cNvCxnSpPr>
              <a:stCxn id="71" idx="5"/>
              <a:endCxn id="80" idx="0"/>
            </p:cNvCxnSpPr>
            <p:nvPr/>
          </p:nvCxnSpPr>
          <p:spPr bwMode="auto">
            <a:xfrm rot="16200000" flipH="1">
              <a:off x="1681313" y="4000840"/>
              <a:ext cx="410631" cy="43298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Right Arrow 81"/>
          <p:cNvSpPr/>
          <p:nvPr/>
        </p:nvSpPr>
        <p:spPr bwMode="auto">
          <a:xfrm>
            <a:off x="4242816" y="3169920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540105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Rotate </a:t>
            </a:r>
            <a:r>
              <a:rPr lang="en-US" sz="3200" i="1" dirty="0" smtClean="0"/>
              <a:t>y</a:t>
            </a:r>
            <a:r>
              <a:rPr lang="en-US" sz="3200" dirty="0" smtClean="0"/>
              <a:t>-</a:t>
            </a:r>
            <a:r>
              <a:rPr lang="en-US" sz="3200" i="1" dirty="0" smtClean="0"/>
              <a:t>z</a:t>
            </a:r>
            <a:r>
              <a:rPr lang="en-US" sz="3200" dirty="0" smtClean="0"/>
              <a:t> left, then rotate </a:t>
            </a:r>
            <a:r>
              <a:rPr lang="en-US" sz="3200" i="1" dirty="0" smtClean="0"/>
              <a:t>x</a:t>
            </a:r>
            <a:r>
              <a:rPr lang="en-US" sz="3200" dirty="0" smtClean="0"/>
              <a:t>-</a:t>
            </a:r>
            <a:r>
              <a:rPr lang="en-US" sz="3200" i="1" dirty="0" smtClean="0"/>
              <a:t>y</a:t>
            </a:r>
            <a:r>
              <a:rPr lang="en-US" sz="3200" dirty="0" smtClean="0"/>
              <a:t> left </a:t>
            </a:r>
            <a:endParaRPr lang="he-I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79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935736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Zig-Zag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6" name="Group 85"/>
          <p:cNvGrpSpPr/>
          <p:nvPr/>
        </p:nvGrpSpPr>
        <p:grpSpPr>
          <a:xfrm flipH="1">
            <a:off x="627888" y="1853184"/>
            <a:ext cx="2980944" cy="3032760"/>
            <a:chOff x="627888" y="1853184"/>
            <a:chExt cx="2980944" cy="303276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2313432" y="1853184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z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Straight Connector 40"/>
            <p:cNvCxnSpPr>
              <a:stCxn id="34" idx="3"/>
              <a:endCxn id="35" idx="1"/>
            </p:cNvCxnSpPr>
            <p:nvPr/>
          </p:nvCxnSpPr>
          <p:spPr bwMode="auto">
            <a:xfrm rot="5400000">
              <a:off x="1835618" y="2073870"/>
              <a:ext cx="451184" cy="606886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Isosceles Triangle 54"/>
            <p:cNvSpPr/>
            <p:nvPr/>
          </p:nvSpPr>
          <p:spPr bwMode="auto">
            <a:xfrm>
              <a:off x="2999232" y="256032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b="1" i="1" dirty="0" smtClean="0"/>
                <a:t>A</a:t>
              </a:r>
              <a:endParaRPr lang="he-IL" b="1" i="1" dirty="0" smtClean="0"/>
            </a:p>
          </p:txBody>
        </p:sp>
        <p:cxnSp>
          <p:nvCxnSpPr>
            <p:cNvPr id="59" name="Straight Connector 58"/>
            <p:cNvCxnSpPr>
              <a:stCxn id="34" idx="5"/>
              <a:endCxn id="55" idx="0"/>
            </p:cNvCxnSpPr>
            <p:nvPr/>
          </p:nvCxnSpPr>
          <p:spPr bwMode="auto">
            <a:xfrm rot="16200000" flipH="1">
              <a:off x="2753701" y="2009988"/>
              <a:ext cx="408599" cy="6920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>
              <a:spLocks noChangeAspect="1"/>
            </p:cNvSpPr>
            <p:nvPr/>
          </p:nvSpPr>
          <p:spPr bwMode="auto">
            <a:xfrm flipH="1">
              <a:off x="1459230" y="2551684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 flipH="1">
              <a:off x="2125218" y="3250184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Straight Connector 41"/>
            <p:cNvCxnSpPr>
              <a:stCxn id="35" idx="3"/>
              <a:endCxn id="36" idx="7"/>
            </p:cNvCxnSpPr>
            <p:nvPr/>
          </p:nvCxnSpPr>
          <p:spPr bwMode="auto">
            <a:xfrm rot="16200000" flipH="1">
              <a:off x="1741511" y="2866477"/>
              <a:ext cx="451184" cy="418672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Isosceles Triangle 46"/>
            <p:cNvSpPr/>
            <p:nvPr/>
          </p:nvSpPr>
          <p:spPr bwMode="auto">
            <a:xfrm flipH="1">
              <a:off x="2560320" y="3971544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B</a:t>
              </a:r>
              <a:endParaRPr lang="he-IL" b="1" i="1" dirty="0" smtClean="0"/>
            </a:p>
          </p:txBody>
        </p:sp>
        <p:cxnSp>
          <p:nvCxnSpPr>
            <p:cNvPr id="51" name="Straight Connector 50"/>
            <p:cNvCxnSpPr>
              <a:stCxn id="36" idx="3"/>
              <a:endCxn id="47" idx="0"/>
            </p:cNvCxnSpPr>
            <p:nvPr/>
          </p:nvCxnSpPr>
          <p:spPr bwMode="auto">
            <a:xfrm rot="16200000" flipH="1">
              <a:off x="2433026" y="3539449"/>
              <a:ext cx="422823" cy="44136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Isosceles Triangle 55"/>
            <p:cNvSpPr/>
            <p:nvPr/>
          </p:nvSpPr>
          <p:spPr bwMode="auto">
            <a:xfrm flipH="1">
              <a:off x="627888" y="3233928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D</a:t>
              </a:r>
              <a:endParaRPr lang="he-IL" b="1" i="1" dirty="0" smtClean="0"/>
            </a:p>
          </p:txBody>
        </p:sp>
        <p:cxnSp>
          <p:nvCxnSpPr>
            <p:cNvPr id="60" name="Straight Connector 59"/>
            <p:cNvCxnSpPr>
              <a:stCxn id="35" idx="5"/>
              <a:endCxn id="56" idx="0"/>
            </p:cNvCxnSpPr>
            <p:nvPr/>
          </p:nvCxnSpPr>
          <p:spPr bwMode="auto">
            <a:xfrm rot="5400000">
              <a:off x="1029716" y="2753192"/>
              <a:ext cx="383707" cy="57776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Isosceles Triangle 62"/>
            <p:cNvSpPr/>
            <p:nvPr/>
          </p:nvSpPr>
          <p:spPr bwMode="auto">
            <a:xfrm flipH="1">
              <a:off x="1438656" y="3959352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C</a:t>
              </a:r>
              <a:endParaRPr lang="he-IL" b="1" i="1" dirty="0" smtClean="0"/>
            </a:p>
          </p:txBody>
        </p:sp>
        <p:cxnSp>
          <p:nvCxnSpPr>
            <p:cNvPr id="64" name="Straight Connector 63"/>
            <p:cNvCxnSpPr>
              <a:stCxn id="36" idx="5"/>
              <a:endCxn id="63" idx="0"/>
            </p:cNvCxnSpPr>
            <p:nvPr/>
          </p:nvCxnSpPr>
          <p:spPr bwMode="auto">
            <a:xfrm rot="5400000">
              <a:off x="1754633" y="3537545"/>
              <a:ext cx="410631" cy="432983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2" name="Right Arrow 81"/>
          <p:cNvSpPr/>
          <p:nvPr/>
        </p:nvSpPr>
        <p:spPr bwMode="auto">
          <a:xfrm>
            <a:off x="4242816" y="3169920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5401056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Rotate </a:t>
            </a:r>
            <a:r>
              <a:rPr lang="en-US" sz="3200" i="1" dirty="0" smtClean="0"/>
              <a:t>x</a:t>
            </a:r>
            <a:r>
              <a:rPr lang="en-US" sz="3200" dirty="0" smtClean="0"/>
              <a:t>-</a:t>
            </a:r>
            <a:r>
              <a:rPr lang="en-US" sz="3200" i="1" dirty="0" smtClean="0"/>
              <a:t>y</a:t>
            </a:r>
            <a:r>
              <a:rPr lang="en-US" sz="3200" dirty="0" smtClean="0"/>
              <a:t> right, then rotate </a:t>
            </a:r>
            <a:r>
              <a:rPr lang="en-US" sz="3200" i="1" dirty="0" smtClean="0"/>
              <a:t>x</a:t>
            </a:r>
            <a:r>
              <a:rPr lang="en-US" sz="3200" dirty="0" smtClean="0"/>
              <a:t>-</a:t>
            </a:r>
            <a:r>
              <a:rPr lang="en-US" sz="3200" i="1" dirty="0" smtClean="0"/>
              <a:t>z</a:t>
            </a:r>
            <a:r>
              <a:rPr lang="en-US" sz="3200" dirty="0" smtClean="0"/>
              <a:t> left </a:t>
            </a:r>
            <a:endParaRPr lang="he-IL" sz="3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5510784" y="1887220"/>
            <a:ext cx="2944368" cy="2334260"/>
            <a:chOff x="5510784" y="1887220"/>
            <a:chExt cx="2944368" cy="2334260"/>
          </a:xfrm>
        </p:grpSpPr>
        <p:sp>
          <p:nvSpPr>
            <p:cNvPr id="39" name="Oval 38"/>
            <p:cNvSpPr>
              <a:spLocks noChangeAspect="1"/>
            </p:cNvSpPr>
            <p:nvPr/>
          </p:nvSpPr>
          <p:spPr bwMode="auto">
            <a:xfrm flipH="1">
              <a:off x="6808089" y="188722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x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 bwMode="auto">
            <a:xfrm flipH="1">
              <a:off x="7586345" y="2585720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y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43" name="Isosceles Triangle 42"/>
            <p:cNvSpPr/>
            <p:nvPr/>
          </p:nvSpPr>
          <p:spPr bwMode="auto">
            <a:xfrm flipH="1">
              <a:off x="7845552" y="3307080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D</a:t>
              </a:r>
              <a:endParaRPr lang="he-IL" b="1" i="1" dirty="0" smtClean="0"/>
            </a:p>
          </p:txBody>
        </p:sp>
        <p:sp>
          <p:nvSpPr>
            <p:cNvPr id="44" name="Isosceles Triangle 43"/>
            <p:cNvSpPr/>
            <p:nvPr/>
          </p:nvSpPr>
          <p:spPr bwMode="auto">
            <a:xfrm flipH="1">
              <a:off x="7067296" y="3294888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C</a:t>
              </a:r>
              <a:endParaRPr lang="he-IL" b="1" i="1" dirty="0" smtClean="0"/>
            </a:p>
          </p:txBody>
        </p:sp>
        <p:cxnSp>
          <p:nvCxnSpPr>
            <p:cNvPr id="45" name="Straight Connector 44"/>
            <p:cNvCxnSpPr>
              <a:stCxn id="40" idx="5"/>
              <a:endCxn id="44" idx="0"/>
            </p:cNvCxnSpPr>
            <p:nvPr/>
          </p:nvCxnSpPr>
          <p:spPr bwMode="auto">
            <a:xfrm rot="5400000">
              <a:off x="7299516" y="2956837"/>
              <a:ext cx="410631" cy="26547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0" idx="3"/>
              <a:endCxn id="43" idx="0"/>
            </p:cNvCxnSpPr>
            <p:nvPr/>
          </p:nvCxnSpPr>
          <p:spPr bwMode="auto">
            <a:xfrm rot="16200000" flipH="1">
              <a:off x="7806206" y="2962933"/>
              <a:ext cx="422823" cy="26547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Oval 52"/>
            <p:cNvSpPr>
              <a:spLocks noChangeAspect="1"/>
            </p:cNvSpPr>
            <p:nvPr/>
          </p:nvSpPr>
          <p:spPr bwMode="auto">
            <a:xfrm flipH="1">
              <a:off x="6029833" y="2579624"/>
              <a:ext cx="349758" cy="34975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z</a:t>
              </a:r>
              <a:endParaRPr kumimoji="0" lang="he-IL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54" name="Isosceles Triangle 53"/>
            <p:cNvSpPr/>
            <p:nvPr/>
          </p:nvSpPr>
          <p:spPr bwMode="auto">
            <a:xfrm flipH="1">
              <a:off x="6289040" y="3300984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B</a:t>
              </a:r>
              <a:endParaRPr lang="he-IL" b="1" i="1" dirty="0" smtClean="0"/>
            </a:p>
          </p:txBody>
        </p:sp>
        <p:sp>
          <p:nvSpPr>
            <p:cNvPr id="57" name="Isosceles Triangle 56"/>
            <p:cNvSpPr/>
            <p:nvPr/>
          </p:nvSpPr>
          <p:spPr bwMode="auto">
            <a:xfrm flipH="1">
              <a:off x="5510784" y="3288792"/>
              <a:ext cx="609600" cy="914400"/>
            </a:xfrm>
            <a:prstGeom prst="triangle">
              <a:avLst/>
            </a:prstGeom>
            <a:solidFill>
              <a:srgbClr val="92D050">
                <a:alpha val="6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i="1" dirty="0" smtClean="0"/>
                <a:t>A</a:t>
              </a:r>
              <a:endParaRPr lang="he-IL" b="1" i="1" dirty="0" smtClean="0"/>
            </a:p>
          </p:txBody>
        </p:sp>
        <p:cxnSp>
          <p:nvCxnSpPr>
            <p:cNvPr id="58" name="Straight Connector 57"/>
            <p:cNvCxnSpPr>
              <a:stCxn id="53" idx="5"/>
              <a:endCxn id="57" idx="0"/>
            </p:cNvCxnSpPr>
            <p:nvPr/>
          </p:nvCxnSpPr>
          <p:spPr bwMode="auto">
            <a:xfrm rot="5400000">
              <a:off x="5743004" y="2950741"/>
              <a:ext cx="410631" cy="26547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53" idx="3"/>
              <a:endCxn id="54" idx="0"/>
            </p:cNvCxnSpPr>
            <p:nvPr/>
          </p:nvCxnSpPr>
          <p:spPr bwMode="auto">
            <a:xfrm rot="16200000" flipH="1">
              <a:off x="6249694" y="2956837"/>
              <a:ext cx="422823" cy="26547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>
              <a:stCxn id="53" idx="1"/>
              <a:endCxn id="39" idx="5"/>
            </p:cNvCxnSpPr>
            <p:nvPr/>
          </p:nvCxnSpPr>
          <p:spPr bwMode="auto">
            <a:xfrm rot="5400000" flipH="1" flipV="1">
              <a:off x="6371296" y="2142831"/>
              <a:ext cx="445088" cy="5309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40" idx="7"/>
              <a:endCxn id="39" idx="3"/>
            </p:cNvCxnSpPr>
            <p:nvPr/>
          </p:nvCxnSpPr>
          <p:spPr bwMode="auto">
            <a:xfrm rot="16200000" flipV="1">
              <a:off x="7146504" y="2145879"/>
              <a:ext cx="451184" cy="53094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1882"/>
            <a:ext cx="9144000" cy="914400"/>
          </a:xfrm>
        </p:spPr>
        <p:txBody>
          <a:bodyPr/>
          <a:lstStyle/>
          <a:p>
            <a:pPr lvl="0"/>
            <a:r>
              <a:rPr lang="en-US" sz="4400" dirty="0" smtClean="0">
                <a:solidFill>
                  <a:schemeClr val="accent2"/>
                </a:solidFill>
              </a:rPr>
              <a:t>Height</a:t>
            </a:r>
            <a:r>
              <a:rPr lang="en-US" sz="4400" dirty="0" smtClean="0"/>
              <a:t> of </a:t>
            </a:r>
            <a:r>
              <a:rPr lang="en-US" sz="4400" b="1" dirty="0">
                <a:solidFill>
                  <a:srgbClr val="FF0000"/>
                </a:solidFill>
              </a:rPr>
              <a:t>Red</a:t>
            </a:r>
            <a:r>
              <a:rPr lang="en-US" sz="4400" b="1" dirty="0"/>
              <a:t>-Black</a:t>
            </a:r>
            <a:r>
              <a:rPr lang="en-US" sz="4400" dirty="0"/>
              <a:t> </a:t>
            </a:r>
            <a:r>
              <a:rPr lang="en-US" sz="4400" dirty="0" smtClean="0"/>
              <a:t>trees </a:t>
            </a:r>
            <a:endParaRPr lang="en-US" sz="4400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149663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+mn-lt"/>
              </a:rPr>
              <a:t>Lemma: </a:t>
            </a:r>
            <a:r>
              <a:rPr lang="en-US" sz="3000" dirty="0" smtClean="0">
                <a:latin typeface="+mn-lt"/>
              </a:rPr>
              <a:t>The </a:t>
            </a:r>
            <a:r>
              <a:rPr lang="en-US" sz="3000" dirty="0" err="1" smtClean="0">
                <a:latin typeface="+mn-lt"/>
              </a:rPr>
              <a:t>subtree</a:t>
            </a:r>
            <a:r>
              <a:rPr lang="en-US" sz="3000" dirty="0" smtClean="0">
                <a:latin typeface="+mn-lt"/>
              </a:rPr>
              <a:t> of a </a:t>
            </a:r>
            <a:r>
              <a:rPr lang="en-US" sz="3000" dirty="0" err="1" smtClean="0">
                <a:latin typeface="+mn-lt"/>
              </a:rPr>
              <a:t>a</a:t>
            </a:r>
            <a:r>
              <a:rPr lang="en-US" sz="3000" dirty="0" smtClean="0">
                <a:latin typeface="+mn-lt"/>
              </a:rPr>
              <a:t> node of </a:t>
            </a:r>
            <a:r>
              <a:rPr lang="en-US" sz="3000" b="1" dirty="0" smtClean="0">
                <a:latin typeface="+mn-lt"/>
              </a:rPr>
              <a:t>black</a:t>
            </a:r>
            <a:r>
              <a:rPr lang="en-US" sz="3000" dirty="0" smtClean="0">
                <a:latin typeface="+mn-lt"/>
              </a:rPr>
              <a:t> height </a:t>
            </a:r>
            <a:r>
              <a:rPr lang="en-US" sz="3000" i="1" dirty="0" smtClean="0">
                <a:solidFill>
                  <a:schemeClr val="accent2"/>
                </a:solidFill>
                <a:latin typeface="+mn-lt"/>
              </a:rPr>
              <a:t>k</a:t>
            </a:r>
            <a:r>
              <a:rPr lang="en-US" sz="300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30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3000" dirty="0" smtClean="0">
                <a:latin typeface="+mn-lt"/>
              </a:rPr>
              <a:t>contains at least </a:t>
            </a:r>
            <a:r>
              <a:rPr lang="en-US" sz="3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3000" i="1" baseline="30000" dirty="0" smtClean="0">
                <a:solidFill>
                  <a:schemeClr val="accent2"/>
                </a:solidFill>
                <a:latin typeface="+mn-lt"/>
              </a:rPr>
              <a:t>k</a:t>
            </a:r>
            <a:r>
              <a:rPr lang="en-US" sz="3000" dirty="0" smtClean="0">
                <a:solidFill>
                  <a:schemeClr val="accent2"/>
                </a:solidFill>
                <a:latin typeface="+mn-lt"/>
                <a:sym typeface="Symbol"/>
              </a:rPr>
              <a:t>1</a:t>
            </a:r>
            <a:r>
              <a:rPr lang="en-US" sz="3000" dirty="0" smtClean="0">
                <a:latin typeface="+mn-lt"/>
                <a:sym typeface="Symbol"/>
              </a:rPr>
              <a:t> nodes</a:t>
            </a:r>
            <a:endParaRPr lang="en-US" sz="30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83074" y="2791644"/>
            <a:ext cx="4378323" cy="2493278"/>
            <a:chOff x="448056" y="2791644"/>
            <a:chExt cx="4378323" cy="2493278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448056" y="3839850"/>
              <a:ext cx="2286000" cy="1445072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Isosceles Triangle 7"/>
            <p:cNvSpPr>
              <a:spLocks noChangeAspect="1"/>
            </p:cNvSpPr>
            <p:nvPr/>
          </p:nvSpPr>
          <p:spPr bwMode="auto">
            <a:xfrm>
              <a:off x="2929128" y="3839850"/>
              <a:ext cx="1789176" cy="1226231"/>
            </a:xfrm>
            <a:prstGeom prst="triangl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1476756" y="3763956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3709416" y="3770052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616708" y="2940996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Connector 11"/>
            <p:cNvCxnSpPr>
              <a:stCxn id="11" idx="3"/>
              <a:endCxn id="9" idx="7"/>
            </p:cNvCxnSpPr>
            <p:nvPr/>
          </p:nvCxnSpPr>
          <p:spPr bwMode="auto">
            <a:xfrm rot="5400000">
              <a:off x="1830374" y="2977622"/>
              <a:ext cx="661316" cy="978308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1" idx="5"/>
              <a:endCxn id="10" idx="1"/>
            </p:cNvCxnSpPr>
            <p:nvPr/>
          </p:nvCxnSpPr>
          <p:spPr bwMode="auto">
            <a:xfrm rot="16200000" flipH="1">
              <a:off x="2943656" y="3004292"/>
              <a:ext cx="667412" cy="931064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33984" y="3418710"/>
              <a:ext cx="816864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accent2"/>
                  </a:solidFill>
                </a:rPr>
                <a:t>k</a:t>
              </a:r>
              <a:r>
                <a:rPr lang="en-US" i="1" dirty="0" smtClean="0"/>
                <a:t> </a:t>
              </a:r>
              <a:r>
                <a:rPr lang="en-US" dirty="0" smtClean="0"/>
                <a:t>or</a:t>
              </a:r>
              <a:r>
                <a:rPr lang="en-US" i="1" dirty="0" smtClean="0"/>
                <a:t/>
              </a:r>
              <a:br>
                <a:rPr lang="en-US" i="1" dirty="0" smtClean="0"/>
              </a:br>
              <a:r>
                <a:rPr lang="en-US" i="1" dirty="0" smtClean="0">
                  <a:solidFill>
                    <a:schemeClr val="accent2"/>
                  </a:solidFill>
                </a:rPr>
                <a:t>k</a:t>
              </a:r>
              <a:r>
                <a:rPr lang="en-US" dirty="0" smtClean="0"/>
                <a:t>−1</a:t>
              </a:r>
              <a:endParaRPr lang="he-IL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6816" y="2791644"/>
              <a:ext cx="8168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accent2"/>
                  </a:solidFill>
                </a:rPr>
                <a:t>k</a:t>
              </a:r>
              <a:endParaRPr lang="he-IL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09515" y="3491821"/>
              <a:ext cx="816864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accent2"/>
                  </a:solidFill>
                </a:rPr>
                <a:t>k</a:t>
              </a:r>
              <a:r>
                <a:rPr lang="en-US" i="1" dirty="0" smtClean="0"/>
                <a:t> </a:t>
              </a:r>
              <a:r>
                <a:rPr lang="en-US" dirty="0" smtClean="0"/>
                <a:t>or</a:t>
              </a:r>
              <a:br>
                <a:rPr lang="en-US" dirty="0" smtClean="0"/>
              </a:br>
              <a:r>
                <a:rPr lang="en-US" i="1" dirty="0" smtClean="0">
                  <a:solidFill>
                    <a:schemeClr val="accent2"/>
                  </a:solidFill>
                </a:rPr>
                <a:t>k</a:t>
              </a:r>
              <a:r>
                <a:rPr lang="en-US" dirty="0" smtClean="0"/>
                <a:t>−1</a:t>
              </a:r>
              <a:endParaRPr lang="he-IL" dirty="0"/>
            </a:p>
          </p:txBody>
        </p:sp>
      </p:grpSp>
      <p:pic>
        <p:nvPicPr>
          <p:cNvPr id="19" name="Picture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67058" y="5495611"/>
            <a:ext cx="3139091" cy="103137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768260" y="4881294"/>
            <a:ext cx="888492" cy="461665"/>
            <a:chOff x="1768260" y="3161016"/>
            <a:chExt cx="888492" cy="461665"/>
          </a:xfrm>
        </p:grpSpPr>
        <p:sp>
          <p:nvSpPr>
            <p:cNvPr id="22" name="Oval 21"/>
            <p:cNvSpPr>
              <a:spLocks noChangeAspect="1"/>
            </p:cNvSpPr>
            <p:nvPr/>
          </p:nvSpPr>
          <p:spPr bwMode="auto">
            <a:xfrm>
              <a:off x="2428152" y="3310368"/>
              <a:ext cx="228600" cy="2286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68260" y="3161016"/>
              <a:ext cx="8168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1</a:t>
              </a:r>
              <a:endParaRPr lang="he-IL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5" name="Picture 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48080" y="5540703"/>
            <a:ext cx="2388743" cy="46931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" name="Picture 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45498" y="3833343"/>
            <a:ext cx="2388747" cy="46931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 xmlns="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65680" y="3173934"/>
            <a:ext cx="842691" cy="461665"/>
            <a:chOff x="1765680" y="3173934"/>
            <a:chExt cx="842691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1765680" y="3173934"/>
              <a:ext cx="8168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0</a:t>
              </a:r>
              <a:endParaRPr lang="he-IL" dirty="0">
                <a:solidFill>
                  <a:schemeClr val="accent2"/>
                </a:solidFill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455971" y="3304410"/>
              <a:ext cx="152400" cy="228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101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016-EF8E-48DB-98A1-4072AD6E7CCF}" type="slidenum">
              <a:rPr lang="he-IL"/>
              <a:pPr/>
              <a:t>80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Splaying (example)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384048" y="1447800"/>
            <a:ext cx="2286000" cy="4572000"/>
            <a:chOff x="457200" y="1447800"/>
            <a:chExt cx="2286000" cy="4572000"/>
          </a:xfrm>
        </p:grpSpPr>
        <p:sp>
          <p:nvSpPr>
            <p:cNvPr id="157752" name="Oval 56"/>
            <p:cNvSpPr>
              <a:spLocks noChangeArrowheads="1"/>
            </p:cNvSpPr>
            <p:nvPr/>
          </p:nvSpPr>
          <p:spPr bwMode="auto">
            <a:xfrm>
              <a:off x="2133600" y="14478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753" name="Oval 57"/>
            <p:cNvSpPr>
              <a:spLocks noChangeArrowheads="1"/>
            </p:cNvSpPr>
            <p:nvPr/>
          </p:nvSpPr>
          <p:spPr bwMode="auto">
            <a:xfrm>
              <a:off x="1752600" y="19050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761" name="AutoShape 65"/>
            <p:cNvSpPr>
              <a:spLocks noChangeArrowheads="1"/>
            </p:cNvSpPr>
            <p:nvPr/>
          </p:nvSpPr>
          <p:spPr bwMode="auto">
            <a:xfrm>
              <a:off x="1600200" y="28194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765" name="Oval 69"/>
            <p:cNvSpPr>
              <a:spLocks noChangeArrowheads="1"/>
            </p:cNvSpPr>
            <p:nvPr/>
          </p:nvSpPr>
          <p:spPr bwMode="auto">
            <a:xfrm>
              <a:off x="1371600" y="23622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767" name="Oval 71"/>
            <p:cNvSpPr>
              <a:spLocks noChangeArrowheads="1"/>
            </p:cNvSpPr>
            <p:nvPr/>
          </p:nvSpPr>
          <p:spPr bwMode="auto">
            <a:xfrm>
              <a:off x="990600" y="28194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57768" name="Oval 72"/>
            <p:cNvSpPr>
              <a:spLocks noChangeArrowheads="1"/>
            </p:cNvSpPr>
            <p:nvPr/>
          </p:nvSpPr>
          <p:spPr bwMode="auto">
            <a:xfrm>
              <a:off x="1371600" y="33528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57770" name="Oval 74"/>
            <p:cNvSpPr>
              <a:spLocks noChangeArrowheads="1"/>
            </p:cNvSpPr>
            <p:nvPr/>
          </p:nvSpPr>
          <p:spPr bwMode="auto">
            <a:xfrm flipH="1">
              <a:off x="914400" y="38100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57771" name="Oval 75"/>
            <p:cNvSpPr>
              <a:spLocks noChangeArrowheads="1"/>
            </p:cNvSpPr>
            <p:nvPr/>
          </p:nvSpPr>
          <p:spPr bwMode="auto">
            <a:xfrm flipH="1">
              <a:off x="1295400" y="42672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c</a:t>
              </a:r>
            </a:p>
          </p:txBody>
        </p:sp>
        <p:sp>
          <p:nvSpPr>
            <p:cNvPr id="157772" name="Oval 76"/>
            <p:cNvSpPr>
              <a:spLocks noChangeArrowheads="1"/>
            </p:cNvSpPr>
            <p:nvPr/>
          </p:nvSpPr>
          <p:spPr bwMode="auto">
            <a:xfrm flipH="1">
              <a:off x="1676400" y="47244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773" name="Oval 77"/>
            <p:cNvSpPr>
              <a:spLocks noChangeArrowheads="1"/>
            </p:cNvSpPr>
            <p:nvPr/>
          </p:nvSpPr>
          <p:spPr bwMode="auto">
            <a:xfrm flipH="1">
              <a:off x="2057400" y="5181600"/>
              <a:ext cx="228600" cy="22860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775" name="AutoShape 79"/>
            <p:cNvSpPr>
              <a:spLocks noChangeArrowheads="1"/>
            </p:cNvSpPr>
            <p:nvPr/>
          </p:nvSpPr>
          <p:spPr bwMode="auto">
            <a:xfrm>
              <a:off x="1981200" y="2362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776" name="AutoShape 80"/>
            <p:cNvSpPr>
              <a:spLocks noChangeArrowheads="1"/>
            </p:cNvSpPr>
            <p:nvPr/>
          </p:nvSpPr>
          <p:spPr bwMode="auto">
            <a:xfrm>
              <a:off x="2362200" y="1981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J</a:t>
              </a:r>
            </a:p>
          </p:txBody>
        </p:sp>
        <p:sp>
          <p:nvSpPr>
            <p:cNvPr id="157777" name="AutoShape 81"/>
            <p:cNvSpPr>
              <a:spLocks noChangeArrowheads="1"/>
            </p:cNvSpPr>
            <p:nvPr/>
          </p:nvSpPr>
          <p:spPr bwMode="auto">
            <a:xfrm>
              <a:off x="1676400" y="38100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778" name="AutoShape 82"/>
            <p:cNvSpPr>
              <a:spLocks noChangeArrowheads="1"/>
            </p:cNvSpPr>
            <p:nvPr/>
          </p:nvSpPr>
          <p:spPr bwMode="auto">
            <a:xfrm>
              <a:off x="533400" y="33528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779" name="AutoShape 83"/>
            <p:cNvSpPr>
              <a:spLocks noChangeArrowheads="1"/>
            </p:cNvSpPr>
            <p:nvPr/>
          </p:nvSpPr>
          <p:spPr bwMode="auto">
            <a:xfrm>
              <a:off x="457200" y="43434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780" name="AutoShape 84"/>
            <p:cNvSpPr>
              <a:spLocks noChangeArrowheads="1"/>
            </p:cNvSpPr>
            <p:nvPr/>
          </p:nvSpPr>
          <p:spPr bwMode="auto">
            <a:xfrm>
              <a:off x="914400" y="48006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57781" name="AutoShape 85"/>
            <p:cNvSpPr>
              <a:spLocks noChangeArrowheads="1"/>
            </p:cNvSpPr>
            <p:nvPr/>
          </p:nvSpPr>
          <p:spPr bwMode="auto">
            <a:xfrm>
              <a:off x="1295400" y="52578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57782" name="AutoShape 86"/>
            <p:cNvSpPr>
              <a:spLocks noChangeArrowheads="1"/>
            </p:cNvSpPr>
            <p:nvPr/>
          </p:nvSpPr>
          <p:spPr bwMode="auto">
            <a:xfrm>
              <a:off x="1676400" y="57150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57783" name="AutoShape 87"/>
            <p:cNvSpPr>
              <a:spLocks noChangeArrowheads="1"/>
            </p:cNvSpPr>
            <p:nvPr/>
          </p:nvSpPr>
          <p:spPr bwMode="auto">
            <a:xfrm>
              <a:off x="2362200" y="57150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57784" name="Line 88"/>
            <p:cNvSpPr>
              <a:spLocks noChangeShapeType="1"/>
            </p:cNvSpPr>
            <p:nvPr/>
          </p:nvSpPr>
          <p:spPr bwMode="auto">
            <a:xfrm flipH="1">
              <a:off x="1905000" y="1600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85" name="Line 89"/>
            <p:cNvSpPr>
              <a:spLocks noChangeShapeType="1"/>
            </p:cNvSpPr>
            <p:nvPr/>
          </p:nvSpPr>
          <p:spPr bwMode="auto">
            <a:xfrm flipH="1">
              <a:off x="1524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86" name="Line 90"/>
            <p:cNvSpPr>
              <a:spLocks noChangeShapeType="1"/>
            </p:cNvSpPr>
            <p:nvPr/>
          </p:nvSpPr>
          <p:spPr bwMode="auto">
            <a:xfrm flipH="1">
              <a:off x="1143000" y="25146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1" name="Line 95"/>
            <p:cNvSpPr>
              <a:spLocks noChangeShapeType="1"/>
            </p:cNvSpPr>
            <p:nvPr/>
          </p:nvSpPr>
          <p:spPr bwMode="auto">
            <a:xfrm flipH="1">
              <a:off x="76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2" name="Line 96"/>
            <p:cNvSpPr>
              <a:spLocks noChangeShapeType="1"/>
            </p:cNvSpPr>
            <p:nvPr/>
          </p:nvSpPr>
          <p:spPr bwMode="auto">
            <a:xfrm>
              <a:off x="1219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3" name="Line 97"/>
            <p:cNvSpPr>
              <a:spLocks noChangeShapeType="1"/>
            </p:cNvSpPr>
            <p:nvPr/>
          </p:nvSpPr>
          <p:spPr bwMode="auto">
            <a:xfrm flipH="1">
              <a:off x="1143000" y="3581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4" name="Line 98"/>
            <p:cNvSpPr>
              <a:spLocks noChangeShapeType="1"/>
            </p:cNvSpPr>
            <p:nvPr/>
          </p:nvSpPr>
          <p:spPr bwMode="auto">
            <a:xfrm>
              <a:off x="1600200" y="3581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6" name="Line 100"/>
            <p:cNvSpPr>
              <a:spLocks noChangeShapeType="1"/>
            </p:cNvSpPr>
            <p:nvPr/>
          </p:nvSpPr>
          <p:spPr bwMode="auto">
            <a:xfrm>
              <a:off x="2362200" y="1600200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7" name="Line 101"/>
            <p:cNvSpPr>
              <a:spLocks noChangeShapeType="1"/>
            </p:cNvSpPr>
            <p:nvPr/>
          </p:nvSpPr>
          <p:spPr bwMode="auto">
            <a:xfrm>
              <a:off x="1981200" y="20574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798" name="Line 102"/>
            <p:cNvSpPr>
              <a:spLocks noChangeShapeType="1"/>
            </p:cNvSpPr>
            <p:nvPr/>
          </p:nvSpPr>
          <p:spPr bwMode="auto">
            <a:xfrm>
              <a:off x="1600200" y="25146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0" name="Line 104"/>
            <p:cNvSpPr>
              <a:spLocks noChangeShapeType="1"/>
            </p:cNvSpPr>
            <p:nvPr/>
          </p:nvSpPr>
          <p:spPr bwMode="auto">
            <a:xfrm>
              <a:off x="11430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1" name="Line 105"/>
            <p:cNvSpPr>
              <a:spLocks noChangeShapeType="1"/>
            </p:cNvSpPr>
            <p:nvPr/>
          </p:nvSpPr>
          <p:spPr bwMode="auto">
            <a:xfrm>
              <a:off x="1524000" y="44958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2" name="Line 106"/>
            <p:cNvSpPr>
              <a:spLocks noChangeShapeType="1"/>
            </p:cNvSpPr>
            <p:nvPr/>
          </p:nvSpPr>
          <p:spPr bwMode="auto">
            <a:xfrm>
              <a:off x="1905000" y="49530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3" name="Line 107"/>
            <p:cNvSpPr>
              <a:spLocks noChangeShapeType="1"/>
            </p:cNvSpPr>
            <p:nvPr/>
          </p:nvSpPr>
          <p:spPr bwMode="auto">
            <a:xfrm>
              <a:off x="2286000" y="54102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5" name="Line 109"/>
            <p:cNvSpPr>
              <a:spLocks noChangeShapeType="1"/>
            </p:cNvSpPr>
            <p:nvPr/>
          </p:nvSpPr>
          <p:spPr bwMode="auto">
            <a:xfrm flipH="1">
              <a:off x="609600" y="39624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6" name="Line 110"/>
            <p:cNvSpPr>
              <a:spLocks noChangeShapeType="1"/>
            </p:cNvSpPr>
            <p:nvPr/>
          </p:nvSpPr>
          <p:spPr bwMode="auto">
            <a:xfrm flipH="1">
              <a:off x="1143000" y="44958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7" name="Line 111"/>
            <p:cNvSpPr>
              <a:spLocks noChangeShapeType="1"/>
            </p:cNvSpPr>
            <p:nvPr/>
          </p:nvSpPr>
          <p:spPr bwMode="auto">
            <a:xfrm flipH="1">
              <a:off x="1447800" y="4953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08" name="Line 112"/>
            <p:cNvSpPr>
              <a:spLocks noChangeShapeType="1"/>
            </p:cNvSpPr>
            <p:nvPr/>
          </p:nvSpPr>
          <p:spPr bwMode="auto">
            <a:xfrm flipH="1">
              <a:off x="1905000" y="54102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3048000" y="1447800"/>
            <a:ext cx="2667000" cy="4572000"/>
            <a:chOff x="1920" y="912"/>
            <a:chExt cx="1680" cy="2880"/>
          </a:xfrm>
        </p:grpSpPr>
        <p:sp>
          <p:nvSpPr>
            <p:cNvPr id="157812" name="Oval 116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813" name="Oval 117"/>
            <p:cNvSpPr>
              <a:spLocks noChangeArrowheads="1"/>
            </p:cNvSpPr>
            <p:nvPr/>
          </p:nvSpPr>
          <p:spPr bwMode="auto">
            <a:xfrm>
              <a:off x="2976" y="120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814" name="AutoShape 118"/>
            <p:cNvSpPr>
              <a:spLocks noChangeArrowheads="1"/>
            </p:cNvSpPr>
            <p:nvPr/>
          </p:nvSpPr>
          <p:spPr bwMode="auto">
            <a:xfrm>
              <a:off x="2880" y="177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815" name="Oval 119"/>
            <p:cNvSpPr>
              <a:spLocks noChangeArrowheads="1"/>
            </p:cNvSpPr>
            <p:nvPr/>
          </p:nvSpPr>
          <p:spPr bwMode="auto">
            <a:xfrm>
              <a:off x="2736" y="148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816" name="Oval 120"/>
            <p:cNvSpPr>
              <a:spLocks noChangeArrowheads="1"/>
            </p:cNvSpPr>
            <p:nvPr/>
          </p:nvSpPr>
          <p:spPr bwMode="auto">
            <a:xfrm>
              <a:off x="2496" y="177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57817" name="Oval 121"/>
            <p:cNvSpPr>
              <a:spLocks noChangeArrowheads="1"/>
            </p:cNvSpPr>
            <p:nvPr/>
          </p:nvSpPr>
          <p:spPr bwMode="auto">
            <a:xfrm>
              <a:off x="2736" y="2112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57819" name="Oval 123"/>
            <p:cNvSpPr>
              <a:spLocks noChangeArrowheads="1"/>
            </p:cNvSpPr>
            <p:nvPr/>
          </p:nvSpPr>
          <p:spPr bwMode="auto">
            <a:xfrm flipH="1">
              <a:off x="2448" y="240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57820" name="Oval 124"/>
            <p:cNvSpPr>
              <a:spLocks noChangeArrowheads="1"/>
            </p:cNvSpPr>
            <p:nvPr/>
          </p:nvSpPr>
          <p:spPr bwMode="auto">
            <a:xfrm flipH="1">
              <a:off x="2688" y="2688"/>
              <a:ext cx="144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821" name="Oval 125"/>
            <p:cNvSpPr>
              <a:spLocks noChangeArrowheads="1"/>
            </p:cNvSpPr>
            <p:nvPr/>
          </p:nvSpPr>
          <p:spPr bwMode="auto">
            <a:xfrm flipH="1">
              <a:off x="2448" y="297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822" name="Oval 126"/>
            <p:cNvSpPr>
              <a:spLocks noChangeArrowheads="1"/>
            </p:cNvSpPr>
            <p:nvPr/>
          </p:nvSpPr>
          <p:spPr bwMode="auto">
            <a:xfrm flipH="1">
              <a:off x="2208" y="3264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57823" name="AutoShape 127"/>
            <p:cNvSpPr>
              <a:spLocks noChangeArrowheads="1"/>
            </p:cNvSpPr>
            <p:nvPr/>
          </p:nvSpPr>
          <p:spPr bwMode="auto">
            <a:xfrm>
              <a:off x="3120" y="148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824" name="AutoShape 128"/>
            <p:cNvSpPr>
              <a:spLocks noChangeArrowheads="1"/>
            </p:cNvSpPr>
            <p:nvPr/>
          </p:nvSpPr>
          <p:spPr bwMode="auto">
            <a:xfrm>
              <a:off x="3360" y="124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J</a:t>
              </a:r>
            </a:p>
          </p:txBody>
        </p:sp>
        <p:sp>
          <p:nvSpPr>
            <p:cNvPr id="157825" name="AutoShape 129"/>
            <p:cNvSpPr>
              <a:spLocks noChangeArrowheads="1"/>
            </p:cNvSpPr>
            <p:nvPr/>
          </p:nvSpPr>
          <p:spPr bwMode="auto">
            <a:xfrm>
              <a:off x="2928" y="2400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826" name="AutoShape 130"/>
            <p:cNvSpPr>
              <a:spLocks noChangeArrowheads="1"/>
            </p:cNvSpPr>
            <p:nvPr/>
          </p:nvSpPr>
          <p:spPr bwMode="auto">
            <a:xfrm>
              <a:off x="2208" y="211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827" name="AutoShape 131"/>
            <p:cNvSpPr>
              <a:spLocks noChangeArrowheads="1"/>
            </p:cNvSpPr>
            <p:nvPr/>
          </p:nvSpPr>
          <p:spPr bwMode="auto">
            <a:xfrm>
              <a:off x="2160" y="273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832" name="Line 136"/>
            <p:cNvSpPr>
              <a:spLocks noChangeShapeType="1"/>
            </p:cNvSpPr>
            <p:nvPr/>
          </p:nvSpPr>
          <p:spPr bwMode="auto">
            <a:xfrm flipH="1">
              <a:off x="3072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3" name="Line 137"/>
            <p:cNvSpPr>
              <a:spLocks noChangeShapeType="1"/>
            </p:cNvSpPr>
            <p:nvPr/>
          </p:nvSpPr>
          <p:spPr bwMode="auto">
            <a:xfrm flipH="1">
              <a:off x="2832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4" name="Line 138"/>
            <p:cNvSpPr>
              <a:spLocks noChangeShapeType="1"/>
            </p:cNvSpPr>
            <p:nvPr/>
          </p:nvSpPr>
          <p:spPr bwMode="auto">
            <a:xfrm flipH="1">
              <a:off x="2592" y="158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5" name="Line 139"/>
            <p:cNvSpPr>
              <a:spLocks noChangeShapeType="1"/>
            </p:cNvSpPr>
            <p:nvPr/>
          </p:nvSpPr>
          <p:spPr bwMode="auto">
            <a:xfrm flipH="1">
              <a:off x="2352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6" name="Line 140"/>
            <p:cNvSpPr>
              <a:spLocks noChangeShapeType="1"/>
            </p:cNvSpPr>
            <p:nvPr/>
          </p:nvSpPr>
          <p:spPr bwMode="auto">
            <a:xfrm>
              <a:off x="2640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7" name="Line 141"/>
            <p:cNvSpPr>
              <a:spLocks noChangeShapeType="1"/>
            </p:cNvSpPr>
            <p:nvPr/>
          </p:nvSpPr>
          <p:spPr bwMode="auto">
            <a:xfrm flipH="1">
              <a:off x="2592" y="225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8" name="Line 142"/>
            <p:cNvSpPr>
              <a:spLocks noChangeShapeType="1"/>
            </p:cNvSpPr>
            <p:nvPr/>
          </p:nvSpPr>
          <p:spPr bwMode="auto">
            <a:xfrm>
              <a:off x="2880" y="225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39" name="Line 143"/>
            <p:cNvSpPr>
              <a:spLocks noChangeShapeType="1"/>
            </p:cNvSpPr>
            <p:nvPr/>
          </p:nvSpPr>
          <p:spPr bwMode="auto">
            <a:xfrm>
              <a:off x="3360" y="100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40" name="Line 144"/>
            <p:cNvSpPr>
              <a:spLocks noChangeShapeType="1"/>
            </p:cNvSpPr>
            <p:nvPr/>
          </p:nvSpPr>
          <p:spPr bwMode="auto">
            <a:xfrm>
              <a:off x="3120" y="129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41" name="Line 145"/>
            <p:cNvSpPr>
              <a:spLocks noChangeShapeType="1"/>
            </p:cNvSpPr>
            <p:nvPr/>
          </p:nvSpPr>
          <p:spPr bwMode="auto">
            <a:xfrm>
              <a:off x="2880" y="158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42" name="Line 146"/>
            <p:cNvSpPr>
              <a:spLocks noChangeShapeType="1"/>
            </p:cNvSpPr>
            <p:nvPr/>
          </p:nvSpPr>
          <p:spPr bwMode="auto">
            <a:xfrm>
              <a:off x="2592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46" name="Line 150"/>
            <p:cNvSpPr>
              <a:spLocks noChangeShapeType="1"/>
            </p:cNvSpPr>
            <p:nvPr/>
          </p:nvSpPr>
          <p:spPr bwMode="auto">
            <a:xfrm flipH="1">
              <a:off x="2256" y="24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3" name="Group 155"/>
            <p:cNvGrpSpPr>
              <a:grpSpLocks/>
            </p:cNvGrpSpPr>
            <p:nvPr/>
          </p:nvGrpSpPr>
          <p:grpSpPr bwMode="auto">
            <a:xfrm flipH="1">
              <a:off x="1920" y="2832"/>
              <a:ext cx="1152" cy="960"/>
              <a:chOff x="2640" y="2832"/>
              <a:chExt cx="1152" cy="960"/>
            </a:xfrm>
          </p:grpSpPr>
          <p:sp>
            <p:nvSpPr>
              <p:cNvPr id="157828" name="AutoShape 132"/>
              <p:cNvSpPr>
                <a:spLocks noChangeArrowheads="1"/>
              </p:cNvSpPr>
              <p:nvPr/>
            </p:nvSpPr>
            <p:spPr bwMode="auto">
              <a:xfrm>
                <a:off x="2640" y="3024"/>
                <a:ext cx="240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F</a:t>
                </a:r>
              </a:p>
            </p:txBody>
          </p:sp>
          <p:sp>
            <p:nvSpPr>
              <p:cNvPr id="157829" name="AutoShape 133"/>
              <p:cNvSpPr>
                <a:spLocks noChangeArrowheads="1"/>
              </p:cNvSpPr>
              <p:nvPr/>
            </p:nvSpPr>
            <p:spPr bwMode="auto">
              <a:xfrm>
                <a:off x="2880" y="3312"/>
                <a:ext cx="240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E</a:t>
                </a:r>
              </a:p>
            </p:txBody>
          </p:sp>
          <p:sp>
            <p:nvSpPr>
              <p:cNvPr id="157830" name="AutoShape 134"/>
              <p:cNvSpPr>
                <a:spLocks noChangeArrowheads="1"/>
              </p:cNvSpPr>
              <p:nvPr/>
            </p:nvSpPr>
            <p:spPr bwMode="auto">
              <a:xfrm>
                <a:off x="3120" y="3600"/>
                <a:ext cx="240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D</a:t>
                </a:r>
              </a:p>
            </p:txBody>
          </p:sp>
          <p:sp>
            <p:nvSpPr>
              <p:cNvPr id="157831" name="AutoShape 135"/>
              <p:cNvSpPr>
                <a:spLocks noChangeArrowheads="1"/>
              </p:cNvSpPr>
              <p:nvPr/>
            </p:nvSpPr>
            <p:spPr bwMode="auto">
              <a:xfrm>
                <a:off x="3552" y="3600"/>
                <a:ext cx="240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/>
                  <a:t>C</a:t>
                </a:r>
              </a:p>
            </p:txBody>
          </p:sp>
          <p:sp>
            <p:nvSpPr>
              <p:cNvPr id="157843" name="Line 147"/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844" name="Line 148"/>
              <p:cNvSpPr>
                <a:spLocks noChangeShapeType="1"/>
              </p:cNvSpPr>
              <p:nvPr/>
            </p:nvSpPr>
            <p:spPr bwMode="auto">
              <a:xfrm>
                <a:off x="3264" y="312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845" name="Line 149"/>
              <p:cNvSpPr>
                <a:spLocks noChangeShapeType="1"/>
              </p:cNvSpPr>
              <p:nvPr/>
            </p:nvSpPr>
            <p:spPr bwMode="auto">
              <a:xfrm>
                <a:off x="3504" y="3408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847" name="Line 151"/>
              <p:cNvSpPr>
                <a:spLocks noChangeShapeType="1"/>
              </p:cNvSpPr>
              <p:nvPr/>
            </p:nvSpPr>
            <p:spPr bwMode="auto">
              <a:xfrm flipH="1">
                <a:off x="2784" y="2832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848" name="Line 152"/>
              <p:cNvSpPr>
                <a:spLocks noChangeShapeType="1"/>
              </p:cNvSpPr>
              <p:nvPr/>
            </p:nvSpPr>
            <p:spPr bwMode="auto">
              <a:xfrm flipH="1">
                <a:off x="2976" y="312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57849" name="Line 153"/>
              <p:cNvSpPr>
                <a:spLocks noChangeShapeType="1"/>
              </p:cNvSpPr>
              <p:nvPr/>
            </p:nvSpPr>
            <p:spPr bwMode="auto">
              <a:xfrm flipH="1">
                <a:off x="3264" y="340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grpSp>
        <p:nvGrpSpPr>
          <p:cNvPr id="4" name="Group 200"/>
          <p:cNvGrpSpPr>
            <a:grpSpLocks/>
          </p:cNvGrpSpPr>
          <p:nvPr/>
        </p:nvGrpSpPr>
        <p:grpSpPr bwMode="auto">
          <a:xfrm>
            <a:off x="6291072" y="1447800"/>
            <a:ext cx="2438400" cy="4114800"/>
            <a:chOff x="3840" y="912"/>
            <a:chExt cx="1536" cy="2592"/>
          </a:xfrm>
        </p:grpSpPr>
        <p:sp>
          <p:nvSpPr>
            <p:cNvPr id="157852" name="Oval 156"/>
            <p:cNvSpPr>
              <a:spLocks noChangeArrowheads="1"/>
            </p:cNvSpPr>
            <p:nvPr/>
          </p:nvSpPr>
          <p:spPr bwMode="auto">
            <a:xfrm>
              <a:off x="4944" y="912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853" name="Oval 157"/>
            <p:cNvSpPr>
              <a:spLocks noChangeArrowheads="1"/>
            </p:cNvSpPr>
            <p:nvPr/>
          </p:nvSpPr>
          <p:spPr bwMode="auto">
            <a:xfrm>
              <a:off x="4704" y="120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854" name="AutoShape 158"/>
            <p:cNvSpPr>
              <a:spLocks noChangeArrowheads="1"/>
            </p:cNvSpPr>
            <p:nvPr/>
          </p:nvSpPr>
          <p:spPr bwMode="auto">
            <a:xfrm>
              <a:off x="4608" y="177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57855" name="Oval 159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856" name="Oval 160"/>
            <p:cNvSpPr>
              <a:spLocks noChangeArrowheads="1"/>
            </p:cNvSpPr>
            <p:nvPr/>
          </p:nvSpPr>
          <p:spPr bwMode="auto">
            <a:xfrm>
              <a:off x="4224" y="177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57857" name="Oval 161"/>
            <p:cNvSpPr>
              <a:spLocks noChangeArrowheads="1"/>
            </p:cNvSpPr>
            <p:nvPr/>
          </p:nvSpPr>
          <p:spPr bwMode="auto">
            <a:xfrm>
              <a:off x="4464" y="2112"/>
              <a:ext cx="144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858" name="Oval 162"/>
            <p:cNvSpPr>
              <a:spLocks noChangeArrowheads="1"/>
            </p:cNvSpPr>
            <p:nvPr/>
          </p:nvSpPr>
          <p:spPr bwMode="auto">
            <a:xfrm flipH="1">
              <a:off x="4176" y="240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57859" name="Oval 163"/>
            <p:cNvSpPr>
              <a:spLocks noChangeArrowheads="1"/>
            </p:cNvSpPr>
            <p:nvPr/>
          </p:nvSpPr>
          <p:spPr bwMode="auto">
            <a:xfrm flipH="1">
              <a:off x="4944" y="240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57860" name="Oval 164"/>
            <p:cNvSpPr>
              <a:spLocks noChangeArrowheads="1"/>
            </p:cNvSpPr>
            <p:nvPr/>
          </p:nvSpPr>
          <p:spPr bwMode="auto">
            <a:xfrm flipH="1">
              <a:off x="4368" y="268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861" name="Oval 165"/>
            <p:cNvSpPr>
              <a:spLocks noChangeArrowheads="1"/>
            </p:cNvSpPr>
            <p:nvPr/>
          </p:nvSpPr>
          <p:spPr bwMode="auto">
            <a:xfrm flipH="1">
              <a:off x="4128" y="297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57862" name="AutoShape 166"/>
            <p:cNvSpPr>
              <a:spLocks noChangeArrowheads="1"/>
            </p:cNvSpPr>
            <p:nvPr/>
          </p:nvSpPr>
          <p:spPr bwMode="auto">
            <a:xfrm>
              <a:off x="4848" y="148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57863" name="AutoShape 167"/>
            <p:cNvSpPr>
              <a:spLocks noChangeArrowheads="1"/>
            </p:cNvSpPr>
            <p:nvPr/>
          </p:nvSpPr>
          <p:spPr bwMode="auto">
            <a:xfrm>
              <a:off x="5088" y="124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J</a:t>
              </a:r>
            </a:p>
          </p:txBody>
        </p:sp>
        <p:sp>
          <p:nvSpPr>
            <p:cNvPr id="157864" name="AutoShape 168"/>
            <p:cNvSpPr>
              <a:spLocks noChangeArrowheads="1"/>
            </p:cNvSpPr>
            <p:nvPr/>
          </p:nvSpPr>
          <p:spPr bwMode="auto">
            <a:xfrm>
              <a:off x="5136" y="268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57865" name="AutoShape 169"/>
            <p:cNvSpPr>
              <a:spLocks noChangeArrowheads="1"/>
            </p:cNvSpPr>
            <p:nvPr/>
          </p:nvSpPr>
          <p:spPr bwMode="auto">
            <a:xfrm>
              <a:off x="3936" y="211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57866" name="AutoShape 170"/>
            <p:cNvSpPr>
              <a:spLocks noChangeArrowheads="1"/>
            </p:cNvSpPr>
            <p:nvPr/>
          </p:nvSpPr>
          <p:spPr bwMode="auto">
            <a:xfrm>
              <a:off x="3888" y="273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57867" name="Line 171"/>
            <p:cNvSpPr>
              <a:spLocks noChangeShapeType="1"/>
            </p:cNvSpPr>
            <p:nvPr/>
          </p:nvSpPr>
          <p:spPr bwMode="auto">
            <a:xfrm flipH="1">
              <a:off x="4800" y="100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68" name="Line 172"/>
            <p:cNvSpPr>
              <a:spLocks noChangeShapeType="1"/>
            </p:cNvSpPr>
            <p:nvPr/>
          </p:nvSpPr>
          <p:spPr bwMode="auto">
            <a:xfrm flipH="1">
              <a:off x="4560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69" name="Line 173"/>
            <p:cNvSpPr>
              <a:spLocks noChangeShapeType="1"/>
            </p:cNvSpPr>
            <p:nvPr/>
          </p:nvSpPr>
          <p:spPr bwMode="auto">
            <a:xfrm flipH="1">
              <a:off x="4320" y="158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0" name="Line 174"/>
            <p:cNvSpPr>
              <a:spLocks noChangeShapeType="1"/>
            </p:cNvSpPr>
            <p:nvPr/>
          </p:nvSpPr>
          <p:spPr bwMode="auto">
            <a:xfrm flipH="1">
              <a:off x="4080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1" name="Line 175"/>
            <p:cNvSpPr>
              <a:spLocks noChangeShapeType="1"/>
            </p:cNvSpPr>
            <p:nvPr/>
          </p:nvSpPr>
          <p:spPr bwMode="auto">
            <a:xfrm>
              <a:off x="4368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2" name="Line 176"/>
            <p:cNvSpPr>
              <a:spLocks noChangeShapeType="1"/>
            </p:cNvSpPr>
            <p:nvPr/>
          </p:nvSpPr>
          <p:spPr bwMode="auto">
            <a:xfrm flipH="1">
              <a:off x="4320" y="225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3" name="Line 177"/>
            <p:cNvSpPr>
              <a:spLocks noChangeShapeType="1"/>
            </p:cNvSpPr>
            <p:nvPr/>
          </p:nvSpPr>
          <p:spPr bwMode="auto">
            <a:xfrm>
              <a:off x="4608" y="225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4" name="Line 178"/>
            <p:cNvSpPr>
              <a:spLocks noChangeShapeType="1"/>
            </p:cNvSpPr>
            <p:nvPr/>
          </p:nvSpPr>
          <p:spPr bwMode="auto">
            <a:xfrm>
              <a:off x="5088" y="100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5" name="Line 179"/>
            <p:cNvSpPr>
              <a:spLocks noChangeShapeType="1"/>
            </p:cNvSpPr>
            <p:nvPr/>
          </p:nvSpPr>
          <p:spPr bwMode="auto">
            <a:xfrm>
              <a:off x="4848" y="129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6" name="Line 180"/>
            <p:cNvSpPr>
              <a:spLocks noChangeShapeType="1"/>
            </p:cNvSpPr>
            <p:nvPr/>
          </p:nvSpPr>
          <p:spPr bwMode="auto">
            <a:xfrm>
              <a:off x="4608" y="158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7" name="Line 181"/>
            <p:cNvSpPr>
              <a:spLocks noChangeShapeType="1"/>
            </p:cNvSpPr>
            <p:nvPr/>
          </p:nvSpPr>
          <p:spPr bwMode="auto">
            <a:xfrm>
              <a:off x="432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78" name="Line 182"/>
            <p:cNvSpPr>
              <a:spLocks noChangeShapeType="1"/>
            </p:cNvSpPr>
            <p:nvPr/>
          </p:nvSpPr>
          <p:spPr bwMode="auto">
            <a:xfrm flipH="1">
              <a:off x="3984" y="24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80" name="AutoShape 184"/>
            <p:cNvSpPr>
              <a:spLocks noChangeArrowheads="1"/>
            </p:cNvSpPr>
            <p:nvPr/>
          </p:nvSpPr>
          <p:spPr bwMode="auto">
            <a:xfrm flipH="1">
              <a:off x="4656" y="268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57881" name="AutoShape 185"/>
            <p:cNvSpPr>
              <a:spLocks noChangeArrowheads="1"/>
            </p:cNvSpPr>
            <p:nvPr/>
          </p:nvSpPr>
          <p:spPr bwMode="auto">
            <a:xfrm flipH="1">
              <a:off x="4512" y="3024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57882" name="AutoShape 186"/>
            <p:cNvSpPr>
              <a:spLocks noChangeArrowheads="1"/>
            </p:cNvSpPr>
            <p:nvPr/>
          </p:nvSpPr>
          <p:spPr bwMode="auto">
            <a:xfrm flipH="1">
              <a:off x="4272" y="331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57883" name="AutoShape 187"/>
            <p:cNvSpPr>
              <a:spLocks noChangeArrowheads="1"/>
            </p:cNvSpPr>
            <p:nvPr/>
          </p:nvSpPr>
          <p:spPr bwMode="auto">
            <a:xfrm flipH="1">
              <a:off x="3840" y="331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57885" name="Line 189"/>
            <p:cNvSpPr>
              <a:spLocks noChangeShapeType="1"/>
            </p:cNvSpPr>
            <p:nvPr/>
          </p:nvSpPr>
          <p:spPr bwMode="auto">
            <a:xfrm flipH="1">
              <a:off x="4224" y="283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86" name="Line 190"/>
            <p:cNvSpPr>
              <a:spLocks noChangeShapeType="1"/>
            </p:cNvSpPr>
            <p:nvPr/>
          </p:nvSpPr>
          <p:spPr bwMode="auto">
            <a:xfrm flipH="1">
              <a:off x="3936" y="312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88" name="Line 192"/>
            <p:cNvSpPr>
              <a:spLocks noChangeShapeType="1"/>
            </p:cNvSpPr>
            <p:nvPr/>
          </p:nvSpPr>
          <p:spPr bwMode="auto">
            <a:xfrm>
              <a:off x="4512" y="283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89" name="Line 193"/>
            <p:cNvSpPr>
              <a:spLocks noChangeShapeType="1"/>
            </p:cNvSpPr>
            <p:nvPr/>
          </p:nvSpPr>
          <p:spPr bwMode="auto">
            <a:xfrm>
              <a:off x="4272" y="31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91" name="Line 195"/>
            <p:cNvSpPr>
              <a:spLocks noChangeShapeType="1"/>
            </p:cNvSpPr>
            <p:nvPr/>
          </p:nvSpPr>
          <p:spPr bwMode="auto">
            <a:xfrm flipH="1">
              <a:off x="4800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7892" name="Line 196"/>
            <p:cNvSpPr>
              <a:spLocks noChangeShapeType="1"/>
            </p:cNvSpPr>
            <p:nvPr/>
          </p:nvSpPr>
          <p:spPr bwMode="auto">
            <a:xfrm>
              <a:off x="5088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0" name="Right Arrow 119"/>
          <p:cNvSpPr/>
          <p:nvPr/>
        </p:nvSpPr>
        <p:spPr bwMode="auto">
          <a:xfrm>
            <a:off x="2499360" y="3169920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ight Arrow 122"/>
          <p:cNvSpPr/>
          <p:nvPr/>
        </p:nvSpPr>
        <p:spPr bwMode="auto">
          <a:xfrm>
            <a:off x="5431536" y="3176016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3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9C50-FA34-46FC-AF67-BBC409B651DA}" type="slidenum">
              <a:rPr lang="he-IL"/>
              <a:pPr/>
              <a:t>81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Splaying (example cont)</a:t>
            </a:r>
          </a:p>
        </p:txBody>
      </p:sp>
      <p:grpSp>
        <p:nvGrpSpPr>
          <p:cNvPr id="119" name="Group 118"/>
          <p:cNvGrpSpPr/>
          <p:nvPr/>
        </p:nvGrpSpPr>
        <p:grpSpPr>
          <a:xfrm>
            <a:off x="76200" y="1447800"/>
            <a:ext cx="2438400" cy="4114800"/>
            <a:chOff x="76200" y="1447800"/>
            <a:chExt cx="2438400" cy="4114800"/>
          </a:xfrm>
        </p:grpSpPr>
        <p:sp>
          <p:nvSpPr>
            <p:cNvPr id="183375" name="Oval 79"/>
            <p:cNvSpPr>
              <a:spLocks noChangeArrowheads="1"/>
            </p:cNvSpPr>
            <p:nvPr/>
          </p:nvSpPr>
          <p:spPr bwMode="auto">
            <a:xfrm>
              <a:off x="1828800" y="14478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83376" name="Oval 80"/>
            <p:cNvSpPr>
              <a:spLocks noChangeArrowheads="1"/>
            </p:cNvSpPr>
            <p:nvPr/>
          </p:nvSpPr>
          <p:spPr bwMode="auto">
            <a:xfrm>
              <a:off x="1447800" y="19050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377" name="AutoShape 81"/>
            <p:cNvSpPr>
              <a:spLocks noChangeArrowheads="1"/>
            </p:cNvSpPr>
            <p:nvPr/>
          </p:nvSpPr>
          <p:spPr bwMode="auto">
            <a:xfrm>
              <a:off x="1295400" y="28194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378" name="Oval 82"/>
            <p:cNvSpPr>
              <a:spLocks noChangeArrowheads="1"/>
            </p:cNvSpPr>
            <p:nvPr/>
          </p:nvSpPr>
          <p:spPr bwMode="auto">
            <a:xfrm>
              <a:off x="1066800" y="23622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379" name="Oval 83"/>
            <p:cNvSpPr>
              <a:spLocks noChangeArrowheads="1"/>
            </p:cNvSpPr>
            <p:nvPr/>
          </p:nvSpPr>
          <p:spPr bwMode="auto">
            <a:xfrm>
              <a:off x="685800" y="28194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380" name="Oval 84"/>
            <p:cNvSpPr>
              <a:spLocks noChangeArrowheads="1"/>
            </p:cNvSpPr>
            <p:nvPr/>
          </p:nvSpPr>
          <p:spPr bwMode="auto">
            <a:xfrm>
              <a:off x="1066800" y="3352800"/>
              <a:ext cx="228600" cy="228600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381" name="Oval 85"/>
            <p:cNvSpPr>
              <a:spLocks noChangeArrowheads="1"/>
            </p:cNvSpPr>
            <p:nvPr/>
          </p:nvSpPr>
          <p:spPr bwMode="auto">
            <a:xfrm flipH="1">
              <a:off x="609600" y="38100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382" name="Oval 86"/>
            <p:cNvSpPr>
              <a:spLocks noChangeArrowheads="1"/>
            </p:cNvSpPr>
            <p:nvPr/>
          </p:nvSpPr>
          <p:spPr bwMode="auto">
            <a:xfrm flipH="1">
              <a:off x="1828800" y="38100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383" name="Oval 87"/>
            <p:cNvSpPr>
              <a:spLocks noChangeArrowheads="1"/>
            </p:cNvSpPr>
            <p:nvPr/>
          </p:nvSpPr>
          <p:spPr bwMode="auto">
            <a:xfrm flipH="1">
              <a:off x="914400" y="42672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384" name="Oval 88"/>
            <p:cNvSpPr>
              <a:spLocks noChangeArrowheads="1"/>
            </p:cNvSpPr>
            <p:nvPr/>
          </p:nvSpPr>
          <p:spPr bwMode="auto">
            <a:xfrm flipH="1">
              <a:off x="533400" y="4724400"/>
              <a:ext cx="228600" cy="228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385" name="AutoShape 89"/>
            <p:cNvSpPr>
              <a:spLocks noChangeArrowheads="1"/>
            </p:cNvSpPr>
            <p:nvPr/>
          </p:nvSpPr>
          <p:spPr bwMode="auto">
            <a:xfrm>
              <a:off x="1676400" y="2362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I</a:t>
              </a:r>
            </a:p>
          </p:txBody>
        </p:sp>
        <p:sp>
          <p:nvSpPr>
            <p:cNvPr id="183386" name="AutoShape 90"/>
            <p:cNvSpPr>
              <a:spLocks noChangeArrowheads="1"/>
            </p:cNvSpPr>
            <p:nvPr/>
          </p:nvSpPr>
          <p:spPr bwMode="auto">
            <a:xfrm>
              <a:off x="2057400" y="1981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J</a:t>
              </a:r>
            </a:p>
          </p:txBody>
        </p:sp>
        <p:sp>
          <p:nvSpPr>
            <p:cNvPr id="183387" name="AutoShape 91"/>
            <p:cNvSpPr>
              <a:spLocks noChangeArrowheads="1"/>
            </p:cNvSpPr>
            <p:nvPr/>
          </p:nvSpPr>
          <p:spPr bwMode="auto">
            <a:xfrm>
              <a:off x="2133600" y="4267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388" name="AutoShape 92"/>
            <p:cNvSpPr>
              <a:spLocks noChangeArrowheads="1"/>
            </p:cNvSpPr>
            <p:nvPr/>
          </p:nvSpPr>
          <p:spPr bwMode="auto">
            <a:xfrm>
              <a:off x="228600" y="33528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389" name="AutoShape 93"/>
            <p:cNvSpPr>
              <a:spLocks noChangeArrowheads="1"/>
            </p:cNvSpPr>
            <p:nvPr/>
          </p:nvSpPr>
          <p:spPr bwMode="auto">
            <a:xfrm>
              <a:off x="152400" y="43434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390" name="Line 94"/>
            <p:cNvSpPr>
              <a:spLocks noChangeShapeType="1"/>
            </p:cNvSpPr>
            <p:nvPr/>
          </p:nvSpPr>
          <p:spPr bwMode="auto">
            <a:xfrm flipH="1">
              <a:off x="1600200" y="1600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1" name="Line 95"/>
            <p:cNvSpPr>
              <a:spLocks noChangeShapeType="1"/>
            </p:cNvSpPr>
            <p:nvPr/>
          </p:nvSpPr>
          <p:spPr bwMode="auto">
            <a:xfrm flipH="1">
              <a:off x="12192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2" name="Line 96"/>
            <p:cNvSpPr>
              <a:spLocks noChangeShapeType="1"/>
            </p:cNvSpPr>
            <p:nvPr/>
          </p:nvSpPr>
          <p:spPr bwMode="auto">
            <a:xfrm flipH="1">
              <a:off x="838200" y="25146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3" name="Line 97"/>
            <p:cNvSpPr>
              <a:spLocks noChangeShapeType="1"/>
            </p:cNvSpPr>
            <p:nvPr/>
          </p:nvSpPr>
          <p:spPr bwMode="auto">
            <a:xfrm flipH="1">
              <a:off x="457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4" name="Line 98"/>
            <p:cNvSpPr>
              <a:spLocks noChangeShapeType="1"/>
            </p:cNvSpPr>
            <p:nvPr/>
          </p:nvSpPr>
          <p:spPr bwMode="auto">
            <a:xfrm>
              <a:off x="9144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5" name="Line 99"/>
            <p:cNvSpPr>
              <a:spLocks noChangeShapeType="1"/>
            </p:cNvSpPr>
            <p:nvPr/>
          </p:nvSpPr>
          <p:spPr bwMode="auto">
            <a:xfrm flipH="1">
              <a:off x="838200" y="3581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6" name="Line 100"/>
            <p:cNvSpPr>
              <a:spLocks noChangeShapeType="1"/>
            </p:cNvSpPr>
            <p:nvPr/>
          </p:nvSpPr>
          <p:spPr bwMode="auto">
            <a:xfrm>
              <a:off x="1267968" y="3547872"/>
              <a:ext cx="597408" cy="329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7" name="Line 101"/>
            <p:cNvSpPr>
              <a:spLocks noChangeShapeType="1"/>
            </p:cNvSpPr>
            <p:nvPr/>
          </p:nvSpPr>
          <p:spPr bwMode="auto">
            <a:xfrm>
              <a:off x="2057400" y="1600200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8" name="Line 102"/>
            <p:cNvSpPr>
              <a:spLocks noChangeShapeType="1"/>
            </p:cNvSpPr>
            <p:nvPr/>
          </p:nvSpPr>
          <p:spPr bwMode="auto">
            <a:xfrm>
              <a:off x="1676400" y="20574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399" name="Line 103"/>
            <p:cNvSpPr>
              <a:spLocks noChangeShapeType="1"/>
            </p:cNvSpPr>
            <p:nvPr/>
          </p:nvSpPr>
          <p:spPr bwMode="auto">
            <a:xfrm>
              <a:off x="1295400" y="25146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0" name="Line 104"/>
            <p:cNvSpPr>
              <a:spLocks noChangeShapeType="1"/>
            </p:cNvSpPr>
            <p:nvPr/>
          </p:nvSpPr>
          <p:spPr bwMode="auto">
            <a:xfrm>
              <a:off x="838200" y="4038600"/>
              <a:ext cx="152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1" name="Line 105"/>
            <p:cNvSpPr>
              <a:spLocks noChangeShapeType="1"/>
            </p:cNvSpPr>
            <p:nvPr/>
          </p:nvSpPr>
          <p:spPr bwMode="auto">
            <a:xfrm flipH="1">
              <a:off x="304800" y="39624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2" name="AutoShape 106"/>
            <p:cNvSpPr>
              <a:spLocks noChangeArrowheads="1"/>
            </p:cNvSpPr>
            <p:nvPr/>
          </p:nvSpPr>
          <p:spPr bwMode="auto">
            <a:xfrm flipH="1">
              <a:off x="1371600" y="42672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403" name="AutoShape 107"/>
            <p:cNvSpPr>
              <a:spLocks noChangeArrowheads="1"/>
            </p:cNvSpPr>
            <p:nvPr/>
          </p:nvSpPr>
          <p:spPr bwMode="auto">
            <a:xfrm flipH="1">
              <a:off x="1143000" y="48006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404" name="AutoShape 108"/>
            <p:cNvSpPr>
              <a:spLocks noChangeArrowheads="1"/>
            </p:cNvSpPr>
            <p:nvPr/>
          </p:nvSpPr>
          <p:spPr bwMode="auto">
            <a:xfrm flipH="1">
              <a:off x="762000" y="52578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405" name="AutoShape 109"/>
            <p:cNvSpPr>
              <a:spLocks noChangeArrowheads="1"/>
            </p:cNvSpPr>
            <p:nvPr/>
          </p:nvSpPr>
          <p:spPr bwMode="auto">
            <a:xfrm flipH="1">
              <a:off x="76200" y="5257800"/>
              <a:ext cx="381000" cy="3048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406" name="Line 110"/>
            <p:cNvSpPr>
              <a:spLocks noChangeShapeType="1"/>
            </p:cNvSpPr>
            <p:nvPr/>
          </p:nvSpPr>
          <p:spPr bwMode="auto">
            <a:xfrm flipH="1">
              <a:off x="685800" y="44958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7" name="Line 111"/>
            <p:cNvSpPr>
              <a:spLocks noChangeShapeType="1"/>
            </p:cNvSpPr>
            <p:nvPr/>
          </p:nvSpPr>
          <p:spPr bwMode="auto">
            <a:xfrm flipH="1">
              <a:off x="228600" y="4953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8" name="Line 112"/>
            <p:cNvSpPr>
              <a:spLocks noChangeShapeType="1"/>
            </p:cNvSpPr>
            <p:nvPr/>
          </p:nvSpPr>
          <p:spPr bwMode="auto">
            <a:xfrm>
              <a:off x="11430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09" name="Line 113"/>
            <p:cNvSpPr>
              <a:spLocks noChangeShapeType="1"/>
            </p:cNvSpPr>
            <p:nvPr/>
          </p:nvSpPr>
          <p:spPr bwMode="auto">
            <a:xfrm>
              <a:off x="762000" y="4953000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11" name="Line 115"/>
            <p:cNvSpPr>
              <a:spLocks noChangeShapeType="1"/>
            </p:cNvSpPr>
            <p:nvPr/>
          </p:nvSpPr>
          <p:spPr bwMode="auto">
            <a:xfrm flipH="1">
              <a:off x="16002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12" name="Line 116"/>
            <p:cNvSpPr>
              <a:spLocks noChangeShapeType="1"/>
            </p:cNvSpPr>
            <p:nvPr/>
          </p:nvSpPr>
          <p:spPr bwMode="auto">
            <a:xfrm>
              <a:off x="20574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" name="Group 209"/>
          <p:cNvGrpSpPr>
            <a:grpSpLocks/>
          </p:cNvGrpSpPr>
          <p:nvPr/>
        </p:nvGrpSpPr>
        <p:grpSpPr bwMode="auto">
          <a:xfrm>
            <a:off x="2590800" y="1524000"/>
            <a:ext cx="2590800" cy="3962400"/>
            <a:chOff x="1632" y="960"/>
            <a:chExt cx="1632" cy="2496"/>
          </a:xfrm>
        </p:grpSpPr>
        <p:sp>
          <p:nvSpPr>
            <p:cNvPr id="183413" name="Oval 117"/>
            <p:cNvSpPr>
              <a:spLocks noChangeArrowheads="1"/>
            </p:cNvSpPr>
            <p:nvPr/>
          </p:nvSpPr>
          <p:spPr bwMode="auto">
            <a:xfrm>
              <a:off x="2880" y="96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83414" name="Oval 118"/>
            <p:cNvSpPr>
              <a:spLocks noChangeArrowheads="1"/>
            </p:cNvSpPr>
            <p:nvPr/>
          </p:nvSpPr>
          <p:spPr bwMode="auto">
            <a:xfrm>
              <a:off x="2640" y="124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415" name="AutoShape 119"/>
            <p:cNvSpPr>
              <a:spLocks noChangeArrowheads="1"/>
            </p:cNvSpPr>
            <p:nvPr/>
          </p:nvSpPr>
          <p:spPr bwMode="auto">
            <a:xfrm>
              <a:off x="3024" y="235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416" name="Oval 120"/>
            <p:cNvSpPr>
              <a:spLocks noChangeArrowheads="1"/>
            </p:cNvSpPr>
            <p:nvPr/>
          </p:nvSpPr>
          <p:spPr bwMode="auto">
            <a:xfrm>
              <a:off x="2400" y="1536"/>
              <a:ext cx="144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417" name="Oval 121"/>
            <p:cNvSpPr>
              <a:spLocks noChangeArrowheads="1"/>
            </p:cNvSpPr>
            <p:nvPr/>
          </p:nvSpPr>
          <p:spPr bwMode="auto">
            <a:xfrm>
              <a:off x="1920" y="201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418" name="Oval 122"/>
            <p:cNvSpPr>
              <a:spLocks noChangeArrowheads="1"/>
            </p:cNvSpPr>
            <p:nvPr/>
          </p:nvSpPr>
          <p:spPr bwMode="auto">
            <a:xfrm>
              <a:off x="2928" y="2064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419" name="Oval 123"/>
            <p:cNvSpPr>
              <a:spLocks noChangeArrowheads="1"/>
            </p:cNvSpPr>
            <p:nvPr/>
          </p:nvSpPr>
          <p:spPr bwMode="auto">
            <a:xfrm flipH="1">
              <a:off x="2160" y="2352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420" name="Oval 124"/>
            <p:cNvSpPr>
              <a:spLocks noChangeArrowheads="1"/>
            </p:cNvSpPr>
            <p:nvPr/>
          </p:nvSpPr>
          <p:spPr bwMode="auto">
            <a:xfrm flipH="1">
              <a:off x="2784" y="2304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421" name="Oval 125"/>
            <p:cNvSpPr>
              <a:spLocks noChangeArrowheads="1"/>
            </p:cNvSpPr>
            <p:nvPr/>
          </p:nvSpPr>
          <p:spPr bwMode="auto">
            <a:xfrm flipH="1">
              <a:off x="2352" y="264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422" name="Oval 126"/>
            <p:cNvSpPr>
              <a:spLocks noChangeArrowheads="1"/>
            </p:cNvSpPr>
            <p:nvPr/>
          </p:nvSpPr>
          <p:spPr bwMode="auto">
            <a:xfrm flipH="1">
              <a:off x="2112" y="292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423" name="AutoShape 127"/>
            <p:cNvSpPr>
              <a:spLocks noChangeArrowheads="1"/>
            </p:cNvSpPr>
            <p:nvPr/>
          </p:nvSpPr>
          <p:spPr bwMode="auto">
            <a:xfrm>
              <a:off x="2784" y="153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83424" name="AutoShape 128"/>
            <p:cNvSpPr>
              <a:spLocks noChangeArrowheads="1"/>
            </p:cNvSpPr>
            <p:nvPr/>
          </p:nvSpPr>
          <p:spPr bwMode="auto">
            <a:xfrm>
              <a:off x="3024" y="129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J</a:t>
              </a:r>
            </a:p>
          </p:txBody>
        </p:sp>
        <p:sp>
          <p:nvSpPr>
            <p:cNvPr id="183425" name="AutoShape 129"/>
            <p:cNvSpPr>
              <a:spLocks noChangeArrowheads="1"/>
            </p:cNvSpPr>
            <p:nvPr/>
          </p:nvSpPr>
          <p:spPr bwMode="auto">
            <a:xfrm>
              <a:off x="2880" y="259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426" name="AutoShape 130"/>
            <p:cNvSpPr>
              <a:spLocks noChangeArrowheads="1"/>
            </p:cNvSpPr>
            <p:nvPr/>
          </p:nvSpPr>
          <p:spPr bwMode="auto">
            <a:xfrm>
              <a:off x="1632" y="235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427" name="AutoShape 131"/>
            <p:cNvSpPr>
              <a:spLocks noChangeArrowheads="1"/>
            </p:cNvSpPr>
            <p:nvPr/>
          </p:nvSpPr>
          <p:spPr bwMode="auto">
            <a:xfrm>
              <a:off x="1872" y="268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428" name="Line 132"/>
            <p:cNvSpPr>
              <a:spLocks noChangeShapeType="1"/>
            </p:cNvSpPr>
            <p:nvPr/>
          </p:nvSpPr>
          <p:spPr bwMode="auto">
            <a:xfrm flipH="1">
              <a:off x="2736" y="105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29" name="Line 133"/>
            <p:cNvSpPr>
              <a:spLocks noChangeShapeType="1"/>
            </p:cNvSpPr>
            <p:nvPr/>
          </p:nvSpPr>
          <p:spPr bwMode="auto">
            <a:xfrm flipH="1">
              <a:off x="2496" y="134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0" name="Line 134"/>
            <p:cNvSpPr>
              <a:spLocks noChangeShapeType="1"/>
            </p:cNvSpPr>
            <p:nvPr/>
          </p:nvSpPr>
          <p:spPr bwMode="auto">
            <a:xfrm flipH="1">
              <a:off x="2016" y="1632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1" name="Line 135"/>
            <p:cNvSpPr>
              <a:spLocks noChangeShapeType="1"/>
            </p:cNvSpPr>
            <p:nvPr/>
          </p:nvSpPr>
          <p:spPr bwMode="auto">
            <a:xfrm flipH="1">
              <a:off x="1776" y="216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2" name="Line 136"/>
            <p:cNvSpPr>
              <a:spLocks noChangeShapeType="1"/>
            </p:cNvSpPr>
            <p:nvPr/>
          </p:nvSpPr>
          <p:spPr bwMode="auto">
            <a:xfrm>
              <a:off x="2064" y="216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5" name="Line 139"/>
            <p:cNvSpPr>
              <a:spLocks noChangeShapeType="1"/>
            </p:cNvSpPr>
            <p:nvPr/>
          </p:nvSpPr>
          <p:spPr bwMode="auto">
            <a:xfrm>
              <a:off x="3024" y="1056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6" name="Line 140"/>
            <p:cNvSpPr>
              <a:spLocks noChangeShapeType="1"/>
            </p:cNvSpPr>
            <p:nvPr/>
          </p:nvSpPr>
          <p:spPr bwMode="auto">
            <a:xfrm>
              <a:off x="2784" y="134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7" name="Line 141"/>
            <p:cNvSpPr>
              <a:spLocks noChangeShapeType="1"/>
            </p:cNvSpPr>
            <p:nvPr/>
          </p:nvSpPr>
          <p:spPr bwMode="auto">
            <a:xfrm>
              <a:off x="2544" y="1632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8" name="Line 142"/>
            <p:cNvSpPr>
              <a:spLocks noChangeShapeType="1"/>
            </p:cNvSpPr>
            <p:nvPr/>
          </p:nvSpPr>
          <p:spPr bwMode="auto">
            <a:xfrm>
              <a:off x="2304" y="249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39" name="Line 143"/>
            <p:cNvSpPr>
              <a:spLocks noChangeShapeType="1"/>
            </p:cNvSpPr>
            <p:nvPr/>
          </p:nvSpPr>
          <p:spPr bwMode="auto">
            <a:xfrm flipH="1">
              <a:off x="1968" y="244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0" name="AutoShape 144"/>
            <p:cNvSpPr>
              <a:spLocks noChangeArrowheads="1"/>
            </p:cNvSpPr>
            <p:nvPr/>
          </p:nvSpPr>
          <p:spPr bwMode="auto">
            <a:xfrm flipH="1">
              <a:off x="2592" y="259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441" name="AutoShape 145"/>
            <p:cNvSpPr>
              <a:spLocks noChangeArrowheads="1"/>
            </p:cNvSpPr>
            <p:nvPr/>
          </p:nvSpPr>
          <p:spPr bwMode="auto">
            <a:xfrm flipH="1">
              <a:off x="2496" y="297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442" name="AutoShape 146"/>
            <p:cNvSpPr>
              <a:spLocks noChangeArrowheads="1"/>
            </p:cNvSpPr>
            <p:nvPr/>
          </p:nvSpPr>
          <p:spPr bwMode="auto">
            <a:xfrm flipH="1">
              <a:off x="2256" y="3264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443" name="AutoShape 147"/>
            <p:cNvSpPr>
              <a:spLocks noChangeArrowheads="1"/>
            </p:cNvSpPr>
            <p:nvPr/>
          </p:nvSpPr>
          <p:spPr bwMode="auto">
            <a:xfrm flipH="1">
              <a:off x="1824" y="3264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444" name="Line 148"/>
            <p:cNvSpPr>
              <a:spLocks noChangeShapeType="1"/>
            </p:cNvSpPr>
            <p:nvPr/>
          </p:nvSpPr>
          <p:spPr bwMode="auto">
            <a:xfrm flipH="1">
              <a:off x="2208" y="278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5" name="Line 149"/>
            <p:cNvSpPr>
              <a:spLocks noChangeShapeType="1"/>
            </p:cNvSpPr>
            <p:nvPr/>
          </p:nvSpPr>
          <p:spPr bwMode="auto">
            <a:xfrm flipH="1">
              <a:off x="1920" y="307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6" name="Line 150"/>
            <p:cNvSpPr>
              <a:spLocks noChangeShapeType="1"/>
            </p:cNvSpPr>
            <p:nvPr/>
          </p:nvSpPr>
          <p:spPr bwMode="auto">
            <a:xfrm>
              <a:off x="2496" y="278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7" name="Line 151"/>
            <p:cNvSpPr>
              <a:spLocks noChangeShapeType="1"/>
            </p:cNvSpPr>
            <p:nvPr/>
          </p:nvSpPr>
          <p:spPr bwMode="auto">
            <a:xfrm>
              <a:off x="2256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8" name="Line 152"/>
            <p:cNvSpPr>
              <a:spLocks noChangeShapeType="1"/>
            </p:cNvSpPr>
            <p:nvPr/>
          </p:nvSpPr>
          <p:spPr bwMode="auto">
            <a:xfrm flipH="1">
              <a:off x="2736" y="24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49" name="Line 153"/>
            <p:cNvSpPr>
              <a:spLocks noChangeShapeType="1"/>
            </p:cNvSpPr>
            <p:nvPr/>
          </p:nvSpPr>
          <p:spPr bwMode="auto">
            <a:xfrm>
              <a:off x="2880" y="244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51" name="Line 155"/>
            <p:cNvSpPr>
              <a:spLocks noChangeShapeType="1"/>
            </p:cNvSpPr>
            <p:nvPr/>
          </p:nvSpPr>
          <p:spPr bwMode="auto">
            <a:xfrm>
              <a:off x="3024" y="220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52" name="Line 156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5638800" y="1828800"/>
            <a:ext cx="3505200" cy="3048000"/>
            <a:chOff x="3552" y="1152"/>
            <a:chExt cx="2208" cy="1920"/>
          </a:xfrm>
        </p:grpSpPr>
        <p:sp>
          <p:nvSpPr>
            <p:cNvPr id="183459" name="Oval 163"/>
            <p:cNvSpPr>
              <a:spLocks noChangeArrowheads="1"/>
            </p:cNvSpPr>
            <p:nvPr/>
          </p:nvSpPr>
          <p:spPr bwMode="auto">
            <a:xfrm>
              <a:off x="3840" y="1632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461" name="Oval 165"/>
            <p:cNvSpPr>
              <a:spLocks noChangeArrowheads="1"/>
            </p:cNvSpPr>
            <p:nvPr/>
          </p:nvSpPr>
          <p:spPr bwMode="auto">
            <a:xfrm flipH="1">
              <a:off x="4080" y="196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463" name="Oval 167"/>
            <p:cNvSpPr>
              <a:spLocks noChangeArrowheads="1"/>
            </p:cNvSpPr>
            <p:nvPr/>
          </p:nvSpPr>
          <p:spPr bwMode="auto">
            <a:xfrm flipH="1">
              <a:off x="4272" y="2256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464" name="Oval 168"/>
            <p:cNvSpPr>
              <a:spLocks noChangeArrowheads="1"/>
            </p:cNvSpPr>
            <p:nvPr/>
          </p:nvSpPr>
          <p:spPr bwMode="auto">
            <a:xfrm flipH="1">
              <a:off x="4032" y="2544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468" name="AutoShape 172"/>
            <p:cNvSpPr>
              <a:spLocks noChangeArrowheads="1"/>
            </p:cNvSpPr>
            <p:nvPr/>
          </p:nvSpPr>
          <p:spPr bwMode="auto">
            <a:xfrm>
              <a:off x="3552" y="1968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469" name="AutoShape 173"/>
            <p:cNvSpPr>
              <a:spLocks noChangeArrowheads="1"/>
            </p:cNvSpPr>
            <p:nvPr/>
          </p:nvSpPr>
          <p:spPr bwMode="auto">
            <a:xfrm>
              <a:off x="3792" y="2304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  <p:sp>
          <p:nvSpPr>
            <p:cNvPr id="183473" name="Line 177"/>
            <p:cNvSpPr>
              <a:spLocks noChangeShapeType="1"/>
            </p:cNvSpPr>
            <p:nvPr/>
          </p:nvSpPr>
          <p:spPr bwMode="auto">
            <a:xfrm flipH="1">
              <a:off x="3696" y="177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74" name="Line 178"/>
            <p:cNvSpPr>
              <a:spLocks noChangeShapeType="1"/>
            </p:cNvSpPr>
            <p:nvPr/>
          </p:nvSpPr>
          <p:spPr bwMode="auto">
            <a:xfrm>
              <a:off x="3984" y="177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78" name="Line 182"/>
            <p:cNvSpPr>
              <a:spLocks noChangeShapeType="1"/>
            </p:cNvSpPr>
            <p:nvPr/>
          </p:nvSpPr>
          <p:spPr bwMode="auto">
            <a:xfrm>
              <a:off x="4224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79" name="Line 183"/>
            <p:cNvSpPr>
              <a:spLocks noChangeShapeType="1"/>
            </p:cNvSpPr>
            <p:nvPr/>
          </p:nvSpPr>
          <p:spPr bwMode="auto">
            <a:xfrm flipH="1">
              <a:off x="3888" y="206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81" name="AutoShape 185"/>
            <p:cNvSpPr>
              <a:spLocks noChangeArrowheads="1"/>
            </p:cNvSpPr>
            <p:nvPr/>
          </p:nvSpPr>
          <p:spPr bwMode="auto">
            <a:xfrm flipH="1">
              <a:off x="4416" y="2592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482" name="AutoShape 186"/>
            <p:cNvSpPr>
              <a:spLocks noChangeArrowheads="1"/>
            </p:cNvSpPr>
            <p:nvPr/>
          </p:nvSpPr>
          <p:spPr bwMode="auto">
            <a:xfrm flipH="1">
              <a:off x="4176" y="2880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D</a:t>
              </a:r>
            </a:p>
          </p:txBody>
        </p:sp>
        <p:sp>
          <p:nvSpPr>
            <p:cNvPr id="183483" name="AutoShape 187"/>
            <p:cNvSpPr>
              <a:spLocks noChangeArrowheads="1"/>
            </p:cNvSpPr>
            <p:nvPr/>
          </p:nvSpPr>
          <p:spPr bwMode="auto">
            <a:xfrm flipH="1">
              <a:off x="3744" y="2880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C</a:t>
              </a:r>
            </a:p>
          </p:txBody>
        </p:sp>
        <p:sp>
          <p:nvSpPr>
            <p:cNvPr id="183484" name="Line 188"/>
            <p:cNvSpPr>
              <a:spLocks noChangeShapeType="1"/>
            </p:cNvSpPr>
            <p:nvPr/>
          </p:nvSpPr>
          <p:spPr bwMode="auto">
            <a:xfrm flipH="1">
              <a:off x="4128" y="240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85" name="Line 189"/>
            <p:cNvSpPr>
              <a:spLocks noChangeShapeType="1"/>
            </p:cNvSpPr>
            <p:nvPr/>
          </p:nvSpPr>
          <p:spPr bwMode="auto">
            <a:xfrm flipH="1">
              <a:off x="3840" y="268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86" name="Line 190"/>
            <p:cNvSpPr>
              <a:spLocks noChangeShapeType="1"/>
            </p:cNvSpPr>
            <p:nvPr/>
          </p:nvSpPr>
          <p:spPr bwMode="auto">
            <a:xfrm>
              <a:off x="4416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87" name="Line 191"/>
            <p:cNvSpPr>
              <a:spLocks noChangeShapeType="1"/>
            </p:cNvSpPr>
            <p:nvPr/>
          </p:nvSpPr>
          <p:spPr bwMode="auto">
            <a:xfrm>
              <a:off x="4176" y="268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55" name="Oval 159"/>
            <p:cNvSpPr>
              <a:spLocks noChangeArrowheads="1"/>
            </p:cNvSpPr>
            <p:nvPr/>
          </p:nvSpPr>
          <p:spPr bwMode="auto">
            <a:xfrm flipH="1">
              <a:off x="4896" y="1152"/>
              <a:ext cx="144" cy="144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183456" name="Oval 160"/>
            <p:cNvSpPr>
              <a:spLocks noChangeArrowheads="1"/>
            </p:cNvSpPr>
            <p:nvPr/>
          </p:nvSpPr>
          <p:spPr bwMode="auto">
            <a:xfrm flipH="1">
              <a:off x="5136" y="1440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458" name="Oval 162"/>
            <p:cNvSpPr>
              <a:spLocks noChangeArrowheads="1"/>
            </p:cNvSpPr>
            <p:nvPr/>
          </p:nvSpPr>
          <p:spPr bwMode="auto">
            <a:xfrm flipH="1">
              <a:off x="5376" y="172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83465" name="AutoShape 169"/>
            <p:cNvSpPr>
              <a:spLocks noChangeArrowheads="1"/>
            </p:cNvSpPr>
            <p:nvPr/>
          </p:nvSpPr>
          <p:spPr bwMode="auto">
            <a:xfrm flipH="1">
              <a:off x="5232" y="201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I</a:t>
              </a:r>
            </a:p>
          </p:txBody>
        </p:sp>
        <p:sp>
          <p:nvSpPr>
            <p:cNvPr id="183466" name="AutoShape 170"/>
            <p:cNvSpPr>
              <a:spLocks noChangeArrowheads="1"/>
            </p:cNvSpPr>
            <p:nvPr/>
          </p:nvSpPr>
          <p:spPr bwMode="auto">
            <a:xfrm flipH="1">
              <a:off x="5520" y="201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J</a:t>
              </a:r>
            </a:p>
          </p:txBody>
        </p:sp>
        <p:sp>
          <p:nvSpPr>
            <p:cNvPr id="183470" name="Line 174"/>
            <p:cNvSpPr>
              <a:spLocks noChangeShapeType="1"/>
            </p:cNvSpPr>
            <p:nvPr/>
          </p:nvSpPr>
          <p:spPr bwMode="auto">
            <a:xfrm>
              <a:off x="5040" y="12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71" name="Line 175"/>
            <p:cNvSpPr>
              <a:spLocks noChangeShapeType="1"/>
            </p:cNvSpPr>
            <p:nvPr/>
          </p:nvSpPr>
          <p:spPr bwMode="auto">
            <a:xfrm>
              <a:off x="5280" y="153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76" name="Line 180"/>
            <p:cNvSpPr>
              <a:spLocks noChangeShapeType="1"/>
            </p:cNvSpPr>
            <p:nvPr/>
          </p:nvSpPr>
          <p:spPr bwMode="auto">
            <a:xfrm flipH="1">
              <a:off x="4944" y="153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93" name="AutoShape 197"/>
            <p:cNvSpPr>
              <a:spLocks noChangeArrowheads="1"/>
            </p:cNvSpPr>
            <p:nvPr/>
          </p:nvSpPr>
          <p:spPr bwMode="auto">
            <a:xfrm>
              <a:off x="4944" y="201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H</a:t>
              </a:r>
            </a:p>
          </p:txBody>
        </p:sp>
        <p:sp>
          <p:nvSpPr>
            <p:cNvPr id="183494" name="Oval 198"/>
            <p:cNvSpPr>
              <a:spLocks noChangeArrowheads="1"/>
            </p:cNvSpPr>
            <p:nvPr/>
          </p:nvSpPr>
          <p:spPr bwMode="auto">
            <a:xfrm>
              <a:off x="4848" y="172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495" name="Oval 199"/>
            <p:cNvSpPr>
              <a:spLocks noChangeArrowheads="1"/>
            </p:cNvSpPr>
            <p:nvPr/>
          </p:nvSpPr>
          <p:spPr bwMode="auto">
            <a:xfrm flipH="1">
              <a:off x="4704" y="1968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e</a:t>
              </a:r>
            </a:p>
          </p:txBody>
        </p:sp>
        <p:sp>
          <p:nvSpPr>
            <p:cNvPr id="183496" name="AutoShape 200"/>
            <p:cNvSpPr>
              <a:spLocks noChangeArrowheads="1"/>
            </p:cNvSpPr>
            <p:nvPr/>
          </p:nvSpPr>
          <p:spPr bwMode="auto">
            <a:xfrm>
              <a:off x="4800" y="225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G</a:t>
              </a:r>
            </a:p>
          </p:txBody>
        </p:sp>
        <p:sp>
          <p:nvSpPr>
            <p:cNvPr id="183497" name="AutoShape 201"/>
            <p:cNvSpPr>
              <a:spLocks noChangeArrowheads="1"/>
            </p:cNvSpPr>
            <p:nvPr/>
          </p:nvSpPr>
          <p:spPr bwMode="auto">
            <a:xfrm flipH="1">
              <a:off x="4512" y="2256"/>
              <a:ext cx="240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</a:t>
              </a:r>
            </a:p>
          </p:txBody>
        </p:sp>
        <p:sp>
          <p:nvSpPr>
            <p:cNvPr id="183498" name="Line 202"/>
            <p:cNvSpPr>
              <a:spLocks noChangeShapeType="1"/>
            </p:cNvSpPr>
            <p:nvPr/>
          </p:nvSpPr>
          <p:spPr bwMode="auto">
            <a:xfrm flipH="1">
              <a:off x="4656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499" name="Line 203"/>
            <p:cNvSpPr>
              <a:spLocks noChangeShapeType="1"/>
            </p:cNvSpPr>
            <p:nvPr/>
          </p:nvSpPr>
          <p:spPr bwMode="auto">
            <a:xfrm>
              <a:off x="480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500" name="Line 204"/>
            <p:cNvSpPr>
              <a:spLocks noChangeShapeType="1"/>
            </p:cNvSpPr>
            <p:nvPr/>
          </p:nvSpPr>
          <p:spPr bwMode="auto">
            <a:xfrm>
              <a:off x="4944" y="187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501" name="Line 205"/>
            <p:cNvSpPr>
              <a:spLocks noChangeShapeType="1"/>
            </p:cNvSpPr>
            <p:nvPr/>
          </p:nvSpPr>
          <p:spPr bwMode="auto">
            <a:xfrm flipH="1">
              <a:off x="4800" y="187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502" name="Line 206"/>
            <p:cNvSpPr>
              <a:spLocks noChangeShapeType="1"/>
            </p:cNvSpPr>
            <p:nvPr/>
          </p:nvSpPr>
          <p:spPr bwMode="auto">
            <a:xfrm flipH="1">
              <a:off x="3936" y="1248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503" name="Line 207"/>
            <p:cNvSpPr>
              <a:spLocks noChangeShapeType="1"/>
            </p:cNvSpPr>
            <p:nvPr/>
          </p:nvSpPr>
          <p:spPr bwMode="auto">
            <a:xfrm flipH="1">
              <a:off x="5376" y="1872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3504" name="Line 208"/>
            <p:cNvSpPr>
              <a:spLocks noChangeShapeType="1"/>
            </p:cNvSpPr>
            <p:nvPr/>
          </p:nvSpPr>
          <p:spPr bwMode="auto">
            <a:xfrm>
              <a:off x="5472" y="187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1" name="Right Arrow 120"/>
          <p:cNvSpPr/>
          <p:nvPr/>
        </p:nvSpPr>
        <p:spPr bwMode="auto">
          <a:xfrm>
            <a:off x="2426208" y="2487168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ight Arrow 121"/>
          <p:cNvSpPr/>
          <p:nvPr/>
        </p:nvSpPr>
        <p:spPr bwMode="auto">
          <a:xfrm>
            <a:off x="5163312" y="2383536"/>
            <a:ext cx="743712" cy="57302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49AF-BA13-484A-881D-CCD24E670940}" type="slidenum">
              <a:rPr lang="he-IL" smtClean="0"/>
              <a:pPr/>
              <a:t>82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81000"/>
            <a:ext cx="9144000" cy="156972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Trees (Self-adjusting trees)</a:t>
            </a: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Sleator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Tarjan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smtClean="0">
                <a:latin typeface="+mj-lt"/>
                <a:ea typeface="+mj-ea"/>
                <a:cs typeface="+mj-cs"/>
              </a:rPr>
              <a:t>(1983)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2106245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Amortized cost of each operation is </a:t>
            </a:r>
            <a:r>
              <a:rPr lang="en-US" sz="3200" dirty="0" smtClean="0">
                <a:solidFill>
                  <a:schemeClr val="accent2"/>
                </a:solidFill>
              </a:rPr>
              <a:t>O(log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" y="2820467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Total cost of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/>
              <a:t> operation is </a:t>
            </a:r>
            <a:r>
              <a:rPr lang="en-US" sz="3200" dirty="0" smtClean="0">
                <a:solidFill>
                  <a:schemeClr val="accent2"/>
                </a:solidFill>
              </a:rPr>
              <a:t>O(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 log </a:t>
            </a:r>
            <a:r>
              <a:rPr lang="en-US" sz="3200" i="1" dirty="0" smtClean="0">
                <a:solidFill>
                  <a:schemeClr val="accent2"/>
                </a:solidFill>
              </a:rPr>
              <a:t>n</a:t>
            </a:r>
            <a:r>
              <a:rPr lang="en-US" sz="3200" dirty="0" smtClean="0">
                <a:solidFill>
                  <a:schemeClr val="accent2"/>
                </a:solidFill>
              </a:rPr>
              <a:t>)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3534689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Many other amazing properties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" y="4248912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Some intriguing open problems</a:t>
            </a:r>
            <a:endParaRPr lang="he-IL" sz="32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1" y="5630576"/>
            <a:ext cx="79380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http://webdiis.unizar.es/asignaturas/EDA/AVLTree/avltree.html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6940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/>
              <a:t>Play with them yourself:</a:t>
            </a:r>
            <a:endParaRPr lang="he-IL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D764-6832-45AD-A676-0D1BA3D4DB89}" type="slidenum">
              <a:rPr lang="he-IL"/>
              <a:pPr/>
              <a:t>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10200"/>
            <a:ext cx="9144000" cy="1143000"/>
          </a:xfrm>
        </p:spPr>
        <p:txBody>
          <a:bodyPr/>
          <a:lstStyle/>
          <a:p>
            <a:r>
              <a:rPr lang="en-US" dirty="0" smtClean="0"/>
              <a:t>Fold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nodes into their parents</a:t>
            </a:r>
            <a:endParaRPr lang="en-US" dirty="0"/>
          </a:p>
        </p:txBody>
      </p:sp>
      <p:sp>
        <p:nvSpPr>
          <p:cNvPr id="94213" name="Oval 5" descr="‎25%‎"/>
          <p:cNvSpPr>
            <a:spLocks noChangeArrowheads="1"/>
          </p:cNvSpPr>
          <p:nvPr/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13716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Oval 8" descr="‎25%‎"/>
          <p:cNvSpPr>
            <a:spLocks noChangeArrowheads="1"/>
          </p:cNvSpPr>
          <p:nvPr/>
        </p:nvSpPr>
        <p:spPr bwMode="auto">
          <a:xfrm>
            <a:off x="4267200" y="3276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72390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5052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4953000" y="41148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Oval 12" descr="‎25%‎"/>
          <p:cNvSpPr>
            <a:spLocks noChangeArrowheads="1"/>
          </p:cNvSpPr>
          <p:nvPr/>
        </p:nvSpPr>
        <p:spPr bwMode="auto">
          <a:xfrm>
            <a:off x="64770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Oval 13" descr="‎25%‎"/>
          <p:cNvSpPr>
            <a:spLocks noChangeArrowheads="1"/>
          </p:cNvSpPr>
          <p:nvPr/>
        </p:nvSpPr>
        <p:spPr bwMode="auto">
          <a:xfrm>
            <a:off x="7924800" y="4114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6096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Oval 15"/>
          <p:cNvSpPr>
            <a:spLocks noChangeArrowheads="1"/>
          </p:cNvSpPr>
          <p:nvPr/>
        </p:nvSpPr>
        <p:spPr bwMode="auto">
          <a:xfrm>
            <a:off x="2057400" y="32766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83058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5" name="Rectangle 17"/>
          <p:cNvSpPr>
            <a:spLocks noChangeArrowheads="1"/>
          </p:cNvSpPr>
          <p:nvPr/>
        </p:nvSpPr>
        <p:spPr bwMode="auto">
          <a:xfrm>
            <a:off x="769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6858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7" name="Rectangle 19"/>
          <p:cNvSpPr>
            <a:spLocks noChangeArrowheads="1"/>
          </p:cNvSpPr>
          <p:nvPr/>
        </p:nvSpPr>
        <p:spPr bwMode="auto">
          <a:xfrm>
            <a:off x="6248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8" name="Rectangle 20"/>
          <p:cNvSpPr>
            <a:spLocks noChangeArrowheads="1"/>
          </p:cNvSpPr>
          <p:nvPr/>
        </p:nvSpPr>
        <p:spPr bwMode="auto">
          <a:xfrm>
            <a:off x="53340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47244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38862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3276600" y="4953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2438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3" name="Rectangle 25"/>
          <p:cNvSpPr>
            <a:spLocks noChangeArrowheads="1"/>
          </p:cNvSpPr>
          <p:nvPr/>
        </p:nvSpPr>
        <p:spPr bwMode="auto">
          <a:xfrm>
            <a:off x="1828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9144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304800" y="4191000"/>
            <a:ext cx="1524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H="1">
            <a:off x="16764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>
            <a:off x="3657600" y="17526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 flipH="1">
            <a:off x="44958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43" name="Line 35"/>
          <p:cNvSpPr>
            <a:spLocks noChangeShapeType="1"/>
          </p:cNvSpPr>
          <p:nvPr/>
        </p:nvSpPr>
        <p:spPr bwMode="auto">
          <a:xfrm>
            <a:off x="6019800" y="2667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49" name="Line 41"/>
          <p:cNvSpPr>
            <a:spLocks noChangeShapeType="1"/>
          </p:cNvSpPr>
          <p:nvPr/>
        </p:nvSpPr>
        <p:spPr bwMode="auto">
          <a:xfrm flipH="1">
            <a:off x="37338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0" name="Line 42"/>
          <p:cNvSpPr>
            <a:spLocks noChangeShapeType="1"/>
          </p:cNvSpPr>
          <p:nvPr/>
        </p:nvSpPr>
        <p:spPr bwMode="auto">
          <a:xfrm flipH="1">
            <a:off x="7772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>
            <a:off x="81534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3" name="Line 45"/>
          <p:cNvSpPr>
            <a:spLocks noChangeShapeType="1"/>
          </p:cNvSpPr>
          <p:nvPr/>
        </p:nvSpPr>
        <p:spPr bwMode="auto">
          <a:xfrm flipH="1">
            <a:off x="6324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4" name="Line 46"/>
          <p:cNvSpPr>
            <a:spLocks noChangeShapeType="1"/>
          </p:cNvSpPr>
          <p:nvPr/>
        </p:nvSpPr>
        <p:spPr bwMode="auto">
          <a:xfrm>
            <a:off x="6705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5" name="Line 47"/>
          <p:cNvSpPr>
            <a:spLocks noChangeShapeType="1"/>
          </p:cNvSpPr>
          <p:nvPr/>
        </p:nvSpPr>
        <p:spPr bwMode="auto">
          <a:xfrm flipH="1">
            <a:off x="4800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6" name="Line 48"/>
          <p:cNvSpPr>
            <a:spLocks noChangeShapeType="1"/>
          </p:cNvSpPr>
          <p:nvPr/>
        </p:nvSpPr>
        <p:spPr bwMode="auto">
          <a:xfrm>
            <a:off x="51816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7" name="Line 49"/>
          <p:cNvSpPr>
            <a:spLocks noChangeShapeType="1"/>
          </p:cNvSpPr>
          <p:nvPr/>
        </p:nvSpPr>
        <p:spPr bwMode="auto">
          <a:xfrm flipH="1">
            <a:off x="3352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58" name="Line 50"/>
          <p:cNvSpPr>
            <a:spLocks noChangeShapeType="1"/>
          </p:cNvSpPr>
          <p:nvPr/>
        </p:nvSpPr>
        <p:spPr bwMode="auto">
          <a:xfrm>
            <a:off x="37338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1" name="Line 53"/>
          <p:cNvSpPr>
            <a:spLocks noChangeShapeType="1"/>
          </p:cNvSpPr>
          <p:nvPr/>
        </p:nvSpPr>
        <p:spPr bwMode="auto">
          <a:xfrm flipH="1">
            <a:off x="1905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2" name="Line 54"/>
          <p:cNvSpPr>
            <a:spLocks noChangeShapeType="1"/>
          </p:cNvSpPr>
          <p:nvPr/>
        </p:nvSpPr>
        <p:spPr bwMode="auto">
          <a:xfrm>
            <a:off x="2286000" y="3581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3" name="Line 55"/>
          <p:cNvSpPr>
            <a:spLocks noChangeShapeType="1"/>
          </p:cNvSpPr>
          <p:nvPr/>
        </p:nvSpPr>
        <p:spPr bwMode="auto">
          <a:xfrm>
            <a:off x="838200" y="3581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64" name="Line 56"/>
          <p:cNvSpPr>
            <a:spLocks noChangeShapeType="1"/>
          </p:cNvSpPr>
          <p:nvPr/>
        </p:nvSpPr>
        <p:spPr bwMode="auto">
          <a:xfrm flipH="1">
            <a:off x="381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Straight Connector 51"/>
          <p:cNvCxnSpPr>
            <a:stCxn id="94217" idx="3"/>
            <a:endCxn id="94220" idx="7"/>
          </p:cNvCxnSpPr>
          <p:nvPr/>
        </p:nvCxnSpPr>
        <p:spPr bwMode="auto">
          <a:xfrm rot="5400000">
            <a:off x="6699063" y="3574863"/>
            <a:ext cx="622674" cy="546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4217" idx="5"/>
            <a:endCxn id="94221" idx="1"/>
          </p:cNvCxnSpPr>
          <p:nvPr/>
        </p:nvCxnSpPr>
        <p:spPr bwMode="auto">
          <a:xfrm rot="16200000" flipH="1">
            <a:off x="7422963" y="3612963"/>
            <a:ext cx="622674" cy="4702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94216" idx="5"/>
            <a:endCxn id="94219" idx="0"/>
          </p:cNvCxnSpPr>
          <p:nvPr/>
        </p:nvCxnSpPr>
        <p:spPr bwMode="auto">
          <a:xfrm rot="16200000" flipH="1">
            <a:off x="4527363" y="35367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94214" idx="5"/>
            <a:endCxn id="94223" idx="0"/>
          </p:cNvCxnSpPr>
          <p:nvPr/>
        </p:nvCxnSpPr>
        <p:spPr bwMode="auto">
          <a:xfrm rot="16200000" flipH="1">
            <a:off x="1631763" y="2698562"/>
            <a:ext cx="578037" cy="5780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94214" idx="3"/>
            <a:endCxn id="94222" idx="0"/>
          </p:cNvCxnSpPr>
          <p:nvPr/>
        </p:nvCxnSpPr>
        <p:spPr bwMode="auto">
          <a:xfrm rot="5400000">
            <a:off x="800101" y="2660463"/>
            <a:ext cx="578037" cy="6542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4400" b="1" kern="0" dirty="0" smtClean="0">
                <a:solidFill>
                  <a:srgbClr val="FF0000"/>
                </a:solidFill>
              </a:rPr>
              <a:t>Red</a:t>
            </a:r>
            <a:r>
              <a:rPr lang="en-US" sz="4400" b="1" kern="0" dirty="0" smtClean="0">
                <a:solidFill>
                  <a:schemeClr val="tx2"/>
                </a:solidFill>
              </a:rPr>
              <a:t>-Black</a:t>
            </a:r>
            <a:r>
              <a:rPr lang="en-US" sz="4400" kern="0" dirty="0" smtClean="0">
                <a:solidFill>
                  <a:schemeClr val="tx2"/>
                </a:solidFill>
              </a:rPr>
              <a:t> trees </a:t>
            </a:r>
            <a:r>
              <a:rPr lang="en-US" sz="4400" kern="0" dirty="0" smtClean="0">
                <a:solidFill>
                  <a:schemeClr val="tx2"/>
                </a:solidFill>
                <a:sym typeface="Symbol"/>
              </a:rPr>
              <a:t> 2-4 trees</a:t>
            </a:r>
            <a:r>
              <a:rPr lang="en-US" sz="4400" kern="0" dirty="0" smtClean="0">
                <a:solidFill>
                  <a:schemeClr val="tx2"/>
                </a:solidFill>
              </a:rPr>
              <a:t> </a:t>
            </a:r>
            <a:endParaRPr lang="en-US" sz="44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egin{array}{c}2(2^{k-1}-1)+1\\&#10; \;=\; 2^k-1\end{array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7"/>
  <p:tag name="PICTUREFILESIZE" val="58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25in}{&#10;\begin{function}[H]&#10;\SetVline \dontprintsemicolon&#10;$\mbox{\tt Transplant}(x,y)$&#10;$\mbox{\tt Left-Child}(y,x.left)$&#10;$\mbox{\tt Right-Child}(y,x.right)$&#10;\caption{Replace(\mbox{$x,y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3177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25in}{&#10;\begin{function}[H]&#10;\SetVline \dontprintsemicolon&#10;$y \gets x.right$ \;&#10;$\mbox{\tt Transplant}(x,y)$&#10;$\mbox{\tt Right-Child}(x,y.left)$&#10;$\mbox{\tt Left-Child}(y,x)$&#10;\caption{Left-Rotate(\mbox{$x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344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&#10;\parbox{2.5in}{&#10;\begin{function}[H]&#10;\SetVline \dontprintsemicolon&#10;\BlankLine&#10;$y\gets \mbox{\tt RB-Tree-Position}(T,z.key)$ \;&#10;\If{$z.key=y.key$}{$\vphantom{|}$\bf error}&#10;\BlankLine&#10;$z.parent \gets y$ \;&#10;$z.left \gets NULL$\;&#10;$z.right\gets NULL$\;&#10;$z.color \gets RED$\;&#10;\BlankLine&#10;\eIf{$z.key&lt;y.key$}&#10;{&#10;    $y.left \gets z$ \;&#10;}&#10;{   &#10;    $y.right \gets z$ \;&#10;}&#10;\BlankLine&#10;$\mbox{\tt RB-Insert-Fixup}(T,z)$&#10;\caption{RB-Tree-Insert(\mbox{$T,z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770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&#10;\parbox{2.5in}{&#10;\begin{function}[H]&#10;\SetVline \dontprintsemicolon&#10;\BlankLine&#10;\While{$z.p.color=RED$}&#10;{&#10;      \eIf{$z.p=z.p.p.left$}&#10;     {&#10; $y\gets z.p.p.right$ \;&#10; \uIf{$y.color=RED$}&#10; {&#10;  $z.p.color \gets BLACK$ \;&#10;  $y.color \gets BLACK$ \;&#10;  $z.p.p.color \gets RED$ \;&#10;  $z\gets z.p.p$&#10; }&#10; \Else&#10; {&#10;  \If{$z=z.p.right$}&#10;  {&#10;   $\vphantom{|}z\gets z.p$ \;&#10;   $\mbox{\tt Left-Rotate}(z)$&#10;  }&#10;  $z.p.color \gets BLACK$ \;&#10;  $z.p.p.color \gets RED$ \;&#10;  $\mbox{\tt Right-Rotate}(z.p.p)$&#10; }&#10;     }&#10;    {&#10;         $\vphantom{|}\ldots$&#10;    }&#10;}&#10;\BlankLine&#10;$T.left.color\gets BLACK$&#10;\caption{RB-Insert-Fixup(\mbox{$T,z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1302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mbox{\tt Split}(y,x):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4"/>
  <p:tag name="PICTUREFILESIZE" val="450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langle T_1,T_2 \rangle \gets \mbox{\tt Split}(y.left,x)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7"/>
  <p:tag name="PICTUREFILESIZE" val="886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mbox{\bf return} $\langle\; T_1,\mbox{\tt Join}(T_2,y,y.right) \;\rangle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037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sum_{i=1}^{k-1} (bh(T_i)-bh(T_{i+1})+1) \;=\; bh(T_1)-bh(T_k) + (k-1) \;=\; O(\log n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00"/>
  <p:tag name="PICTUREFILESIZE" val="221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5in}{&#10;\begin{function}[H]&#10;\SetVline \dontprintsemicolon&#10;\BlankLine&#10;$r\gets x.left.size$ \;&#10;\BlankLine&#10;\uIf{$i=r$}&#10;{\Return{$x$}}&#10;\uElseIf{$i&lt;r$}&#10;{\Return{${\tt Select}(x.left,i)$}}&#10;\Else&#10;{\Return{${\tt Select}(x.right,i-r-1)$}}&#10;\caption{Select(\mbox{$x,i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4988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egin{array}{c}&#10;rank(x) \;=\; \\[2pt]&#10;(size(A)+1) \;+ \\&#10;(size(B)+1) \;+ \\&#10;(size(C)+1) \;+ \\&#10;size(D)&#10;\end{array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211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^1-1 \;=\; 1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242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5in}{&#10;\begin{function}[H]&#10;\SetVline \dontprintsemicolon&#10;\BlankLine&#10;$r\gets x.left.size$ \;&#10;$y \gets x$ \;&#10;\BlankLine&#10;\While{$y\ne T.root$}&#10;{&#10;    \If{$y=y.parent.right$}&#10;    {$r\gets r+y.parent.left.size+1$}&#10;    $y \gets y.parent$&#10;}&#10;\BlankLine&#10;\Return{$r$}&#10;\caption{Rank(\mbox{$T,x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81"/>
  <p:tag name="PICTUREFILESIZE" val="496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egin{array}{c}&#10;y.size \gets b.size + c.size \\&#10;x.size \gets a.size + y.size&#10;\end{array}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105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S_k \;\ge\; S_{k-1}+S_{k-2}+1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48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S_{-1} \;=\; 0 \quad,\quad S_0 \;=\; 1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9"/>
  <p:tag name="PICTUREFILESIZE" val="40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center}&#10;By induction:\\&#10; $S_k \;=\; F_{k+3}-1$&#10;\end{center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78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_{k+2} \;\ge\; \phi^k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38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height \;\le\; \log_\phi n \approx 1.44\log_2 n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2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^0-1 \;=\; 0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27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^{bh}-1 \;\le\; n$$&#10;% $$ \;\le\; \frac{1}{3}(4^{bh}-1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6"/>
  <p:tag name="PICTUREFILESIZE" val="35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bh \;\le\; \log_2(n+1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7"/>
  <p:tag name="PICTUREFILESIZE" val="57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h \;\le\; 2\log_2(n+1)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9"/>
  <p:tag name="PICTUREFILESIZE" val="57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25in}{&#10;\begin{function}[H]&#10;\SetVline \dontprintsemicolon&#10;$x.left \gets y$ \;&#10;$y.parent \gets x$&#10;\caption{Left-Child(\mbox{$x,y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80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25in}{&#10;\begin{function}[H]&#10;\SetVline \dontprintsemicolon&#10;$x.right \gets y$ \;&#10;$y.parent \gets x$&#10;\caption{Right-Child(\mbox{$x,y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92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boxruled,vlined]{algorithm2e}&#10;&#10;\newcommand{\f}[1]{[#1]}&#10;&#10;\begin{document}&#10;&#10;\parbox{2.25in}{&#10;\begin{function}[H]&#10;\SetVline \dontprintsemicolon&#10;\eIf{$x=x.parent.left$}&#10;{$\mbox{\tt Left-Child}(x.parent,y)$}&#10;{$\mbox{\tt Right-Child}(x.parent,y)$}&#10;\caption{Transplant(\mbox{$x,y$})}&#10;\end{function}&#10;} &#10;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38056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8000</TotalTime>
  <Words>2101</Words>
  <Application>Microsoft Office PowerPoint</Application>
  <PresentationFormat>On-screen Show (4:3)</PresentationFormat>
  <Paragraphs>952</Paragraphs>
  <Slides>82</Slides>
  <Notes>61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עיצוב ברירת מחדל</vt:lpstr>
      <vt:lpstr> Data Structures </vt:lpstr>
      <vt:lpstr>Red-Black trees [Bayer 1972] [Guibas-Sedgewick 1978]</vt:lpstr>
      <vt:lpstr>Red-Black trees</vt:lpstr>
      <vt:lpstr>Slide 4</vt:lpstr>
      <vt:lpstr>Slide 5</vt:lpstr>
      <vt:lpstr>Height and Black height</vt:lpstr>
      <vt:lpstr>Height of Red-Black trees </vt:lpstr>
      <vt:lpstr>Height of Red-Black trees </vt:lpstr>
      <vt:lpstr>Fold red nodes into their parents</vt:lpstr>
      <vt:lpstr>Fold red nodes into their parents</vt:lpstr>
      <vt:lpstr>Slide 11</vt:lpstr>
      <vt:lpstr>Slide 12</vt:lpstr>
      <vt:lpstr>Rotations</vt:lpstr>
      <vt:lpstr>Insert</vt:lpstr>
      <vt:lpstr>Insert (cont.)</vt:lpstr>
      <vt:lpstr>Insert (cont.)</vt:lpstr>
      <vt:lpstr>Insert (cont.)</vt:lpstr>
      <vt:lpstr>Use rotations</vt:lpstr>
      <vt:lpstr>Insert (cont.)</vt:lpstr>
      <vt:lpstr>Insert (cont.)</vt:lpstr>
      <vt:lpstr>Insert (cont.)</vt:lpstr>
      <vt:lpstr>Insert (cont.)</vt:lpstr>
      <vt:lpstr>Insert (cont.)</vt:lpstr>
      <vt:lpstr>Slide 24</vt:lpstr>
      <vt:lpstr>Slide 25</vt:lpstr>
      <vt:lpstr>Slide 26</vt:lpstr>
      <vt:lpstr>Slide 27</vt:lpstr>
      <vt:lpstr>Slide 28</vt:lpstr>
      <vt:lpstr>Slide 29</vt:lpstr>
      <vt:lpstr>Insert - analysis</vt:lpstr>
      <vt:lpstr>Amortized analysis of Fixing the tree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Deletions from Red-Black trees</vt:lpstr>
      <vt:lpstr>Delete</vt:lpstr>
      <vt:lpstr>Delete</vt:lpstr>
      <vt:lpstr>Delete</vt:lpstr>
      <vt:lpstr>Delete</vt:lpstr>
      <vt:lpstr>Delete (cont.)</vt:lpstr>
      <vt:lpstr>Delete (cont.)</vt:lpstr>
      <vt:lpstr>Delete (cont.)</vt:lpstr>
      <vt:lpstr>Delete (cont.)</vt:lpstr>
      <vt:lpstr>Delete (cont.)</vt:lpstr>
      <vt:lpstr>Delete (cont.)</vt:lpstr>
      <vt:lpstr>Deleting a node from a Red-Black tree</vt:lpstr>
      <vt:lpstr>Slide 51</vt:lpstr>
      <vt:lpstr>Slide 52</vt:lpstr>
      <vt:lpstr>Slide 53</vt:lpstr>
      <vt:lpstr>Slide 54</vt:lpstr>
      <vt:lpstr>Slide 55</vt:lpstr>
      <vt:lpstr>Slide 56</vt:lpstr>
      <vt:lpstr>Delete - analysis</vt:lpstr>
      <vt:lpstr>Delete + Insert – Non-terminal cases</vt:lpstr>
      <vt:lpstr>Joining two Red-Black trees</vt:lpstr>
      <vt:lpstr>Joining two Red-Black trees</vt:lpstr>
      <vt:lpstr>Slide 61</vt:lpstr>
      <vt:lpstr>Slide 62</vt:lpstr>
      <vt:lpstr>Additional dictionary operations</vt:lpstr>
      <vt:lpstr>Slide 64</vt:lpstr>
      <vt:lpstr>Selection</vt:lpstr>
      <vt:lpstr>Slide 66</vt:lpstr>
      <vt:lpstr>Rank</vt:lpstr>
      <vt:lpstr>Easy to maintain sizes</vt:lpstr>
      <vt:lpstr>Slide 69</vt:lpstr>
      <vt:lpstr>Slide 70</vt:lpstr>
      <vt:lpstr>Slide 71</vt:lpstr>
      <vt:lpstr>Slide 72</vt:lpstr>
      <vt:lpstr>Slide 73</vt:lpstr>
      <vt:lpstr>Implementation of lists</vt:lpstr>
      <vt:lpstr>Slide 75</vt:lpstr>
      <vt:lpstr>Slide 76</vt:lpstr>
      <vt:lpstr>Slide 77</vt:lpstr>
      <vt:lpstr>Slide 78</vt:lpstr>
      <vt:lpstr>Slide 79</vt:lpstr>
      <vt:lpstr>Splaying (example)</vt:lpstr>
      <vt:lpstr>Splaying (example cont)</vt:lpstr>
      <vt:lpstr>Slide 82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heaps</dc:title>
  <dc:creator>Sintec</dc:creator>
  <cp:lastModifiedBy>Uri Zwick</cp:lastModifiedBy>
  <cp:revision>339</cp:revision>
  <cp:lastPrinted>2001-03-28T07:58:47Z</cp:lastPrinted>
  <dcterms:created xsi:type="dcterms:W3CDTF">2001-03-12T19:37:19Z</dcterms:created>
  <dcterms:modified xsi:type="dcterms:W3CDTF">2012-11-18T18:13:35Z</dcterms:modified>
</cp:coreProperties>
</file>